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slides/slide137.xml" ContentType="application/vnd.openxmlformats-officedocument.presentationml.slide+xml"/>
  <Override PartName="/ppt/slides/slide138.xml" ContentType="application/vnd.openxmlformats-officedocument.presentationml.slide+xml"/>
  <Override PartName="/ppt/slides/slide139.xml" ContentType="application/vnd.openxmlformats-officedocument.presentationml.slide+xml"/>
  <Override PartName="/ppt/slides/slide140.xml" ContentType="application/vnd.openxmlformats-officedocument.presentationml.slide+xml"/>
  <Override PartName="/ppt/slides/slide141.xml" ContentType="application/vnd.openxmlformats-officedocument.presentationml.slide+xml"/>
  <Override PartName="/ppt/slides/slide142.xml" ContentType="application/vnd.openxmlformats-officedocument.presentationml.slide+xml"/>
  <Override PartName="/ppt/slides/slide143.xml" ContentType="application/vnd.openxmlformats-officedocument.presentationml.slide+xml"/>
  <Override PartName="/ppt/slides/slide144.xml" ContentType="application/vnd.openxmlformats-officedocument.presentationml.slide+xml"/>
  <Override PartName="/ppt/slides/slide145.xml" ContentType="application/vnd.openxmlformats-officedocument.presentationml.slide+xml"/>
  <Override PartName="/ppt/slides/slide146.xml" ContentType="application/vnd.openxmlformats-officedocument.presentationml.slide+xml"/>
  <Override PartName="/ppt/slides/slide147.xml" ContentType="application/vnd.openxmlformats-officedocument.presentationml.slide+xml"/>
  <Override PartName="/ppt/slides/slide148.xml" ContentType="application/vnd.openxmlformats-officedocument.presentationml.slide+xml"/>
  <Override PartName="/ppt/slides/slide149.xml" ContentType="application/vnd.openxmlformats-officedocument.presentationml.slide+xml"/>
  <Override PartName="/ppt/slides/slide150.xml" ContentType="application/vnd.openxmlformats-officedocument.presentationml.slide+xml"/>
  <Override PartName="/ppt/slides/slide151.xml" ContentType="application/vnd.openxmlformats-officedocument.presentationml.slide+xml"/>
  <Override PartName="/ppt/slides/slide152.xml" ContentType="application/vnd.openxmlformats-officedocument.presentationml.slide+xml"/>
  <Override PartName="/ppt/slides/slide153.xml" ContentType="application/vnd.openxmlformats-officedocument.presentationml.slide+xml"/>
  <Override PartName="/ppt/slides/slide154.xml" ContentType="application/vnd.openxmlformats-officedocument.presentationml.slide+xml"/>
  <Override PartName="/ppt/slides/slide155.xml" ContentType="application/vnd.openxmlformats-officedocument.presentationml.slide+xml"/>
  <Override PartName="/ppt/slides/slide156.xml" ContentType="application/vnd.openxmlformats-officedocument.presentationml.slide+xml"/>
  <Override PartName="/ppt/slides/slide157.xml" ContentType="application/vnd.openxmlformats-officedocument.presentationml.slide+xml"/>
  <Override PartName="/ppt/slides/slide158.xml" ContentType="application/vnd.openxmlformats-officedocument.presentationml.slide+xml"/>
  <Override PartName="/ppt/slides/slide159.xml" ContentType="application/vnd.openxmlformats-officedocument.presentationml.slide+xml"/>
  <Override PartName="/ppt/slides/slide160.xml" ContentType="application/vnd.openxmlformats-officedocument.presentationml.slide+xml"/>
  <Override PartName="/ppt/slides/slide16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418" r:id="rId24"/>
    <p:sldId id="419"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 id="295" r:id="rId42"/>
    <p:sldId id="296" r:id="rId43"/>
    <p:sldId id="297" r:id="rId44"/>
    <p:sldId id="298" r:id="rId45"/>
    <p:sldId id="299" r:id="rId46"/>
    <p:sldId id="300" r:id="rId47"/>
    <p:sldId id="301" r:id="rId48"/>
    <p:sldId id="302" r:id="rId49"/>
    <p:sldId id="303" r:id="rId50"/>
    <p:sldId id="304" r:id="rId51"/>
    <p:sldId id="305" r:id="rId52"/>
    <p:sldId id="306" r:id="rId53"/>
    <p:sldId id="307" r:id="rId54"/>
    <p:sldId id="308" r:id="rId55"/>
    <p:sldId id="309" r:id="rId56"/>
    <p:sldId id="310" r:id="rId57"/>
    <p:sldId id="311" r:id="rId58"/>
    <p:sldId id="312" r:id="rId59"/>
    <p:sldId id="313" r:id="rId60"/>
    <p:sldId id="314" r:id="rId61"/>
    <p:sldId id="315" r:id="rId62"/>
    <p:sldId id="316" r:id="rId63"/>
    <p:sldId id="317" r:id="rId64"/>
    <p:sldId id="318" r:id="rId65"/>
    <p:sldId id="319" r:id="rId66"/>
    <p:sldId id="320" r:id="rId67"/>
    <p:sldId id="321" r:id="rId68"/>
    <p:sldId id="322" r:id="rId69"/>
    <p:sldId id="323" r:id="rId70"/>
    <p:sldId id="324" r:id="rId71"/>
    <p:sldId id="325" r:id="rId72"/>
    <p:sldId id="326" r:id="rId73"/>
    <p:sldId id="327" r:id="rId74"/>
    <p:sldId id="328" r:id="rId75"/>
    <p:sldId id="330" r:id="rId76"/>
    <p:sldId id="331" r:id="rId77"/>
    <p:sldId id="332" r:id="rId78"/>
    <p:sldId id="333" r:id="rId79"/>
    <p:sldId id="334" r:id="rId80"/>
    <p:sldId id="335" r:id="rId81"/>
    <p:sldId id="336" r:id="rId82"/>
    <p:sldId id="337" r:id="rId83"/>
    <p:sldId id="338" r:id="rId84"/>
    <p:sldId id="339" r:id="rId85"/>
    <p:sldId id="340" r:id="rId86"/>
    <p:sldId id="341" r:id="rId87"/>
    <p:sldId id="342" r:id="rId88"/>
    <p:sldId id="343" r:id="rId89"/>
    <p:sldId id="344" r:id="rId90"/>
    <p:sldId id="345" r:id="rId91"/>
    <p:sldId id="346" r:id="rId92"/>
    <p:sldId id="347" r:id="rId93"/>
    <p:sldId id="348" r:id="rId94"/>
    <p:sldId id="349" r:id="rId95"/>
    <p:sldId id="350" r:id="rId96"/>
    <p:sldId id="351" r:id="rId97"/>
    <p:sldId id="352" r:id="rId98"/>
    <p:sldId id="353" r:id="rId99"/>
    <p:sldId id="354" r:id="rId100"/>
    <p:sldId id="355" r:id="rId101"/>
    <p:sldId id="356" r:id="rId102"/>
    <p:sldId id="357" r:id="rId103"/>
    <p:sldId id="358" r:id="rId104"/>
    <p:sldId id="359" r:id="rId105"/>
    <p:sldId id="360" r:id="rId106"/>
    <p:sldId id="361" r:id="rId107"/>
    <p:sldId id="362" r:id="rId108"/>
    <p:sldId id="363" r:id="rId109"/>
    <p:sldId id="364" r:id="rId110"/>
    <p:sldId id="365" r:id="rId111"/>
    <p:sldId id="366" r:id="rId112"/>
    <p:sldId id="367" r:id="rId113"/>
    <p:sldId id="368" r:id="rId114"/>
    <p:sldId id="369" r:id="rId115"/>
    <p:sldId id="370" r:id="rId116"/>
    <p:sldId id="371" r:id="rId117"/>
    <p:sldId id="372" r:id="rId118"/>
    <p:sldId id="379" r:id="rId119"/>
    <p:sldId id="380" r:id="rId120"/>
    <p:sldId id="373" r:id="rId121"/>
    <p:sldId id="374" r:id="rId122"/>
    <p:sldId id="375" r:id="rId123"/>
    <p:sldId id="376" r:id="rId124"/>
    <p:sldId id="377" r:id="rId125"/>
    <p:sldId id="378" r:id="rId126"/>
    <p:sldId id="381" r:id="rId127"/>
    <p:sldId id="382" r:id="rId128"/>
    <p:sldId id="383" r:id="rId129"/>
    <p:sldId id="384" r:id="rId130"/>
    <p:sldId id="385" r:id="rId131"/>
    <p:sldId id="386" r:id="rId132"/>
    <p:sldId id="388" r:id="rId133"/>
    <p:sldId id="389" r:id="rId134"/>
    <p:sldId id="390" r:id="rId135"/>
    <p:sldId id="391" r:id="rId136"/>
    <p:sldId id="392" r:id="rId137"/>
    <p:sldId id="393" r:id="rId138"/>
    <p:sldId id="394" r:id="rId139"/>
    <p:sldId id="417" r:id="rId140"/>
    <p:sldId id="395" r:id="rId141"/>
    <p:sldId id="396" r:id="rId142"/>
    <p:sldId id="397" r:id="rId143"/>
    <p:sldId id="398" r:id="rId144"/>
    <p:sldId id="399" r:id="rId145"/>
    <p:sldId id="400" r:id="rId146"/>
    <p:sldId id="401" r:id="rId147"/>
    <p:sldId id="402" r:id="rId148"/>
    <p:sldId id="403" r:id="rId149"/>
    <p:sldId id="404" r:id="rId150"/>
    <p:sldId id="405" r:id="rId151"/>
    <p:sldId id="406" r:id="rId152"/>
    <p:sldId id="407" r:id="rId153"/>
    <p:sldId id="408" r:id="rId154"/>
    <p:sldId id="409" r:id="rId155"/>
    <p:sldId id="410" r:id="rId156"/>
    <p:sldId id="411" r:id="rId157"/>
    <p:sldId id="412" r:id="rId158"/>
    <p:sldId id="413" r:id="rId159"/>
    <p:sldId id="414" r:id="rId160"/>
    <p:sldId id="415" r:id="rId161"/>
    <p:sldId id="416" r:id="rId16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377" autoAdjust="0"/>
    <p:restoredTop sz="94660"/>
  </p:normalViewPr>
  <p:slideViewPr>
    <p:cSldViewPr>
      <p:cViewPr>
        <p:scale>
          <a:sx n="72" d="100"/>
          <a:sy n="72" d="100"/>
        </p:scale>
        <p:origin x="-1068" y="-4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12" Type="http://schemas.openxmlformats.org/officeDocument/2006/relationships/slide" Target="slides/slide111.xml"/><Relationship Id="rId133" Type="http://schemas.openxmlformats.org/officeDocument/2006/relationships/slide" Target="slides/slide132.xml"/><Relationship Id="rId138" Type="http://schemas.openxmlformats.org/officeDocument/2006/relationships/slide" Target="slides/slide137.xml"/><Relationship Id="rId154" Type="http://schemas.openxmlformats.org/officeDocument/2006/relationships/slide" Target="slides/slide153.xml"/><Relationship Id="rId159" Type="http://schemas.openxmlformats.org/officeDocument/2006/relationships/slide" Target="slides/slide158.xml"/><Relationship Id="rId16" Type="http://schemas.openxmlformats.org/officeDocument/2006/relationships/slide" Target="slides/slide15.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28" Type="http://schemas.openxmlformats.org/officeDocument/2006/relationships/slide" Target="slides/slide127.xml"/><Relationship Id="rId144" Type="http://schemas.openxmlformats.org/officeDocument/2006/relationships/slide" Target="slides/slide143.xml"/><Relationship Id="rId149" Type="http://schemas.openxmlformats.org/officeDocument/2006/relationships/slide" Target="slides/slide148.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160" Type="http://schemas.openxmlformats.org/officeDocument/2006/relationships/slide" Target="slides/slide159.xml"/><Relationship Id="rId165" Type="http://schemas.openxmlformats.org/officeDocument/2006/relationships/theme" Target="theme/theme1.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113" Type="http://schemas.openxmlformats.org/officeDocument/2006/relationships/slide" Target="slides/slide112.xml"/><Relationship Id="rId118" Type="http://schemas.openxmlformats.org/officeDocument/2006/relationships/slide" Target="slides/slide117.xml"/><Relationship Id="rId134" Type="http://schemas.openxmlformats.org/officeDocument/2006/relationships/slide" Target="slides/slide133.xml"/><Relationship Id="rId139" Type="http://schemas.openxmlformats.org/officeDocument/2006/relationships/slide" Target="slides/slide138.xml"/><Relationship Id="rId80" Type="http://schemas.openxmlformats.org/officeDocument/2006/relationships/slide" Target="slides/slide79.xml"/><Relationship Id="rId85" Type="http://schemas.openxmlformats.org/officeDocument/2006/relationships/slide" Target="slides/slide84.xml"/><Relationship Id="rId150" Type="http://schemas.openxmlformats.org/officeDocument/2006/relationships/slide" Target="slides/slide149.xml"/><Relationship Id="rId155" Type="http://schemas.openxmlformats.org/officeDocument/2006/relationships/slide" Target="slides/slide154.xml"/><Relationship Id="rId12" Type="http://schemas.openxmlformats.org/officeDocument/2006/relationships/slide" Target="slides/slide11.xml"/><Relationship Id="rId17" Type="http://schemas.openxmlformats.org/officeDocument/2006/relationships/slide" Target="slides/slide16.xml"/><Relationship Id="rId33" Type="http://schemas.openxmlformats.org/officeDocument/2006/relationships/slide" Target="slides/slide32.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slide" Target="slides/slide102.xml"/><Relationship Id="rId108" Type="http://schemas.openxmlformats.org/officeDocument/2006/relationships/slide" Target="slides/slide107.xml"/><Relationship Id="rId124" Type="http://schemas.openxmlformats.org/officeDocument/2006/relationships/slide" Target="slides/slide123.xml"/><Relationship Id="rId129" Type="http://schemas.openxmlformats.org/officeDocument/2006/relationships/slide" Target="slides/slide128.xml"/><Relationship Id="rId54" Type="http://schemas.openxmlformats.org/officeDocument/2006/relationships/slide" Target="slides/slide53.xml"/><Relationship Id="rId70" Type="http://schemas.openxmlformats.org/officeDocument/2006/relationships/slide" Target="slides/slide69.xml"/><Relationship Id="rId75" Type="http://schemas.openxmlformats.org/officeDocument/2006/relationships/slide" Target="slides/slide74.xml"/><Relationship Id="rId91" Type="http://schemas.openxmlformats.org/officeDocument/2006/relationships/slide" Target="slides/slide90.xml"/><Relationship Id="rId96" Type="http://schemas.openxmlformats.org/officeDocument/2006/relationships/slide" Target="slides/slide95.xml"/><Relationship Id="rId140" Type="http://schemas.openxmlformats.org/officeDocument/2006/relationships/slide" Target="slides/slide139.xml"/><Relationship Id="rId145" Type="http://schemas.openxmlformats.org/officeDocument/2006/relationships/slide" Target="slides/slide144.xml"/><Relationship Id="rId161" Type="http://schemas.openxmlformats.org/officeDocument/2006/relationships/slide" Target="slides/slide160.xml"/><Relationship Id="rId16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6" Type="http://schemas.openxmlformats.org/officeDocument/2006/relationships/slide" Target="slides/slide105.xml"/><Relationship Id="rId114" Type="http://schemas.openxmlformats.org/officeDocument/2006/relationships/slide" Target="slides/slide113.xml"/><Relationship Id="rId119" Type="http://schemas.openxmlformats.org/officeDocument/2006/relationships/slide" Target="slides/slide118.xml"/><Relationship Id="rId127" Type="http://schemas.openxmlformats.org/officeDocument/2006/relationships/slide" Target="slides/slide12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130" Type="http://schemas.openxmlformats.org/officeDocument/2006/relationships/slide" Target="slides/slide129.xml"/><Relationship Id="rId135" Type="http://schemas.openxmlformats.org/officeDocument/2006/relationships/slide" Target="slides/slide134.xml"/><Relationship Id="rId143" Type="http://schemas.openxmlformats.org/officeDocument/2006/relationships/slide" Target="slides/slide142.xml"/><Relationship Id="rId148" Type="http://schemas.openxmlformats.org/officeDocument/2006/relationships/slide" Target="slides/slide147.xml"/><Relationship Id="rId151" Type="http://schemas.openxmlformats.org/officeDocument/2006/relationships/slide" Target="slides/slide150.xml"/><Relationship Id="rId156" Type="http://schemas.openxmlformats.org/officeDocument/2006/relationships/slide" Target="slides/slide155.xml"/><Relationship Id="rId16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slide" Target="slides/slide119.xml"/><Relationship Id="rId125" Type="http://schemas.openxmlformats.org/officeDocument/2006/relationships/slide" Target="slides/slide124.xml"/><Relationship Id="rId141" Type="http://schemas.openxmlformats.org/officeDocument/2006/relationships/slide" Target="slides/slide140.xml"/><Relationship Id="rId146" Type="http://schemas.openxmlformats.org/officeDocument/2006/relationships/slide" Target="slides/slide145.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162" Type="http://schemas.openxmlformats.org/officeDocument/2006/relationships/slide" Target="slides/slide16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 Id="rId131" Type="http://schemas.openxmlformats.org/officeDocument/2006/relationships/slide" Target="slides/slide130.xml"/><Relationship Id="rId136" Type="http://schemas.openxmlformats.org/officeDocument/2006/relationships/slide" Target="slides/slide135.xml"/><Relationship Id="rId157" Type="http://schemas.openxmlformats.org/officeDocument/2006/relationships/slide" Target="slides/slide156.xml"/><Relationship Id="rId61" Type="http://schemas.openxmlformats.org/officeDocument/2006/relationships/slide" Target="slides/slide60.xml"/><Relationship Id="rId82" Type="http://schemas.openxmlformats.org/officeDocument/2006/relationships/slide" Target="slides/slide81.xml"/><Relationship Id="rId152" Type="http://schemas.openxmlformats.org/officeDocument/2006/relationships/slide" Target="slides/slide15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26" Type="http://schemas.openxmlformats.org/officeDocument/2006/relationships/slide" Target="slides/slide125.xml"/><Relationship Id="rId147" Type="http://schemas.openxmlformats.org/officeDocument/2006/relationships/slide" Target="slides/slide14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slide" Target="slides/slide120.xml"/><Relationship Id="rId142" Type="http://schemas.openxmlformats.org/officeDocument/2006/relationships/slide" Target="slides/slide141.xml"/><Relationship Id="rId163" Type="http://schemas.openxmlformats.org/officeDocument/2006/relationships/presProps" Target="presProps.xml"/><Relationship Id="rId3" Type="http://schemas.openxmlformats.org/officeDocument/2006/relationships/slide" Target="slides/slide2.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 Id="rId116" Type="http://schemas.openxmlformats.org/officeDocument/2006/relationships/slide" Target="slides/slide115.xml"/><Relationship Id="rId137" Type="http://schemas.openxmlformats.org/officeDocument/2006/relationships/slide" Target="slides/slide136.xml"/><Relationship Id="rId158" Type="http://schemas.openxmlformats.org/officeDocument/2006/relationships/slide" Target="slides/slide157.xml"/><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88" Type="http://schemas.openxmlformats.org/officeDocument/2006/relationships/slide" Target="slides/slide87.xml"/><Relationship Id="rId111" Type="http://schemas.openxmlformats.org/officeDocument/2006/relationships/slide" Target="slides/slide110.xml"/><Relationship Id="rId132" Type="http://schemas.openxmlformats.org/officeDocument/2006/relationships/slide" Target="slides/slide131.xml"/><Relationship Id="rId153" Type="http://schemas.openxmlformats.org/officeDocument/2006/relationships/slide" Target="slides/slide152.xml"/></Relationships>
</file>

<file path=ppt/diagrams/colors1.xml><?xml version="1.0" encoding="utf-8"?>
<dgm:colorsDef xmlns:dgm="http://schemas.openxmlformats.org/drawingml/2006/diagram" xmlns:a="http://schemas.openxmlformats.org/drawingml/2006/main" uniqueId="urn:microsoft.com/office/officeart/2005/8/colors/accent6_4">
  <dgm:title val=""/>
  <dgm:desc val=""/>
  <dgm:catLst>
    <dgm:cat type="accent6" pri="11400"/>
  </dgm:catLst>
  <dgm:styleLbl name="node0">
    <dgm:fillClrLst meth="cycle">
      <a:schemeClr val="accent6">
        <a:shade val="60000"/>
      </a:schemeClr>
    </dgm:fillClrLst>
    <dgm:linClrLst meth="repeat">
      <a:schemeClr val="lt1"/>
    </dgm:linClrLst>
    <dgm:effectClrLst/>
    <dgm:txLinClrLst/>
    <dgm:txFillClrLst/>
    <dgm:txEffectClrLst/>
  </dgm:styleLbl>
  <dgm:styleLbl name="alignNode1">
    <dgm:fillClrLst meth="cycle">
      <a:schemeClr val="accent6">
        <a:shade val="50000"/>
      </a:schemeClr>
      <a:schemeClr val="accent6">
        <a:tint val="55000"/>
      </a:schemeClr>
    </dgm:fillClrLst>
    <dgm:linClrLst meth="cycle">
      <a:schemeClr val="accent6">
        <a:shade val="50000"/>
      </a:schemeClr>
      <a:schemeClr val="accent6">
        <a:tint val="55000"/>
      </a:schemeClr>
    </dgm:linClrLst>
    <dgm:effectClrLst/>
    <dgm:txLinClrLst/>
    <dgm:txFillClrLst/>
    <dgm:txEffectClrLst/>
  </dgm:styleLbl>
  <dgm:styleLbl name="node1">
    <dgm:fillClrLst meth="cycle">
      <a:schemeClr val="accent6">
        <a:shade val="50000"/>
      </a:schemeClr>
      <a:schemeClr val="accent6">
        <a:tint val="55000"/>
      </a:schemeClr>
    </dgm:fillClrLst>
    <dgm:linClrLst meth="repeat">
      <a:schemeClr val="lt1"/>
    </dgm:linClrLst>
    <dgm:effectClrLst/>
    <dgm:txLinClrLst/>
    <dgm:txFillClrLst/>
    <dgm:txEffectClrLst/>
  </dgm:styleLbl>
  <dgm:styleLbl name="lnNode1">
    <dgm:fillClrLst meth="cycle">
      <a:schemeClr val="accent6">
        <a:shade val="50000"/>
      </a:schemeClr>
      <a:schemeClr val="accent6">
        <a:tint val="55000"/>
      </a:schemeClr>
    </dgm:fillClrLst>
    <dgm:linClrLst meth="repeat">
      <a:schemeClr val="lt1"/>
    </dgm:linClrLst>
    <dgm:effectClrLst/>
    <dgm:txLinClrLst/>
    <dgm:txFillClrLst/>
    <dgm:txEffectClrLst/>
  </dgm:styleLbl>
  <dgm:styleLbl name="vennNode1">
    <dgm:fillClrLst meth="cycle">
      <a:schemeClr val="accent6">
        <a:shade val="80000"/>
        <a:alpha val="50000"/>
      </a:schemeClr>
      <a:schemeClr val="accent6">
        <a:tint val="50000"/>
        <a:alpha val="50000"/>
      </a:schemeClr>
    </dgm:fillClrLst>
    <dgm:linClrLst meth="repeat">
      <a:schemeClr val="lt1"/>
    </dgm:linClrLst>
    <dgm:effectClrLst/>
    <dgm:txLinClrLst/>
    <dgm:txFillClrLst/>
    <dgm:txEffectClrLst/>
  </dgm:styleLbl>
  <dgm:styleLbl name="node2">
    <dgm:fillClrLst>
      <a:schemeClr val="accent6">
        <a:shade val="80000"/>
      </a:schemeClr>
    </dgm:fillClrLst>
    <dgm:linClrLst meth="repeat">
      <a:schemeClr val="lt1"/>
    </dgm:linClrLst>
    <dgm:effectClrLst/>
    <dgm:txLinClrLst/>
    <dgm:txFillClrLst/>
    <dgm:txEffectClrLst/>
  </dgm:styleLbl>
  <dgm:styleLbl name="node3">
    <dgm:fillClrLst>
      <a:schemeClr val="accent6">
        <a:tint val="99000"/>
      </a:schemeClr>
    </dgm:fillClrLst>
    <dgm:linClrLst meth="repeat">
      <a:schemeClr val="lt1"/>
    </dgm:linClrLst>
    <dgm:effectClrLst/>
    <dgm:txLinClrLst/>
    <dgm:txFillClrLst/>
    <dgm:txEffectClrLst/>
  </dgm:styleLbl>
  <dgm:styleLbl name="node4">
    <dgm:fillClrLst>
      <a:schemeClr val="accent6">
        <a:tint val="70000"/>
      </a:schemeClr>
    </dgm:fillClrLst>
    <dgm:linClrLst meth="repeat">
      <a:schemeClr val="lt1"/>
    </dgm:linClrLst>
    <dgm:effectClrLst/>
    <dgm:txLinClrLst/>
    <dgm:txFillClrLst/>
    <dgm:txEffectClrLst/>
  </dgm:styleLbl>
  <dgm:styleLbl name="fgImgPlace1">
    <dgm:fillClrLst>
      <a:schemeClr val="accent6">
        <a:tint val="50000"/>
      </a:schemeClr>
      <a:schemeClr val="accent6">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6">
        <a:tint val="50000"/>
      </a:schemeClr>
      <a:schemeClr val="accent6">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6">
        <a:tint val="50000"/>
      </a:schemeClr>
      <a:schemeClr val="accent6">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dgm:txEffectClrLst/>
  </dgm:styleLbl>
  <dgm:styleLbl name="fgSibTrans2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dgm:txEffectClrLst/>
  </dgm:styleLbl>
  <dgm:styleLbl name="bgSibTrans2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dgm:txEffectClrLst/>
  </dgm:styleLbl>
  <dgm:styleLbl name="sibTrans1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meth="repeat">
      <a:schemeClr val="tx1"/>
    </dgm:txFillClrLst>
    <dgm:txEffectClrLst/>
  </dgm:styleLbl>
  <dgm:styleLbl name="callout">
    <dgm:fillClrLst meth="repeat">
      <a:schemeClr val="accent6"/>
    </dgm:fillClrLst>
    <dgm:linClrLst meth="repeat">
      <a:schemeClr val="accent6"/>
    </dgm:linClrLst>
    <dgm:effectClrLst/>
    <dgm:txLinClrLst/>
    <dgm:txFillClrLst meth="repeat">
      <a:schemeClr val="tx1"/>
    </dgm:txFillClrLst>
    <dgm:txEffectClrLst/>
  </dgm:styleLbl>
  <dgm:styleLbl name="asst0">
    <dgm:fillClrLst meth="repeat">
      <a:schemeClr val="accent6">
        <a:shade val="80000"/>
      </a:schemeClr>
    </dgm:fillClrLst>
    <dgm:linClrLst meth="repeat">
      <a:schemeClr val="lt1"/>
    </dgm:linClrLst>
    <dgm:effectClrLst/>
    <dgm:txLinClrLst/>
    <dgm:txFillClrLst/>
    <dgm:txEffectClrLst/>
  </dgm:styleLbl>
  <dgm:styleLbl name="asst1">
    <dgm:fillClrLst meth="repeat">
      <a:schemeClr val="accent6">
        <a:shade val="80000"/>
      </a:schemeClr>
    </dgm:fillClrLst>
    <dgm:linClrLst meth="repeat">
      <a:schemeClr val="lt1"/>
    </dgm:linClrLst>
    <dgm:effectClrLst/>
    <dgm:txLinClrLst/>
    <dgm:txFillClrLst/>
    <dgm:txEffectClrLst/>
  </dgm:styleLbl>
  <dgm:styleLbl name="asst2">
    <dgm:fillClrLst>
      <a:schemeClr val="accent6">
        <a:tint val="90000"/>
      </a:schemeClr>
    </dgm:fillClrLst>
    <dgm:linClrLst meth="repeat">
      <a:schemeClr val="lt1"/>
    </dgm:linClrLst>
    <dgm:effectClrLst/>
    <dgm:txLinClrLst/>
    <dgm:txFillClrLst/>
    <dgm:txEffectClrLst/>
  </dgm:styleLbl>
  <dgm:styleLbl name="asst3">
    <dgm:fillClrLst>
      <a:schemeClr val="accent6">
        <a:tint val="70000"/>
      </a:schemeClr>
    </dgm:fillClrLst>
    <dgm:linClrLst meth="repeat">
      <a:schemeClr val="lt1"/>
    </dgm:linClrLst>
    <dgm:effectClrLst/>
    <dgm:txLinClrLst/>
    <dgm:txFillClrLst/>
    <dgm:txEffectClrLst/>
  </dgm:styleLbl>
  <dgm:styleLbl name="asst4">
    <dgm:fillClrLst>
      <a:schemeClr val="accent6">
        <a:tint val="50000"/>
      </a:schemeClr>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shade val="80000"/>
      </a:schemeClr>
    </dgm:linClrLst>
    <dgm:effectClrLst/>
    <dgm:txLinClrLst/>
    <dgm:txFillClrLst/>
    <dgm:txEffectClrLst/>
  </dgm:styleLbl>
  <dgm:styleLbl name="parChTrans2D2">
    <dgm:fillClrLst meth="repeat">
      <a:schemeClr val="accent6">
        <a:tint val="90000"/>
      </a:schemeClr>
    </dgm:fillClrLst>
    <dgm:linClrLst meth="repeat">
      <a:schemeClr val="accent6">
        <a:tint val="90000"/>
      </a:schemeClr>
    </dgm:linClrLst>
    <dgm:effectClrLst/>
    <dgm:txLinClrLst/>
    <dgm:txFillClrLst/>
    <dgm:txEffectClrLst/>
  </dgm:styleLbl>
  <dgm:styleLbl name="parChTrans2D3">
    <dgm:fillClrLst meth="repeat">
      <a:schemeClr val="accent6">
        <a:tint val="70000"/>
      </a:schemeClr>
    </dgm:fillClrLst>
    <dgm:linClrLst meth="repeat">
      <a:schemeClr val="accent6">
        <a:tint val="70000"/>
      </a:schemeClr>
    </dgm:linClrLst>
    <dgm:effectClrLst/>
    <dgm:txLinClrLst/>
    <dgm:txFillClrLst/>
    <dgm:txEffectClrLst/>
  </dgm:styleLbl>
  <dgm:styleLbl name="parChTrans2D4">
    <dgm:fillClrLst meth="repeat">
      <a:schemeClr val="accent6">
        <a:tint val="50000"/>
      </a:schemeClr>
    </dgm:fillClrLst>
    <dgm:linClrLst meth="repeat">
      <a:schemeClr val="accent6">
        <a:tint val="50000"/>
      </a:schemeClr>
    </dgm:linClrLst>
    <dgm:effectClrLst/>
    <dgm:txLinClrLst/>
    <dgm:txFillClrLst meth="repeat">
      <a:schemeClr val="dk1"/>
    </dgm:txFillClrLst>
    <dgm:txEffectClrLst/>
  </dgm:styleLbl>
  <dgm:styleLbl name="parChTrans1D1">
    <dgm:fillClrLst meth="repeat">
      <a:schemeClr val="accent6">
        <a:shade val="80000"/>
      </a:schemeClr>
    </dgm:fillClrLst>
    <dgm:linClrLst meth="repeat">
      <a:schemeClr val="accent6">
        <a:shade val="80000"/>
      </a:schemeClr>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a:tint val="90000"/>
      </a:schemeClr>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6">
        <a:tint val="70000"/>
      </a:schemeClr>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55000"/>
      </a:schemeClr>
    </dgm:fillClrLst>
    <dgm:linClrLst meth="repeat">
      <a:schemeClr val="accent6">
        <a:alpha val="90000"/>
        <a:tint val="55000"/>
      </a:schemeClr>
    </dgm:linClrLst>
    <dgm:effectClrLst/>
    <dgm:txLinClrLst/>
    <dgm:txFillClrLst meth="repeat">
      <a:schemeClr val="dk1"/>
    </dgm:txFillClrLst>
    <dgm:txEffectClrLst/>
  </dgm:styleLbl>
  <dgm:styleLbl name="alignAccFollowNode1">
    <dgm:fillClrLst meth="repeat">
      <a:schemeClr val="accent6">
        <a:alpha val="90000"/>
        <a:tint val="55000"/>
      </a:schemeClr>
    </dgm:fillClrLst>
    <dgm:linClrLst meth="repeat">
      <a:schemeClr val="accent6">
        <a:alpha val="90000"/>
        <a:tint val="55000"/>
      </a:schemeClr>
    </dgm:linClrLst>
    <dgm:effectClrLst/>
    <dgm:txLinClrLst/>
    <dgm:txFillClrLst meth="repeat">
      <a:schemeClr val="dk1"/>
    </dgm:txFillClrLst>
    <dgm:txEffectClrLst/>
  </dgm:styleLbl>
  <dgm:styleLbl name="bgAccFollowNode1">
    <dgm:fillClrLst meth="repeat">
      <a:schemeClr val="accent6">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a:tint val="50000"/>
      </a:schemeClr>
    </dgm:linClrLst>
    <dgm:effectClrLst/>
    <dgm:txLinClrLst/>
    <dgm:txFillClrLst meth="repeat">
      <a:schemeClr val="dk1"/>
    </dgm:txFillClrLst>
    <dgm:txEffectClrLst/>
  </dgm:styleLbl>
  <dgm:styleLbl name="bgShp">
    <dgm:fillClrLst meth="repeat">
      <a:schemeClr val="accent6">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6">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6">
        <a:tint val="50000"/>
        <a:alpha val="55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23D1AFE-4619-43F2-9DBD-CF0D07F66D05}" type="doc">
      <dgm:prSet loTypeId="urn:microsoft.com/office/officeart/2005/8/layout/cycle2" loCatId="cycle" qsTypeId="urn:microsoft.com/office/officeart/2005/8/quickstyle/simple1" qsCatId="simple" csTypeId="urn:microsoft.com/office/officeart/2005/8/colors/accent6_4" csCatId="accent6" phldr="1"/>
      <dgm:spPr/>
      <dgm:t>
        <a:bodyPr/>
        <a:lstStyle/>
        <a:p>
          <a:endParaRPr lang="vi-VN"/>
        </a:p>
      </dgm:t>
    </dgm:pt>
    <dgm:pt modelId="{8B27EC89-53BC-4435-869C-C92728B0746E}">
      <dgm:prSet phldrT="[Text]" custT="1">
        <dgm:style>
          <a:lnRef idx="1">
            <a:schemeClr val="accent2"/>
          </a:lnRef>
          <a:fillRef idx="2">
            <a:schemeClr val="accent2"/>
          </a:fillRef>
          <a:effectRef idx="1">
            <a:schemeClr val="accent2"/>
          </a:effectRef>
          <a:fontRef idx="minor">
            <a:schemeClr val="dk1"/>
          </a:fontRef>
        </dgm:style>
      </dgm:prSet>
      <dgm:spPr/>
      <dgm:t>
        <a:bodyPr/>
        <a:lstStyle/>
        <a:p>
          <a:r>
            <a:rPr lang="vi-VN" sz="2400" b="1" dirty="0" smtClean="0">
              <a:solidFill>
                <a:schemeClr val="tx1"/>
              </a:solidFill>
              <a:latin typeface="+mj-lt"/>
            </a:rPr>
            <a:t>gi</a:t>
          </a:r>
          <a:r>
            <a:rPr lang="en-US" sz="2400" b="1" dirty="0" smtClean="0">
              <a:solidFill>
                <a:schemeClr val="tx1"/>
              </a:solidFill>
              <a:latin typeface="+mj-lt"/>
            </a:rPr>
            <a:t>ữ</a:t>
          </a:r>
          <a:r>
            <a:rPr lang="vi-VN" sz="2400" b="1" dirty="0" smtClean="0">
              <a:solidFill>
                <a:schemeClr val="tx1"/>
              </a:solidFill>
              <a:latin typeface="+mj-lt"/>
            </a:rPr>
            <a:t>a công đoàn với người sử dụng lao động</a:t>
          </a:r>
          <a:endParaRPr lang="vi-VN" sz="2400" b="1" dirty="0">
            <a:solidFill>
              <a:schemeClr val="tx1"/>
            </a:solidFill>
            <a:latin typeface="+mj-lt"/>
          </a:endParaRPr>
        </a:p>
      </dgm:t>
    </dgm:pt>
    <dgm:pt modelId="{D0226BC6-D973-42C5-9F3A-91F47372E5AE}" type="parTrans" cxnId="{C935DF38-90ED-451E-BEAF-D094352B7D02}">
      <dgm:prSet/>
      <dgm:spPr/>
      <dgm:t>
        <a:bodyPr/>
        <a:lstStyle/>
        <a:p>
          <a:endParaRPr lang="vi-VN"/>
        </a:p>
      </dgm:t>
    </dgm:pt>
    <dgm:pt modelId="{ACC9C5F2-D5CC-467B-942A-3A6AB82002B5}" type="sibTrans" cxnId="{C935DF38-90ED-451E-BEAF-D094352B7D02}">
      <dgm:prSet/>
      <dgm:spPr/>
      <dgm:t>
        <a:bodyPr/>
        <a:lstStyle/>
        <a:p>
          <a:endParaRPr lang="vi-VN"/>
        </a:p>
      </dgm:t>
    </dgm:pt>
    <dgm:pt modelId="{06423228-9C9B-4471-B552-0B12969AA25C}">
      <dgm:prSet phldrT="[Text]" custT="1">
        <dgm:style>
          <a:lnRef idx="1">
            <a:schemeClr val="accent4"/>
          </a:lnRef>
          <a:fillRef idx="2">
            <a:schemeClr val="accent4"/>
          </a:fillRef>
          <a:effectRef idx="1">
            <a:schemeClr val="accent4"/>
          </a:effectRef>
          <a:fontRef idx="minor">
            <a:schemeClr val="dk1"/>
          </a:fontRef>
        </dgm:style>
      </dgm:prSet>
      <dgm:spPr/>
      <dgm:t>
        <a:bodyPr/>
        <a:lstStyle/>
        <a:p>
          <a:r>
            <a:rPr lang="vi-VN" sz="2400" b="1" dirty="0" smtClean="0">
              <a:solidFill>
                <a:schemeClr val="tx1"/>
              </a:solidFill>
              <a:latin typeface="+mj-lt"/>
            </a:rPr>
            <a:t>bồi thường thiệt hại vật chất</a:t>
          </a:r>
          <a:endParaRPr lang="vi-VN" sz="2400" b="1" dirty="0">
            <a:solidFill>
              <a:schemeClr val="tx1"/>
            </a:solidFill>
            <a:latin typeface="+mj-lt"/>
          </a:endParaRPr>
        </a:p>
      </dgm:t>
    </dgm:pt>
    <dgm:pt modelId="{7BC11DC8-BE0C-47D2-97EF-56CB09CAF53C}" type="parTrans" cxnId="{74A027B6-DB1A-48FF-B88E-2F419FD34867}">
      <dgm:prSet/>
      <dgm:spPr/>
      <dgm:t>
        <a:bodyPr/>
        <a:lstStyle/>
        <a:p>
          <a:endParaRPr lang="vi-VN"/>
        </a:p>
      </dgm:t>
    </dgm:pt>
    <dgm:pt modelId="{F5ABF883-9CFB-4598-AE9F-1753E48BC2C9}" type="sibTrans" cxnId="{74A027B6-DB1A-48FF-B88E-2F419FD34867}">
      <dgm:prSet/>
      <dgm:spPr/>
      <dgm:t>
        <a:bodyPr/>
        <a:lstStyle/>
        <a:p>
          <a:endParaRPr lang="vi-VN"/>
        </a:p>
      </dgm:t>
    </dgm:pt>
    <dgm:pt modelId="{607D3B16-634F-47B8-A1E4-B4F1E9F19BEC}">
      <dgm:prSet phldrT="[Text]" custT="1">
        <dgm:style>
          <a:lnRef idx="1">
            <a:schemeClr val="accent5"/>
          </a:lnRef>
          <a:fillRef idx="2">
            <a:schemeClr val="accent5"/>
          </a:fillRef>
          <a:effectRef idx="1">
            <a:schemeClr val="accent5"/>
          </a:effectRef>
          <a:fontRef idx="minor">
            <a:schemeClr val="dk1"/>
          </a:fontRef>
        </dgm:style>
      </dgm:prSet>
      <dgm:spPr/>
      <dgm:t>
        <a:bodyPr/>
        <a:lstStyle/>
        <a:p>
          <a:r>
            <a:rPr lang="vi-VN" sz="2400" b="1" dirty="0" smtClean="0">
              <a:solidFill>
                <a:schemeClr val="tx1"/>
              </a:solidFill>
              <a:latin typeface="+mj-lt"/>
            </a:rPr>
            <a:t>quản lý và thanh tra lao động</a:t>
          </a:r>
          <a:endParaRPr lang="vi-VN" sz="2400" b="1" dirty="0">
            <a:solidFill>
              <a:schemeClr val="tx1"/>
            </a:solidFill>
            <a:latin typeface="+mj-lt"/>
          </a:endParaRPr>
        </a:p>
      </dgm:t>
    </dgm:pt>
    <dgm:pt modelId="{D9FB9FCF-0DFE-474C-A2D4-8787934DCE80}" type="parTrans" cxnId="{634E073B-0587-4A5C-96C0-C43F034E747B}">
      <dgm:prSet/>
      <dgm:spPr/>
      <dgm:t>
        <a:bodyPr/>
        <a:lstStyle/>
        <a:p>
          <a:endParaRPr lang="vi-VN"/>
        </a:p>
      </dgm:t>
    </dgm:pt>
    <dgm:pt modelId="{797F3E5D-CC5E-40D2-88F3-08D894B04079}" type="sibTrans" cxnId="{634E073B-0587-4A5C-96C0-C43F034E747B}">
      <dgm:prSet/>
      <dgm:spPr/>
      <dgm:t>
        <a:bodyPr/>
        <a:lstStyle/>
        <a:p>
          <a:endParaRPr lang="vi-VN"/>
        </a:p>
      </dgm:t>
    </dgm:pt>
    <dgm:pt modelId="{12CBFB32-BEBF-47E3-9277-715415EC2375}">
      <dgm:prSet phldrT="[Text]" custT="1">
        <dgm:style>
          <a:lnRef idx="1">
            <a:schemeClr val="accent1"/>
          </a:lnRef>
          <a:fillRef idx="2">
            <a:schemeClr val="accent1"/>
          </a:fillRef>
          <a:effectRef idx="1">
            <a:schemeClr val="accent1"/>
          </a:effectRef>
          <a:fontRef idx="minor">
            <a:schemeClr val="dk1"/>
          </a:fontRef>
        </dgm:style>
      </dgm:prSet>
      <dgm:spPr/>
      <dgm:t>
        <a:bodyPr/>
        <a:lstStyle/>
        <a:p>
          <a:r>
            <a:rPr lang="vi-VN" sz="2400" b="1" dirty="0" smtClean="0">
              <a:solidFill>
                <a:schemeClr val="tx1"/>
              </a:solidFill>
              <a:latin typeface="+mj-lt"/>
            </a:rPr>
            <a:t>giải quyết tranh chấp lao động</a:t>
          </a:r>
          <a:endParaRPr lang="vi-VN" sz="2400" b="1" dirty="0">
            <a:solidFill>
              <a:schemeClr val="tx1"/>
            </a:solidFill>
            <a:latin typeface="+mj-lt"/>
          </a:endParaRPr>
        </a:p>
      </dgm:t>
    </dgm:pt>
    <dgm:pt modelId="{8D919135-75B8-438E-A076-F0F0B01AB10F}" type="parTrans" cxnId="{B250CA3F-2573-4DB2-936D-59C86A1DE515}">
      <dgm:prSet/>
      <dgm:spPr/>
      <dgm:t>
        <a:bodyPr/>
        <a:lstStyle/>
        <a:p>
          <a:endParaRPr lang="vi-VN"/>
        </a:p>
      </dgm:t>
    </dgm:pt>
    <dgm:pt modelId="{55A97FD3-97FF-4EA7-BB9C-53A5E8DD1D4C}" type="sibTrans" cxnId="{B250CA3F-2573-4DB2-936D-59C86A1DE515}">
      <dgm:prSet/>
      <dgm:spPr/>
      <dgm:t>
        <a:bodyPr/>
        <a:lstStyle/>
        <a:p>
          <a:endParaRPr lang="vi-VN"/>
        </a:p>
      </dgm:t>
    </dgm:pt>
    <dgm:pt modelId="{1554B423-35CD-4982-BBF1-DACF4C9AFF42}">
      <dgm:prSet phldrT="[Text]" custT="1">
        <dgm:style>
          <a:lnRef idx="1">
            <a:schemeClr val="accent3"/>
          </a:lnRef>
          <a:fillRef idx="2">
            <a:schemeClr val="accent3"/>
          </a:fillRef>
          <a:effectRef idx="1">
            <a:schemeClr val="accent3"/>
          </a:effectRef>
          <a:fontRef idx="minor">
            <a:schemeClr val="dk1"/>
          </a:fontRef>
        </dgm:style>
      </dgm:prSet>
      <dgm:spPr/>
      <dgm:t>
        <a:bodyPr/>
        <a:lstStyle/>
        <a:p>
          <a:r>
            <a:rPr lang="vi-VN" sz="2400" b="1" dirty="0" smtClean="0">
              <a:solidFill>
                <a:schemeClr val="tx1"/>
              </a:solidFill>
              <a:latin typeface="+mj-lt"/>
            </a:rPr>
            <a:t>bảo hiểm xã hội</a:t>
          </a:r>
          <a:endParaRPr lang="vi-VN" sz="2400" b="1" dirty="0">
            <a:solidFill>
              <a:schemeClr val="tx1"/>
            </a:solidFill>
            <a:latin typeface="+mj-lt"/>
          </a:endParaRPr>
        </a:p>
      </dgm:t>
    </dgm:pt>
    <dgm:pt modelId="{45D72174-4246-423E-9068-BF008CA904F5}" type="parTrans" cxnId="{AE10AA45-673D-4036-92BE-DB826BB5271C}">
      <dgm:prSet/>
      <dgm:spPr/>
      <dgm:t>
        <a:bodyPr/>
        <a:lstStyle/>
        <a:p>
          <a:endParaRPr lang="vi-VN"/>
        </a:p>
      </dgm:t>
    </dgm:pt>
    <dgm:pt modelId="{12650684-0B96-4281-BDAA-E93D75615CB4}" type="sibTrans" cxnId="{AE10AA45-673D-4036-92BE-DB826BB5271C}">
      <dgm:prSet/>
      <dgm:spPr/>
      <dgm:t>
        <a:bodyPr/>
        <a:lstStyle/>
        <a:p>
          <a:endParaRPr lang="vi-VN"/>
        </a:p>
      </dgm:t>
    </dgm:pt>
    <dgm:pt modelId="{7156C0FA-EA41-43B8-B6A2-ABD4609A0122}" type="pres">
      <dgm:prSet presAssocID="{323D1AFE-4619-43F2-9DBD-CF0D07F66D05}" presName="cycle" presStyleCnt="0">
        <dgm:presLayoutVars>
          <dgm:dir/>
          <dgm:resizeHandles val="exact"/>
        </dgm:presLayoutVars>
      </dgm:prSet>
      <dgm:spPr/>
      <dgm:t>
        <a:bodyPr/>
        <a:lstStyle/>
        <a:p>
          <a:endParaRPr lang="vi-VN"/>
        </a:p>
      </dgm:t>
    </dgm:pt>
    <dgm:pt modelId="{C30F9206-515E-44A5-8158-5C4245A79F6A}" type="pres">
      <dgm:prSet presAssocID="{8B27EC89-53BC-4435-869C-C92728B0746E}" presName="node" presStyleLbl="node1" presStyleIdx="0" presStyleCnt="5" custScaleX="134853" custRadScaleRad="100026" custRadScaleInc="362">
        <dgm:presLayoutVars>
          <dgm:bulletEnabled val="1"/>
        </dgm:presLayoutVars>
      </dgm:prSet>
      <dgm:spPr/>
      <dgm:t>
        <a:bodyPr/>
        <a:lstStyle/>
        <a:p>
          <a:endParaRPr lang="vi-VN"/>
        </a:p>
      </dgm:t>
    </dgm:pt>
    <dgm:pt modelId="{DAFA70B4-11FF-471A-9BB6-D88E447D7A52}" type="pres">
      <dgm:prSet presAssocID="{ACC9C5F2-D5CC-467B-942A-3A6AB82002B5}" presName="sibTrans" presStyleLbl="sibTrans2D1" presStyleIdx="0" presStyleCnt="5" custScaleX="11058"/>
      <dgm:spPr/>
      <dgm:t>
        <a:bodyPr/>
        <a:lstStyle/>
        <a:p>
          <a:endParaRPr lang="vi-VN"/>
        </a:p>
      </dgm:t>
    </dgm:pt>
    <dgm:pt modelId="{872C7351-98D4-4C24-B3EE-8C4A2DEDBFF4}" type="pres">
      <dgm:prSet presAssocID="{ACC9C5F2-D5CC-467B-942A-3A6AB82002B5}" presName="connectorText" presStyleLbl="sibTrans2D1" presStyleIdx="0" presStyleCnt="5"/>
      <dgm:spPr/>
      <dgm:t>
        <a:bodyPr/>
        <a:lstStyle/>
        <a:p>
          <a:endParaRPr lang="vi-VN"/>
        </a:p>
      </dgm:t>
    </dgm:pt>
    <dgm:pt modelId="{7248D032-33B3-4BB8-86B5-510D8B9A2911}" type="pres">
      <dgm:prSet presAssocID="{06423228-9C9B-4471-B552-0B12969AA25C}" presName="node" presStyleLbl="node1" presStyleIdx="1" presStyleCnt="5" custScaleX="126538" custRadScaleRad="116521" custRadScaleInc="-2225">
        <dgm:presLayoutVars>
          <dgm:bulletEnabled val="1"/>
        </dgm:presLayoutVars>
      </dgm:prSet>
      <dgm:spPr/>
      <dgm:t>
        <a:bodyPr/>
        <a:lstStyle/>
        <a:p>
          <a:endParaRPr lang="vi-VN"/>
        </a:p>
      </dgm:t>
    </dgm:pt>
    <dgm:pt modelId="{7EE8036F-34D0-4914-814B-074498765A16}" type="pres">
      <dgm:prSet presAssocID="{F5ABF883-9CFB-4598-AE9F-1753E48BC2C9}" presName="sibTrans" presStyleLbl="sibTrans2D1" presStyleIdx="1" presStyleCnt="5" custFlipHor="0" custScaleX="10862"/>
      <dgm:spPr/>
      <dgm:t>
        <a:bodyPr/>
        <a:lstStyle/>
        <a:p>
          <a:endParaRPr lang="vi-VN"/>
        </a:p>
      </dgm:t>
    </dgm:pt>
    <dgm:pt modelId="{1C509C16-9538-4390-BE7E-7796445B020B}" type="pres">
      <dgm:prSet presAssocID="{F5ABF883-9CFB-4598-AE9F-1753E48BC2C9}" presName="connectorText" presStyleLbl="sibTrans2D1" presStyleIdx="1" presStyleCnt="5"/>
      <dgm:spPr/>
      <dgm:t>
        <a:bodyPr/>
        <a:lstStyle/>
        <a:p>
          <a:endParaRPr lang="vi-VN"/>
        </a:p>
      </dgm:t>
    </dgm:pt>
    <dgm:pt modelId="{1B234327-A3C8-4C2F-80DA-F516F1BBEDC2}" type="pres">
      <dgm:prSet presAssocID="{607D3B16-634F-47B8-A1E4-B4F1E9F19BEC}" presName="node" presStyleLbl="node1" presStyleIdx="2" presStyleCnt="5" custScaleX="127295" custRadScaleRad="121301" custRadScaleInc="-33802">
        <dgm:presLayoutVars>
          <dgm:bulletEnabled val="1"/>
        </dgm:presLayoutVars>
      </dgm:prSet>
      <dgm:spPr/>
      <dgm:t>
        <a:bodyPr/>
        <a:lstStyle/>
        <a:p>
          <a:endParaRPr lang="vi-VN"/>
        </a:p>
      </dgm:t>
    </dgm:pt>
    <dgm:pt modelId="{8652B735-2200-4172-8E74-767EE8E8388E}" type="pres">
      <dgm:prSet presAssocID="{797F3E5D-CC5E-40D2-88F3-08D894B04079}" presName="sibTrans" presStyleLbl="sibTrans2D1" presStyleIdx="2" presStyleCnt="5" custFlipHor="1" custScaleX="4003"/>
      <dgm:spPr/>
      <dgm:t>
        <a:bodyPr/>
        <a:lstStyle/>
        <a:p>
          <a:endParaRPr lang="vi-VN"/>
        </a:p>
      </dgm:t>
    </dgm:pt>
    <dgm:pt modelId="{FC340DBA-3AE8-454F-B8F0-A906CAEC432F}" type="pres">
      <dgm:prSet presAssocID="{797F3E5D-CC5E-40D2-88F3-08D894B04079}" presName="connectorText" presStyleLbl="sibTrans2D1" presStyleIdx="2" presStyleCnt="5"/>
      <dgm:spPr/>
      <dgm:t>
        <a:bodyPr/>
        <a:lstStyle/>
        <a:p>
          <a:endParaRPr lang="vi-VN"/>
        </a:p>
      </dgm:t>
    </dgm:pt>
    <dgm:pt modelId="{F7ABADF8-D9DE-428D-8FA1-358187EBF42F}" type="pres">
      <dgm:prSet presAssocID="{12CBFB32-BEBF-47E3-9277-715415EC2375}" presName="node" presStyleLbl="node1" presStyleIdx="3" presStyleCnt="5" custScaleX="135889" custRadScaleRad="133209" custRadScaleInc="46119">
        <dgm:presLayoutVars>
          <dgm:bulletEnabled val="1"/>
        </dgm:presLayoutVars>
      </dgm:prSet>
      <dgm:spPr/>
      <dgm:t>
        <a:bodyPr/>
        <a:lstStyle/>
        <a:p>
          <a:endParaRPr lang="vi-VN"/>
        </a:p>
      </dgm:t>
    </dgm:pt>
    <dgm:pt modelId="{D5184EBD-8453-4462-909B-9407A414A739}" type="pres">
      <dgm:prSet presAssocID="{55A97FD3-97FF-4EA7-BB9C-53A5E8DD1D4C}" presName="sibTrans" presStyleLbl="sibTrans2D1" presStyleIdx="3" presStyleCnt="5" custScaleX="10825"/>
      <dgm:spPr/>
      <dgm:t>
        <a:bodyPr/>
        <a:lstStyle/>
        <a:p>
          <a:endParaRPr lang="vi-VN"/>
        </a:p>
      </dgm:t>
    </dgm:pt>
    <dgm:pt modelId="{9D8EBC7E-BBDE-44F7-8B95-E72542E50A4E}" type="pres">
      <dgm:prSet presAssocID="{55A97FD3-97FF-4EA7-BB9C-53A5E8DD1D4C}" presName="connectorText" presStyleLbl="sibTrans2D1" presStyleIdx="3" presStyleCnt="5"/>
      <dgm:spPr/>
      <dgm:t>
        <a:bodyPr/>
        <a:lstStyle/>
        <a:p>
          <a:endParaRPr lang="vi-VN"/>
        </a:p>
      </dgm:t>
    </dgm:pt>
    <dgm:pt modelId="{C595B019-1C18-49AE-8FE1-25B64AB1D4C8}" type="pres">
      <dgm:prSet presAssocID="{1554B423-35CD-4982-BBF1-DACF4C9AFF42}" presName="node" presStyleLbl="node1" presStyleIdx="4" presStyleCnt="5" custScaleX="131900" custRadScaleRad="126403" custRadScaleInc="2146">
        <dgm:presLayoutVars>
          <dgm:bulletEnabled val="1"/>
        </dgm:presLayoutVars>
      </dgm:prSet>
      <dgm:spPr/>
      <dgm:t>
        <a:bodyPr/>
        <a:lstStyle/>
        <a:p>
          <a:endParaRPr lang="vi-VN"/>
        </a:p>
      </dgm:t>
    </dgm:pt>
    <dgm:pt modelId="{40992FFD-F15C-4587-BC84-BB5081030325}" type="pres">
      <dgm:prSet presAssocID="{12650684-0B96-4281-BDAA-E93D75615CB4}" presName="sibTrans" presStyleLbl="sibTrans2D1" presStyleIdx="4" presStyleCnt="5" custScaleX="10770" custScaleY="127031"/>
      <dgm:spPr/>
      <dgm:t>
        <a:bodyPr/>
        <a:lstStyle/>
        <a:p>
          <a:endParaRPr lang="vi-VN"/>
        </a:p>
      </dgm:t>
    </dgm:pt>
    <dgm:pt modelId="{F06CAA71-CA32-4B85-84FD-19FA83068365}" type="pres">
      <dgm:prSet presAssocID="{12650684-0B96-4281-BDAA-E93D75615CB4}" presName="connectorText" presStyleLbl="sibTrans2D1" presStyleIdx="4" presStyleCnt="5"/>
      <dgm:spPr/>
      <dgm:t>
        <a:bodyPr/>
        <a:lstStyle/>
        <a:p>
          <a:endParaRPr lang="vi-VN"/>
        </a:p>
      </dgm:t>
    </dgm:pt>
  </dgm:ptLst>
  <dgm:cxnLst>
    <dgm:cxn modelId="{AFD1E5A3-86EB-4E3E-AD73-64C02B863B3F}" type="presOf" srcId="{12650684-0B96-4281-BDAA-E93D75615CB4}" destId="{40992FFD-F15C-4587-BC84-BB5081030325}" srcOrd="0" destOrd="0" presId="urn:microsoft.com/office/officeart/2005/8/layout/cycle2"/>
    <dgm:cxn modelId="{B64DFAE8-3A46-441B-B7AF-E74722FD2CAF}" type="presOf" srcId="{ACC9C5F2-D5CC-467B-942A-3A6AB82002B5}" destId="{872C7351-98D4-4C24-B3EE-8C4A2DEDBFF4}" srcOrd="1" destOrd="0" presId="urn:microsoft.com/office/officeart/2005/8/layout/cycle2"/>
    <dgm:cxn modelId="{4C5E6737-67A0-4586-B823-B0CBE49B04A1}" type="presOf" srcId="{F5ABF883-9CFB-4598-AE9F-1753E48BC2C9}" destId="{1C509C16-9538-4390-BE7E-7796445B020B}" srcOrd="1" destOrd="0" presId="urn:microsoft.com/office/officeart/2005/8/layout/cycle2"/>
    <dgm:cxn modelId="{2A5A9799-EFAB-4BD4-BDB1-4D6CCB607914}" type="presOf" srcId="{12650684-0B96-4281-BDAA-E93D75615CB4}" destId="{F06CAA71-CA32-4B85-84FD-19FA83068365}" srcOrd="1" destOrd="0" presId="urn:microsoft.com/office/officeart/2005/8/layout/cycle2"/>
    <dgm:cxn modelId="{A4DA698C-A334-4311-8F4D-8728D64D0045}" type="presOf" srcId="{55A97FD3-97FF-4EA7-BB9C-53A5E8DD1D4C}" destId="{9D8EBC7E-BBDE-44F7-8B95-E72542E50A4E}" srcOrd="1" destOrd="0" presId="urn:microsoft.com/office/officeart/2005/8/layout/cycle2"/>
    <dgm:cxn modelId="{AD39E0C0-9483-49F5-8DCB-1C606E246EAD}" type="presOf" srcId="{F5ABF883-9CFB-4598-AE9F-1753E48BC2C9}" destId="{7EE8036F-34D0-4914-814B-074498765A16}" srcOrd="0" destOrd="0" presId="urn:microsoft.com/office/officeart/2005/8/layout/cycle2"/>
    <dgm:cxn modelId="{EC80B316-C78E-4E69-BD7C-A10D3923506E}" type="presOf" srcId="{323D1AFE-4619-43F2-9DBD-CF0D07F66D05}" destId="{7156C0FA-EA41-43B8-B6A2-ABD4609A0122}" srcOrd="0" destOrd="0" presId="urn:microsoft.com/office/officeart/2005/8/layout/cycle2"/>
    <dgm:cxn modelId="{CD04C3D9-E4DE-4F8E-87FB-27953E70A767}" type="presOf" srcId="{797F3E5D-CC5E-40D2-88F3-08D894B04079}" destId="{FC340DBA-3AE8-454F-B8F0-A906CAEC432F}" srcOrd="1" destOrd="0" presId="urn:microsoft.com/office/officeart/2005/8/layout/cycle2"/>
    <dgm:cxn modelId="{87D5A894-B9B1-4836-9D2F-3264232E70F9}" type="presOf" srcId="{1554B423-35CD-4982-BBF1-DACF4C9AFF42}" destId="{C595B019-1C18-49AE-8FE1-25B64AB1D4C8}" srcOrd="0" destOrd="0" presId="urn:microsoft.com/office/officeart/2005/8/layout/cycle2"/>
    <dgm:cxn modelId="{A092C824-2670-4A50-8601-06536FB0EE64}" type="presOf" srcId="{ACC9C5F2-D5CC-467B-942A-3A6AB82002B5}" destId="{DAFA70B4-11FF-471A-9BB6-D88E447D7A52}" srcOrd="0" destOrd="0" presId="urn:microsoft.com/office/officeart/2005/8/layout/cycle2"/>
    <dgm:cxn modelId="{8E38263A-112D-4914-A213-546359C54D89}" type="presOf" srcId="{55A97FD3-97FF-4EA7-BB9C-53A5E8DD1D4C}" destId="{D5184EBD-8453-4462-909B-9407A414A739}" srcOrd="0" destOrd="0" presId="urn:microsoft.com/office/officeart/2005/8/layout/cycle2"/>
    <dgm:cxn modelId="{B250CA3F-2573-4DB2-936D-59C86A1DE515}" srcId="{323D1AFE-4619-43F2-9DBD-CF0D07F66D05}" destId="{12CBFB32-BEBF-47E3-9277-715415EC2375}" srcOrd="3" destOrd="0" parTransId="{8D919135-75B8-438E-A076-F0F0B01AB10F}" sibTransId="{55A97FD3-97FF-4EA7-BB9C-53A5E8DD1D4C}"/>
    <dgm:cxn modelId="{970A108E-EA62-4542-8CD4-9B401B1445B4}" type="presOf" srcId="{607D3B16-634F-47B8-A1E4-B4F1E9F19BEC}" destId="{1B234327-A3C8-4C2F-80DA-F516F1BBEDC2}" srcOrd="0" destOrd="0" presId="urn:microsoft.com/office/officeart/2005/8/layout/cycle2"/>
    <dgm:cxn modelId="{FE0EBA2D-FDD9-40B2-8309-0C012D18E1F9}" type="presOf" srcId="{797F3E5D-CC5E-40D2-88F3-08D894B04079}" destId="{8652B735-2200-4172-8E74-767EE8E8388E}" srcOrd="0" destOrd="0" presId="urn:microsoft.com/office/officeart/2005/8/layout/cycle2"/>
    <dgm:cxn modelId="{C935DF38-90ED-451E-BEAF-D094352B7D02}" srcId="{323D1AFE-4619-43F2-9DBD-CF0D07F66D05}" destId="{8B27EC89-53BC-4435-869C-C92728B0746E}" srcOrd="0" destOrd="0" parTransId="{D0226BC6-D973-42C5-9F3A-91F47372E5AE}" sibTransId="{ACC9C5F2-D5CC-467B-942A-3A6AB82002B5}"/>
    <dgm:cxn modelId="{E43FE8D7-C0B4-4720-8D15-8634211B72F7}" type="presOf" srcId="{12CBFB32-BEBF-47E3-9277-715415EC2375}" destId="{F7ABADF8-D9DE-428D-8FA1-358187EBF42F}" srcOrd="0" destOrd="0" presId="urn:microsoft.com/office/officeart/2005/8/layout/cycle2"/>
    <dgm:cxn modelId="{74A027B6-DB1A-48FF-B88E-2F419FD34867}" srcId="{323D1AFE-4619-43F2-9DBD-CF0D07F66D05}" destId="{06423228-9C9B-4471-B552-0B12969AA25C}" srcOrd="1" destOrd="0" parTransId="{7BC11DC8-BE0C-47D2-97EF-56CB09CAF53C}" sibTransId="{F5ABF883-9CFB-4598-AE9F-1753E48BC2C9}"/>
    <dgm:cxn modelId="{AE10AA45-673D-4036-92BE-DB826BB5271C}" srcId="{323D1AFE-4619-43F2-9DBD-CF0D07F66D05}" destId="{1554B423-35CD-4982-BBF1-DACF4C9AFF42}" srcOrd="4" destOrd="0" parTransId="{45D72174-4246-423E-9068-BF008CA904F5}" sibTransId="{12650684-0B96-4281-BDAA-E93D75615CB4}"/>
    <dgm:cxn modelId="{634E073B-0587-4A5C-96C0-C43F034E747B}" srcId="{323D1AFE-4619-43F2-9DBD-CF0D07F66D05}" destId="{607D3B16-634F-47B8-A1E4-B4F1E9F19BEC}" srcOrd="2" destOrd="0" parTransId="{D9FB9FCF-0DFE-474C-A2D4-8787934DCE80}" sibTransId="{797F3E5D-CC5E-40D2-88F3-08D894B04079}"/>
    <dgm:cxn modelId="{241A9127-CBCB-43F5-95F8-7125F4766448}" type="presOf" srcId="{8B27EC89-53BC-4435-869C-C92728B0746E}" destId="{C30F9206-515E-44A5-8158-5C4245A79F6A}" srcOrd="0" destOrd="0" presId="urn:microsoft.com/office/officeart/2005/8/layout/cycle2"/>
    <dgm:cxn modelId="{1BBBBB0C-FEDC-4C3A-B138-BD5015F3095B}" type="presOf" srcId="{06423228-9C9B-4471-B552-0B12969AA25C}" destId="{7248D032-33B3-4BB8-86B5-510D8B9A2911}" srcOrd="0" destOrd="0" presId="urn:microsoft.com/office/officeart/2005/8/layout/cycle2"/>
    <dgm:cxn modelId="{357BB048-1728-4EF3-BA1C-6333516A7394}" type="presParOf" srcId="{7156C0FA-EA41-43B8-B6A2-ABD4609A0122}" destId="{C30F9206-515E-44A5-8158-5C4245A79F6A}" srcOrd="0" destOrd="0" presId="urn:microsoft.com/office/officeart/2005/8/layout/cycle2"/>
    <dgm:cxn modelId="{BD8879A4-2C35-4D7D-BF27-EEE3ED0C6B32}" type="presParOf" srcId="{7156C0FA-EA41-43B8-B6A2-ABD4609A0122}" destId="{DAFA70B4-11FF-471A-9BB6-D88E447D7A52}" srcOrd="1" destOrd="0" presId="urn:microsoft.com/office/officeart/2005/8/layout/cycle2"/>
    <dgm:cxn modelId="{107E645E-85E0-4AE3-BCAA-85DD168C6AB9}" type="presParOf" srcId="{DAFA70B4-11FF-471A-9BB6-D88E447D7A52}" destId="{872C7351-98D4-4C24-B3EE-8C4A2DEDBFF4}" srcOrd="0" destOrd="0" presId="urn:microsoft.com/office/officeart/2005/8/layout/cycle2"/>
    <dgm:cxn modelId="{EFB667AE-15D7-4673-948B-FD69EA89DB82}" type="presParOf" srcId="{7156C0FA-EA41-43B8-B6A2-ABD4609A0122}" destId="{7248D032-33B3-4BB8-86B5-510D8B9A2911}" srcOrd="2" destOrd="0" presId="urn:microsoft.com/office/officeart/2005/8/layout/cycle2"/>
    <dgm:cxn modelId="{12E5EC87-4A4F-4489-A5B8-F5980E09713F}" type="presParOf" srcId="{7156C0FA-EA41-43B8-B6A2-ABD4609A0122}" destId="{7EE8036F-34D0-4914-814B-074498765A16}" srcOrd="3" destOrd="0" presId="urn:microsoft.com/office/officeart/2005/8/layout/cycle2"/>
    <dgm:cxn modelId="{DCA4D3B2-93FD-4552-874E-062F373513F5}" type="presParOf" srcId="{7EE8036F-34D0-4914-814B-074498765A16}" destId="{1C509C16-9538-4390-BE7E-7796445B020B}" srcOrd="0" destOrd="0" presId="urn:microsoft.com/office/officeart/2005/8/layout/cycle2"/>
    <dgm:cxn modelId="{CA7ACD1F-695E-4C9D-93CE-995225797B96}" type="presParOf" srcId="{7156C0FA-EA41-43B8-B6A2-ABD4609A0122}" destId="{1B234327-A3C8-4C2F-80DA-F516F1BBEDC2}" srcOrd="4" destOrd="0" presId="urn:microsoft.com/office/officeart/2005/8/layout/cycle2"/>
    <dgm:cxn modelId="{2C3FF881-4174-4526-AA30-18887DE90CB1}" type="presParOf" srcId="{7156C0FA-EA41-43B8-B6A2-ABD4609A0122}" destId="{8652B735-2200-4172-8E74-767EE8E8388E}" srcOrd="5" destOrd="0" presId="urn:microsoft.com/office/officeart/2005/8/layout/cycle2"/>
    <dgm:cxn modelId="{FB2789D9-D9B0-43FE-80AC-2334136BDF58}" type="presParOf" srcId="{8652B735-2200-4172-8E74-767EE8E8388E}" destId="{FC340DBA-3AE8-454F-B8F0-A906CAEC432F}" srcOrd="0" destOrd="0" presId="urn:microsoft.com/office/officeart/2005/8/layout/cycle2"/>
    <dgm:cxn modelId="{F72C4FFC-63F1-4B05-BB0E-340E2A974FE0}" type="presParOf" srcId="{7156C0FA-EA41-43B8-B6A2-ABD4609A0122}" destId="{F7ABADF8-D9DE-428D-8FA1-358187EBF42F}" srcOrd="6" destOrd="0" presId="urn:microsoft.com/office/officeart/2005/8/layout/cycle2"/>
    <dgm:cxn modelId="{4BC14C4A-B406-475B-B12C-1366A3A081C3}" type="presParOf" srcId="{7156C0FA-EA41-43B8-B6A2-ABD4609A0122}" destId="{D5184EBD-8453-4462-909B-9407A414A739}" srcOrd="7" destOrd="0" presId="urn:microsoft.com/office/officeart/2005/8/layout/cycle2"/>
    <dgm:cxn modelId="{17C3D644-DB7F-44B7-9483-51187A261D13}" type="presParOf" srcId="{D5184EBD-8453-4462-909B-9407A414A739}" destId="{9D8EBC7E-BBDE-44F7-8B95-E72542E50A4E}" srcOrd="0" destOrd="0" presId="urn:microsoft.com/office/officeart/2005/8/layout/cycle2"/>
    <dgm:cxn modelId="{3D7B8036-249B-4244-8986-E2CD03E081A6}" type="presParOf" srcId="{7156C0FA-EA41-43B8-B6A2-ABD4609A0122}" destId="{C595B019-1C18-49AE-8FE1-25B64AB1D4C8}" srcOrd="8" destOrd="0" presId="urn:microsoft.com/office/officeart/2005/8/layout/cycle2"/>
    <dgm:cxn modelId="{CBB9C8B4-D055-4365-A186-A7DDCA43179B}" type="presParOf" srcId="{7156C0FA-EA41-43B8-B6A2-ABD4609A0122}" destId="{40992FFD-F15C-4587-BC84-BB5081030325}" srcOrd="9" destOrd="0" presId="urn:microsoft.com/office/officeart/2005/8/layout/cycle2"/>
    <dgm:cxn modelId="{0F59CDDB-4020-4949-83D8-EAC062A5B81C}" type="presParOf" srcId="{40992FFD-F15C-4587-BC84-BB5081030325}" destId="{F06CAA71-CA32-4B85-84FD-19FA83068365}" srcOrd="0" destOrd="0" presId="urn:microsoft.com/office/officeart/2005/8/layout/cycle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E1D5D21A-CE33-4BD7-8A2D-FD5A076EB3AC}" type="doc">
      <dgm:prSet loTypeId="urn:microsoft.com/office/officeart/2005/8/layout/arrow2" loCatId="process" qsTypeId="urn:microsoft.com/office/officeart/2005/8/quickstyle/simple1" qsCatId="simple" csTypeId="urn:microsoft.com/office/officeart/2005/8/colors/accent1_2" csCatId="accent1" phldr="1"/>
      <dgm:spPr/>
    </dgm:pt>
    <dgm:pt modelId="{7AAC4765-69AA-43D5-B175-B19607C91998}">
      <dgm:prSet phldrT="[Text]" custT="1"/>
      <dgm:spPr/>
      <dgm:t>
        <a:bodyPr/>
        <a:lstStyle/>
        <a:p>
          <a:r>
            <a:rPr lang="en-US" sz="3200" b="1" dirty="0" smtClean="0">
              <a:latin typeface="Arial" pitchFamily="34" charset="0"/>
              <a:cs typeface="Arial" pitchFamily="34" charset="0"/>
            </a:rPr>
            <a:t>HĐLĐ</a:t>
          </a:r>
        </a:p>
        <a:p>
          <a:r>
            <a:rPr lang="vi-VN" sz="3200" dirty="0" smtClean="0">
              <a:solidFill>
                <a:srgbClr val="FF0000"/>
              </a:solidFill>
              <a:cs typeface="Arial" pitchFamily="34" charset="0"/>
            </a:rPr>
            <a:t>xác định</a:t>
          </a:r>
          <a:r>
            <a:rPr lang="en-US" sz="3200" smtClean="0">
              <a:solidFill>
                <a:srgbClr val="FF0000"/>
              </a:solidFill>
              <a:cs typeface="Arial" pitchFamily="34" charset="0"/>
            </a:rPr>
            <a:t> THỜI HẠN</a:t>
          </a:r>
          <a:r>
            <a:rPr lang="vi-VN" sz="3200" smtClean="0">
              <a:solidFill>
                <a:srgbClr val="FF0000"/>
              </a:solidFill>
              <a:cs typeface="Arial" pitchFamily="34" charset="0"/>
            </a:rPr>
            <a:t> </a:t>
          </a:r>
          <a:r>
            <a:rPr lang="en-US" sz="3200" dirty="0" smtClean="0">
              <a:solidFill>
                <a:srgbClr val="FF0000"/>
              </a:solidFill>
              <a:cs typeface="Arial" pitchFamily="34" charset="0"/>
            </a:rPr>
            <a:t>(</a:t>
          </a:r>
          <a:r>
            <a:rPr lang="en-US" sz="3200" b="1" dirty="0" err="1" smtClean="0">
              <a:latin typeface="Arial" pitchFamily="34" charset="0"/>
              <a:cs typeface="Arial" pitchFamily="34" charset="0"/>
            </a:rPr>
            <a:t>Loại</a:t>
          </a:r>
          <a:r>
            <a:rPr lang="en-US" sz="3200" b="1" dirty="0" smtClean="0">
              <a:latin typeface="Arial" pitchFamily="34" charset="0"/>
              <a:cs typeface="Arial" pitchFamily="34" charset="0"/>
            </a:rPr>
            <a:t> 2)</a:t>
          </a:r>
          <a:endParaRPr lang="en-US" sz="3200" dirty="0"/>
        </a:p>
      </dgm:t>
    </dgm:pt>
    <dgm:pt modelId="{77D8898D-C4DF-43A4-B1C2-E79742A12BBB}" type="parTrans" cxnId="{F2CD1805-CDC5-4C4E-B5F7-8E4E0A1A320E}">
      <dgm:prSet/>
      <dgm:spPr/>
      <dgm:t>
        <a:bodyPr/>
        <a:lstStyle/>
        <a:p>
          <a:endParaRPr lang="en-US"/>
        </a:p>
      </dgm:t>
    </dgm:pt>
    <dgm:pt modelId="{DFC7DA83-BB4F-435D-A021-A4EAB2142CC5}" type="sibTrans" cxnId="{F2CD1805-CDC5-4C4E-B5F7-8E4E0A1A320E}">
      <dgm:prSet/>
      <dgm:spPr/>
      <dgm:t>
        <a:bodyPr/>
        <a:lstStyle/>
        <a:p>
          <a:endParaRPr lang="en-US"/>
        </a:p>
      </dgm:t>
    </dgm:pt>
    <dgm:pt modelId="{7B639579-1496-4897-A134-781B6EEE2805}">
      <dgm:prSet phldrT="[Text]" custT="1"/>
      <dgm:spPr/>
      <dgm:t>
        <a:bodyPr/>
        <a:lstStyle/>
        <a:p>
          <a:r>
            <a:rPr lang="en-US" sz="3200" b="1" dirty="0" smtClean="0">
              <a:latin typeface="Arial" pitchFamily="34" charset="0"/>
              <a:cs typeface="Arial" pitchFamily="34" charset="0"/>
            </a:rPr>
            <a:t>HĐLĐ</a:t>
          </a:r>
        </a:p>
        <a:p>
          <a:r>
            <a:rPr lang="vi-VN" sz="3200" dirty="0" smtClean="0">
              <a:solidFill>
                <a:srgbClr val="FF0000"/>
              </a:solidFill>
              <a:cs typeface="Arial" pitchFamily="34" charset="0"/>
            </a:rPr>
            <a:t>không xác định </a:t>
          </a:r>
          <a:r>
            <a:rPr lang="en-US" sz="3200" dirty="0" smtClean="0">
              <a:solidFill>
                <a:srgbClr val="FF0000"/>
              </a:solidFill>
              <a:cs typeface="Arial" pitchFamily="34" charset="0"/>
            </a:rPr>
            <a:t>THỜI HẠN     (</a:t>
          </a:r>
          <a:r>
            <a:rPr lang="en-US" sz="3200" b="1" dirty="0" err="1" smtClean="0">
              <a:latin typeface="Arial" pitchFamily="34" charset="0"/>
              <a:cs typeface="Arial" pitchFamily="34" charset="0"/>
            </a:rPr>
            <a:t>Loại</a:t>
          </a:r>
          <a:r>
            <a:rPr lang="en-US" sz="3200" b="1" dirty="0" smtClean="0">
              <a:latin typeface="Arial" pitchFamily="34" charset="0"/>
              <a:cs typeface="Arial" pitchFamily="34" charset="0"/>
            </a:rPr>
            <a:t> 1)</a:t>
          </a:r>
          <a:endParaRPr lang="en-US" sz="3200" dirty="0"/>
        </a:p>
      </dgm:t>
    </dgm:pt>
    <dgm:pt modelId="{9595D494-0F50-4F16-B2DE-7A5922DB30DF}" type="parTrans" cxnId="{FFC5F399-1F22-40C6-8D78-51391ABA7855}">
      <dgm:prSet/>
      <dgm:spPr/>
      <dgm:t>
        <a:bodyPr/>
        <a:lstStyle/>
        <a:p>
          <a:endParaRPr lang="en-US"/>
        </a:p>
      </dgm:t>
    </dgm:pt>
    <dgm:pt modelId="{08685502-7A55-4015-B0E3-E67572A232C2}" type="sibTrans" cxnId="{FFC5F399-1F22-40C6-8D78-51391ABA7855}">
      <dgm:prSet/>
      <dgm:spPr/>
      <dgm:t>
        <a:bodyPr/>
        <a:lstStyle/>
        <a:p>
          <a:endParaRPr lang="en-US"/>
        </a:p>
      </dgm:t>
    </dgm:pt>
    <dgm:pt modelId="{B41E2FEF-AD3E-4F5C-BCC2-0D81F0399190}" type="pres">
      <dgm:prSet presAssocID="{E1D5D21A-CE33-4BD7-8A2D-FD5A076EB3AC}" presName="arrowDiagram" presStyleCnt="0">
        <dgm:presLayoutVars>
          <dgm:chMax val="5"/>
          <dgm:dir/>
          <dgm:resizeHandles val="exact"/>
        </dgm:presLayoutVars>
      </dgm:prSet>
      <dgm:spPr/>
    </dgm:pt>
    <dgm:pt modelId="{BF2306B1-CD88-4133-8524-458C9B27BB5C}" type="pres">
      <dgm:prSet presAssocID="{E1D5D21A-CE33-4BD7-8A2D-FD5A076EB3AC}" presName="arrow" presStyleLbl="bgShp" presStyleIdx="0" presStyleCnt="1" custLinFactNeighborX="36057" custLinFactNeighborY="-29347"/>
      <dgm:spPr/>
      <dgm:t>
        <a:bodyPr/>
        <a:lstStyle/>
        <a:p>
          <a:endParaRPr lang="en-US"/>
        </a:p>
      </dgm:t>
    </dgm:pt>
    <dgm:pt modelId="{83DB9D4C-0AEE-4828-855A-06223E898AEA}" type="pres">
      <dgm:prSet presAssocID="{E1D5D21A-CE33-4BD7-8A2D-FD5A076EB3AC}" presName="arrowDiagram2" presStyleCnt="0"/>
      <dgm:spPr/>
    </dgm:pt>
    <dgm:pt modelId="{D950BF9E-F7F9-4A36-A8C7-357917797E43}" type="pres">
      <dgm:prSet presAssocID="{7AAC4765-69AA-43D5-B175-B19607C91998}" presName="bullet2a" presStyleLbl="node1" presStyleIdx="0" presStyleCnt="2"/>
      <dgm:spPr/>
    </dgm:pt>
    <dgm:pt modelId="{65703803-E768-4080-91C0-878ECB654F50}" type="pres">
      <dgm:prSet presAssocID="{7AAC4765-69AA-43D5-B175-B19607C91998}" presName="textBox2a" presStyleLbl="revTx" presStyleIdx="0" presStyleCnt="2">
        <dgm:presLayoutVars>
          <dgm:bulletEnabled val="1"/>
        </dgm:presLayoutVars>
      </dgm:prSet>
      <dgm:spPr/>
      <dgm:t>
        <a:bodyPr/>
        <a:lstStyle/>
        <a:p>
          <a:endParaRPr lang="en-US"/>
        </a:p>
      </dgm:t>
    </dgm:pt>
    <dgm:pt modelId="{D0670AC2-4F49-4136-A9A9-D57CA2FA82E8}" type="pres">
      <dgm:prSet presAssocID="{7B639579-1496-4897-A134-781B6EEE2805}" presName="bullet2b" presStyleLbl="node1" presStyleIdx="1" presStyleCnt="2"/>
      <dgm:spPr/>
    </dgm:pt>
    <dgm:pt modelId="{53CE5CFE-FFB5-41CA-9B4E-AAE10E407BFA}" type="pres">
      <dgm:prSet presAssocID="{7B639579-1496-4897-A134-781B6EEE2805}" presName="textBox2b" presStyleLbl="revTx" presStyleIdx="1" presStyleCnt="2">
        <dgm:presLayoutVars>
          <dgm:bulletEnabled val="1"/>
        </dgm:presLayoutVars>
      </dgm:prSet>
      <dgm:spPr/>
      <dgm:t>
        <a:bodyPr/>
        <a:lstStyle/>
        <a:p>
          <a:endParaRPr lang="en-US"/>
        </a:p>
      </dgm:t>
    </dgm:pt>
  </dgm:ptLst>
  <dgm:cxnLst>
    <dgm:cxn modelId="{27AFFD55-DD4C-4B79-A130-998C02324CDC}" type="presOf" srcId="{7B639579-1496-4897-A134-781B6EEE2805}" destId="{53CE5CFE-FFB5-41CA-9B4E-AAE10E407BFA}" srcOrd="0" destOrd="0" presId="urn:microsoft.com/office/officeart/2005/8/layout/arrow2"/>
    <dgm:cxn modelId="{FFC5F399-1F22-40C6-8D78-51391ABA7855}" srcId="{E1D5D21A-CE33-4BD7-8A2D-FD5A076EB3AC}" destId="{7B639579-1496-4897-A134-781B6EEE2805}" srcOrd="1" destOrd="0" parTransId="{9595D494-0F50-4F16-B2DE-7A5922DB30DF}" sibTransId="{08685502-7A55-4015-B0E3-E67572A232C2}"/>
    <dgm:cxn modelId="{6A51182D-0A35-45FD-86C9-3E317D8E7B32}" type="presOf" srcId="{7AAC4765-69AA-43D5-B175-B19607C91998}" destId="{65703803-E768-4080-91C0-878ECB654F50}" srcOrd="0" destOrd="0" presId="urn:microsoft.com/office/officeart/2005/8/layout/arrow2"/>
    <dgm:cxn modelId="{F2CD1805-CDC5-4C4E-B5F7-8E4E0A1A320E}" srcId="{E1D5D21A-CE33-4BD7-8A2D-FD5A076EB3AC}" destId="{7AAC4765-69AA-43D5-B175-B19607C91998}" srcOrd="0" destOrd="0" parTransId="{77D8898D-C4DF-43A4-B1C2-E79742A12BBB}" sibTransId="{DFC7DA83-BB4F-435D-A021-A4EAB2142CC5}"/>
    <dgm:cxn modelId="{1725968C-4CEC-488A-B1CA-639AB6268FD0}" type="presOf" srcId="{E1D5D21A-CE33-4BD7-8A2D-FD5A076EB3AC}" destId="{B41E2FEF-AD3E-4F5C-BCC2-0D81F0399190}" srcOrd="0" destOrd="0" presId="urn:microsoft.com/office/officeart/2005/8/layout/arrow2"/>
    <dgm:cxn modelId="{0EBFBB86-0C5F-452A-9137-9574A2880D07}" type="presParOf" srcId="{B41E2FEF-AD3E-4F5C-BCC2-0D81F0399190}" destId="{BF2306B1-CD88-4133-8524-458C9B27BB5C}" srcOrd="0" destOrd="0" presId="urn:microsoft.com/office/officeart/2005/8/layout/arrow2"/>
    <dgm:cxn modelId="{02FC2B90-BCBF-464D-ABE9-4460113AF2DF}" type="presParOf" srcId="{B41E2FEF-AD3E-4F5C-BCC2-0D81F0399190}" destId="{83DB9D4C-0AEE-4828-855A-06223E898AEA}" srcOrd="1" destOrd="0" presId="urn:microsoft.com/office/officeart/2005/8/layout/arrow2"/>
    <dgm:cxn modelId="{1F429207-376C-4DDA-A3D2-FC6725926E5D}" type="presParOf" srcId="{83DB9D4C-0AEE-4828-855A-06223E898AEA}" destId="{D950BF9E-F7F9-4A36-A8C7-357917797E43}" srcOrd="0" destOrd="0" presId="urn:microsoft.com/office/officeart/2005/8/layout/arrow2"/>
    <dgm:cxn modelId="{E97D473C-1C27-4441-BCC8-7A5DFE70E166}" type="presParOf" srcId="{83DB9D4C-0AEE-4828-855A-06223E898AEA}" destId="{65703803-E768-4080-91C0-878ECB654F50}" srcOrd="1" destOrd="0" presId="urn:microsoft.com/office/officeart/2005/8/layout/arrow2"/>
    <dgm:cxn modelId="{B39D04E6-E618-4E1C-8459-969F5246FB2C}" type="presParOf" srcId="{83DB9D4C-0AEE-4828-855A-06223E898AEA}" destId="{D0670AC2-4F49-4136-A9A9-D57CA2FA82E8}" srcOrd="2" destOrd="0" presId="urn:microsoft.com/office/officeart/2005/8/layout/arrow2"/>
    <dgm:cxn modelId="{200C2BAE-BEE8-4B62-B15F-C899E6DC058E}" type="presParOf" srcId="{83DB9D4C-0AEE-4828-855A-06223E898AEA}" destId="{53CE5CFE-FFB5-41CA-9B4E-AAE10E407BFA}" srcOrd="3" destOrd="0" presId="urn:microsoft.com/office/officeart/2005/8/layout/arrow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A8B7C162-8E22-467C-8743-930B451B6EF3}"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en-US"/>
        </a:p>
      </dgm:t>
    </dgm:pt>
    <dgm:pt modelId="{FBC15300-4D98-46B5-9404-67A473BE3EC1}">
      <dgm:prSet phldrT="[Text]"/>
      <dgm:spPr>
        <a:solidFill>
          <a:schemeClr val="accent2"/>
        </a:solidFill>
        <a:ln w="38100"/>
      </dgm:spPr>
      <dgm:t>
        <a:bodyPr/>
        <a:lstStyle/>
        <a:p>
          <a:r>
            <a:rPr lang="vi-VN" b="1" dirty="0" smtClean="0">
              <a:solidFill>
                <a:schemeClr val="tx1"/>
              </a:solidFill>
              <a:cs typeface="Arial" pitchFamily="34" charset="0"/>
            </a:rPr>
            <a:t>- Giao kết bằng </a:t>
          </a:r>
          <a:r>
            <a:rPr lang="vi-VN" b="1" dirty="0" smtClean="0">
              <a:solidFill>
                <a:srgbClr val="FF0000"/>
              </a:solidFill>
              <a:cs typeface="Arial" pitchFamily="34" charset="0"/>
            </a:rPr>
            <a:t>lời nói</a:t>
          </a:r>
          <a:endParaRPr lang="en-US" dirty="0"/>
        </a:p>
      </dgm:t>
    </dgm:pt>
    <dgm:pt modelId="{3D9F9A04-1808-425B-A5DA-D8EEAC570B51}" type="parTrans" cxnId="{342163A3-1F70-425A-AD01-175D99906BA7}">
      <dgm:prSet/>
      <dgm:spPr/>
      <dgm:t>
        <a:bodyPr/>
        <a:lstStyle/>
        <a:p>
          <a:endParaRPr lang="en-US"/>
        </a:p>
      </dgm:t>
    </dgm:pt>
    <dgm:pt modelId="{4483EF70-6A7F-4399-A7F9-613A60310C01}" type="sibTrans" cxnId="{342163A3-1F70-425A-AD01-175D99906BA7}">
      <dgm:prSet/>
      <dgm:spPr/>
      <dgm:t>
        <a:bodyPr/>
        <a:lstStyle/>
        <a:p>
          <a:endParaRPr lang="en-US"/>
        </a:p>
      </dgm:t>
    </dgm:pt>
    <dgm:pt modelId="{39C89CB1-D8F3-4544-8C9D-D077BC81E25E}">
      <dgm:prSet phldrT="[Text]">
        <dgm:style>
          <a:lnRef idx="2">
            <a:schemeClr val="accent4">
              <a:shade val="50000"/>
            </a:schemeClr>
          </a:lnRef>
          <a:fillRef idx="1">
            <a:schemeClr val="accent4"/>
          </a:fillRef>
          <a:effectRef idx="0">
            <a:schemeClr val="accent4"/>
          </a:effectRef>
          <a:fontRef idx="minor">
            <a:schemeClr val="lt1"/>
          </a:fontRef>
        </dgm:style>
      </dgm:prSet>
      <dgm:spPr>
        <a:ln/>
      </dgm:spPr>
      <dgm:t>
        <a:bodyPr/>
        <a:lstStyle/>
        <a:p>
          <a:r>
            <a:rPr lang="vi-VN" b="1" dirty="0" smtClean="0">
              <a:solidFill>
                <a:schemeClr val="tx1"/>
              </a:solidFill>
              <a:cs typeface="Arial" pitchFamily="34" charset="0"/>
            </a:rPr>
            <a:t>- Giao kết bằng </a:t>
          </a:r>
          <a:r>
            <a:rPr lang="en-US" b="1" dirty="0" err="1" smtClean="0">
              <a:solidFill>
                <a:srgbClr val="FF0000"/>
              </a:solidFill>
              <a:latin typeface="Arial" pitchFamily="34" charset="0"/>
              <a:cs typeface="Arial" pitchFamily="34" charset="0"/>
            </a:rPr>
            <a:t>văn</a:t>
          </a:r>
          <a:r>
            <a:rPr lang="en-US" b="1" dirty="0" smtClean="0">
              <a:solidFill>
                <a:srgbClr val="FF0000"/>
              </a:solidFill>
              <a:latin typeface="Arial" pitchFamily="34" charset="0"/>
              <a:cs typeface="Arial" pitchFamily="34" charset="0"/>
            </a:rPr>
            <a:t> </a:t>
          </a:r>
          <a:r>
            <a:rPr lang="en-US" b="1" dirty="0" err="1" smtClean="0">
              <a:solidFill>
                <a:srgbClr val="FF0000"/>
              </a:solidFill>
              <a:latin typeface="Arial" pitchFamily="34" charset="0"/>
              <a:cs typeface="Arial" pitchFamily="34" charset="0"/>
            </a:rPr>
            <a:t>bản</a:t>
          </a:r>
          <a:endParaRPr lang="en-US" dirty="0"/>
        </a:p>
      </dgm:t>
    </dgm:pt>
    <dgm:pt modelId="{8D00A9FB-5425-45DA-8A67-8768C87A629C}" type="parTrans" cxnId="{C176D52A-3C78-43C2-BBAB-44C44443D067}">
      <dgm:prSet/>
      <dgm:spPr/>
      <dgm:t>
        <a:bodyPr/>
        <a:lstStyle/>
        <a:p>
          <a:endParaRPr lang="en-US"/>
        </a:p>
      </dgm:t>
    </dgm:pt>
    <dgm:pt modelId="{36D166BB-F206-4A98-A440-DEA6C6CF06BC}" type="sibTrans" cxnId="{C176D52A-3C78-43C2-BBAB-44C44443D067}">
      <dgm:prSet/>
      <dgm:spPr/>
      <dgm:t>
        <a:bodyPr/>
        <a:lstStyle/>
        <a:p>
          <a:endParaRPr lang="en-US"/>
        </a:p>
      </dgm:t>
    </dgm:pt>
    <dgm:pt modelId="{2A5DF1B6-67F7-49F8-8A2A-6A22D72D4829}" type="pres">
      <dgm:prSet presAssocID="{A8B7C162-8E22-467C-8743-930B451B6EF3}" presName="Name0" presStyleCnt="0">
        <dgm:presLayoutVars>
          <dgm:chMax val="7"/>
          <dgm:chPref val="7"/>
          <dgm:dir/>
        </dgm:presLayoutVars>
      </dgm:prSet>
      <dgm:spPr/>
      <dgm:t>
        <a:bodyPr/>
        <a:lstStyle/>
        <a:p>
          <a:endParaRPr lang="en-US"/>
        </a:p>
      </dgm:t>
    </dgm:pt>
    <dgm:pt modelId="{4A9191B3-60E2-4263-9C66-10333495F43C}" type="pres">
      <dgm:prSet presAssocID="{A8B7C162-8E22-467C-8743-930B451B6EF3}" presName="Name1" presStyleCnt="0"/>
      <dgm:spPr/>
    </dgm:pt>
    <dgm:pt modelId="{402DF58F-DBBB-4289-9328-0699A47668E3}" type="pres">
      <dgm:prSet presAssocID="{A8B7C162-8E22-467C-8743-930B451B6EF3}" presName="cycle" presStyleCnt="0"/>
      <dgm:spPr/>
    </dgm:pt>
    <dgm:pt modelId="{12C16257-AAC5-48BA-921F-934AB7B64D74}" type="pres">
      <dgm:prSet presAssocID="{A8B7C162-8E22-467C-8743-930B451B6EF3}" presName="srcNode" presStyleLbl="node1" presStyleIdx="0" presStyleCnt="2"/>
      <dgm:spPr/>
    </dgm:pt>
    <dgm:pt modelId="{FB2DA7A4-CFD1-4C70-A9EC-736D120F5296}" type="pres">
      <dgm:prSet presAssocID="{A8B7C162-8E22-467C-8743-930B451B6EF3}" presName="conn" presStyleLbl="parChTrans1D2" presStyleIdx="0" presStyleCnt="1"/>
      <dgm:spPr/>
      <dgm:t>
        <a:bodyPr/>
        <a:lstStyle/>
        <a:p>
          <a:endParaRPr lang="en-US"/>
        </a:p>
      </dgm:t>
    </dgm:pt>
    <dgm:pt modelId="{CAD54FA3-635B-4B76-9399-141272A3CF61}" type="pres">
      <dgm:prSet presAssocID="{A8B7C162-8E22-467C-8743-930B451B6EF3}" presName="extraNode" presStyleLbl="node1" presStyleIdx="0" presStyleCnt="2"/>
      <dgm:spPr/>
    </dgm:pt>
    <dgm:pt modelId="{6E7181B4-7A19-4107-AD6A-54491BDCA0BB}" type="pres">
      <dgm:prSet presAssocID="{A8B7C162-8E22-467C-8743-930B451B6EF3}" presName="dstNode" presStyleLbl="node1" presStyleIdx="0" presStyleCnt="2"/>
      <dgm:spPr/>
    </dgm:pt>
    <dgm:pt modelId="{38CBCCFD-A287-4B2F-BCFD-BBFBA14E5982}" type="pres">
      <dgm:prSet presAssocID="{FBC15300-4D98-46B5-9404-67A473BE3EC1}" presName="text_1" presStyleLbl="node1" presStyleIdx="0" presStyleCnt="2">
        <dgm:presLayoutVars>
          <dgm:bulletEnabled val="1"/>
        </dgm:presLayoutVars>
      </dgm:prSet>
      <dgm:spPr/>
      <dgm:t>
        <a:bodyPr/>
        <a:lstStyle/>
        <a:p>
          <a:endParaRPr lang="en-US"/>
        </a:p>
      </dgm:t>
    </dgm:pt>
    <dgm:pt modelId="{377EB807-D77A-4FB4-9487-6556049A319C}" type="pres">
      <dgm:prSet presAssocID="{FBC15300-4D98-46B5-9404-67A473BE3EC1}" presName="accent_1" presStyleCnt="0"/>
      <dgm:spPr/>
    </dgm:pt>
    <dgm:pt modelId="{C0C42E1C-E2A0-46A7-BDE0-2AC681185F8F}" type="pres">
      <dgm:prSet presAssocID="{FBC15300-4D98-46B5-9404-67A473BE3EC1}" presName="accentRepeatNode" presStyleLbl="solidFgAcc1" presStyleIdx="0" presStyleCnt="2"/>
      <dgm:spPr>
        <a:solidFill>
          <a:schemeClr val="bg1">
            <a:lumMod val="95000"/>
          </a:schemeClr>
        </a:solidFill>
        <a:ln w="38100"/>
      </dgm:spPr>
    </dgm:pt>
    <dgm:pt modelId="{CEDADE83-78C2-4E4C-B08A-7800905314F6}" type="pres">
      <dgm:prSet presAssocID="{39C89CB1-D8F3-4544-8C9D-D077BC81E25E}" presName="text_2" presStyleLbl="node1" presStyleIdx="1" presStyleCnt="2">
        <dgm:presLayoutVars>
          <dgm:bulletEnabled val="1"/>
        </dgm:presLayoutVars>
      </dgm:prSet>
      <dgm:spPr/>
      <dgm:t>
        <a:bodyPr/>
        <a:lstStyle/>
        <a:p>
          <a:endParaRPr lang="en-US"/>
        </a:p>
      </dgm:t>
    </dgm:pt>
    <dgm:pt modelId="{98C1A95C-76DE-4D24-A1EF-EAFD7DB95A90}" type="pres">
      <dgm:prSet presAssocID="{39C89CB1-D8F3-4544-8C9D-D077BC81E25E}" presName="accent_2" presStyleCnt="0"/>
      <dgm:spPr/>
    </dgm:pt>
    <dgm:pt modelId="{6C7132BB-DDB5-417C-9607-89D238132658}" type="pres">
      <dgm:prSet presAssocID="{39C89CB1-D8F3-4544-8C9D-D077BC81E25E}" presName="accentRepeatNode" presStyleLbl="solidFgAcc1" presStyleIdx="1" presStyleCnt="2"/>
      <dgm:spPr>
        <a:solidFill>
          <a:schemeClr val="bg1">
            <a:lumMod val="95000"/>
          </a:schemeClr>
        </a:solidFill>
        <a:ln w="38100"/>
      </dgm:spPr>
    </dgm:pt>
  </dgm:ptLst>
  <dgm:cxnLst>
    <dgm:cxn modelId="{5C9AB8A6-0BA6-45C9-B4B1-4BE26463B460}" type="presOf" srcId="{39C89CB1-D8F3-4544-8C9D-D077BC81E25E}" destId="{CEDADE83-78C2-4E4C-B08A-7800905314F6}" srcOrd="0" destOrd="0" presId="urn:microsoft.com/office/officeart/2008/layout/VerticalCurvedList"/>
    <dgm:cxn modelId="{6A6AA319-39ED-490D-988F-9FEDB8E8040A}" type="presOf" srcId="{4483EF70-6A7F-4399-A7F9-613A60310C01}" destId="{FB2DA7A4-CFD1-4C70-A9EC-736D120F5296}" srcOrd="0" destOrd="0" presId="urn:microsoft.com/office/officeart/2008/layout/VerticalCurvedList"/>
    <dgm:cxn modelId="{487205B6-3A20-4FCE-8A56-373A359E2727}" type="presOf" srcId="{FBC15300-4D98-46B5-9404-67A473BE3EC1}" destId="{38CBCCFD-A287-4B2F-BCFD-BBFBA14E5982}" srcOrd="0" destOrd="0" presId="urn:microsoft.com/office/officeart/2008/layout/VerticalCurvedList"/>
    <dgm:cxn modelId="{B021BBA9-1484-41D6-A8A5-FD811D0C8802}" type="presOf" srcId="{A8B7C162-8E22-467C-8743-930B451B6EF3}" destId="{2A5DF1B6-67F7-49F8-8A2A-6A22D72D4829}" srcOrd="0" destOrd="0" presId="urn:microsoft.com/office/officeart/2008/layout/VerticalCurvedList"/>
    <dgm:cxn modelId="{C176D52A-3C78-43C2-BBAB-44C44443D067}" srcId="{A8B7C162-8E22-467C-8743-930B451B6EF3}" destId="{39C89CB1-D8F3-4544-8C9D-D077BC81E25E}" srcOrd="1" destOrd="0" parTransId="{8D00A9FB-5425-45DA-8A67-8768C87A629C}" sibTransId="{36D166BB-F206-4A98-A440-DEA6C6CF06BC}"/>
    <dgm:cxn modelId="{342163A3-1F70-425A-AD01-175D99906BA7}" srcId="{A8B7C162-8E22-467C-8743-930B451B6EF3}" destId="{FBC15300-4D98-46B5-9404-67A473BE3EC1}" srcOrd="0" destOrd="0" parTransId="{3D9F9A04-1808-425B-A5DA-D8EEAC570B51}" sibTransId="{4483EF70-6A7F-4399-A7F9-613A60310C01}"/>
    <dgm:cxn modelId="{FCF0A621-254A-46ED-9342-9C270ACB4A66}" type="presParOf" srcId="{2A5DF1B6-67F7-49F8-8A2A-6A22D72D4829}" destId="{4A9191B3-60E2-4263-9C66-10333495F43C}" srcOrd="0" destOrd="0" presId="urn:microsoft.com/office/officeart/2008/layout/VerticalCurvedList"/>
    <dgm:cxn modelId="{A7C92786-C040-4566-9BA4-D5F92C8E0B2D}" type="presParOf" srcId="{4A9191B3-60E2-4263-9C66-10333495F43C}" destId="{402DF58F-DBBB-4289-9328-0699A47668E3}" srcOrd="0" destOrd="0" presId="urn:microsoft.com/office/officeart/2008/layout/VerticalCurvedList"/>
    <dgm:cxn modelId="{5AEB2803-D70B-4F8A-AD2F-7441C756A2AD}" type="presParOf" srcId="{402DF58F-DBBB-4289-9328-0699A47668E3}" destId="{12C16257-AAC5-48BA-921F-934AB7B64D74}" srcOrd="0" destOrd="0" presId="urn:microsoft.com/office/officeart/2008/layout/VerticalCurvedList"/>
    <dgm:cxn modelId="{1B93BFA8-7A83-4602-B8C3-B4425E3A9452}" type="presParOf" srcId="{402DF58F-DBBB-4289-9328-0699A47668E3}" destId="{FB2DA7A4-CFD1-4C70-A9EC-736D120F5296}" srcOrd="1" destOrd="0" presId="urn:microsoft.com/office/officeart/2008/layout/VerticalCurvedList"/>
    <dgm:cxn modelId="{235B085C-4113-432D-9CB6-24C9493A876B}" type="presParOf" srcId="{402DF58F-DBBB-4289-9328-0699A47668E3}" destId="{CAD54FA3-635B-4B76-9399-141272A3CF61}" srcOrd="2" destOrd="0" presId="urn:microsoft.com/office/officeart/2008/layout/VerticalCurvedList"/>
    <dgm:cxn modelId="{2C598309-73B0-4D03-A053-094F61DA9BFD}" type="presParOf" srcId="{402DF58F-DBBB-4289-9328-0699A47668E3}" destId="{6E7181B4-7A19-4107-AD6A-54491BDCA0BB}" srcOrd="3" destOrd="0" presId="urn:microsoft.com/office/officeart/2008/layout/VerticalCurvedList"/>
    <dgm:cxn modelId="{EF64C459-4C4B-4881-86BC-93D0EAD8B209}" type="presParOf" srcId="{4A9191B3-60E2-4263-9C66-10333495F43C}" destId="{38CBCCFD-A287-4B2F-BCFD-BBFBA14E5982}" srcOrd="1" destOrd="0" presId="urn:microsoft.com/office/officeart/2008/layout/VerticalCurvedList"/>
    <dgm:cxn modelId="{C40B4770-58E8-4FA8-A3DD-30AAB2102DC7}" type="presParOf" srcId="{4A9191B3-60E2-4263-9C66-10333495F43C}" destId="{377EB807-D77A-4FB4-9487-6556049A319C}" srcOrd="2" destOrd="0" presId="urn:microsoft.com/office/officeart/2008/layout/VerticalCurvedList"/>
    <dgm:cxn modelId="{FA97FDEF-C135-42A8-B9CE-81A144F2EB6D}" type="presParOf" srcId="{377EB807-D77A-4FB4-9487-6556049A319C}" destId="{C0C42E1C-E2A0-46A7-BDE0-2AC681185F8F}" srcOrd="0" destOrd="0" presId="urn:microsoft.com/office/officeart/2008/layout/VerticalCurvedList"/>
    <dgm:cxn modelId="{404DCDE7-C7F8-406B-AEAE-5B3429D2FA15}" type="presParOf" srcId="{4A9191B3-60E2-4263-9C66-10333495F43C}" destId="{CEDADE83-78C2-4E4C-B08A-7800905314F6}" srcOrd="3" destOrd="0" presId="urn:microsoft.com/office/officeart/2008/layout/VerticalCurvedList"/>
    <dgm:cxn modelId="{1823A7CA-8ECA-46F9-9F14-82B65182882B}" type="presParOf" srcId="{4A9191B3-60E2-4263-9C66-10333495F43C}" destId="{98C1A95C-76DE-4D24-A1EF-EAFD7DB95A90}" srcOrd="4" destOrd="0" presId="urn:microsoft.com/office/officeart/2008/layout/VerticalCurvedList"/>
    <dgm:cxn modelId="{F97F4751-B47C-45C7-9059-E1085BDDF497}" type="presParOf" srcId="{98C1A95C-76DE-4D24-A1EF-EAFD7DB95A90}" destId="{6C7132BB-DDB5-417C-9607-89D238132658}"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9C6FB294-918B-4361-82DA-CB06F4A6F92C}" type="doc">
      <dgm:prSet loTypeId="urn:microsoft.com/office/officeart/2005/8/layout/radial4" loCatId="relationship" qsTypeId="urn:microsoft.com/office/officeart/2005/8/quickstyle/3d2" qsCatId="3D" csTypeId="urn:microsoft.com/office/officeart/2005/8/colors/colorful4" csCatId="colorful" phldr="1"/>
      <dgm:spPr/>
      <dgm:t>
        <a:bodyPr/>
        <a:lstStyle/>
        <a:p>
          <a:endParaRPr lang="en-US"/>
        </a:p>
      </dgm:t>
    </dgm:pt>
    <dgm:pt modelId="{3A84AAB8-3139-4088-97CC-B1D04B753A07}">
      <dgm:prSet phldrT="[Text]" phldr="1"/>
      <dgm:spPr/>
      <dgm:t>
        <a:bodyPr/>
        <a:lstStyle/>
        <a:p>
          <a:endParaRPr lang="en-US" dirty="0"/>
        </a:p>
      </dgm:t>
    </dgm:pt>
    <dgm:pt modelId="{4CFC2304-C850-4986-9CD2-CE65239DA995}" type="sibTrans" cxnId="{1D095E14-A40B-4EC7-B1E6-63A21403BBE2}">
      <dgm:prSet/>
      <dgm:spPr/>
      <dgm:t>
        <a:bodyPr/>
        <a:lstStyle/>
        <a:p>
          <a:endParaRPr lang="en-US"/>
        </a:p>
      </dgm:t>
    </dgm:pt>
    <dgm:pt modelId="{9EAB8709-7966-4528-91C3-8F0638009D28}" type="parTrans" cxnId="{1D095E14-A40B-4EC7-B1E6-63A21403BBE2}">
      <dgm:prSet/>
      <dgm:spPr/>
      <dgm:t>
        <a:bodyPr/>
        <a:lstStyle/>
        <a:p>
          <a:endParaRPr lang="en-US"/>
        </a:p>
      </dgm:t>
    </dgm:pt>
    <dgm:pt modelId="{8528CD58-32E8-4510-8A9E-1524572F5319}">
      <dgm:prSet phldrT="[Text]" phldr="1"/>
      <dgm:spPr/>
      <dgm:t>
        <a:bodyPr/>
        <a:lstStyle/>
        <a:p>
          <a:endParaRPr lang="en-US" dirty="0"/>
        </a:p>
      </dgm:t>
    </dgm:pt>
    <dgm:pt modelId="{5A60B505-99EE-436A-82F8-DA52DCED3873}" type="sibTrans" cxnId="{FC578DB7-A5E6-417F-B4D7-B650AB1D8363}">
      <dgm:prSet/>
      <dgm:spPr/>
      <dgm:t>
        <a:bodyPr/>
        <a:lstStyle/>
        <a:p>
          <a:endParaRPr lang="en-US"/>
        </a:p>
      </dgm:t>
    </dgm:pt>
    <dgm:pt modelId="{6C21ED95-6F4C-45B6-B4BF-DA59CF72D29A}" type="parTrans" cxnId="{FC578DB7-A5E6-417F-B4D7-B650AB1D8363}">
      <dgm:prSet/>
      <dgm:spPr/>
      <dgm:t>
        <a:bodyPr/>
        <a:lstStyle/>
        <a:p>
          <a:endParaRPr lang="en-US"/>
        </a:p>
      </dgm:t>
    </dgm:pt>
    <dgm:pt modelId="{1541032A-6882-42FD-A619-3442F12A6331}">
      <dgm:prSet phldrT="[Text]"/>
      <dgm:spPr/>
      <dgm:t>
        <a:bodyPr/>
        <a:lstStyle/>
        <a:p>
          <a:endParaRPr lang="en-US" dirty="0"/>
        </a:p>
      </dgm:t>
    </dgm:pt>
    <dgm:pt modelId="{AB9CF8C7-51AC-4489-B373-14C617023AF1}" type="sibTrans" cxnId="{5037B478-6082-4B03-BFFF-E916ACCA29D9}">
      <dgm:prSet/>
      <dgm:spPr/>
      <dgm:t>
        <a:bodyPr/>
        <a:lstStyle/>
        <a:p>
          <a:endParaRPr lang="en-US"/>
        </a:p>
      </dgm:t>
    </dgm:pt>
    <dgm:pt modelId="{5E2F96E4-BBE6-45E9-AD7C-3C8607153666}" type="parTrans" cxnId="{5037B478-6082-4B03-BFFF-E916ACCA29D9}">
      <dgm:prSet/>
      <dgm:spPr/>
      <dgm:t>
        <a:bodyPr/>
        <a:lstStyle/>
        <a:p>
          <a:endParaRPr lang="en-US"/>
        </a:p>
      </dgm:t>
    </dgm:pt>
    <dgm:pt modelId="{ED5D7215-02D1-4A41-94FD-407833B7BF07}">
      <dgm:prSet phldrT="[Text]"/>
      <dgm:spPr>
        <a:solidFill>
          <a:schemeClr val="bg2">
            <a:lumMod val="90000"/>
          </a:schemeClr>
        </a:solidFill>
      </dgm:spPr>
      <dgm:t>
        <a:bodyPr/>
        <a:lstStyle/>
        <a:p>
          <a:r>
            <a:rPr lang="vi-VN" b="1" dirty="0" smtClean="0">
              <a:solidFill>
                <a:schemeClr val="tx1"/>
              </a:solidFill>
              <a:cs typeface="Arial" pitchFamily="34" charset="0"/>
            </a:rPr>
            <a:t>hoặc đối với lao động </a:t>
          </a:r>
          <a:r>
            <a:rPr lang="vi-VN" b="1" dirty="0" smtClean="0">
              <a:solidFill>
                <a:srgbClr val="FF0000"/>
              </a:solidFill>
              <a:cs typeface="Arial" pitchFamily="34" charset="0"/>
            </a:rPr>
            <a:t>giúp việc gia đình</a:t>
          </a:r>
          <a:r>
            <a:rPr lang="vi-VN" b="1" dirty="0" smtClean="0">
              <a:solidFill>
                <a:schemeClr val="tx1"/>
              </a:solidFill>
              <a:cs typeface="Arial" pitchFamily="34" charset="0"/>
            </a:rPr>
            <a:t>.</a:t>
          </a:r>
          <a:endParaRPr lang="en-US" b="1" dirty="0">
            <a:latin typeface="Arial" pitchFamily="34" charset="0"/>
            <a:cs typeface="Arial" pitchFamily="34" charset="0"/>
          </a:endParaRPr>
        </a:p>
      </dgm:t>
    </dgm:pt>
    <dgm:pt modelId="{259D579F-D95F-4E4D-A41C-7FFF3F2168AF}">
      <dgm:prSet phldrT="[Text]">
        <dgm:style>
          <a:lnRef idx="3">
            <a:schemeClr val="lt1"/>
          </a:lnRef>
          <a:fillRef idx="1">
            <a:schemeClr val="dk1"/>
          </a:fillRef>
          <a:effectRef idx="1">
            <a:schemeClr val="dk1"/>
          </a:effectRef>
          <a:fontRef idx="minor">
            <a:schemeClr val="lt1"/>
          </a:fontRef>
        </dgm:style>
      </dgm:prSet>
      <dgm:spPr/>
      <dgm:t>
        <a:bodyPr/>
        <a:lstStyle/>
        <a:p>
          <a:r>
            <a:rPr lang="vi-VN" b="1" dirty="0" smtClean="0">
              <a:solidFill>
                <a:schemeClr val="tx1"/>
              </a:solidFill>
              <a:cs typeface="Arial" pitchFamily="34" charset="0"/>
            </a:rPr>
            <a:t>áp dụng cho những công việc có tính chất </a:t>
          </a:r>
          <a:r>
            <a:rPr lang="vi-VN" b="1" dirty="0" smtClean="0">
              <a:solidFill>
                <a:srgbClr val="FF0000"/>
              </a:solidFill>
              <a:cs typeface="Arial" pitchFamily="34" charset="0"/>
            </a:rPr>
            <a:t>tạm thời </a:t>
          </a:r>
          <a:r>
            <a:rPr lang="vi-VN" b="1" dirty="0" smtClean="0">
              <a:solidFill>
                <a:schemeClr val="tx1"/>
              </a:solidFill>
              <a:cs typeface="Arial" pitchFamily="34" charset="0"/>
            </a:rPr>
            <a:t>mà thời hạn </a:t>
          </a:r>
          <a:r>
            <a:rPr lang="vi-VN" b="1" dirty="0" smtClean="0">
              <a:solidFill>
                <a:srgbClr val="FF0000"/>
              </a:solidFill>
              <a:cs typeface="Arial" pitchFamily="34" charset="0"/>
            </a:rPr>
            <a:t>dưới </a:t>
          </a:r>
          <a:r>
            <a:rPr lang="en-US" b="1" dirty="0" smtClean="0">
              <a:solidFill>
                <a:srgbClr val="FF0000"/>
              </a:solidFill>
              <a:cs typeface="Arial" pitchFamily="34" charset="0"/>
            </a:rPr>
            <a:t>1</a:t>
          </a:r>
          <a:r>
            <a:rPr lang="vi-VN" b="1" dirty="0" smtClean="0">
              <a:solidFill>
                <a:srgbClr val="FF0000"/>
              </a:solidFill>
              <a:cs typeface="Arial" pitchFamily="34" charset="0"/>
            </a:rPr>
            <a:t> tháng</a:t>
          </a:r>
          <a:endParaRPr lang="en-US" b="1" dirty="0">
            <a:latin typeface="Arial" pitchFamily="34" charset="0"/>
            <a:cs typeface="Arial" pitchFamily="34" charset="0"/>
          </a:endParaRPr>
        </a:p>
      </dgm:t>
    </dgm:pt>
    <dgm:pt modelId="{7F4B1B49-B0DD-4291-9DEA-D880192BDF21}">
      <dgm:prSet phldrT="[Text]"/>
      <dgm:spPr>
        <a:solidFill>
          <a:schemeClr val="bg1">
            <a:lumMod val="85000"/>
          </a:schemeClr>
        </a:solidFill>
      </dgm:spPr>
      <dgm:t>
        <a:bodyPr/>
        <a:lstStyle/>
        <a:p>
          <a:r>
            <a:rPr lang="vi-VN" b="1" dirty="0" smtClean="0">
              <a:solidFill>
                <a:schemeClr val="tx1"/>
              </a:solidFill>
              <a:cs typeface="Arial" pitchFamily="34" charset="0"/>
            </a:rPr>
            <a:t>Giao kết bằng </a:t>
          </a:r>
          <a:r>
            <a:rPr lang="vi-VN" b="1" dirty="0" smtClean="0">
              <a:solidFill>
                <a:srgbClr val="FF0000"/>
              </a:solidFill>
              <a:cs typeface="Arial" pitchFamily="34" charset="0"/>
            </a:rPr>
            <a:t>lời nói</a:t>
          </a:r>
          <a:endParaRPr lang="en-US" b="1" dirty="0">
            <a:latin typeface="Arial" pitchFamily="34" charset="0"/>
            <a:cs typeface="Arial" pitchFamily="34" charset="0"/>
          </a:endParaRPr>
        </a:p>
      </dgm:t>
    </dgm:pt>
    <dgm:pt modelId="{C8DCB2E5-9937-45CA-B62D-BC85F8863019}" type="sibTrans" cxnId="{66E6CFDE-AD62-4DF3-8434-C90EF2EE4673}">
      <dgm:prSet/>
      <dgm:spPr/>
      <dgm:t>
        <a:bodyPr/>
        <a:lstStyle/>
        <a:p>
          <a:endParaRPr lang="en-US"/>
        </a:p>
      </dgm:t>
    </dgm:pt>
    <dgm:pt modelId="{0B2FCAAE-FC48-4217-BBFE-17AAF5CDF063}" type="parTrans" cxnId="{66E6CFDE-AD62-4DF3-8434-C90EF2EE4673}">
      <dgm:prSet/>
      <dgm:spPr/>
      <dgm:t>
        <a:bodyPr/>
        <a:lstStyle/>
        <a:p>
          <a:endParaRPr lang="en-US"/>
        </a:p>
      </dgm:t>
    </dgm:pt>
    <dgm:pt modelId="{31B15EB2-0672-4255-A0A3-0229D6C5CD2A}" type="sibTrans" cxnId="{6ABAF778-8FB6-472F-B914-FC1D06929DBA}">
      <dgm:prSet/>
      <dgm:spPr/>
      <dgm:t>
        <a:bodyPr/>
        <a:lstStyle/>
        <a:p>
          <a:endParaRPr lang="en-US"/>
        </a:p>
      </dgm:t>
    </dgm:pt>
    <dgm:pt modelId="{90225078-B1CB-4E43-B029-B0FECE99F1EC}" type="parTrans" cxnId="{6ABAF778-8FB6-472F-B914-FC1D06929DBA}">
      <dgm:prSet/>
      <dgm:spPr/>
      <dgm:t>
        <a:bodyPr/>
        <a:lstStyle/>
        <a:p>
          <a:endParaRPr lang="en-US"/>
        </a:p>
      </dgm:t>
    </dgm:pt>
    <dgm:pt modelId="{59EEEC46-BE10-4EAA-A28C-1E182252BB9C}" type="sibTrans" cxnId="{2B4B88CC-FD3A-4790-94E4-6267927B00A6}">
      <dgm:prSet/>
      <dgm:spPr/>
      <dgm:t>
        <a:bodyPr/>
        <a:lstStyle/>
        <a:p>
          <a:endParaRPr lang="en-US"/>
        </a:p>
      </dgm:t>
    </dgm:pt>
    <dgm:pt modelId="{965BF770-1B9C-4E36-A23C-CFDF218C05A1}" type="parTrans" cxnId="{2B4B88CC-FD3A-4790-94E4-6267927B00A6}">
      <dgm:prSet/>
      <dgm:spPr>
        <a:solidFill>
          <a:schemeClr val="accent1">
            <a:lumMod val="40000"/>
            <a:lumOff val="60000"/>
          </a:schemeClr>
        </a:solidFill>
      </dgm:spPr>
      <dgm:t>
        <a:bodyPr/>
        <a:lstStyle/>
        <a:p>
          <a:endParaRPr lang="en-US"/>
        </a:p>
      </dgm:t>
    </dgm:pt>
    <dgm:pt modelId="{6434B457-9A96-4A53-B949-0EF24B3D7B61}" type="pres">
      <dgm:prSet presAssocID="{9C6FB294-918B-4361-82DA-CB06F4A6F92C}" presName="cycle" presStyleCnt="0">
        <dgm:presLayoutVars>
          <dgm:chMax val="1"/>
          <dgm:dir/>
          <dgm:animLvl val="ctr"/>
          <dgm:resizeHandles val="exact"/>
        </dgm:presLayoutVars>
      </dgm:prSet>
      <dgm:spPr/>
      <dgm:t>
        <a:bodyPr/>
        <a:lstStyle/>
        <a:p>
          <a:endParaRPr lang="en-US"/>
        </a:p>
      </dgm:t>
    </dgm:pt>
    <dgm:pt modelId="{FE3A8BB6-73EB-4CDA-8572-AC718C9CB8E6}" type="pres">
      <dgm:prSet presAssocID="{7F4B1B49-B0DD-4291-9DEA-D880192BDF21}" presName="centerShape" presStyleLbl="node0" presStyleIdx="0" presStyleCnt="1" custScaleX="142862" custScaleY="66926" custLinFactNeighborY="1917"/>
      <dgm:spPr/>
      <dgm:t>
        <a:bodyPr/>
        <a:lstStyle/>
        <a:p>
          <a:endParaRPr lang="en-US"/>
        </a:p>
      </dgm:t>
    </dgm:pt>
    <dgm:pt modelId="{52909C81-0850-416F-B4CF-FBE58D08B452}" type="pres">
      <dgm:prSet presAssocID="{965BF770-1B9C-4E36-A23C-CFDF218C05A1}" presName="parTrans" presStyleLbl="bgSibTrans2D1" presStyleIdx="0" presStyleCnt="2" custLinFactNeighborY="16168"/>
      <dgm:spPr/>
      <dgm:t>
        <a:bodyPr/>
        <a:lstStyle/>
        <a:p>
          <a:endParaRPr lang="en-US"/>
        </a:p>
      </dgm:t>
    </dgm:pt>
    <dgm:pt modelId="{55A45831-9E35-4997-A9FC-13EA07BB7CBF}" type="pres">
      <dgm:prSet presAssocID="{259D579F-D95F-4E4D-A41C-7FFF3F2168AF}" presName="node" presStyleLbl="node1" presStyleIdx="0" presStyleCnt="2" custScaleX="137948" custScaleY="114292" custRadScaleRad="96672" custRadScaleInc="10796">
        <dgm:presLayoutVars>
          <dgm:bulletEnabled val="1"/>
        </dgm:presLayoutVars>
      </dgm:prSet>
      <dgm:spPr/>
      <dgm:t>
        <a:bodyPr/>
        <a:lstStyle/>
        <a:p>
          <a:endParaRPr lang="en-US"/>
        </a:p>
      </dgm:t>
    </dgm:pt>
    <dgm:pt modelId="{4FAC11FB-1E93-4D8B-8370-900B11322D64}" type="pres">
      <dgm:prSet presAssocID="{90225078-B1CB-4E43-B029-B0FECE99F1EC}" presName="parTrans" presStyleLbl="bgSibTrans2D1" presStyleIdx="1" presStyleCnt="2" custLinFactNeighborY="14147"/>
      <dgm:spPr/>
      <dgm:t>
        <a:bodyPr/>
        <a:lstStyle/>
        <a:p>
          <a:endParaRPr lang="en-US"/>
        </a:p>
      </dgm:t>
    </dgm:pt>
    <dgm:pt modelId="{CFA1C010-042C-4F5C-8DD2-8065C47E07B5}" type="pres">
      <dgm:prSet presAssocID="{ED5D7215-02D1-4A41-94FD-407833B7BF07}" presName="node" presStyleLbl="node1" presStyleIdx="1" presStyleCnt="2" custScaleX="136313" custScaleY="113521" custRadScaleRad="95707" custRadScaleInc="-8493">
        <dgm:presLayoutVars>
          <dgm:bulletEnabled val="1"/>
        </dgm:presLayoutVars>
      </dgm:prSet>
      <dgm:spPr/>
      <dgm:t>
        <a:bodyPr/>
        <a:lstStyle/>
        <a:p>
          <a:endParaRPr lang="en-US"/>
        </a:p>
      </dgm:t>
    </dgm:pt>
  </dgm:ptLst>
  <dgm:cxnLst>
    <dgm:cxn modelId="{4CC205BE-355C-4D85-82E3-7B769FE55900}" type="presOf" srcId="{965BF770-1B9C-4E36-A23C-CFDF218C05A1}" destId="{52909C81-0850-416F-B4CF-FBE58D08B452}" srcOrd="0" destOrd="0" presId="urn:microsoft.com/office/officeart/2005/8/layout/radial4"/>
    <dgm:cxn modelId="{5C5763A5-6279-410C-B9DD-BE18017A8558}" type="presOf" srcId="{90225078-B1CB-4E43-B029-B0FECE99F1EC}" destId="{4FAC11FB-1E93-4D8B-8370-900B11322D64}" srcOrd="0" destOrd="0" presId="urn:microsoft.com/office/officeart/2005/8/layout/radial4"/>
    <dgm:cxn modelId="{2966915A-0F84-4066-AB28-181113CCAD9F}" type="presOf" srcId="{259D579F-D95F-4E4D-A41C-7FFF3F2168AF}" destId="{55A45831-9E35-4997-A9FC-13EA07BB7CBF}" srcOrd="0" destOrd="0" presId="urn:microsoft.com/office/officeart/2005/8/layout/radial4"/>
    <dgm:cxn modelId="{65B22896-DD8F-4977-922C-68782A93EBAE}" type="presOf" srcId="{ED5D7215-02D1-4A41-94FD-407833B7BF07}" destId="{CFA1C010-042C-4F5C-8DD2-8065C47E07B5}" srcOrd="0" destOrd="0" presId="urn:microsoft.com/office/officeart/2005/8/layout/radial4"/>
    <dgm:cxn modelId="{2B4B88CC-FD3A-4790-94E4-6267927B00A6}" srcId="{7F4B1B49-B0DD-4291-9DEA-D880192BDF21}" destId="{259D579F-D95F-4E4D-A41C-7FFF3F2168AF}" srcOrd="0" destOrd="0" parTransId="{965BF770-1B9C-4E36-A23C-CFDF218C05A1}" sibTransId="{59EEEC46-BE10-4EAA-A28C-1E182252BB9C}"/>
    <dgm:cxn modelId="{90104078-6D43-4AD9-BFE4-F654845A635B}" type="presOf" srcId="{9C6FB294-918B-4361-82DA-CB06F4A6F92C}" destId="{6434B457-9A96-4A53-B949-0EF24B3D7B61}" srcOrd="0" destOrd="0" presId="urn:microsoft.com/office/officeart/2005/8/layout/radial4"/>
    <dgm:cxn modelId="{1D095E14-A40B-4EC7-B1E6-63A21403BBE2}" srcId="{9C6FB294-918B-4361-82DA-CB06F4A6F92C}" destId="{3A84AAB8-3139-4088-97CC-B1D04B753A07}" srcOrd="3" destOrd="0" parTransId="{9EAB8709-7966-4528-91C3-8F0638009D28}" sibTransId="{4CFC2304-C850-4986-9CD2-CE65239DA995}"/>
    <dgm:cxn modelId="{2642645D-935A-43C9-BBBE-4758FBD4F924}" type="presOf" srcId="{7F4B1B49-B0DD-4291-9DEA-D880192BDF21}" destId="{FE3A8BB6-73EB-4CDA-8572-AC718C9CB8E6}" srcOrd="0" destOrd="0" presId="urn:microsoft.com/office/officeart/2005/8/layout/radial4"/>
    <dgm:cxn modelId="{5037B478-6082-4B03-BFFF-E916ACCA29D9}" srcId="{9C6FB294-918B-4361-82DA-CB06F4A6F92C}" destId="{1541032A-6882-42FD-A619-3442F12A6331}" srcOrd="1" destOrd="0" parTransId="{5E2F96E4-BBE6-45E9-AD7C-3C8607153666}" sibTransId="{AB9CF8C7-51AC-4489-B373-14C617023AF1}"/>
    <dgm:cxn modelId="{6ABAF778-8FB6-472F-B914-FC1D06929DBA}" srcId="{7F4B1B49-B0DD-4291-9DEA-D880192BDF21}" destId="{ED5D7215-02D1-4A41-94FD-407833B7BF07}" srcOrd="1" destOrd="0" parTransId="{90225078-B1CB-4E43-B029-B0FECE99F1EC}" sibTransId="{31B15EB2-0672-4255-A0A3-0229D6C5CD2A}"/>
    <dgm:cxn modelId="{FC578DB7-A5E6-417F-B4D7-B650AB1D8363}" srcId="{9C6FB294-918B-4361-82DA-CB06F4A6F92C}" destId="{8528CD58-32E8-4510-8A9E-1524572F5319}" srcOrd="2" destOrd="0" parTransId="{6C21ED95-6F4C-45B6-B4BF-DA59CF72D29A}" sibTransId="{5A60B505-99EE-436A-82F8-DA52DCED3873}"/>
    <dgm:cxn modelId="{66E6CFDE-AD62-4DF3-8434-C90EF2EE4673}" srcId="{9C6FB294-918B-4361-82DA-CB06F4A6F92C}" destId="{7F4B1B49-B0DD-4291-9DEA-D880192BDF21}" srcOrd="0" destOrd="0" parTransId="{0B2FCAAE-FC48-4217-BBFE-17AAF5CDF063}" sibTransId="{C8DCB2E5-9937-45CA-B62D-BC85F8863019}"/>
    <dgm:cxn modelId="{237AC53A-7518-4FEA-A5BC-6C3A8FFA15D0}" type="presParOf" srcId="{6434B457-9A96-4A53-B949-0EF24B3D7B61}" destId="{FE3A8BB6-73EB-4CDA-8572-AC718C9CB8E6}" srcOrd="0" destOrd="0" presId="urn:microsoft.com/office/officeart/2005/8/layout/radial4"/>
    <dgm:cxn modelId="{5E495F40-9CAE-4F7F-89A9-6BD176BB93A1}" type="presParOf" srcId="{6434B457-9A96-4A53-B949-0EF24B3D7B61}" destId="{52909C81-0850-416F-B4CF-FBE58D08B452}" srcOrd="1" destOrd="0" presId="urn:microsoft.com/office/officeart/2005/8/layout/radial4"/>
    <dgm:cxn modelId="{D5114946-947C-4477-A4E8-34BB1B11C8FF}" type="presParOf" srcId="{6434B457-9A96-4A53-B949-0EF24B3D7B61}" destId="{55A45831-9E35-4997-A9FC-13EA07BB7CBF}" srcOrd="2" destOrd="0" presId="urn:microsoft.com/office/officeart/2005/8/layout/radial4"/>
    <dgm:cxn modelId="{40F03AC3-956F-4FC0-8E81-038E69CDFA14}" type="presParOf" srcId="{6434B457-9A96-4A53-B949-0EF24B3D7B61}" destId="{4FAC11FB-1E93-4D8B-8370-900B11322D64}" srcOrd="3" destOrd="0" presId="urn:microsoft.com/office/officeart/2005/8/layout/radial4"/>
    <dgm:cxn modelId="{93839C8F-2787-4E1F-B3F9-78D73AF994AB}" type="presParOf" srcId="{6434B457-9A96-4A53-B949-0EF24B3D7B61}" destId="{CFA1C010-042C-4F5C-8DD2-8065C47E07B5}" srcOrd="4" destOrd="0" presId="urn:microsoft.com/office/officeart/2005/8/layout/radial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6F82521A-DBD7-4D51-B6BE-B2A826C1FD1D}" type="doc">
      <dgm:prSet loTypeId="urn:microsoft.com/office/officeart/2008/layout/VerticalCurvedList" loCatId="list" qsTypeId="urn:microsoft.com/office/officeart/2005/8/quickstyle/3d3" qsCatId="3D" csTypeId="urn:microsoft.com/office/officeart/2005/8/colors/accent1_2" csCatId="accent1" phldr="1"/>
      <dgm:spPr/>
      <dgm:t>
        <a:bodyPr/>
        <a:lstStyle/>
        <a:p>
          <a:endParaRPr lang="en-US"/>
        </a:p>
      </dgm:t>
    </dgm:pt>
    <dgm:pt modelId="{7E427CD2-6CAE-4D4C-AEE7-63A9E95F87B2}">
      <dgm:prSet phldrT="[Text]"/>
      <dgm:spPr>
        <a:solidFill>
          <a:schemeClr val="bg1">
            <a:lumMod val="85000"/>
          </a:schemeClr>
        </a:solidFill>
      </dgm:spPr>
      <dgm:t>
        <a:bodyPr/>
        <a:lstStyle/>
        <a:p>
          <a:r>
            <a:rPr lang="vi-VN" b="1" dirty="0" smtClean="0">
              <a:solidFill>
                <a:schemeClr val="tx1"/>
              </a:solidFill>
              <a:cs typeface="Arial" pitchFamily="34" charset="0"/>
            </a:rPr>
            <a:t>Hết hạn hợp đồng</a:t>
          </a:r>
          <a:endParaRPr lang="en-US" b="1" dirty="0">
            <a:solidFill>
              <a:schemeClr val="tx1"/>
            </a:solidFill>
          </a:endParaRPr>
        </a:p>
      </dgm:t>
    </dgm:pt>
    <dgm:pt modelId="{5C67E422-6E94-448E-A85B-11009CB7CD00}" type="parTrans" cxnId="{A2DA8208-B307-401D-9049-490DA6DDEA8C}">
      <dgm:prSet/>
      <dgm:spPr/>
      <dgm:t>
        <a:bodyPr/>
        <a:lstStyle/>
        <a:p>
          <a:endParaRPr lang="en-US"/>
        </a:p>
      </dgm:t>
    </dgm:pt>
    <dgm:pt modelId="{84A54090-B21C-4709-8291-D8F7CEE19114}" type="sibTrans" cxnId="{A2DA8208-B307-401D-9049-490DA6DDEA8C}">
      <dgm:prSet/>
      <dgm:spPr/>
      <dgm:t>
        <a:bodyPr/>
        <a:lstStyle/>
        <a:p>
          <a:endParaRPr lang="en-US"/>
        </a:p>
      </dgm:t>
    </dgm:pt>
    <dgm:pt modelId="{E59B9871-33A7-46DE-BD4E-8879568B1D96}">
      <dgm:prSet phldrT="[Text]"/>
      <dgm:spPr>
        <a:solidFill>
          <a:schemeClr val="bg1">
            <a:lumMod val="85000"/>
          </a:schemeClr>
        </a:solidFill>
      </dgm:spPr>
      <dgm:t>
        <a:bodyPr/>
        <a:lstStyle/>
        <a:p>
          <a:r>
            <a:rPr lang="vi-VN" b="1" dirty="0" smtClean="0">
              <a:solidFill>
                <a:schemeClr val="tx1"/>
              </a:solidFill>
              <a:cs typeface="Arial" pitchFamily="34" charset="0"/>
            </a:rPr>
            <a:t>Đã hoàn thành công việc theo hợp đồng</a:t>
          </a:r>
          <a:endParaRPr lang="en-US" b="1" dirty="0">
            <a:solidFill>
              <a:schemeClr val="tx1"/>
            </a:solidFill>
          </a:endParaRPr>
        </a:p>
      </dgm:t>
    </dgm:pt>
    <dgm:pt modelId="{44A65156-F597-4496-B99C-DCE0C0984C10}" type="parTrans" cxnId="{113430C9-F187-490D-A9AE-32EBE1E08894}">
      <dgm:prSet/>
      <dgm:spPr/>
      <dgm:t>
        <a:bodyPr/>
        <a:lstStyle/>
        <a:p>
          <a:endParaRPr lang="en-US"/>
        </a:p>
      </dgm:t>
    </dgm:pt>
    <dgm:pt modelId="{A87E92A3-702E-427E-8682-FC9B35812B9D}" type="sibTrans" cxnId="{113430C9-F187-490D-A9AE-32EBE1E08894}">
      <dgm:prSet/>
      <dgm:spPr/>
      <dgm:t>
        <a:bodyPr/>
        <a:lstStyle/>
        <a:p>
          <a:endParaRPr lang="en-US"/>
        </a:p>
      </dgm:t>
    </dgm:pt>
    <dgm:pt modelId="{1CCA5C5F-FF92-4650-9BAD-428A03DA6C2C}">
      <dgm:prSet phldrT="[Text]"/>
      <dgm:spPr>
        <a:solidFill>
          <a:schemeClr val="bg1">
            <a:lumMod val="85000"/>
          </a:schemeClr>
        </a:solidFill>
      </dgm:spPr>
      <dgm:t>
        <a:bodyPr/>
        <a:lstStyle/>
        <a:p>
          <a:r>
            <a:rPr lang="vi-VN" b="1" dirty="0" smtClean="0">
              <a:solidFill>
                <a:schemeClr val="tx1"/>
              </a:solidFill>
              <a:cs typeface="Arial" pitchFamily="34" charset="0"/>
            </a:rPr>
            <a:t>Hai bên thỏa thuận chấm dứt hợp đồng</a:t>
          </a:r>
          <a:endParaRPr lang="en-US" b="1" dirty="0">
            <a:solidFill>
              <a:schemeClr val="tx1"/>
            </a:solidFill>
          </a:endParaRPr>
        </a:p>
      </dgm:t>
    </dgm:pt>
    <dgm:pt modelId="{F0A59A6E-AA4D-4C17-A5DF-5AC8250D4648}" type="parTrans" cxnId="{0EA8463C-A2F8-40E6-BF51-3EBA103F3C62}">
      <dgm:prSet/>
      <dgm:spPr/>
      <dgm:t>
        <a:bodyPr/>
        <a:lstStyle/>
        <a:p>
          <a:endParaRPr lang="en-US"/>
        </a:p>
      </dgm:t>
    </dgm:pt>
    <dgm:pt modelId="{70C8F559-D3F7-4B00-9664-2CF882BA28A4}" type="sibTrans" cxnId="{0EA8463C-A2F8-40E6-BF51-3EBA103F3C62}">
      <dgm:prSet/>
      <dgm:spPr/>
      <dgm:t>
        <a:bodyPr/>
        <a:lstStyle/>
        <a:p>
          <a:endParaRPr lang="en-US"/>
        </a:p>
      </dgm:t>
    </dgm:pt>
    <dgm:pt modelId="{0D5882E6-4879-4987-86EB-8765F82465AD}">
      <dgm:prSet phldrT="[Text]"/>
      <dgm:spPr>
        <a:solidFill>
          <a:schemeClr val="bg1">
            <a:lumMod val="85000"/>
          </a:schemeClr>
        </a:solidFill>
      </dgm:spPr>
      <dgm:t>
        <a:bodyPr/>
        <a:lstStyle/>
        <a:p>
          <a:r>
            <a:rPr lang="vi-VN" dirty="0" smtClean="0">
              <a:solidFill>
                <a:schemeClr val="tx1"/>
              </a:solidFill>
              <a:cs typeface="Arial" pitchFamily="34" charset="0"/>
            </a:rPr>
            <a:t>Người lao động chết, mất tích theo tuyên bố của tòa án...</a:t>
          </a:r>
          <a:endParaRPr lang="en-US" dirty="0">
            <a:solidFill>
              <a:schemeClr val="tx1"/>
            </a:solidFill>
          </a:endParaRPr>
        </a:p>
      </dgm:t>
    </dgm:pt>
    <dgm:pt modelId="{9CEB9CE7-17BA-4188-B45F-BFD70F27EACF}" type="parTrans" cxnId="{7FC303DF-67E4-4AC7-9600-49447EBAE632}">
      <dgm:prSet/>
      <dgm:spPr/>
      <dgm:t>
        <a:bodyPr/>
        <a:lstStyle/>
        <a:p>
          <a:endParaRPr lang="en-US"/>
        </a:p>
      </dgm:t>
    </dgm:pt>
    <dgm:pt modelId="{C8AAC1AF-997C-486C-954C-C4522A3343E7}" type="sibTrans" cxnId="{7FC303DF-67E4-4AC7-9600-49447EBAE632}">
      <dgm:prSet/>
      <dgm:spPr/>
      <dgm:t>
        <a:bodyPr/>
        <a:lstStyle/>
        <a:p>
          <a:endParaRPr lang="en-US"/>
        </a:p>
      </dgm:t>
    </dgm:pt>
    <dgm:pt modelId="{667A1D1B-1EFF-45A3-AD2B-677739FF230D}" type="pres">
      <dgm:prSet presAssocID="{6F82521A-DBD7-4D51-B6BE-B2A826C1FD1D}" presName="Name0" presStyleCnt="0">
        <dgm:presLayoutVars>
          <dgm:chMax val="7"/>
          <dgm:chPref val="7"/>
          <dgm:dir/>
        </dgm:presLayoutVars>
      </dgm:prSet>
      <dgm:spPr/>
      <dgm:t>
        <a:bodyPr/>
        <a:lstStyle/>
        <a:p>
          <a:endParaRPr lang="en-US"/>
        </a:p>
      </dgm:t>
    </dgm:pt>
    <dgm:pt modelId="{DBD43C53-D50D-4303-B7D1-54B0359EEA99}" type="pres">
      <dgm:prSet presAssocID="{6F82521A-DBD7-4D51-B6BE-B2A826C1FD1D}" presName="Name1" presStyleCnt="0"/>
      <dgm:spPr/>
    </dgm:pt>
    <dgm:pt modelId="{1CB8A184-91A7-496E-879C-4DC5061E2E18}" type="pres">
      <dgm:prSet presAssocID="{6F82521A-DBD7-4D51-B6BE-B2A826C1FD1D}" presName="cycle" presStyleCnt="0"/>
      <dgm:spPr/>
    </dgm:pt>
    <dgm:pt modelId="{5C6EFA34-DBD0-4B3A-8A73-894ECF9D6089}" type="pres">
      <dgm:prSet presAssocID="{6F82521A-DBD7-4D51-B6BE-B2A826C1FD1D}" presName="srcNode" presStyleLbl="node1" presStyleIdx="0" presStyleCnt="4"/>
      <dgm:spPr/>
    </dgm:pt>
    <dgm:pt modelId="{442A3298-BC57-4AF0-919A-F88B0C419E05}" type="pres">
      <dgm:prSet presAssocID="{6F82521A-DBD7-4D51-B6BE-B2A826C1FD1D}" presName="conn" presStyleLbl="parChTrans1D2" presStyleIdx="0" presStyleCnt="1"/>
      <dgm:spPr/>
      <dgm:t>
        <a:bodyPr/>
        <a:lstStyle/>
        <a:p>
          <a:endParaRPr lang="en-US"/>
        </a:p>
      </dgm:t>
    </dgm:pt>
    <dgm:pt modelId="{E34ADDE0-DA68-46EC-8E2C-8607FD7B067D}" type="pres">
      <dgm:prSet presAssocID="{6F82521A-DBD7-4D51-B6BE-B2A826C1FD1D}" presName="extraNode" presStyleLbl="node1" presStyleIdx="0" presStyleCnt="4"/>
      <dgm:spPr/>
    </dgm:pt>
    <dgm:pt modelId="{69DD39B5-5294-46D4-8C22-D1C689F441AD}" type="pres">
      <dgm:prSet presAssocID="{6F82521A-DBD7-4D51-B6BE-B2A826C1FD1D}" presName="dstNode" presStyleLbl="node1" presStyleIdx="0" presStyleCnt="4"/>
      <dgm:spPr/>
    </dgm:pt>
    <dgm:pt modelId="{D9C40ACB-59F3-4896-8618-29206B0240F6}" type="pres">
      <dgm:prSet presAssocID="{7E427CD2-6CAE-4D4C-AEE7-63A9E95F87B2}" presName="text_1" presStyleLbl="node1" presStyleIdx="0" presStyleCnt="4">
        <dgm:presLayoutVars>
          <dgm:bulletEnabled val="1"/>
        </dgm:presLayoutVars>
      </dgm:prSet>
      <dgm:spPr/>
      <dgm:t>
        <a:bodyPr/>
        <a:lstStyle/>
        <a:p>
          <a:endParaRPr lang="en-US"/>
        </a:p>
      </dgm:t>
    </dgm:pt>
    <dgm:pt modelId="{1BBECFEE-5A46-448C-A8DA-23B524EEE603}" type="pres">
      <dgm:prSet presAssocID="{7E427CD2-6CAE-4D4C-AEE7-63A9E95F87B2}" presName="accent_1" presStyleCnt="0"/>
      <dgm:spPr/>
    </dgm:pt>
    <dgm:pt modelId="{88481EE7-A67A-42D1-B0B5-35336688D894}" type="pres">
      <dgm:prSet presAssocID="{7E427CD2-6CAE-4D4C-AEE7-63A9E95F87B2}" presName="accentRepeatNode" presStyleLbl="solidFgAcc1" presStyleIdx="0" presStyleCnt="4"/>
      <dgm:spPr/>
    </dgm:pt>
    <dgm:pt modelId="{11419245-9861-4AF3-83ED-91A452756951}" type="pres">
      <dgm:prSet presAssocID="{E59B9871-33A7-46DE-BD4E-8879568B1D96}" presName="text_2" presStyleLbl="node1" presStyleIdx="1" presStyleCnt="4">
        <dgm:presLayoutVars>
          <dgm:bulletEnabled val="1"/>
        </dgm:presLayoutVars>
      </dgm:prSet>
      <dgm:spPr/>
      <dgm:t>
        <a:bodyPr/>
        <a:lstStyle/>
        <a:p>
          <a:endParaRPr lang="en-US"/>
        </a:p>
      </dgm:t>
    </dgm:pt>
    <dgm:pt modelId="{8EE69782-16E4-4B4A-9737-8D9013EC670B}" type="pres">
      <dgm:prSet presAssocID="{E59B9871-33A7-46DE-BD4E-8879568B1D96}" presName="accent_2" presStyleCnt="0"/>
      <dgm:spPr/>
    </dgm:pt>
    <dgm:pt modelId="{D6E4AE7D-12F2-4722-A38D-A4F9F98F58E9}" type="pres">
      <dgm:prSet presAssocID="{E59B9871-33A7-46DE-BD4E-8879568B1D96}" presName="accentRepeatNode" presStyleLbl="solidFgAcc1" presStyleIdx="1" presStyleCnt="4"/>
      <dgm:spPr/>
    </dgm:pt>
    <dgm:pt modelId="{02760F97-E4B5-4B83-A3E9-6E4A20981D16}" type="pres">
      <dgm:prSet presAssocID="{1CCA5C5F-FF92-4650-9BAD-428A03DA6C2C}" presName="text_3" presStyleLbl="node1" presStyleIdx="2" presStyleCnt="4">
        <dgm:presLayoutVars>
          <dgm:bulletEnabled val="1"/>
        </dgm:presLayoutVars>
      </dgm:prSet>
      <dgm:spPr/>
      <dgm:t>
        <a:bodyPr/>
        <a:lstStyle/>
        <a:p>
          <a:endParaRPr lang="en-US"/>
        </a:p>
      </dgm:t>
    </dgm:pt>
    <dgm:pt modelId="{34136D0A-0649-469C-A88F-1C0A7767B64C}" type="pres">
      <dgm:prSet presAssocID="{1CCA5C5F-FF92-4650-9BAD-428A03DA6C2C}" presName="accent_3" presStyleCnt="0"/>
      <dgm:spPr/>
    </dgm:pt>
    <dgm:pt modelId="{D38FC42E-B721-4103-9B58-1E182E00C30B}" type="pres">
      <dgm:prSet presAssocID="{1CCA5C5F-FF92-4650-9BAD-428A03DA6C2C}" presName="accentRepeatNode" presStyleLbl="solidFgAcc1" presStyleIdx="2" presStyleCnt="4"/>
      <dgm:spPr/>
    </dgm:pt>
    <dgm:pt modelId="{0F4E827C-F80A-4957-AA50-F0115B2221C1}" type="pres">
      <dgm:prSet presAssocID="{0D5882E6-4879-4987-86EB-8765F82465AD}" presName="text_4" presStyleLbl="node1" presStyleIdx="3" presStyleCnt="4">
        <dgm:presLayoutVars>
          <dgm:bulletEnabled val="1"/>
        </dgm:presLayoutVars>
      </dgm:prSet>
      <dgm:spPr/>
      <dgm:t>
        <a:bodyPr/>
        <a:lstStyle/>
        <a:p>
          <a:endParaRPr lang="en-US"/>
        </a:p>
      </dgm:t>
    </dgm:pt>
    <dgm:pt modelId="{F6850DBD-BDE1-46CB-80D4-18134CFC54EE}" type="pres">
      <dgm:prSet presAssocID="{0D5882E6-4879-4987-86EB-8765F82465AD}" presName="accent_4" presStyleCnt="0"/>
      <dgm:spPr/>
    </dgm:pt>
    <dgm:pt modelId="{3B0E3EB3-B75B-428F-A42D-35248149BBFA}" type="pres">
      <dgm:prSet presAssocID="{0D5882E6-4879-4987-86EB-8765F82465AD}" presName="accentRepeatNode" presStyleLbl="solidFgAcc1" presStyleIdx="3" presStyleCnt="4"/>
      <dgm:spPr/>
    </dgm:pt>
  </dgm:ptLst>
  <dgm:cxnLst>
    <dgm:cxn modelId="{07CA44E0-8531-4FDC-ABA8-307885914263}" type="presOf" srcId="{1CCA5C5F-FF92-4650-9BAD-428A03DA6C2C}" destId="{02760F97-E4B5-4B83-A3E9-6E4A20981D16}" srcOrd="0" destOrd="0" presId="urn:microsoft.com/office/officeart/2008/layout/VerticalCurvedList"/>
    <dgm:cxn modelId="{4C3B28DD-A32B-48AA-888C-15201DC95E4B}" type="presOf" srcId="{E59B9871-33A7-46DE-BD4E-8879568B1D96}" destId="{11419245-9861-4AF3-83ED-91A452756951}" srcOrd="0" destOrd="0" presId="urn:microsoft.com/office/officeart/2008/layout/VerticalCurvedList"/>
    <dgm:cxn modelId="{5FB34A33-1807-4921-94D8-656E6EAF8592}" type="presOf" srcId="{84A54090-B21C-4709-8291-D8F7CEE19114}" destId="{442A3298-BC57-4AF0-919A-F88B0C419E05}" srcOrd="0" destOrd="0" presId="urn:microsoft.com/office/officeart/2008/layout/VerticalCurvedList"/>
    <dgm:cxn modelId="{113430C9-F187-490D-A9AE-32EBE1E08894}" srcId="{6F82521A-DBD7-4D51-B6BE-B2A826C1FD1D}" destId="{E59B9871-33A7-46DE-BD4E-8879568B1D96}" srcOrd="1" destOrd="0" parTransId="{44A65156-F597-4496-B99C-DCE0C0984C10}" sibTransId="{A87E92A3-702E-427E-8682-FC9B35812B9D}"/>
    <dgm:cxn modelId="{0EA8463C-A2F8-40E6-BF51-3EBA103F3C62}" srcId="{6F82521A-DBD7-4D51-B6BE-B2A826C1FD1D}" destId="{1CCA5C5F-FF92-4650-9BAD-428A03DA6C2C}" srcOrd="2" destOrd="0" parTransId="{F0A59A6E-AA4D-4C17-A5DF-5AC8250D4648}" sibTransId="{70C8F559-D3F7-4B00-9664-2CF882BA28A4}"/>
    <dgm:cxn modelId="{829A1FF5-FC92-45F2-BF88-7BF99C326286}" type="presOf" srcId="{0D5882E6-4879-4987-86EB-8765F82465AD}" destId="{0F4E827C-F80A-4957-AA50-F0115B2221C1}" srcOrd="0" destOrd="0" presId="urn:microsoft.com/office/officeart/2008/layout/VerticalCurvedList"/>
    <dgm:cxn modelId="{646070EE-1C24-4ACB-A607-9F52EF04BCFF}" type="presOf" srcId="{7E427CD2-6CAE-4D4C-AEE7-63A9E95F87B2}" destId="{D9C40ACB-59F3-4896-8618-29206B0240F6}" srcOrd="0" destOrd="0" presId="urn:microsoft.com/office/officeart/2008/layout/VerticalCurvedList"/>
    <dgm:cxn modelId="{D2956F48-CCF5-4E03-B49B-10776B59668F}" type="presOf" srcId="{6F82521A-DBD7-4D51-B6BE-B2A826C1FD1D}" destId="{667A1D1B-1EFF-45A3-AD2B-677739FF230D}" srcOrd="0" destOrd="0" presId="urn:microsoft.com/office/officeart/2008/layout/VerticalCurvedList"/>
    <dgm:cxn modelId="{7FC303DF-67E4-4AC7-9600-49447EBAE632}" srcId="{6F82521A-DBD7-4D51-B6BE-B2A826C1FD1D}" destId="{0D5882E6-4879-4987-86EB-8765F82465AD}" srcOrd="3" destOrd="0" parTransId="{9CEB9CE7-17BA-4188-B45F-BFD70F27EACF}" sibTransId="{C8AAC1AF-997C-486C-954C-C4522A3343E7}"/>
    <dgm:cxn modelId="{A2DA8208-B307-401D-9049-490DA6DDEA8C}" srcId="{6F82521A-DBD7-4D51-B6BE-B2A826C1FD1D}" destId="{7E427CD2-6CAE-4D4C-AEE7-63A9E95F87B2}" srcOrd="0" destOrd="0" parTransId="{5C67E422-6E94-448E-A85B-11009CB7CD00}" sibTransId="{84A54090-B21C-4709-8291-D8F7CEE19114}"/>
    <dgm:cxn modelId="{4D57F5C0-BA78-4253-8965-32CD755A4D33}" type="presParOf" srcId="{667A1D1B-1EFF-45A3-AD2B-677739FF230D}" destId="{DBD43C53-D50D-4303-B7D1-54B0359EEA99}" srcOrd="0" destOrd="0" presId="urn:microsoft.com/office/officeart/2008/layout/VerticalCurvedList"/>
    <dgm:cxn modelId="{2169E654-42B9-498B-96C7-31E53DC69E26}" type="presParOf" srcId="{DBD43C53-D50D-4303-B7D1-54B0359EEA99}" destId="{1CB8A184-91A7-496E-879C-4DC5061E2E18}" srcOrd="0" destOrd="0" presId="urn:microsoft.com/office/officeart/2008/layout/VerticalCurvedList"/>
    <dgm:cxn modelId="{FFD3D669-DD58-4BEB-9215-D061CA34FF57}" type="presParOf" srcId="{1CB8A184-91A7-496E-879C-4DC5061E2E18}" destId="{5C6EFA34-DBD0-4B3A-8A73-894ECF9D6089}" srcOrd="0" destOrd="0" presId="urn:microsoft.com/office/officeart/2008/layout/VerticalCurvedList"/>
    <dgm:cxn modelId="{758E6913-36C1-4BAE-BAAF-9491EAA3DDB3}" type="presParOf" srcId="{1CB8A184-91A7-496E-879C-4DC5061E2E18}" destId="{442A3298-BC57-4AF0-919A-F88B0C419E05}" srcOrd="1" destOrd="0" presId="urn:microsoft.com/office/officeart/2008/layout/VerticalCurvedList"/>
    <dgm:cxn modelId="{D203C019-B552-442B-AD20-AFFC1C848E98}" type="presParOf" srcId="{1CB8A184-91A7-496E-879C-4DC5061E2E18}" destId="{E34ADDE0-DA68-46EC-8E2C-8607FD7B067D}" srcOrd="2" destOrd="0" presId="urn:microsoft.com/office/officeart/2008/layout/VerticalCurvedList"/>
    <dgm:cxn modelId="{0CC31743-D3B7-407B-AB3C-2239D0A60B98}" type="presParOf" srcId="{1CB8A184-91A7-496E-879C-4DC5061E2E18}" destId="{69DD39B5-5294-46D4-8C22-D1C689F441AD}" srcOrd="3" destOrd="0" presId="urn:microsoft.com/office/officeart/2008/layout/VerticalCurvedList"/>
    <dgm:cxn modelId="{1AD726F3-ED7F-44A8-9616-15BD72DE1E3D}" type="presParOf" srcId="{DBD43C53-D50D-4303-B7D1-54B0359EEA99}" destId="{D9C40ACB-59F3-4896-8618-29206B0240F6}" srcOrd="1" destOrd="0" presId="urn:microsoft.com/office/officeart/2008/layout/VerticalCurvedList"/>
    <dgm:cxn modelId="{874DC922-39F6-4A41-9CDD-23F137D33403}" type="presParOf" srcId="{DBD43C53-D50D-4303-B7D1-54B0359EEA99}" destId="{1BBECFEE-5A46-448C-A8DA-23B524EEE603}" srcOrd="2" destOrd="0" presId="urn:microsoft.com/office/officeart/2008/layout/VerticalCurvedList"/>
    <dgm:cxn modelId="{AD5A4BA7-4470-4A68-BCFC-831E4D5E6BD0}" type="presParOf" srcId="{1BBECFEE-5A46-448C-A8DA-23B524EEE603}" destId="{88481EE7-A67A-42D1-B0B5-35336688D894}" srcOrd="0" destOrd="0" presId="urn:microsoft.com/office/officeart/2008/layout/VerticalCurvedList"/>
    <dgm:cxn modelId="{8B711785-D5F3-4C8F-899A-6F6C32C10EBB}" type="presParOf" srcId="{DBD43C53-D50D-4303-B7D1-54B0359EEA99}" destId="{11419245-9861-4AF3-83ED-91A452756951}" srcOrd="3" destOrd="0" presId="urn:microsoft.com/office/officeart/2008/layout/VerticalCurvedList"/>
    <dgm:cxn modelId="{8E4EA076-A5D4-4ED5-9F85-E4D91571D2F2}" type="presParOf" srcId="{DBD43C53-D50D-4303-B7D1-54B0359EEA99}" destId="{8EE69782-16E4-4B4A-9737-8D9013EC670B}" srcOrd="4" destOrd="0" presId="urn:microsoft.com/office/officeart/2008/layout/VerticalCurvedList"/>
    <dgm:cxn modelId="{65AB1BF2-8C0F-4A80-9BE5-0716E75EEABE}" type="presParOf" srcId="{8EE69782-16E4-4B4A-9737-8D9013EC670B}" destId="{D6E4AE7D-12F2-4722-A38D-A4F9F98F58E9}" srcOrd="0" destOrd="0" presId="urn:microsoft.com/office/officeart/2008/layout/VerticalCurvedList"/>
    <dgm:cxn modelId="{709A84E3-A874-4E05-8C8B-FB3B3A3BE1C3}" type="presParOf" srcId="{DBD43C53-D50D-4303-B7D1-54B0359EEA99}" destId="{02760F97-E4B5-4B83-A3E9-6E4A20981D16}" srcOrd="5" destOrd="0" presId="urn:microsoft.com/office/officeart/2008/layout/VerticalCurvedList"/>
    <dgm:cxn modelId="{392588F9-A2C2-42A6-BD5E-05E69E7A28F1}" type="presParOf" srcId="{DBD43C53-D50D-4303-B7D1-54B0359EEA99}" destId="{34136D0A-0649-469C-A88F-1C0A7767B64C}" srcOrd="6" destOrd="0" presId="urn:microsoft.com/office/officeart/2008/layout/VerticalCurvedList"/>
    <dgm:cxn modelId="{9587649C-39E7-4D70-8E4C-A61D9EA7D1F7}" type="presParOf" srcId="{34136D0A-0649-469C-A88F-1C0A7767B64C}" destId="{D38FC42E-B721-4103-9B58-1E182E00C30B}" srcOrd="0" destOrd="0" presId="urn:microsoft.com/office/officeart/2008/layout/VerticalCurvedList"/>
    <dgm:cxn modelId="{F65ED2D3-4EC7-4FA4-977D-632ED05C1999}" type="presParOf" srcId="{DBD43C53-D50D-4303-B7D1-54B0359EEA99}" destId="{0F4E827C-F80A-4957-AA50-F0115B2221C1}" srcOrd="7" destOrd="0" presId="urn:microsoft.com/office/officeart/2008/layout/VerticalCurvedList"/>
    <dgm:cxn modelId="{ED7E15E3-F955-4D2D-9C72-F521F0C8A157}" type="presParOf" srcId="{DBD43C53-D50D-4303-B7D1-54B0359EEA99}" destId="{F6850DBD-BDE1-46CB-80D4-18134CFC54EE}" srcOrd="8" destOrd="0" presId="urn:microsoft.com/office/officeart/2008/layout/VerticalCurvedList"/>
    <dgm:cxn modelId="{36DF91DD-650B-4FB8-8B69-0E233A94C73A}" type="presParOf" srcId="{F6850DBD-BDE1-46CB-80D4-18134CFC54EE}" destId="{3B0E3EB3-B75B-428F-A42D-35248149BBFA}"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2A8B198B-7C65-43B1-9C18-B05711CA035D}" type="doc">
      <dgm:prSet loTypeId="urn:microsoft.com/office/officeart/2005/8/layout/vList6" loCatId="list" qsTypeId="urn:microsoft.com/office/officeart/2005/8/quickstyle/3d2" qsCatId="3D" csTypeId="urn:microsoft.com/office/officeart/2005/8/colors/accent1_2" csCatId="accent1" phldr="1"/>
      <dgm:spPr/>
      <dgm:t>
        <a:bodyPr/>
        <a:lstStyle/>
        <a:p>
          <a:endParaRPr lang="en-US"/>
        </a:p>
      </dgm:t>
    </dgm:pt>
    <dgm:pt modelId="{1FA211E7-C6E1-439C-8583-4FC624CB5513}">
      <dgm:prSet phldrT="[Text]" custT="1"/>
      <dgm:spPr>
        <a:solidFill>
          <a:schemeClr val="bg1">
            <a:lumMod val="85000"/>
          </a:schemeClr>
        </a:solidFill>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vi-VN" sz="3600" b="1" dirty="0" smtClean="0">
              <a:solidFill>
                <a:schemeClr val="tx1"/>
              </a:solidFill>
              <a:latin typeface="Arial" pitchFamily="34" charset="0"/>
              <a:cs typeface="Arial" pitchFamily="34" charset="0"/>
            </a:rPr>
            <a:t>d) Đối với một số ngành, nghề, công việc đặc thù</a:t>
          </a:r>
          <a:endParaRPr lang="en-US" sz="3600" dirty="0"/>
        </a:p>
      </dgm:t>
    </dgm:pt>
    <dgm:pt modelId="{A221E836-77AB-4AAF-B6D8-3BE30641A811}" type="parTrans" cxnId="{90D7DF6A-1EB2-4166-8CFF-F0D77A602568}">
      <dgm:prSet/>
      <dgm:spPr/>
      <dgm:t>
        <a:bodyPr/>
        <a:lstStyle/>
        <a:p>
          <a:endParaRPr lang="en-US"/>
        </a:p>
      </dgm:t>
    </dgm:pt>
    <dgm:pt modelId="{EE57EEBC-5C4B-4CE6-B7A3-31EA9A6EF3AA}" type="sibTrans" cxnId="{90D7DF6A-1EB2-4166-8CFF-F0D77A602568}">
      <dgm:prSet/>
      <dgm:spPr/>
      <dgm:t>
        <a:bodyPr/>
        <a:lstStyle/>
        <a:p>
          <a:endParaRPr lang="en-US"/>
        </a:p>
      </dgm:t>
    </dgm:pt>
    <dgm:pt modelId="{2F5046E4-678E-4282-B11C-01DCC2881E40}">
      <dgm:prSet phldrT="[Text]" custT="1"/>
      <dgm:spPr>
        <a:solidFill>
          <a:schemeClr val="bg2">
            <a:lumMod val="75000"/>
            <a:alpha val="90000"/>
          </a:schemeClr>
        </a:solidFill>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vi-VN" sz="3600" b="1" dirty="0" smtClean="0">
              <a:solidFill>
                <a:schemeClr val="tx1"/>
              </a:solidFill>
              <a:latin typeface="Arial" pitchFamily="34" charset="0"/>
              <a:cs typeface="Arial" pitchFamily="34" charset="0"/>
            </a:rPr>
            <a:t>thì thời hạn báo trước được thực hiện theo quy định của Chính phủ</a:t>
          </a:r>
          <a:endParaRPr lang="en-US" sz="3600" dirty="0" smtClean="0"/>
        </a:p>
      </dgm:t>
    </dgm:pt>
    <dgm:pt modelId="{507306E7-B99D-4107-A196-C06756DF12D2}" type="parTrans" cxnId="{445F9F82-79A9-4525-AF9B-D9533967F960}">
      <dgm:prSet/>
      <dgm:spPr/>
      <dgm:t>
        <a:bodyPr/>
        <a:lstStyle/>
        <a:p>
          <a:endParaRPr lang="en-US"/>
        </a:p>
      </dgm:t>
    </dgm:pt>
    <dgm:pt modelId="{23869CD2-B2B9-4158-8FCF-088897658836}" type="sibTrans" cxnId="{445F9F82-79A9-4525-AF9B-D9533967F960}">
      <dgm:prSet/>
      <dgm:spPr/>
      <dgm:t>
        <a:bodyPr/>
        <a:lstStyle/>
        <a:p>
          <a:endParaRPr lang="en-US"/>
        </a:p>
      </dgm:t>
    </dgm:pt>
    <dgm:pt modelId="{D46F40DF-7C14-4692-A1E9-2355C2ADA187}" type="pres">
      <dgm:prSet presAssocID="{2A8B198B-7C65-43B1-9C18-B05711CA035D}" presName="Name0" presStyleCnt="0">
        <dgm:presLayoutVars>
          <dgm:dir/>
          <dgm:animLvl val="lvl"/>
          <dgm:resizeHandles/>
        </dgm:presLayoutVars>
      </dgm:prSet>
      <dgm:spPr/>
      <dgm:t>
        <a:bodyPr/>
        <a:lstStyle/>
        <a:p>
          <a:endParaRPr lang="en-US"/>
        </a:p>
      </dgm:t>
    </dgm:pt>
    <dgm:pt modelId="{F03FEAB4-D306-4805-96B8-0612A5A9008D}" type="pres">
      <dgm:prSet presAssocID="{1FA211E7-C6E1-439C-8583-4FC624CB5513}" presName="linNode" presStyleCnt="0"/>
      <dgm:spPr/>
    </dgm:pt>
    <dgm:pt modelId="{31B0F7AB-BC70-4F56-B8DC-396AB2CC4048}" type="pres">
      <dgm:prSet presAssocID="{1FA211E7-C6E1-439C-8583-4FC624CB5513}" presName="parentShp" presStyleLbl="node1" presStyleIdx="0" presStyleCnt="1" custLinFactNeighborY="-12331">
        <dgm:presLayoutVars>
          <dgm:bulletEnabled val="1"/>
        </dgm:presLayoutVars>
      </dgm:prSet>
      <dgm:spPr/>
      <dgm:t>
        <a:bodyPr/>
        <a:lstStyle/>
        <a:p>
          <a:endParaRPr lang="en-US"/>
        </a:p>
      </dgm:t>
    </dgm:pt>
    <dgm:pt modelId="{7E49E8D4-32ED-4D8D-A98D-402C2FBEB8BF}" type="pres">
      <dgm:prSet presAssocID="{1FA211E7-C6E1-439C-8583-4FC624CB5513}" presName="childShp" presStyleLbl="bgAccFollowNode1" presStyleIdx="0" presStyleCnt="1">
        <dgm:presLayoutVars>
          <dgm:bulletEnabled val="1"/>
        </dgm:presLayoutVars>
      </dgm:prSet>
      <dgm:spPr/>
      <dgm:t>
        <a:bodyPr/>
        <a:lstStyle/>
        <a:p>
          <a:endParaRPr lang="en-US"/>
        </a:p>
      </dgm:t>
    </dgm:pt>
  </dgm:ptLst>
  <dgm:cxnLst>
    <dgm:cxn modelId="{75024771-9BA8-496B-9175-E976779B5638}" type="presOf" srcId="{2A8B198B-7C65-43B1-9C18-B05711CA035D}" destId="{D46F40DF-7C14-4692-A1E9-2355C2ADA187}" srcOrd="0" destOrd="0" presId="urn:microsoft.com/office/officeart/2005/8/layout/vList6"/>
    <dgm:cxn modelId="{A2EE9F08-8086-40F3-8E47-849D8EB9C811}" type="presOf" srcId="{1FA211E7-C6E1-439C-8583-4FC624CB5513}" destId="{31B0F7AB-BC70-4F56-B8DC-396AB2CC4048}" srcOrd="0" destOrd="0" presId="urn:microsoft.com/office/officeart/2005/8/layout/vList6"/>
    <dgm:cxn modelId="{A0F8CEFA-B138-4238-94FD-9FEC422412B2}" type="presOf" srcId="{2F5046E4-678E-4282-B11C-01DCC2881E40}" destId="{7E49E8D4-32ED-4D8D-A98D-402C2FBEB8BF}" srcOrd="0" destOrd="0" presId="urn:microsoft.com/office/officeart/2005/8/layout/vList6"/>
    <dgm:cxn modelId="{445F9F82-79A9-4525-AF9B-D9533967F960}" srcId="{1FA211E7-C6E1-439C-8583-4FC624CB5513}" destId="{2F5046E4-678E-4282-B11C-01DCC2881E40}" srcOrd="0" destOrd="0" parTransId="{507306E7-B99D-4107-A196-C06756DF12D2}" sibTransId="{23869CD2-B2B9-4158-8FCF-088897658836}"/>
    <dgm:cxn modelId="{90D7DF6A-1EB2-4166-8CFF-F0D77A602568}" srcId="{2A8B198B-7C65-43B1-9C18-B05711CA035D}" destId="{1FA211E7-C6E1-439C-8583-4FC624CB5513}" srcOrd="0" destOrd="0" parTransId="{A221E836-77AB-4AAF-B6D8-3BE30641A811}" sibTransId="{EE57EEBC-5C4B-4CE6-B7A3-31EA9A6EF3AA}"/>
    <dgm:cxn modelId="{2B75AD6F-8F63-4DD7-B39F-F3B28967BAE6}" type="presParOf" srcId="{D46F40DF-7C14-4692-A1E9-2355C2ADA187}" destId="{F03FEAB4-D306-4805-96B8-0612A5A9008D}" srcOrd="0" destOrd="0" presId="urn:microsoft.com/office/officeart/2005/8/layout/vList6"/>
    <dgm:cxn modelId="{5C6FEF54-BF96-4249-93C8-929DA2A9C1DA}" type="presParOf" srcId="{F03FEAB4-D306-4805-96B8-0612A5A9008D}" destId="{31B0F7AB-BC70-4F56-B8DC-396AB2CC4048}" srcOrd="0" destOrd="0" presId="urn:microsoft.com/office/officeart/2005/8/layout/vList6"/>
    <dgm:cxn modelId="{8155CC2B-56B3-41FA-A196-EAE32D915AE7}" type="presParOf" srcId="{F03FEAB4-D306-4805-96B8-0612A5A9008D}" destId="{7E49E8D4-32ED-4D8D-A98D-402C2FBEB8BF}" srcOrd="1" destOrd="0" presId="urn:microsoft.com/office/officeart/2005/8/layout/vList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A3504DA1-4D4B-4CBE-8867-771229B2F8D6}" type="doc">
      <dgm:prSet loTypeId="urn:microsoft.com/office/officeart/2008/layout/PictureStrips" loCatId="list" qsTypeId="urn:microsoft.com/office/officeart/2005/8/quickstyle/simple1" qsCatId="simple" csTypeId="urn:microsoft.com/office/officeart/2005/8/colors/accent1_2" csCatId="accent1" phldr="1"/>
      <dgm:spPr/>
      <dgm:t>
        <a:bodyPr/>
        <a:lstStyle/>
        <a:p>
          <a:endParaRPr lang="en-US"/>
        </a:p>
      </dgm:t>
    </dgm:pt>
    <dgm:pt modelId="{BAF8769D-750B-4812-9CCE-CDC3167C01B3}">
      <dgm:prSet phldrT="[Text]"/>
      <dgm:spPr>
        <a:solidFill>
          <a:schemeClr val="tx2">
            <a:lumMod val="20000"/>
            <a:lumOff val="80000"/>
            <a:alpha val="40000"/>
          </a:schemeClr>
        </a:solidFill>
      </dgm:spPr>
      <dgm:t>
        <a:bodyPr/>
        <a:lstStyle/>
        <a:p>
          <a:r>
            <a:rPr lang="en-US" dirty="0" err="1" smtClean="0">
              <a:latin typeface="Arial" pitchFamily="34" charset="0"/>
              <a:cs typeface="Arial" pitchFamily="34" charset="0"/>
            </a:rPr>
            <a:t>Bảo</a:t>
          </a:r>
          <a:r>
            <a:rPr lang="en-US" dirty="0" smtClean="0">
              <a:latin typeface="Arial" pitchFamily="34" charset="0"/>
              <a:cs typeface="Arial" pitchFamily="34" charset="0"/>
            </a:rPr>
            <a:t> </a:t>
          </a:r>
          <a:r>
            <a:rPr lang="en-US" dirty="0" err="1" smtClean="0">
              <a:latin typeface="Arial" pitchFamily="34" charset="0"/>
              <a:cs typeface="Arial" pitchFamily="34" charset="0"/>
            </a:rPr>
            <a:t>hiểm</a:t>
          </a:r>
          <a:r>
            <a:rPr lang="en-US" dirty="0" smtClean="0">
              <a:latin typeface="Arial" pitchFamily="34" charset="0"/>
              <a:cs typeface="Arial" pitchFamily="34" charset="0"/>
            </a:rPr>
            <a:t> </a:t>
          </a:r>
          <a:r>
            <a:rPr lang="en-US" dirty="0" err="1" smtClean="0">
              <a:latin typeface="Arial" pitchFamily="34" charset="0"/>
              <a:cs typeface="Arial" pitchFamily="34" charset="0"/>
            </a:rPr>
            <a:t>xã</a:t>
          </a:r>
          <a:r>
            <a:rPr lang="en-US" dirty="0" smtClean="0">
              <a:latin typeface="Arial" pitchFamily="34" charset="0"/>
              <a:cs typeface="Arial" pitchFamily="34" charset="0"/>
            </a:rPr>
            <a:t> </a:t>
          </a:r>
          <a:r>
            <a:rPr lang="en-US" dirty="0" err="1" smtClean="0">
              <a:latin typeface="Arial" pitchFamily="34" charset="0"/>
              <a:cs typeface="Arial" pitchFamily="34" charset="0"/>
            </a:rPr>
            <a:t>hội</a:t>
          </a:r>
          <a:r>
            <a:rPr lang="en-US" dirty="0" smtClean="0">
              <a:latin typeface="Arial" pitchFamily="34" charset="0"/>
              <a:cs typeface="Arial" pitchFamily="34" charset="0"/>
            </a:rPr>
            <a:t> </a:t>
          </a:r>
          <a:r>
            <a:rPr lang="en-US" b="1" dirty="0" err="1" smtClean="0">
              <a:solidFill>
                <a:srgbClr val="FF0000"/>
              </a:solidFill>
              <a:latin typeface="Arial" pitchFamily="34" charset="0"/>
              <a:cs typeface="Arial" pitchFamily="34" charset="0"/>
            </a:rPr>
            <a:t>bắt</a:t>
          </a:r>
          <a:r>
            <a:rPr lang="en-US" b="1" dirty="0" smtClean="0">
              <a:solidFill>
                <a:srgbClr val="FF0000"/>
              </a:solidFill>
              <a:latin typeface="Arial" pitchFamily="34" charset="0"/>
              <a:cs typeface="Arial" pitchFamily="34" charset="0"/>
            </a:rPr>
            <a:t> </a:t>
          </a:r>
          <a:r>
            <a:rPr lang="en-US" b="1" dirty="0" err="1" smtClean="0">
              <a:solidFill>
                <a:srgbClr val="FF0000"/>
              </a:solidFill>
              <a:latin typeface="Arial" pitchFamily="34" charset="0"/>
              <a:cs typeface="Arial" pitchFamily="34" charset="0"/>
            </a:rPr>
            <a:t>buộc</a:t>
          </a:r>
          <a:r>
            <a:rPr lang="en-US" b="1" dirty="0" smtClean="0">
              <a:solidFill>
                <a:srgbClr val="FF0000"/>
              </a:solidFill>
              <a:latin typeface="Arial" pitchFamily="34" charset="0"/>
              <a:cs typeface="Arial" pitchFamily="34" charset="0"/>
            </a:rPr>
            <a:t> </a:t>
          </a:r>
          <a:r>
            <a:rPr lang="vi-VN" b="1" dirty="0" smtClean="0">
              <a:solidFill>
                <a:srgbClr val="FF0000"/>
              </a:solidFill>
              <a:cs typeface="Arial" pitchFamily="34" charset="0"/>
            </a:rPr>
            <a:t> </a:t>
          </a:r>
          <a:endParaRPr lang="en-US" dirty="0"/>
        </a:p>
      </dgm:t>
    </dgm:pt>
    <dgm:pt modelId="{8DD0B976-63B2-4DB6-AD2C-03D76EDDE669}" type="parTrans" cxnId="{AE46E2FE-45FB-4F09-814F-B0C89C34D94A}">
      <dgm:prSet/>
      <dgm:spPr/>
      <dgm:t>
        <a:bodyPr/>
        <a:lstStyle/>
        <a:p>
          <a:endParaRPr lang="en-US"/>
        </a:p>
      </dgm:t>
    </dgm:pt>
    <dgm:pt modelId="{ACE46678-0FB1-439D-B59F-5440A97DBB0F}" type="sibTrans" cxnId="{AE46E2FE-45FB-4F09-814F-B0C89C34D94A}">
      <dgm:prSet/>
      <dgm:spPr/>
      <dgm:t>
        <a:bodyPr/>
        <a:lstStyle/>
        <a:p>
          <a:endParaRPr lang="en-US"/>
        </a:p>
      </dgm:t>
    </dgm:pt>
    <dgm:pt modelId="{261D2860-8B5A-4594-875F-5D3983262705}">
      <dgm:prSet phldrT="[Text]"/>
      <dgm:spPr>
        <a:solidFill>
          <a:schemeClr val="tx2">
            <a:lumMod val="20000"/>
            <a:lumOff val="80000"/>
            <a:alpha val="40000"/>
          </a:schemeClr>
        </a:solidFill>
      </dgm:spPr>
      <dgm:t>
        <a:bodyPr/>
        <a:lstStyle/>
        <a:p>
          <a:r>
            <a:rPr lang="en-US" dirty="0" err="1" smtClean="0">
              <a:latin typeface="Arial" pitchFamily="34" charset="0"/>
              <a:cs typeface="Arial" pitchFamily="34" charset="0"/>
            </a:rPr>
            <a:t>Bảo</a:t>
          </a:r>
          <a:r>
            <a:rPr lang="en-US" dirty="0" smtClean="0">
              <a:latin typeface="Arial" pitchFamily="34" charset="0"/>
              <a:cs typeface="Arial" pitchFamily="34" charset="0"/>
            </a:rPr>
            <a:t> </a:t>
          </a:r>
          <a:r>
            <a:rPr lang="en-US" dirty="0" err="1" smtClean="0">
              <a:latin typeface="Arial" pitchFamily="34" charset="0"/>
              <a:cs typeface="Arial" pitchFamily="34" charset="0"/>
            </a:rPr>
            <a:t>hiểm</a:t>
          </a:r>
          <a:r>
            <a:rPr lang="en-US" dirty="0" smtClean="0">
              <a:latin typeface="Arial" pitchFamily="34" charset="0"/>
              <a:cs typeface="Arial" pitchFamily="34" charset="0"/>
            </a:rPr>
            <a:t> </a:t>
          </a:r>
          <a:r>
            <a:rPr lang="en-US" dirty="0" err="1" smtClean="0">
              <a:latin typeface="Arial" pitchFamily="34" charset="0"/>
              <a:cs typeface="Arial" pitchFamily="34" charset="0"/>
            </a:rPr>
            <a:t>xã</a:t>
          </a:r>
          <a:r>
            <a:rPr lang="en-US" dirty="0" smtClean="0">
              <a:latin typeface="Arial" pitchFamily="34" charset="0"/>
              <a:cs typeface="Arial" pitchFamily="34" charset="0"/>
            </a:rPr>
            <a:t> </a:t>
          </a:r>
          <a:r>
            <a:rPr lang="en-US" dirty="0" err="1" smtClean="0">
              <a:latin typeface="Arial" pitchFamily="34" charset="0"/>
              <a:cs typeface="Arial" pitchFamily="34" charset="0"/>
            </a:rPr>
            <a:t>hội</a:t>
          </a:r>
          <a:r>
            <a:rPr lang="en-US" dirty="0" smtClean="0">
              <a:latin typeface="Arial" pitchFamily="34" charset="0"/>
              <a:cs typeface="Arial" pitchFamily="34" charset="0"/>
            </a:rPr>
            <a:t> </a:t>
          </a:r>
          <a:r>
            <a:rPr lang="en-US" b="1" dirty="0" err="1" smtClean="0">
              <a:solidFill>
                <a:srgbClr val="FF0000"/>
              </a:solidFill>
              <a:latin typeface="Arial" pitchFamily="34" charset="0"/>
              <a:cs typeface="Arial" pitchFamily="34" charset="0"/>
            </a:rPr>
            <a:t>tự</a:t>
          </a:r>
          <a:r>
            <a:rPr lang="en-US" b="1" dirty="0" smtClean="0">
              <a:solidFill>
                <a:srgbClr val="FF0000"/>
              </a:solidFill>
              <a:latin typeface="Arial" pitchFamily="34" charset="0"/>
              <a:cs typeface="Arial" pitchFamily="34" charset="0"/>
            </a:rPr>
            <a:t> </a:t>
          </a:r>
          <a:r>
            <a:rPr lang="en-US" b="1" dirty="0" err="1" smtClean="0">
              <a:solidFill>
                <a:srgbClr val="FF0000"/>
              </a:solidFill>
              <a:latin typeface="Arial" pitchFamily="34" charset="0"/>
              <a:cs typeface="Arial" pitchFamily="34" charset="0"/>
            </a:rPr>
            <a:t>nguyện</a:t>
          </a:r>
          <a:endParaRPr lang="en-US" dirty="0"/>
        </a:p>
      </dgm:t>
    </dgm:pt>
    <dgm:pt modelId="{22BFED59-5B1B-429E-97B6-ED07F8BE1964}" type="parTrans" cxnId="{48FDE780-47F7-4222-9614-A3C9FA6AE582}">
      <dgm:prSet/>
      <dgm:spPr/>
      <dgm:t>
        <a:bodyPr/>
        <a:lstStyle/>
        <a:p>
          <a:endParaRPr lang="en-US"/>
        </a:p>
      </dgm:t>
    </dgm:pt>
    <dgm:pt modelId="{92EF83D5-BA65-45A9-AD8C-6696F0B1B1EF}" type="sibTrans" cxnId="{48FDE780-47F7-4222-9614-A3C9FA6AE582}">
      <dgm:prSet/>
      <dgm:spPr/>
      <dgm:t>
        <a:bodyPr/>
        <a:lstStyle/>
        <a:p>
          <a:endParaRPr lang="en-US"/>
        </a:p>
      </dgm:t>
    </dgm:pt>
    <dgm:pt modelId="{F9F359A3-503B-434E-9858-D7B57BF574E8}">
      <dgm:prSet phldrT="[Text]"/>
      <dgm:spPr>
        <a:solidFill>
          <a:schemeClr val="tx2">
            <a:lumMod val="20000"/>
            <a:lumOff val="80000"/>
            <a:alpha val="40000"/>
          </a:schemeClr>
        </a:solidFill>
      </dgm:spPr>
      <dgm:t>
        <a:bodyPr/>
        <a:lstStyle/>
        <a:p>
          <a:r>
            <a:rPr lang="en-US" dirty="0" err="1" smtClean="0">
              <a:latin typeface="Arial" pitchFamily="34" charset="0"/>
              <a:cs typeface="Arial" pitchFamily="34" charset="0"/>
            </a:rPr>
            <a:t>Bảo</a:t>
          </a:r>
          <a:r>
            <a:rPr lang="en-US" dirty="0" smtClean="0">
              <a:latin typeface="Arial" pitchFamily="34" charset="0"/>
              <a:cs typeface="Arial" pitchFamily="34" charset="0"/>
            </a:rPr>
            <a:t> </a:t>
          </a:r>
          <a:r>
            <a:rPr lang="en-US" dirty="0" err="1" smtClean="0">
              <a:latin typeface="Arial" pitchFamily="34" charset="0"/>
              <a:cs typeface="Arial" pitchFamily="34" charset="0"/>
            </a:rPr>
            <a:t>hiểm</a:t>
          </a:r>
          <a:r>
            <a:rPr lang="en-US" dirty="0" smtClean="0">
              <a:latin typeface="Arial" pitchFamily="34" charset="0"/>
              <a:cs typeface="Arial" pitchFamily="34" charset="0"/>
            </a:rPr>
            <a:t> </a:t>
          </a:r>
          <a:r>
            <a:rPr lang="en-US" dirty="0" err="1" smtClean="0">
              <a:latin typeface="Arial" pitchFamily="34" charset="0"/>
              <a:cs typeface="Arial" pitchFamily="34" charset="0"/>
            </a:rPr>
            <a:t>thất</a:t>
          </a:r>
          <a:r>
            <a:rPr lang="en-US" dirty="0" smtClean="0">
              <a:latin typeface="Arial" pitchFamily="34" charset="0"/>
              <a:cs typeface="Arial" pitchFamily="34" charset="0"/>
            </a:rPr>
            <a:t> </a:t>
          </a:r>
          <a:r>
            <a:rPr lang="en-US" dirty="0" err="1" smtClean="0">
              <a:latin typeface="Arial" pitchFamily="34" charset="0"/>
              <a:cs typeface="Arial" pitchFamily="34" charset="0"/>
            </a:rPr>
            <a:t>nghiệp</a:t>
          </a:r>
          <a:r>
            <a:rPr lang="en-US" dirty="0" smtClean="0">
              <a:latin typeface="Arial" pitchFamily="34" charset="0"/>
              <a:cs typeface="Arial" pitchFamily="34" charset="0"/>
            </a:rPr>
            <a:t>  </a:t>
          </a:r>
          <a:endParaRPr lang="en-US" dirty="0"/>
        </a:p>
      </dgm:t>
    </dgm:pt>
    <dgm:pt modelId="{0091CB16-66DE-4375-9C52-034107C56CE2}" type="parTrans" cxnId="{8ACBFDAC-50B3-4057-9D5E-4E1BDCAE38AD}">
      <dgm:prSet/>
      <dgm:spPr/>
      <dgm:t>
        <a:bodyPr/>
        <a:lstStyle/>
        <a:p>
          <a:endParaRPr lang="en-US"/>
        </a:p>
      </dgm:t>
    </dgm:pt>
    <dgm:pt modelId="{79D176FE-A5E2-496D-A9DC-08184B4C07C9}" type="sibTrans" cxnId="{8ACBFDAC-50B3-4057-9D5E-4E1BDCAE38AD}">
      <dgm:prSet/>
      <dgm:spPr/>
      <dgm:t>
        <a:bodyPr/>
        <a:lstStyle/>
        <a:p>
          <a:endParaRPr lang="en-US"/>
        </a:p>
      </dgm:t>
    </dgm:pt>
    <dgm:pt modelId="{8F1E0625-D74A-4784-BAED-675E1058FC0E}" type="pres">
      <dgm:prSet presAssocID="{A3504DA1-4D4B-4CBE-8867-771229B2F8D6}" presName="Name0" presStyleCnt="0">
        <dgm:presLayoutVars>
          <dgm:dir/>
          <dgm:resizeHandles val="exact"/>
        </dgm:presLayoutVars>
      </dgm:prSet>
      <dgm:spPr/>
      <dgm:t>
        <a:bodyPr/>
        <a:lstStyle/>
        <a:p>
          <a:endParaRPr lang="en-US"/>
        </a:p>
      </dgm:t>
    </dgm:pt>
    <dgm:pt modelId="{73069538-14CC-45E9-9721-9A80801C72B8}" type="pres">
      <dgm:prSet presAssocID="{BAF8769D-750B-4812-9CCE-CDC3167C01B3}" presName="composite" presStyleCnt="0"/>
      <dgm:spPr/>
    </dgm:pt>
    <dgm:pt modelId="{E96F22F8-EECD-4E5F-8E10-8B27D0260CFE}" type="pres">
      <dgm:prSet presAssocID="{BAF8769D-750B-4812-9CCE-CDC3167C01B3}" presName="rect1" presStyleLbl="trAlignAcc1" presStyleIdx="0" presStyleCnt="3" custScaleX="183915">
        <dgm:presLayoutVars>
          <dgm:bulletEnabled val="1"/>
        </dgm:presLayoutVars>
      </dgm:prSet>
      <dgm:spPr/>
      <dgm:t>
        <a:bodyPr/>
        <a:lstStyle/>
        <a:p>
          <a:endParaRPr lang="en-US"/>
        </a:p>
      </dgm:t>
    </dgm:pt>
    <dgm:pt modelId="{F193B292-42DF-43EE-BFC1-A035FB99AC8D}" type="pres">
      <dgm:prSet presAssocID="{BAF8769D-750B-4812-9CCE-CDC3167C01B3}" presName="rect2" presStyleLbl="fgImgPlace1" presStyleIdx="0" presStyleCnt="3" custLinFactX="-100000" custLinFactNeighborX="-120298" custLinFactNeighborY="12956"/>
      <dgm:spPr/>
    </dgm:pt>
    <dgm:pt modelId="{CC2DAB0D-9718-4F9F-89AC-DE3A17C5E869}" type="pres">
      <dgm:prSet presAssocID="{ACE46678-0FB1-439D-B59F-5440A97DBB0F}" presName="sibTrans" presStyleCnt="0"/>
      <dgm:spPr/>
    </dgm:pt>
    <dgm:pt modelId="{473266D0-501F-4C7C-80ED-0C1CCCFC0DC0}" type="pres">
      <dgm:prSet presAssocID="{261D2860-8B5A-4594-875F-5D3983262705}" presName="composite" presStyleCnt="0"/>
      <dgm:spPr/>
    </dgm:pt>
    <dgm:pt modelId="{89F0E993-BC0A-494E-98F0-6325CB86A2E2}" type="pres">
      <dgm:prSet presAssocID="{261D2860-8B5A-4594-875F-5D3983262705}" presName="rect1" presStyleLbl="trAlignAcc1" presStyleIdx="1" presStyleCnt="3" custScaleX="177449" custLinFactNeighborX="2445">
        <dgm:presLayoutVars>
          <dgm:bulletEnabled val="1"/>
        </dgm:presLayoutVars>
      </dgm:prSet>
      <dgm:spPr/>
      <dgm:t>
        <a:bodyPr/>
        <a:lstStyle/>
        <a:p>
          <a:endParaRPr lang="en-US"/>
        </a:p>
      </dgm:t>
    </dgm:pt>
    <dgm:pt modelId="{E464EF69-AED6-4CA9-9AC3-74ACEF5A19BC}" type="pres">
      <dgm:prSet presAssocID="{261D2860-8B5A-4594-875F-5D3983262705}" presName="rect2" presStyleLbl="fgImgPlace1" presStyleIdx="1" presStyleCnt="3" custLinFactX="-100000" custLinFactNeighborX="-125185" custLinFactNeighborY="11235"/>
      <dgm:spPr/>
    </dgm:pt>
    <dgm:pt modelId="{7A47465C-A018-4617-8196-EF37C4BE0283}" type="pres">
      <dgm:prSet presAssocID="{92EF83D5-BA65-45A9-AD8C-6696F0B1B1EF}" presName="sibTrans" presStyleCnt="0"/>
      <dgm:spPr/>
    </dgm:pt>
    <dgm:pt modelId="{B69A4EF9-93D2-46AD-8E28-0118A62D0181}" type="pres">
      <dgm:prSet presAssocID="{F9F359A3-503B-434E-9858-D7B57BF574E8}" presName="composite" presStyleCnt="0"/>
      <dgm:spPr/>
    </dgm:pt>
    <dgm:pt modelId="{4567B7BD-60F6-4298-B947-5A8D7E921B62}" type="pres">
      <dgm:prSet presAssocID="{F9F359A3-503B-434E-9858-D7B57BF574E8}" presName="rect1" presStyleLbl="trAlignAcc1" presStyleIdx="2" presStyleCnt="3" custScaleX="188517">
        <dgm:presLayoutVars>
          <dgm:bulletEnabled val="1"/>
        </dgm:presLayoutVars>
      </dgm:prSet>
      <dgm:spPr/>
      <dgm:t>
        <a:bodyPr/>
        <a:lstStyle/>
        <a:p>
          <a:endParaRPr lang="en-US"/>
        </a:p>
      </dgm:t>
    </dgm:pt>
    <dgm:pt modelId="{B792E0AD-635E-4FE6-A3BF-D22C391D1225}" type="pres">
      <dgm:prSet presAssocID="{F9F359A3-503B-434E-9858-D7B57BF574E8}" presName="rect2" presStyleLbl="fgImgPlace1" presStyleIdx="2" presStyleCnt="3" custLinFactX="-100000" custLinFactNeighborX="-127804" custLinFactNeighborY="9630"/>
      <dgm:spPr/>
    </dgm:pt>
  </dgm:ptLst>
  <dgm:cxnLst>
    <dgm:cxn modelId="{AE46E2FE-45FB-4F09-814F-B0C89C34D94A}" srcId="{A3504DA1-4D4B-4CBE-8867-771229B2F8D6}" destId="{BAF8769D-750B-4812-9CCE-CDC3167C01B3}" srcOrd="0" destOrd="0" parTransId="{8DD0B976-63B2-4DB6-AD2C-03D76EDDE669}" sibTransId="{ACE46678-0FB1-439D-B59F-5440A97DBB0F}"/>
    <dgm:cxn modelId="{83CE25FF-A5CB-4843-9B34-66694437CB47}" type="presOf" srcId="{BAF8769D-750B-4812-9CCE-CDC3167C01B3}" destId="{E96F22F8-EECD-4E5F-8E10-8B27D0260CFE}" srcOrd="0" destOrd="0" presId="urn:microsoft.com/office/officeart/2008/layout/PictureStrips"/>
    <dgm:cxn modelId="{48FDE780-47F7-4222-9614-A3C9FA6AE582}" srcId="{A3504DA1-4D4B-4CBE-8867-771229B2F8D6}" destId="{261D2860-8B5A-4594-875F-5D3983262705}" srcOrd="1" destOrd="0" parTransId="{22BFED59-5B1B-429E-97B6-ED07F8BE1964}" sibTransId="{92EF83D5-BA65-45A9-AD8C-6696F0B1B1EF}"/>
    <dgm:cxn modelId="{8ACBFDAC-50B3-4057-9D5E-4E1BDCAE38AD}" srcId="{A3504DA1-4D4B-4CBE-8867-771229B2F8D6}" destId="{F9F359A3-503B-434E-9858-D7B57BF574E8}" srcOrd="2" destOrd="0" parTransId="{0091CB16-66DE-4375-9C52-034107C56CE2}" sibTransId="{79D176FE-A5E2-496D-A9DC-08184B4C07C9}"/>
    <dgm:cxn modelId="{F53D84E0-1B3E-4F79-A425-8E9193950A9E}" type="presOf" srcId="{A3504DA1-4D4B-4CBE-8867-771229B2F8D6}" destId="{8F1E0625-D74A-4784-BAED-675E1058FC0E}" srcOrd="0" destOrd="0" presId="urn:microsoft.com/office/officeart/2008/layout/PictureStrips"/>
    <dgm:cxn modelId="{8B0BAE9C-D2E3-4548-B168-453A154AD49F}" type="presOf" srcId="{261D2860-8B5A-4594-875F-5D3983262705}" destId="{89F0E993-BC0A-494E-98F0-6325CB86A2E2}" srcOrd="0" destOrd="0" presId="urn:microsoft.com/office/officeart/2008/layout/PictureStrips"/>
    <dgm:cxn modelId="{B215C763-4218-4C76-A543-B6D5067D0A42}" type="presOf" srcId="{F9F359A3-503B-434E-9858-D7B57BF574E8}" destId="{4567B7BD-60F6-4298-B947-5A8D7E921B62}" srcOrd="0" destOrd="0" presId="urn:microsoft.com/office/officeart/2008/layout/PictureStrips"/>
    <dgm:cxn modelId="{5C9DC83A-6671-4C70-BCC3-31C3041F6B1F}" type="presParOf" srcId="{8F1E0625-D74A-4784-BAED-675E1058FC0E}" destId="{73069538-14CC-45E9-9721-9A80801C72B8}" srcOrd="0" destOrd="0" presId="urn:microsoft.com/office/officeart/2008/layout/PictureStrips"/>
    <dgm:cxn modelId="{10418689-C664-4FE6-9545-595AB1A84706}" type="presParOf" srcId="{73069538-14CC-45E9-9721-9A80801C72B8}" destId="{E96F22F8-EECD-4E5F-8E10-8B27D0260CFE}" srcOrd="0" destOrd="0" presId="urn:microsoft.com/office/officeart/2008/layout/PictureStrips"/>
    <dgm:cxn modelId="{3B133AB5-D310-4D68-AAD4-A74DEAF100AC}" type="presParOf" srcId="{73069538-14CC-45E9-9721-9A80801C72B8}" destId="{F193B292-42DF-43EE-BFC1-A035FB99AC8D}" srcOrd="1" destOrd="0" presId="urn:microsoft.com/office/officeart/2008/layout/PictureStrips"/>
    <dgm:cxn modelId="{42F12A83-9163-4F51-8E41-1AE62C87288F}" type="presParOf" srcId="{8F1E0625-D74A-4784-BAED-675E1058FC0E}" destId="{CC2DAB0D-9718-4F9F-89AC-DE3A17C5E869}" srcOrd="1" destOrd="0" presId="urn:microsoft.com/office/officeart/2008/layout/PictureStrips"/>
    <dgm:cxn modelId="{D76EA878-0DAD-41E3-9C4A-E90325557587}" type="presParOf" srcId="{8F1E0625-D74A-4784-BAED-675E1058FC0E}" destId="{473266D0-501F-4C7C-80ED-0C1CCCFC0DC0}" srcOrd="2" destOrd="0" presId="urn:microsoft.com/office/officeart/2008/layout/PictureStrips"/>
    <dgm:cxn modelId="{ABDA623B-A39A-49A7-AF31-BBE6EE3FCBB5}" type="presParOf" srcId="{473266D0-501F-4C7C-80ED-0C1CCCFC0DC0}" destId="{89F0E993-BC0A-494E-98F0-6325CB86A2E2}" srcOrd="0" destOrd="0" presId="urn:microsoft.com/office/officeart/2008/layout/PictureStrips"/>
    <dgm:cxn modelId="{040BBDB9-AF16-4AC3-9B2A-F2E575C0FE13}" type="presParOf" srcId="{473266D0-501F-4C7C-80ED-0C1CCCFC0DC0}" destId="{E464EF69-AED6-4CA9-9AC3-74ACEF5A19BC}" srcOrd="1" destOrd="0" presId="urn:microsoft.com/office/officeart/2008/layout/PictureStrips"/>
    <dgm:cxn modelId="{30666D12-C4D0-41B6-BB28-2B8359736590}" type="presParOf" srcId="{8F1E0625-D74A-4784-BAED-675E1058FC0E}" destId="{7A47465C-A018-4617-8196-EF37C4BE0283}" srcOrd="3" destOrd="0" presId="urn:microsoft.com/office/officeart/2008/layout/PictureStrips"/>
    <dgm:cxn modelId="{F7772AFE-2DE3-4AF8-A645-424B539A5B58}" type="presParOf" srcId="{8F1E0625-D74A-4784-BAED-675E1058FC0E}" destId="{B69A4EF9-93D2-46AD-8E28-0118A62D0181}" srcOrd="4" destOrd="0" presId="urn:microsoft.com/office/officeart/2008/layout/PictureStrips"/>
    <dgm:cxn modelId="{1749AEC2-97D3-4754-BABB-FDD74318B632}" type="presParOf" srcId="{B69A4EF9-93D2-46AD-8E28-0118A62D0181}" destId="{4567B7BD-60F6-4298-B947-5A8D7E921B62}" srcOrd="0" destOrd="0" presId="urn:microsoft.com/office/officeart/2008/layout/PictureStrips"/>
    <dgm:cxn modelId="{EAF7C292-FF02-4424-99AC-313BA8F4FDE4}" type="presParOf" srcId="{B69A4EF9-93D2-46AD-8E28-0118A62D0181}" destId="{B792E0AD-635E-4FE6-A3BF-D22C391D1225}" srcOrd="1" destOrd="0" presId="urn:microsoft.com/office/officeart/2008/layout/PictureStrip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79452F7B-E147-4069-9EAF-E973CB3A40D9}" type="doc">
      <dgm:prSet loTypeId="urn:microsoft.com/office/officeart/2005/8/layout/list1" loCatId="list" qsTypeId="urn:microsoft.com/office/officeart/2005/8/quickstyle/3d2" qsCatId="3D" csTypeId="urn:microsoft.com/office/officeart/2005/8/colors/accent1_2" csCatId="accent1" phldr="1"/>
      <dgm:spPr/>
      <dgm:t>
        <a:bodyPr/>
        <a:lstStyle/>
        <a:p>
          <a:endParaRPr lang="en-US"/>
        </a:p>
      </dgm:t>
    </dgm:pt>
    <dgm:pt modelId="{B0DE89C1-86A9-4C49-9C2D-D31445C8D46B}">
      <dgm:prSet phldrT="[Text]"/>
      <dgm:spPr>
        <a:solidFill>
          <a:schemeClr val="accent1">
            <a:lumMod val="60000"/>
            <a:lumOff val="40000"/>
          </a:schemeClr>
        </a:solidFill>
      </dgm:spPr>
      <dgm:t>
        <a:bodyPr/>
        <a:lstStyle/>
        <a:p>
          <a:r>
            <a:rPr lang="en-US" dirty="0" err="1" smtClean="0">
              <a:solidFill>
                <a:schemeClr val="tx1"/>
              </a:solidFill>
              <a:latin typeface="Arial" pitchFamily="34" charset="0"/>
              <a:cs typeface="Arial" pitchFamily="34" charset="0"/>
            </a:rPr>
            <a:t>Bảo</a:t>
          </a:r>
          <a:r>
            <a:rPr lang="en-US" dirty="0" smtClean="0">
              <a:solidFill>
                <a:schemeClr val="tx1"/>
              </a:solidFill>
              <a:latin typeface="Arial" pitchFamily="34" charset="0"/>
              <a:cs typeface="Arial" pitchFamily="34" charset="0"/>
            </a:rPr>
            <a:t> </a:t>
          </a:r>
          <a:r>
            <a:rPr lang="en-US" dirty="0" err="1" smtClean="0">
              <a:solidFill>
                <a:schemeClr val="tx1"/>
              </a:solidFill>
              <a:latin typeface="Arial" pitchFamily="34" charset="0"/>
              <a:cs typeface="Arial" pitchFamily="34" charset="0"/>
            </a:rPr>
            <a:t>hiểm</a:t>
          </a:r>
          <a:r>
            <a:rPr lang="en-US" dirty="0" smtClean="0">
              <a:solidFill>
                <a:schemeClr val="tx1"/>
              </a:solidFill>
              <a:latin typeface="Arial" pitchFamily="34" charset="0"/>
              <a:cs typeface="Arial" pitchFamily="34" charset="0"/>
            </a:rPr>
            <a:t> </a:t>
          </a:r>
          <a:r>
            <a:rPr lang="en-US" b="1" dirty="0" err="1" smtClean="0">
              <a:solidFill>
                <a:schemeClr val="tx1"/>
              </a:solidFill>
              <a:latin typeface="Arial" pitchFamily="34" charset="0"/>
              <a:cs typeface="Arial" pitchFamily="34" charset="0"/>
            </a:rPr>
            <a:t>xã</a:t>
          </a:r>
          <a:r>
            <a:rPr lang="en-US" b="1" dirty="0" smtClean="0">
              <a:solidFill>
                <a:schemeClr val="tx1"/>
              </a:solidFill>
              <a:latin typeface="Arial" pitchFamily="34" charset="0"/>
              <a:cs typeface="Arial" pitchFamily="34" charset="0"/>
            </a:rPr>
            <a:t> </a:t>
          </a:r>
          <a:r>
            <a:rPr lang="en-US" b="1" dirty="0" err="1" smtClean="0">
              <a:solidFill>
                <a:schemeClr val="tx1"/>
              </a:solidFill>
              <a:latin typeface="Arial" pitchFamily="34" charset="0"/>
              <a:cs typeface="Arial" pitchFamily="34" charset="0"/>
            </a:rPr>
            <a:t>hội</a:t>
          </a:r>
          <a:r>
            <a:rPr lang="en-US" b="1" dirty="0" smtClean="0">
              <a:solidFill>
                <a:schemeClr val="tx1"/>
              </a:solidFill>
              <a:latin typeface="Arial" pitchFamily="34" charset="0"/>
              <a:cs typeface="Arial" pitchFamily="34" charset="0"/>
            </a:rPr>
            <a:t> </a:t>
          </a:r>
          <a:r>
            <a:rPr lang="en-US" dirty="0" err="1" smtClean="0">
              <a:solidFill>
                <a:schemeClr val="tx1"/>
              </a:solidFill>
              <a:latin typeface="Arial" pitchFamily="34" charset="0"/>
              <a:cs typeface="Arial" pitchFamily="34" charset="0"/>
            </a:rPr>
            <a:t>bắt</a:t>
          </a:r>
          <a:r>
            <a:rPr lang="en-US" dirty="0" smtClean="0">
              <a:solidFill>
                <a:schemeClr val="tx1"/>
              </a:solidFill>
              <a:latin typeface="Arial" pitchFamily="34" charset="0"/>
              <a:cs typeface="Arial" pitchFamily="34" charset="0"/>
            </a:rPr>
            <a:t> </a:t>
          </a:r>
          <a:r>
            <a:rPr lang="en-US" dirty="0" err="1" smtClean="0">
              <a:solidFill>
                <a:schemeClr val="tx1"/>
              </a:solidFill>
              <a:latin typeface="Arial" pitchFamily="34" charset="0"/>
              <a:cs typeface="Arial" pitchFamily="34" charset="0"/>
            </a:rPr>
            <a:t>buộc</a:t>
          </a:r>
          <a:endParaRPr lang="en-US" dirty="0">
            <a:solidFill>
              <a:schemeClr val="tx1"/>
            </a:solidFill>
          </a:endParaRPr>
        </a:p>
      </dgm:t>
    </dgm:pt>
    <dgm:pt modelId="{FE6ECFAD-F51E-4F73-8EA6-9A157C7477E2}" type="parTrans" cxnId="{FB0DD28D-9FAA-4CDA-A63E-63FEE2B736D0}">
      <dgm:prSet/>
      <dgm:spPr/>
      <dgm:t>
        <a:bodyPr/>
        <a:lstStyle/>
        <a:p>
          <a:endParaRPr lang="en-US"/>
        </a:p>
      </dgm:t>
    </dgm:pt>
    <dgm:pt modelId="{4AA600A4-FBB4-49FF-9903-32CC4FCAC033}" type="sibTrans" cxnId="{FB0DD28D-9FAA-4CDA-A63E-63FEE2B736D0}">
      <dgm:prSet/>
      <dgm:spPr/>
      <dgm:t>
        <a:bodyPr/>
        <a:lstStyle/>
        <a:p>
          <a:endParaRPr lang="en-US"/>
        </a:p>
      </dgm:t>
    </dgm:pt>
    <dgm:pt modelId="{AF4CBA64-1A59-459E-931C-E80FA14E601D}">
      <dgm:prSet phldrT="[Text]"/>
      <dgm:spPr>
        <a:solidFill>
          <a:schemeClr val="accent2">
            <a:lumMod val="60000"/>
            <a:lumOff val="40000"/>
          </a:schemeClr>
        </a:solidFill>
      </dgm:spPr>
      <dgm:t>
        <a:bodyPr/>
        <a:lstStyle/>
        <a:p>
          <a:r>
            <a:rPr lang="en-US" dirty="0" err="1" smtClean="0">
              <a:solidFill>
                <a:schemeClr val="tx1"/>
              </a:solidFill>
              <a:latin typeface="Arial" pitchFamily="34" charset="0"/>
              <a:cs typeface="Arial" pitchFamily="34" charset="0"/>
            </a:rPr>
            <a:t>Bảo</a:t>
          </a:r>
          <a:r>
            <a:rPr lang="en-US" dirty="0" smtClean="0">
              <a:solidFill>
                <a:schemeClr val="tx1"/>
              </a:solidFill>
              <a:latin typeface="Arial" pitchFamily="34" charset="0"/>
              <a:cs typeface="Arial" pitchFamily="34" charset="0"/>
            </a:rPr>
            <a:t> </a:t>
          </a:r>
          <a:r>
            <a:rPr lang="en-US" dirty="0" err="1" smtClean="0">
              <a:solidFill>
                <a:schemeClr val="tx1"/>
              </a:solidFill>
              <a:latin typeface="Arial" pitchFamily="34" charset="0"/>
              <a:cs typeface="Arial" pitchFamily="34" charset="0"/>
            </a:rPr>
            <a:t>hiểm</a:t>
          </a:r>
          <a:r>
            <a:rPr lang="en-US" dirty="0" smtClean="0">
              <a:solidFill>
                <a:schemeClr val="tx1"/>
              </a:solidFill>
              <a:latin typeface="Arial" pitchFamily="34" charset="0"/>
              <a:cs typeface="Arial" pitchFamily="34" charset="0"/>
            </a:rPr>
            <a:t> </a:t>
          </a:r>
          <a:r>
            <a:rPr lang="en-US" b="1" dirty="0" smtClean="0">
              <a:solidFill>
                <a:schemeClr val="tx1"/>
              </a:solidFill>
              <a:latin typeface="Arial" pitchFamily="34" charset="0"/>
              <a:cs typeface="Arial" pitchFamily="34" charset="0"/>
            </a:rPr>
            <a:t>y </a:t>
          </a:r>
          <a:r>
            <a:rPr lang="en-US" b="1" dirty="0" err="1" smtClean="0">
              <a:solidFill>
                <a:schemeClr val="tx1"/>
              </a:solidFill>
              <a:latin typeface="Arial" pitchFamily="34" charset="0"/>
              <a:cs typeface="Arial" pitchFamily="34" charset="0"/>
            </a:rPr>
            <a:t>tế</a:t>
          </a:r>
          <a:r>
            <a:rPr lang="en-US" b="1" dirty="0" smtClean="0">
              <a:solidFill>
                <a:schemeClr val="tx1"/>
              </a:solidFill>
              <a:latin typeface="Arial" pitchFamily="34" charset="0"/>
              <a:cs typeface="Arial" pitchFamily="34" charset="0"/>
            </a:rPr>
            <a:t> </a:t>
          </a:r>
          <a:r>
            <a:rPr lang="en-US" dirty="0" err="1" smtClean="0">
              <a:solidFill>
                <a:schemeClr val="tx1"/>
              </a:solidFill>
              <a:latin typeface="Arial" pitchFamily="34" charset="0"/>
              <a:cs typeface="Arial" pitchFamily="34" charset="0"/>
            </a:rPr>
            <a:t>bắt</a:t>
          </a:r>
          <a:r>
            <a:rPr lang="en-US" dirty="0" smtClean="0">
              <a:solidFill>
                <a:schemeClr val="tx1"/>
              </a:solidFill>
              <a:latin typeface="Arial" pitchFamily="34" charset="0"/>
              <a:cs typeface="Arial" pitchFamily="34" charset="0"/>
            </a:rPr>
            <a:t> </a:t>
          </a:r>
          <a:r>
            <a:rPr lang="en-US" dirty="0" err="1" smtClean="0">
              <a:solidFill>
                <a:schemeClr val="tx1"/>
              </a:solidFill>
              <a:latin typeface="Arial" pitchFamily="34" charset="0"/>
              <a:cs typeface="Arial" pitchFamily="34" charset="0"/>
            </a:rPr>
            <a:t>buộc</a:t>
          </a:r>
          <a:r>
            <a:rPr lang="vi-VN" dirty="0" smtClean="0">
              <a:solidFill>
                <a:schemeClr val="tx1"/>
              </a:solidFill>
              <a:cs typeface="Arial" pitchFamily="34" charset="0"/>
            </a:rPr>
            <a:t> </a:t>
          </a:r>
          <a:endParaRPr lang="en-US" dirty="0">
            <a:solidFill>
              <a:schemeClr val="tx1"/>
            </a:solidFill>
          </a:endParaRPr>
        </a:p>
      </dgm:t>
    </dgm:pt>
    <dgm:pt modelId="{2306D52A-5A5B-4E22-B92C-8A9E03EE621C}" type="parTrans" cxnId="{80C74600-AEB9-40A1-8F08-D9C707EFC847}">
      <dgm:prSet/>
      <dgm:spPr/>
      <dgm:t>
        <a:bodyPr/>
        <a:lstStyle/>
        <a:p>
          <a:endParaRPr lang="en-US"/>
        </a:p>
      </dgm:t>
    </dgm:pt>
    <dgm:pt modelId="{9D20B423-2161-4204-9C24-846612E03665}" type="sibTrans" cxnId="{80C74600-AEB9-40A1-8F08-D9C707EFC847}">
      <dgm:prSet/>
      <dgm:spPr/>
      <dgm:t>
        <a:bodyPr/>
        <a:lstStyle/>
        <a:p>
          <a:endParaRPr lang="en-US"/>
        </a:p>
      </dgm:t>
    </dgm:pt>
    <dgm:pt modelId="{31931B0D-E4E4-4116-A5AF-91908D5159AC}" type="pres">
      <dgm:prSet presAssocID="{79452F7B-E147-4069-9EAF-E973CB3A40D9}" presName="linear" presStyleCnt="0">
        <dgm:presLayoutVars>
          <dgm:dir/>
          <dgm:animLvl val="lvl"/>
          <dgm:resizeHandles val="exact"/>
        </dgm:presLayoutVars>
      </dgm:prSet>
      <dgm:spPr/>
      <dgm:t>
        <a:bodyPr/>
        <a:lstStyle/>
        <a:p>
          <a:endParaRPr lang="en-US"/>
        </a:p>
      </dgm:t>
    </dgm:pt>
    <dgm:pt modelId="{8BE5CDE0-6A8E-47CF-B3C0-471606EA4AA0}" type="pres">
      <dgm:prSet presAssocID="{B0DE89C1-86A9-4C49-9C2D-D31445C8D46B}" presName="parentLin" presStyleCnt="0"/>
      <dgm:spPr/>
    </dgm:pt>
    <dgm:pt modelId="{414736AF-87BA-4C7F-B59F-9D4578D21515}" type="pres">
      <dgm:prSet presAssocID="{B0DE89C1-86A9-4C49-9C2D-D31445C8D46B}" presName="parentLeftMargin" presStyleLbl="node1" presStyleIdx="0" presStyleCnt="2"/>
      <dgm:spPr/>
      <dgm:t>
        <a:bodyPr/>
        <a:lstStyle/>
        <a:p>
          <a:endParaRPr lang="en-US"/>
        </a:p>
      </dgm:t>
    </dgm:pt>
    <dgm:pt modelId="{ED45471C-B8A3-4A69-946B-49FD00D70A84}" type="pres">
      <dgm:prSet presAssocID="{B0DE89C1-86A9-4C49-9C2D-D31445C8D46B}" presName="parentText" presStyleLbl="node1" presStyleIdx="0" presStyleCnt="2">
        <dgm:presLayoutVars>
          <dgm:chMax val="0"/>
          <dgm:bulletEnabled val="1"/>
        </dgm:presLayoutVars>
      </dgm:prSet>
      <dgm:spPr/>
      <dgm:t>
        <a:bodyPr/>
        <a:lstStyle/>
        <a:p>
          <a:endParaRPr lang="en-US"/>
        </a:p>
      </dgm:t>
    </dgm:pt>
    <dgm:pt modelId="{C62AA2C6-5D59-49E4-A7B5-572CB97F75D7}" type="pres">
      <dgm:prSet presAssocID="{B0DE89C1-86A9-4C49-9C2D-D31445C8D46B}" presName="negativeSpace" presStyleCnt="0"/>
      <dgm:spPr/>
    </dgm:pt>
    <dgm:pt modelId="{BFD87453-3D93-499C-B070-1A4134DBCE16}" type="pres">
      <dgm:prSet presAssocID="{B0DE89C1-86A9-4C49-9C2D-D31445C8D46B}" presName="childText" presStyleLbl="conFgAcc1" presStyleIdx="0" presStyleCnt="2">
        <dgm:presLayoutVars>
          <dgm:bulletEnabled val="1"/>
        </dgm:presLayoutVars>
      </dgm:prSet>
      <dgm:spPr/>
    </dgm:pt>
    <dgm:pt modelId="{4218CAD9-66ED-4C57-B352-0C1FCB9436A9}" type="pres">
      <dgm:prSet presAssocID="{4AA600A4-FBB4-49FF-9903-32CC4FCAC033}" presName="spaceBetweenRectangles" presStyleCnt="0"/>
      <dgm:spPr/>
    </dgm:pt>
    <dgm:pt modelId="{068DC5A2-0BBE-469A-AEFF-BF5B50D9980B}" type="pres">
      <dgm:prSet presAssocID="{AF4CBA64-1A59-459E-931C-E80FA14E601D}" presName="parentLin" presStyleCnt="0"/>
      <dgm:spPr/>
    </dgm:pt>
    <dgm:pt modelId="{BF3940F5-62F0-4052-8E40-2267C96EDB91}" type="pres">
      <dgm:prSet presAssocID="{AF4CBA64-1A59-459E-931C-E80FA14E601D}" presName="parentLeftMargin" presStyleLbl="node1" presStyleIdx="0" presStyleCnt="2"/>
      <dgm:spPr/>
      <dgm:t>
        <a:bodyPr/>
        <a:lstStyle/>
        <a:p>
          <a:endParaRPr lang="en-US"/>
        </a:p>
      </dgm:t>
    </dgm:pt>
    <dgm:pt modelId="{3933BE96-17B7-40F8-AAB7-A68AB6206F01}" type="pres">
      <dgm:prSet presAssocID="{AF4CBA64-1A59-459E-931C-E80FA14E601D}" presName="parentText" presStyleLbl="node1" presStyleIdx="1" presStyleCnt="2">
        <dgm:presLayoutVars>
          <dgm:chMax val="0"/>
          <dgm:bulletEnabled val="1"/>
        </dgm:presLayoutVars>
      </dgm:prSet>
      <dgm:spPr/>
      <dgm:t>
        <a:bodyPr/>
        <a:lstStyle/>
        <a:p>
          <a:endParaRPr lang="en-US"/>
        </a:p>
      </dgm:t>
    </dgm:pt>
    <dgm:pt modelId="{BEAC6823-2F45-495B-B453-9279643DD901}" type="pres">
      <dgm:prSet presAssocID="{AF4CBA64-1A59-459E-931C-E80FA14E601D}" presName="negativeSpace" presStyleCnt="0"/>
      <dgm:spPr/>
    </dgm:pt>
    <dgm:pt modelId="{A78AE017-B843-40CC-B12C-6B973EC415B4}" type="pres">
      <dgm:prSet presAssocID="{AF4CBA64-1A59-459E-931C-E80FA14E601D}" presName="childText" presStyleLbl="conFgAcc1" presStyleIdx="1" presStyleCnt="2">
        <dgm:presLayoutVars>
          <dgm:bulletEnabled val="1"/>
        </dgm:presLayoutVars>
      </dgm:prSet>
      <dgm:spPr/>
    </dgm:pt>
  </dgm:ptLst>
  <dgm:cxnLst>
    <dgm:cxn modelId="{EAEDCA29-1224-40B6-89DA-70BF917B8FCB}" type="presOf" srcId="{AF4CBA64-1A59-459E-931C-E80FA14E601D}" destId="{3933BE96-17B7-40F8-AAB7-A68AB6206F01}" srcOrd="1" destOrd="0" presId="urn:microsoft.com/office/officeart/2005/8/layout/list1"/>
    <dgm:cxn modelId="{2D6FDD51-EED3-411F-94F8-DE9E51620CCD}" type="presOf" srcId="{AF4CBA64-1A59-459E-931C-E80FA14E601D}" destId="{BF3940F5-62F0-4052-8E40-2267C96EDB91}" srcOrd="0" destOrd="0" presId="urn:microsoft.com/office/officeart/2005/8/layout/list1"/>
    <dgm:cxn modelId="{7EFAE5A1-A49F-4DEF-93C2-44BFFA01A03C}" type="presOf" srcId="{B0DE89C1-86A9-4C49-9C2D-D31445C8D46B}" destId="{414736AF-87BA-4C7F-B59F-9D4578D21515}" srcOrd="0" destOrd="0" presId="urn:microsoft.com/office/officeart/2005/8/layout/list1"/>
    <dgm:cxn modelId="{6F359E67-E5B3-4E3A-80A6-A3F501ED0086}" type="presOf" srcId="{79452F7B-E147-4069-9EAF-E973CB3A40D9}" destId="{31931B0D-E4E4-4116-A5AF-91908D5159AC}" srcOrd="0" destOrd="0" presId="urn:microsoft.com/office/officeart/2005/8/layout/list1"/>
    <dgm:cxn modelId="{80C74600-AEB9-40A1-8F08-D9C707EFC847}" srcId="{79452F7B-E147-4069-9EAF-E973CB3A40D9}" destId="{AF4CBA64-1A59-459E-931C-E80FA14E601D}" srcOrd="1" destOrd="0" parTransId="{2306D52A-5A5B-4E22-B92C-8A9E03EE621C}" sibTransId="{9D20B423-2161-4204-9C24-846612E03665}"/>
    <dgm:cxn modelId="{73050B94-B5C4-41C6-B17C-1B835C83F34D}" type="presOf" srcId="{B0DE89C1-86A9-4C49-9C2D-D31445C8D46B}" destId="{ED45471C-B8A3-4A69-946B-49FD00D70A84}" srcOrd="1" destOrd="0" presId="urn:microsoft.com/office/officeart/2005/8/layout/list1"/>
    <dgm:cxn modelId="{FB0DD28D-9FAA-4CDA-A63E-63FEE2B736D0}" srcId="{79452F7B-E147-4069-9EAF-E973CB3A40D9}" destId="{B0DE89C1-86A9-4C49-9C2D-D31445C8D46B}" srcOrd="0" destOrd="0" parTransId="{FE6ECFAD-F51E-4F73-8EA6-9A157C7477E2}" sibTransId="{4AA600A4-FBB4-49FF-9903-32CC4FCAC033}"/>
    <dgm:cxn modelId="{4A187DBE-F52B-42B5-9EE6-B05DD44E5E2C}" type="presParOf" srcId="{31931B0D-E4E4-4116-A5AF-91908D5159AC}" destId="{8BE5CDE0-6A8E-47CF-B3C0-471606EA4AA0}" srcOrd="0" destOrd="0" presId="urn:microsoft.com/office/officeart/2005/8/layout/list1"/>
    <dgm:cxn modelId="{154A7115-C8FE-42A9-AC78-1D14C4513AB2}" type="presParOf" srcId="{8BE5CDE0-6A8E-47CF-B3C0-471606EA4AA0}" destId="{414736AF-87BA-4C7F-B59F-9D4578D21515}" srcOrd="0" destOrd="0" presId="urn:microsoft.com/office/officeart/2005/8/layout/list1"/>
    <dgm:cxn modelId="{BE92A842-4DEE-49A6-98D3-359B317760EC}" type="presParOf" srcId="{8BE5CDE0-6A8E-47CF-B3C0-471606EA4AA0}" destId="{ED45471C-B8A3-4A69-946B-49FD00D70A84}" srcOrd="1" destOrd="0" presId="urn:microsoft.com/office/officeart/2005/8/layout/list1"/>
    <dgm:cxn modelId="{F804BD23-E2C5-42C9-AA23-8280C07735B9}" type="presParOf" srcId="{31931B0D-E4E4-4116-A5AF-91908D5159AC}" destId="{C62AA2C6-5D59-49E4-A7B5-572CB97F75D7}" srcOrd="1" destOrd="0" presId="urn:microsoft.com/office/officeart/2005/8/layout/list1"/>
    <dgm:cxn modelId="{35C74CCB-D41B-45EC-82EC-70D9D5A5C3CD}" type="presParOf" srcId="{31931B0D-E4E4-4116-A5AF-91908D5159AC}" destId="{BFD87453-3D93-499C-B070-1A4134DBCE16}" srcOrd="2" destOrd="0" presId="urn:microsoft.com/office/officeart/2005/8/layout/list1"/>
    <dgm:cxn modelId="{587D5AE6-C002-4CD4-891F-B0A91F12A94E}" type="presParOf" srcId="{31931B0D-E4E4-4116-A5AF-91908D5159AC}" destId="{4218CAD9-66ED-4C57-B352-0C1FCB9436A9}" srcOrd="3" destOrd="0" presId="urn:microsoft.com/office/officeart/2005/8/layout/list1"/>
    <dgm:cxn modelId="{817045AE-969D-4701-B8DE-3D70D0930273}" type="presParOf" srcId="{31931B0D-E4E4-4116-A5AF-91908D5159AC}" destId="{068DC5A2-0BBE-469A-AEFF-BF5B50D9980B}" srcOrd="4" destOrd="0" presId="urn:microsoft.com/office/officeart/2005/8/layout/list1"/>
    <dgm:cxn modelId="{C0344CA4-B37D-47A2-8C09-6C272BD850FE}" type="presParOf" srcId="{068DC5A2-0BBE-469A-AEFF-BF5B50D9980B}" destId="{BF3940F5-62F0-4052-8E40-2267C96EDB91}" srcOrd="0" destOrd="0" presId="urn:microsoft.com/office/officeart/2005/8/layout/list1"/>
    <dgm:cxn modelId="{DE096C56-A123-4DB0-8DE7-BBFF5BA8632A}" type="presParOf" srcId="{068DC5A2-0BBE-469A-AEFF-BF5B50D9980B}" destId="{3933BE96-17B7-40F8-AAB7-A68AB6206F01}" srcOrd="1" destOrd="0" presId="urn:microsoft.com/office/officeart/2005/8/layout/list1"/>
    <dgm:cxn modelId="{D009897E-D6E7-469C-96F1-CC1C033DFAE8}" type="presParOf" srcId="{31931B0D-E4E4-4116-A5AF-91908D5159AC}" destId="{BEAC6823-2F45-495B-B453-9279643DD901}" srcOrd="5" destOrd="0" presId="urn:microsoft.com/office/officeart/2005/8/layout/list1"/>
    <dgm:cxn modelId="{B0BAC055-F33B-4778-913F-C37A5AB83019}" type="presParOf" srcId="{31931B0D-E4E4-4116-A5AF-91908D5159AC}" destId="{A78AE017-B843-40CC-B12C-6B973EC415B4}" srcOrd="6"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30F9206-515E-44A5-8158-5C4245A79F6A}">
      <dsp:nvSpPr>
        <dsp:cNvPr id="0" name=""/>
        <dsp:cNvSpPr/>
      </dsp:nvSpPr>
      <dsp:spPr>
        <a:xfrm>
          <a:off x="3019446" y="497"/>
          <a:ext cx="2366405" cy="1754803"/>
        </a:xfrm>
        <a:prstGeom prst="ellipse">
          <a:avLst/>
        </a:prstGeom>
        <a:gradFill rotWithShape="1">
          <a:gsLst>
            <a:gs pos="0">
              <a:schemeClr val="accent2">
                <a:tint val="50000"/>
                <a:alpha val="100000"/>
                <a:satMod val="160000"/>
                <a:lumMod val="105000"/>
              </a:schemeClr>
            </a:gs>
            <a:gs pos="41000">
              <a:schemeClr val="accent2">
                <a:tint val="57000"/>
                <a:satMod val="180000"/>
                <a:lumMod val="99000"/>
              </a:schemeClr>
            </a:gs>
            <a:gs pos="100000">
              <a:schemeClr val="accent2">
                <a:tint val="80000"/>
                <a:satMod val="200000"/>
                <a:lumMod val="104000"/>
              </a:schemeClr>
            </a:gs>
          </a:gsLst>
          <a:lin ang="5400000" scaled="1"/>
        </a:gradFill>
        <a:ln w="12700" cap="flat" cmpd="sng" algn="ctr">
          <a:solidFill>
            <a:schemeClr val="accent2"/>
          </a:solidFill>
          <a:prstDash val="solid"/>
        </a:ln>
        <a:effectLst>
          <a:outerShdw blurRad="50800" dist="38100" dir="5400000" rotWithShape="0">
            <a:srgbClr val="000000">
              <a:alpha val="28000"/>
            </a:srgbClr>
          </a:outerShdw>
        </a:effectLst>
      </dsp:spPr>
      <dsp:style>
        <a:lnRef idx="1">
          <a:schemeClr val="accent2"/>
        </a:lnRef>
        <a:fillRef idx="2">
          <a:schemeClr val="accent2"/>
        </a:fillRef>
        <a:effectRef idx="1">
          <a:schemeClr val="accent2"/>
        </a:effectRef>
        <a:fontRef idx="minor">
          <a:schemeClr val="dk1"/>
        </a:fontRef>
      </dsp:style>
      <dsp:txBody>
        <a:bodyPr spcFirstLastPara="0" vert="horz" wrap="square" lIns="30480" tIns="30480" rIns="30480" bIns="30480" numCol="1" spcCol="1270" anchor="ctr" anchorCtr="0">
          <a:noAutofit/>
        </a:bodyPr>
        <a:lstStyle/>
        <a:p>
          <a:pPr lvl="0" algn="ctr" defTabSz="1066800">
            <a:lnSpc>
              <a:spcPct val="90000"/>
            </a:lnSpc>
            <a:spcBef>
              <a:spcPct val="0"/>
            </a:spcBef>
            <a:spcAft>
              <a:spcPct val="35000"/>
            </a:spcAft>
          </a:pPr>
          <a:r>
            <a:rPr lang="vi-VN" sz="2400" b="1" kern="1200" dirty="0" smtClean="0">
              <a:solidFill>
                <a:schemeClr val="tx1"/>
              </a:solidFill>
              <a:latin typeface="+mj-lt"/>
            </a:rPr>
            <a:t>gi</a:t>
          </a:r>
          <a:r>
            <a:rPr lang="en-US" sz="2400" b="1" kern="1200" dirty="0" smtClean="0">
              <a:solidFill>
                <a:schemeClr val="tx1"/>
              </a:solidFill>
              <a:latin typeface="+mj-lt"/>
            </a:rPr>
            <a:t>ữ</a:t>
          </a:r>
          <a:r>
            <a:rPr lang="vi-VN" sz="2400" b="1" kern="1200" dirty="0" smtClean="0">
              <a:solidFill>
                <a:schemeClr val="tx1"/>
              </a:solidFill>
              <a:latin typeface="+mj-lt"/>
            </a:rPr>
            <a:t>a công đoàn với người sử dụng lao động</a:t>
          </a:r>
          <a:endParaRPr lang="vi-VN" sz="2400" b="1" kern="1200" dirty="0">
            <a:solidFill>
              <a:schemeClr val="tx1"/>
            </a:solidFill>
            <a:latin typeface="+mj-lt"/>
          </a:endParaRPr>
        </a:p>
      </dsp:txBody>
      <dsp:txXfrm>
        <a:off x="3365998" y="257482"/>
        <a:ext cx="1673301" cy="1240833"/>
      </dsp:txXfrm>
    </dsp:sp>
    <dsp:sp modelId="{DAFA70B4-11FF-471A-9BB6-D88E447D7A52}">
      <dsp:nvSpPr>
        <dsp:cNvPr id="0" name=""/>
        <dsp:cNvSpPr/>
      </dsp:nvSpPr>
      <dsp:spPr>
        <a:xfrm rot="1774607">
          <a:off x="5424407" y="1287132"/>
          <a:ext cx="42132" cy="592246"/>
        </a:xfrm>
        <a:prstGeom prst="rightArrow">
          <a:avLst>
            <a:gd name="adj1" fmla="val 60000"/>
            <a:gd name="adj2" fmla="val 50000"/>
          </a:avLst>
        </a:prstGeom>
        <a:solidFill>
          <a:schemeClr val="accent6">
            <a:shade val="9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200150">
            <a:lnSpc>
              <a:spcPct val="90000"/>
            </a:lnSpc>
            <a:spcBef>
              <a:spcPct val="0"/>
            </a:spcBef>
            <a:spcAft>
              <a:spcPct val="35000"/>
            </a:spcAft>
          </a:pPr>
          <a:endParaRPr lang="vi-VN" sz="2700" kern="1200"/>
        </a:p>
      </dsp:txBody>
      <dsp:txXfrm>
        <a:off x="5425231" y="1402462"/>
        <a:ext cx="29492" cy="355348"/>
      </dsp:txXfrm>
    </dsp:sp>
    <dsp:sp modelId="{7248D032-33B3-4BB8-86B5-510D8B9A2911}">
      <dsp:nvSpPr>
        <dsp:cNvPr id="0" name=""/>
        <dsp:cNvSpPr/>
      </dsp:nvSpPr>
      <dsp:spPr>
        <a:xfrm>
          <a:off x="5559002" y="1400399"/>
          <a:ext cx="2220493" cy="1754803"/>
        </a:xfrm>
        <a:prstGeom prst="ellipse">
          <a:avLst/>
        </a:prstGeom>
        <a:gradFill rotWithShape="1">
          <a:gsLst>
            <a:gs pos="0">
              <a:schemeClr val="accent4">
                <a:tint val="50000"/>
                <a:alpha val="100000"/>
                <a:satMod val="160000"/>
                <a:lumMod val="105000"/>
              </a:schemeClr>
            </a:gs>
            <a:gs pos="41000">
              <a:schemeClr val="accent4">
                <a:tint val="57000"/>
                <a:satMod val="180000"/>
                <a:lumMod val="99000"/>
              </a:schemeClr>
            </a:gs>
            <a:gs pos="100000">
              <a:schemeClr val="accent4">
                <a:tint val="80000"/>
                <a:satMod val="200000"/>
                <a:lumMod val="104000"/>
              </a:schemeClr>
            </a:gs>
          </a:gsLst>
          <a:lin ang="5400000" scaled="1"/>
        </a:gradFill>
        <a:ln w="12700" cap="flat" cmpd="sng" algn="ctr">
          <a:solidFill>
            <a:schemeClr val="accent4"/>
          </a:solidFill>
          <a:prstDash val="solid"/>
        </a:ln>
        <a:effectLst>
          <a:outerShdw blurRad="50800" dist="38100" dir="5400000" rotWithShape="0">
            <a:srgbClr val="000000">
              <a:alpha val="28000"/>
            </a:srgbClr>
          </a:outerShdw>
        </a:effectLst>
      </dsp:spPr>
      <dsp:style>
        <a:lnRef idx="1">
          <a:schemeClr val="accent4"/>
        </a:lnRef>
        <a:fillRef idx="2">
          <a:schemeClr val="accent4"/>
        </a:fillRef>
        <a:effectRef idx="1">
          <a:schemeClr val="accent4"/>
        </a:effectRef>
        <a:fontRef idx="minor">
          <a:schemeClr val="dk1"/>
        </a:fontRef>
      </dsp:style>
      <dsp:txBody>
        <a:bodyPr spcFirstLastPara="0" vert="horz" wrap="square" lIns="30480" tIns="30480" rIns="30480" bIns="30480" numCol="1" spcCol="1270" anchor="ctr" anchorCtr="0">
          <a:noAutofit/>
        </a:bodyPr>
        <a:lstStyle/>
        <a:p>
          <a:pPr lvl="0" algn="ctr" defTabSz="1066800">
            <a:lnSpc>
              <a:spcPct val="90000"/>
            </a:lnSpc>
            <a:spcBef>
              <a:spcPct val="0"/>
            </a:spcBef>
            <a:spcAft>
              <a:spcPct val="35000"/>
            </a:spcAft>
          </a:pPr>
          <a:r>
            <a:rPr lang="vi-VN" sz="2400" b="1" kern="1200" dirty="0" smtClean="0">
              <a:solidFill>
                <a:schemeClr val="tx1"/>
              </a:solidFill>
              <a:latin typeface="+mj-lt"/>
            </a:rPr>
            <a:t>bồi thường thiệt hại vật chất</a:t>
          </a:r>
          <a:endParaRPr lang="vi-VN" sz="2400" b="1" kern="1200" dirty="0">
            <a:solidFill>
              <a:schemeClr val="tx1"/>
            </a:solidFill>
            <a:latin typeface="+mj-lt"/>
          </a:endParaRPr>
        </a:p>
      </dsp:txBody>
      <dsp:txXfrm>
        <a:off x="5884186" y="1657384"/>
        <a:ext cx="1570125" cy="1240833"/>
      </dsp:txXfrm>
    </dsp:sp>
    <dsp:sp modelId="{7EE8036F-34D0-4914-814B-074498765A16}">
      <dsp:nvSpPr>
        <dsp:cNvPr id="0" name=""/>
        <dsp:cNvSpPr/>
      </dsp:nvSpPr>
      <dsp:spPr>
        <a:xfrm rot="5972789">
          <a:off x="6421669" y="3295066"/>
          <a:ext cx="53397" cy="592246"/>
        </a:xfrm>
        <a:prstGeom prst="rightArrow">
          <a:avLst>
            <a:gd name="adj1" fmla="val 60000"/>
            <a:gd name="adj2" fmla="val 50000"/>
          </a:avLst>
        </a:prstGeom>
        <a:solidFill>
          <a:schemeClr val="accent6">
            <a:shade val="90000"/>
            <a:hueOff val="-10958"/>
            <a:satOff val="-371"/>
            <a:lumOff val="1051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200150">
            <a:lnSpc>
              <a:spcPct val="90000"/>
            </a:lnSpc>
            <a:spcBef>
              <a:spcPct val="0"/>
            </a:spcBef>
            <a:spcAft>
              <a:spcPct val="35000"/>
            </a:spcAft>
          </a:pPr>
          <a:endParaRPr lang="vi-VN" sz="2700" kern="1200"/>
        </a:p>
      </dsp:txBody>
      <dsp:txXfrm rot="10800000">
        <a:off x="6431007" y="3405616"/>
        <a:ext cx="37378" cy="355348"/>
      </dsp:txXfrm>
    </dsp:sp>
    <dsp:sp modelId="{1B234327-A3C8-4C2F-80DA-F516F1BBEDC2}">
      <dsp:nvSpPr>
        <dsp:cNvPr id="0" name=""/>
        <dsp:cNvSpPr/>
      </dsp:nvSpPr>
      <dsp:spPr>
        <a:xfrm>
          <a:off x="5105968" y="4054706"/>
          <a:ext cx="2233777" cy="1754803"/>
        </a:xfrm>
        <a:prstGeom prst="ellipse">
          <a:avLst/>
        </a:prstGeom>
        <a:gradFill rotWithShape="1">
          <a:gsLst>
            <a:gs pos="0">
              <a:schemeClr val="accent5">
                <a:tint val="50000"/>
                <a:alpha val="100000"/>
                <a:satMod val="160000"/>
                <a:lumMod val="105000"/>
              </a:schemeClr>
            </a:gs>
            <a:gs pos="41000">
              <a:schemeClr val="accent5">
                <a:tint val="57000"/>
                <a:satMod val="180000"/>
                <a:lumMod val="99000"/>
              </a:schemeClr>
            </a:gs>
            <a:gs pos="100000">
              <a:schemeClr val="accent5">
                <a:tint val="80000"/>
                <a:satMod val="200000"/>
                <a:lumMod val="104000"/>
              </a:schemeClr>
            </a:gs>
          </a:gsLst>
          <a:lin ang="5400000" scaled="1"/>
        </a:gradFill>
        <a:ln w="12700" cap="flat" cmpd="sng" algn="ctr">
          <a:solidFill>
            <a:schemeClr val="accent5"/>
          </a:solidFill>
          <a:prstDash val="solid"/>
        </a:ln>
        <a:effectLst>
          <a:outerShdw blurRad="50800" dist="38100" dir="5400000" rotWithShape="0">
            <a:srgbClr val="000000">
              <a:alpha val="28000"/>
            </a:srgbClr>
          </a:outerShdw>
        </a:effectLst>
      </dsp:spPr>
      <dsp:style>
        <a:lnRef idx="1">
          <a:schemeClr val="accent5"/>
        </a:lnRef>
        <a:fillRef idx="2">
          <a:schemeClr val="accent5"/>
        </a:fillRef>
        <a:effectRef idx="1">
          <a:schemeClr val="accent5"/>
        </a:effectRef>
        <a:fontRef idx="minor">
          <a:schemeClr val="dk1"/>
        </a:fontRef>
      </dsp:style>
      <dsp:txBody>
        <a:bodyPr spcFirstLastPara="0" vert="horz" wrap="square" lIns="30480" tIns="30480" rIns="30480" bIns="30480" numCol="1" spcCol="1270" anchor="ctr" anchorCtr="0">
          <a:noAutofit/>
        </a:bodyPr>
        <a:lstStyle/>
        <a:p>
          <a:pPr lvl="0" algn="ctr" defTabSz="1066800">
            <a:lnSpc>
              <a:spcPct val="90000"/>
            </a:lnSpc>
            <a:spcBef>
              <a:spcPct val="0"/>
            </a:spcBef>
            <a:spcAft>
              <a:spcPct val="35000"/>
            </a:spcAft>
          </a:pPr>
          <a:r>
            <a:rPr lang="vi-VN" sz="2400" b="1" kern="1200" dirty="0" smtClean="0">
              <a:solidFill>
                <a:schemeClr val="tx1"/>
              </a:solidFill>
              <a:latin typeface="+mj-lt"/>
            </a:rPr>
            <a:t>quản lý và thanh tra lao động</a:t>
          </a:r>
          <a:endParaRPr lang="vi-VN" sz="2400" b="1" kern="1200" dirty="0">
            <a:solidFill>
              <a:schemeClr val="tx1"/>
            </a:solidFill>
            <a:latin typeface="+mj-lt"/>
          </a:endParaRPr>
        </a:p>
      </dsp:txBody>
      <dsp:txXfrm>
        <a:off x="5433097" y="4311691"/>
        <a:ext cx="1579519" cy="1240833"/>
      </dsp:txXfrm>
    </dsp:sp>
    <dsp:sp modelId="{8652B735-2200-4172-8E74-767EE8E8388E}">
      <dsp:nvSpPr>
        <dsp:cNvPr id="0" name=""/>
        <dsp:cNvSpPr/>
      </dsp:nvSpPr>
      <dsp:spPr>
        <a:xfrm rot="10800040" flipH="1">
          <a:off x="4071382" y="4636009"/>
          <a:ext cx="44288" cy="592246"/>
        </a:xfrm>
        <a:prstGeom prst="rightArrow">
          <a:avLst>
            <a:gd name="adj1" fmla="val 60000"/>
            <a:gd name="adj2" fmla="val 50000"/>
          </a:avLst>
        </a:prstGeom>
        <a:solidFill>
          <a:schemeClr val="accent6">
            <a:shade val="90000"/>
            <a:hueOff val="-21916"/>
            <a:satOff val="-742"/>
            <a:lumOff val="2102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200150">
            <a:lnSpc>
              <a:spcPct val="90000"/>
            </a:lnSpc>
            <a:spcBef>
              <a:spcPct val="0"/>
            </a:spcBef>
            <a:spcAft>
              <a:spcPct val="35000"/>
            </a:spcAft>
          </a:pPr>
          <a:endParaRPr lang="vi-VN" sz="2700" kern="1200"/>
        </a:p>
      </dsp:txBody>
      <dsp:txXfrm rot="10800000">
        <a:off x="4071382" y="4754458"/>
        <a:ext cx="31002" cy="355348"/>
      </dsp:txXfrm>
    </dsp:sp>
    <dsp:sp modelId="{F7ABADF8-D9DE-428D-8FA1-358187EBF42F}">
      <dsp:nvSpPr>
        <dsp:cNvPr id="0" name=""/>
        <dsp:cNvSpPr/>
      </dsp:nvSpPr>
      <dsp:spPr>
        <a:xfrm>
          <a:off x="633873" y="4054756"/>
          <a:ext cx="2384585" cy="1754803"/>
        </a:xfrm>
        <a:prstGeom prst="ellipse">
          <a:avLst/>
        </a:prstGeom>
        <a:gradFill rotWithShape="1">
          <a:gsLst>
            <a:gs pos="0">
              <a:schemeClr val="accent1">
                <a:tint val="50000"/>
                <a:alpha val="100000"/>
                <a:satMod val="160000"/>
                <a:lumMod val="105000"/>
              </a:schemeClr>
            </a:gs>
            <a:gs pos="41000">
              <a:schemeClr val="accent1">
                <a:tint val="57000"/>
                <a:satMod val="180000"/>
                <a:lumMod val="99000"/>
              </a:schemeClr>
            </a:gs>
            <a:gs pos="100000">
              <a:schemeClr val="accent1">
                <a:tint val="80000"/>
                <a:satMod val="200000"/>
                <a:lumMod val="104000"/>
              </a:schemeClr>
            </a:gs>
          </a:gsLst>
          <a:lin ang="5400000" scaled="1"/>
        </a:gradFill>
        <a:ln w="12700" cap="flat" cmpd="sng" algn="ctr">
          <a:solidFill>
            <a:schemeClr val="accent1"/>
          </a:solidFill>
          <a:prstDash val="solid"/>
        </a:ln>
        <a:effectLst>
          <a:outerShdw blurRad="50800" dist="38100" dir="5400000" rotWithShape="0">
            <a:srgbClr val="000000">
              <a:alpha val="28000"/>
            </a:srgbClr>
          </a:outerShdw>
        </a:effectLst>
      </dsp:spPr>
      <dsp:style>
        <a:lnRef idx="1">
          <a:schemeClr val="accent1"/>
        </a:lnRef>
        <a:fillRef idx="2">
          <a:schemeClr val="accent1"/>
        </a:fillRef>
        <a:effectRef idx="1">
          <a:schemeClr val="accent1"/>
        </a:effectRef>
        <a:fontRef idx="minor">
          <a:schemeClr val="dk1"/>
        </a:fontRef>
      </dsp:style>
      <dsp:txBody>
        <a:bodyPr spcFirstLastPara="0" vert="horz" wrap="square" lIns="30480" tIns="30480" rIns="30480" bIns="30480" numCol="1" spcCol="1270" anchor="ctr" anchorCtr="0">
          <a:noAutofit/>
        </a:bodyPr>
        <a:lstStyle/>
        <a:p>
          <a:pPr lvl="0" algn="ctr" defTabSz="1066800">
            <a:lnSpc>
              <a:spcPct val="90000"/>
            </a:lnSpc>
            <a:spcBef>
              <a:spcPct val="0"/>
            </a:spcBef>
            <a:spcAft>
              <a:spcPct val="35000"/>
            </a:spcAft>
          </a:pPr>
          <a:r>
            <a:rPr lang="vi-VN" sz="2400" b="1" kern="1200" dirty="0" smtClean="0">
              <a:solidFill>
                <a:schemeClr val="tx1"/>
              </a:solidFill>
              <a:latin typeface="+mj-lt"/>
            </a:rPr>
            <a:t>giải quyết tranh chấp lao động</a:t>
          </a:r>
          <a:endParaRPr lang="vi-VN" sz="2400" b="1" kern="1200" dirty="0">
            <a:solidFill>
              <a:schemeClr val="tx1"/>
            </a:solidFill>
            <a:latin typeface="+mj-lt"/>
          </a:endParaRPr>
        </a:p>
      </dsp:txBody>
      <dsp:txXfrm>
        <a:off x="983087" y="4311741"/>
        <a:ext cx="1686157" cy="1240833"/>
      </dsp:txXfrm>
    </dsp:sp>
    <dsp:sp modelId="{D5184EBD-8453-4462-909B-9407A414A739}">
      <dsp:nvSpPr>
        <dsp:cNvPr id="0" name=""/>
        <dsp:cNvSpPr/>
      </dsp:nvSpPr>
      <dsp:spPr>
        <a:xfrm rot="15810021">
          <a:off x="1644453" y="3288385"/>
          <a:ext cx="56352" cy="592246"/>
        </a:xfrm>
        <a:prstGeom prst="rightArrow">
          <a:avLst>
            <a:gd name="adj1" fmla="val 60000"/>
            <a:gd name="adj2" fmla="val 50000"/>
          </a:avLst>
        </a:prstGeom>
        <a:solidFill>
          <a:schemeClr val="accent6">
            <a:shade val="90000"/>
            <a:hueOff val="-21916"/>
            <a:satOff val="-742"/>
            <a:lumOff val="2102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200150">
            <a:lnSpc>
              <a:spcPct val="90000"/>
            </a:lnSpc>
            <a:spcBef>
              <a:spcPct val="0"/>
            </a:spcBef>
            <a:spcAft>
              <a:spcPct val="35000"/>
            </a:spcAft>
          </a:pPr>
          <a:endParaRPr lang="vi-VN" sz="2700" kern="1200"/>
        </a:p>
      </dsp:txBody>
      <dsp:txXfrm rot="10800000">
        <a:off x="1653863" y="3415233"/>
        <a:ext cx="39446" cy="355348"/>
      </dsp:txXfrm>
    </dsp:sp>
    <dsp:sp modelId="{C595B019-1C18-49AE-8FE1-25B64AB1D4C8}">
      <dsp:nvSpPr>
        <dsp:cNvPr id="0" name=""/>
        <dsp:cNvSpPr/>
      </dsp:nvSpPr>
      <dsp:spPr>
        <a:xfrm>
          <a:off x="358485" y="1330365"/>
          <a:ext cx="2314586" cy="1754803"/>
        </a:xfrm>
        <a:prstGeom prst="ellipse">
          <a:avLst/>
        </a:prstGeom>
        <a:gradFill rotWithShape="1">
          <a:gsLst>
            <a:gs pos="0">
              <a:schemeClr val="accent3">
                <a:tint val="50000"/>
                <a:alpha val="100000"/>
                <a:satMod val="160000"/>
                <a:lumMod val="105000"/>
              </a:schemeClr>
            </a:gs>
            <a:gs pos="41000">
              <a:schemeClr val="accent3">
                <a:tint val="57000"/>
                <a:satMod val="180000"/>
                <a:lumMod val="99000"/>
              </a:schemeClr>
            </a:gs>
            <a:gs pos="100000">
              <a:schemeClr val="accent3">
                <a:tint val="80000"/>
                <a:satMod val="200000"/>
                <a:lumMod val="104000"/>
              </a:schemeClr>
            </a:gs>
          </a:gsLst>
          <a:lin ang="5400000" scaled="1"/>
        </a:gradFill>
        <a:ln w="12700" cap="flat" cmpd="sng" algn="ctr">
          <a:solidFill>
            <a:schemeClr val="accent3"/>
          </a:solidFill>
          <a:prstDash val="solid"/>
        </a:ln>
        <a:effectLst>
          <a:outerShdw blurRad="50800" dist="38100" dir="5400000" rotWithShape="0">
            <a:srgbClr val="000000">
              <a:alpha val="28000"/>
            </a:srgbClr>
          </a:outerShdw>
        </a:effectLst>
      </dsp:spPr>
      <dsp:style>
        <a:lnRef idx="1">
          <a:schemeClr val="accent3"/>
        </a:lnRef>
        <a:fillRef idx="2">
          <a:schemeClr val="accent3"/>
        </a:fillRef>
        <a:effectRef idx="1">
          <a:schemeClr val="accent3"/>
        </a:effectRef>
        <a:fontRef idx="minor">
          <a:schemeClr val="dk1"/>
        </a:fontRef>
      </dsp:style>
      <dsp:txBody>
        <a:bodyPr spcFirstLastPara="0" vert="horz" wrap="square" lIns="30480" tIns="30480" rIns="30480" bIns="30480" numCol="1" spcCol="1270" anchor="ctr" anchorCtr="0">
          <a:noAutofit/>
        </a:bodyPr>
        <a:lstStyle/>
        <a:p>
          <a:pPr lvl="0" algn="ctr" defTabSz="1066800">
            <a:lnSpc>
              <a:spcPct val="90000"/>
            </a:lnSpc>
            <a:spcBef>
              <a:spcPct val="0"/>
            </a:spcBef>
            <a:spcAft>
              <a:spcPct val="35000"/>
            </a:spcAft>
          </a:pPr>
          <a:r>
            <a:rPr lang="vi-VN" sz="2400" b="1" kern="1200" dirty="0" smtClean="0">
              <a:solidFill>
                <a:schemeClr val="tx1"/>
              </a:solidFill>
              <a:latin typeface="+mj-lt"/>
            </a:rPr>
            <a:t>bảo hiểm xã hội</a:t>
          </a:r>
          <a:endParaRPr lang="vi-VN" sz="2400" b="1" kern="1200" dirty="0">
            <a:solidFill>
              <a:schemeClr val="tx1"/>
            </a:solidFill>
            <a:latin typeface="+mj-lt"/>
          </a:endParaRPr>
        </a:p>
      </dsp:txBody>
      <dsp:txXfrm>
        <a:off x="697448" y="1587350"/>
        <a:ext cx="1636660" cy="1240833"/>
      </dsp:txXfrm>
    </dsp:sp>
    <dsp:sp modelId="{40992FFD-F15C-4587-BC84-BB5081030325}">
      <dsp:nvSpPr>
        <dsp:cNvPr id="0" name=""/>
        <dsp:cNvSpPr/>
      </dsp:nvSpPr>
      <dsp:spPr>
        <a:xfrm rot="20020012">
          <a:off x="2817314" y="1175839"/>
          <a:ext cx="46728" cy="752336"/>
        </a:xfrm>
        <a:prstGeom prst="rightArrow">
          <a:avLst>
            <a:gd name="adj1" fmla="val 60000"/>
            <a:gd name="adj2" fmla="val 50000"/>
          </a:avLst>
        </a:prstGeom>
        <a:solidFill>
          <a:schemeClr val="accent6">
            <a:shade val="90000"/>
            <a:hueOff val="-10958"/>
            <a:satOff val="-371"/>
            <a:lumOff val="1051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511300">
            <a:lnSpc>
              <a:spcPct val="90000"/>
            </a:lnSpc>
            <a:spcBef>
              <a:spcPct val="0"/>
            </a:spcBef>
            <a:spcAft>
              <a:spcPct val="35000"/>
            </a:spcAft>
          </a:pPr>
          <a:endParaRPr lang="vi-VN" sz="3400" kern="1200"/>
        </a:p>
      </dsp:txBody>
      <dsp:txXfrm>
        <a:off x="2818041" y="1329415"/>
        <a:ext cx="32710" cy="45140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F2306B1-CD88-4133-8524-458C9B27BB5C}">
      <dsp:nvSpPr>
        <dsp:cNvPr id="0" name=""/>
        <dsp:cNvSpPr/>
      </dsp:nvSpPr>
      <dsp:spPr>
        <a:xfrm>
          <a:off x="1143461" y="0"/>
          <a:ext cx="7701280" cy="4813300"/>
        </a:xfrm>
        <a:prstGeom prst="swooshArrow">
          <a:avLst>
            <a:gd name="adj1" fmla="val 25000"/>
            <a:gd name="adj2" fmla="val 25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950BF9E-F7F9-4A36-A8C7-357917797E43}">
      <dsp:nvSpPr>
        <dsp:cNvPr id="0" name=""/>
        <dsp:cNvSpPr/>
      </dsp:nvSpPr>
      <dsp:spPr>
        <a:xfrm>
          <a:off x="2362278" y="2623248"/>
          <a:ext cx="269544" cy="269544"/>
        </a:xfrm>
        <a:prstGeom prst="ellipse">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5703803-E768-4080-91C0-878ECB654F50}">
      <dsp:nvSpPr>
        <dsp:cNvPr id="0" name=""/>
        <dsp:cNvSpPr/>
      </dsp:nvSpPr>
      <dsp:spPr>
        <a:xfrm>
          <a:off x="2497050" y="2758020"/>
          <a:ext cx="2502916" cy="205527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2826" tIns="0" rIns="0" bIns="0" numCol="1" spcCol="1270" anchor="t" anchorCtr="0">
          <a:noAutofit/>
        </a:bodyPr>
        <a:lstStyle/>
        <a:p>
          <a:pPr lvl="0" algn="l" defTabSz="1422400">
            <a:lnSpc>
              <a:spcPct val="90000"/>
            </a:lnSpc>
            <a:spcBef>
              <a:spcPct val="0"/>
            </a:spcBef>
            <a:spcAft>
              <a:spcPct val="35000"/>
            </a:spcAft>
          </a:pPr>
          <a:r>
            <a:rPr lang="en-US" sz="3200" b="1" kern="1200" dirty="0" smtClean="0">
              <a:latin typeface="Arial" pitchFamily="34" charset="0"/>
              <a:cs typeface="Arial" pitchFamily="34" charset="0"/>
            </a:rPr>
            <a:t>HĐLĐ</a:t>
          </a:r>
        </a:p>
        <a:p>
          <a:pPr lvl="0" algn="l" defTabSz="1422400">
            <a:lnSpc>
              <a:spcPct val="90000"/>
            </a:lnSpc>
            <a:spcBef>
              <a:spcPct val="0"/>
            </a:spcBef>
            <a:spcAft>
              <a:spcPct val="35000"/>
            </a:spcAft>
          </a:pPr>
          <a:r>
            <a:rPr lang="vi-VN" sz="3200" kern="1200" dirty="0" smtClean="0">
              <a:solidFill>
                <a:srgbClr val="FF0000"/>
              </a:solidFill>
              <a:cs typeface="Arial" pitchFamily="34" charset="0"/>
            </a:rPr>
            <a:t>xác định</a:t>
          </a:r>
          <a:r>
            <a:rPr lang="en-US" sz="3200" kern="1200" smtClean="0">
              <a:solidFill>
                <a:srgbClr val="FF0000"/>
              </a:solidFill>
              <a:cs typeface="Arial" pitchFamily="34" charset="0"/>
            </a:rPr>
            <a:t> THỜI HẠN</a:t>
          </a:r>
          <a:r>
            <a:rPr lang="vi-VN" sz="3200" kern="1200" smtClean="0">
              <a:solidFill>
                <a:srgbClr val="FF0000"/>
              </a:solidFill>
              <a:cs typeface="Arial" pitchFamily="34" charset="0"/>
            </a:rPr>
            <a:t> </a:t>
          </a:r>
          <a:r>
            <a:rPr lang="en-US" sz="3200" kern="1200" dirty="0" smtClean="0">
              <a:solidFill>
                <a:srgbClr val="FF0000"/>
              </a:solidFill>
              <a:cs typeface="Arial" pitchFamily="34" charset="0"/>
            </a:rPr>
            <a:t>(</a:t>
          </a:r>
          <a:r>
            <a:rPr lang="en-US" sz="3200" b="1" kern="1200" dirty="0" err="1" smtClean="0">
              <a:latin typeface="Arial" pitchFamily="34" charset="0"/>
              <a:cs typeface="Arial" pitchFamily="34" charset="0"/>
            </a:rPr>
            <a:t>Loại</a:t>
          </a:r>
          <a:r>
            <a:rPr lang="en-US" sz="3200" b="1" kern="1200" dirty="0" smtClean="0">
              <a:latin typeface="Arial" pitchFamily="34" charset="0"/>
              <a:cs typeface="Arial" pitchFamily="34" charset="0"/>
            </a:rPr>
            <a:t> 2)</a:t>
          </a:r>
          <a:endParaRPr lang="en-US" sz="3200" kern="1200" dirty="0"/>
        </a:p>
      </dsp:txBody>
      <dsp:txXfrm>
        <a:off x="2497050" y="2758020"/>
        <a:ext cx="2502916" cy="2055279"/>
      </dsp:txXfrm>
    </dsp:sp>
    <dsp:sp modelId="{D0670AC2-4F49-4136-A9A9-D57CA2FA82E8}">
      <dsp:nvSpPr>
        <dsp:cNvPr id="0" name=""/>
        <dsp:cNvSpPr/>
      </dsp:nvSpPr>
      <dsp:spPr>
        <a:xfrm>
          <a:off x="4845941" y="1395856"/>
          <a:ext cx="462076" cy="462076"/>
        </a:xfrm>
        <a:prstGeom prst="ellipse">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3CE5CFE-FFB5-41CA-9B4E-AAE10E407BFA}">
      <dsp:nvSpPr>
        <dsp:cNvPr id="0" name=""/>
        <dsp:cNvSpPr/>
      </dsp:nvSpPr>
      <dsp:spPr>
        <a:xfrm>
          <a:off x="5076979" y="1626895"/>
          <a:ext cx="2502916" cy="318640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44845" tIns="0" rIns="0" bIns="0" numCol="1" spcCol="1270" anchor="t" anchorCtr="0">
          <a:noAutofit/>
        </a:bodyPr>
        <a:lstStyle/>
        <a:p>
          <a:pPr lvl="0" algn="l" defTabSz="1422400">
            <a:lnSpc>
              <a:spcPct val="90000"/>
            </a:lnSpc>
            <a:spcBef>
              <a:spcPct val="0"/>
            </a:spcBef>
            <a:spcAft>
              <a:spcPct val="35000"/>
            </a:spcAft>
          </a:pPr>
          <a:r>
            <a:rPr lang="en-US" sz="3200" b="1" kern="1200" dirty="0" smtClean="0">
              <a:latin typeface="Arial" pitchFamily="34" charset="0"/>
              <a:cs typeface="Arial" pitchFamily="34" charset="0"/>
            </a:rPr>
            <a:t>HĐLĐ</a:t>
          </a:r>
        </a:p>
        <a:p>
          <a:pPr lvl="0" algn="l" defTabSz="1422400">
            <a:lnSpc>
              <a:spcPct val="90000"/>
            </a:lnSpc>
            <a:spcBef>
              <a:spcPct val="0"/>
            </a:spcBef>
            <a:spcAft>
              <a:spcPct val="35000"/>
            </a:spcAft>
          </a:pPr>
          <a:r>
            <a:rPr lang="vi-VN" sz="3200" kern="1200" dirty="0" smtClean="0">
              <a:solidFill>
                <a:srgbClr val="FF0000"/>
              </a:solidFill>
              <a:cs typeface="Arial" pitchFamily="34" charset="0"/>
            </a:rPr>
            <a:t>không xác định </a:t>
          </a:r>
          <a:r>
            <a:rPr lang="en-US" sz="3200" kern="1200" dirty="0" smtClean="0">
              <a:solidFill>
                <a:srgbClr val="FF0000"/>
              </a:solidFill>
              <a:cs typeface="Arial" pitchFamily="34" charset="0"/>
            </a:rPr>
            <a:t>THỜI HẠN     (</a:t>
          </a:r>
          <a:r>
            <a:rPr lang="en-US" sz="3200" b="1" kern="1200" dirty="0" err="1" smtClean="0">
              <a:latin typeface="Arial" pitchFamily="34" charset="0"/>
              <a:cs typeface="Arial" pitchFamily="34" charset="0"/>
            </a:rPr>
            <a:t>Loại</a:t>
          </a:r>
          <a:r>
            <a:rPr lang="en-US" sz="3200" b="1" kern="1200" dirty="0" smtClean="0">
              <a:latin typeface="Arial" pitchFamily="34" charset="0"/>
              <a:cs typeface="Arial" pitchFamily="34" charset="0"/>
            </a:rPr>
            <a:t> 1)</a:t>
          </a:r>
          <a:endParaRPr lang="en-US" sz="3200" kern="1200" dirty="0"/>
        </a:p>
      </dsp:txBody>
      <dsp:txXfrm>
        <a:off x="5076979" y="1626895"/>
        <a:ext cx="2502916" cy="3186404"/>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B2DA7A4-CFD1-4C70-A9EC-736D120F5296}">
      <dsp:nvSpPr>
        <dsp:cNvPr id="0" name=""/>
        <dsp:cNvSpPr/>
      </dsp:nvSpPr>
      <dsp:spPr>
        <a:xfrm>
          <a:off x="-4560586" y="-704407"/>
          <a:ext cx="5472816" cy="5472816"/>
        </a:xfrm>
        <a:prstGeom prst="blockArc">
          <a:avLst>
            <a:gd name="adj1" fmla="val 18900000"/>
            <a:gd name="adj2" fmla="val 2700000"/>
            <a:gd name="adj3" fmla="val 395"/>
          </a:avLst>
        </a:prstGeom>
        <a:noFill/>
        <a:ln w="1905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8CBCCFD-A287-4B2F-BCFD-BBFBA14E5982}">
      <dsp:nvSpPr>
        <dsp:cNvPr id="0" name=""/>
        <dsp:cNvSpPr/>
      </dsp:nvSpPr>
      <dsp:spPr>
        <a:xfrm>
          <a:off x="747064" y="580583"/>
          <a:ext cx="6588765" cy="1161003"/>
        </a:xfrm>
        <a:prstGeom prst="rect">
          <a:avLst/>
        </a:prstGeom>
        <a:solidFill>
          <a:schemeClr val="accent2"/>
        </a:solidFill>
        <a:ln w="38100" cap="flat" cmpd="sng" algn="ctr">
          <a:solidFill>
            <a:scrgbClr r="0" g="0" b="0"/>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21547" tIns="96520" rIns="96520" bIns="96520" numCol="1" spcCol="1270" anchor="ctr" anchorCtr="0">
          <a:noAutofit/>
        </a:bodyPr>
        <a:lstStyle/>
        <a:p>
          <a:pPr lvl="0" algn="l" defTabSz="1689100">
            <a:lnSpc>
              <a:spcPct val="90000"/>
            </a:lnSpc>
            <a:spcBef>
              <a:spcPct val="0"/>
            </a:spcBef>
            <a:spcAft>
              <a:spcPct val="35000"/>
            </a:spcAft>
          </a:pPr>
          <a:r>
            <a:rPr lang="vi-VN" sz="3800" b="1" kern="1200" dirty="0" smtClean="0">
              <a:solidFill>
                <a:schemeClr val="tx1"/>
              </a:solidFill>
              <a:cs typeface="Arial" pitchFamily="34" charset="0"/>
            </a:rPr>
            <a:t>- Giao kết bằng </a:t>
          </a:r>
          <a:r>
            <a:rPr lang="vi-VN" sz="3800" b="1" kern="1200" dirty="0" smtClean="0">
              <a:solidFill>
                <a:srgbClr val="FF0000"/>
              </a:solidFill>
              <a:cs typeface="Arial" pitchFamily="34" charset="0"/>
            </a:rPr>
            <a:t>lời nói</a:t>
          </a:r>
          <a:endParaRPr lang="en-US" sz="3800" kern="1200" dirty="0"/>
        </a:p>
      </dsp:txBody>
      <dsp:txXfrm>
        <a:off x="747064" y="580583"/>
        <a:ext cx="6588765" cy="1161003"/>
      </dsp:txXfrm>
    </dsp:sp>
    <dsp:sp modelId="{C0C42E1C-E2A0-46A7-BDE0-2AC681185F8F}">
      <dsp:nvSpPr>
        <dsp:cNvPr id="0" name=""/>
        <dsp:cNvSpPr/>
      </dsp:nvSpPr>
      <dsp:spPr>
        <a:xfrm>
          <a:off x="21437" y="435457"/>
          <a:ext cx="1451254" cy="1451254"/>
        </a:xfrm>
        <a:prstGeom prst="ellipse">
          <a:avLst/>
        </a:prstGeom>
        <a:solidFill>
          <a:schemeClr val="bg1">
            <a:lumMod val="95000"/>
          </a:schemeClr>
        </a:solidFill>
        <a:ln w="38100" cap="flat" cmpd="sng" algn="ctr">
          <a:solidFill>
            <a:scrgbClr r="0" g="0" b="0"/>
          </a:solidFill>
          <a:prstDash val="solid"/>
        </a:ln>
        <a:effectLst/>
      </dsp:spPr>
      <dsp:style>
        <a:lnRef idx="2">
          <a:scrgbClr r="0" g="0" b="0"/>
        </a:lnRef>
        <a:fillRef idx="1">
          <a:scrgbClr r="0" g="0" b="0"/>
        </a:fillRef>
        <a:effectRef idx="0">
          <a:scrgbClr r="0" g="0" b="0"/>
        </a:effectRef>
        <a:fontRef idx="minor"/>
      </dsp:style>
    </dsp:sp>
    <dsp:sp modelId="{CEDADE83-78C2-4E4C-B08A-7800905314F6}">
      <dsp:nvSpPr>
        <dsp:cNvPr id="0" name=""/>
        <dsp:cNvSpPr/>
      </dsp:nvSpPr>
      <dsp:spPr>
        <a:xfrm>
          <a:off x="747064" y="2322413"/>
          <a:ext cx="6588765" cy="1161003"/>
        </a:xfrm>
        <a:prstGeom prst="rect">
          <a:avLst/>
        </a:prstGeom>
        <a:solidFill>
          <a:schemeClr val="accent4"/>
        </a:solidFill>
        <a:ln w="19050" cap="flat" cmpd="sng" algn="ctr">
          <a:solidFill>
            <a:schemeClr val="accent4">
              <a:shade val="50000"/>
            </a:schemeClr>
          </a:solidFill>
          <a:prstDash val="solid"/>
        </a:ln>
        <a:effectLst/>
      </dsp:spPr>
      <dsp:style>
        <a:lnRef idx="2">
          <a:schemeClr val="accent4">
            <a:shade val="50000"/>
          </a:schemeClr>
        </a:lnRef>
        <a:fillRef idx="1">
          <a:schemeClr val="accent4"/>
        </a:fillRef>
        <a:effectRef idx="0">
          <a:schemeClr val="accent4"/>
        </a:effectRef>
        <a:fontRef idx="minor">
          <a:schemeClr val="lt1"/>
        </a:fontRef>
      </dsp:style>
      <dsp:txBody>
        <a:bodyPr spcFirstLastPara="0" vert="horz" wrap="square" lIns="921547" tIns="96520" rIns="96520" bIns="96520" numCol="1" spcCol="1270" anchor="ctr" anchorCtr="0">
          <a:noAutofit/>
        </a:bodyPr>
        <a:lstStyle/>
        <a:p>
          <a:pPr lvl="0" algn="l" defTabSz="1689100">
            <a:lnSpc>
              <a:spcPct val="90000"/>
            </a:lnSpc>
            <a:spcBef>
              <a:spcPct val="0"/>
            </a:spcBef>
            <a:spcAft>
              <a:spcPct val="35000"/>
            </a:spcAft>
          </a:pPr>
          <a:r>
            <a:rPr lang="vi-VN" sz="3800" b="1" kern="1200" dirty="0" smtClean="0">
              <a:solidFill>
                <a:schemeClr val="tx1"/>
              </a:solidFill>
              <a:cs typeface="Arial" pitchFamily="34" charset="0"/>
            </a:rPr>
            <a:t>- Giao kết bằng </a:t>
          </a:r>
          <a:r>
            <a:rPr lang="en-US" sz="3800" b="1" kern="1200" dirty="0" err="1" smtClean="0">
              <a:solidFill>
                <a:srgbClr val="FF0000"/>
              </a:solidFill>
              <a:latin typeface="Arial" pitchFamily="34" charset="0"/>
              <a:cs typeface="Arial" pitchFamily="34" charset="0"/>
            </a:rPr>
            <a:t>văn</a:t>
          </a:r>
          <a:r>
            <a:rPr lang="en-US" sz="3800" b="1" kern="1200" dirty="0" smtClean="0">
              <a:solidFill>
                <a:srgbClr val="FF0000"/>
              </a:solidFill>
              <a:latin typeface="Arial" pitchFamily="34" charset="0"/>
              <a:cs typeface="Arial" pitchFamily="34" charset="0"/>
            </a:rPr>
            <a:t> </a:t>
          </a:r>
          <a:r>
            <a:rPr lang="en-US" sz="3800" b="1" kern="1200" dirty="0" err="1" smtClean="0">
              <a:solidFill>
                <a:srgbClr val="FF0000"/>
              </a:solidFill>
              <a:latin typeface="Arial" pitchFamily="34" charset="0"/>
              <a:cs typeface="Arial" pitchFamily="34" charset="0"/>
            </a:rPr>
            <a:t>bản</a:t>
          </a:r>
          <a:endParaRPr lang="en-US" sz="3800" kern="1200" dirty="0"/>
        </a:p>
      </dsp:txBody>
      <dsp:txXfrm>
        <a:off x="747064" y="2322413"/>
        <a:ext cx="6588765" cy="1161003"/>
      </dsp:txXfrm>
    </dsp:sp>
    <dsp:sp modelId="{6C7132BB-DDB5-417C-9607-89D238132658}">
      <dsp:nvSpPr>
        <dsp:cNvPr id="0" name=""/>
        <dsp:cNvSpPr/>
      </dsp:nvSpPr>
      <dsp:spPr>
        <a:xfrm>
          <a:off x="21437" y="2177288"/>
          <a:ext cx="1451254" cy="1451254"/>
        </a:xfrm>
        <a:prstGeom prst="ellipse">
          <a:avLst/>
        </a:prstGeom>
        <a:solidFill>
          <a:schemeClr val="bg1">
            <a:lumMod val="95000"/>
          </a:schemeClr>
        </a:solidFill>
        <a:ln w="38100" cap="flat" cmpd="sng" algn="ctr">
          <a:solidFill>
            <a:scrgbClr r="0" g="0" b="0"/>
          </a:solidFill>
          <a:prstDash val="solid"/>
        </a:ln>
        <a:effectLst/>
      </dsp:spPr>
      <dsp:style>
        <a:lnRef idx="2">
          <a:scrgbClr r="0" g="0" b="0"/>
        </a:lnRef>
        <a:fillRef idx="1">
          <a:scrgbClr r="0" g="0" b="0"/>
        </a:fillRef>
        <a:effectRef idx="0">
          <a:scrgbClr r="0" g="0" b="0"/>
        </a:effectRef>
        <a:fontRef idx="minor"/>
      </dsp:style>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E3A8BB6-73EB-4CDA-8572-AC718C9CB8E6}">
      <dsp:nvSpPr>
        <dsp:cNvPr id="0" name=""/>
        <dsp:cNvSpPr/>
      </dsp:nvSpPr>
      <dsp:spPr>
        <a:xfrm>
          <a:off x="2498730" y="2922425"/>
          <a:ext cx="4085621" cy="1913975"/>
        </a:xfrm>
        <a:prstGeom prst="ellipse">
          <a:avLst/>
        </a:prstGeom>
        <a:solidFill>
          <a:schemeClr val="bg1">
            <a:lumMod val="85000"/>
          </a:schemeClr>
        </a:solidFill>
        <a:ln>
          <a:noFill/>
        </a:ln>
        <a:effectLst>
          <a:outerShdw blurRad="47625" dist="38100" dir="5400000" sy="98000" rotWithShape="0">
            <a:srgbClr val="000000">
              <a:alpha val="48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24765" tIns="24765" rIns="24765" bIns="24765" numCol="1" spcCol="1270" anchor="ctr" anchorCtr="0">
          <a:noAutofit/>
        </a:bodyPr>
        <a:lstStyle/>
        <a:p>
          <a:pPr lvl="0" algn="ctr" defTabSz="1733550">
            <a:lnSpc>
              <a:spcPct val="90000"/>
            </a:lnSpc>
            <a:spcBef>
              <a:spcPct val="0"/>
            </a:spcBef>
            <a:spcAft>
              <a:spcPct val="35000"/>
            </a:spcAft>
          </a:pPr>
          <a:r>
            <a:rPr lang="vi-VN" sz="3900" b="1" kern="1200" dirty="0" smtClean="0">
              <a:solidFill>
                <a:schemeClr val="tx1"/>
              </a:solidFill>
              <a:cs typeface="Arial" pitchFamily="34" charset="0"/>
            </a:rPr>
            <a:t>Giao kết bằng </a:t>
          </a:r>
          <a:r>
            <a:rPr lang="vi-VN" sz="3900" b="1" kern="1200" dirty="0" smtClean="0">
              <a:solidFill>
                <a:srgbClr val="FF0000"/>
              </a:solidFill>
              <a:cs typeface="Arial" pitchFamily="34" charset="0"/>
            </a:rPr>
            <a:t>lời nói</a:t>
          </a:r>
          <a:endParaRPr lang="en-US" sz="3900" b="1" kern="1200" dirty="0">
            <a:latin typeface="Arial" pitchFamily="34" charset="0"/>
            <a:cs typeface="Arial" pitchFamily="34" charset="0"/>
          </a:endParaRPr>
        </a:p>
      </dsp:txBody>
      <dsp:txXfrm>
        <a:off x="3097055" y="3202720"/>
        <a:ext cx="2888971" cy="1353385"/>
      </dsp:txXfrm>
    </dsp:sp>
    <dsp:sp modelId="{52909C81-0850-416F-B4CF-FBE58D08B452}">
      <dsp:nvSpPr>
        <dsp:cNvPr id="0" name=""/>
        <dsp:cNvSpPr/>
      </dsp:nvSpPr>
      <dsp:spPr>
        <a:xfrm rot="13489875">
          <a:off x="1543301" y="1803421"/>
          <a:ext cx="2374724" cy="815053"/>
        </a:xfrm>
        <a:prstGeom prst="leftArrow">
          <a:avLst>
            <a:gd name="adj1" fmla="val 60000"/>
            <a:gd name="adj2" fmla="val 50000"/>
          </a:avLst>
        </a:prstGeom>
        <a:solidFill>
          <a:schemeClr val="accent1">
            <a:lumMod val="40000"/>
            <a:lumOff val="60000"/>
          </a:schemeClr>
        </a:solidFill>
        <a:ln>
          <a:noFill/>
        </a:ln>
        <a:effectLst>
          <a:outerShdw blurRad="47625" dist="38100" dir="5400000" sy="98000" rotWithShape="0">
            <a:srgbClr val="000000">
              <a:alpha val="48000"/>
            </a:srgbClr>
          </a:outerShdw>
        </a:effectLst>
        <a:scene3d>
          <a:camera prst="orthographicFront"/>
          <a:lightRig rig="threePt" dir="t">
            <a:rot lat="0" lon="0" rev="7500000"/>
          </a:lightRig>
        </a:scene3d>
        <a:sp3d z="-152400" extrusionH="63500" prstMaterial="matte">
          <a:bevelT w="25400" h="6350" prst="relaxedInset"/>
          <a:contourClr>
            <a:schemeClr val="bg1"/>
          </a:contourClr>
        </a:sp3d>
      </dsp:spPr>
      <dsp:style>
        <a:lnRef idx="0">
          <a:scrgbClr r="0" g="0" b="0"/>
        </a:lnRef>
        <a:fillRef idx="1">
          <a:scrgbClr r="0" g="0" b="0"/>
        </a:fillRef>
        <a:effectRef idx="2">
          <a:scrgbClr r="0" g="0" b="0"/>
        </a:effectRef>
        <a:fontRef idx="minor">
          <a:schemeClr val="lt1"/>
        </a:fontRef>
      </dsp:style>
    </dsp:sp>
    <dsp:sp modelId="{55A45831-9E35-4997-A9FC-13EA07BB7CBF}">
      <dsp:nvSpPr>
        <dsp:cNvPr id="0" name=""/>
        <dsp:cNvSpPr/>
      </dsp:nvSpPr>
      <dsp:spPr>
        <a:xfrm>
          <a:off x="14685" y="0"/>
          <a:ext cx="3747834" cy="2484110"/>
        </a:xfrm>
        <a:prstGeom prst="roundRect">
          <a:avLst>
            <a:gd name="adj" fmla="val 10000"/>
          </a:avLst>
        </a:prstGeom>
        <a:solidFill>
          <a:schemeClr val="dk1"/>
        </a:solidFill>
        <a:ln w="28575" cap="flat" cmpd="sng" algn="ctr">
          <a:solidFill>
            <a:schemeClr val="lt1"/>
          </a:solidFill>
          <a:prstDash val="solid"/>
        </a:ln>
        <a:effectLst>
          <a:outerShdw blurRad="50800" dist="38100" dir="5400000" rotWithShape="0">
            <a:srgbClr val="000000">
              <a:alpha val="28000"/>
            </a:srgbClr>
          </a:outerShdw>
        </a:effectLst>
        <a:scene3d>
          <a:camera prst="orthographicFront"/>
          <a:lightRig rig="threePt" dir="t">
            <a:rot lat="0" lon="0" rev="7500000"/>
          </a:lightRig>
        </a:scene3d>
        <a:sp3d/>
      </dsp:spPr>
      <dsp:style>
        <a:lnRef idx="3">
          <a:schemeClr val="lt1"/>
        </a:lnRef>
        <a:fillRef idx="1">
          <a:schemeClr val="dk1"/>
        </a:fillRef>
        <a:effectRef idx="1">
          <a:schemeClr val="dk1"/>
        </a:effectRef>
        <a:fontRef idx="minor">
          <a:schemeClr val="lt1"/>
        </a:fontRef>
      </dsp:style>
      <dsp:txBody>
        <a:bodyPr spcFirstLastPara="0" vert="horz" wrap="square" lIns="59055" tIns="59055" rIns="59055" bIns="59055" numCol="1" spcCol="1270" anchor="ctr" anchorCtr="0">
          <a:noAutofit/>
        </a:bodyPr>
        <a:lstStyle/>
        <a:p>
          <a:pPr lvl="0" algn="ctr" defTabSz="1377950">
            <a:lnSpc>
              <a:spcPct val="90000"/>
            </a:lnSpc>
            <a:spcBef>
              <a:spcPct val="0"/>
            </a:spcBef>
            <a:spcAft>
              <a:spcPct val="35000"/>
            </a:spcAft>
          </a:pPr>
          <a:r>
            <a:rPr lang="vi-VN" sz="3100" b="1" kern="1200" dirty="0" smtClean="0">
              <a:solidFill>
                <a:schemeClr val="tx1"/>
              </a:solidFill>
              <a:cs typeface="Arial" pitchFamily="34" charset="0"/>
            </a:rPr>
            <a:t>áp dụng cho những công việc có tính chất </a:t>
          </a:r>
          <a:r>
            <a:rPr lang="vi-VN" sz="3100" b="1" kern="1200" dirty="0" smtClean="0">
              <a:solidFill>
                <a:srgbClr val="FF0000"/>
              </a:solidFill>
              <a:cs typeface="Arial" pitchFamily="34" charset="0"/>
            </a:rPr>
            <a:t>tạm thời </a:t>
          </a:r>
          <a:r>
            <a:rPr lang="vi-VN" sz="3100" b="1" kern="1200" dirty="0" smtClean="0">
              <a:solidFill>
                <a:schemeClr val="tx1"/>
              </a:solidFill>
              <a:cs typeface="Arial" pitchFamily="34" charset="0"/>
            </a:rPr>
            <a:t>mà thời hạn </a:t>
          </a:r>
          <a:r>
            <a:rPr lang="vi-VN" sz="3100" b="1" kern="1200" dirty="0" smtClean="0">
              <a:solidFill>
                <a:srgbClr val="FF0000"/>
              </a:solidFill>
              <a:cs typeface="Arial" pitchFamily="34" charset="0"/>
            </a:rPr>
            <a:t>dưới </a:t>
          </a:r>
          <a:r>
            <a:rPr lang="en-US" sz="3100" b="1" kern="1200" dirty="0" smtClean="0">
              <a:solidFill>
                <a:srgbClr val="FF0000"/>
              </a:solidFill>
              <a:cs typeface="Arial" pitchFamily="34" charset="0"/>
            </a:rPr>
            <a:t>1</a:t>
          </a:r>
          <a:r>
            <a:rPr lang="vi-VN" sz="3100" b="1" kern="1200" dirty="0" smtClean="0">
              <a:solidFill>
                <a:srgbClr val="FF0000"/>
              </a:solidFill>
              <a:cs typeface="Arial" pitchFamily="34" charset="0"/>
            </a:rPr>
            <a:t> tháng</a:t>
          </a:r>
          <a:endParaRPr lang="en-US" sz="3100" b="1" kern="1200" dirty="0">
            <a:latin typeface="Arial" pitchFamily="34" charset="0"/>
            <a:cs typeface="Arial" pitchFamily="34" charset="0"/>
          </a:endParaRPr>
        </a:p>
      </dsp:txBody>
      <dsp:txXfrm>
        <a:off x="87442" y="72757"/>
        <a:ext cx="3602320" cy="2338596"/>
      </dsp:txXfrm>
    </dsp:sp>
    <dsp:sp modelId="{4FAC11FB-1E93-4D8B-8370-900B11322D64}">
      <dsp:nvSpPr>
        <dsp:cNvPr id="0" name=""/>
        <dsp:cNvSpPr/>
      </dsp:nvSpPr>
      <dsp:spPr>
        <a:xfrm rot="18946815">
          <a:off x="5186076" y="1784141"/>
          <a:ext cx="2416607" cy="815053"/>
        </a:xfrm>
        <a:prstGeom prst="leftArrow">
          <a:avLst>
            <a:gd name="adj1" fmla="val 60000"/>
            <a:gd name="adj2" fmla="val 50000"/>
          </a:avLst>
        </a:prstGeom>
        <a:solidFill>
          <a:schemeClr val="accent4">
            <a:hueOff val="-2057156"/>
            <a:satOff val="-5690"/>
            <a:lumOff val="3530"/>
            <a:alphaOff val="0"/>
          </a:schemeClr>
        </a:solidFill>
        <a:ln>
          <a:noFill/>
        </a:ln>
        <a:effectLst>
          <a:outerShdw blurRad="47625" dist="38100" dir="5400000" sy="98000" rotWithShape="0">
            <a:srgbClr val="000000">
              <a:alpha val="48000"/>
            </a:srgbClr>
          </a:outerShdw>
        </a:effectLst>
        <a:scene3d>
          <a:camera prst="orthographicFront"/>
          <a:lightRig rig="threePt" dir="t">
            <a:rot lat="0" lon="0" rev="7500000"/>
          </a:lightRig>
        </a:scene3d>
        <a:sp3d z="-152400" extrusionH="63500" prstMaterial="matte">
          <a:bevelT w="25400" h="6350" prst="relaxedInset"/>
          <a:contourClr>
            <a:schemeClr val="bg1"/>
          </a:contourClr>
        </a:sp3d>
      </dsp:spPr>
      <dsp:style>
        <a:lnRef idx="0">
          <a:scrgbClr r="0" g="0" b="0"/>
        </a:lnRef>
        <a:fillRef idx="1">
          <a:scrgbClr r="0" g="0" b="0"/>
        </a:fillRef>
        <a:effectRef idx="2">
          <a:scrgbClr r="0" g="0" b="0"/>
        </a:effectRef>
        <a:fontRef idx="minor">
          <a:schemeClr val="lt1"/>
        </a:fontRef>
      </dsp:style>
    </dsp:sp>
    <dsp:sp modelId="{CFA1C010-042C-4F5C-8DD2-8065C47E07B5}">
      <dsp:nvSpPr>
        <dsp:cNvPr id="0" name=""/>
        <dsp:cNvSpPr/>
      </dsp:nvSpPr>
      <dsp:spPr>
        <a:xfrm>
          <a:off x="5408628" y="0"/>
          <a:ext cx="3703414" cy="2467352"/>
        </a:xfrm>
        <a:prstGeom prst="roundRect">
          <a:avLst>
            <a:gd name="adj" fmla="val 10000"/>
          </a:avLst>
        </a:prstGeom>
        <a:solidFill>
          <a:schemeClr val="bg2">
            <a:lumMod val="90000"/>
          </a:schemeClr>
        </a:solidFill>
        <a:ln>
          <a:noFill/>
        </a:ln>
        <a:effectLst>
          <a:outerShdw blurRad="47625" dist="38100" dir="5400000" sy="98000" rotWithShape="0">
            <a:srgbClr val="000000">
              <a:alpha val="48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59055" tIns="59055" rIns="59055" bIns="59055" numCol="1" spcCol="1270" anchor="ctr" anchorCtr="0">
          <a:noAutofit/>
        </a:bodyPr>
        <a:lstStyle/>
        <a:p>
          <a:pPr lvl="0" algn="ctr" defTabSz="1377950">
            <a:lnSpc>
              <a:spcPct val="90000"/>
            </a:lnSpc>
            <a:spcBef>
              <a:spcPct val="0"/>
            </a:spcBef>
            <a:spcAft>
              <a:spcPct val="35000"/>
            </a:spcAft>
          </a:pPr>
          <a:r>
            <a:rPr lang="vi-VN" sz="3100" b="1" kern="1200" dirty="0" smtClean="0">
              <a:solidFill>
                <a:schemeClr val="tx1"/>
              </a:solidFill>
              <a:cs typeface="Arial" pitchFamily="34" charset="0"/>
            </a:rPr>
            <a:t>hoặc đối với lao động </a:t>
          </a:r>
          <a:r>
            <a:rPr lang="vi-VN" sz="3100" b="1" kern="1200" dirty="0" smtClean="0">
              <a:solidFill>
                <a:srgbClr val="FF0000"/>
              </a:solidFill>
              <a:cs typeface="Arial" pitchFamily="34" charset="0"/>
            </a:rPr>
            <a:t>giúp việc gia đình</a:t>
          </a:r>
          <a:r>
            <a:rPr lang="vi-VN" sz="3100" b="1" kern="1200" dirty="0" smtClean="0">
              <a:solidFill>
                <a:schemeClr val="tx1"/>
              </a:solidFill>
              <a:cs typeface="Arial" pitchFamily="34" charset="0"/>
            </a:rPr>
            <a:t>.</a:t>
          </a:r>
          <a:endParaRPr lang="en-US" sz="3100" b="1" kern="1200" dirty="0">
            <a:latin typeface="Arial" pitchFamily="34" charset="0"/>
            <a:cs typeface="Arial" pitchFamily="34" charset="0"/>
          </a:endParaRPr>
        </a:p>
      </dsp:txBody>
      <dsp:txXfrm>
        <a:off x="5480894" y="72266"/>
        <a:ext cx="3558882" cy="2322820"/>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42A3298-BC57-4AF0-919A-F88B0C419E05}">
      <dsp:nvSpPr>
        <dsp:cNvPr id="0" name=""/>
        <dsp:cNvSpPr/>
      </dsp:nvSpPr>
      <dsp:spPr>
        <a:xfrm>
          <a:off x="-5465428" y="-836837"/>
          <a:ext cx="6507611" cy="6507611"/>
        </a:xfrm>
        <a:prstGeom prst="blockArc">
          <a:avLst>
            <a:gd name="adj1" fmla="val 18900000"/>
            <a:gd name="adj2" fmla="val 2700000"/>
            <a:gd name="adj3" fmla="val 332"/>
          </a:avLst>
        </a:prstGeom>
        <a:noFill/>
        <a:ln w="19050" cap="flat" cmpd="sng" algn="ctr">
          <a:solidFill>
            <a:schemeClr val="accent1">
              <a:shade val="60000"/>
              <a:hueOff val="0"/>
              <a:satOff val="0"/>
              <a:lumOff val="0"/>
              <a:alphaOff val="0"/>
            </a:schemeClr>
          </a:solidFill>
          <a:prstDash val="solid"/>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sp>
    <dsp:sp modelId="{D9C40ACB-59F3-4896-8618-29206B0240F6}">
      <dsp:nvSpPr>
        <dsp:cNvPr id="0" name=""/>
        <dsp:cNvSpPr/>
      </dsp:nvSpPr>
      <dsp:spPr>
        <a:xfrm>
          <a:off x="545596" y="371633"/>
          <a:ext cx="8527881" cy="743652"/>
        </a:xfrm>
        <a:prstGeom prst="rect">
          <a:avLst/>
        </a:prstGeom>
        <a:solidFill>
          <a:schemeClr val="bg1">
            <a:lumMod val="85000"/>
          </a:schemeClr>
        </a:solidFill>
        <a:ln>
          <a:noFill/>
        </a:ln>
        <a:effectLst>
          <a:outerShdw blurRad="47625" dist="38100" dir="5400000" sy="98000" rotWithShape="0">
            <a:srgbClr val="000000">
              <a:alpha val="48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590274" tIns="60960" rIns="60960" bIns="60960" numCol="1" spcCol="1270" anchor="ctr" anchorCtr="0">
          <a:noAutofit/>
        </a:bodyPr>
        <a:lstStyle/>
        <a:p>
          <a:pPr lvl="0" algn="l" defTabSz="1066800">
            <a:lnSpc>
              <a:spcPct val="90000"/>
            </a:lnSpc>
            <a:spcBef>
              <a:spcPct val="0"/>
            </a:spcBef>
            <a:spcAft>
              <a:spcPct val="35000"/>
            </a:spcAft>
          </a:pPr>
          <a:r>
            <a:rPr lang="vi-VN" sz="2400" b="1" kern="1200" dirty="0" smtClean="0">
              <a:solidFill>
                <a:schemeClr val="tx1"/>
              </a:solidFill>
              <a:cs typeface="Arial" pitchFamily="34" charset="0"/>
            </a:rPr>
            <a:t>Hết hạn hợp đồng</a:t>
          </a:r>
          <a:endParaRPr lang="en-US" sz="2400" b="1" kern="1200" dirty="0">
            <a:solidFill>
              <a:schemeClr val="tx1"/>
            </a:solidFill>
          </a:endParaRPr>
        </a:p>
      </dsp:txBody>
      <dsp:txXfrm>
        <a:off x="545596" y="371633"/>
        <a:ext cx="8527881" cy="743652"/>
      </dsp:txXfrm>
    </dsp:sp>
    <dsp:sp modelId="{88481EE7-A67A-42D1-B0B5-35336688D894}">
      <dsp:nvSpPr>
        <dsp:cNvPr id="0" name=""/>
        <dsp:cNvSpPr/>
      </dsp:nvSpPr>
      <dsp:spPr>
        <a:xfrm>
          <a:off x="80813" y="278676"/>
          <a:ext cx="929566" cy="929566"/>
        </a:xfrm>
        <a:prstGeom prst="ellipse">
          <a:avLst/>
        </a:prstGeom>
        <a:solidFill>
          <a:schemeClr val="lt1">
            <a:hueOff val="0"/>
            <a:satOff val="0"/>
            <a:lumOff val="0"/>
            <a:alphaOff val="0"/>
          </a:schemeClr>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 modelId="{11419245-9861-4AF3-83ED-91A452756951}">
      <dsp:nvSpPr>
        <dsp:cNvPr id="0" name=""/>
        <dsp:cNvSpPr/>
      </dsp:nvSpPr>
      <dsp:spPr>
        <a:xfrm>
          <a:off x="971949" y="1487305"/>
          <a:ext cx="8101528" cy="743652"/>
        </a:xfrm>
        <a:prstGeom prst="rect">
          <a:avLst/>
        </a:prstGeom>
        <a:solidFill>
          <a:schemeClr val="bg1">
            <a:lumMod val="85000"/>
          </a:schemeClr>
        </a:solidFill>
        <a:ln>
          <a:noFill/>
        </a:ln>
        <a:effectLst>
          <a:outerShdw blurRad="47625" dist="38100" dir="5400000" sy="98000" rotWithShape="0">
            <a:srgbClr val="000000">
              <a:alpha val="48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590274" tIns="60960" rIns="60960" bIns="60960" numCol="1" spcCol="1270" anchor="ctr" anchorCtr="0">
          <a:noAutofit/>
        </a:bodyPr>
        <a:lstStyle/>
        <a:p>
          <a:pPr lvl="0" algn="l" defTabSz="1066800">
            <a:lnSpc>
              <a:spcPct val="90000"/>
            </a:lnSpc>
            <a:spcBef>
              <a:spcPct val="0"/>
            </a:spcBef>
            <a:spcAft>
              <a:spcPct val="35000"/>
            </a:spcAft>
          </a:pPr>
          <a:r>
            <a:rPr lang="vi-VN" sz="2400" b="1" kern="1200" dirty="0" smtClean="0">
              <a:solidFill>
                <a:schemeClr val="tx1"/>
              </a:solidFill>
              <a:cs typeface="Arial" pitchFamily="34" charset="0"/>
            </a:rPr>
            <a:t>Đã hoàn thành công việc theo hợp đồng</a:t>
          </a:r>
          <a:endParaRPr lang="en-US" sz="2400" b="1" kern="1200" dirty="0">
            <a:solidFill>
              <a:schemeClr val="tx1"/>
            </a:solidFill>
          </a:endParaRPr>
        </a:p>
      </dsp:txBody>
      <dsp:txXfrm>
        <a:off x="971949" y="1487305"/>
        <a:ext cx="8101528" cy="743652"/>
      </dsp:txXfrm>
    </dsp:sp>
    <dsp:sp modelId="{D6E4AE7D-12F2-4722-A38D-A4F9F98F58E9}">
      <dsp:nvSpPr>
        <dsp:cNvPr id="0" name=""/>
        <dsp:cNvSpPr/>
      </dsp:nvSpPr>
      <dsp:spPr>
        <a:xfrm>
          <a:off x="507166" y="1394349"/>
          <a:ext cx="929566" cy="929566"/>
        </a:xfrm>
        <a:prstGeom prst="ellipse">
          <a:avLst/>
        </a:prstGeom>
        <a:solidFill>
          <a:schemeClr val="lt1">
            <a:hueOff val="0"/>
            <a:satOff val="0"/>
            <a:lumOff val="0"/>
            <a:alphaOff val="0"/>
          </a:schemeClr>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 modelId="{02760F97-E4B5-4B83-A3E9-6E4A20981D16}">
      <dsp:nvSpPr>
        <dsp:cNvPr id="0" name=""/>
        <dsp:cNvSpPr/>
      </dsp:nvSpPr>
      <dsp:spPr>
        <a:xfrm>
          <a:off x="971949" y="2602978"/>
          <a:ext cx="8101528" cy="743652"/>
        </a:xfrm>
        <a:prstGeom prst="rect">
          <a:avLst/>
        </a:prstGeom>
        <a:solidFill>
          <a:schemeClr val="bg1">
            <a:lumMod val="85000"/>
          </a:schemeClr>
        </a:solidFill>
        <a:ln>
          <a:noFill/>
        </a:ln>
        <a:effectLst>
          <a:outerShdw blurRad="47625" dist="38100" dir="5400000" sy="98000" rotWithShape="0">
            <a:srgbClr val="000000">
              <a:alpha val="48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590274" tIns="60960" rIns="60960" bIns="60960" numCol="1" spcCol="1270" anchor="ctr" anchorCtr="0">
          <a:noAutofit/>
        </a:bodyPr>
        <a:lstStyle/>
        <a:p>
          <a:pPr lvl="0" algn="l" defTabSz="1066800">
            <a:lnSpc>
              <a:spcPct val="90000"/>
            </a:lnSpc>
            <a:spcBef>
              <a:spcPct val="0"/>
            </a:spcBef>
            <a:spcAft>
              <a:spcPct val="35000"/>
            </a:spcAft>
          </a:pPr>
          <a:r>
            <a:rPr lang="vi-VN" sz="2400" b="1" kern="1200" dirty="0" smtClean="0">
              <a:solidFill>
                <a:schemeClr val="tx1"/>
              </a:solidFill>
              <a:cs typeface="Arial" pitchFamily="34" charset="0"/>
            </a:rPr>
            <a:t>Hai bên thỏa thuận chấm dứt hợp đồng</a:t>
          </a:r>
          <a:endParaRPr lang="en-US" sz="2400" b="1" kern="1200" dirty="0">
            <a:solidFill>
              <a:schemeClr val="tx1"/>
            </a:solidFill>
          </a:endParaRPr>
        </a:p>
      </dsp:txBody>
      <dsp:txXfrm>
        <a:off x="971949" y="2602978"/>
        <a:ext cx="8101528" cy="743652"/>
      </dsp:txXfrm>
    </dsp:sp>
    <dsp:sp modelId="{D38FC42E-B721-4103-9B58-1E182E00C30B}">
      <dsp:nvSpPr>
        <dsp:cNvPr id="0" name=""/>
        <dsp:cNvSpPr/>
      </dsp:nvSpPr>
      <dsp:spPr>
        <a:xfrm>
          <a:off x="507166" y="2510021"/>
          <a:ext cx="929566" cy="929566"/>
        </a:xfrm>
        <a:prstGeom prst="ellipse">
          <a:avLst/>
        </a:prstGeom>
        <a:solidFill>
          <a:schemeClr val="lt1">
            <a:hueOff val="0"/>
            <a:satOff val="0"/>
            <a:lumOff val="0"/>
            <a:alphaOff val="0"/>
          </a:schemeClr>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 modelId="{0F4E827C-F80A-4957-AA50-F0115B2221C1}">
      <dsp:nvSpPr>
        <dsp:cNvPr id="0" name=""/>
        <dsp:cNvSpPr/>
      </dsp:nvSpPr>
      <dsp:spPr>
        <a:xfrm>
          <a:off x="545596" y="3718651"/>
          <a:ext cx="8527881" cy="743652"/>
        </a:xfrm>
        <a:prstGeom prst="rect">
          <a:avLst/>
        </a:prstGeom>
        <a:solidFill>
          <a:schemeClr val="bg1">
            <a:lumMod val="85000"/>
          </a:schemeClr>
        </a:solidFill>
        <a:ln>
          <a:noFill/>
        </a:ln>
        <a:effectLst>
          <a:outerShdw blurRad="47625" dist="38100" dir="5400000" sy="98000" rotWithShape="0">
            <a:srgbClr val="000000">
              <a:alpha val="48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590274" tIns="60960" rIns="60960" bIns="60960" numCol="1" spcCol="1270" anchor="ctr" anchorCtr="0">
          <a:noAutofit/>
        </a:bodyPr>
        <a:lstStyle/>
        <a:p>
          <a:pPr lvl="0" algn="l" defTabSz="1066800">
            <a:lnSpc>
              <a:spcPct val="90000"/>
            </a:lnSpc>
            <a:spcBef>
              <a:spcPct val="0"/>
            </a:spcBef>
            <a:spcAft>
              <a:spcPct val="35000"/>
            </a:spcAft>
          </a:pPr>
          <a:r>
            <a:rPr lang="vi-VN" sz="2400" kern="1200" dirty="0" smtClean="0">
              <a:solidFill>
                <a:schemeClr val="tx1"/>
              </a:solidFill>
              <a:cs typeface="Arial" pitchFamily="34" charset="0"/>
            </a:rPr>
            <a:t>Người lao động chết, mất tích theo tuyên bố của tòa án...</a:t>
          </a:r>
          <a:endParaRPr lang="en-US" sz="2400" kern="1200" dirty="0">
            <a:solidFill>
              <a:schemeClr val="tx1"/>
            </a:solidFill>
          </a:endParaRPr>
        </a:p>
      </dsp:txBody>
      <dsp:txXfrm>
        <a:off x="545596" y="3718651"/>
        <a:ext cx="8527881" cy="743652"/>
      </dsp:txXfrm>
    </dsp:sp>
    <dsp:sp modelId="{3B0E3EB3-B75B-428F-A42D-35248149BBFA}">
      <dsp:nvSpPr>
        <dsp:cNvPr id="0" name=""/>
        <dsp:cNvSpPr/>
      </dsp:nvSpPr>
      <dsp:spPr>
        <a:xfrm>
          <a:off x="80813" y="3625694"/>
          <a:ext cx="929566" cy="929566"/>
        </a:xfrm>
        <a:prstGeom prst="ellipse">
          <a:avLst/>
        </a:prstGeom>
        <a:solidFill>
          <a:schemeClr val="lt1">
            <a:hueOff val="0"/>
            <a:satOff val="0"/>
            <a:lumOff val="0"/>
            <a:alphaOff val="0"/>
          </a:schemeClr>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E49E8D4-32ED-4D8D-A98D-402C2FBEB8BF}">
      <dsp:nvSpPr>
        <dsp:cNvPr id="0" name=""/>
        <dsp:cNvSpPr/>
      </dsp:nvSpPr>
      <dsp:spPr>
        <a:xfrm>
          <a:off x="3657599" y="0"/>
          <a:ext cx="5486400" cy="4314305"/>
        </a:xfrm>
        <a:prstGeom prst="rightArrow">
          <a:avLst>
            <a:gd name="adj1" fmla="val 75000"/>
            <a:gd name="adj2" fmla="val 50000"/>
          </a:avLst>
        </a:prstGeom>
        <a:solidFill>
          <a:schemeClr val="bg2">
            <a:lumMod val="75000"/>
            <a:alpha val="90000"/>
          </a:schemeClr>
        </a:solidFill>
        <a:ln w="12700" cap="flat" cmpd="sng" algn="ctr">
          <a:solidFill>
            <a:schemeClr val="accent1">
              <a:alpha val="90000"/>
              <a:tint val="40000"/>
              <a:hueOff val="0"/>
              <a:satOff val="0"/>
              <a:lumOff val="0"/>
              <a:alphaOff val="0"/>
            </a:schemeClr>
          </a:solidFill>
          <a:prstDash val="solid"/>
        </a:ln>
        <a:effectLst>
          <a:outerShdw blurRad="47625" dist="38100" dir="5400000" sy="98000" rotWithShape="0">
            <a:srgbClr val="000000">
              <a:alpha val="48000"/>
            </a:srgbClr>
          </a:outerShdw>
        </a:effectLst>
        <a:scene3d>
          <a:camera prst="orthographicFront"/>
          <a:lightRig rig="threePt" dir="t">
            <a:rot lat="0" lon="0" rev="7500000"/>
          </a:lightRig>
        </a:scene3d>
        <a:sp3d z="-152400" extrusionH="63500" prstMaterial="dkEdge">
          <a:bevelT w="144450" h="3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22860" tIns="22860" rIns="22860" bIns="22860" numCol="1" spcCol="1270" anchor="t" anchorCtr="0">
          <a:noAutofit/>
        </a:bodyPr>
        <a:lstStyle/>
        <a:p>
          <a:pPr marL="0" marR="0" lvl="1" indent="0" algn="l" defTabSz="914400" eaLnBrk="1" fontAlgn="auto" latinLnBrk="0" hangingPunct="1">
            <a:lnSpc>
              <a:spcPct val="100000"/>
            </a:lnSpc>
            <a:spcBef>
              <a:spcPct val="0"/>
            </a:spcBef>
            <a:spcAft>
              <a:spcPts val="0"/>
            </a:spcAft>
            <a:buClrTx/>
            <a:buSzTx/>
            <a:buFontTx/>
            <a:buChar char="••"/>
            <a:tabLst/>
            <a:defRPr/>
          </a:pPr>
          <a:r>
            <a:rPr lang="vi-VN" sz="3600" b="1" kern="1200" dirty="0" smtClean="0">
              <a:solidFill>
                <a:schemeClr val="tx1"/>
              </a:solidFill>
              <a:latin typeface="Arial" pitchFamily="34" charset="0"/>
              <a:cs typeface="Arial" pitchFamily="34" charset="0"/>
            </a:rPr>
            <a:t>thì thời hạn báo trước được thực hiện theo quy định của Chính phủ</a:t>
          </a:r>
          <a:endParaRPr lang="en-US" sz="3600" kern="1200" dirty="0" smtClean="0"/>
        </a:p>
      </dsp:txBody>
      <dsp:txXfrm>
        <a:off x="3657599" y="539288"/>
        <a:ext cx="3868536" cy="3235729"/>
      </dsp:txXfrm>
    </dsp:sp>
    <dsp:sp modelId="{31B0F7AB-BC70-4F56-B8DC-396AB2CC4048}">
      <dsp:nvSpPr>
        <dsp:cNvPr id="0" name=""/>
        <dsp:cNvSpPr/>
      </dsp:nvSpPr>
      <dsp:spPr>
        <a:xfrm>
          <a:off x="0" y="0"/>
          <a:ext cx="3657600" cy="4314305"/>
        </a:xfrm>
        <a:prstGeom prst="roundRect">
          <a:avLst/>
        </a:prstGeom>
        <a:solidFill>
          <a:schemeClr val="bg1">
            <a:lumMod val="85000"/>
          </a:schemeClr>
        </a:solidFill>
        <a:ln>
          <a:noFill/>
        </a:ln>
        <a:effectLst>
          <a:outerShdw blurRad="47625" dist="38100" dir="5400000" sy="98000" rotWithShape="0">
            <a:srgbClr val="000000">
              <a:alpha val="48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37160" tIns="68580" rIns="137160" bIns="6858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r>
            <a:rPr lang="vi-VN" sz="3600" b="1" kern="1200" dirty="0" smtClean="0">
              <a:solidFill>
                <a:schemeClr val="tx1"/>
              </a:solidFill>
              <a:latin typeface="Arial" pitchFamily="34" charset="0"/>
              <a:cs typeface="Arial" pitchFamily="34" charset="0"/>
            </a:rPr>
            <a:t>d) Đối với một số ngành, nghề, công việc đặc thù</a:t>
          </a:r>
          <a:endParaRPr lang="en-US" sz="3600" kern="1200" dirty="0"/>
        </a:p>
      </dsp:txBody>
      <dsp:txXfrm>
        <a:off x="178549" y="178549"/>
        <a:ext cx="3300502" cy="3957207"/>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cycle2">
  <dgm:title val=""/>
  <dgm:desc val=""/>
  <dgm:catLst>
    <dgm:cat type="cycle" pri="1000"/>
    <dgm:cat type="convert" pri="10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onstrLst>
      <dgm:constr type="w" for="ch" ptType="node" refType="w"/>
      <dgm:constr type="w" for="ch" ptType="sibTrans" refType="w" refFor="ch" refPtType="node" op="equ" fact="0.25"/>
      <dgm:constr type="sibSp" refType="w" refFor="ch" refPtType="node" fact="0.5"/>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sibTransForEach" axis="followSib" ptType="sibTrans" hideLastTrans="0" cnt="1">
            <dgm:layoutNode name="sibTrans">
              <dgm:choose name="Name11">
                <dgm:if name="Name12" axis="par ch" ptType="doc node" func="cnt" op="lt" val="3">
                  <dgm:alg type="conn">
                    <dgm:param type="begPts" val="radial"/>
                    <dgm:param type="endPts" val="radial"/>
                  </dgm:alg>
                </dgm:if>
                <dgm:else name="Name13">
                  <dgm:alg type="conn">
                    <dgm:param type="begPts" val="auto"/>
                    <dgm:param type="endPts" val="auto"/>
                  </dgm:alg>
                </dgm:else>
              </dgm:choose>
              <dgm:shape xmlns:r="http://schemas.openxmlformats.org/officeDocument/2006/relationships" type="conn" r:blip="">
                <dgm:adjLst/>
              </dgm:shape>
              <dgm:presOf axis="self"/>
              <dgm:constrLst>
                <dgm:constr type="h" refType="w" fact="1.35"/>
                <dgm:constr type="connDist"/>
                <dgm:constr type="w" for="ch" refType="connDist" fact="0.45"/>
                <dgm:constr type="h" for="ch" refType="h"/>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14"/>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arrow2">
  <dgm:title val=""/>
  <dgm:desc val=""/>
  <dgm:catLst>
    <dgm:cat type="process" pri="2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arrowDiagram">
    <dgm:varLst>
      <dgm:chMax val="5"/>
      <dgm:dir/>
      <dgm:resizeHandles val="exact"/>
    </dgm:varLst>
    <dgm:alg type="composite">
      <dgm:param type="ar" val="1.6"/>
    </dgm:alg>
    <dgm:shape xmlns:r="http://schemas.openxmlformats.org/officeDocument/2006/relationships" r:blip="">
      <dgm:adjLst/>
    </dgm:shape>
    <dgm:presOf/>
    <dgm:constrLst>
      <dgm:constr type="l" for="ch" forName="arrow"/>
      <dgm:constr type="t" for="ch" forName="arrow"/>
      <dgm:constr type="w" for="ch" forName="arrow" refType="w"/>
      <dgm:constr type="h" for="ch" forName="arrow" refType="h"/>
      <dgm:constr type="ctrX" for="ch" forName="arrowDiagram1" refType="w" fact="0.5"/>
      <dgm:constr type="ctrY" for="ch" forName="arrowDiagram1" refType="h" fact="0.5"/>
      <dgm:constr type="w" for="ch" forName="arrowDiagram1" refType="w"/>
      <dgm:constr type="h" for="ch" forName="arrowDiagram1" refType="h"/>
      <dgm:constr type="ctrX" for="ch" forName="arrowDiagram2" refType="w" fact="0.5"/>
      <dgm:constr type="ctrY" for="ch" forName="arrowDiagram2" refType="h" fact="0.5"/>
      <dgm:constr type="w" for="ch" forName="arrowDiagram2" refType="w"/>
      <dgm:constr type="h" for="ch" forName="arrowDiagram2" refType="h"/>
      <dgm:constr type="ctrX" for="ch" forName="arrowDiagram3" refType="w" fact="0.5"/>
      <dgm:constr type="ctrY" for="ch" forName="arrowDiagram3" refType="h" fact="0.5"/>
      <dgm:constr type="w" for="ch" forName="arrowDiagram3" refType="w"/>
      <dgm:constr type="h" for="ch" forName="arrowDiagram3" refType="h"/>
      <dgm:constr type="ctrX" for="ch" forName="arrowDiagram4" refType="w" fact="0.5"/>
      <dgm:constr type="ctrY" for="ch" forName="arrowDiagram4" refType="h" fact="0.5"/>
      <dgm:constr type="w" for="ch" forName="arrowDiagram4" refType="w"/>
      <dgm:constr type="h" for="ch" forName="arrowDiagram4" refType="h"/>
      <dgm:constr type="ctrX" for="ch" forName="arrowDiagram5" refType="w" fact="0.5"/>
      <dgm:constr type="ctrY" for="ch" forName="arrowDiagram5" refType="h" fact="0.5"/>
      <dgm:constr type="w" for="ch" forName="arrowDiagram5" refType="w"/>
      <dgm:constr type="h" for="ch" forName="arrowDiagram5" refType="h"/>
    </dgm:constrLst>
    <dgm:ruleLst/>
    <dgm:choose name="Name0">
      <dgm:if name="Name1" axis="ch" ptType="node" func="cnt" op="gte" val="1">
        <dgm:layoutNode name="arrow" styleLbl="bgShp">
          <dgm:alg type="sp"/>
          <dgm:shape xmlns:r="http://schemas.openxmlformats.org/officeDocument/2006/relationships" type="swooshArrow" r:blip="">
            <dgm:adjLst>
              <dgm:adj idx="2" val="0.25"/>
            </dgm:adjLst>
          </dgm:shape>
          <dgm:presOf/>
          <dgm:constrLst/>
          <dgm:ruleLst/>
        </dgm:layoutNode>
        <dgm:choose name="Name2">
          <dgm:if name="Name3" axis="ch" ptType="node" func="cnt" op="lt" val="1"/>
          <dgm:if name="Name4" axis="ch" ptType="node" func="cnt" op="equ" val="1">
            <dgm:layoutNode name="arrowDiagram1">
              <dgm:varLst>
                <dgm:bulletEnabled val="1"/>
              </dgm:varLst>
              <dgm:alg type="composite">
                <dgm:param type="vertAlign" val="none"/>
                <dgm:param type="horzAlign" val="none"/>
              </dgm:alg>
              <dgm:shape xmlns:r="http://schemas.openxmlformats.org/officeDocument/2006/relationships" r:blip="">
                <dgm:adjLst/>
              </dgm:shape>
              <dgm:presOf/>
              <dgm:constrLst>
                <dgm:constr type="ctrX" for="ch" forName="bullet1" refType="w" fact="0.8"/>
                <dgm:constr type="ctrY" for="ch" forName="bullet1" refType="h" fact="0.262"/>
                <dgm:constr type="w" for="ch" forName="bullet1" refType="w" fact="0.074"/>
                <dgm:constr type="h" for="ch" forName="bullet1" refType="w" refFor="ch" refForName="bullet1"/>
                <dgm:constr type="r" for="ch" forName="textBox1" refType="ctrX" refFor="ch" refForName="bullet1"/>
                <dgm:constr type="t" for="ch" forName="textBox1" refType="ctrY" refFor="ch" refForName="bullet1"/>
                <dgm:constr type="w" for="ch" forName="textBox1" refType="w" fact="0.4"/>
                <dgm:constr type="h" for="ch" forName="textBox1" refType="h" fact="0.738"/>
                <dgm:constr type="userA" refType="h" refFor="ch" refForName="bullet1" fact="0.53"/>
                <dgm:constr type="rMarg" for="ch" forName="textBox1" refType="userA" fact="2.834"/>
                <dgm:constr type="primFontSz" for="ch" ptType="node" op="equ" val="65"/>
              </dgm:constrLst>
              <dgm:ruleLst/>
              <dgm:forEach name="Name5" axis="ch" ptType="node" cnt="1">
                <dgm:layoutNode name="bullet1" styleLbl="node1">
                  <dgm:alg type="sp"/>
                  <dgm:shape xmlns:r="http://schemas.openxmlformats.org/officeDocument/2006/relationships" type="ellipse" r:blip="">
                    <dgm:adjLst/>
                  </dgm:shape>
                  <dgm:presOf/>
                  <dgm:constrLst/>
                  <dgm:ruleLst/>
                </dgm:layoutNode>
                <dgm:layoutNode name="textBox1" styleLbl="revTx">
                  <dgm:varLst>
                    <dgm:bulletEnabled val="1"/>
                  </dgm:varLst>
                  <dgm:alg type="tx">
                    <dgm:param type="txAnchorVert" val="t"/>
                    <dgm:param type="parTxLTRAlign" val="r"/>
                    <dgm:param type="parTxRTLAlign" val="r"/>
                  </dgm:alg>
                  <dgm:shape xmlns:r="http://schemas.openxmlformats.org/officeDocument/2006/relationships" type="round2DiagRect" r:blip="">
                    <dgm:adjLst/>
                  </dgm:shape>
                  <dgm:presOf axis="desOrSelf" ptType="node"/>
                  <dgm:constrLst>
                    <dgm:constr type="lMarg"/>
                    <dgm:constr type="tMarg"/>
                    <dgm:constr type="bMarg"/>
                  </dgm:constrLst>
                  <dgm:ruleLst>
                    <dgm:rule type="primFontSz" val="5" fact="NaN" max="NaN"/>
                  </dgm:ruleLst>
                </dgm:layoutNode>
              </dgm:forEach>
            </dgm:layoutNode>
          </dgm:if>
          <dgm:if name="Name6" axis="ch" ptType="node" func="cnt" op="equ" val="2">
            <dgm:layoutNode name="arrowDiagram2">
              <dgm:alg type="composite">
                <dgm:param type="vertAlign" val="none"/>
                <dgm:param type="horzAlign" val="none"/>
              </dgm:alg>
              <dgm:shape xmlns:r="http://schemas.openxmlformats.org/officeDocument/2006/relationships" r:blip="">
                <dgm:adjLst/>
              </dgm:shape>
              <dgm:presOf/>
              <dgm:choose name="Name7">
                <dgm:if name="Name8" func="var" arg="dir" op="equ" val="norm">
                  <dgm:constrLst>
                    <dgm:constr type="ctrX" for="ch" forName="bullet2a" refType="w" fact="0.25"/>
                    <dgm:constr type="ctrY" for="ch" forName="bullet2a" refType="h" fact="0.573"/>
                    <dgm:constr type="w" for="ch" forName="bullet2a" refType="w" fact="0.035"/>
                    <dgm:constr type="h" for="ch" forName="bullet2a" refType="w" refFor="ch" refForName="bullet2a"/>
                    <dgm:constr type="l" for="ch" forName="textBox2a" refType="ctrX" refFor="ch" refForName="bullet2a"/>
                    <dgm:constr type="t" for="ch" forName="textBox2a" refType="ctrY" refFor="ch" refForName="bullet2a"/>
                    <dgm:constr type="w" for="ch" forName="textBox2a" refType="w" fact="0.325"/>
                    <dgm:constr type="h" for="ch" forName="textBox2a" refType="h" fact="0.427"/>
                    <dgm:constr type="userA" refType="h" refFor="ch" refForName="bullet2a" fact="0.53"/>
                    <dgm:constr type="lMarg" for="ch" forName="textBox2a" refType="userA" fact="2.834"/>
                    <dgm:constr type="ctrX" for="ch" forName="bullet2b" refType="w" fact="0.585"/>
                    <dgm:constr type="ctrY" for="ch" forName="bullet2b" refType="h" fact="0.338"/>
                    <dgm:constr type="w" for="ch" forName="bullet2b" refType="w" fact="0.06"/>
                    <dgm:constr type="h" for="ch" forName="bullet2b" refType="w" refFor="ch" refForName="bullet2b"/>
                    <dgm:constr type="l" for="ch" forName="textBox2b" refType="ctrX" refFor="ch" refForName="bullet2b"/>
                    <dgm:constr type="t" for="ch" forName="textBox2b" refType="ctrY" refFor="ch" refForName="bullet2b"/>
                    <dgm:constr type="w" for="ch" forName="textBox2b" refType="w" fact="0.325"/>
                    <dgm:constr type="h" for="ch" forName="textBox2b" refType="h" fact="0.662"/>
                    <dgm:constr type="userB" refType="h" refFor="ch" refForName="bullet2b" fact="0.53"/>
                    <dgm:constr type="lMarg" for="ch" forName="textBox2b" refType="userB" fact="2.834"/>
                    <dgm:constr type="primFontSz" for="ch" ptType="node" op="equ" val="65"/>
                  </dgm:constrLst>
                </dgm:if>
                <dgm:else name="Name9">
                  <dgm:constrLst>
                    <dgm:constr type="ctrX" for="ch" forName="bullet2a" refType="w" fact="0.25"/>
                    <dgm:constr type="ctrY" for="ch" forName="bullet2a" refType="h" fact="0.573"/>
                    <dgm:constr type="w" for="ch" forName="bullet2a" refType="w" fact="0.035"/>
                    <dgm:constr type="h" for="ch" forName="bullet2a" refType="w" refFor="ch" refForName="bullet2a"/>
                    <dgm:constr type="r" for="ch" forName="textBox2a" refType="ctrX" refFor="ch" refForName="bullet2a"/>
                    <dgm:constr type="b" for="ch" forName="textBox2a" refType="ctrY" refFor="ch" refForName="bullet2a"/>
                    <dgm:constr type="w" for="ch" forName="textBox2a" refType="w" fact="0.25"/>
                    <dgm:constr type="h" for="ch" forName="textBox2a" refType="h" fact="0.573"/>
                    <dgm:constr type="userA" refType="h" refFor="ch" refForName="bullet2a" fact="0.53"/>
                    <dgm:constr type="rMarg" for="ch" forName="textBox2a" refType="userA" fact="2.834"/>
                    <dgm:constr type="ctrX" for="ch" forName="bullet2b" refType="w" fact="0.585"/>
                    <dgm:constr type="ctrY" for="ch" forName="bullet2b" refType="h" fact="0.338"/>
                    <dgm:constr type="w" for="ch" forName="bullet2b" refType="w" fact="0.06"/>
                    <dgm:constr type="h" for="ch" forName="bullet2b" refType="w" refFor="ch" refForName="bullet2b"/>
                    <dgm:constr type="r" for="ch" forName="textBox2b" refType="ctrX" refFor="ch" refForName="bullet2b"/>
                    <dgm:constr type="b" for="ch" forName="textBox2b" refType="ctrY" refFor="ch" refForName="bullet2b"/>
                    <dgm:constr type="w" for="ch" forName="textBox2b" refType="w" fact="0.28"/>
                    <dgm:constr type="h" for="ch" forName="textBox2b" refType="h" fact="0.338"/>
                    <dgm:constr type="userB" refType="h" refFor="ch" refForName="bullet2b" fact="0.53"/>
                    <dgm:constr type="rMarg" for="ch" forName="textBox2b" refType="userB" fact="2.834"/>
                    <dgm:constr type="primFontSz" for="ch" ptType="node" op="equ" val="65"/>
                  </dgm:constrLst>
                </dgm:else>
              </dgm:choose>
              <dgm:ruleLst/>
              <dgm:forEach name="Name10" axis="ch" ptType="node" cnt="1">
                <dgm:layoutNode name="bullet2a" styleLbl="node1">
                  <dgm:alg type="sp"/>
                  <dgm:shape xmlns:r="http://schemas.openxmlformats.org/officeDocument/2006/relationships" type="ellipse" r:blip="">
                    <dgm:adjLst/>
                  </dgm:shape>
                  <dgm:presOf/>
                  <dgm:constrLst/>
                  <dgm:ruleLst/>
                </dgm:layoutNode>
                <dgm:layoutNode name="textBox2a" styleLbl="revTx">
                  <dgm:varLst>
                    <dgm:bulletEnabled val="1"/>
                  </dgm:varLst>
                  <dgm:choose name="Name11">
                    <dgm:if name="Name12" func="var" arg="dir" op="equ" val="norm">
                      <dgm:choose name="Name13">
                        <dgm:if name="Name14" axis="root des" ptType="all node" func="maxDepth" op="gt" val="1">
                          <dgm:alg type="tx">
                            <dgm:param type="txAnchorVert" val="t"/>
                            <dgm:param type="parTxLTRAlign" val="l"/>
                            <dgm:param type="parTxRTLAlign" val="r"/>
                          </dgm:alg>
                        </dgm:if>
                        <dgm:else name="Name15">
                          <dgm:alg type="tx">
                            <dgm:param type="txAnchorVert" val="t"/>
                            <dgm:param type="parTxLTRAlign" val="l"/>
                            <dgm:param type="parTxRTLAlign" val="l"/>
                          </dgm:alg>
                        </dgm:else>
                      </dgm:choose>
                    </dgm:if>
                    <dgm:else name="Name16">
                      <dgm:choose name="Name17">
                        <dgm:if name="Name18" axis="root des" ptType="all node" func="maxDepth" op="gt" val="1">
                          <dgm:alg type="tx">
                            <dgm:param type="txAnchorVert" val="b"/>
                            <dgm:param type="txAnchorVertCh" val="b"/>
                            <dgm:param type="parTxLTRAlign" val="l"/>
                            <dgm:param type="parTxRTLAlign" val="r"/>
                          </dgm:alg>
                        </dgm:if>
                        <dgm:else name="Name19">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20">
                    <dgm:if name="Name21" func="var" arg="dir" op="equ" val="norm">
                      <dgm:constrLst>
                        <dgm:constr type="rMarg"/>
                        <dgm:constr type="tMarg"/>
                        <dgm:constr type="bMarg"/>
                      </dgm:constrLst>
                    </dgm:if>
                    <dgm:else name="Name22">
                      <dgm:constrLst>
                        <dgm:constr type="lMarg"/>
                        <dgm:constr type="tMarg"/>
                        <dgm:constr type="bMarg"/>
                      </dgm:constrLst>
                    </dgm:else>
                  </dgm:choose>
                  <dgm:ruleLst>
                    <dgm:rule type="primFontSz" val="5" fact="NaN" max="NaN"/>
                  </dgm:ruleLst>
                </dgm:layoutNode>
              </dgm:forEach>
              <dgm:forEach name="Name23" axis="ch" ptType="node" st="2" cnt="1">
                <dgm:layoutNode name="bullet2b" styleLbl="node1">
                  <dgm:alg type="sp"/>
                  <dgm:shape xmlns:r="http://schemas.openxmlformats.org/officeDocument/2006/relationships" type="ellipse" r:blip="">
                    <dgm:adjLst/>
                  </dgm:shape>
                  <dgm:presOf/>
                  <dgm:constrLst/>
                  <dgm:ruleLst/>
                </dgm:layoutNode>
                <dgm:layoutNode name="textBox2b" styleLbl="revTx">
                  <dgm:varLst>
                    <dgm:bulletEnabled val="1"/>
                  </dgm:varLst>
                  <dgm:choose name="Name24">
                    <dgm:if name="Name25" func="var" arg="dir" op="equ" val="norm">
                      <dgm:choose name="Name26">
                        <dgm:if name="Name27" axis="root des" ptType="all node" func="maxDepth" op="gt" val="1">
                          <dgm:alg type="tx">
                            <dgm:param type="txAnchorVert" val="t"/>
                            <dgm:param type="parTxLTRAlign" val="l"/>
                            <dgm:param type="parTxRTLAlign" val="r"/>
                          </dgm:alg>
                        </dgm:if>
                        <dgm:else name="Name28">
                          <dgm:alg type="tx">
                            <dgm:param type="txAnchorVert" val="t"/>
                            <dgm:param type="parTxLTRAlign" val="l"/>
                            <dgm:param type="parTxRTLAlign" val="l"/>
                          </dgm:alg>
                        </dgm:else>
                      </dgm:choose>
                    </dgm:if>
                    <dgm:else name="Name29">
                      <dgm:choose name="Name30">
                        <dgm:if name="Name31" axis="root des" ptType="all node" func="maxDepth" op="gt" val="1">
                          <dgm:alg type="tx">
                            <dgm:param type="txAnchorVert" val="b"/>
                            <dgm:param type="txAnchorVertCh" val="b"/>
                            <dgm:param type="parTxLTRAlign" val="l"/>
                            <dgm:param type="parTxRTLAlign" val="r"/>
                          </dgm:alg>
                        </dgm:if>
                        <dgm:else name="Name3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33">
                    <dgm:if name="Name34" func="var" arg="dir" op="equ" val="norm">
                      <dgm:constrLst>
                        <dgm:constr type="rMarg"/>
                        <dgm:constr type="tMarg"/>
                        <dgm:constr type="bMarg"/>
                      </dgm:constrLst>
                    </dgm:if>
                    <dgm:else name="Name35">
                      <dgm:constrLst>
                        <dgm:constr type="lMarg"/>
                        <dgm:constr type="tMarg"/>
                        <dgm:constr type="bMarg"/>
                      </dgm:constrLst>
                    </dgm:else>
                  </dgm:choose>
                  <dgm:ruleLst>
                    <dgm:rule type="primFontSz" val="5" fact="NaN" max="NaN"/>
                  </dgm:ruleLst>
                </dgm:layoutNode>
              </dgm:forEach>
            </dgm:layoutNode>
          </dgm:if>
          <dgm:if name="Name36" axis="ch" ptType="node" func="cnt" op="equ" val="3">
            <dgm:layoutNode name="arrowDiagram3">
              <dgm:alg type="composite">
                <dgm:param type="vertAlign" val="none"/>
                <dgm:param type="horzAlign" val="none"/>
              </dgm:alg>
              <dgm:shape xmlns:r="http://schemas.openxmlformats.org/officeDocument/2006/relationships" r:blip="">
                <dgm:adjLst/>
              </dgm:shape>
              <dgm:presOf/>
              <dgm:choose name="Name37">
                <dgm:if name="Name38" func="var" arg="dir" op="equ" val="norm">
                  <dgm:constrLst>
                    <dgm:constr type="ctrX" for="ch" forName="bullet3a" refType="w" fact="0.14"/>
                    <dgm:constr type="ctrY" for="ch" forName="bullet3a" refType="h" fact="0.711"/>
                    <dgm:constr type="w" for="ch" forName="bullet3a" refType="w" fact="0.026"/>
                    <dgm:constr type="h" for="ch" forName="bullet3a" refType="w" refFor="ch" refForName="bullet3a"/>
                    <dgm:constr type="l" for="ch" forName="textBox3a" refType="ctrX" refFor="ch" refForName="bullet3a"/>
                    <dgm:constr type="t" for="ch" forName="textBox3a" refType="ctrY" refFor="ch" refForName="bullet3a"/>
                    <dgm:constr type="w" for="ch" forName="textBox3a" refType="w" fact="0.233"/>
                    <dgm:constr type="h" for="ch" forName="textBox3a" refType="h" fact="0.289"/>
                    <dgm:constr type="userA" refType="h" refFor="ch" refForName="bullet3a" fact="0.53"/>
                    <dgm:constr type="lMarg" for="ch" forName="textBox3a" refType="userA" fact="2.834"/>
                    <dgm:constr type="ctrX" for="ch" forName="bullet3b" refType="w" fact="0.38"/>
                    <dgm:constr type="ctrY" for="ch" forName="bullet3b" refType="h" fact="0.456"/>
                    <dgm:constr type="w" for="ch" forName="bullet3b" refType="w" fact="0.047"/>
                    <dgm:constr type="h" for="ch" forName="bullet3b" refType="w" refFor="ch" refForName="bullet3b"/>
                    <dgm:constr type="l" for="ch" forName="textBox3b" refType="ctrX" refFor="ch" refForName="bullet3b"/>
                    <dgm:constr type="t" for="ch" forName="textBox3b" refType="ctrY" refFor="ch" refForName="bullet3b"/>
                    <dgm:constr type="w" for="ch" forName="textBox3b" refType="w" fact="0.24"/>
                    <dgm:constr type="h" for="ch" forName="textBox3b" refType="h" fact="0.544"/>
                    <dgm:constr type="userB" refType="h" refFor="ch" refForName="bullet3b" fact="0.53"/>
                    <dgm:constr type="lMarg" for="ch" forName="textBox3b" refType="userB" fact="2.834"/>
                    <dgm:constr type="ctrX" for="ch" forName="bullet3c" refType="w" fact="0.665"/>
                    <dgm:constr type="ctrY" for="ch" forName="bullet3c" refType="h" fact="0.305"/>
                    <dgm:constr type="w" for="ch" forName="bullet3c" refType="w" fact="0.065"/>
                    <dgm:constr type="h" for="ch" forName="bullet3c" refType="w" refFor="ch" refForName="bullet3c"/>
                    <dgm:constr type="l" for="ch" forName="textBox3c" refType="ctrX" refFor="ch" refForName="bullet3c"/>
                    <dgm:constr type="t" for="ch" forName="textBox3c" refType="ctrY" refFor="ch" refForName="bullet3c"/>
                    <dgm:constr type="w" for="ch" forName="textBox3c" refType="w" fact="0.24"/>
                    <dgm:constr type="h" for="ch" forName="textBox3c" refType="h" fact="0.695"/>
                    <dgm:constr type="userC" refType="h" refFor="ch" refForName="bullet3c" fact="0.53"/>
                    <dgm:constr type="lMarg" for="ch" forName="textBox3c" refType="userC" fact="2.834"/>
                    <dgm:constr type="primFontSz" for="ch" ptType="node" op="equ" val="65"/>
                  </dgm:constrLst>
                </dgm:if>
                <dgm:else name="Name39">
                  <dgm:constrLst>
                    <dgm:constr type="ctrX" for="ch" forName="bullet3a" refType="w" fact="0.14"/>
                    <dgm:constr type="ctrY" for="ch" forName="bullet3a" refType="h" fact="0.711"/>
                    <dgm:constr type="w" for="ch" forName="bullet3a" refType="w" fact="0.026"/>
                    <dgm:constr type="h" for="ch" forName="bullet3a" refType="w" refFor="ch" refForName="bullet3a"/>
                    <dgm:constr type="r" for="ch" forName="textBox3a" refType="ctrX" refFor="ch" refForName="bullet3a"/>
                    <dgm:constr type="b" for="ch" forName="textBox3a" refType="ctrY" refFor="ch" refForName="bullet3a"/>
                    <dgm:constr type="w" for="ch" forName="textBox3a" refType="w" fact="0.14"/>
                    <dgm:constr type="h" for="ch" forName="textBox3a" refType="h" fact="0.711"/>
                    <dgm:constr type="userA" refType="h" refFor="ch" refForName="bullet3a" fact="0.53"/>
                    <dgm:constr type="rMarg" for="ch" forName="textBox3a" refType="userA" fact="2.834"/>
                    <dgm:constr type="ctrX" for="ch" forName="bullet3b" refType="w" fact="0.38"/>
                    <dgm:constr type="ctrY" for="ch" forName="bullet3b" refType="h" fact="0.456"/>
                    <dgm:constr type="w" for="ch" forName="bullet3b" refType="w" fact="0.047"/>
                    <dgm:constr type="h" for="ch" forName="bullet3b" refType="w" refFor="ch" refForName="bullet3b"/>
                    <dgm:constr type="r" for="ch" forName="textBox3b" refType="ctrX" refFor="ch" refForName="bullet3b"/>
                    <dgm:constr type="b" for="ch" forName="textBox3b" refType="ctrY" refFor="ch" refForName="bullet3b"/>
                    <dgm:constr type="w" for="ch" forName="textBox3b" refType="w" fact="0.24"/>
                    <dgm:constr type="h" for="ch" forName="textBox3b" refType="h" fact="0.456"/>
                    <dgm:constr type="userB" refType="h" refFor="ch" refForName="bullet3b" fact="0.53"/>
                    <dgm:constr type="rMarg" for="ch" forName="textBox3b" refType="userB" fact="2.834"/>
                    <dgm:constr type="ctrX" for="ch" forName="bullet3c" refType="w" fact="0.665"/>
                    <dgm:constr type="ctrY" for="ch" forName="bullet3c" refType="h" fact="0.305"/>
                    <dgm:constr type="w" for="ch" forName="bullet3c" refType="w" fact="0.065"/>
                    <dgm:constr type="h" for="ch" forName="bullet3c" refType="w" refFor="ch" refForName="bullet3c"/>
                    <dgm:constr type="r" for="ch" forName="textBox3c" refType="ctrX" refFor="ch" refForName="bullet3c"/>
                    <dgm:constr type="b" for="ch" forName="textBox3c" refType="ctrY" refFor="ch" refForName="bullet3c"/>
                    <dgm:constr type="w" for="ch" forName="textBox3c" refType="w" fact="0.24"/>
                    <dgm:constr type="h" for="ch" forName="textBox3c" refType="h" fact="0.305"/>
                    <dgm:constr type="userC" refType="h" refFor="ch" refForName="bullet3c" fact="0.53"/>
                    <dgm:constr type="rMarg" for="ch" forName="textBox3c" refType="userC" fact="2.834"/>
                    <dgm:constr type="primFontSz" for="ch" ptType="node" op="equ" val="65"/>
                  </dgm:constrLst>
                </dgm:else>
              </dgm:choose>
              <dgm:ruleLst/>
              <dgm:forEach name="Name40" axis="ch" ptType="node" cnt="1">
                <dgm:layoutNode name="bullet3a" styleLbl="node1">
                  <dgm:alg type="sp"/>
                  <dgm:shape xmlns:r="http://schemas.openxmlformats.org/officeDocument/2006/relationships" type="ellipse" r:blip="">
                    <dgm:adjLst/>
                  </dgm:shape>
                  <dgm:presOf/>
                  <dgm:constrLst/>
                  <dgm:ruleLst/>
                </dgm:layoutNode>
                <dgm:layoutNode name="textBox3a" styleLbl="revTx">
                  <dgm:varLst>
                    <dgm:bulletEnabled val="1"/>
                  </dgm:varLst>
                  <dgm:choose name="Name41">
                    <dgm:if name="Name42" func="var" arg="dir" op="equ" val="norm">
                      <dgm:choose name="Name43">
                        <dgm:if name="Name44" axis="root des" ptType="all node" func="maxDepth" op="gt" val="1">
                          <dgm:alg type="tx">
                            <dgm:param type="txAnchorVert" val="t"/>
                            <dgm:param type="parTxLTRAlign" val="l"/>
                            <dgm:param type="parTxRTLAlign" val="r"/>
                          </dgm:alg>
                        </dgm:if>
                        <dgm:else name="Name45">
                          <dgm:alg type="tx">
                            <dgm:param type="txAnchorVert" val="t"/>
                            <dgm:param type="parTxLTRAlign" val="l"/>
                            <dgm:param type="parTxRTLAlign" val="l"/>
                          </dgm:alg>
                        </dgm:else>
                      </dgm:choose>
                    </dgm:if>
                    <dgm:else name="Name46">
                      <dgm:choose name="Name47">
                        <dgm:if name="Name48" axis="root des" ptType="all node" func="maxDepth" op="gt" val="1">
                          <dgm:alg type="tx">
                            <dgm:param type="txAnchorVert" val="b"/>
                            <dgm:param type="txAnchorVertCh" val="b"/>
                            <dgm:param type="parTxLTRAlign" val="l"/>
                            <dgm:param type="parTxRTLAlign" val="r"/>
                          </dgm:alg>
                        </dgm:if>
                        <dgm:else name="Name49">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50">
                    <dgm:if name="Name51" func="var" arg="dir" op="equ" val="norm">
                      <dgm:constrLst>
                        <dgm:constr type="rMarg"/>
                        <dgm:constr type="tMarg"/>
                        <dgm:constr type="bMarg"/>
                      </dgm:constrLst>
                    </dgm:if>
                    <dgm:else name="Name52">
                      <dgm:constrLst>
                        <dgm:constr type="lMarg"/>
                        <dgm:constr type="tMarg"/>
                        <dgm:constr type="bMarg"/>
                      </dgm:constrLst>
                    </dgm:else>
                  </dgm:choose>
                  <dgm:ruleLst>
                    <dgm:rule type="primFontSz" val="5" fact="NaN" max="NaN"/>
                  </dgm:ruleLst>
                </dgm:layoutNode>
              </dgm:forEach>
              <dgm:forEach name="Name53" axis="ch" ptType="node" st="2" cnt="1">
                <dgm:layoutNode name="bullet3b" styleLbl="node1">
                  <dgm:alg type="sp"/>
                  <dgm:shape xmlns:r="http://schemas.openxmlformats.org/officeDocument/2006/relationships" type="ellipse" r:blip="">
                    <dgm:adjLst/>
                  </dgm:shape>
                  <dgm:presOf/>
                  <dgm:constrLst/>
                  <dgm:ruleLst/>
                </dgm:layoutNode>
                <dgm:layoutNode name="textBox3b" styleLbl="revTx">
                  <dgm:varLst>
                    <dgm:bulletEnabled val="1"/>
                  </dgm:varLst>
                  <dgm:choose name="Name54">
                    <dgm:if name="Name55" func="var" arg="dir" op="equ" val="norm">
                      <dgm:choose name="Name56">
                        <dgm:if name="Name57" axis="root des" ptType="all node" func="maxDepth" op="gt" val="1">
                          <dgm:alg type="tx">
                            <dgm:param type="txAnchorVert" val="t"/>
                            <dgm:param type="parTxLTRAlign" val="l"/>
                            <dgm:param type="parTxRTLAlign" val="r"/>
                          </dgm:alg>
                        </dgm:if>
                        <dgm:else name="Name58">
                          <dgm:alg type="tx">
                            <dgm:param type="txAnchorVert" val="t"/>
                            <dgm:param type="parTxLTRAlign" val="l"/>
                            <dgm:param type="parTxRTLAlign" val="l"/>
                          </dgm:alg>
                        </dgm:else>
                      </dgm:choose>
                    </dgm:if>
                    <dgm:else name="Name59">
                      <dgm:choose name="Name60">
                        <dgm:if name="Name61" axis="root des" ptType="all node" func="maxDepth" op="gt" val="1">
                          <dgm:alg type="tx">
                            <dgm:param type="txAnchorVert" val="b"/>
                            <dgm:param type="txAnchorVertCh" val="b"/>
                            <dgm:param type="parTxLTRAlign" val="l"/>
                            <dgm:param type="parTxRTLAlign" val="r"/>
                          </dgm:alg>
                        </dgm:if>
                        <dgm:else name="Name6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63">
                    <dgm:if name="Name64" func="var" arg="dir" op="equ" val="norm">
                      <dgm:constrLst>
                        <dgm:constr type="rMarg"/>
                        <dgm:constr type="tMarg"/>
                        <dgm:constr type="bMarg"/>
                      </dgm:constrLst>
                    </dgm:if>
                    <dgm:else name="Name65">
                      <dgm:constrLst>
                        <dgm:constr type="lMarg"/>
                        <dgm:constr type="tMarg"/>
                        <dgm:constr type="bMarg"/>
                      </dgm:constrLst>
                    </dgm:else>
                  </dgm:choose>
                  <dgm:ruleLst>
                    <dgm:rule type="primFontSz" val="5" fact="NaN" max="NaN"/>
                  </dgm:ruleLst>
                </dgm:layoutNode>
              </dgm:forEach>
              <dgm:forEach name="Name66" axis="ch" ptType="node" st="3" cnt="1">
                <dgm:layoutNode name="bullet3c" styleLbl="node1">
                  <dgm:alg type="sp"/>
                  <dgm:shape xmlns:r="http://schemas.openxmlformats.org/officeDocument/2006/relationships" type="ellipse" r:blip="">
                    <dgm:adjLst/>
                  </dgm:shape>
                  <dgm:presOf/>
                  <dgm:constrLst/>
                  <dgm:ruleLst/>
                </dgm:layoutNode>
                <dgm:layoutNode name="textBox3c" styleLbl="revTx">
                  <dgm:varLst>
                    <dgm:bulletEnabled val="1"/>
                  </dgm:varLst>
                  <dgm:choose name="Name67">
                    <dgm:if name="Name68" func="var" arg="dir" op="equ" val="norm">
                      <dgm:choose name="Name69">
                        <dgm:if name="Name70" axis="root des" ptType="all node" func="maxDepth" op="gt" val="1">
                          <dgm:alg type="tx">
                            <dgm:param type="txAnchorVert" val="t"/>
                            <dgm:param type="parTxLTRAlign" val="l"/>
                            <dgm:param type="parTxRTLAlign" val="r"/>
                          </dgm:alg>
                        </dgm:if>
                        <dgm:else name="Name71">
                          <dgm:alg type="tx">
                            <dgm:param type="txAnchorVert" val="t"/>
                            <dgm:param type="parTxLTRAlign" val="l"/>
                            <dgm:param type="parTxRTLAlign" val="l"/>
                          </dgm:alg>
                        </dgm:else>
                      </dgm:choose>
                    </dgm:if>
                    <dgm:else name="Name72">
                      <dgm:choose name="Name73">
                        <dgm:if name="Name74" axis="root des" ptType="all node" func="maxDepth" op="gt" val="1">
                          <dgm:alg type="tx">
                            <dgm:param type="txAnchorVert" val="b"/>
                            <dgm:param type="txAnchorVertCh" val="b"/>
                            <dgm:param type="parTxLTRAlign" val="l"/>
                            <dgm:param type="parTxRTLAlign" val="r"/>
                          </dgm:alg>
                        </dgm:if>
                        <dgm:else name="Name75">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76">
                    <dgm:if name="Name77" func="var" arg="dir" op="equ" val="norm">
                      <dgm:constrLst>
                        <dgm:constr type="rMarg"/>
                        <dgm:constr type="tMarg"/>
                        <dgm:constr type="bMarg"/>
                      </dgm:constrLst>
                    </dgm:if>
                    <dgm:else name="Name78">
                      <dgm:constrLst>
                        <dgm:constr type="lMarg"/>
                        <dgm:constr type="tMarg"/>
                        <dgm:constr type="bMarg"/>
                      </dgm:constrLst>
                    </dgm:else>
                  </dgm:choose>
                  <dgm:ruleLst>
                    <dgm:rule type="primFontSz" val="5" fact="NaN" max="NaN"/>
                  </dgm:ruleLst>
                </dgm:layoutNode>
              </dgm:forEach>
            </dgm:layoutNode>
          </dgm:if>
          <dgm:if name="Name79" axis="ch" ptType="node" func="cnt" op="equ" val="4">
            <dgm:layoutNode name="arrowDiagram4">
              <dgm:alg type="composite">
                <dgm:param type="vertAlign" val="none"/>
                <dgm:param type="horzAlign" val="none"/>
              </dgm:alg>
              <dgm:shape xmlns:r="http://schemas.openxmlformats.org/officeDocument/2006/relationships" r:blip="">
                <dgm:adjLst/>
              </dgm:shape>
              <dgm:presOf/>
              <dgm:choose name="Name80">
                <dgm:if name="Name81" func="var" arg="dir" op="equ" val="norm">
                  <dgm:constrLst>
                    <dgm:constr type="ctrX" for="ch" forName="bullet4a" refType="w" fact="0.11"/>
                    <dgm:constr type="ctrY" for="ch" forName="bullet4a" refType="h" fact="0.762"/>
                    <dgm:constr type="w" for="ch" forName="bullet4a" refType="w" fact="0.023"/>
                    <dgm:constr type="h" for="ch" forName="bullet4a" refType="w" refFor="ch" refForName="bullet4a"/>
                    <dgm:constr type="l" for="ch" forName="textBox4a" refType="ctrX" refFor="ch" refForName="bullet4a"/>
                    <dgm:constr type="t" for="ch" forName="textBox4a" refType="ctrY" refFor="ch" refForName="bullet4a"/>
                    <dgm:constr type="w" for="ch" forName="textBox4a" refType="w" fact="0.171"/>
                    <dgm:constr type="h" for="ch" forName="textBox4a" refType="h" fact="0.238"/>
                    <dgm:constr type="userA" refType="h" refFor="ch" refForName="bullet4a" fact="0.53"/>
                    <dgm:constr type="lMarg" for="ch" forName="textBox4a" refType="userA" fact="2.834"/>
                    <dgm:constr type="ctrX" for="ch" forName="bullet4b" refType="w" fact="0.281"/>
                    <dgm:constr type="ctrY" for="ch" forName="bullet4b" refType="h" fact="0.543"/>
                    <dgm:constr type="w" for="ch" forName="bullet4b" refType="w" fact="0.04"/>
                    <dgm:constr type="h" for="ch" forName="bullet4b" refType="w" refFor="ch" refForName="bullet4b"/>
                    <dgm:constr type="l" for="ch" forName="textBox4b" refType="ctrX" refFor="ch" refForName="bullet4b"/>
                    <dgm:constr type="t" for="ch" forName="textBox4b" refType="ctrY" refFor="ch" refForName="bullet4b"/>
                    <dgm:constr type="w" for="ch" forName="textBox4b" refType="w" fact="0.21"/>
                    <dgm:constr type="h" for="ch" forName="textBox4b" refType="h" fact="0.457"/>
                    <dgm:constr type="userB" refType="h" refFor="ch" refForName="bullet4b" fact="0.53"/>
                    <dgm:constr type="lMarg" for="ch" forName="textBox4b" refType="userB" fact="2.834"/>
                    <dgm:constr type="ctrX" for="ch" forName="bullet4c" refType="w" fact="0.495"/>
                    <dgm:constr type="ctrY" for="ch" forName="bullet4c" refType="h" fact="0.382"/>
                    <dgm:constr type="w" for="ch" forName="bullet4c" refType="w" fact="0.053"/>
                    <dgm:constr type="h" for="ch" forName="bullet4c" refType="w" refFor="ch" refForName="bullet4c"/>
                    <dgm:constr type="l" for="ch" forName="textBox4c" refType="ctrX" refFor="ch" refForName="bullet4c"/>
                    <dgm:constr type="t" for="ch" forName="textBox4c" refType="ctrY" refFor="ch" refForName="bullet4c"/>
                    <dgm:constr type="w" for="ch" forName="textBox4c" refType="w" fact="0.21"/>
                    <dgm:constr type="h" for="ch" forName="textBox4c" refType="h" fact="0.618"/>
                    <dgm:constr type="userC" refType="h" refFor="ch" refForName="bullet4c" fact="0.53"/>
                    <dgm:constr type="lMarg" for="ch" forName="textBox4c" refType="userC" fact="2.834"/>
                    <dgm:constr type="ctrX" for="ch" forName="bullet4d" refType="w" fact="0.73"/>
                    <dgm:constr type="ctrY" for="ch" forName="bullet4d" refType="h" fact="0.283"/>
                    <dgm:constr type="w" for="ch" forName="bullet4d" refType="w" fact="0.071"/>
                    <dgm:constr type="h" for="ch" forName="bullet4d" refType="w" refFor="ch" refForName="bullet4d"/>
                    <dgm:constr type="l" for="ch" forName="textBox4d" refType="ctrX" refFor="ch" refForName="bullet4d"/>
                    <dgm:constr type="t" for="ch" forName="textBox4d" refType="ctrY" refFor="ch" refForName="bullet4d"/>
                    <dgm:constr type="w" for="ch" forName="textBox4d" refType="w" fact="0.21"/>
                    <dgm:constr type="h" for="ch" forName="textBox4d" refType="h" fact="0.717"/>
                    <dgm:constr type="userD" refType="h" refFor="ch" refForName="bullet4d" fact="0.53"/>
                    <dgm:constr type="lMarg" for="ch" forName="textBox4d" refType="userD" fact="2.834"/>
                    <dgm:constr type="primFontSz" for="ch" ptType="node" op="equ" val="65"/>
                  </dgm:constrLst>
                </dgm:if>
                <dgm:else name="Name82">
                  <dgm:constrLst>
                    <dgm:constr type="ctrX" for="ch" forName="bullet4a" refType="w" fact="0.11"/>
                    <dgm:constr type="ctrY" for="ch" forName="bullet4a" refType="h" fact="0.762"/>
                    <dgm:constr type="w" for="ch" forName="bullet4a" refType="w" fact="0.023"/>
                    <dgm:constr type="h" for="ch" forName="bullet4a" refType="w" refFor="ch" refForName="bullet4a"/>
                    <dgm:constr type="r" for="ch" forName="textBox4a" refType="ctrX" refFor="ch" refForName="bullet4a"/>
                    <dgm:constr type="b" for="ch" forName="textBox4a" refType="ctrY" refFor="ch" refForName="bullet4a"/>
                    <dgm:constr type="w" for="ch" forName="textBox4a" refType="w" fact="0.11"/>
                    <dgm:constr type="h" for="ch" forName="textBox4a" refType="h" fact="0.762"/>
                    <dgm:constr type="userA" refType="h" refFor="ch" refForName="bullet4a" fact="0.53"/>
                    <dgm:constr type="rMarg" for="ch" forName="textBox4a" refType="userA" fact="2.834"/>
                    <dgm:constr type="ctrX" for="ch" forName="bullet4b" refType="w" fact="0.281"/>
                    <dgm:constr type="ctrY" for="ch" forName="bullet4b" refType="h" fact="0.543"/>
                    <dgm:constr type="w" for="ch" forName="bullet4b" refType="w" fact="0.04"/>
                    <dgm:constr type="h" for="ch" forName="bullet4b" refType="w" refFor="ch" refForName="bullet4b"/>
                    <dgm:constr type="r" for="ch" forName="textBox4b" refType="ctrX" refFor="ch" refForName="bullet4b"/>
                    <dgm:constr type="b" for="ch" forName="textBox4b" refType="ctrY" refFor="ch" refForName="bullet4b"/>
                    <dgm:constr type="w" for="ch" forName="textBox4b" refType="w" fact="0.171"/>
                    <dgm:constr type="h" for="ch" forName="textBox4b" refType="h" fact="0.543"/>
                    <dgm:constr type="userB" refType="h" refFor="ch" refForName="bullet4b" fact="0.53"/>
                    <dgm:constr type="rMarg" for="ch" forName="textBox4b" refType="userB" fact="2.834"/>
                    <dgm:constr type="ctrX" for="ch" forName="bullet4c" refType="w" fact="0.495"/>
                    <dgm:constr type="ctrY" for="ch" forName="bullet4c" refType="h" fact="0.382"/>
                    <dgm:constr type="w" for="ch" forName="bullet4c" refType="w" fact="0.053"/>
                    <dgm:constr type="h" for="ch" forName="bullet4c" refType="w" refFor="ch" refForName="bullet4c"/>
                    <dgm:constr type="r" for="ch" forName="textBox4c" refType="ctrX" refFor="ch" refForName="bullet4c"/>
                    <dgm:constr type="b" for="ch" forName="textBox4c" refType="ctrY" refFor="ch" refForName="bullet4c"/>
                    <dgm:constr type="w" for="ch" forName="textBox4c" refType="w" fact="0.21"/>
                    <dgm:constr type="h" for="ch" forName="textBox4c" refType="h" fact="0.382"/>
                    <dgm:constr type="userC" refType="h" refFor="ch" refForName="bullet4c" fact="0.53"/>
                    <dgm:constr type="rMarg" for="ch" forName="textBox4c" refType="userC" fact="2.834"/>
                    <dgm:constr type="ctrX" for="ch" forName="bullet4d" refType="w" fact="0.73"/>
                    <dgm:constr type="ctrY" for="ch" forName="bullet4d" refType="h" fact="0.283"/>
                    <dgm:constr type="w" for="ch" forName="bullet4d" refType="w" fact="0.071"/>
                    <dgm:constr type="h" for="ch" forName="bullet4d" refType="w" refFor="ch" refForName="bullet4d"/>
                    <dgm:constr type="r" for="ch" forName="textBox4d" refType="ctrX" refFor="ch" refForName="bullet4d"/>
                    <dgm:constr type="b" for="ch" forName="textBox4d" refType="ctrY" refFor="ch" refForName="bullet4d"/>
                    <dgm:constr type="w" for="ch" forName="textBox4d" refType="w" fact="0.21"/>
                    <dgm:constr type="h" for="ch" forName="textBox4d" refType="h" fact="0.283"/>
                    <dgm:constr type="userD" refType="h" refFor="ch" refForName="bullet4d" fact="0.53"/>
                    <dgm:constr type="rMarg" for="ch" forName="textBox4d" refType="userD" fact="2.834"/>
                    <dgm:constr type="primFontSz" for="ch" ptType="node" op="equ" val="65"/>
                  </dgm:constrLst>
                </dgm:else>
              </dgm:choose>
              <dgm:ruleLst/>
              <dgm:forEach name="Name83" axis="ch" ptType="node" cnt="1">
                <dgm:layoutNode name="bullet4a" styleLbl="node1">
                  <dgm:alg type="sp"/>
                  <dgm:shape xmlns:r="http://schemas.openxmlformats.org/officeDocument/2006/relationships" type="ellipse" r:blip="">
                    <dgm:adjLst/>
                  </dgm:shape>
                  <dgm:presOf/>
                  <dgm:constrLst/>
                  <dgm:ruleLst/>
                </dgm:layoutNode>
                <dgm:layoutNode name="textBox4a" styleLbl="revTx">
                  <dgm:varLst>
                    <dgm:bulletEnabled val="1"/>
                  </dgm:varLst>
                  <dgm:choose name="Name84">
                    <dgm:if name="Name85" func="var" arg="dir" op="equ" val="norm">
                      <dgm:choose name="Name86">
                        <dgm:if name="Name87" axis="root des" ptType="all node" func="maxDepth" op="gt" val="1">
                          <dgm:alg type="tx">
                            <dgm:param type="txAnchorVert" val="t"/>
                            <dgm:param type="parTxLTRAlign" val="l"/>
                            <dgm:param type="parTxRTLAlign" val="r"/>
                          </dgm:alg>
                        </dgm:if>
                        <dgm:else name="Name88">
                          <dgm:alg type="tx">
                            <dgm:param type="txAnchorVert" val="t"/>
                            <dgm:param type="parTxLTRAlign" val="l"/>
                            <dgm:param type="parTxRTLAlign" val="l"/>
                          </dgm:alg>
                        </dgm:else>
                      </dgm:choose>
                    </dgm:if>
                    <dgm:else name="Name89">
                      <dgm:choose name="Name90">
                        <dgm:if name="Name91" axis="root des" ptType="all node" func="maxDepth" op="gt" val="1">
                          <dgm:alg type="tx">
                            <dgm:param type="txAnchorVert" val="b"/>
                            <dgm:param type="txAnchorVertCh" val="b"/>
                            <dgm:param type="parTxLTRAlign" val="l"/>
                            <dgm:param type="parTxRTLAlign" val="r"/>
                          </dgm:alg>
                        </dgm:if>
                        <dgm:else name="Name9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93">
                    <dgm:if name="Name94" func="var" arg="dir" op="equ" val="norm">
                      <dgm:constrLst>
                        <dgm:constr type="rMarg"/>
                        <dgm:constr type="tMarg"/>
                        <dgm:constr type="bMarg"/>
                      </dgm:constrLst>
                    </dgm:if>
                    <dgm:else name="Name95">
                      <dgm:constrLst>
                        <dgm:constr type="lMarg"/>
                        <dgm:constr type="tMarg"/>
                        <dgm:constr type="bMarg"/>
                      </dgm:constrLst>
                    </dgm:else>
                  </dgm:choose>
                  <dgm:ruleLst>
                    <dgm:rule type="primFontSz" val="5" fact="NaN" max="NaN"/>
                  </dgm:ruleLst>
                </dgm:layoutNode>
              </dgm:forEach>
              <dgm:forEach name="Name96" axis="ch" ptType="node" st="2" cnt="1">
                <dgm:layoutNode name="bullet4b" styleLbl="node1">
                  <dgm:alg type="sp"/>
                  <dgm:shape xmlns:r="http://schemas.openxmlformats.org/officeDocument/2006/relationships" type="ellipse" r:blip="">
                    <dgm:adjLst/>
                  </dgm:shape>
                  <dgm:presOf/>
                  <dgm:constrLst/>
                  <dgm:ruleLst/>
                </dgm:layoutNode>
                <dgm:layoutNode name="textBox4b" styleLbl="revTx">
                  <dgm:varLst>
                    <dgm:bulletEnabled val="1"/>
                  </dgm:varLst>
                  <dgm:choose name="Name97">
                    <dgm:if name="Name98" func="var" arg="dir" op="equ" val="norm">
                      <dgm:choose name="Name99">
                        <dgm:if name="Name100" axis="root des" ptType="all node" func="maxDepth" op="gt" val="1">
                          <dgm:alg type="tx">
                            <dgm:param type="txAnchorVert" val="t"/>
                            <dgm:param type="parTxLTRAlign" val="l"/>
                            <dgm:param type="parTxRTLAlign" val="r"/>
                          </dgm:alg>
                        </dgm:if>
                        <dgm:else name="Name101">
                          <dgm:alg type="tx">
                            <dgm:param type="txAnchorVert" val="t"/>
                            <dgm:param type="parTxLTRAlign" val="l"/>
                            <dgm:param type="parTxRTLAlign" val="l"/>
                          </dgm:alg>
                        </dgm:else>
                      </dgm:choose>
                    </dgm:if>
                    <dgm:else name="Name102">
                      <dgm:choose name="Name103">
                        <dgm:if name="Name104" axis="root des" ptType="all node" func="maxDepth" op="gt" val="1">
                          <dgm:alg type="tx">
                            <dgm:param type="txAnchorVert" val="b"/>
                            <dgm:param type="txAnchorVertCh" val="b"/>
                            <dgm:param type="parTxLTRAlign" val="l"/>
                            <dgm:param type="parTxRTLAlign" val="r"/>
                          </dgm:alg>
                        </dgm:if>
                        <dgm:else name="Name105">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06">
                    <dgm:if name="Name107" func="var" arg="dir" op="equ" val="norm">
                      <dgm:constrLst>
                        <dgm:constr type="rMarg"/>
                        <dgm:constr type="tMarg"/>
                        <dgm:constr type="bMarg"/>
                      </dgm:constrLst>
                    </dgm:if>
                    <dgm:else name="Name108">
                      <dgm:constrLst>
                        <dgm:constr type="lMarg"/>
                        <dgm:constr type="tMarg"/>
                        <dgm:constr type="bMarg"/>
                      </dgm:constrLst>
                    </dgm:else>
                  </dgm:choose>
                  <dgm:ruleLst>
                    <dgm:rule type="primFontSz" val="5" fact="NaN" max="NaN"/>
                  </dgm:ruleLst>
                </dgm:layoutNode>
              </dgm:forEach>
              <dgm:forEach name="Name109" axis="ch" ptType="node" st="3" cnt="1">
                <dgm:layoutNode name="bullet4c" styleLbl="node1">
                  <dgm:alg type="sp"/>
                  <dgm:shape xmlns:r="http://schemas.openxmlformats.org/officeDocument/2006/relationships" type="ellipse" r:blip="">
                    <dgm:adjLst/>
                  </dgm:shape>
                  <dgm:presOf/>
                  <dgm:constrLst/>
                  <dgm:ruleLst/>
                </dgm:layoutNode>
                <dgm:layoutNode name="textBox4c" styleLbl="revTx">
                  <dgm:varLst>
                    <dgm:bulletEnabled val="1"/>
                  </dgm:varLst>
                  <dgm:choose name="Name110">
                    <dgm:if name="Name111" func="var" arg="dir" op="equ" val="norm">
                      <dgm:choose name="Name112">
                        <dgm:if name="Name113" axis="root des" ptType="all node" func="maxDepth" op="gt" val="1">
                          <dgm:alg type="tx">
                            <dgm:param type="txAnchorVert" val="t"/>
                            <dgm:param type="parTxLTRAlign" val="l"/>
                            <dgm:param type="parTxRTLAlign" val="r"/>
                          </dgm:alg>
                        </dgm:if>
                        <dgm:else name="Name114">
                          <dgm:alg type="tx">
                            <dgm:param type="txAnchorVert" val="t"/>
                            <dgm:param type="parTxLTRAlign" val="l"/>
                            <dgm:param type="parTxRTLAlign" val="l"/>
                          </dgm:alg>
                        </dgm:else>
                      </dgm:choose>
                    </dgm:if>
                    <dgm:else name="Name115">
                      <dgm:choose name="Name116">
                        <dgm:if name="Name117" axis="root des" ptType="all node" func="maxDepth" op="gt" val="1">
                          <dgm:alg type="tx">
                            <dgm:param type="txAnchorVert" val="b"/>
                            <dgm:param type="txAnchorVertCh" val="b"/>
                            <dgm:param type="parTxLTRAlign" val="l"/>
                            <dgm:param type="parTxRTLAlign" val="r"/>
                          </dgm:alg>
                        </dgm:if>
                        <dgm:else name="Name118">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19">
                    <dgm:if name="Name120" func="var" arg="dir" op="equ" val="norm">
                      <dgm:constrLst>
                        <dgm:constr type="rMarg"/>
                        <dgm:constr type="tMarg"/>
                        <dgm:constr type="bMarg"/>
                      </dgm:constrLst>
                    </dgm:if>
                    <dgm:else name="Name121">
                      <dgm:constrLst>
                        <dgm:constr type="lMarg"/>
                        <dgm:constr type="tMarg"/>
                        <dgm:constr type="bMarg"/>
                      </dgm:constrLst>
                    </dgm:else>
                  </dgm:choose>
                  <dgm:ruleLst>
                    <dgm:rule type="primFontSz" val="5" fact="NaN" max="NaN"/>
                  </dgm:ruleLst>
                </dgm:layoutNode>
              </dgm:forEach>
              <dgm:forEach name="Name122" axis="ch" ptType="node" st="4" cnt="1">
                <dgm:layoutNode name="bullet4d" styleLbl="node1">
                  <dgm:alg type="sp"/>
                  <dgm:shape xmlns:r="http://schemas.openxmlformats.org/officeDocument/2006/relationships" type="ellipse" r:blip="">
                    <dgm:adjLst/>
                  </dgm:shape>
                  <dgm:presOf/>
                  <dgm:constrLst/>
                  <dgm:ruleLst/>
                </dgm:layoutNode>
                <dgm:layoutNode name="textBox4d" styleLbl="revTx">
                  <dgm:varLst>
                    <dgm:bulletEnabled val="1"/>
                  </dgm:varLst>
                  <dgm:choose name="Name123">
                    <dgm:if name="Name124" func="var" arg="dir" op="equ" val="norm">
                      <dgm:choose name="Name125">
                        <dgm:if name="Name126" axis="root des" ptType="all node" func="maxDepth" op="gt" val="1">
                          <dgm:alg type="tx">
                            <dgm:param type="txAnchorVert" val="t"/>
                            <dgm:param type="parTxLTRAlign" val="l"/>
                            <dgm:param type="parTxRTLAlign" val="r"/>
                          </dgm:alg>
                        </dgm:if>
                        <dgm:else name="Name127">
                          <dgm:alg type="tx">
                            <dgm:param type="txAnchorVert" val="t"/>
                            <dgm:param type="parTxLTRAlign" val="l"/>
                            <dgm:param type="parTxRTLAlign" val="l"/>
                          </dgm:alg>
                        </dgm:else>
                      </dgm:choose>
                    </dgm:if>
                    <dgm:else name="Name128">
                      <dgm:choose name="Name129">
                        <dgm:if name="Name130" axis="root des" ptType="all node" func="maxDepth" op="gt" val="1">
                          <dgm:alg type="tx">
                            <dgm:param type="txAnchorVert" val="b"/>
                            <dgm:param type="txAnchorVertCh" val="b"/>
                            <dgm:param type="parTxLTRAlign" val="l"/>
                            <dgm:param type="parTxRTLAlign" val="r"/>
                          </dgm:alg>
                        </dgm:if>
                        <dgm:else name="Name131">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32">
                    <dgm:if name="Name133" func="var" arg="dir" op="equ" val="norm">
                      <dgm:constrLst>
                        <dgm:constr type="rMarg"/>
                        <dgm:constr type="tMarg"/>
                        <dgm:constr type="bMarg"/>
                      </dgm:constrLst>
                    </dgm:if>
                    <dgm:else name="Name134">
                      <dgm:constrLst>
                        <dgm:constr type="lMarg"/>
                        <dgm:constr type="tMarg"/>
                        <dgm:constr type="bMarg"/>
                      </dgm:constrLst>
                    </dgm:else>
                  </dgm:choose>
                  <dgm:ruleLst>
                    <dgm:rule type="primFontSz" val="5" fact="NaN" max="NaN"/>
                  </dgm:ruleLst>
                </dgm:layoutNode>
              </dgm:forEach>
            </dgm:layoutNode>
          </dgm:if>
          <dgm:else name="Name135">
            <dgm:layoutNode name="arrowDiagram5">
              <dgm:alg type="composite">
                <dgm:param type="vertAlign" val="none"/>
                <dgm:param type="horzAlign" val="none"/>
              </dgm:alg>
              <dgm:shape xmlns:r="http://schemas.openxmlformats.org/officeDocument/2006/relationships" r:blip="">
                <dgm:adjLst/>
              </dgm:shape>
              <dgm:presOf/>
              <dgm:choose name="Name136">
                <dgm:if name="Name137" func="var" arg="dir" op="equ" val="norm">
                  <dgm:constrLst>
                    <dgm:constr type="ctrX" for="ch" forName="bullet5a" refType="w" fact="0.11"/>
                    <dgm:constr type="ctrY" for="ch" forName="bullet5a" refType="h" fact="0.762"/>
                    <dgm:constr type="w" for="ch" forName="bullet5a" refType="w" fact="0.023"/>
                    <dgm:constr type="h" for="ch" forName="bullet5a" refType="w" refFor="ch" refForName="bullet5a"/>
                    <dgm:constr type="l" for="ch" forName="textBox5a" refType="ctrX" refFor="ch" refForName="bullet5a"/>
                    <dgm:constr type="t" for="ch" forName="textBox5a" refType="ctrY" refFor="ch" refForName="bullet5a"/>
                    <dgm:constr type="w" for="ch" forName="textBox5a" refType="w" fact="0.131"/>
                    <dgm:constr type="h" for="ch" forName="textBox5a" refType="h" fact="0.238"/>
                    <dgm:constr type="userA" refType="h" refFor="ch" refForName="bullet5a" fact="0.53"/>
                    <dgm:constr type="lMarg" for="ch" forName="textBox5a" refType="userA" fact="2.834"/>
                    <dgm:constr type="ctrX" for="ch" forName="bullet5b" refType="w" fact="0.241"/>
                    <dgm:constr type="ctrY" for="ch" forName="bullet5b" refType="h" fact="0.581"/>
                    <dgm:constr type="w" for="ch" forName="bullet5b" refType="w" fact="0.036"/>
                    <dgm:constr type="h" for="ch" forName="bullet5b" refType="w" refFor="ch" refForName="bullet5b"/>
                    <dgm:constr type="l" for="ch" forName="textBox5b" refType="ctrX" refFor="ch" refForName="bullet5b"/>
                    <dgm:constr type="t" for="ch" forName="textBox5b" refType="ctrY" refFor="ch" refForName="bullet5b"/>
                    <dgm:constr type="w" for="ch" forName="textBox5b" refType="w" fact="0.166"/>
                    <dgm:constr type="h" for="ch" forName="textBox5b" refType="h" fact="0.419"/>
                    <dgm:constr type="userB" refType="h" refFor="ch" refForName="bullet5b" fact="0.53"/>
                    <dgm:constr type="lMarg" for="ch" forName="textBox5b" refType="userB" fact="2.834"/>
                    <dgm:constr type="ctrX" for="ch" forName="bullet5c" refType="w" fact="0.407"/>
                    <dgm:constr type="ctrY" for="ch" forName="bullet5c" refType="h" fact="0.438"/>
                    <dgm:constr type="w" for="ch" forName="bullet5c" refType="w" fact="0.048"/>
                    <dgm:constr type="h" for="ch" forName="bullet5c" refType="w" refFor="ch" refForName="bullet5c"/>
                    <dgm:constr type="l" for="ch" forName="textBox5c" refType="ctrX" refFor="ch" refForName="bullet5c"/>
                    <dgm:constr type="t" for="ch" forName="textBox5c" refType="ctrY" refFor="ch" refForName="bullet5c"/>
                    <dgm:constr type="w" for="ch" forName="textBox5c" refType="w" fact="0.193"/>
                    <dgm:constr type="h" for="ch" forName="textBox5c" refType="h" fact="0.562"/>
                    <dgm:constr type="userC" refType="h" refFor="ch" refForName="bullet5c" fact="0.53"/>
                    <dgm:constr type="lMarg" for="ch" forName="textBox5c" refType="userC" fact="2.834"/>
                    <dgm:constr type="ctrX" for="ch" forName="bullet5d" refType="w" fact="0.6"/>
                    <dgm:constr type="ctrY" for="ch" forName="bullet5d" refType="h" fact="0.33"/>
                    <dgm:constr type="w" for="ch" forName="bullet5d" refType="w" fact="0.062"/>
                    <dgm:constr type="h" for="ch" forName="bullet5d" refType="w" refFor="ch" refForName="bullet5d"/>
                    <dgm:constr type="l" for="ch" forName="textBox5d" refType="ctrX" refFor="ch" refForName="bullet5d"/>
                    <dgm:constr type="t" for="ch" forName="textBox5d" refType="ctrY" refFor="ch" refForName="bullet5d"/>
                    <dgm:constr type="w" for="ch" forName="textBox5d" refType="w" fact="0.2"/>
                    <dgm:constr type="h" for="ch" forName="textBox5d" refType="h" fact="0.67"/>
                    <dgm:constr type="userD" refType="h" refFor="ch" refForName="bullet5d" fact="0.53"/>
                    <dgm:constr type="lMarg" for="ch" forName="textBox5d" refType="userD" fact="2.834"/>
                    <dgm:constr type="ctrX" for="ch" forName="bullet5e" refType="w" fact="0.8"/>
                    <dgm:constr type="ctrY" for="ch" forName="bullet5e" refType="h" fact="0.264"/>
                    <dgm:constr type="w" for="ch" forName="bullet5e" refType="w" fact="0.079"/>
                    <dgm:constr type="h" for="ch" forName="bullet5e" refType="w" refFor="ch" refForName="bullet5e"/>
                    <dgm:constr type="l" for="ch" forName="textBox5e" refType="ctrX" refFor="ch" refForName="bullet5e"/>
                    <dgm:constr type="t" for="ch" forName="textBox5e" refType="ctrY" refFor="ch" refForName="bullet5e"/>
                    <dgm:constr type="w" for="ch" forName="textBox5e" refType="w" fact="0.2"/>
                    <dgm:constr type="h" for="ch" forName="textBox5e" refType="h" fact="0.736"/>
                    <dgm:constr type="userE" refType="h" refFor="ch" refForName="bullet5e" fact="0.53"/>
                    <dgm:constr type="lMarg" for="ch" forName="textBox5e" refType="userE" fact="2.834"/>
                    <dgm:constr type="primFontSz" for="ch" ptType="node" op="equ" val="65"/>
                  </dgm:constrLst>
                </dgm:if>
                <dgm:else name="Name138">
                  <dgm:constrLst>
                    <dgm:constr type="ctrX" for="ch" forName="bullet5a" refType="w" fact="0.11"/>
                    <dgm:constr type="ctrY" for="ch" forName="bullet5a" refType="h" fact="0.762"/>
                    <dgm:constr type="w" for="ch" forName="bullet5a" refType="w" fact="0.023"/>
                    <dgm:constr type="h" for="ch" forName="bullet5a" refType="w" refFor="ch" refForName="bullet5a"/>
                    <dgm:constr type="r" for="ch" forName="textBox5a" refType="ctrX" refFor="ch" refForName="bullet5a"/>
                    <dgm:constr type="b" for="ch" forName="textBox5a" refType="ctrY" refFor="ch" refForName="bullet5a"/>
                    <dgm:constr type="w" for="ch" forName="textBox5a" refType="w" fact="0.11"/>
                    <dgm:constr type="h" for="ch" forName="textBox5a" refType="h" fact="0.762"/>
                    <dgm:constr type="userA" refType="h" refFor="ch" refForName="bullet5a" fact="0.53"/>
                    <dgm:constr type="rMarg" for="ch" forName="textBox5a" refType="userA" fact="2.834"/>
                    <dgm:constr type="ctrX" for="ch" forName="bullet5b" refType="w" fact="0.241"/>
                    <dgm:constr type="ctrY" for="ch" forName="bullet5b" refType="h" fact="0.581"/>
                    <dgm:constr type="w" for="ch" forName="bullet5b" refType="w" fact="0.036"/>
                    <dgm:constr type="h" for="ch" forName="bullet5b" refType="w" refFor="ch" refForName="bullet5b"/>
                    <dgm:constr type="r" for="ch" forName="textBox5b" refType="ctrX" refFor="ch" refForName="bullet5b"/>
                    <dgm:constr type="b" for="ch" forName="textBox5b" refType="ctrY" refFor="ch" refForName="bullet5b"/>
                    <dgm:constr type="w" for="ch" forName="textBox5b" refType="w" fact="0.131"/>
                    <dgm:constr type="h" for="ch" forName="textBox5b" refType="h" fact="0.581"/>
                    <dgm:constr type="userB" refType="h" refFor="ch" refForName="bullet5b" fact="0.53"/>
                    <dgm:constr type="rMarg" for="ch" forName="textBox5b" refType="userB" fact="2.834"/>
                    <dgm:constr type="ctrX" for="ch" forName="bullet5c" refType="w" fact="0.407"/>
                    <dgm:constr type="ctrY" for="ch" forName="bullet5c" refType="h" fact="0.438"/>
                    <dgm:constr type="w" for="ch" forName="bullet5c" refType="w" fact="0.048"/>
                    <dgm:constr type="h" for="ch" forName="bullet5c" refType="w" refFor="ch" refForName="bullet5c"/>
                    <dgm:constr type="r" for="ch" forName="textBox5c" refType="ctrX" refFor="ch" refForName="bullet5c"/>
                    <dgm:constr type="b" for="ch" forName="textBox5c" refType="ctrY" refFor="ch" refForName="bullet5c"/>
                    <dgm:constr type="w" for="ch" forName="textBox5c" refType="w" fact="0.166"/>
                    <dgm:constr type="h" for="ch" forName="textBox5c" refType="h" fact="0.438"/>
                    <dgm:constr type="userC" refType="h" refFor="ch" refForName="bullet5c" fact="0.53"/>
                    <dgm:constr type="rMarg" for="ch" forName="textBox5c" refType="userC" fact="2.834"/>
                    <dgm:constr type="ctrX" for="ch" forName="bullet5d" refType="w" fact="0.6"/>
                    <dgm:constr type="ctrY" for="ch" forName="bullet5d" refType="h" fact="0.33"/>
                    <dgm:constr type="w" for="ch" forName="bullet5d" refType="w" fact="0.062"/>
                    <dgm:constr type="h" for="ch" forName="bullet5d" refType="w" refFor="ch" refForName="bullet5d"/>
                    <dgm:constr type="r" for="ch" forName="textBox5d" refType="ctrX" refFor="ch" refForName="bullet5d"/>
                    <dgm:constr type="b" for="ch" forName="textBox5d" refType="ctrY" refFor="ch" refForName="bullet5d"/>
                    <dgm:constr type="w" for="ch" forName="textBox5d" refType="w" fact="0.193"/>
                    <dgm:constr type="h" for="ch" forName="textBox5d" refType="h" fact="0.33"/>
                    <dgm:constr type="userD" refType="h" refFor="ch" refForName="bullet5d" fact="0.53"/>
                    <dgm:constr type="rMarg" for="ch" forName="textBox5d" refType="userD" fact="2.834"/>
                    <dgm:constr type="ctrX" for="ch" forName="bullet5e" refType="w" fact="0.8"/>
                    <dgm:constr type="ctrY" for="ch" forName="bullet5e" refType="h" fact="0.264"/>
                    <dgm:constr type="w" for="ch" forName="bullet5e" refType="w" fact="0.079"/>
                    <dgm:constr type="h" for="ch" forName="bullet5e" refType="w" refFor="ch" refForName="bullet5e"/>
                    <dgm:constr type="r" for="ch" forName="textBox5e" refType="ctrX" refFor="ch" refForName="bullet5e"/>
                    <dgm:constr type="b" for="ch" forName="textBox5e" refType="ctrY" refFor="ch" refForName="bullet5e"/>
                    <dgm:constr type="w" for="ch" forName="textBox5e" refType="w" fact="0.2"/>
                    <dgm:constr type="h" for="ch" forName="textBox5e" refType="h" fact="0.264"/>
                    <dgm:constr type="userE" refType="h" refFor="ch" refForName="bullet5e" fact="0.53"/>
                    <dgm:constr type="rMarg" for="ch" forName="textBox5e" refType="userE" fact="2.834"/>
                    <dgm:constr type="primFontSz" for="ch" ptType="node" op="equ" val="65"/>
                  </dgm:constrLst>
                </dgm:else>
              </dgm:choose>
              <dgm:ruleLst/>
              <dgm:forEach name="Name139" axis="ch" ptType="node" cnt="1">
                <dgm:layoutNode name="bullet5a" styleLbl="node1">
                  <dgm:alg type="sp"/>
                  <dgm:shape xmlns:r="http://schemas.openxmlformats.org/officeDocument/2006/relationships" type="ellipse" r:blip="">
                    <dgm:adjLst/>
                  </dgm:shape>
                  <dgm:presOf/>
                  <dgm:constrLst/>
                  <dgm:ruleLst/>
                </dgm:layoutNode>
                <dgm:layoutNode name="textBox5a" styleLbl="revTx">
                  <dgm:varLst>
                    <dgm:bulletEnabled val="1"/>
                  </dgm:varLst>
                  <dgm:choose name="Name140">
                    <dgm:if name="Name141" func="var" arg="dir" op="equ" val="norm">
                      <dgm:choose name="Name142">
                        <dgm:if name="Name143" axis="root des" ptType="all node" func="maxDepth" op="gt" val="1">
                          <dgm:alg type="tx">
                            <dgm:param type="txAnchorVert" val="t"/>
                            <dgm:param type="parTxLTRAlign" val="l"/>
                            <dgm:param type="parTxRTLAlign" val="r"/>
                          </dgm:alg>
                        </dgm:if>
                        <dgm:else name="Name144">
                          <dgm:alg type="tx">
                            <dgm:param type="txAnchorVert" val="t"/>
                            <dgm:param type="parTxLTRAlign" val="l"/>
                            <dgm:param type="parTxRTLAlign" val="l"/>
                          </dgm:alg>
                        </dgm:else>
                      </dgm:choose>
                    </dgm:if>
                    <dgm:else name="Name145">
                      <dgm:choose name="Name146">
                        <dgm:if name="Name147" axis="root des" ptType="all node" func="maxDepth" op="gt" val="1">
                          <dgm:alg type="tx">
                            <dgm:param type="txAnchorVert" val="b"/>
                            <dgm:param type="txAnchorVertCh" val="b"/>
                            <dgm:param type="parTxLTRAlign" val="l"/>
                            <dgm:param type="parTxRTLAlign" val="r"/>
                          </dgm:alg>
                        </dgm:if>
                        <dgm:else name="Name148">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49">
                    <dgm:if name="Name150" func="var" arg="dir" op="equ" val="norm">
                      <dgm:constrLst>
                        <dgm:constr type="rMarg"/>
                        <dgm:constr type="tMarg"/>
                        <dgm:constr type="bMarg"/>
                      </dgm:constrLst>
                    </dgm:if>
                    <dgm:else name="Name151">
                      <dgm:constrLst>
                        <dgm:constr type="lMarg"/>
                        <dgm:constr type="tMarg"/>
                        <dgm:constr type="bMarg"/>
                      </dgm:constrLst>
                    </dgm:else>
                  </dgm:choose>
                  <dgm:ruleLst>
                    <dgm:rule type="primFontSz" val="5" fact="NaN" max="NaN"/>
                  </dgm:ruleLst>
                </dgm:layoutNode>
              </dgm:forEach>
              <dgm:forEach name="Name152" axis="ch" ptType="node" st="2" cnt="1">
                <dgm:layoutNode name="bullet5b" styleLbl="node1">
                  <dgm:alg type="sp"/>
                  <dgm:shape xmlns:r="http://schemas.openxmlformats.org/officeDocument/2006/relationships" type="ellipse" r:blip="">
                    <dgm:adjLst/>
                  </dgm:shape>
                  <dgm:presOf/>
                  <dgm:constrLst/>
                  <dgm:ruleLst/>
                </dgm:layoutNode>
                <dgm:layoutNode name="textBox5b" styleLbl="revTx">
                  <dgm:varLst>
                    <dgm:bulletEnabled val="1"/>
                  </dgm:varLst>
                  <dgm:choose name="Name153">
                    <dgm:if name="Name154" func="var" arg="dir" op="equ" val="norm">
                      <dgm:choose name="Name155">
                        <dgm:if name="Name156" axis="root des" ptType="all node" func="maxDepth" op="gt" val="1">
                          <dgm:alg type="tx">
                            <dgm:param type="txAnchorVert" val="t"/>
                            <dgm:param type="parTxLTRAlign" val="l"/>
                            <dgm:param type="parTxRTLAlign" val="r"/>
                          </dgm:alg>
                        </dgm:if>
                        <dgm:else name="Name157">
                          <dgm:alg type="tx">
                            <dgm:param type="txAnchorVert" val="t"/>
                            <dgm:param type="parTxLTRAlign" val="l"/>
                            <dgm:param type="parTxRTLAlign" val="l"/>
                          </dgm:alg>
                        </dgm:else>
                      </dgm:choose>
                    </dgm:if>
                    <dgm:else name="Name158">
                      <dgm:choose name="Name159">
                        <dgm:if name="Name160" axis="root des" ptType="all node" func="maxDepth" op="gt" val="1">
                          <dgm:alg type="tx">
                            <dgm:param type="txAnchorVert" val="b"/>
                            <dgm:param type="txAnchorVertCh" val="b"/>
                            <dgm:param type="parTxLTRAlign" val="l"/>
                            <dgm:param type="parTxRTLAlign" val="r"/>
                          </dgm:alg>
                        </dgm:if>
                        <dgm:else name="Name161">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62">
                    <dgm:if name="Name163" func="var" arg="dir" op="equ" val="norm">
                      <dgm:constrLst>
                        <dgm:constr type="rMarg"/>
                        <dgm:constr type="tMarg"/>
                        <dgm:constr type="bMarg"/>
                      </dgm:constrLst>
                    </dgm:if>
                    <dgm:else name="Name164">
                      <dgm:constrLst>
                        <dgm:constr type="lMarg"/>
                        <dgm:constr type="tMarg"/>
                        <dgm:constr type="bMarg"/>
                      </dgm:constrLst>
                    </dgm:else>
                  </dgm:choose>
                  <dgm:ruleLst>
                    <dgm:rule type="primFontSz" val="5" fact="NaN" max="NaN"/>
                  </dgm:ruleLst>
                </dgm:layoutNode>
              </dgm:forEach>
              <dgm:forEach name="Name165" axis="ch" ptType="node" st="3" cnt="1">
                <dgm:layoutNode name="bullet5c" styleLbl="node1">
                  <dgm:alg type="sp"/>
                  <dgm:shape xmlns:r="http://schemas.openxmlformats.org/officeDocument/2006/relationships" type="ellipse" r:blip="">
                    <dgm:adjLst/>
                  </dgm:shape>
                  <dgm:presOf/>
                  <dgm:constrLst/>
                  <dgm:ruleLst/>
                </dgm:layoutNode>
                <dgm:layoutNode name="textBox5c" styleLbl="revTx">
                  <dgm:varLst>
                    <dgm:bulletEnabled val="1"/>
                  </dgm:varLst>
                  <dgm:choose name="Name166">
                    <dgm:if name="Name167" func="var" arg="dir" op="equ" val="norm">
                      <dgm:choose name="Name168">
                        <dgm:if name="Name169" axis="root des" ptType="all node" func="maxDepth" op="gt" val="1">
                          <dgm:alg type="tx">
                            <dgm:param type="txAnchorVert" val="t"/>
                            <dgm:param type="parTxLTRAlign" val="l"/>
                            <dgm:param type="parTxRTLAlign" val="r"/>
                          </dgm:alg>
                        </dgm:if>
                        <dgm:else name="Name170">
                          <dgm:alg type="tx">
                            <dgm:param type="txAnchorVert" val="t"/>
                            <dgm:param type="parTxLTRAlign" val="l"/>
                            <dgm:param type="parTxRTLAlign" val="l"/>
                          </dgm:alg>
                        </dgm:else>
                      </dgm:choose>
                    </dgm:if>
                    <dgm:else name="Name171">
                      <dgm:choose name="Name172">
                        <dgm:if name="Name173" axis="root des" ptType="all node" func="maxDepth" op="gt" val="1">
                          <dgm:alg type="tx">
                            <dgm:param type="txAnchorVert" val="b"/>
                            <dgm:param type="txAnchorVertCh" val="b"/>
                            <dgm:param type="parTxLTRAlign" val="l"/>
                            <dgm:param type="parTxRTLAlign" val="r"/>
                          </dgm:alg>
                        </dgm:if>
                        <dgm:else name="Name174">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75">
                    <dgm:if name="Name176" func="var" arg="dir" op="equ" val="norm">
                      <dgm:constrLst>
                        <dgm:constr type="rMarg"/>
                        <dgm:constr type="tMarg"/>
                        <dgm:constr type="bMarg"/>
                      </dgm:constrLst>
                    </dgm:if>
                    <dgm:else name="Name177">
                      <dgm:constrLst>
                        <dgm:constr type="lMarg"/>
                        <dgm:constr type="tMarg"/>
                        <dgm:constr type="bMarg"/>
                      </dgm:constrLst>
                    </dgm:else>
                  </dgm:choose>
                  <dgm:ruleLst>
                    <dgm:rule type="primFontSz" val="5" fact="NaN" max="NaN"/>
                  </dgm:ruleLst>
                </dgm:layoutNode>
              </dgm:forEach>
              <dgm:forEach name="Name178" axis="ch" ptType="node" st="4" cnt="1">
                <dgm:layoutNode name="bullet5d" styleLbl="node1">
                  <dgm:alg type="sp"/>
                  <dgm:shape xmlns:r="http://schemas.openxmlformats.org/officeDocument/2006/relationships" type="ellipse" r:blip="">
                    <dgm:adjLst/>
                  </dgm:shape>
                  <dgm:presOf/>
                  <dgm:constrLst/>
                  <dgm:ruleLst/>
                </dgm:layoutNode>
                <dgm:layoutNode name="textBox5d" styleLbl="revTx">
                  <dgm:varLst>
                    <dgm:bulletEnabled val="1"/>
                  </dgm:varLst>
                  <dgm:choose name="Name179">
                    <dgm:if name="Name180" func="var" arg="dir" op="equ" val="norm">
                      <dgm:choose name="Name181">
                        <dgm:if name="Name182" axis="root des" ptType="all node" func="maxDepth" op="gt" val="1">
                          <dgm:alg type="tx">
                            <dgm:param type="txAnchorVert" val="t"/>
                            <dgm:param type="parTxLTRAlign" val="l"/>
                            <dgm:param type="parTxRTLAlign" val="r"/>
                          </dgm:alg>
                        </dgm:if>
                        <dgm:else name="Name183">
                          <dgm:alg type="tx">
                            <dgm:param type="txAnchorVert" val="t"/>
                            <dgm:param type="parTxLTRAlign" val="l"/>
                            <dgm:param type="parTxRTLAlign" val="l"/>
                          </dgm:alg>
                        </dgm:else>
                      </dgm:choose>
                    </dgm:if>
                    <dgm:else name="Name184">
                      <dgm:choose name="Name185">
                        <dgm:if name="Name186" axis="root des" ptType="all node" func="maxDepth" op="gt" val="1">
                          <dgm:alg type="tx">
                            <dgm:param type="txAnchorVert" val="b"/>
                            <dgm:param type="txAnchorVertCh" val="b"/>
                            <dgm:param type="parTxLTRAlign" val="l"/>
                            <dgm:param type="parTxRTLAlign" val="r"/>
                          </dgm:alg>
                        </dgm:if>
                        <dgm:else name="Name187">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88">
                    <dgm:if name="Name189" func="var" arg="dir" op="equ" val="norm">
                      <dgm:constrLst>
                        <dgm:constr type="rMarg"/>
                        <dgm:constr type="tMarg"/>
                        <dgm:constr type="bMarg"/>
                      </dgm:constrLst>
                    </dgm:if>
                    <dgm:else name="Name190">
                      <dgm:constrLst>
                        <dgm:constr type="lMarg"/>
                        <dgm:constr type="tMarg"/>
                        <dgm:constr type="bMarg"/>
                      </dgm:constrLst>
                    </dgm:else>
                  </dgm:choose>
                  <dgm:ruleLst>
                    <dgm:rule type="primFontSz" val="5" fact="NaN" max="NaN"/>
                  </dgm:ruleLst>
                </dgm:layoutNode>
              </dgm:forEach>
              <dgm:forEach name="Name191" axis="ch" ptType="node" st="5" cnt="1">
                <dgm:layoutNode name="bullet5e" styleLbl="node1">
                  <dgm:alg type="sp"/>
                  <dgm:shape xmlns:r="http://schemas.openxmlformats.org/officeDocument/2006/relationships" type="ellipse" r:blip="">
                    <dgm:adjLst/>
                  </dgm:shape>
                  <dgm:presOf/>
                  <dgm:constrLst/>
                  <dgm:ruleLst/>
                </dgm:layoutNode>
                <dgm:layoutNode name="textBox5e" styleLbl="revTx">
                  <dgm:varLst>
                    <dgm:bulletEnabled val="1"/>
                  </dgm:varLst>
                  <dgm:choose name="Name192">
                    <dgm:if name="Name193" func="var" arg="dir" op="equ" val="norm">
                      <dgm:choose name="Name194">
                        <dgm:if name="Name195" axis="root des" ptType="all node" func="maxDepth" op="gt" val="1">
                          <dgm:alg type="tx">
                            <dgm:param type="txAnchorVert" val="t"/>
                            <dgm:param type="parTxLTRAlign" val="l"/>
                            <dgm:param type="parTxRTLAlign" val="r"/>
                          </dgm:alg>
                        </dgm:if>
                        <dgm:else name="Name196">
                          <dgm:alg type="tx">
                            <dgm:param type="txAnchorVert" val="t"/>
                            <dgm:param type="parTxLTRAlign" val="l"/>
                            <dgm:param type="parTxRTLAlign" val="l"/>
                          </dgm:alg>
                        </dgm:else>
                      </dgm:choose>
                    </dgm:if>
                    <dgm:else name="Name197">
                      <dgm:choose name="Name198">
                        <dgm:if name="Name199" axis="root des" ptType="all node" func="maxDepth" op="gt" val="1">
                          <dgm:alg type="tx">
                            <dgm:param type="txAnchorVert" val="b"/>
                            <dgm:param type="txAnchorVertCh" val="b"/>
                            <dgm:param type="parTxLTRAlign" val="l"/>
                            <dgm:param type="parTxRTLAlign" val="r"/>
                          </dgm:alg>
                        </dgm:if>
                        <dgm:else name="Name200">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201">
                    <dgm:if name="Name202" func="var" arg="dir" op="equ" val="norm">
                      <dgm:constrLst>
                        <dgm:constr type="rMarg"/>
                        <dgm:constr type="tMarg"/>
                        <dgm:constr type="bMarg"/>
                      </dgm:constrLst>
                    </dgm:if>
                    <dgm:else name="Name203">
                      <dgm:constrLst>
                        <dgm:constr type="lMarg"/>
                        <dgm:constr type="tMarg"/>
                        <dgm:constr type="bMarg"/>
                      </dgm:constrLst>
                    </dgm:else>
                  </dgm:choose>
                  <dgm:ruleLst>
                    <dgm:rule type="primFontSz" val="5" fact="NaN" max="NaN"/>
                  </dgm:ruleLst>
                </dgm:layoutNode>
              </dgm:forEach>
            </dgm:layoutNode>
          </dgm:else>
        </dgm:choose>
      </dgm:if>
      <dgm:else name="Name204"/>
    </dgm:choose>
  </dgm:layoutNode>
</dgm:layoutDef>
</file>

<file path=ppt/diagrams/layout3.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4.xml><?xml version="1.0" encoding="utf-8"?>
<dgm:layoutDef xmlns:dgm="http://schemas.openxmlformats.org/drawingml/2006/diagram" xmlns:a="http://schemas.openxmlformats.org/drawingml/2006/main" uniqueId="urn:microsoft.com/office/officeart/2005/8/layout/radial4">
  <dgm:title val=""/>
  <dgm:desc val=""/>
  <dgm:catLst>
    <dgm:cat type="relationship" pri="19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t modelId="11"/>
        <dgm:pt modelId="12"/>
      </dgm:ptLst>
      <dgm:cxnLst>
        <dgm:cxn modelId="2" srcId="0" destId="1" srcOrd="0" destOrd="0"/>
        <dgm:cxn modelId="15" srcId="1" destId="11" srcOrd="0" destOrd="0"/>
        <dgm:cxn modelId="16" srcId="1" destId="12" srcOrd="1"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0"/>
              <dgm:param type="spanAng" val="360"/>
              <dgm:param type="ctrShpMap" val="fNode"/>
            </dgm:alg>
          </dgm:if>
          <dgm:else name="Name4">
            <dgm:choose name="Name5">
              <dgm:if name="Name6" axis="ch ch" ptType="node node" st="1 1" cnt="1 0" func="cnt" op="lte" val="3">
                <dgm:alg type="cycle">
                  <dgm:param type="stAng" val="-55"/>
                  <dgm:param type="spanAng" val="110"/>
                  <dgm:param type="ctrShpMap" val="fNode"/>
                </dgm:alg>
              </dgm:if>
              <dgm:else name="Name7">
                <dgm:choose name="Name8">
                  <dgm:if name="Name9" axis="ch ch" ptType="node node" st="1 1" cnt="1 0" func="cnt" op="equ" val="4">
                    <dgm:alg type="cycle">
                      <dgm:param type="stAng" val="-75"/>
                      <dgm:param type="spanAng" val="150"/>
                      <dgm:param type="ctrShpMap" val="fNode"/>
                    </dgm:alg>
                  </dgm:if>
                  <dgm:else name="Name10">
                    <dgm:alg type="cycle">
                      <dgm:param type="stAng" val="-90"/>
                      <dgm:param type="spanAng" val="180"/>
                      <dgm:param type="ctrShpMap" val="fNode"/>
                    </dgm:alg>
                  </dgm:else>
                </dgm:choose>
              </dgm:else>
            </dgm:choose>
          </dgm:else>
        </dgm:choose>
      </dgm:if>
      <dgm:else name="Name11">
        <dgm:choose name="Name12">
          <dgm:if name="Name13" axis="ch ch" ptType="node node" st="1 1" cnt="1 0" func="cnt" op="lte" val="1">
            <dgm:alg type="cycle">
              <dgm:param type="stAng" val="0"/>
              <dgm:param type="spanAng" val="-360"/>
              <dgm:param type="ctrShpMap" val="fNode"/>
            </dgm:alg>
          </dgm:if>
          <dgm:else name="Name14">
            <dgm:choose name="Name15">
              <dgm:if name="Name16" axis="ch ch" ptType="node node" st="1 1" cnt="1 0" func="cnt" op="lte" val="3">
                <dgm:alg type="cycle">
                  <dgm:param type="stAng" val="55"/>
                  <dgm:param type="spanAng" val="-110"/>
                  <dgm:param type="ctrShpMap" val="fNode"/>
                </dgm:alg>
              </dgm:if>
              <dgm:else name="Name17">
                <dgm:choose name="Name18">
                  <dgm:if name="Name19" axis="ch ch" ptType="node node" st="1 1" cnt="1 0" func="cnt" op="equ" val="4">
                    <dgm:alg type="cycle">
                      <dgm:param type="stAng" val="75"/>
                      <dgm:param type="spanAng" val="-150"/>
                      <dgm:param type="ctrShpMap" val="fNode"/>
                    </dgm:alg>
                  </dgm:if>
                  <dgm:else name="Name20">
                    <dgm:alg type="cycle">
                      <dgm:param type="stAng" val="90"/>
                      <dgm:param type="spanAng" val="-180"/>
                      <dgm:param type="ctrShpMap" val="fNode"/>
                    </dgm:alg>
                  </dgm:else>
                </dgm:choose>
              </dgm:else>
            </dgm:choose>
          </dgm:else>
        </dgm:choose>
      </dgm:else>
    </dgm:choose>
    <dgm:shape xmlns:r="http://schemas.openxmlformats.org/officeDocument/2006/relationships" r:blip="">
      <dgm:adjLst/>
    </dgm:shape>
    <dgm:presOf/>
    <dgm:constrLst>
      <dgm:constr type="w" for="ch" forName="centerShape" refType="w"/>
      <dgm:constr type="w" for="ch" forName="node" refType="w" refFor="ch" refForName="centerShape" fact="0.95"/>
      <dgm:constr type="h" for="ch" forName="parTrans" refType="w" refFor="ch" refForName="centerShape" fact="0.285"/>
      <dgm:constr type="sp" refType="w" refFor="ch" refForName="centerShape" op="equ" fact="0.23"/>
      <dgm:constr type="sibSp" refType="w" refFor="ch" refForName="node" fact="0.1"/>
      <dgm:constr type="primFontSz" for="ch" forName="node" op="equ"/>
    </dgm:constrLst>
    <dgm:choose name="Name21">
      <dgm:if name="Name22" axis="ch ch" ptType="node node" st="1 1" cnt="1 0" func="cnt" op="lte" val="5">
        <dgm:ruleLst>
          <dgm:rule type="w" for="ch" forName="centerShape" val="NaN" fact="0.27" max="NaN"/>
        </dgm:ruleLst>
      </dgm:if>
      <dgm:else name="Name23">
        <dgm:ruleLst>
          <dgm:rule type="w" for="ch" forName="centerShape" val="NaN" fact="0.27" max="NaN"/>
          <dgm:rule type="w" for="ch" forName="node" val="NaN" fact="0.7" max="NaN"/>
        </dgm:ruleLst>
      </dgm:else>
    </dgm:choose>
    <dgm:forEach name="Name24" axis="ch" ptType="node" cnt="1">
      <dgm:layoutNode name="centerShape" styleLbl="node0">
        <dgm:alg type="tx"/>
        <dgm:shape xmlns:r="http://schemas.openxmlformats.org/officeDocument/2006/relationships" type="ellipse" r:blip="">
          <dgm:adjLst/>
        </dgm:shape>
        <dgm:presOf axis="self"/>
        <dgm:constrLst>
          <dgm:constr type="tMarg" refType="primFontSz" fact="0.05"/>
          <dgm:constr type="bMarg" refType="primFontSz" fact="0.05"/>
          <dgm:constr type="lMarg" refType="primFontSz" fact="0.05"/>
          <dgm:constr type="rMarg" refType="primFontSz" fact="0.05"/>
          <dgm:constr type="primFontSz" val="65"/>
          <dgm:constr type="h" refType="w"/>
        </dgm:constrLst>
        <dgm:ruleLst>
          <dgm:rule type="primFontSz" val="5" fact="NaN" max="NaN"/>
        </dgm:ruleLst>
      </dgm:layoutNode>
      <dgm:forEach name="Name25" axis="ch">
        <dgm:forEach name="Name26" axis="self" ptType="parTrans">
          <dgm:layoutNode name="parTrans" styleLbl="bgSibTrans2D1">
            <dgm:alg type="conn">
              <dgm:param type="begPts" val="auto"/>
              <dgm:param type="endPts" val="ctr"/>
              <dgm:param type="endSty" val="noArr"/>
              <dgm:param type="begSty" val="arr"/>
            </dgm:alg>
            <dgm:shape xmlns:r="http://schemas.openxmlformats.org/officeDocument/2006/relationships" type="conn" r:blip="">
              <dgm:adjLst/>
            </dgm:shape>
            <dgm:presOf axis="self"/>
            <dgm:constrLst>
              <dgm:constr type="begPad" refType="connDist" fact="0.055"/>
              <dgm:constr type="endPad"/>
            </dgm:constrLst>
            <dgm:ruleLst/>
          </dgm:layoutNode>
        </dgm:forEach>
        <dgm:forEach name="Name27" axis="self" ptType="node">
          <dgm:layoutNode name="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h" refType="w" fact="0.8"/>
              <dgm:constr type="tMarg" refType="primFontSz" fact="0.15"/>
              <dgm:constr type="bMarg" refType="primFontSz" fact="0.15"/>
              <dgm:constr type="lMarg" refType="primFontSz" fact="0.15"/>
              <dgm:constr type="rMarg" refType="primFontSz" fact="0.15"/>
            </dgm:constrLst>
            <dgm:ruleLst>
              <dgm:rule type="primFontSz" val="5" fact="NaN" max="NaN"/>
            </dgm:ruleLst>
          </dgm:layoutNode>
        </dgm:forEach>
      </dgm:forEach>
    </dgm:forEach>
  </dgm:layoutNode>
</dgm:layoutDef>
</file>

<file path=ppt/diagrams/layout5.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6.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8/layout/PictureStrips">
  <dgm:title val=""/>
  <dgm:desc val=""/>
  <dgm:catLst>
    <dgm:cat type="list" pri="12500"/>
    <dgm:cat type="picture" pri="13000"/>
    <dgm:cat type="pictureconvert" pri="13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40" srcId="0" destId="10" srcOrd="0" destOrd="0"/>
        <dgm:cxn modelId="5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40" srcId="0" destId="10" srcOrd="0" destOrd="0"/>
        <dgm:cxn modelId="50" srcId="0" destId="20" srcOrd="1" destOrd="0"/>
        <dgm:cxn modelId="60" srcId="0" destId="30" srcOrd="2" destOrd="0"/>
        <dgm:cxn modelId="70" srcId="0" destId="40" srcOrd="2" destOrd="0"/>
      </dgm:cxnLst>
      <dgm:bg/>
      <dgm:whole/>
    </dgm:dataModel>
  </dgm:clrData>
  <dgm:layoutNode name="Name0">
    <dgm:varLst>
      <dgm:dir/>
      <dgm:resizeHandles val="exact"/>
    </dgm:varLst>
    <dgm:choose name="Name1">
      <dgm:if name="Name2" func="var" arg="dir" op="equ" val="norm">
        <dgm:alg type="snake">
          <dgm:param type="off" val="ctr"/>
        </dgm:alg>
      </dgm:if>
      <dgm:else name="Name3">
        <dgm:alg type="snake">
          <dgm:param type="off" val="ctr"/>
          <dgm:param type="grDir" val="tR"/>
        </dgm:alg>
      </dgm:else>
    </dgm:choose>
    <dgm:shape xmlns:r="http://schemas.openxmlformats.org/officeDocument/2006/relationships" r:blip="">
      <dgm:adjLst/>
    </dgm:shape>
    <dgm:constrLst>
      <dgm:constr type="primFontSz" for="des" ptType="node" op="equ" val="65"/>
      <dgm:constr type="w" for="ch" forName="composite" refType="w"/>
      <dgm:constr type="h" for="ch" forName="composite" refType="h"/>
      <dgm:constr type="sp" refType="h" refFor="ch" refForName="composite" op="equ" fact="0.1"/>
      <dgm:constr type="h" for="ch" forName="sibTrans" refType="h" refFor="ch" refForName="composite" op="equ" fact="0.1"/>
      <dgm:constr type="w" for="ch" forName="sibTrans" refType="h" refFor="ch" refForName="sibTrans" op="equ"/>
    </dgm:constrLst>
    <dgm:forEach name="nodesForEach" axis="ch" ptType="node">
      <dgm:layoutNode name="composite">
        <dgm:alg type="composite">
          <dgm:param type="ar" val="3"/>
        </dgm:alg>
        <dgm:shape xmlns:r="http://schemas.openxmlformats.org/officeDocument/2006/relationships" r:blip="">
          <dgm:adjLst/>
        </dgm:shape>
        <dgm:choose name="Name4">
          <dgm:if name="Name5" func="var" arg="dir" op="equ" val="norm">
            <dgm:constrLst>
              <dgm:constr type="l" for="ch" forName="rect1" refType="w" fact="0.04"/>
              <dgm:constr type="t" for="ch" forName="rect1" refType="h" fact="0.13"/>
              <dgm:constr type="w" for="ch" forName="rect1" refType="w" fact="0.96"/>
              <dgm:constr type="h" for="ch" forName="rect1" refType="h" fact="0.9"/>
              <dgm:constr type="l" for="ch" forName="rect2" refType="w" fact="0"/>
              <dgm:constr type="t" for="ch" forName="rect2" refType="h" fact="0"/>
              <dgm:constr type="w" for="ch" forName="rect2" refType="w" fact="0.21"/>
              <dgm:constr type="h" for="ch" forName="rect2" refType="w" fact="0.315"/>
            </dgm:constrLst>
          </dgm:if>
          <dgm:else name="Name6">
            <dgm:constrLst>
              <dgm:constr type="l" for="ch" forName="rect1" refType="w" fact="0"/>
              <dgm:constr type="t" for="ch" forName="rect1" refType="h" fact="0.13"/>
              <dgm:constr type="w" for="ch" forName="rect1" refType="w" fact="0.96"/>
              <dgm:constr type="h" for="ch" forName="rect1" refType="h" fact="0.9"/>
              <dgm:constr type="l" for="ch" forName="rect2" refType="w" fact="0.79"/>
              <dgm:constr type="t" for="ch" forName="rect2" refType="h" fact="0"/>
              <dgm:constr type="w" for="ch" forName="rect2" refType="w" fact="0.21"/>
              <dgm:constr type="h" for="ch" forName="rect2" refType="w" fact="0.315"/>
            </dgm:constrLst>
          </dgm:else>
        </dgm:choose>
        <dgm:layoutNode name="rect1" styleLbl="trAlignAcc1">
          <dgm:varLst>
            <dgm:bulletEnabled val="1"/>
          </dgm:varLst>
          <dgm:alg type="tx">
            <dgm:param type="parTxLTRAlign" val="l"/>
          </dgm:alg>
          <dgm:shape xmlns:r="http://schemas.openxmlformats.org/officeDocument/2006/relationships" type="rect" r:blip="">
            <dgm:adjLst/>
          </dgm:shape>
          <dgm:presOf axis="desOrSelf" ptType="node"/>
          <dgm:choose name="Name7">
            <dgm:if name="Name8" func="var" arg="dir" op="equ" val="norm">
              <dgm:constrLst>
                <dgm:constr type="lMarg" refType="w" fact="0.6"/>
                <dgm:constr type="rMarg" refType="primFontSz" fact="0.3"/>
                <dgm:constr type="tMarg" refType="primFontSz" fact="0.3"/>
                <dgm:constr type="bMarg" refType="primFontSz" fact="0.3"/>
              </dgm:constrLst>
            </dgm:if>
            <dgm:else name="Name9">
              <dgm:constrLst>
                <dgm:constr type="lMarg" refType="primFontSz" fact="0.3"/>
                <dgm:constr type="rMarg" refType="w" fact="0.6"/>
                <dgm:constr type="tMarg" refType="primFontSz" fact="0.3"/>
                <dgm:constr type="bMarg" refType="primFontSz" fact="0.3"/>
              </dgm:constrLst>
            </dgm:else>
          </dgm:choose>
          <dgm:ruleLst>
            <dgm:rule type="primFontSz" val="5" fact="NaN" max="NaN"/>
          </dgm:ruleLst>
        </dgm:layoutNode>
        <dgm:layoutNode name="rect2" styleLbl="fgImgPlace1">
          <dgm:alg type="sp"/>
          <dgm:shape xmlns:r="http://schemas.openxmlformats.org/officeDocument/2006/relationships" type="rect" r:blip="" blipPhldr="1">
            <dgm:adjLst/>
          </dgm:shape>
          <dgm:presOf/>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516624"/>
            <a:ext cx="7315200" cy="2595025"/>
          </a:xfrm>
        </p:spPr>
        <p:txBody>
          <a:bodyPr>
            <a:normAutofit/>
          </a:bodyPr>
          <a:lstStyle>
            <a:lvl1pPr>
              <a:defRPr sz="4800"/>
            </a:lvl1pPr>
          </a:lstStyle>
          <a:p>
            <a:r>
              <a:rPr lang="en-US" smtClean="0"/>
              <a:t>Click to edit Master title style</a:t>
            </a:r>
            <a:endParaRPr lang="en-US"/>
          </a:p>
        </p:txBody>
      </p:sp>
      <p:sp>
        <p:nvSpPr>
          <p:cNvPr id="3" name="Subtitle 2"/>
          <p:cNvSpPr>
            <a:spLocks noGrp="1"/>
          </p:cNvSpPr>
          <p:nvPr>
            <p:ph type="subTitle" idx="1"/>
          </p:nvPr>
        </p:nvSpPr>
        <p:spPr>
          <a:xfrm>
            <a:off x="914400" y="5166530"/>
            <a:ext cx="7315200" cy="1144632"/>
          </a:xfrm>
        </p:spPr>
        <p:txBody>
          <a:bodyPr>
            <a:normAutofit/>
          </a:bodyPr>
          <a:lstStyle>
            <a:lvl1pPr marL="0" indent="0" algn="l">
              <a:buNone/>
              <a:defRPr sz="22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7" name="Date Placeholder 6"/>
          <p:cNvSpPr>
            <a:spLocks noGrp="1"/>
          </p:cNvSpPr>
          <p:nvPr>
            <p:ph type="dt" sz="half" idx="10"/>
          </p:nvPr>
        </p:nvSpPr>
        <p:spPr/>
        <p:txBody>
          <a:bodyPr/>
          <a:lstStyle/>
          <a:p>
            <a:fld id="{5391899C-BC49-48F2-84CA-6D37E25B726E}" type="datetimeFigureOut">
              <a:rPr lang="en-US" smtClean="0"/>
              <a:t>9/26/2022</a:t>
            </a:fld>
            <a:endParaRPr lang="en-US"/>
          </a:p>
        </p:txBody>
      </p:sp>
      <p:sp>
        <p:nvSpPr>
          <p:cNvPr id="8" name="Slide Number Placeholder 7"/>
          <p:cNvSpPr>
            <a:spLocks noGrp="1"/>
          </p:cNvSpPr>
          <p:nvPr>
            <p:ph type="sldNum" sz="quarter" idx="11"/>
          </p:nvPr>
        </p:nvSpPr>
        <p:spPr/>
        <p:txBody>
          <a:bodyPr/>
          <a:lstStyle/>
          <a:p>
            <a:fld id="{F3A1E368-CBCB-44A1-9D92-D08B99A7EAFB}" type="slidenum">
              <a:rPr lang="en-US" smtClean="0"/>
              <a:t>‹#›</a:t>
            </a:fld>
            <a:endParaRPr lang="en-US"/>
          </a:p>
        </p:txBody>
      </p:sp>
      <p:sp>
        <p:nvSpPr>
          <p:cNvPr id="9" name="Footer Placeholder 8"/>
          <p:cNvSpPr>
            <a:spLocks noGrp="1"/>
          </p:cNvSpPr>
          <p:nvPr>
            <p:ph type="ftr" sz="quarter" idx="12"/>
          </p:nvPr>
        </p:nvSpPr>
        <p:spPr/>
        <p:txBody>
          <a:bodyPr/>
          <a:lstStyle/>
          <a:p>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391899C-BC49-48F2-84CA-6D37E25B726E}" type="datetimeFigureOut">
              <a:rPr lang="en-US" smtClean="0"/>
              <a:t>9/26/2022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3A1E368-CBCB-44A1-9D92-D08B99A7EAFB}"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14400" y="5017572"/>
            <a:ext cx="7315200" cy="1293592"/>
          </a:xfrm>
        </p:spPr>
        <p:txBody>
          <a:bodyPr anchor="t"/>
          <a:lstStyle>
            <a:lvl1pPr algn="l">
              <a:defRPr sz="4000" b="0" cap="none"/>
            </a:lvl1pPr>
          </a:lstStyle>
          <a:p>
            <a:r>
              <a:rPr lang="en-US" smtClean="0"/>
              <a:t>Click to edit Master title style</a:t>
            </a:r>
            <a:endParaRPr lang="en-US"/>
          </a:p>
        </p:txBody>
      </p:sp>
      <p:sp>
        <p:nvSpPr>
          <p:cNvPr id="3" name="Text Placeholder 2"/>
          <p:cNvSpPr>
            <a:spLocks noGrp="1"/>
          </p:cNvSpPr>
          <p:nvPr>
            <p:ph type="body" idx="1"/>
          </p:nvPr>
        </p:nvSpPr>
        <p:spPr>
          <a:xfrm>
            <a:off x="914400" y="3865097"/>
            <a:ext cx="7315200" cy="1098439"/>
          </a:xfrm>
        </p:spPr>
        <p:txBody>
          <a:bodyPr anchor="b"/>
          <a:lstStyle>
            <a:lvl1pPr marL="0" indent="0">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391899C-BC49-48F2-84CA-6D37E25B726E}" type="datetimeFigureOut">
              <a:rPr lang="en-US" smtClean="0"/>
              <a:t>9/26/2022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3A1E368-CBCB-44A1-9D92-D08B99A7EAFB}"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5391899C-BC49-48F2-84CA-6D37E25B726E}" type="datetimeFigureOut">
              <a:rPr lang="en-US" smtClean="0"/>
              <a:t>9/26/2022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3A1E368-CBCB-44A1-9D92-D08B99A7EAFB}" type="slidenum">
              <a:rPr lang="en-US" smtClean="0"/>
              <a:t>‹#›</a:t>
            </a:fld>
            <a:endParaRPr lang="en-US"/>
          </a:p>
        </p:txBody>
      </p:sp>
      <p:sp>
        <p:nvSpPr>
          <p:cNvPr id="9" name="Title 8"/>
          <p:cNvSpPr>
            <a:spLocks noGrp="1"/>
          </p:cNvSpPr>
          <p:nvPr>
            <p:ph type="title"/>
          </p:nvPr>
        </p:nvSpPr>
        <p:spPr>
          <a:xfrm>
            <a:off x="914400" y="1544715"/>
            <a:ext cx="7315200" cy="1154097"/>
          </a:xfrm>
        </p:spPr>
        <p:txBody>
          <a:bodyPr/>
          <a:lstStyle/>
          <a:p>
            <a:r>
              <a:rPr lang="en-US" smtClean="0"/>
              <a:t>Click to edit Master title style</a:t>
            </a:r>
            <a:endParaRPr lang="en-US"/>
          </a:p>
        </p:txBody>
      </p:sp>
      <p:sp>
        <p:nvSpPr>
          <p:cNvPr id="8" name="Content Placeholder 7"/>
          <p:cNvSpPr>
            <a:spLocks noGrp="1"/>
          </p:cNvSpPr>
          <p:nvPr>
            <p:ph sz="quarter" idx="13"/>
          </p:nvPr>
        </p:nvSpPr>
        <p:spPr>
          <a:xfrm>
            <a:off x="914400" y="2743200"/>
            <a:ext cx="3566160" cy="359359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1" name="Content Placeholder 10"/>
          <p:cNvSpPr>
            <a:spLocks noGrp="1"/>
          </p:cNvSpPr>
          <p:nvPr>
            <p:ph sz="quarter" idx="14"/>
          </p:nvPr>
        </p:nvSpPr>
        <p:spPr>
          <a:xfrm>
            <a:off x="4681728" y="2743200"/>
            <a:ext cx="3566160" cy="359568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16348" y="2743200"/>
            <a:ext cx="3364992" cy="621792"/>
          </a:xfrm>
        </p:spPr>
        <p:txBody>
          <a:bodyPr anchor="b">
            <a:noAutofit/>
          </a:bodyPr>
          <a:lstStyle>
            <a:lvl1pPr marL="0" indent="0">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5" name="Text Placeholder 4"/>
          <p:cNvSpPr>
            <a:spLocks noGrp="1"/>
          </p:cNvSpPr>
          <p:nvPr>
            <p:ph type="body" sz="quarter" idx="3"/>
          </p:nvPr>
        </p:nvSpPr>
        <p:spPr>
          <a:xfrm>
            <a:off x="4885144" y="2743200"/>
            <a:ext cx="3362062" cy="621792"/>
          </a:xfrm>
        </p:spPr>
        <p:txBody>
          <a:bodyPr anchor="b">
            <a:noAutofit/>
          </a:bodyPr>
          <a:lstStyle>
            <a:lvl1pPr marL="0" indent="0">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7" name="Date Placeholder 6"/>
          <p:cNvSpPr>
            <a:spLocks noGrp="1"/>
          </p:cNvSpPr>
          <p:nvPr>
            <p:ph type="dt" sz="half" idx="10"/>
          </p:nvPr>
        </p:nvSpPr>
        <p:spPr/>
        <p:txBody>
          <a:bodyPr/>
          <a:lstStyle/>
          <a:p>
            <a:fld id="{5391899C-BC49-48F2-84CA-6D37E25B726E}" type="datetimeFigureOut">
              <a:rPr lang="en-US" smtClean="0"/>
              <a:t>9/26/2022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3A1E368-CBCB-44A1-9D92-D08B99A7EAFB}" type="slidenum">
              <a:rPr lang="en-US" smtClean="0"/>
              <a:t>‹#›</a:t>
            </a:fld>
            <a:endParaRPr lang="en-US"/>
          </a:p>
        </p:txBody>
      </p:sp>
      <p:sp>
        <p:nvSpPr>
          <p:cNvPr id="10" name="Title 9"/>
          <p:cNvSpPr>
            <a:spLocks noGrp="1"/>
          </p:cNvSpPr>
          <p:nvPr>
            <p:ph type="title"/>
          </p:nvPr>
        </p:nvSpPr>
        <p:spPr>
          <a:xfrm>
            <a:off x="914400" y="1544715"/>
            <a:ext cx="7315200" cy="1154097"/>
          </a:xfrm>
        </p:spPr>
        <p:txBody>
          <a:bodyPr/>
          <a:lstStyle/>
          <a:p>
            <a:r>
              <a:rPr lang="en-US" smtClean="0"/>
              <a:t>Click to edit Master title style</a:t>
            </a:r>
            <a:endParaRPr lang="en-US" dirty="0"/>
          </a:p>
        </p:txBody>
      </p:sp>
      <p:sp>
        <p:nvSpPr>
          <p:cNvPr id="11" name="Content Placeholder 10"/>
          <p:cNvSpPr>
            <a:spLocks noGrp="1"/>
          </p:cNvSpPr>
          <p:nvPr>
            <p:ph sz="quarter" idx="13"/>
          </p:nvPr>
        </p:nvSpPr>
        <p:spPr>
          <a:xfrm>
            <a:off x="914400" y="3383280"/>
            <a:ext cx="3566160" cy="29535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3" name="Content Placeholder 12"/>
          <p:cNvSpPr>
            <a:spLocks noGrp="1"/>
          </p:cNvSpPr>
          <p:nvPr>
            <p:ph sz="quarter" idx="14"/>
          </p:nvPr>
        </p:nvSpPr>
        <p:spPr>
          <a:xfrm>
            <a:off x="4681727" y="3383280"/>
            <a:ext cx="3566160" cy="29535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5391899C-BC49-48F2-84CA-6D37E25B726E}" type="datetimeFigureOut">
              <a:rPr lang="en-US" smtClean="0"/>
              <a:t>9/26/2022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3A1E368-CBCB-44A1-9D92-D08B99A7EAFB}"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391899C-BC49-48F2-84CA-6D37E25B726E}" type="datetimeFigureOut">
              <a:rPr lang="en-US" smtClean="0"/>
              <a:t>9/26/2022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3A1E368-CBCB-44A1-9D92-D08B99A7EAFB}"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1825362"/>
            <a:ext cx="2950936" cy="2173015"/>
          </a:xfrm>
        </p:spPr>
        <p:txBody>
          <a:bodyPr anchor="b">
            <a:normAutofit/>
          </a:bodyPr>
          <a:lstStyle>
            <a:lvl1pPr algn="l">
              <a:defRPr sz="2800" b="0"/>
            </a:lvl1pPr>
          </a:lstStyle>
          <a:p>
            <a:r>
              <a:rPr lang="en-US" smtClean="0"/>
              <a:t>Click to edit Master title style</a:t>
            </a:r>
            <a:endParaRPr lang="en-US" dirty="0"/>
          </a:p>
        </p:txBody>
      </p:sp>
      <p:sp>
        <p:nvSpPr>
          <p:cNvPr id="3" name="Content Placeholder 2"/>
          <p:cNvSpPr>
            <a:spLocks noGrp="1"/>
          </p:cNvSpPr>
          <p:nvPr>
            <p:ph idx="1"/>
          </p:nvPr>
        </p:nvSpPr>
        <p:spPr>
          <a:xfrm>
            <a:off x="4021752" y="1826709"/>
            <a:ext cx="4207848" cy="4476614"/>
          </a:xfrm>
        </p:spPr>
        <p:txBody>
          <a:bodyPr anchor="ctr"/>
          <a:lstStyle>
            <a:lvl1pPr>
              <a:defRPr sz="2000"/>
            </a:lvl1pPr>
            <a:lvl2pPr>
              <a:defRPr sz="1800"/>
            </a:lvl2pPr>
            <a:lvl3pPr>
              <a:defRPr sz="1600"/>
            </a:lvl3pPr>
            <a:lvl4pPr>
              <a:defRPr sz="1400"/>
            </a:lvl4pPr>
            <a:lvl5pPr>
              <a:defRPr sz="14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914400" y="4061095"/>
            <a:ext cx="2950936" cy="224538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391899C-BC49-48F2-84CA-6D37E25B726E}" type="datetimeFigureOut">
              <a:rPr lang="en-US" smtClean="0"/>
              <a:t>9/26/2022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3A1E368-CBCB-44A1-9D92-D08B99A7EAFB}"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1828800"/>
            <a:ext cx="2953512" cy="2176272"/>
          </a:xfrm>
        </p:spPr>
        <p:txBody>
          <a:bodyPr anchor="b">
            <a:normAutofit/>
          </a:bodyPr>
          <a:lstStyle>
            <a:lvl1pPr algn="l">
              <a:defRPr sz="2800" b="0"/>
            </a:lvl1pPr>
          </a:lstStyle>
          <a:p>
            <a:r>
              <a:rPr lang="en-US" smtClean="0"/>
              <a:t>Click to edit Master title style</a:t>
            </a:r>
            <a:endParaRPr lang="en-US" dirty="0"/>
          </a:p>
        </p:txBody>
      </p:sp>
      <p:sp>
        <p:nvSpPr>
          <p:cNvPr id="3" name="Picture Placeholder 2"/>
          <p:cNvSpPr>
            <a:spLocks noGrp="1"/>
          </p:cNvSpPr>
          <p:nvPr>
            <p:ph type="pic" idx="1"/>
          </p:nvPr>
        </p:nvSpPr>
        <p:spPr>
          <a:xfrm>
            <a:off x="4191000" y="2286000"/>
            <a:ext cx="4038600" cy="3352800"/>
          </a:xfrm>
          <a:solidFill>
            <a:schemeClr val="accent2"/>
          </a:solidFill>
          <a:ln w="12700">
            <a:noFill/>
          </a:ln>
          <a:effectLst>
            <a:reflection blurRad="12700" stA="30000" endPos="30000" dist="31750" dir="5400000" sy="-100000" algn="bl" rotWithShape="0"/>
          </a:effectLst>
          <a:scene3d>
            <a:camera prst="perspectiveRight" fov="2700000">
              <a:rot lat="240000" lon="900000" rev="0"/>
            </a:camera>
            <a:lightRig rig="threePt" dir="t">
              <a:rot lat="0" lon="0" rev="2700000"/>
            </a:lightRig>
          </a:scene3d>
          <a:sp3d/>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914400" y="4059936"/>
            <a:ext cx="2953512" cy="2249424"/>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391899C-BC49-48F2-84CA-6D37E25B726E}" type="datetimeFigureOut">
              <a:rPr lang="en-US" smtClean="0"/>
              <a:t>9/26/2022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3A1E368-CBCB-44A1-9D92-D08B99A7EAFB}"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391899C-BC49-48F2-84CA-6D37E25B726E}" type="datetimeFigureOut">
              <a:rPr lang="en-US" smtClean="0"/>
              <a:t>9/26/2022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3A1E368-CBCB-44A1-9D92-D08B99A7EAFB}"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248400" y="1826709"/>
            <a:ext cx="1492499" cy="4484454"/>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54524" y="1826709"/>
            <a:ext cx="5241476" cy="448445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391899C-BC49-48F2-84CA-6D37E25B726E}" type="datetimeFigureOut">
              <a:rPr lang="en-US" smtClean="0"/>
              <a:t>9/26/2022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3A1E368-CBCB-44A1-9D92-D08B99A7EAFB}"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10" name="Rectangle 9"/>
          <p:cNvSpPr/>
          <p:nvPr/>
        </p:nvSpPr>
        <p:spPr>
          <a:xfrm>
            <a:off x="8435268" y="573807"/>
            <a:ext cx="86236" cy="57231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p:cNvSpPr/>
          <p:nvPr/>
        </p:nvSpPr>
        <p:spPr>
          <a:xfrm>
            <a:off x="8569419" y="573807"/>
            <a:ext cx="576072" cy="57231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914400" y="1544715"/>
            <a:ext cx="7315200" cy="1154097"/>
          </a:xfrm>
          <a:prstGeom prst="rect">
            <a:avLst/>
          </a:prstGeom>
        </p:spPr>
        <p:txBody>
          <a:bodyPr vert="horz" lIns="91440" tIns="45720" rIns="91440" bIns="45720" rtlCol="0" anchor="b">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914400" y="2769833"/>
            <a:ext cx="7315200" cy="3539527"/>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
        <p:nvSpPr>
          <p:cNvPr id="4" name="Date Placeholder 3"/>
          <p:cNvSpPr>
            <a:spLocks noGrp="1"/>
          </p:cNvSpPr>
          <p:nvPr>
            <p:ph type="dt" sz="half" idx="2"/>
          </p:nvPr>
        </p:nvSpPr>
        <p:spPr>
          <a:xfrm>
            <a:off x="6007690" y="548797"/>
            <a:ext cx="1189132" cy="297918"/>
          </a:xfrm>
          <a:prstGeom prst="rect">
            <a:avLst/>
          </a:prstGeom>
        </p:spPr>
        <p:txBody>
          <a:bodyPr vert="horz" lIns="91440" tIns="45720" rIns="91440" bIns="45720" rtlCol="0" anchor="ctr"/>
          <a:lstStyle>
            <a:lvl1pPr algn="l">
              <a:defRPr sz="1200">
                <a:solidFill>
                  <a:schemeClr val="tx1">
                    <a:alpha val="50000"/>
                  </a:schemeClr>
                </a:solidFill>
              </a:defRPr>
            </a:lvl1pPr>
          </a:lstStyle>
          <a:p>
            <a:fld id="{5391899C-BC49-48F2-84CA-6D37E25B726E}" type="datetimeFigureOut">
              <a:rPr lang="en-US" smtClean="0"/>
              <a:t>9/26/2022</a:t>
            </a:fld>
            <a:endParaRPr lang="en-US"/>
          </a:p>
        </p:txBody>
      </p:sp>
      <p:sp>
        <p:nvSpPr>
          <p:cNvPr id="6" name="Slide Number Placeholder 5"/>
          <p:cNvSpPr>
            <a:spLocks noGrp="1"/>
          </p:cNvSpPr>
          <p:nvPr>
            <p:ph type="sldNum" sz="quarter" idx="4"/>
          </p:nvPr>
        </p:nvSpPr>
        <p:spPr>
          <a:xfrm>
            <a:off x="7314415" y="548797"/>
            <a:ext cx="941203" cy="301752"/>
          </a:xfrm>
          <a:prstGeom prst="rect">
            <a:avLst/>
          </a:prstGeom>
        </p:spPr>
        <p:txBody>
          <a:bodyPr vert="horz" lIns="91440" tIns="45720" rIns="91440" bIns="45720" rtlCol="0" anchor="ctr"/>
          <a:lstStyle>
            <a:lvl1pPr algn="r">
              <a:defRPr sz="1200">
                <a:solidFill>
                  <a:schemeClr val="tx1"/>
                </a:solidFill>
              </a:defRPr>
            </a:lvl1pPr>
          </a:lstStyle>
          <a:p>
            <a:fld id="{F3A1E368-CBCB-44A1-9D92-D08B99A7EAFB}" type="slidenum">
              <a:rPr lang="en-US" smtClean="0"/>
              <a:t>‹#›</a:t>
            </a:fld>
            <a:endParaRPr lang="en-US"/>
          </a:p>
        </p:txBody>
      </p:sp>
      <p:sp>
        <p:nvSpPr>
          <p:cNvPr id="5" name="Footer Placeholder 4"/>
          <p:cNvSpPr>
            <a:spLocks noGrp="1"/>
          </p:cNvSpPr>
          <p:nvPr>
            <p:ph type="ftr" sz="quarter" idx="3"/>
          </p:nvPr>
        </p:nvSpPr>
        <p:spPr>
          <a:xfrm>
            <a:off x="6008688" y="855956"/>
            <a:ext cx="2246489" cy="301227"/>
          </a:xfrm>
          <a:prstGeom prst="rect">
            <a:avLst/>
          </a:prstGeom>
        </p:spPr>
        <p:txBody>
          <a:bodyPr vert="horz" lIns="91440" tIns="0" rIns="91440" bIns="45720" rtlCol="0" anchor="t"/>
          <a:lstStyle>
            <a:lvl1pPr algn="l">
              <a:defRPr sz="1000">
                <a:solidFill>
                  <a:schemeClr val="tx1"/>
                </a:solidFill>
              </a:defRPr>
            </a:lvl1pPr>
          </a:lstStyle>
          <a:p>
            <a:endParaRPr lang="en-US"/>
          </a:p>
        </p:txBody>
      </p:sp>
    </p:spTree>
  </p:cSld>
  <p:clrMap bg1="dk1" tx1="lt1" bg2="dk2" tx2="lt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spcBef>
          <a:spcPct val="0"/>
        </a:spcBef>
        <a:buNone/>
        <a:defRPr sz="400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28600" indent="-182880" algn="l" defTabSz="914400" rtl="0" eaLnBrk="1" latinLnBrk="0" hangingPunct="1">
        <a:spcBef>
          <a:spcPct val="20000"/>
        </a:spcBef>
        <a:buClr>
          <a:schemeClr val="tx2"/>
        </a:buClr>
        <a:buFont typeface="Wingdings" charset="2"/>
        <a:buChar char="§"/>
        <a:defRPr sz="2000" kern="1200">
          <a:solidFill>
            <a:schemeClr val="tx1"/>
          </a:solidFill>
          <a:latin typeface="+mn-lt"/>
          <a:ea typeface="+mn-ea"/>
          <a:cs typeface="+mn-cs"/>
        </a:defRPr>
      </a:lvl1pPr>
      <a:lvl2pPr marL="502920" indent="-182880" algn="l" defTabSz="914400" rtl="0" eaLnBrk="1" latinLnBrk="0" hangingPunct="1">
        <a:spcBef>
          <a:spcPct val="20000"/>
        </a:spcBef>
        <a:buClr>
          <a:schemeClr val="tx2"/>
        </a:buClr>
        <a:buFont typeface="Wingdings" charset="2"/>
        <a:buChar char="§"/>
        <a:defRPr sz="1800" kern="1200">
          <a:solidFill>
            <a:schemeClr val="tx1"/>
          </a:solidFill>
          <a:latin typeface="+mn-lt"/>
          <a:ea typeface="+mn-ea"/>
          <a:cs typeface="+mn-cs"/>
        </a:defRPr>
      </a:lvl2pPr>
      <a:lvl3pPr marL="685800" indent="-182880" algn="l" defTabSz="914400" rtl="0" eaLnBrk="1" latinLnBrk="0" hangingPunct="1">
        <a:spcBef>
          <a:spcPct val="20000"/>
        </a:spcBef>
        <a:buClr>
          <a:schemeClr val="tx2"/>
        </a:buClr>
        <a:buFont typeface="Wingdings" charset="2"/>
        <a:buChar char="§"/>
        <a:defRPr sz="1600" kern="1200">
          <a:solidFill>
            <a:schemeClr val="tx1"/>
          </a:solidFill>
          <a:latin typeface="+mn-lt"/>
          <a:ea typeface="+mn-ea"/>
          <a:cs typeface="+mn-cs"/>
        </a:defRPr>
      </a:lvl3pPr>
      <a:lvl4pPr marL="914400" indent="-182880" algn="l" defTabSz="914400" rtl="0" eaLnBrk="1" latinLnBrk="0" hangingPunct="1">
        <a:spcBef>
          <a:spcPct val="20000"/>
        </a:spcBef>
        <a:buClr>
          <a:schemeClr val="tx2"/>
        </a:buClr>
        <a:buFont typeface="Wingdings" charset="2"/>
        <a:buChar char="§"/>
        <a:defRPr sz="1400" kern="1200">
          <a:solidFill>
            <a:schemeClr val="tx1"/>
          </a:solidFill>
          <a:latin typeface="+mn-lt"/>
          <a:ea typeface="+mn-ea"/>
          <a:cs typeface="+mn-cs"/>
        </a:defRPr>
      </a:lvl4pPr>
      <a:lvl5pPr marL="1143000" indent="-182880" algn="l" defTabSz="914400" rtl="0" eaLnBrk="1" latinLnBrk="0" hangingPunct="1">
        <a:spcBef>
          <a:spcPct val="20000"/>
        </a:spcBef>
        <a:buClr>
          <a:schemeClr val="tx2"/>
        </a:buClr>
        <a:buFont typeface="Wingdings" charset="2"/>
        <a:buChar char="§"/>
        <a:defRPr sz="1400" kern="1200">
          <a:solidFill>
            <a:schemeClr val="tx1"/>
          </a:solidFill>
          <a:latin typeface="+mn-lt"/>
          <a:ea typeface="+mn-ea"/>
          <a:cs typeface="+mn-cs"/>
        </a:defRPr>
      </a:lvl5pPr>
      <a:lvl6pPr marL="1371600" indent="-182880" algn="l" defTabSz="914400" rtl="0" eaLnBrk="1" latinLnBrk="0" hangingPunct="1">
        <a:spcBef>
          <a:spcPct val="20000"/>
        </a:spcBef>
        <a:buClr>
          <a:schemeClr val="tx2"/>
        </a:buClr>
        <a:buFont typeface="Wingdings" pitchFamily="2" charset="2"/>
        <a:buChar char="§"/>
        <a:defRPr sz="1400" kern="1200">
          <a:solidFill>
            <a:schemeClr val="tx1"/>
          </a:solidFill>
          <a:latin typeface="+mn-lt"/>
          <a:ea typeface="+mn-ea"/>
          <a:cs typeface="+mn-cs"/>
        </a:defRPr>
      </a:lvl6pPr>
      <a:lvl7pPr marL="1600200" indent="-182880" algn="l" defTabSz="914400" rtl="0" eaLnBrk="1" latinLnBrk="0" hangingPunct="1">
        <a:spcBef>
          <a:spcPct val="20000"/>
        </a:spcBef>
        <a:buClr>
          <a:schemeClr val="tx2"/>
        </a:buClr>
        <a:buFont typeface="Wingdings" pitchFamily="2" charset="2"/>
        <a:buChar char="§"/>
        <a:defRPr sz="1400" kern="1200">
          <a:solidFill>
            <a:schemeClr val="tx1"/>
          </a:solidFill>
          <a:latin typeface="+mn-lt"/>
          <a:ea typeface="+mn-ea"/>
          <a:cs typeface="+mn-cs"/>
        </a:defRPr>
      </a:lvl7pPr>
      <a:lvl8pPr marL="1828800" indent="-182880" algn="l" defTabSz="914400" rtl="0" eaLnBrk="1" latinLnBrk="0" hangingPunct="1">
        <a:spcBef>
          <a:spcPct val="20000"/>
        </a:spcBef>
        <a:buClr>
          <a:schemeClr val="tx2"/>
        </a:buClr>
        <a:buFont typeface="Wingdings" pitchFamily="2" charset="2"/>
        <a:buChar char="§"/>
        <a:defRPr sz="1400" kern="1200">
          <a:solidFill>
            <a:schemeClr val="tx1"/>
          </a:solidFill>
          <a:latin typeface="+mn-lt"/>
          <a:ea typeface="+mn-ea"/>
          <a:cs typeface="+mn-cs"/>
        </a:defRPr>
      </a:lvl8pPr>
      <a:lvl9pPr marL="2057400" indent="-182880" algn="l" defTabSz="914400" rtl="0" eaLnBrk="1" latinLnBrk="0" hangingPunct="1">
        <a:spcBef>
          <a:spcPct val="20000"/>
        </a:spcBef>
        <a:buClr>
          <a:schemeClr val="tx2"/>
        </a:buClr>
        <a:buFont typeface="Wingdings" pitchFamily="2"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51.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5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6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6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99.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10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2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2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2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2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2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2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2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2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2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3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3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3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3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3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3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3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3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3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3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4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4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4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4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4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4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4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4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4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4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5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5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5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5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5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5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5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5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5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5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6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6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992313" y="201613"/>
            <a:ext cx="5445125" cy="1831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itre 1"/>
          <p:cNvSpPr txBox="1">
            <a:spLocks/>
          </p:cNvSpPr>
          <p:nvPr/>
        </p:nvSpPr>
        <p:spPr bwMode="auto">
          <a:xfrm>
            <a:off x="304800" y="2344188"/>
            <a:ext cx="8548687" cy="2543696"/>
          </a:xfrm>
          <a:prstGeom prst="rect">
            <a:avLst/>
          </a:prstGeom>
          <a:ln w="25400" cap="flat" cmpd="sng" algn="ctr">
            <a:solidFill>
              <a:schemeClr val="accent5"/>
            </a:solidFill>
            <a:prstDash val="solid"/>
            <a:miter lim="800000"/>
            <a:headEnd/>
            <a:tailEnd/>
          </a:ln>
          <a:effectLst>
            <a:innerShdw blurRad="63500" dist="50800" dir="16200000">
              <a:prstClr val="black">
                <a:alpha val="50000"/>
              </a:prstClr>
            </a:innerShdw>
          </a:effectLst>
        </p:spPr>
        <p:style>
          <a:lnRef idx="2">
            <a:schemeClr val="accent5"/>
          </a:lnRef>
          <a:fillRef idx="1">
            <a:schemeClr val="lt1"/>
          </a:fillRef>
          <a:effectRef idx="0">
            <a:schemeClr val="accent5"/>
          </a:effectRef>
          <a:fontRef idx="minor">
            <a:schemeClr val="dk1"/>
          </a:fontRef>
        </p:style>
        <p:txBody>
          <a:bodyPr anchor="ctr"/>
          <a:lstStyle/>
          <a:p>
            <a:pPr algn="ctr" fontAlgn="auto">
              <a:spcBef>
                <a:spcPts val="0"/>
              </a:spcBef>
              <a:spcAft>
                <a:spcPts val="0"/>
              </a:spcAft>
              <a:defRPr/>
            </a:pPr>
            <a:r>
              <a:rPr lang="en-US" sz="3200" b="1" spc="50" dirty="0">
                <a:ln w="11430"/>
                <a:solidFill>
                  <a:srgbClr val="C00000"/>
                </a:solidFill>
                <a:latin typeface="Constantia"/>
              </a:rPr>
              <a:t>CHÀO MỪNG CÁC EM HỌC SINH </a:t>
            </a:r>
          </a:p>
          <a:p>
            <a:pPr algn="ctr" fontAlgn="auto">
              <a:spcBef>
                <a:spcPts val="0"/>
              </a:spcBef>
              <a:spcAft>
                <a:spcPts val="0"/>
              </a:spcAft>
              <a:defRPr/>
            </a:pPr>
            <a:r>
              <a:rPr lang="en-US" sz="3200" b="1" spc="50" dirty="0">
                <a:ln w="11430"/>
                <a:solidFill>
                  <a:srgbClr val="C00000"/>
                </a:solidFill>
                <a:latin typeface="Constantia"/>
              </a:rPr>
              <a:t>ĐẾN VỚI MÔN HỌC </a:t>
            </a:r>
          </a:p>
          <a:p>
            <a:pPr algn="ctr" fontAlgn="auto">
              <a:spcBef>
                <a:spcPts val="0"/>
              </a:spcBef>
              <a:spcAft>
                <a:spcPts val="0"/>
              </a:spcAft>
              <a:defRPr/>
            </a:pPr>
            <a:r>
              <a:rPr lang="en-US" sz="3600" b="1" spc="50" dirty="0">
                <a:ln w="11430"/>
                <a:solidFill>
                  <a:srgbClr val="C00000"/>
                </a:solidFill>
                <a:latin typeface="Constantia"/>
              </a:rPr>
              <a:t>PHÁP LUẬT</a:t>
            </a:r>
            <a:endParaRPr lang="fr-CA" altLang="zh-CN" sz="3200" b="1" dirty="0">
              <a:solidFill>
                <a:srgbClr val="07389B"/>
              </a:solidFill>
              <a:latin typeface="Arial" pitchFamily="34" charset="0"/>
              <a:cs typeface="Arial" pitchFamily="34" charset="0"/>
            </a:endParaRPr>
          </a:p>
        </p:txBody>
      </p:sp>
      <p:sp>
        <p:nvSpPr>
          <p:cNvPr id="4102" name="Rectangle 1"/>
          <p:cNvSpPr>
            <a:spLocks noChangeArrowheads="1"/>
          </p:cNvSpPr>
          <p:nvPr/>
        </p:nvSpPr>
        <p:spPr bwMode="auto">
          <a:xfrm>
            <a:off x="304800" y="5934075"/>
            <a:ext cx="5211763"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b="1"/>
              <a:t>Giảng viên: Đặng Thị Nhật Minh</a:t>
            </a:r>
          </a:p>
          <a:p>
            <a:r>
              <a:rPr lang="en-US" b="1"/>
              <a:t>Số ĐT: 0918 704 826</a:t>
            </a:r>
          </a:p>
          <a:p>
            <a:r>
              <a:rPr lang="en-US" b="1"/>
              <a:t>Mail: dangminh4377@gmail.com</a:t>
            </a:r>
          </a:p>
        </p:txBody>
      </p:sp>
    </p:spTree>
    <p:extLst>
      <p:ext uri="{BB962C8B-B14F-4D97-AF65-F5344CB8AC3E}">
        <p14:creationId xmlns:p14="http://schemas.microsoft.com/office/powerpoint/2010/main" val="1354060301"/>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4102"/>
                                        </p:tgtEl>
                                        <p:attrNameLst>
                                          <p:attrName>style.visibility</p:attrName>
                                        </p:attrNameLst>
                                      </p:cBhvr>
                                      <p:to>
                                        <p:strVal val="visible"/>
                                      </p:to>
                                    </p:set>
                                    <p:animEffect transition="in" filter="circle(in)">
                                      <p:cBhvr>
                                        <p:cTn id="12" dur="2000"/>
                                        <p:tgtEl>
                                          <p:spTgt spid="410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0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00025" y="757238"/>
            <a:ext cx="8794750" cy="4762500"/>
          </a:xfrm>
        </p:spPr>
        <p:txBody>
          <a:bodyPr rtlCol="0">
            <a:normAutofit/>
          </a:bodyPr>
          <a:lstStyle/>
          <a:p>
            <a:pPr marL="34290" indent="0" algn="ctr" eaLnBrk="1" fontAlgn="auto" hangingPunct="1">
              <a:spcAft>
                <a:spcPts val="0"/>
              </a:spcAft>
              <a:buClr>
                <a:schemeClr val="tx1">
                  <a:lumMod val="75000"/>
                  <a:lumOff val="25000"/>
                </a:schemeClr>
              </a:buClr>
              <a:buFont typeface="Arial" pitchFamily="34" charset="0"/>
              <a:buNone/>
              <a:defRPr/>
            </a:pPr>
            <a:endParaRPr lang="en-US" sz="1000" b="1" dirty="0"/>
          </a:p>
          <a:p>
            <a:pPr marL="34290" indent="0" algn="ctr" eaLnBrk="1" fontAlgn="auto" hangingPunct="1">
              <a:spcAft>
                <a:spcPts val="0"/>
              </a:spcAft>
              <a:buClr>
                <a:schemeClr val="tx1">
                  <a:lumMod val="75000"/>
                  <a:lumOff val="25000"/>
                </a:schemeClr>
              </a:buClr>
              <a:buFont typeface="Arial" pitchFamily="34" charset="0"/>
              <a:buNone/>
              <a:defRPr/>
            </a:pPr>
            <a:r>
              <a:rPr lang="de-DE" sz="4400" b="1" dirty="0" smtClean="0">
                <a:latin typeface="Times New Roman" pitchFamily="18" charset="0"/>
                <a:cs typeface="Times New Roman" pitchFamily="18" charset="0"/>
              </a:rPr>
              <a:t>Bài</a:t>
            </a:r>
            <a:r>
              <a:rPr lang="vi-VN" sz="4400" b="1" dirty="0" smtClean="0">
                <a:latin typeface="Times New Roman" pitchFamily="18" charset="0"/>
                <a:cs typeface="Times New Roman" pitchFamily="18" charset="0"/>
              </a:rPr>
              <a:t> </a:t>
            </a:r>
            <a:r>
              <a:rPr lang="en-US" sz="4400" b="1" dirty="0" smtClean="0">
                <a:latin typeface="Times New Roman" pitchFamily="18" charset="0"/>
                <a:cs typeface="Times New Roman" pitchFamily="18" charset="0"/>
              </a:rPr>
              <a:t>4</a:t>
            </a:r>
            <a:endParaRPr lang="vi-VN" sz="4400" b="1" dirty="0" smtClean="0">
              <a:latin typeface="Times New Roman" pitchFamily="18" charset="0"/>
              <a:cs typeface="Times New Roman" pitchFamily="18" charset="0"/>
            </a:endParaRPr>
          </a:p>
          <a:p>
            <a:pPr marL="34290" indent="0" algn="ctr" eaLnBrk="1" fontAlgn="auto" hangingPunct="1">
              <a:spcAft>
                <a:spcPts val="0"/>
              </a:spcAft>
              <a:buClr>
                <a:schemeClr val="tx1">
                  <a:lumMod val="75000"/>
                  <a:lumOff val="25000"/>
                </a:schemeClr>
              </a:buClr>
              <a:buFont typeface="Arial" pitchFamily="34" charset="0"/>
              <a:buNone/>
              <a:defRPr/>
            </a:pPr>
            <a:r>
              <a:rPr lang="en-US" sz="8800" b="1" dirty="0" smtClean="0">
                <a:solidFill>
                  <a:srgbClr val="C00000"/>
                </a:solidFill>
                <a:latin typeface="Times New Roman" pitchFamily="18" charset="0"/>
                <a:cs typeface="Times New Roman" pitchFamily="18" charset="0"/>
              </a:rPr>
              <a:t>PHÁP LUẬT</a:t>
            </a:r>
          </a:p>
          <a:p>
            <a:pPr marL="34290" indent="0" algn="ctr" eaLnBrk="1" fontAlgn="auto" hangingPunct="1">
              <a:spcAft>
                <a:spcPts val="0"/>
              </a:spcAft>
              <a:buClr>
                <a:schemeClr val="tx1">
                  <a:lumMod val="75000"/>
                  <a:lumOff val="25000"/>
                </a:schemeClr>
              </a:buClr>
              <a:buFont typeface="Arial" pitchFamily="34" charset="0"/>
              <a:buNone/>
              <a:defRPr/>
            </a:pPr>
            <a:r>
              <a:rPr lang="en-US" sz="6500" b="1" dirty="0" smtClean="0">
                <a:latin typeface="Arial" pitchFamily="34" charset="0"/>
                <a:cs typeface="Arial" pitchFamily="34" charset="0"/>
              </a:rPr>
              <a:t>LAO ĐỘNG</a:t>
            </a:r>
          </a:p>
          <a:p>
            <a:pPr marL="34290" indent="0" algn="ctr" eaLnBrk="1" fontAlgn="auto" hangingPunct="1">
              <a:spcAft>
                <a:spcPts val="0"/>
              </a:spcAft>
              <a:buClr>
                <a:schemeClr val="tx1">
                  <a:lumMod val="75000"/>
                  <a:lumOff val="25000"/>
                </a:schemeClr>
              </a:buClr>
              <a:buFont typeface="Arial" pitchFamily="34" charset="0"/>
              <a:buNone/>
              <a:defRPr/>
            </a:pPr>
            <a:r>
              <a:rPr lang="en-US" sz="3200" b="1" dirty="0" smtClean="0">
                <a:latin typeface="Times New Roman" pitchFamily="18" charset="0"/>
                <a:cs typeface="Times New Roman" pitchFamily="18" charset="0"/>
              </a:rPr>
              <a:t>(7 </a:t>
            </a:r>
            <a:r>
              <a:rPr lang="en-US" sz="3200" b="1" dirty="0" err="1" smtClean="0">
                <a:latin typeface="Times New Roman" pitchFamily="18" charset="0"/>
                <a:cs typeface="Times New Roman" pitchFamily="18" charset="0"/>
              </a:rPr>
              <a:t>tiết</a:t>
            </a:r>
            <a:r>
              <a:rPr lang="en-US" sz="3200" b="1" dirty="0" smtClean="0">
                <a:latin typeface="Times New Roman" pitchFamily="18" charset="0"/>
                <a:cs typeface="Times New Roman" pitchFamily="18" charset="0"/>
              </a:rPr>
              <a:t>)</a:t>
            </a:r>
            <a:endParaRPr lang="en-US" sz="3200" b="1" dirty="0">
              <a:latin typeface="Times New Roman" pitchFamily="18" charset="0"/>
              <a:cs typeface="Times New Roman" pitchFamily="18" charset="0"/>
            </a:endParaRPr>
          </a:p>
        </p:txBody>
      </p:sp>
      <p:pic>
        <p:nvPicPr>
          <p:cNvPr id="5123"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92959388"/>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 calcmode="lin" valueType="num">
                                      <p:cBhvr additive="base">
                                        <p:cTn id="25"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ounded Rectangle 10"/>
          <p:cNvSpPr/>
          <p:nvPr/>
        </p:nvSpPr>
        <p:spPr>
          <a:xfrm>
            <a:off x="0" y="1945178"/>
            <a:ext cx="9144000" cy="897775"/>
          </a:xfrm>
          <a:prstGeom prst="roundRect">
            <a:avLst/>
          </a:prstGeom>
          <a:ln/>
        </p:spPr>
        <p:style>
          <a:lnRef idx="1">
            <a:schemeClr val="accent1"/>
          </a:lnRef>
          <a:fillRef idx="2">
            <a:schemeClr val="accent1"/>
          </a:fillRef>
          <a:effectRef idx="1">
            <a:schemeClr val="accent1"/>
          </a:effectRef>
          <a:fontRef idx="minor">
            <a:schemeClr val="dk1"/>
          </a:fontRef>
        </p:style>
        <p:txBody>
          <a:bodyPr anchor="ctr"/>
          <a:lstStyle/>
          <a:p>
            <a:pPr>
              <a:defRPr/>
            </a:pPr>
            <a:r>
              <a:rPr lang="en-US" sz="3200" dirty="0">
                <a:latin typeface="Arial" pitchFamily="34" charset="0"/>
                <a:cs typeface="Arial" pitchFamily="34" charset="0"/>
              </a:rPr>
              <a:t>1/ </a:t>
            </a:r>
            <a:r>
              <a:rPr lang="vi-VN" sz="3200" dirty="0">
                <a:latin typeface="Arial" pitchFamily="34" charset="0"/>
                <a:cs typeface="Arial" pitchFamily="34" charset="0"/>
              </a:rPr>
              <a:t>Quan hệ nhân thân không gắn với tài </a:t>
            </a:r>
            <a:r>
              <a:rPr lang="vi-VN" sz="3200" dirty="0" smtClean="0">
                <a:latin typeface="Arial" pitchFamily="34" charset="0"/>
                <a:cs typeface="Arial" pitchFamily="34" charset="0"/>
              </a:rPr>
              <a:t>sản</a:t>
            </a:r>
            <a:r>
              <a:rPr lang="en-US" sz="3200" dirty="0">
                <a:latin typeface="Arial" pitchFamily="34" charset="0"/>
                <a:cs typeface="Arial" pitchFamily="34" charset="0"/>
              </a:rPr>
              <a:t> </a:t>
            </a:r>
            <a:r>
              <a:rPr lang="en-US" sz="3200" dirty="0" err="1" smtClean="0">
                <a:latin typeface="Arial" pitchFamily="34" charset="0"/>
                <a:cs typeface="Arial" pitchFamily="34" charset="0"/>
              </a:rPr>
              <a:t>là</a:t>
            </a:r>
            <a:r>
              <a:rPr lang="vi-VN" sz="3200" dirty="0" smtClean="0">
                <a:latin typeface="Arial" pitchFamily="34" charset="0"/>
                <a:cs typeface="Arial" pitchFamily="34" charset="0"/>
              </a:rPr>
              <a:t> </a:t>
            </a:r>
            <a:endParaRPr lang="en-US" sz="3200" dirty="0">
              <a:latin typeface="Arial" pitchFamily="34" charset="0"/>
              <a:cs typeface="Arial" pitchFamily="34" charset="0"/>
            </a:endParaRPr>
          </a:p>
        </p:txBody>
      </p:sp>
      <p:sp>
        <p:nvSpPr>
          <p:cNvPr id="15" name="Rounded Rectangle 14"/>
          <p:cNvSpPr/>
          <p:nvPr/>
        </p:nvSpPr>
        <p:spPr>
          <a:xfrm>
            <a:off x="2759074" y="7938"/>
            <a:ext cx="5221288" cy="623829"/>
          </a:xfrm>
          <a:prstGeom prst="roundRect">
            <a:avLst/>
          </a:prstGeom>
          <a:solidFill>
            <a:srgbClr val="E4F41A"/>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en-US" sz="2800" b="1" dirty="0" err="1" smtClean="0">
                <a:latin typeface="Arial" pitchFamily="34" charset="0"/>
                <a:cs typeface="Arial" pitchFamily="34" charset="0"/>
              </a:rPr>
              <a:t>Chọn</a:t>
            </a:r>
            <a:r>
              <a:rPr lang="en-US" sz="2800" b="1" dirty="0" smtClean="0">
                <a:latin typeface="Arial" pitchFamily="34" charset="0"/>
                <a:cs typeface="Arial" pitchFamily="34" charset="0"/>
              </a:rPr>
              <a:t> </a:t>
            </a:r>
            <a:r>
              <a:rPr lang="en-US" sz="2800" b="1" dirty="0" err="1" smtClean="0">
                <a:latin typeface="Arial" pitchFamily="34" charset="0"/>
                <a:cs typeface="Arial" pitchFamily="34" charset="0"/>
              </a:rPr>
              <a:t>câu</a:t>
            </a:r>
            <a:r>
              <a:rPr lang="en-US" sz="2800" b="1" dirty="0" smtClean="0">
                <a:latin typeface="Arial" pitchFamily="34" charset="0"/>
                <a:cs typeface="Arial" pitchFamily="34" charset="0"/>
              </a:rPr>
              <a:t> </a:t>
            </a:r>
            <a:r>
              <a:rPr lang="en-US" sz="2800" b="1" dirty="0" err="1" smtClean="0">
                <a:latin typeface="Arial" pitchFamily="34" charset="0"/>
                <a:cs typeface="Arial" pitchFamily="34" charset="0"/>
              </a:rPr>
              <a:t>trả</a:t>
            </a:r>
            <a:r>
              <a:rPr lang="en-US" sz="2800" b="1" dirty="0" smtClean="0">
                <a:latin typeface="Arial" pitchFamily="34" charset="0"/>
                <a:cs typeface="Arial" pitchFamily="34" charset="0"/>
              </a:rPr>
              <a:t> </a:t>
            </a:r>
            <a:r>
              <a:rPr lang="en-US" sz="2800" b="1" dirty="0" err="1" smtClean="0">
                <a:latin typeface="Arial" pitchFamily="34" charset="0"/>
                <a:cs typeface="Arial" pitchFamily="34" charset="0"/>
              </a:rPr>
              <a:t>lời</a:t>
            </a:r>
            <a:r>
              <a:rPr lang="en-US" sz="2800" b="1" dirty="0" smtClean="0">
                <a:latin typeface="Arial" pitchFamily="34" charset="0"/>
                <a:cs typeface="Arial" pitchFamily="34" charset="0"/>
              </a:rPr>
              <a:t> </a:t>
            </a:r>
            <a:r>
              <a:rPr lang="en-US" sz="2800" b="1" dirty="0" err="1" smtClean="0">
                <a:latin typeface="Arial" pitchFamily="34" charset="0"/>
                <a:cs typeface="Arial" pitchFamily="34" charset="0"/>
              </a:rPr>
              <a:t>đúng</a:t>
            </a:r>
            <a:r>
              <a:rPr lang="en-US" sz="2800" b="1" dirty="0" smtClean="0">
                <a:latin typeface="Arial" pitchFamily="34" charset="0"/>
                <a:cs typeface="Arial" pitchFamily="34" charset="0"/>
              </a:rPr>
              <a:t> </a:t>
            </a:r>
            <a:r>
              <a:rPr lang="en-US" sz="2800" b="1" dirty="0" err="1" smtClean="0">
                <a:latin typeface="Arial" pitchFamily="34" charset="0"/>
                <a:cs typeface="Arial" pitchFamily="34" charset="0"/>
              </a:rPr>
              <a:t>nhất</a:t>
            </a:r>
            <a:endParaRPr lang="en-US" sz="2800" b="1" dirty="0">
              <a:latin typeface="Arial" pitchFamily="34" charset="0"/>
              <a:cs typeface="Arial" pitchFamily="34" charset="0"/>
            </a:endParaRPr>
          </a:p>
        </p:txBody>
      </p:sp>
      <p:sp>
        <p:nvSpPr>
          <p:cNvPr id="5" name="Rounded Rectangle 4"/>
          <p:cNvSpPr/>
          <p:nvPr/>
        </p:nvSpPr>
        <p:spPr>
          <a:xfrm>
            <a:off x="149629" y="3061364"/>
            <a:ext cx="8392474" cy="781856"/>
          </a:xfrm>
          <a:prstGeom prst="roundRect">
            <a:avLst/>
          </a:prstGeom>
          <a:ln/>
        </p:spPr>
        <p:style>
          <a:lnRef idx="1">
            <a:schemeClr val="accent1"/>
          </a:lnRef>
          <a:fillRef idx="2">
            <a:schemeClr val="accent1"/>
          </a:fillRef>
          <a:effectRef idx="1">
            <a:schemeClr val="accent1"/>
          </a:effectRef>
          <a:fontRef idx="minor">
            <a:schemeClr val="dk1"/>
          </a:fontRef>
        </p:style>
        <p:txBody>
          <a:bodyPr anchor="ctr"/>
          <a:lstStyle/>
          <a:p>
            <a:pPr>
              <a:defRPr/>
            </a:pPr>
            <a:r>
              <a:rPr lang="en-US" sz="3200" dirty="0">
                <a:latin typeface="Arial" pitchFamily="34" charset="0"/>
                <a:cs typeface="Arial" pitchFamily="34" charset="0"/>
              </a:rPr>
              <a:t>a. </a:t>
            </a:r>
            <a:r>
              <a:rPr lang="vi-VN" sz="3200" dirty="0">
                <a:latin typeface="Arial" pitchFamily="34" charset="0"/>
                <a:cs typeface="Arial" pitchFamily="34" charset="0"/>
              </a:rPr>
              <a:t>Quyền tác giả đối với tác phẩm</a:t>
            </a:r>
            <a:r>
              <a:rPr lang="en-US" sz="3200" dirty="0" smtClean="0">
                <a:latin typeface="Arial" pitchFamily="34" charset="0"/>
                <a:cs typeface="Arial" pitchFamily="34" charset="0"/>
              </a:rPr>
              <a:t>.</a:t>
            </a:r>
            <a:endParaRPr lang="en-US" sz="3200" dirty="0">
              <a:latin typeface="Arial" pitchFamily="34" charset="0"/>
              <a:cs typeface="Arial" pitchFamily="34" charset="0"/>
            </a:endParaRPr>
          </a:p>
        </p:txBody>
      </p:sp>
      <p:sp>
        <p:nvSpPr>
          <p:cNvPr id="6" name="Rounded Rectangle 5"/>
          <p:cNvSpPr/>
          <p:nvPr/>
        </p:nvSpPr>
        <p:spPr>
          <a:xfrm>
            <a:off x="179609" y="6051475"/>
            <a:ext cx="8338133" cy="731722"/>
          </a:xfrm>
          <a:prstGeom prst="roundRect">
            <a:avLst/>
          </a:prstGeom>
          <a:ln/>
        </p:spPr>
        <p:style>
          <a:lnRef idx="1">
            <a:schemeClr val="accent1"/>
          </a:lnRef>
          <a:fillRef idx="2">
            <a:schemeClr val="accent1"/>
          </a:fillRef>
          <a:effectRef idx="1">
            <a:schemeClr val="accent1"/>
          </a:effectRef>
          <a:fontRef idx="minor">
            <a:schemeClr val="dk1"/>
          </a:fontRef>
        </p:style>
        <p:txBody>
          <a:bodyPr anchor="ctr"/>
          <a:lstStyle/>
          <a:p>
            <a:pPr>
              <a:defRPr/>
            </a:pPr>
            <a:r>
              <a:rPr lang="en-US" sz="3200" dirty="0">
                <a:latin typeface="Arial" pitchFamily="34" charset="0"/>
                <a:cs typeface="Arial" pitchFamily="34" charset="0"/>
              </a:rPr>
              <a:t>d. </a:t>
            </a:r>
            <a:r>
              <a:rPr lang="en-US" sz="3200" dirty="0" err="1">
                <a:latin typeface="Arial" pitchFamily="34" charset="0"/>
                <a:cs typeface="Arial" pitchFamily="34" charset="0"/>
              </a:rPr>
              <a:t>Quyền</a:t>
            </a:r>
            <a:r>
              <a:rPr lang="en-US" sz="3200" dirty="0">
                <a:latin typeface="Arial" pitchFamily="34" charset="0"/>
                <a:cs typeface="Arial" pitchFamily="34" charset="0"/>
              </a:rPr>
              <a:t> </a:t>
            </a:r>
            <a:r>
              <a:rPr lang="en-US" sz="3200" dirty="0" err="1">
                <a:latin typeface="Arial" pitchFamily="34" charset="0"/>
                <a:cs typeface="Arial" pitchFamily="34" charset="0"/>
              </a:rPr>
              <a:t>chuyển</a:t>
            </a:r>
            <a:r>
              <a:rPr lang="en-US" sz="3200" dirty="0">
                <a:latin typeface="Arial" pitchFamily="34" charset="0"/>
                <a:cs typeface="Arial" pitchFamily="34" charset="0"/>
              </a:rPr>
              <a:t> </a:t>
            </a:r>
            <a:r>
              <a:rPr lang="en-US" sz="3200" dirty="0" err="1">
                <a:latin typeface="Arial" pitchFamily="34" charset="0"/>
                <a:cs typeface="Arial" pitchFamily="34" charset="0"/>
              </a:rPr>
              <a:t>giao</a:t>
            </a:r>
            <a:r>
              <a:rPr lang="en-US" sz="3200" dirty="0">
                <a:latin typeface="Arial" pitchFamily="34" charset="0"/>
                <a:cs typeface="Arial" pitchFamily="34" charset="0"/>
              </a:rPr>
              <a:t> </a:t>
            </a:r>
            <a:r>
              <a:rPr lang="en-US" sz="3200" dirty="0" err="1">
                <a:latin typeface="Arial" pitchFamily="34" charset="0"/>
                <a:cs typeface="Arial" pitchFamily="34" charset="0"/>
              </a:rPr>
              <a:t>công</a:t>
            </a:r>
            <a:r>
              <a:rPr lang="en-US" sz="3200" dirty="0">
                <a:latin typeface="Arial" pitchFamily="34" charset="0"/>
                <a:cs typeface="Arial" pitchFamily="34" charset="0"/>
              </a:rPr>
              <a:t> </a:t>
            </a:r>
            <a:r>
              <a:rPr lang="en-US" sz="3200" dirty="0" err="1">
                <a:latin typeface="Arial" pitchFamily="34" charset="0"/>
                <a:cs typeface="Arial" pitchFamily="34" charset="0"/>
              </a:rPr>
              <a:t>nghệ</a:t>
            </a:r>
            <a:r>
              <a:rPr lang="en-US" sz="3200" dirty="0">
                <a:latin typeface="Arial" pitchFamily="34" charset="0"/>
                <a:cs typeface="Arial" pitchFamily="34" charset="0"/>
              </a:rPr>
              <a:t>.</a:t>
            </a:r>
          </a:p>
        </p:txBody>
      </p:sp>
      <p:sp>
        <p:nvSpPr>
          <p:cNvPr id="7" name="Rounded Rectangle 6"/>
          <p:cNvSpPr/>
          <p:nvPr/>
        </p:nvSpPr>
        <p:spPr>
          <a:xfrm>
            <a:off x="182785" y="4081095"/>
            <a:ext cx="8395950" cy="781856"/>
          </a:xfrm>
          <a:prstGeom prst="roundRect">
            <a:avLst/>
          </a:prstGeom>
          <a:ln/>
        </p:spPr>
        <p:style>
          <a:lnRef idx="1">
            <a:schemeClr val="accent1"/>
          </a:lnRef>
          <a:fillRef idx="2">
            <a:schemeClr val="accent1"/>
          </a:fillRef>
          <a:effectRef idx="1">
            <a:schemeClr val="accent1"/>
          </a:effectRef>
          <a:fontRef idx="minor">
            <a:schemeClr val="dk1"/>
          </a:fontRef>
        </p:style>
        <p:txBody>
          <a:bodyPr anchor="ctr"/>
          <a:lstStyle/>
          <a:p>
            <a:pPr>
              <a:defRPr/>
            </a:pPr>
            <a:r>
              <a:rPr lang="en-US" sz="3200" dirty="0">
                <a:latin typeface="Arial" pitchFamily="34" charset="0"/>
                <a:cs typeface="Arial" pitchFamily="34" charset="0"/>
              </a:rPr>
              <a:t>b. </a:t>
            </a:r>
            <a:r>
              <a:rPr lang="vi-VN" sz="3200" dirty="0">
                <a:latin typeface="Arial" pitchFamily="34" charset="0"/>
                <a:cs typeface="Arial" pitchFamily="34" charset="0"/>
              </a:rPr>
              <a:t>Quyền thay đổi họ tên, quyền về hình ảnh</a:t>
            </a:r>
            <a:endParaRPr lang="en-US" sz="3200" dirty="0">
              <a:latin typeface="Arial" pitchFamily="34" charset="0"/>
              <a:cs typeface="Arial" pitchFamily="34" charset="0"/>
            </a:endParaRPr>
          </a:p>
        </p:txBody>
      </p:sp>
      <p:sp>
        <p:nvSpPr>
          <p:cNvPr id="8" name="Rounded Rectangle 7"/>
          <p:cNvSpPr/>
          <p:nvPr/>
        </p:nvSpPr>
        <p:spPr>
          <a:xfrm>
            <a:off x="182785" y="5086937"/>
            <a:ext cx="8332378" cy="781856"/>
          </a:xfrm>
          <a:prstGeom prst="roundRect">
            <a:avLst/>
          </a:prstGeom>
          <a:ln/>
        </p:spPr>
        <p:style>
          <a:lnRef idx="1">
            <a:schemeClr val="accent1"/>
          </a:lnRef>
          <a:fillRef idx="2">
            <a:schemeClr val="accent1"/>
          </a:fillRef>
          <a:effectRef idx="1">
            <a:schemeClr val="accent1"/>
          </a:effectRef>
          <a:fontRef idx="minor">
            <a:schemeClr val="dk1"/>
          </a:fontRef>
        </p:style>
        <p:txBody>
          <a:bodyPr anchor="ctr"/>
          <a:lstStyle/>
          <a:p>
            <a:pPr>
              <a:defRPr/>
            </a:pPr>
            <a:r>
              <a:rPr lang="en-US" sz="3200" dirty="0">
                <a:latin typeface="Arial" pitchFamily="34" charset="0"/>
                <a:cs typeface="Arial" pitchFamily="34" charset="0"/>
              </a:rPr>
              <a:t>c. </a:t>
            </a:r>
            <a:r>
              <a:rPr lang="en-US" sz="3200" dirty="0" err="1">
                <a:latin typeface="Arial" pitchFamily="34" charset="0"/>
                <a:cs typeface="Arial" pitchFamily="34" charset="0"/>
              </a:rPr>
              <a:t>Quyền</a:t>
            </a:r>
            <a:r>
              <a:rPr lang="en-US" sz="3200" dirty="0">
                <a:latin typeface="Arial" pitchFamily="34" charset="0"/>
                <a:cs typeface="Arial" pitchFamily="34" charset="0"/>
              </a:rPr>
              <a:t> </a:t>
            </a:r>
            <a:r>
              <a:rPr lang="en-US" sz="3200" dirty="0" err="1">
                <a:latin typeface="Arial" pitchFamily="34" charset="0"/>
                <a:cs typeface="Arial" pitchFamily="34" charset="0"/>
              </a:rPr>
              <a:t>sở</a:t>
            </a:r>
            <a:r>
              <a:rPr lang="en-US" sz="3200" dirty="0">
                <a:latin typeface="Arial" pitchFamily="34" charset="0"/>
                <a:cs typeface="Arial" pitchFamily="34" charset="0"/>
              </a:rPr>
              <a:t> </a:t>
            </a:r>
            <a:r>
              <a:rPr lang="en-US" sz="3200" dirty="0" err="1">
                <a:latin typeface="Arial" pitchFamily="34" charset="0"/>
                <a:cs typeface="Arial" pitchFamily="34" charset="0"/>
              </a:rPr>
              <a:t>hữu</a:t>
            </a:r>
            <a:r>
              <a:rPr lang="en-US" sz="3200" dirty="0">
                <a:latin typeface="Arial" pitchFamily="34" charset="0"/>
                <a:cs typeface="Arial" pitchFamily="34" charset="0"/>
              </a:rPr>
              <a:t> </a:t>
            </a:r>
            <a:r>
              <a:rPr lang="en-US" sz="3200" dirty="0" err="1">
                <a:latin typeface="Arial" pitchFamily="34" charset="0"/>
                <a:cs typeface="Arial" pitchFamily="34" charset="0"/>
              </a:rPr>
              <a:t>công</a:t>
            </a:r>
            <a:r>
              <a:rPr lang="en-US" sz="3200" dirty="0">
                <a:latin typeface="Arial" pitchFamily="34" charset="0"/>
                <a:cs typeface="Arial" pitchFamily="34" charset="0"/>
              </a:rPr>
              <a:t> </a:t>
            </a:r>
            <a:r>
              <a:rPr lang="en-US" sz="3200" dirty="0" err="1">
                <a:latin typeface="Arial" pitchFamily="34" charset="0"/>
                <a:cs typeface="Arial" pitchFamily="34" charset="0"/>
              </a:rPr>
              <a:t>nghiệp</a:t>
            </a:r>
            <a:r>
              <a:rPr lang="en-US" sz="3200" dirty="0">
                <a:latin typeface="Arial" pitchFamily="34" charset="0"/>
                <a:cs typeface="Arial" pitchFamily="34" charset="0"/>
              </a:rPr>
              <a:t>.</a:t>
            </a:r>
          </a:p>
        </p:txBody>
      </p:sp>
      <p:pic>
        <p:nvPicPr>
          <p:cNvPr id="6153" name="Picture 3" descr="MCj01345490000[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059362" y="-49875"/>
            <a:ext cx="2084638" cy="19950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39481746"/>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500" fill="hold"/>
                                        <p:tgtEl>
                                          <p:spTgt spid="5"/>
                                        </p:tgtEl>
                                        <p:attrNameLst>
                                          <p:attrName>ppt_x</p:attrName>
                                        </p:attrNameLst>
                                      </p:cBhvr>
                                      <p:tavLst>
                                        <p:tav tm="0">
                                          <p:val>
                                            <p:strVal val="#ppt_x"/>
                                          </p:val>
                                        </p:tav>
                                        <p:tav tm="100000">
                                          <p:val>
                                            <p:strVal val="#ppt_x"/>
                                          </p:val>
                                        </p:tav>
                                      </p:tavLst>
                                    </p:anim>
                                    <p:anim calcmode="lin" valueType="num">
                                      <p:cBhvr additive="base">
                                        <p:cTn id="15" dur="500" fill="hold"/>
                                        <p:tgtEl>
                                          <p:spTgt spid="5"/>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500" fill="hold"/>
                                        <p:tgtEl>
                                          <p:spTgt spid="6"/>
                                        </p:tgtEl>
                                        <p:attrNameLst>
                                          <p:attrName>ppt_x</p:attrName>
                                        </p:attrNameLst>
                                      </p:cBhvr>
                                      <p:tavLst>
                                        <p:tav tm="0">
                                          <p:val>
                                            <p:strVal val="#ppt_x"/>
                                          </p:val>
                                        </p:tav>
                                        <p:tav tm="100000">
                                          <p:val>
                                            <p:strVal val="#ppt_x"/>
                                          </p:val>
                                        </p:tav>
                                      </p:tavLst>
                                    </p:anim>
                                    <p:anim calcmode="lin" valueType="num">
                                      <p:cBhvr additive="base">
                                        <p:cTn id="19" dur="500" fill="hold"/>
                                        <p:tgtEl>
                                          <p:spTgt spid="6"/>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 fill="hold"/>
                                        <p:tgtEl>
                                          <p:spTgt spid="8"/>
                                        </p:tgtEl>
                                        <p:attrNameLst>
                                          <p:attrName>ppt_x</p:attrName>
                                        </p:attrNameLst>
                                      </p:cBhvr>
                                      <p:tavLst>
                                        <p:tav tm="0">
                                          <p:val>
                                            <p:strVal val="#ppt_x"/>
                                          </p:val>
                                        </p:tav>
                                        <p:tav tm="100000">
                                          <p:val>
                                            <p:strVal val="#ppt_x"/>
                                          </p:val>
                                        </p:tav>
                                      </p:tavLst>
                                    </p:anim>
                                    <p:anim calcmode="lin" valueType="num">
                                      <p:cBhvr additive="base">
                                        <p:cTn id="23" dur="5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500" fill="hold"/>
                                        <p:tgtEl>
                                          <p:spTgt spid="7"/>
                                        </p:tgtEl>
                                        <p:attrNameLst>
                                          <p:attrName>ppt_x</p:attrName>
                                        </p:attrNameLst>
                                      </p:cBhvr>
                                      <p:tavLst>
                                        <p:tav tm="0">
                                          <p:val>
                                            <p:strVal val="#ppt_x"/>
                                          </p:val>
                                        </p:tav>
                                        <p:tav tm="100000">
                                          <p:val>
                                            <p:strVal val="#ppt_x"/>
                                          </p:val>
                                        </p:tav>
                                      </p:tavLst>
                                    </p:anim>
                                    <p:anim calcmode="lin" valueType="num">
                                      <p:cBhvr additive="base">
                                        <p:cTn id="27"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8" fill="hold" nodeType="clickPar">
                      <p:stCondLst>
                        <p:cond delay="indefinite"/>
                      </p:stCondLst>
                      <p:childTnLst>
                        <p:par>
                          <p:cTn id="29" fill="hold" nodeType="withGroup">
                            <p:stCondLst>
                              <p:cond delay="0"/>
                            </p:stCondLst>
                            <p:childTnLst>
                              <p:par>
                                <p:cTn id="30" presetID="1" presetClass="emph" presetSubtype="2" fill="hold" nodeType="clickEffect">
                                  <p:stCondLst>
                                    <p:cond delay="0"/>
                                  </p:stCondLst>
                                  <p:childTnLst>
                                    <p:animClr clrSpc="rgb" dir="cw">
                                      <p:cBhvr>
                                        <p:cTn id="31" dur="2000" fill="hold"/>
                                        <p:tgtEl>
                                          <p:spTgt spid="7"/>
                                        </p:tgtEl>
                                        <p:attrNameLst>
                                          <p:attrName>fillcolor</p:attrName>
                                        </p:attrNameLst>
                                      </p:cBhvr>
                                      <p:to>
                                        <a:srgbClr val="FF0000"/>
                                      </p:to>
                                    </p:animClr>
                                    <p:set>
                                      <p:cBhvr>
                                        <p:cTn id="32" dur="2000" fill="hold"/>
                                        <p:tgtEl>
                                          <p:spTgt spid="7"/>
                                        </p:tgtEl>
                                        <p:attrNameLst>
                                          <p:attrName>fill.type</p:attrName>
                                        </p:attrNameLst>
                                      </p:cBhvr>
                                      <p:to>
                                        <p:strVal val="solid"/>
                                      </p:to>
                                    </p:set>
                                    <p:set>
                                      <p:cBhvr>
                                        <p:cTn id="33" dur="2000" fill="hold"/>
                                        <p:tgtEl>
                                          <p:spTgt spid="7"/>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5" grpId="0" animBg="1"/>
      <p:bldP spid="6" grpId="0" animBg="1"/>
      <p:bldP spid="7" grpId="0" animBg="1"/>
      <p:bldP spid="8"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ounded Rectangle 10"/>
          <p:cNvSpPr/>
          <p:nvPr/>
        </p:nvSpPr>
        <p:spPr>
          <a:xfrm>
            <a:off x="0" y="1916275"/>
            <a:ext cx="9077325" cy="876801"/>
          </a:xfrm>
          <a:prstGeom prst="roundRect">
            <a:avLst/>
          </a:prstGeom>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a:latin typeface="Arial" pitchFamily="34" charset="0"/>
                <a:cs typeface="Arial" pitchFamily="34" charset="0"/>
              </a:rPr>
              <a:t>2/ </a:t>
            </a:r>
            <a:r>
              <a:rPr lang="en-US" sz="3200" dirty="0" err="1">
                <a:latin typeface="Arial" pitchFamily="34" charset="0"/>
                <a:cs typeface="Arial" pitchFamily="34" charset="0"/>
              </a:rPr>
              <a:t>Quan</a:t>
            </a:r>
            <a:r>
              <a:rPr lang="en-US" sz="3200" dirty="0">
                <a:latin typeface="Arial" pitchFamily="34" charset="0"/>
                <a:cs typeface="Arial" pitchFamily="34" charset="0"/>
              </a:rPr>
              <a:t> </a:t>
            </a:r>
            <a:r>
              <a:rPr lang="en-US" sz="3200" dirty="0" err="1">
                <a:latin typeface="Arial" pitchFamily="34" charset="0"/>
                <a:cs typeface="Arial" pitchFamily="34" charset="0"/>
              </a:rPr>
              <a:t>hệ</a:t>
            </a:r>
            <a:r>
              <a:rPr lang="en-US" sz="3200" dirty="0">
                <a:latin typeface="Arial" pitchFamily="34" charset="0"/>
                <a:cs typeface="Arial" pitchFamily="34" charset="0"/>
              </a:rPr>
              <a:t> </a:t>
            </a:r>
            <a:r>
              <a:rPr lang="en-US" sz="3200" dirty="0" err="1">
                <a:latin typeface="Arial" pitchFamily="34" charset="0"/>
                <a:cs typeface="Arial" pitchFamily="34" charset="0"/>
              </a:rPr>
              <a:t>nhân</a:t>
            </a:r>
            <a:r>
              <a:rPr lang="en-US" sz="3200" dirty="0">
                <a:latin typeface="Arial" pitchFamily="34" charset="0"/>
                <a:cs typeface="Arial" pitchFamily="34" charset="0"/>
              </a:rPr>
              <a:t> </a:t>
            </a:r>
            <a:r>
              <a:rPr lang="en-US" sz="3200" dirty="0" err="1">
                <a:latin typeface="Arial" pitchFamily="34" charset="0"/>
                <a:cs typeface="Arial" pitchFamily="34" charset="0"/>
              </a:rPr>
              <a:t>thân</a:t>
            </a:r>
            <a:r>
              <a:rPr lang="en-US" sz="3200" dirty="0">
                <a:latin typeface="Arial" pitchFamily="34" charset="0"/>
                <a:cs typeface="Arial" pitchFamily="34" charset="0"/>
              </a:rPr>
              <a:t> </a:t>
            </a:r>
            <a:r>
              <a:rPr lang="en-US" sz="3200" dirty="0" err="1">
                <a:latin typeface="Arial" pitchFamily="34" charset="0"/>
                <a:cs typeface="Arial" pitchFamily="34" charset="0"/>
              </a:rPr>
              <a:t>gắn</a:t>
            </a:r>
            <a:r>
              <a:rPr lang="en-US" sz="3200" dirty="0">
                <a:latin typeface="Arial" pitchFamily="34" charset="0"/>
                <a:cs typeface="Arial" pitchFamily="34" charset="0"/>
              </a:rPr>
              <a:t> </a:t>
            </a:r>
            <a:r>
              <a:rPr lang="en-US" sz="3200" dirty="0" err="1">
                <a:latin typeface="Arial" pitchFamily="34" charset="0"/>
                <a:cs typeface="Arial" pitchFamily="34" charset="0"/>
              </a:rPr>
              <a:t>với</a:t>
            </a:r>
            <a:r>
              <a:rPr lang="en-US" sz="3200" dirty="0">
                <a:latin typeface="Arial" pitchFamily="34" charset="0"/>
                <a:cs typeface="Arial" pitchFamily="34" charset="0"/>
              </a:rPr>
              <a:t> </a:t>
            </a:r>
            <a:r>
              <a:rPr lang="en-US" sz="3200" dirty="0" err="1">
                <a:latin typeface="Arial" pitchFamily="34" charset="0"/>
                <a:cs typeface="Arial" pitchFamily="34" charset="0"/>
              </a:rPr>
              <a:t>tài</a:t>
            </a:r>
            <a:r>
              <a:rPr lang="en-US" sz="3200" dirty="0">
                <a:latin typeface="Arial" pitchFamily="34" charset="0"/>
                <a:cs typeface="Arial" pitchFamily="34" charset="0"/>
              </a:rPr>
              <a:t> </a:t>
            </a:r>
            <a:r>
              <a:rPr lang="en-US" sz="3200" dirty="0" err="1" smtClean="0">
                <a:latin typeface="Arial" pitchFamily="34" charset="0"/>
                <a:cs typeface="Arial" pitchFamily="34" charset="0"/>
              </a:rPr>
              <a:t>sản</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là</a:t>
            </a:r>
            <a:r>
              <a:rPr lang="en-US" sz="3200" dirty="0" smtClean="0">
                <a:latin typeface="Arial" pitchFamily="34" charset="0"/>
                <a:cs typeface="Arial" pitchFamily="34" charset="0"/>
              </a:rPr>
              <a:t> </a:t>
            </a:r>
            <a:endParaRPr lang="en-US" sz="3200" dirty="0">
              <a:latin typeface="Arial" pitchFamily="34" charset="0"/>
              <a:cs typeface="Arial" pitchFamily="34" charset="0"/>
            </a:endParaRPr>
          </a:p>
        </p:txBody>
      </p:sp>
      <p:sp>
        <p:nvSpPr>
          <p:cNvPr id="5" name="Rounded Rectangle 4"/>
          <p:cNvSpPr/>
          <p:nvPr/>
        </p:nvSpPr>
        <p:spPr>
          <a:xfrm>
            <a:off x="286529" y="2992576"/>
            <a:ext cx="7228176" cy="756951"/>
          </a:xfrm>
          <a:prstGeom prst="roundRect">
            <a:avLst/>
          </a:prstGeom>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a:latin typeface="Arial" pitchFamily="34" charset="0"/>
                <a:cs typeface="Arial" pitchFamily="34" charset="0"/>
              </a:rPr>
              <a:t>a. </a:t>
            </a:r>
            <a:r>
              <a:rPr lang="vi-VN" sz="3200" dirty="0">
                <a:latin typeface="Arial" pitchFamily="34" charset="0"/>
                <a:cs typeface="Arial" pitchFamily="34" charset="0"/>
              </a:rPr>
              <a:t>Quyền đảm bảo an toàn tính mạng</a:t>
            </a:r>
            <a:endParaRPr lang="en-US" sz="3200" dirty="0">
              <a:latin typeface="Arial" pitchFamily="34" charset="0"/>
              <a:cs typeface="Arial" pitchFamily="34" charset="0"/>
            </a:endParaRPr>
          </a:p>
        </p:txBody>
      </p:sp>
      <p:sp>
        <p:nvSpPr>
          <p:cNvPr id="6" name="Rounded Rectangle 5"/>
          <p:cNvSpPr/>
          <p:nvPr/>
        </p:nvSpPr>
        <p:spPr>
          <a:xfrm>
            <a:off x="286528" y="4986592"/>
            <a:ext cx="7291031" cy="756950"/>
          </a:xfrm>
          <a:prstGeom prst="roundRect">
            <a:avLst/>
          </a:prstGeom>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a:latin typeface="Arial" pitchFamily="34" charset="0"/>
                <a:cs typeface="Arial" pitchFamily="34" charset="0"/>
              </a:rPr>
              <a:t>c. </a:t>
            </a:r>
            <a:r>
              <a:rPr lang="vi-VN" sz="3200" dirty="0">
                <a:latin typeface="Arial" pitchFamily="34" charset="0"/>
                <a:cs typeface="Arial" pitchFamily="34" charset="0"/>
              </a:rPr>
              <a:t>Quyền thay đổi họ tên</a:t>
            </a:r>
            <a:endParaRPr lang="en-US" sz="3200" dirty="0">
              <a:latin typeface="Arial" pitchFamily="34" charset="0"/>
              <a:cs typeface="Arial" pitchFamily="34" charset="0"/>
            </a:endParaRPr>
          </a:p>
        </p:txBody>
      </p:sp>
      <p:sp>
        <p:nvSpPr>
          <p:cNvPr id="7" name="Rounded Rectangle 6"/>
          <p:cNvSpPr/>
          <p:nvPr/>
        </p:nvSpPr>
        <p:spPr>
          <a:xfrm>
            <a:off x="265890" y="5959729"/>
            <a:ext cx="7329941" cy="756950"/>
          </a:xfrm>
          <a:prstGeom prst="roundRect">
            <a:avLst/>
          </a:prstGeom>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a:latin typeface="Arial" pitchFamily="34" charset="0"/>
                <a:cs typeface="Arial" pitchFamily="34" charset="0"/>
              </a:rPr>
              <a:t>d. </a:t>
            </a:r>
            <a:r>
              <a:rPr lang="en-US" sz="3200" dirty="0" err="1">
                <a:latin typeface="Arial" pitchFamily="34" charset="0"/>
                <a:cs typeface="Arial" pitchFamily="34" charset="0"/>
              </a:rPr>
              <a:t>Quyền</a:t>
            </a:r>
            <a:r>
              <a:rPr lang="en-US" sz="3200" dirty="0">
                <a:latin typeface="Arial" pitchFamily="34" charset="0"/>
                <a:cs typeface="Arial" pitchFamily="34" charset="0"/>
              </a:rPr>
              <a:t> </a:t>
            </a:r>
            <a:r>
              <a:rPr lang="en-US" sz="3200" dirty="0" err="1">
                <a:latin typeface="Arial" pitchFamily="34" charset="0"/>
                <a:cs typeface="Arial" pitchFamily="34" charset="0"/>
              </a:rPr>
              <a:t>sở</a:t>
            </a:r>
            <a:r>
              <a:rPr lang="en-US" sz="3200" dirty="0">
                <a:latin typeface="Arial" pitchFamily="34" charset="0"/>
                <a:cs typeface="Arial" pitchFamily="34" charset="0"/>
              </a:rPr>
              <a:t> </a:t>
            </a:r>
            <a:r>
              <a:rPr lang="en-US" sz="3200" dirty="0" err="1">
                <a:latin typeface="Arial" pitchFamily="34" charset="0"/>
                <a:cs typeface="Arial" pitchFamily="34" charset="0"/>
              </a:rPr>
              <a:t>hữu</a:t>
            </a:r>
            <a:r>
              <a:rPr lang="en-US" sz="3200" dirty="0">
                <a:latin typeface="Arial" pitchFamily="34" charset="0"/>
                <a:cs typeface="Arial" pitchFamily="34" charset="0"/>
              </a:rPr>
              <a:t> </a:t>
            </a:r>
            <a:r>
              <a:rPr lang="en-US" sz="3200" dirty="0" err="1">
                <a:latin typeface="Arial" pitchFamily="34" charset="0"/>
                <a:cs typeface="Arial" pitchFamily="34" charset="0"/>
              </a:rPr>
              <a:t>công</a:t>
            </a:r>
            <a:r>
              <a:rPr lang="en-US" sz="3200" dirty="0">
                <a:latin typeface="Arial" pitchFamily="34" charset="0"/>
                <a:cs typeface="Arial" pitchFamily="34" charset="0"/>
              </a:rPr>
              <a:t> </a:t>
            </a:r>
            <a:r>
              <a:rPr lang="en-US" sz="3200" dirty="0" err="1" smtClean="0">
                <a:latin typeface="Arial" pitchFamily="34" charset="0"/>
                <a:cs typeface="Arial" pitchFamily="34" charset="0"/>
              </a:rPr>
              <a:t>nghiệp</a:t>
            </a:r>
            <a:endParaRPr lang="en-US" sz="3200" dirty="0">
              <a:latin typeface="Arial" pitchFamily="34" charset="0"/>
              <a:cs typeface="Arial" pitchFamily="34" charset="0"/>
            </a:endParaRPr>
          </a:p>
        </p:txBody>
      </p:sp>
      <p:sp>
        <p:nvSpPr>
          <p:cNvPr id="8" name="Rounded Rectangle 7"/>
          <p:cNvSpPr/>
          <p:nvPr/>
        </p:nvSpPr>
        <p:spPr>
          <a:xfrm>
            <a:off x="286529" y="3965715"/>
            <a:ext cx="7228176" cy="756950"/>
          </a:xfrm>
          <a:prstGeom prst="roundRect">
            <a:avLst/>
          </a:prstGeom>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a:latin typeface="Arial" pitchFamily="34" charset="0"/>
                <a:cs typeface="Arial" pitchFamily="34" charset="0"/>
              </a:rPr>
              <a:t>b. </a:t>
            </a:r>
            <a:r>
              <a:rPr lang="en-US" sz="3200" dirty="0" err="1">
                <a:latin typeface="Arial" pitchFamily="34" charset="0"/>
                <a:cs typeface="Arial" pitchFamily="34" charset="0"/>
              </a:rPr>
              <a:t>Quyền</a:t>
            </a:r>
            <a:r>
              <a:rPr lang="en-US" sz="3200" dirty="0">
                <a:latin typeface="Arial" pitchFamily="34" charset="0"/>
                <a:cs typeface="Arial" pitchFamily="34" charset="0"/>
              </a:rPr>
              <a:t> </a:t>
            </a:r>
            <a:r>
              <a:rPr lang="en-US" sz="3200" dirty="0" err="1">
                <a:latin typeface="Arial" pitchFamily="34" charset="0"/>
                <a:cs typeface="Arial" pitchFamily="34" charset="0"/>
              </a:rPr>
              <a:t>sở</a:t>
            </a:r>
            <a:r>
              <a:rPr lang="en-US" sz="3200" dirty="0">
                <a:latin typeface="Arial" pitchFamily="34" charset="0"/>
                <a:cs typeface="Arial" pitchFamily="34" charset="0"/>
              </a:rPr>
              <a:t> </a:t>
            </a:r>
            <a:r>
              <a:rPr lang="en-US" sz="3200" dirty="0" err="1">
                <a:latin typeface="Arial" pitchFamily="34" charset="0"/>
                <a:cs typeface="Arial" pitchFamily="34" charset="0"/>
              </a:rPr>
              <a:t>hữu</a:t>
            </a:r>
            <a:r>
              <a:rPr lang="en-US" sz="3200" dirty="0">
                <a:latin typeface="Arial" pitchFamily="34" charset="0"/>
                <a:cs typeface="Arial" pitchFamily="34" charset="0"/>
              </a:rPr>
              <a:t> </a:t>
            </a:r>
            <a:r>
              <a:rPr lang="en-US" sz="3200" dirty="0" err="1">
                <a:latin typeface="Arial" pitchFamily="34" charset="0"/>
                <a:cs typeface="Arial" pitchFamily="34" charset="0"/>
              </a:rPr>
              <a:t>công</a:t>
            </a:r>
            <a:r>
              <a:rPr lang="en-US" sz="3200" dirty="0">
                <a:latin typeface="Arial" pitchFamily="34" charset="0"/>
                <a:cs typeface="Arial" pitchFamily="34" charset="0"/>
              </a:rPr>
              <a:t> </a:t>
            </a:r>
            <a:r>
              <a:rPr lang="en-US" sz="3200" dirty="0" err="1">
                <a:latin typeface="Arial" pitchFamily="34" charset="0"/>
                <a:cs typeface="Arial" pitchFamily="34" charset="0"/>
              </a:rPr>
              <a:t>nghiệp</a:t>
            </a:r>
            <a:endParaRPr lang="en-US" sz="3200" dirty="0">
              <a:latin typeface="Arial" pitchFamily="34" charset="0"/>
              <a:cs typeface="Arial" pitchFamily="34" charset="0"/>
            </a:endParaRPr>
          </a:p>
        </p:txBody>
      </p:sp>
      <p:pic>
        <p:nvPicPr>
          <p:cNvPr id="7177" name="Picture 3" descr="MCj01345490000[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082444" y="-7938"/>
            <a:ext cx="2061556" cy="1972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ounded Rectangle 9"/>
          <p:cNvSpPr/>
          <p:nvPr/>
        </p:nvSpPr>
        <p:spPr>
          <a:xfrm>
            <a:off x="2759074" y="7938"/>
            <a:ext cx="5221288" cy="623829"/>
          </a:xfrm>
          <a:prstGeom prst="roundRect">
            <a:avLst/>
          </a:prstGeom>
          <a:solidFill>
            <a:srgbClr val="E4F41A"/>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en-US" sz="2800" b="1" dirty="0" err="1" smtClean="0">
                <a:latin typeface="Arial" pitchFamily="34" charset="0"/>
                <a:cs typeface="Arial" pitchFamily="34" charset="0"/>
              </a:rPr>
              <a:t>Chọn</a:t>
            </a:r>
            <a:r>
              <a:rPr lang="en-US" sz="2800" b="1" dirty="0" smtClean="0">
                <a:latin typeface="Arial" pitchFamily="34" charset="0"/>
                <a:cs typeface="Arial" pitchFamily="34" charset="0"/>
              </a:rPr>
              <a:t> </a:t>
            </a:r>
            <a:r>
              <a:rPr lang="en-US" sz="2800" b="1" dirty="0" err="1" smtClean="0">
                <a:latin typeface="Arial" pitchFamily="34" charset="0"/>
                <a:cs typeface="Arial" pitchFamily="34" charset="0"/>
              </a:rPr>
              <a:t>câu</a:t>
            </a:r>
            <a:r>
              <a:rPr lang="en-US" sz="2800" b="1" dirty="0" smtClean="0">
                <a:latin typeface="Arial" pitchFamily="34" charset="0"/>
                <a:cs typeface="Arial" pitchFamily="34" charset="0"/>
              </a:rPr>
              <a:t> </a:t>
            </a:r>
            <a:r>
              <a:rPr lang="en-US" sz="2800" b="1" dirty="0" err="1" smtClean="0">
                <a:latin typeface="Arial" pitchFamily="34" charset="0"/>
                <a:cs typeface="Arial" pitchFamily="34" charset="0"/>
              </a:rPr>
              <a:t>trả</a:t>
            </a:r>
            <a:r>
              <a:rPr lang="en-US" sz="2800" b="1" dirty="0" smtClean="0">
                <a:latin typeface="Arial" pitchFamily="34" charset="0"/>
                <a:cs typeface="Arial" pitchFamily="34" charset="0"/>
              </a:rPr>
              <a:t> </a:t>
            </a:r>
            <a:r>
              <a:rPr lang="en-US" sz="2800" b="1" dirty="0" err="1" smtClean="0">
                <a:latin typeface="Arial" pitchFamily="34" charset="0"/>
                <a:cs typeface="Arial" pitchFamily="34" charset="0"/>
              </a:rPr>
              <a:t>lời</a:t>
            </a:r>
            <a:r>
              <a:rPr lang="en-US" sz="2800" b="1" dirty="0" smtClean="0">
                <a:latin typeface="Arial" pitchFamily="34" charset="0"/>
                <a:cs typeface="Arial" pitchFamily="34" charset="0"/>
              </a:rPr>
              <a:t> </a:t>
            </a:r>
            <a:r>
              <a:rPr lang="en-US" sz="2800" b="1" dirty="0" err="1" smtClean="0">
                <a:latin typeface="Arial" pitchFamily="34" charset="0"/>
                <a:cs typeface="Arial" pitchFamily="34" charset="0"/>
              </a:rPr>
              <a:t>đúng</a:t>
            </a:r>
            <a:r>
              <a:rPr lang="en-US" sz="2800" b="1" dirty="0" smtClean="0">
                <a:latin typeface="Arial" pitchFamily="34" charset="0"/>
                <a:cs typeface="Arial" pitchFamily="34" charset="0"/>
              </a:rPr>
              <a:t> </a:t>
            </a:r>
            <a:r>
              <a:rPr lang="en-US" sz="2800" b="1" dirty="0" err="1" smtClean="0">
                <a:latin typeface="Arial" pitchFamily="34" charset="0"/>
                <a:cs typeface="Arial" pitchFamily="34" charset="0"/>
              </a:rPr>
              <a:t>nhất</a:t>
            </a:r>
            <a:endParaRPr lang="en-US" sz="2800" b="1" dirty="0">
              <a:latin typeface="Arial" pitchFamily="34" charset="0"/>
              <a:cs typeface="Arial" pitchFamily="34" charset="0"/>
            </a:endParaRPr>
          </a:p>
        </p:txBody>
      </p:sp>
    </p:spTree>
    <p:extLst>
      <p:ext uri="{BB962C8B-B14F-4D97-AF65-F5344CB8AC3E}">
        <p14:creationId xmlns:p14="http://schemas.microsoft.com/office/powerpoint/2010/main" val="1153956208"/>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500" fill="hold"/>
                                        <p:tgtEl>
                                          <p:spTgt spid="5"/>
                                        </p:tgtEl>
                                        <p:attrNameLst>
                                          <p:attrName>ppt_x</p:attrName>
                                        </p:attrNameLst>
                                      </p:cBhvr>
                                      <p:tavLst>
                                        <p:tav tm="0">
                                          <p:val>
                                            <p:strVal val="#ppt_x"/>
                                          </p:val>
                                        </p:tav>
                                        <p:tav tm="100000">
                                          <p:val>
                                            <p:strVal val="#ppt_x"/>
                                          </p:val>
                                        </p:tav>
                                      </p:tavLst>
                                    </p:anim>
                                    <p:anim calcmode="lin" valueType="num">
                                      <p:cBhvr additive="base">
                                        <p:cTn id="15" dur="500" fill="hold"/>
                                        <p:tgtEl>
                                          <p:spTgt spid="5"/>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500" fill="hold"/>
                                        <p:tgtEl>
                                          <p:spTgt spid="6"/>
                                        </p:tgtEl>
                                        <p:attrNameLst>
                                          <p:attrName>ppt_x</p:attrName>
                                        </p:attrNameLst>
                                      </p:cBhvr>
                                      <p:tavLst>
                                        <p:tav tm="0">
                                          <p:val>
                                            <p:strVal val="#ppt_x"/>
                                          </p:val>
                                        </p:tav>
                                        <p:tav tm="100000">
                                          <p:val>
                                            <p:strVal val="#ppt_x"/>
                                          </p:val>
                                        </p:tav>
                                      </p:tavLst>
                                    </p:anim>
                                    <p:anim calcmode="lin" valueType="num">
                                      <p:cBhvr additive="base">
                                        <p:cTn id="19" dur="500" fill="hold"/>
                                        <p:tgtEl>
                                          <p:spTgt spid="6"/>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 fill="hold"/>
                                        <p:tgtEl>
                                          <p:spTgt spid="8"/>
                                        </p:tgtEl>
                                        <p:attrNameLst>
                                          <p:attrName>ppt_x</p:attrName>
                                        </p:attrNameLst>
                                      </p:cBhvr>
                                      <p:tavLst>
                                        <p:tav tm="0">
                                          <p:val>
                                            <p:strVal val="#ppt_x"/>
                                          </p:val>
                                        </p:tav>
                                        <p:tav tm="100000">
                                          <p:val>
                                            <p:strVal val="#ppt_x"/>
                                          </p:val>
                                        </p:tav>
                                      </p:tavLst>
                                    </p:anim>
                                    <p:anim calcmode="lin" valueType="num">
                                      <p:cBhvr additive="base">
                                        <p:cTn id="23" dur="5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500" fill="hold"/>
                                        <p:tgtEl>
                                          <p:spTgt spid="7"/>
                                        </p:tgtEl>
                                        <p:attrNameLst>
                                          <p:attrName>ppt_x</p:attrName>
                                        </p:attrNameLst>
                                      </p:cBhvr>
                                      <p:tavLst>
                                        <p:tav tm="0">
                                          <p:val>
                                            <p:strVal val="#ppt_x"/>
                                          </p:val>
                                        </p:tav>
                                        <p:tav tm="100000">
                                          <p:val>
                                            <p:strVal val="#ppt_x"/>
                                          </p:val>
                                        </p:tav>
                                      </p:tavLst>
                                    </p:anim>
                                    <p:anim calcmode="lin" valueType="num">
                                      <p:cBhvr additive="base">
                                        <p:cTn id="27"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8" fill="hold" nodeType="clickPar">
                      <p:stCondLst>
                        <p:cond delay="indefinite"/>
                      </p:stCondLst>
                      <p:childTnLst>
                        <p:par>
                          <p:cTn id="29" fill="hold" nodeType="withGroup">
                            <p:stCondLst>
                              <p:cond delay="0"/>
                            </p:stCondLst>
                            <p:childTnLst>
                              <p:par>
                                <p:cTn id="30" presetID="1" presetClass="emph" presetSubtype="2" fill="hold" nodeType="clickEffect">
                                  <p:stCondLst>
                                    <p:cond delay="0"/>
                                  </p:stCondLst>
                                  <p:childTnLst>
                                    <p:animClr clrSpc="rgb" dir="cw">
                                      <p:cBhvr>
                                        <p:cTn id="31" dur="2000" fill="hold"/>
                                        <p:tgtEl>
                                          <p:spTgt spid="7"/>
                                        </p:tgtEl>
                                        <p:attrNameLst>
                                          <p:attrName>fillcolor</p:attrName>
                                        </p:attrNameLst>
                                      </p:cBhvr>
                                      <p:to>
                                        <a:srgbClr val="FF0000"/>
                                      </p:to>
                                    </p:animClr>
                                    <p:set>
                                      <p:cBhvr>
                                        <p:cTn id="32" dur="2000" fill="hold"/>
                                        <p:tgtEl>
                                          <p:spTgt spid="7"/>
                                        </p:tgtEl>
                                        <p:attrNameLst>
                                          <p:attrName>fill.type</p:attrName>
                                        </p:attrNameLst>
                                      </p:cBhvr>
                                      <p:to>
                                        <p:strVal val="solid"/>
                                      </p:to>
                                    </p:set>
                                    <p:set>
                                      <p:cBhvr>
                                        <p:cTn id="33" dur="2000" fill="hold"/>
                                        <p:tgtEl>
                                          <p:spTgt spid="7"/>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5" grpId="0" animBg="1"/>
      <p:bldP spid="6" grpId="0" animBg="1"/>
      <p:bldP spid="7" grpId="0" animBg="1"/>
      <p:bldP spid="8"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ounded Rectangle 10"/>
          <p:cNvSpPr/>
          <p:nvPr/>
        </p:nvSpPr>
        <p:spPr>
          <a:xfrm>
            <a:off x="66675" y="1945178"/>
            <a:ext cx="9077325" cy="1596535"/>
          </a:xfrm>
          <a:prstGeom prst="roundRect">
            <a:avLst/>
          </a:prstGeom>
          <a:ln/>
        </p:spPr>
        <p:style>
          <a:lnRef idx="1">
            <a:schemeClr val="accent1"/>
          </a:lnRef>
          <a:fillRef idx="2">
            <a:schemeClr val="accent1"/>
          </a:fillRef>
          <a:effectRef idx="1">
            <a:schemeClr val="accent1"/>
          </a:effectRef>
          <a:fontRef idx="minor">
            <a:schemeClr val="dk1"/>
          </a:fontRef>
        </p:style>
        <p:txBody>
          <a:bodyPr anchor="ctr"/>
          <a:lstStyle/>
          <a:p>
            <a:pPr>
              <a:defRPr/>
            </a:pPr>
            <a:r>
              <a:rPr lang="en-US" sz="3200" dirty="0">
                <a:latin typeface="Arial" pitchFamily="34" charset="0"/>
                <a:cs typeface="Arial" pitchFamily="34" charset="0"/>
              </a:rPr>
              <a:t>3/ </a:t>
            </a:r>
            <a:r>
              <a:rPr lang="vi-VN" sz="3200" dirty="0">
                <a:latin typeface="Arial" pitchFamily="34" charset="0"/>
                <a:cs typeface="Arial" pitchFamily="34" charset="0"/>
              </a:rPr>
              <a:t>Những quan hệ xã hội phát sinh giữa các chủ thể trong quá trình chiếm hữu, sử dụng và định đoạt tài </a:t>
            </a:r>
            <a:r>
              <a:rPr lang="vi-VN" sz="3200" dirty="0" smtClean="0">
                <a:latin typeface="Arial" pitchFamily="34" charset="0"/>
                <a:cs typeface="Arial" pitchFamily="34" charset="0"/>
              </a:rPr>
              <a:t>sản</a:t>
            </a:r>
            <a:r>
              <a:rPr lang="en-US" sz="3200" dirty="0">
                <a:latin typeface="Arial" pitchFamily="34" charset="0"/>
                <a:cs typeface="Arial" pitchFamily="34" charset="0"/>
              </a:rPr>
              <a:t>		</a:t>
            </a:r>
          </a:p>
        </p:txBody>
      </p:sp>
      <p:sp>
        <p:nvSpPr>
          <p:cNvPr id="5" name="Rounded Rectangle 4"/>
          <p:cNvSpPr/>
          <p:nvPr/>
        </p:nvSpPr>
        <p:spPr>
          <a:xfrm>
            <a:off x="2759076" y="3635677"/>
            <a:ext cx="6134621" cy="709255"/>
          </a:xfrm>
          <a:prstGeom prst="roundRect">
            <a:avLst/>
          </a:prstGeom>
          <a:ln/>
        </p:spPr>
        <p:style>
          <a:lnRef idx="1">
            <a:schemeClr val="accent1"/>
          </a:lnRef>
          <a:fillRef idx="2">
            <a:schemeClr val="accent1"/>
          </a:fillRef>
          <a:effectRef idx="1">
            <a:schemeClr val="accent1"/>
          </a:effectRef>
          <a:fontRef idx="minor">
            <a:schemeClr val="dk1"/>
          </a:fontRef>
        </p:style>
        <p:txBody>
          <a:bodyPr anchor="ctr"/>
          <a:lstStyle/>
          <a:p>
            <a:pPr>
              <a:defRPr/>
            </a:pPr>
            <a:r>
              <a:rPr lang="en-US" sz="3200" dirty="0">
                <a:latin typeface="Arial" pitchFamily="34" charset="0"/>
                <a:cs typeface="Arial" pitchFamily="34" charset="0"/>
              </a:rPr>
              <a:t>a. </a:t>
            </a:r>
            <a:r>
              <a:rPr lang="en-US" sz="3200" dirty="0" err="1">
                <a:latin typeface="Arial" pitchFamily="34" charset="0"/>
                <a:cs typeface="Arial" pitchFamily="34" charset="0"/>
              </a:rPr>
              <a:t>Là</a:t>
            </a:r>
            <a:r>
              <a:rPr lang="en-US" sz="3200" dirty="0">
                <a:latin typeface="Arial" pitchFamily="34" charset="0"/>
                <a:cs typeface="Arial" pitchFamily="34" charset="0"/>
              </a:rPr>
              <a:t> </a:t>
            </a:r>
            <a:r>
              <a:rPr lang="en-US" sz="3200" dirty="0" err="1">
                <a:latin typeface="Arial" pitchFamily="34" charset="0"/>
                <a:cs typeface="Arial" pitchFamily="34" charset="0"/>
              </a:rPr>
              <a:t>quan</a:t>
            </a:r>
            <a:r>
              <a:rPr lang="en-US" sz="3200" dirty="0">
                <a:latin typeface="Arial" pitchFamily="34" charset="0"/>
                <a:cs typeface="Arial" pitchFamily="34" charset="0"/>
              </a:rPr>
              <a:t> </a:t>
            </a:r>
            <a:r>
              <a:rPr lang="en-US" sz="3200" dirty="0" err="1">
                <a:latin typeface="Arial" pitchFamily="34" charset="0"/>
                <a:cs typeface="Arial" pitchFamily="34" charset="0"/>
              </a:rPr>
              <a:t>hệ</a:t>
            </a:r>
            <a:r>
              <a:rPr lang="en-US" sz="3200" dirty="0">
                <a:latin typeface="Arial" pitchFamily="34" charset="0"/>
                <a:cs typeface="Arial" pitchFamily="34" charset="0"/>
              </a:rPr>
              <a:t> </a:t>
            </a:r>
            <a:r>
              <a:rPr lang="en-US" sz="3200" dirty="0" err="1">
                <a:latin typeface="Arial" pitchFamily="34" charset="0"/>
                <a:cs typeface="Arial" pitchFamily="34" charset="0"/>
              </a:rPr>
              <a:t>về</a:t>
            </a:r>
            <a:r>
              <a:rPr lang="en-US" sz="3200" dirty="0">
                <a:latin typeface="Arial" pitchFamily="34" charset="0"/>
                <a:cs typeface="Arial" pitchFamily="34" charset="0"/>
              </a:rPr>
              <a:t> </a:t>
            </a:r>
            <a:r>
              <a:rPr lang="en-US" sz="3200" dirty="0" err="1">
                <a:latin typeface="Arial" pitchFamily="34" charset="0"/>
                <a:cs typeface="Arial" pitchFamily="34" charset="0"/>
              </a:rPr>
              <a:t>thừa</a:t>
            </a:r>
            <a:r>
              <a:rPr lang="en-US" sz="3200" dirty="0">
                <a:latin typeface="Arial" pitchFamily="34" charset="0"/>
                <a:cs typeface="Arial" pitchFamily="34" charset="0"/>
              </a:rPr>
              <a:t> </a:t>
            </a:r>
            <a:r>
              <a:rPr lang="en-US" sz="3200" dirty="0" err="1">
                <a:latin typeface="Arial" pitchFamily="34" charset="0"/>
                <a:cs typeface="Arial" pitchFamily="34" charset="0"/>
              </a:rPr>
              <a:t>kế</a:t>
            </a:r>
            <a:endParaRPr lang="en-US" sz="3200" dirty="0">
              <a:latin typeface="Arial" pitchFamily="34" charset="0"/>
              <a:cs typeface="Arial" pitchFamily="34" charset="0"/>
            </a:endParaRPr>
          </a:p>
        </p:txBody>
      </p:sp>
      <p:sp>
        <p:nvSpPr>
          <p:cNvPr id="6" name="Rounded Rectangle 5"/>
          <p:cNvSpPr/>
          <p:nvPr/>
        </p:nvSpPr>
        <p:spPr>
          <a:xfrm>
            <a:off x="2759076" y="6086921"/>
            <a:ext cx="6134621" cy="753730"/>
          </a:xfrm>
          <a:prstGeom prst="roundRect">
            <a:avLst/>
          </a:prstGeom>
          <a:ln/>
        </p:spPr>
        <p:style>
          <a:lnRef idx="1">
            <a:schemeClr val="accent1"/>
          </a:lnRef>
          <a:fillRef idx="2">
            <a:schemeClr val="accent1"/>
          </a:fillRef>
          <a:effectRef idx="1">
            <a:schemeClr val="accent1"/>
          </a:effectRef>
          <a:fontRef idx="minor">
            <a:schemeClr val="dk1"/>
          </a:fontRef>
        </p:style>
        <p:txBody>
          <a:bodyPr anchor="ctr"/>
          <a:lstStyle/>
          <a:p>
            <a:pPr>
              <a:defRPr/>
            </a:pPr>
            <a:r>
              <a:rPr lang="en-US" sz="3200" dirty="0">
                <a:latin typeface="Arial" pitchFamily="34" charset="0"/>
                <a:cs typeface="Arial" pitchFamily="34" charset="0"/>
              </a:rPr>
              <a:t>d. </a:t>
            </a:r>
            <a:r>
              <a:rPr lang="fr-FR" sz="3200" dirty="0">
                <a:latin typeface="Arial" pitchFamily="34" charset="0"/>
                <a:cs typeface="Arial" pitchFamily="34" charset="0"/>
              </a:rPr>
              <a:t>Là </a:t>
            </a:r>
            <a:r>
              <a:rPr lang="fr-FR" sz="3200" dirty="0" err="1">
                <a:latin typeface="Arial" pitchFamily="34" charset="0"/>
                <a:cs typeface="Arial" pitchFamily="34" charset="0"/>
              </a:rPr>
              <a:t>quan</a:t>
            </a:r>
            <a:r>
              <a:rPr lang="fr-FR" sz="3200" dirty="0">
                <a:latin typeface="Arial" pitchFamily="34" charset="0"/>
                <a:cs typeface="Arial" pitchFamily="34" charset="0"/>
              </a:rPr>
              <a:t> </a:t>
            </a:r>
            <a:r>
              <a:rPr lang="fr-FR" sz="3200" dirty="0" err="1">
                <a:latin typeface="Arial" pitchFamily="34" charset="0"/>
                <a:cs typeface="Arial" pitchFamily="34" charset="0"/>
              </a:rPr>
              <a:t>hệ</a:t>
            </a:r>
            <a:r>
              <a:rPr lang="fr-FR" sz="3200" dirty="0">
                <a:latin typeface="Arial" pitchFamily="34" charset="0"/>
                <a:cs typeface="Arial" pitchFamily="34" charset="0"/>
              </a:rPr>
              <a:t> lao </a:t>
            </a:r>
            <a:r>
              <a:rPr lang="fr-FR" sz="3200" dirty="0" err="1">
                <a:latin typeface="Arial" pitchFamily="34" charset="0"/>
                <a:cs typeface="Arial" pitchFamily="34" charset="0"/>
              </a:rPr>
              <a:t>động</a:t>
            </a:r>
            <a:endParaRPr lang="en-US" sz="3200" dirty="0">
              <a:latin typeface="Arial" pitchFamily="34" charset="0"/>
              <a:cs typeface="Arial" pitchFamily="34" charset="0"/>
            </a:endParaRPr>
          </a:p>
        </p:txBody>
      </p:sp>
      <p:sp>
        <p:nvSpPr>
          <p:cNvPr id="7" name="Rounded Rectangle 6"/>
          <p:cNvSpPr/>
          <p:nvPr/>
        </p:nvSpPr>
        <p:spPr>
          <a:xfrm>
            <a:off x="2759075" y="4431452"/>
            <a:ext cx="6134621" cy="740856"/>
          </a:xfrm>
          <a:prstGeom prst="roundRect">
            <a:avLst/>
          </a:prstGeom>
          <a:ln/>
        </p:spPr>
        <p:style>
          <a:lnRef idx="1">
            <a:schemeClr val="accent1"/>
          </a:lnRef>
          <a:fillRef idx="2">
            <a:schemeClr val="accent1"/>
          </a:fillRef>
          <a:effectRef idx="1">
            <a:schemeClr val="accent1"/>
          </a:effectRef>
          <a:fontRef idx="minor">
            <a:schemeClr val="dk1"/>
          </a:fontRef>
        </p:style>
        <p:txBody>
          <a:bodyPr anchor="ctr"/>
          <a:lstStyle/>
          <a:p>
            <a:pPr>
              <a:defRPr/>
            </a:pPr>
            <a:r>
              <a:rPr lang="en-US" sz="3200" dirty="0">
                <a:latin typeface="Arial" pitchFamily="34" charset="0"/>
                <a:cs typeface="Arial" pitchFamily="34" charset="0"/>
              </a:rPr>
              <a:t>b. </a:t>
            </a:r>
            <a:r>
              <a:rPr lang="fr-FR" sz="3200" dirty="0">
                <a:latin typeface="Arial" pitchFamily="34" charset="0"/>
                <a:cs typeface="Arial" pitchFamily="34" charset="0"/>
              </a:rPr>
              <a:t>Là </a:t>
            </a:r>
            <a:r>
              <a:rPr lang="fr-FR" sz="3200" dirty="0" err="1">
                <a:latin typeface="Arial" pitchFamily="34" charset="0"/>
                <a:cs typeface="Arial" pitchFamily="34" charset="0"/>
              </a:rPr>
              <a:t>quan</a:t>
            </a:r>
            <a:r>
              <a:rPr lang="fr-FR" sz="3200" dirty="0">
                <a:latin typeface="Arial" pitchFamily="34" charset="0"/>
                <a:cs typeface="Arial" pitchFamily="34" charset="0"/>
              </a:rPr>
              <a:t> </a:t>
            </a:r>
            <a:r>
              <a:rPr lang="fr-FR" sz="3200" dirty="0" err="1">
                <a:latin typeface="Arial" pitchFamily="34" charset="0"/>
                <a:cs typeface="Arial" pitchFamily="34" charset="0"/>
              </a:rPr>
              <a:t>hệ</a:t>
            </a:r>
            <a:r>
              <a:rPr lang="fr-FR" sz="3200" dirty="0">
                <a:latin typeface="Arial" pitchFamily="34" charset="0"/>
                <a:cs typeface="Arial" pitchFamily="34" charset="0"/>
              </a:rPr>
              <a:t> </a:t>
            </a:r>
            <a:r>
              <a:rPr lang="fr-FR" sz="3200" dirty="0" err="1">
                <a:latin typeface="Arial" pitchFamily="34" charset="0"/>
                <a:cs typeface="Arial" pitchFamily="34" charset="0"/>
              </a:rPr>
              <a:t>sở</a:t>
            </a:r>
            <a:r>
              <a:rPr lang="fr-FR" sz="3200" dirty="0">
                <a:latin typeface="Arial" pitchFamily="34" charset="0"/>
                <a:cs typeface="Arial" pitchFamily="34" charset="0"/>
              </a:rPr>
              <a:t> </a:t>
            </a:r>
            <a:r>
              <a:rPr lang="fr-FR" sz="3200" dirty="0" err="1">
                <a:latin typeface="Arial" pitchFamily="34" charset="0"/>
                <a:cs typeface="Arial" pitchFamily="34" charset="0"/>
              </a:rPr>
              <a:t>hữu</a:t>
            </a:r>
            <a:endParaRPr lang="en-US" sz="3200" dirty="0">
              <a:latin typeface="Arial" pitchFamily="34" charset="0"/>
              <a:cs typeface="Arial" pitchFamily="34" charset="0"/>
            </a:endParaRPr>
          </a:p>
        </p:txBody>
      </p:sp>
      <p:sp>
        <p:nvSpPr>
          <p:cNvPr id="8" name="Rounded Rectangle 7"/>
          <p:cNvSpPr/>
          <p:nvPr/>
        </p:nvSpPr>
        <p:spPr>
          <a:xfrm>
            <a:off x="2759075" y="5291896"/>
            <a:ext cx="6134622" cy="720959"/>
          </a:xfrm>
          <a:prstGeom prst="roundRect">
            <a:avLst/>
          </a:prstGeom>
          <a:ln/>
        </p:spPr>
        <p:style>
          <a:lnRef idx="1">
            <a:schemeClr val="accent1"/>
          </a:lnRef>
          <a:fillRef idx="2">
            <a:schemeClr val="accent1"/>
          </a:fillRef>
          <a:effectRef idx="1">
            <a:schemeClr val="accent1"/>
          </a:effectRef>
          <a:fontRef idx="minor">
            <a:schemeClr val="dk1"/>
          </a:fontRef>
        </p:style>
        <p:txBody>
          <a:bodyPr anchor="ctr"/>
          <a:lstStyle/>
          <a:p>
            <a:pPr>
              <a:defRPr/>
            </a:pPr>
            <a:r>
              <a:rPr lang="en-US" sz="3200" dirty="0">
                <a:latin typeface="Arial" pitchFamily="34" charset="0"/>
                <a:cs typeface="Arial" pitchFamily="34" charset="0"/>
              </a:rPr>
              <a:t>c. </a:t>
            </a:r>
            <a:r>
              <a:rPr lang="fr-FR" sz="3200" dirty="0">
                <a:latin typeface="Arial" pitchFamily="34" charset="0"/>
                <a:cs typeface="Arial" pitchFamily="34" charset="0"/>
              </a:rPr>
              <a:t>Là </a:t>
            </a:r>
            <a:r>
              <a:rPr lang="fr-FR" sz="3200" dirty="0" err="1">
                <a:latin typeface="Arial" pitchFamily="34" charset="0"/>
                <a:cs typeface="Arial" pitchFamily="34" charset="0"/>
              </a:rPr>
              <a:t>quan</a:t>
            </a:r>
            <a:r>
              <a:rPr lang="fr-FR" sz="3200" dirty="0">
                <a:latin typeface="Arial" pitchFamily="34" charset="0"/>
                <a:cs typeface="Arial" pitchFamily="34" charset="0"/>
              </a:rPr>
              <a:t> </a:t>
            </a:r>
            <a:r>
              <a:rPr lang="fr-FR" sz="3200" dirty="0" err="1">
                <a:latin typeface="Arial" pitchFamily="34" charset="0"/>
                <a:cs typeface="Arial" pitchFamily="34" charset="0"/>
              </a:rPr>
              <a:t>hệ</a:t>
            </a:r>
            <a:r>
              <a:rPr lang="fr-FR" sz="3200" dirty="0">
                <a:latin typeface="Arial" pitchFamily="34" charset="0"/>
                <a:cs typeface="Arial" pitchFamily="34" charset="0"/>
              </a:rPr>
              <a:t> </a:t>
            </a:r>
            <a:r>
              <a:rPr lang="fr-FR" sz="3200" dirty="0" err="1">
                <a:latin typeface="Arial" pitchFamily="34" charset="0"/>
                <a:cs typeface="Arial" pitchFamily="34" charset="0"/>
              </a:rPr>
              <a:t>hợp</a:t>
            </a:r>
            <a:r>
              <a:rPr lang="fr-FR" sz="3200" dirty="0">
                <a:latin typeface="Arial" pitchFamily="34" charset="0"/>
                <a:cs typeface="Arial" pitchFamily="34" charset="0"/>
              </a:rPr>
              <a:t> </a:t>
            </a:r>
            <a:r>
              <a:rPr lang="fr-FR" sz="3200" dirty="0" err="1">
                <a:latin typeface="Arial" pitchFamily="34" charset="0"/>
                <a:cs typeface="Arial" pitchFamily="34" charset="0"/>
              </a:rPr>
              <a:t>đồng</a:t>
            </a:r>
            <a:endParaRPr lang="en-US" sz="3200" dirty="0">
              <a:latin typeface="Arial" pitchFamily="34" charset="0"/>
              <a:cs typeface="Arial" pitchFamily="34" charset="0"/>
            </a:endParaRPr>
          </a:p>
        </p:txBody>
      </p:sp>
      <p:sp>
        <p:nvSpPr>
          <p:cNvPr id="10" name="Rounded Rectangle 9"/>
          <p:cNvSpPr/>
          <p:nvPr/>
        </p:nvSpPr>
        <p:spPr>
          <a:xfrm>
            <a:off x="2759074" y="7938"/>
            <a:ext cx="5221288" cy="623829"/>
          </a:xfrm>
          <a:prstGeom prst="roundRect">
            <a:avLst/>
          </a:prstGeom>
          <a:solidFill>
            <a:srgbClr val="E4F41A"/>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en-US" sz="2800" b="1" dirty="0" err="1" smtClean="0">
                <a:latin typeface="Arial" pitchFamily="34" charset="0"/>
                <a:cs typeface="Arial" pitchFamily="34" charset="0"/>
              </a:rPr>
              <a:t>Chọn</a:t>
            </a:r>
            <a:r>
              <a:rPr lang="en-US" sz="2800" b="1" dirty="0" smtClean="0">
                <a:latin typeface="Arial" pitchFamily="34" charset="0"/>
                <a:cs typeface="Arial" pitchFamily="34" charset="0"/>
              </a:rPr>
              <a:t> </a:t>
            </a:r>
            <a:r>
              <a:rPr lang="en-US" sz="2800" b="1" dirty="0" err="1" smtClean="0">
                <a:latin typeface="Arial" pitchFamily="34" charset="0"/>
                <a:cs typeface="Arial" pitchFamily="34" charset="0"/>
              </a:rPr>
              <a:t>câu</a:t>
            </a:r>
            <a:r>
              <a:rPr lang="en-US" sz="2800" b="1" dirty="0" smtClean="0">
                <a:latin typeface="Arial" pitchFamily="34" charset="0"/>
                <a:cs typeface="Arial" pitchFamily="34" charset="0"/>
              </a:rPr>
              <a:t> </a:t>
            </a:r>
            <a:r>
              <a:rPr lang="en-US" sz="2800" b="1" dirty="0" err="1" smtClean="0">
                <a:latin typeface="Arial" pitchFamily="34" charset="0"/>
                <a:cs typeface="Arial" pitchFamily="34" charset="0"/>
              </a:rPr>
              <a:t>trả</a:t>
            </a:r>
            <a:r>
              <a:rPr lang="en-US" sz="2800" b="1" dirty="0" smtClean="0">
                <a:latin typeface="Arial" pitchFamily="34" charset="0"/>
                <a:cs typeface="Arial" pitchFamily="34" charset="0"/>
              </a:rPr>
              <a:t> </a:t>
            </a:r>
            <a:r>
              <a:rPr lang="en-US" sz="2800" b="1" dirty="0" err="1" smtClean="0">
                <a:latin typeface="Arial" pitchFamily="34" charset="0"/>
                <a:cs typeface="Arial" pitchFamily="34" charset="0"/>
              </a:rPr>
              <a:t>lời</a:t>
            </a:r>
            <a:r>
              <a:rPr lang="en-US" sz="2800" b="1" dirty="0" smtClean="0">
                <a:latin typeface="Arial" pitchFamily="34" charset="0"/>
                <a:cs typeface="Arial" pitchFamily="34" charset="0"/>
              </a:rPr>
              <a:t> </a:t>
            </a:r>
            <a:r>
              <a:rPr lang="en-US" sz="2800" b="1" dirty="0" err="1" smtClean="0">
                <a:latin typeface="Arial" pitchFamily="34" charset="0"/>
                <a:cs typeface="Arial" pitchFamily="34" charset="0"/>
              </a:rPr>
              <a:t>đúng</a:t>
            </a:r>
            <a:r>
              <a:rPr lang="en-US" sz="2800" b="1" dirty="0" smtClean="0">
                <a:latin typeface="Arial" pitchFamily="34" charset="0"/>
                <a:cs typeface="Arial" pitchFamily="34" charset="0"/>
              </a:rPr>
              <a:t> </a:t>
            </a:r>
            <a:r>
              <a:rPr lang="en-US" sz="2800" b="1" dirty="0" err="1" smtClean="0">
                <a:latin typeface="Arial" pitchFamily="34" charset="0"/>
                <a:cs typeface="Arial" pitchFamily="34" charset="0"/>
              </a:rPr>
              <a:t>nhất</a:t>
            </a:r>
            <a:endParaRPr lang="en-US" sz="2800" b="1" dirty="0">
              <a:latin typeface="Arial" pitchFamily="34" charset="0"/>
              <a:cs typeface="Arial" pitchFamily="34" charset="0"/>
            </a:endParaRPr>
          </a:p>
        </p:txBody>
      </p:sp>
      <p:pic>
        <p:nvPicPr>
          <p:cNvPr id="12" name="Picture 3" descr="MCj01345490000[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059362" y="-49875"/>
            <a:ext cx="2084638" cy="19950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87331864"/>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500" fill="hold"/>
                                        <p:tgtEl>
                                          <p:spTgt spid="5"/>
                                        </p:tgtEl>
                                        <p:attrNameLst>
                                          <p:attrName>ppt_x</p:attrName>
                                        </p:attrNameLst>
                                      </p:cBhvr>
                                      <p:tavLst>
                                        <p:tav tm="0">
                                          <p:val>
                                            <p:strVal val="#ppt_x"/>
                                          </p:val>
                                        </p:tav>
                                        <p:tav tm="100000">
                                          <p:val>
                                            <p:strVal val="#ppt_x"/>
                                          </p:val>
                                        </p:tav>
                                      </p:tavLst>
                                    </p:anim>
                                    <p:anim calcmode="lin" valueType="num">
                                      <p:cBhvr additive="base">
                                        <p:cTn id="15" dur="500" fill="hold"/>
                                        <p:tgtEl>
                                          <p:spTgt spid="5"/>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500" fill="hold"/>
                                        <p:tgtEl>
                                          <p:spTgt spid="6"/>
                                        </p:tgtEl>
                                        <p:attrNameLst>
                                          <p:attrName>ppt_x</p:attrName>
                                        </p:attrNameLst>
                                      </p:cBhvr>
                                      <p:tavLst>
                                        <p:tav tm="0">
                                          <p:val>
                                            <p:strVal val="#ppt_x"/>
                                          </p:val>
                                        </p:tav>
                                        <p:tav tm="100000">
                                          <p:val>
                                            <p:strVal val="#ppt_x"/>
                                          </p:val>
                                        </p:tav>
                                      </p:tavLst>
                                    </p:anim>
                                    <p:anim calcmode="lin" valueType="num">
                                      <p:cBhvr additive="base">
                                        <p:cTn id="19" dur="500" fill="hold"/>
                                        <p:tgtEl>
                                          <p:spTgt spid="6"/>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 fill="hold"/>
                                        <p:tgtEl>
                                          <p:spTgt spid="8"/>
                                        </p:tgtEl>
                                        <p:attrNameLst>
                                          <p:attrName>ppt_x</p:attrName>
                                        </p:attrNameLst>
                                      </p:cBhvr>
                                      <p:tavLst>
                                        <p:tav tm="0">
                                          <p:val>
                                            <p:strVal val="#ppt_x"/>
                                          </p:val>
                                        </p:tav>
                                        <p:tav tm="100000">
                                          <p:val>
                                            <p:strVal val="#ppt_x"/>
                                          </p:val>
                                        </p:tav>
                                      </p:tavLst>
                                    </p:anim>
                                    <p:anim calcmode="lin" valueType="num">
                                      <p:cBhvr additive="base">
                                        <p:cTn id="23" dur="5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500" fill="hold"/>
                                        <p:tgtEl>
                                          <p:spTgt spid="7"/>
                                        </p:tgtEl>
                                        <p:attrNameLst>
                                          <p:attrName>ppt_x</p:attrName>
                                        </p:attrNameLst>
                                      </p:cBhvr>
                                      <p:tavLst>
                                        <p:tav tm="0">
                                          <p:val>
                                            <p:strVal val="#ppt_x"/>
                                          </p:val>
                                        </p:tav>
                                        <p:tav tm="100000">
                                          <p:val>
                                            <p:strVal val="#ppt_x"/>
                                          </p:val>
                                        </p:tav>
                                      </p:tavLst>
                                    </p:anim>
                                    <p:anim calcmode="lin" valueType="num">
                                      <p:cBhvr additive="base">
                                        <p:cTn id="27"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8" fill="hold" nodeType="clickPar">
                      <p:stCondLst>
                        <p:cond delay="indefinite"/>
                      </p:stCondLst>
                      <p:childTnLst>
                        <p:par>
                          <p:cTn id="29" fill="hold" nodeType="withGroup">
                            <p:stCondLst>
                              <p:cond delay="0"/>
                            </p:stCondLst>
                            <p:childTnLst>
                              <p:par>
                                <p:cTn id="30" presetID="1" presetClass="emph" presetSubtype="2" fill="hold" nodeType="clickEffect">
                                  <p:stCondLst>
                                    <p:cond delay="0"/>
                                  </p:stCondLst>
                                  <p:childTnLst>
                                    <p:animClr clrSpc="rgb" dir="cw">
                                      <p:cBhvr>
                                        <p:cTn id="31" dur="2000" fill="hold"/>
                                        <p:tgtEl>
                                          <p:spTgt spid="7"/>
                                        </p:tgtEl>
                                        <p:attrNameLst>
                                          <p:attrName>fillcolor</p:attrName>
                                        </p:attrNameLst>
                                      </p:cBhvr>
                                      <p:to>
                                        <a:srgbClr val="FF0000"/>
                                      </p:to>
                                    </p:animClr>
                                    <p:set>
                                      <p:cBhvr>
                                        <p:cTn id="32" dur="2000" fill="hold"/>
                                        <p:tgtEl>
                                          <p:spTgt spid="7"/>
                                        </p:tgtEl>
                                        <p:attrNameLst>
                                          <p:attrName>fill.type</p:attrName>
                                        </p:attrNameLst>
                                      </p:cBhvr>
                                      <p:to>
                                        <p:strVal val="solid"/>
                                      </p:to>
                                    </p:set>
                                    <p:set>
                                      <p:cBhvr>
                                        <p:cTn id="33" dur="2000" fill="hold"/>
                                        <p:tgtEl>
                                          <p:spTgt spid="7"/>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5" grpId="0" animBg="1"/>
      <p:bldP spid="6" grpId="0" animBg="1"/>
      <p:bldP spid="7" grpId="0" animBg="1"/>
      <p:bldP spid="8"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59075" y="74613"/>
            <a:ext cx="4329112" cy="682625"/>
          </a:xfrm>
        </p:spPr>
        <p:txBody>
          <a:bodyPr rtlCol="0">
            <a:normAutofit fontScale="90000"/>
          </a:bodyPr>
          <a:lstStyle/>
          <a:p>
            <a:pPr eaLnBrk="1" hangingPunct="1">
              <a:buFont typeface="Arial" charset="0"/>
              <a:buNone/>
              <a:defRPr/>
            </a:pPr>
            <a:r>
              <a:rPr lang="vi-VN" sz="4400" b="1" dirty="0" smtClean="0">
                <a:cs typeface="Arial" pitchFamily="34" charset="0"/>
              </a:rPr>
              <a:t>Mục tiêu của bài</a:t>
            </a:r>
            <a:endParaRPr lang="en-US" sz="4400" b="1" dirty="0" smtClean="0">
              <a:latin typeface="Arial" pitchFamily="34" charset="0"/>
              <a:cs typeface="Arial" pitchFamily="34" charset="0"/>
            </a:endParaRPr>
          </a:p>
        </p:txBody>
      </p:sp>
      <p:sp>
        <p:nvSpPr>
          <p:cNvPr id="5" name="Rectangle 4"/>
          <p:cNvSpPr/>
          <p:nvPr/>
        </p:nvSpPr>
        <p:spPr>
          <a:xfrm>
            <a:off x="0" y="1546225"/>
            <a:ext cx="9144000" cy="1595438"/>
          </a:xfrm>
          <a:prstGeom prst="rect">
            <a:avLst/>
          </a:prstGeom>
          <a:solidFill>
            <a:schemeClr val="accent4">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a:defRPr/>
            </a:pPr>
            <a:r>
              <a:rPr lang="vi-VN" sz="3600" dirty="0"/>
              <a:t>- </a:t>
            </a:r>
            <a:r>
              <a:rPr lang="vi-VN" sz="3600" dirty="0">
                <a:cs typeface="Arial" pitchFamily="34" charset="0"/>
              </a:rPr>
              <a:t>Trình bày được một số nội dung cơ bản về </a:t>
            </a:r>
            <a:r>
              <a:rPr lang="en-US" sz="3600" dirty="0" err="1">
                <a:latin typeface="Arial" pitchFamily="34" charset="0"/>
                <a:cs typeface="Arial" pitchFamily="34" charset="0"/>
              </a:rPr>
              <a:t>pháp</a:t>
            </a:r>
            <a:r>
              <a:rPr lang="en-US" sz="3600" dirty="0">
                <a:latin typeface="Arial" pitchFamily="34" charset="0"/>
                <a:cs typeface="Arial" pitchFamily="34" charset="0"/>
              </a:rPr>
              <a:t> l</a:t>
            </a:r>
            <a:r>
              <a:rPr lang="vi-VN" sz="3600" dirty="0">
                <a:cs typeface="Arial" pitchFamily="34" charset="0"/>
              </a:rPr>
              <a:t>uật lao động</a:t>
            </a:r>
            <a:r>
              <a:rPr lang="en-US" sz="3600" dirty="0">
                <a:latin typeface="Arial" pitchFamily="34" charset="0"/>
                <a:cs typeface="Arial" pitchFamily="34" charset="0"/>
              </a:rPr>
              <a:t>;</a:t>
            </a:r>
          </a:p>
        </p:txBody>
      </p:sp>
      <p:sp>
        <p:nvSpPr>
          <p:cNvPr id="6" name="Rounded Rectangle 5"/>
          <p:cNvSpPr/>
          <p:nvPr/>
        </p:nvSpPr>
        <p:spPr>
          <a:xfrm>
            <a:off x="0" y="3773488"/>
            <a:ext cx="9144000" cy="2660650"/>
          </a:xfrm>
          <a:prstGeom prst="roundRect">
            <a:avLst/>
          </a:prstGeom>
          <a:solidFill>
            <a:schemeClr val="accent4">
              <a:lumMod val="40000"/>
              <a:lumOff val="6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vi-VN" sz="3600" dirty="0">
                <a:cs typeface="Arial" pitchFamily="34" charset="0"/>
              </a:rPr>
              <a:t>- Nhận biết được </a:t>
            </a:r>
            <a:r>
              <a:rPr lang="vi-VN" sz="3600" dirty="0">
                <a:solidFill>
                  <a:srgbClr val="FF0000"/>
                </a:solidFill>
                <a:cs typeface="Arial" pitchFamily="34" charset="0"/>
              </a:rPr>
              <a:t>quyền, nghĩa vụ </a:t>
            </a:r>
            <a:r>
              <a:rPr lang="vi-VN" sz="3600" dirty="0">
                <a:cs typeface="Arial" pitchFamily="34" charset="0"/>
              </a:rPr>
              <a:t>của </a:t>
            </a:r>
            <a:r>
              <a:rPr lang="vi-VN" sz="3600" dirty="0">
                <a:solidFill>
                  <a:srgbClr val="FF0000"/>
                </a:solidFill>
                <a:cs typeface="Arial" pitchFamily="34" charset="0"/>
              </a:rPr>
              <a:t>người lao động</a:t>
            </a:r>
            <a:r>
              <a:rPr lang="vi-VN" sz="3600" dirty="0">
                <a:cs typeface="Arial" pitchFamily="34" charset="0"/>
              </a:rPr>
              <a:t>, </a:t>
            </a:r>
            <a:r>
              <a:rPr lang="vi-VN" sz="3600" dirty="0">
                <a:solidFill>
                  <a:srgbClr val="FF0000"/>
                </a:solidFill>
                <a:cs typeface="Arial" pitchFamily="34" charset="0"/>
              </a:rPr>
              <a:t>người sử dụng </a:t>
            </a:r>
            <a:r>
              <a:rPr lang="vi-VN" sz="3600" dirty="0">
                <a:cs typeface="Arial" pitchFamily="34" charset="0"/>
              </a:rPr>
              <a:t>lao động và một số vấn đề cơ bản khác trong pháp luật lao động</a:t>
            </a:r>
            <a:endParaRPr lang="en-US" sz="3600" dirty="0">
              <a:latin typeface="Arial" pitchFamily="34" charset="0"/>
              <a:cs typeface="Arial" pitchFamily="34" charset="0"/>
            </a:endParaRPr>
          </a:p>
        </p:txBody>
      </p:sp>
      <p:pic>
        <p:nvPicPr>
          <p:cNvPr id="9221"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92641796"/>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heel(1)">
                                      <p:cBhvr>
                                        <p:cTn id="12" dur="2000"/>
                                        <p:tgtEl>
                                          <p:spTgt spid="5"/>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42" presetClass="entr" presetSubtype="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1000"/>
                                        <p:tgtEl>
                                          <p:spTgt spid="6"/>
                                        </p:tgtEl>
                                      </p:cBhvr>
                                    </p:animEffect>
                                    <p:anim calcmode="lin" valueType="num">
                                      <p:cBhvr>
                                        <p:cTn id="18" dur="1000" fill="hold"/>
                                        <p:tgtEl>
                                          <p:spTgt spid="6"/>
                                        </p:tgtEl>
                                        <p:attrNameLst>
                                          <p:attrName>ppt_x</p:attrName>
                                        </p:attrNameLst>
                                      </p:cBhvr>
                                      <p:tavLst>
                                        <p:tav tm="0">
                                          <p:val>
                                            <p:strVal val="#ppt_x"/>
                                          </p:val>
                                        </p:tav>
                                        <p:tav tm="100000">
                                          <p:val>
                                            <p:strVal val="#ppt_x"/>
                                          </p:val>
                                        </p:tav>
                                      </p:tavLst>
                                    </p:anim>
                                    <p:anim calcmode="lin" valueType="num">
                                      <p:cBhvr>
                                        <p:cTn id="1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animBg="1"/>
      <p:bldP spid="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0" y="1114425"/>
            <a:ext cx="9144000" cy="1096963"/>
          </a:xfrm>
          <a:prstGeom prst="rect">
            <a:avLst/>
          </a:prstGeom>
          <a:solidFill>
            <a:srgbClr val="E4F41A"/>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vi-VN" sz="3600" b="1" dirty="0"/>
              <a:t>2.1. Khái niệm, đối tượng và phương pháp điều chỉnh của</a:t>
            </a:r>
            <a:r>
              <a:rPr lang="en-US" sz="3600" b="1" dirty="0"/>
              <a:t> </a:t>
            </a:r>
            <a:r>
              <a:rPr lang="en-US" sz="3600" b="1" dirty="0" err="1"/>
              <a:t>Bộ</a:t>
            </a:r>
            <a:r>
              <a:rPr lang="en-US" sz="3600" b="1" dirty="0"/>
              <a:t> l</a:t>
            </a:r>
            <a:r>
              <a:rPr lang="vi-VN" sz="3600" b="1" dirty="0"/>
              <a:t>uật </a:t>
            </a:r>
            <a:r>
              <a:rPr lang="en-US" sz="3600" b="1" dirty="0"/>
              <a:t>L</a:t>
            </a:r>
            <a:r>
              <a:rPr lang="vi-VN" sz="3600" b="1" dirty="0"/>
              <a:t>ao động</a:t>
            </a:r>
            <a:endParaRPr lang="vi-VN" sz="3600" b="1" dirty="0">
              <a:solidFill>
                <a:srgbClr val="C00000"/>
              </a:solidFill>
              <a:cs typeface="Arial" pitchFamily="34" charset="0"/>
            </a:endParaRPr>
          </a:p>
        </p:txBody>
      </p:sp>
      <p:sp>
        <p:nvSpPr>
          <p:cNvPr id="6" name="Rounded Rectangle 5"/>
          <p:cNvSpPr/>
          <p:nvPr/>
        </p:nvSpPr>
        <p:spPr>
          <a:xfrm>
            <a:off x="2347913" y="2676525"/>
            <a:ext cx="6550025" cy="1063625"/>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vi-VN" sz="3600" b="1" dirty="0">
                <a:cs typeface="Arial" pitchFamily="34" charset="0"/>
              </a:rPr>
              <a:t>Khái niệm </a:t>
            </a:r>
            <a:endParaRPr lang="en-US" sz="3600" dirty="0">
              <a:latin typeface="Arial" pitchFamily="34" charset="0"/>
              <a:cs typeface="Arial" pitchFamily="34" charset="0"/>
            </a:endParaRPr>
          </a:p>
        </p:txBody>
      </p:sp>
      <p:pic>
        <p:nvPicPr>
          <p:cNvPr id="10245"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8"/>
          <p:cNvSpPr/>
          <p:nvPr/>
        </p:nvSpPr>
        <p:spPr>
          <a:xfrm>
            <a:off x="2346325" y="4740275"/>
            <a:ext cx="6551613" cy="1065213"/>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en-US" sz="3600" b="1" dirty="0" err="1">
                <a:latin typeface="Arial" pitchFamily="34" charset="0"/>
                <a:cs typeface="Arial" pitchFamily="34" charset="0"/>
              </a:rPr>
              <a:t>Đối</a:t>
            </a:r>
            <a:r>
              <a:rPr lang="en-US" sz="3600" b="1" dirty="0">
                <a:latin typeface="Arial" pitchFamily="34" charset="0"/>
                <a:cs typeface="Arial" pitchFamily="34" charset="0"/>
              </a:rPr>
              <a:t> </a:t>
            </a:r>
            <a:r>
              <a:rPr lang="en-US" sz="3600" b="1" dirty="0" err="1">
                <a:latin typeface="Arial" pitchFamily="34" charset="0"/>
                <a:cs typeface="Arial" pitchFamily="34" charset="0"/>
              </a:rPr>
              <a:t>tượng</a:t>
            </a:r>
            <a:r>
              <a:rPr lang="en-US" sz="3600" b="1" dirty="0">
                <a:latin typeface="Arial" pitchFamily="34" charset="0"/>
                <a:cs typeface="Arial" pitchFamily="34" charset="0"/>
              </a:rPr>
              <a:t> </a:t>
            </a:r>
            <a:r>
              <a:rPr lang="en-US" sz="3600" b="1" dirty="0" err="1">
                <a:latin typeface="Arial" pitchFamily="34" charset="0"/>
                <a:cs typeface="Arial" pitchFamily="34" charset="0"/>
              </a:rPr>
              <a:t>điều</a:t>
            </a:r>
            <a:r>
              <a:rPr lang="en-US" sz="3600" b="1" dirty="0">
                <a:latin typeface="Arial" pitchFamily="34" charset="0"/>
                <a:cs typeface="Arial" pitchFamily="34" charset="0"/>
              </a:rPr>
              <a:t> </a:t>
            </a:r>
            <a:r>
              <a:rPr lang="en-US" sz="3600" b="1" dirty="0" err="1">
                <a:latin typeface="Arial" pitchFamily="34" charset="0"/>
                <a:cs typeface="Arial" pitchFamily="34" charset="0"/>
              </a:rPr>
              <a:t>chỉnh</a:t>
            </a:r>
            <a:endParaRPr lang="en-US" sz="3600" dirty="0">
              <a:latin typeface="Arial" pitchFamily="34" charset="0"/>
              <a:cs typeface="Arial" pitchFamily="34" charset="0"/>
            </a:endParaRPr>
          </a:p>
        </p:txBody>
      </p:sp>
      <p:cxnSp>
        <p:nvCxnSpPr>
          <p:cNvPr id="4" name="Straight Arrow Connector 3"/>
          <p:cNvCxnSpPr>
            <a:endCxn id="6" idx="1"/>
          </p:cNvCxnSpPr>
          <p:nvPr/>
        </p:nvCxnSpPr>
        <p:spPr>
          <a:xfrm flipV="1">
            <a:off x="336550" y="3208338"/>
            <a:ext cx="2011363" cy="1130300"/>
          </a:xfrm>
          <a:prstGeom prst="straightConnector1">
            <a:avLst/>
          </a:prstGeom>
          <a:ln w="76200">
            <a:tailEnd type="arrow"/>
          </a:ln>
        </p:spPr>
        <p:style>
          <a:lnRef idx="1">
            <a:schemeClr val="accent1"/>
          </a:lnRef>
          <a:fillRef idx="0">
            <a:schemeClr val="accent1"/>
          </a:fillRef>
          <a:effectRef idx="0">
            <a:schemeClr val="accent1"/>
          </a:effectRef>
          <a:fontRef idx="minor">
            <a:schemeClr val="tx1"/>
          </a:fontRef>
        </p:style>
      </p:cxnSp>
      <p:cxnSp>
        <p:nvCxnSpPr>
          <p:cNvPr id="11" name="Straight Arrow Connector 10"/>
          <p:cNvCxnSpPr>
            <a:endCxn id="9" idx="1"/>
          </p:cNvCxnSpPr>
          <p:nvPr/>
        </p:nvCxnSpPr>
        <p:spPr>
          <a:xfrm>
            <a:off x="315913" y="4338638"/>
            <a:ext cx="2030412" cy="935037"/>
          </a:xfrm>
          <a:prstGeom prst="straightConnector1">
            <a:avLst/>
          </a:prstGeom>
          <a:ln w="76200">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47273325"/>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1000"/>
                                        <p:tgtEl>
                                          <p:spTgt spid="9"/>
                                        </p:tgtEl>
                                      </p:cBhvr>
                                    </p:animEffect>
                                    <p:anim calcmode="lin" valueType="num">
                                      <p:cBhvr>
                                        <p:cTn id="20" dur="1000" fill="hold"/>
                                        <p:tgtEl>
                                          <p:spTgt spid="9"/>
                                        </p:tgtEl>
                                        <p:attrNameLst>
                                          <p:attrName>ppt_x</p:attrName>
                                        </p:attrNameLst>
                                      </p:cBhvr>
                                      <p:tavLst>
                                        <p:tav tm="0">
                                          <p:val>
                                            <p:strVal val="#ppt_x"/>
                                          </p:val>
                                        </p:tav>
                                        <p:tav tm="100000">
                                          <p:val>
                                            <p:strVal val="#ppt_x"/>
                                          </p:val>
                                        </p:tav>
                                      </p:tavLst>
                                    </p:anim>
                                    <p:anim calcmode="lin" valueType="num">
                                      <p:cBhvr>
                                        <p:cTn id="21"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9"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0" y="1114425"/>
            <a:ext cx="2227263" cy="747713"/>
          </a:xfrm>
          <a:prstGeom prst="rect">
            <a:avLst/>
          </a:prstGeom>
          <a:solidFill>
            <a:srgbClr val="E4F41A"/>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vi-VN" sz="3200" b="1" dirty="0"/>
              <a:t>Khái niệm </a:t>
            </a:r>
            <a:endParaRPr lang="en-US" sz="3200" dirty="0">
              <a:latin typeface="Arial" pitchFamily="34" charset="0"/>
              <a:cs typeface="Arial" pitchFamily="34" charset="0"/>
            </a:endParaRPr>
          </a:p>
        </p:txBody>
      </p:sp>
      <p:sp>
        <p:nvSpPr>
          <p:cNvPr id="6" name="Rounded Rectangle 5"/>
          <p:cNvSpPr/>
          <p:nvPr/>
        </p:nvSpPr>
        <p:spPr>
          <a:xfrm>
            <a:off x="549275" y="2044700"/>
            <a:ext cx="8012113" cy="3009900"/>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3600" dirty="0" err="1">
                <a:latin typeface="Arial" pitchFamily="34" charset="0"/>
                <a:cs typeface="Arial" pitchFamily="34" charset="0"/>
              </a:rPr>
              <a:t>Luật</a:t>
            </a:r>
            <a:r>
              <a:rPr lang="en-US" sz="3600" dirty="0">
                <a:latin typeface="Arial" pitchFamily="34" charset="0"/>
                <a:cs typeface="Arial" pitchFamily="34" charset="0"/>
              </a:rPr>
              <a:t> Lao </a:t>
            </a:r>
            <a:r>
              <a:rPr lang="en-US" sz="3600" dirty="0" err="1">
                <a:latin typeface="Arial" pitchFamily="34" charset="0"/>
                <a:cs typeface="Arial" pitchFamily="34" charset="0"/>
              </a:rPr>
              <a:t>động</a:t>
            </a:r>
            <a:r>
              <a:rPr lang="en-US" sz="3600" dirty="0">
                <a:latin typeface="Arial" pitchFamily="34" charset="0"/>
                <a:cs typeface="Arial" pitchFamily="34" charset="0"/>
              </a:rPr>
              <a:t> </a:t>
            </a:r>
            <a:r>
              <a:rPr lang="en-US" sz="3600" dirty="0" err="1">
                <a:latin typeface="Arial" pitchFamily="34" charset="0"/>
                <a:cs typeface="Arial" pitchFamily="34" charset="0"/>
              </a:rPr>
              <a:t>là</a:t>
            </a:r>
            <a:r>
              <a:rPr lang="en-US" sz="3600" dirty="0">
                <a:latin typeface="Arial" pitchFamily="34" charset="0"/>
                <a:cs typeface="Arial" pitchFamily="34" charset="0"/>
              </a:rPr>
              <a:t> </a:t>
            </a:r>
            <a:r>
              <a:rPr lang="en-US" sz="3600" dirty="0" err="1">
                <a:latin typeface="Arial" pitchFamily="34" charset="0"/>
                <a:cs typeface="Arial" pitchFamily="34" charset="0"/>
              </a:rPr>
              <a:t>một</a:t>
            </a:r>
            <a:r>
              <a:rPr lang="en-US" sz="3600" dirty="0">
                <a:latin typeface="Arial" pitchFamily="34" charset="0"/>
                <a:cs typeface="Arial" pitchFamily="34" charset="0"/>
              </a:rPr>
              <a:t> </a:t>
            </a:r>
            <a:r>
              <a:rPr lang="en-US" sz="3600" dirty="0" err="1">
                <a:latin typeface="Arial" pitchFamily="34" charset="0"/>
                <a:cs typeface="Arial" pitchFamily="34" charset="0"/>
              </a:rPr>
              <a:t>ngành</a:t>
            </a:r>
            <a:r>
              <a:rPr lang="en-US" sz="3600" dirty="0">
                <a:latin typeface="Arial" pitchFamily="34" charset="0"/>
                <a:cs typeface="Arial" pitchFamily="34" charset="0"/>
              </a:rPr>
              <a:t> </a:t>
            </a:r>
            <a:r>
              <a:rPr lang="en-US" sz="3600" dirty="0" err="1">
                <a:latin typeface="Arial" pitchFamily="34" charset="0"/>
                <a:cs typeface="Arial" pitchFamily="34" charset="0"/>
              </a:rPr>
              <a:t>luật</a:t>
            </a:r>
            <a:r>
              <a:rPr lang="en-US" sz="3600" dirty="0">
                <a:latin typeface="Arial" pitchFamily="34" charset="0"/>
                <a:cs typeface="Arial" pitchFamily="34" charset="0"/>
              </a:rPr>
              <a:t> </a:t>
            </a:r>
            <a:r>
              <a:rPr lang="en-US" sz="3600" dirty="0" err="1">
                <a:latin typeface="Arial" pitchFamily="34" charset="0"/>
                <a:cs typeface="Arial" pitchFamily="34" charset="0"/>
              </a:rPr>
              <a:t>trong</a:t>
            </a:r>
            <a:r>
              <a:rPr lang="en-US" sz="3600" dirty="0">
                <a:latin typeface="Arial" pitchFamily="34" charset="0"/>
                <a:cs typeface="Arial" pitchFamily="34" charset="0"/>
              </a:rPr>
              <a:t> </a:t>
            </a:r>
            <a:r>
              <a:rPr lang="en-US" sz="3600" dirty="0" err="1">
                <a:latin typeface="Arial" pitchFamily="34" charset="0"/>
                <a:cs typeface="Arial" pitchFamily="34" charset="0"/>
              </a:rPr>
              <a:t>hệ</a:t>
            </a:r>
            <a:r>
              <a:rPr lang="en-US" sz="3600" dirty="0">
                <a:latin typeface="Arial" pitchFamily="34" charset="0"/>
                <a:cs typeface="Arial" pitchFamily="34" charset="0"/>
              </a:rPr>
              <a:t> </a:t>
            </a:r>
            <a:r>
              <a:rPr lang="en-US" sz="3600" dirty="0" err="1">
                <a:latin typeface="Arial" pitchFamily="34" charset="0"/>
                <a:cs typeface="Arial" pitchFamily="34" charset="0"/>
              </a:rPr>
              <a:t>thống</a:t>
            </a:r>
            <a:r>
              <a:rPr lang="en-US" sz="3600" dirty="0">
                <a:latin typeface="Arial" pitchFamily="34" charset="0"/>
                <a:cs typeface="Arial" pitchFamily="34" charset="0"/>
              </a:rPr>
              <a:t> </a:t>
            </a:r>
            <a:r>
              <a:rPr lang="en-US" sz="3600" dirty="0" err="1">
                <a:latin typeface="Arial" pitchFamily="34" charset="0"/>
                <a:cs typeface="Arial" pitchFamily="34" charset="0"/>
              </a:rPr>
              <a:t>pháp</a:t>
            </a:r>
            <a:r>
              <a:rPr lang="en-US" sz="3600" dirty="0">
                <a:latin typeface="Arial" pitchFamily="34" charset="0"/>
                <a:cs typeface="Arial" pitchFamily="34" charset="0"/>
              </a:rPr>
              <a:t> </a:t>
            </a:r>
            <a:r>
              <a:rPr lang="en-US" sz="3600" dirty="0" err="1">
                <a:latin typeface="Arial" pitchFamily="34" charset="0"/>
                <a:cs typeface="Arial" pitchFamily="34" charset="0"/>
              </a:rPr>
              <a:t>luật</a:t>
            </a:r>
            <a:r>
              <a:rPr lang="en-US" sz="3600" dirty="0">
                <a:latin typeface="Arial" pitchFamily="34" charset="0"/>
                <a:cs typeface="Arial" pitchFamily="34" charset="0"/>
              </a:rPr>
              <a:t> </a:t>
            </a:r>
            <a:r>
              <a:rPr lang="en-US" sz="3600" dirty="0" err="1">
                <a:latin typeface="Arial" pitchFamily="34" charset="0"/>
                <a:cs typeface="Arial" pitchFamily="34" charset="0"/>
              </a:rPr>
              <a:t>Việt</a:t>
            </a:r>
            <a:r>
              <a:rPr lang="en-US" sz="3600" dirty="0">
                <a:latin typeface="Arial" pitchFamily="34" charset="0"/>
                <a:cs typeface="Arial" pitchFamily="34" charset="0"/>
              </a:rPr>
              <a:t> Nam, </a:t>
            </a:r>
          </a:p>
        </p:txBody>
      </p:sp>
      <p:pic>
        <p:nvPicPr>
          <p:cNvPr id="11269"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94807932"/>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0" y="1114425"/>
            <a:ext cx="2227263" cy="747713"/>
          </a:xfrm>
          <a:prstGeom prst="rect">
            <a:avLst/>
          </a:prstGeom>
          <a:solidFill>
            <a:srgbClr val="E4F41A"/>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vi-VN" sz="3200" b="1" dirty="0"/>
              <a:t>Khái niệm </a:t>
            </a:r>
            <a:endParaRPr lang="en-US" sz="3200" dirty="0">
              <a:latin typeface="Arial" pitchFamily="34" charset="0"/>
              <a:cs typeface="Arial" pitchFamily="34" charset="0"/>
            </a:endParaRPr>
          </a:p>
        </p:txBody>
      </p:sp>
      <p:pic>
        <p:nvPicPr>
          <p:cNvPr id="1229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ounded Rectangle 7"/>
          <p:cNvSpPr/>
          <p:nvPr/>
        </p:nvSpPr>
        <p:spPr>
          <a:xfrm>
            <a:off x="0" y="2078038"/>
            <a:ext cx="9144000" cy="4572000"/>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3600" dirty="0">
                <a:latin typeface="Arial" pitchFamily="34" charset="0"/>
                <a:cs typeface="Arial" pitchFamily="34" charset="0"/>
              </a:rPr>
              <a:t>- </a:t>
            </a:r>
            <a:r>
              <a:rPr lang="en-US" sz="3600" dirty="0" err="1">
                <a:latin typeface="Arial" pitchFamily="34" charset="0"/>
                <a:cs typeface="Arial" pitchFamily="34" charset="0"/>
              </a:rPr>
              <a:t>Tổng</a:t>
            </a:r>
            <a:r>
              <a:rPr lang="en-US" sz="3600" dirty="0">
                <a:latin typeface="Arial" pitchFamily="34" charset="0"/>
                <a:cs typeface="Arial" pitchFamily="34" charset="0"/>
              </a:rPr>
              <a:t> </a:t>
            </a:r>
            <a:r>
              <a:rPr lang="en-US" sz="3600" dirty="0" err="1">
                <a:latin typeface="Arial" pitchFamily="34" charset="0"/>
                <a:cs typeface="Arial" pitchFamily="34" charset="0"/>
              </a:rPr>
              <a:t>thể</a:t>
            </a:r>
            <a:r>
              <a:rPr lang="en-US" sz="3600" dirty="0">
                <a:latin typeface="Arial" pitchFamily="34" charset="0"/>
                <a:cs typeface="Arial" pitchFamily="34" charset="0"/>
              </a:rPr>
              <a:t> </a:t>
            </a:r>
            <a:r>
              <a:rPr lang="en-US" sz="3600" dirty="0" err="1">
                <a:latin typeface="Arial" pitchFamily="34" charset="0"/>
                <a:cs typeface="Arial" pitchFamily="34" charset="0"/>
              </a:rPr>
              <a:t>các</a:t>
            </a:r>
            <a:r>
              <a:rPr lang="en-US" sz="3600" dirty="0">
                <a:latin typeface="Arial" pitchFamily="34" charset="0"/>
                <a:cs typeface="Arial" pitchFamily="34" charset="0"/>
              </a:rPr>
              <a:t> QPPL do NN ban </a:t>
            </a:r>
            <a:r>
              <a:rPr lang="en-US" sz="3600" dirty="0" err="1">
                <a:latin typeface="Arial" pitchFamily="34" charset="0"/>
                <a:cs typeface="Arial" pitchFamily="34" charset="0"/>
              </a:rPr>
              <a:t>hành</a:t>
            </a:r>
            <a:r>
              <a:rPr lang="en-US" sz="3600" dirty="0">
                <a:latin typeface="Arial" pitchFamily="34" charset="0"/>
                <a:cs typeface="Arial" pitchFamily="34" charset="0"/>
              </a:rPr>
              <a:t> </a:t>
            </a:r>
          </a:p>
          <a:p>
            <a:pPr fontAlgn="auto">
              <a:spcBef>
                <a:spcPts val="0"/>
              </a:spcBef>
              <a:spcAft>
                <a:spcPts val="0"/>
              </a:spcAft>
              <a:defRPr/>
            </a:pPr>
            <a:r>
              <a:rPr lang="en-US" sz="3600" dirty="0">
                <a:latin typeface="Arial" pitchFamily="34" charset="0"/>
                <a:cs typeface="Arial" pitchFamily="34" charset="0"/>
              </a:rPr>
              <a:t>- </a:t>
            </a:r>
            <a:r>
              <a:rPr lang="en-US" sz="3600" dirty="0" err="1">
                <a:latin typeface="Arial" pitchFamily="34" charset="0"/>
                <a:cs typeface="Arial" pitchFamily="34" charset="0"/>
              </a:rPr>
              <a:t>Điều</a:t>
            </a:r>
            <a:r>
              <a:rPr lang="en-US" sz="3600" dirty="0">
                <a:latin typeface="Arial" pitchFamily="34" charset="0"/>
                <a:cs typeface="Arial" pitchFamily="34" charset="0"/>
              </a:rPr>
              <a:t> </a:t>
            </a:r>
            <a:r>
              <a:rPr lang="en-US" sz="3600" dirty="0" err="1">
                <a:latin typeface="Arial" pitchFamily="34" charset="0"/>
                <a:cs typeface="Arial" pitchFamily="34" charset="0"/>
              </a:rPr>
              <a:t>chỉnh</a:t>
            </a:r>
            <a:r>
              <a:rPr lang="en-US" sz="3600" dirty="0">
                <a:latin typeface="Arial" pitchFamily="34" charset="0"/>
                <a:cs typeface="Arial" pitchFamily="34" charset="0"/>
              </a:rPr>
              <a:t> </a:t>
            </a:r>
            <a:r>
              <a:rPr lang="en-US" sz="3600" dirty="0" err="1">
                <a:latin typeface="Arial" pitchFamily="34" charset="0"/>
                <a:cs typeface="Arial" pitchFamily="34" charset="0"/>
              </a:rPr>
              <a:t>các</a:t>
            </a:r>
            <a:r>
              <a:rPr lang="en-US" sz="3600" dirty="0">
                <a:latin typeface="Arial" pitchFamily="34" charset="0"/>
                <a:cs typeface="Arial" pitchFamily="34" charset="0"/>
              </a:rPr>
              <a:t> </a:t>
            </a:r>
            <a:r>
              <a:rPr lang="en-US" sz="3600" dirty="0" err="1">
                <a:latin typeface="Arial" pitchFamily="34" charset="0"/>
                <a:cs typeface="Arial" pitchFamily="34" charset="0"/>
              </a:rPr>
              <a:t>quan</a:t>
            </a:r>
            <a:r>
              <a:rPr lang="en-US" sz="3600" dirty="0">
                <a:latin typeface="Arial" pitchFamily="34" charset="0"/>
                <a:cs typeface="Arial" pitchFamily="34" charset="0"/>
              </a:rPr>
              <a:t> </a:t>
            </a:r>
            <a:r>
              <a:rPr lang="en-US" sz="3600" dirty="0" err="1">
                <a:latin typeface="Arial" pitchFamily="34" charset="0"/>
                <a:cs typeface="Arial" pitchFamily="34" charset="0"/>
              </a:rPr>
              <a:t>hệ</a:t>
            </a:r>
            <a:r>
              <a:rPr lang="en-US" sz="3600" dirty="0">
                <a:latin typeface="Arial" pitchFamily="34" charset="0"/>
                <a:cs typeface="Arial" pitchFamily="34" charset="0"/>
              </a:rPr>
              <a:t> XH </a:t>
            </a:r>
            <a:r>
              <a:rPr lang="en-US" sz="3600" dirty="0" err="1">
                <a:latin typeface="Arial" pitchFamily="34" charset="0"/>
                <a:cs typeface="Arial" pitchFamily="34" charset="0"/>
              </a:rPr>
              <a:t>phát</a:t>
            </a:r>
            <a:r>
              <a:rPr lang="en-US" sz="3600" dirty="0">
                <a:latin typeface="Arial" pitchFamily="34" charset="0"/>
                <a:cs typeface="Arial" pitchFamily="34" charset="0"/>
              </a:rPr>
              <a:t> </a:t>
            </a:r>
            <a:r>
              <a:rPr lang="en-US" sz="3600" dirty="0" err="1">
                <a:latin typeface="Arial" pitchFamily="34" charset="0"/>
                <a:cs typeface="Arial" pitchFamily="34" charset="0"/>
              </a:rPr>
              <a:t>sinh</a:t>
            </a:r>
            <a:r>
              <a:rPr lang="en-US" sz="3600" dirty="0">
                <a:latin typeface="Arial" pitchFamily="34" charset="0"/>
                <a:cs typeface="Arial" pitchFamily="34" charset="0"/>
              </a:rPr>
              <a:t> </a:t>
            </a:r>
            <a:r>
              <a:rPr lang="en-US" sz="3600" dirty="0" err="1">
                <a:latin typeface="Arial" pitchFamily="34" charset="0"/>
                <a:cs typeface="Arial" pitchFamily="34" charset="0"/>
              </a:rPr>
              <a:t>trong</a:t>
            </a:r>
            <a:r>
              <a:rPr lang="en-US" sz="3600" dirty="0">
                <a:latin typeface="Arial" pitchFamily="34" charset="0"/>
                <a:cs typeface="Arial" pitchFamily="34" charset="0"/>
              </a:rPr>
              <a:t> </a:t>
            </a:r>
            <a:r>
              <a:rPr lang="en-US" sz="3600" dirty="0" err="1">
                <a:latin typeface="Arial" pitchFamily="34" charset="0"/>
                <a:cs typeface="Arial" pitchFamily="34" charset="0"/>
              </a:rPr>
              <a:t>quá</a:t>
            </a:r>
            <a:r>
              <a:rPr lang="en-US" sz="3600" dirty="0">
                <a:latin typeface="Arial" pitchFamily="34" charset="0"/>
                <a:cs typeface="Arial" pitchFamily="34" charset="0"/>
              </a:rPr>
              <a:t> </a:t>
            </a:r>
            <a:r>
              <a:rPr lang="en-US" sz="3600" dirty="0" err="1">
                <a:latin typeface="Arial" pitchFamily="34" charset="0"/>
                <a:cs typeface="Arial" pitchFamily="34" charset="0"/>
              </a:rPr>
              <a:t>trình</a:t>
            </a:r>
            <a:r>
              <a:rPr lang="en-US" sz="3600" dirty="0">
                <a:latin typeface="Arial" pitchFamily="34" charset="0"/>
                <a:cs typeface="Arial" pitchFamily="34" charset="0"/>
              </a:rPr>
              <a:t> </a:t>
            </a:r>
            <a:r>
              <a:rPr lang="en-US" sz="3600" dirty="0" err="1">
                <a:latin typeface="Arial" pitchFamily="34" charset="0"/>
                <a:cs typeface="Arial" pitchFamily="34" charset="0"/>
              </a:rPr>
              <a:t>lao</a:t>
            </a:r>
            <a:r>
              <a:rPr lang="en-US" sz="3600" dirty="0">
                <a:latin typeface="Arial" pitchFamily="34" charset="0"/>
                <a:cs typeface="Arial" pitchFamily="34" charset="0"/>
              </a:rPr>
              <a:t> </a:t>
            </a:r>
            <a:r>
              <a:rPr lang="en-US" sz="3600" dirty="0" err="1">
                <a:latin typeface="Arial" pitchFamily="34" charset="0"/>
                <a:cs typeface="Arial" pitchFamily="34" charset="0"/>
              </a:rPr>
              <a:t>động</a:t>
            </a:r>
            <a:r>
              <a:rPr lang="en-US" sz="3600" dirty="0">
                <a:latin typeface="Arial" pitchFamily="34" charset="0"/>
                <a:cs typeface="Arial" pitchFamily="34" charset="0"/>
              </a:rPr>
              <a:t> </a:t>
            </a:r>
            <a:r>
              <a:rPr lang="en-US" sz="3600" dirty="0" err="1">
                <a:latin typeface="Arial" pitchFamily="34" charset="0"/>
                <a:cs typeface="Arial" pitchFamily="34" charset="0"/>
              </a:rPr>
              <a:t>giữa</a:t>
            </a:r>
            <a:r>
              <a:rPr lang="en-US" sz="3600" dirty="0">
                <a:latin typeface="Arial" pitchFamily="34" charset="0"/>
                <a:cs typeface="Arial" pitchFamily="34" charset="0"/>
              </a:rPr>
              <a:t> NLĐ </a:t>
            </a:r>
            <a:r>
              <a:rPr lang="en-US" sz="3600" dirty="0" err="1">
                <a:latin typeface="Arial" pitchFamily="34" charset="0"/>
                <a:cs typeface="Arial" pitchFamily="34" charset="0"/>
              </a:rPr>
              <a:t>và</a:t>
            </a:r>
            <a:r>
              <a:rPr lang="en-US" sz="3600" dirty="0">
                <a:latin typeface="Arial" pitchFamily="34" charset="0"/>
                <a:cs typeface="Arial" pitchFamily="34" charset="0"/>
              </a:rPr>
              <a:t> NSD LĐ</a:t>
            </a:r>
          </a:p>
          <a:p>
            <a:pPr fontAlgn="auto">
              <a:spcBef>
                <a:spcPts val="0"/>
              </a:spcBef>
              <a:spcAft>
                <a:spcPts val="0"/>
              </a:spcAft>
              <a:defRPr/>
            </a:pPr>
            <a:r>
              <a:rPr lang="en-US" sz="3600" dirty="0">
                <a:latin typeface="Arial" pitchFamily="34" charset="0"/>
                <a:cs typeface="Arial" pitchFamily="34" charset="0"/>
              </a:rPr>
              <a:t> -Hay </a:t>
            </a:r>
            <a:r>
              <a:rPr lang="en-US" sz="3600" dirty="0" err="1">
                <a:latin typeface="Arial" pitchFamily="34" charset="0"/>
                <a:cs typeface="Arial" pitchFamily="34" charset="0"/>
              </a:rPr>
              <a:t>các</a:t>
            </a:r>
            <a:r>
              <a:rPr lang="en-US" sz="3600" dirty="0">
                <a:latin typeface="Arial" pitchFamily="34" charset="0"/>
                <a:cs typeface="Arial" pitchFamily="34" charset="0"/>
              </a:rPr>
              <a:t> </a:t>
            </a:r>
            <a:r>
              <a:rPr lang="en-US" sz="3600" dirty="0" err="1">
                <a:latin typeface="Arial" pitchFamily="34" charset="0"/>
                <a:cs typeface="Arial" pitchFamily="34" charset="0"/>
              </a:rPr>
              <a:t>quan</a:t>
            </a:r>
            <a:r>
              <a:rPr lang="en-US" sz="3600" dirty="0">
                <a:latin typeface="Arial" pitchFamily="34" charset="0"/>
                <a:cs typeface="Arial" pitchFamily="34" charset="0"/>
              </a:rPr>
              <a:t> </a:t>
            </a:r>
            <a:r>
              <a:rPr lang="en-US" sz="3600" dirty="0" err="1">
                <a:latin typeface="Arial" pitchFamily="34" charset="0"/>
                <a:cs typeface="Arial" pitchFamily="34" charset="0"/>
              </a:rPr>
              <a:t>hệ</a:t>
            </a:r>
            <a:r>
              <a:rPr lang="en-US" sz="3600" dirty="0">
                <a:latin typeface="Arial" pitchFamily="34" charset="0"/>
                <a:cs typeface="Arial" pitchFamily="34" charset="0"/>
              </a:rPr>
              <a:t> XH </a:t>
            </a:r>
            <a:r>
              <a:rPr lang="en-US" sz="3600" dirty="0" err="1">
                <a:latin typeface="Arial" pitchFamily="34" charset="0"/>
                <a:cs typeface="Arial" pitchFamily="34" charset="0"/>
              </a:rPr>
              <a:t>khác</a:t>
            </a:r>
            <a:r>
              <a:rPr lang="en-US" sz="3600" dirty="0">
                <a:latin typeface="Arial" pitchFamily="34" charset="0"/>
                <a:cs typeface="Arial" pitchFamily="34" charset="0"/>
              </a:rPr>
              <a:t> </a:t>
            </a:r>
            <a:r>
              <a:rPr lang="en-US" sz="3600" dirty="0" err="1">
                <a:latin typeface="Arial" pitchFamily="34" charset="0"/>
                <a:cs typeface="Arial" pitchFamily="34" charset="0"/>
              </a:rPr>
              <a:t>phát</a:t>
            </a:r>
            <a:r>
              <a:rPr lang="en-US" sz="3600" dirty="0">
                <a:latin typeface="Arial" pitchFamily="34" charset="0"/>
                <a:cs typeface="Arial" pitchFamily="34" charset="0"/>
              </a:rPr>
              <a:t> </a:t>
            </a:r>
            <a:r>
              <a:rPr lang="en-US" sz="3600" dirty="0" err="1">
                <a:latin typeface="Arial" pitchFamily="34" charset="0"/>
                <a:cs typeface="Arial" pitchFamily="34" charset="0"/>
              </a:rPr>
              <a:t>sinh</a:t>
            </a:r>
            <a:r>
              <a:rPr lang="en-US" sz="3600" dirty="0">
                <a:latin typeface="Arial" pitchFamily="34" charset="0"/>
                <a:cs typeface="Arial" pitchFamily="34" charset="0"/>
              </a:rPr>
              <a:t> </a:t>
            </a:r>
            <a:r>
              <a:rPr lang="en-US" sz="3600" dirty="0" err="1">
                <a:latin typeface="Arial" pitchFamily="34" charset="0"/>
                <a:cs typeface="Arial" pitchFamily="34" charset="0"/>
              </a:rPr>
              <a:t>liên</a:t>
            </a:r>
            <a:r>
              <a:rPr lang="en-US" sz="3600" dirty="0">
                <a:latin typeface="Arial" pitchFamily="34" charset="0"/>
                <a:cs typeface="Arial" pitchFamily="34" charset="0"/>
              </a:rPr>
              <a:t> </a:t>
            </a:r>
            <a:r>
              <a:rPr lang="en-US" sz="3600" dirty="0" err="1">
                <a:latin typeface="Arial" pitchFamily="34" charset="0"/>
                <a:cs typeface="Arial" pitchFamily="34" charset="0"/>
              </a:rPr>
              <a:t>quan</a:t>
            </a:r>
            <a:r>
              <a:rPr lang="en-US" sz="3600" dirty="0">
                <a:latin typeface="Arial" pitchFamily="34" charset="0"/>
                <a:cs typeface="Arial" pitchFamily="34" charset="0"/>
              </a:rPr>
              <a:t> </a:t>
            </a:r>
            <a:r>
              <a:rPr lang="en-US" sz="3600" dirty="0" err="1">
                <a:latin typeface="Arial" pitchFamily="34" charset="0"/>
                <a:cs typeface="Arial" pitchFamily="34" charset="0"/>
              </a:rPr>
              <a:t>trực</a:t>
            </a:r>
            <a:r>
              <a:rPr lang="en-US" sz="3600" dirty="0">
                <a:latin typeface="Arial" pitchFamily="34" charset="0"/>
                <a:cs typeface="Arial" pitchFamily="34" charset="0"/>
              </a:rPr>
              <a:t> </a:t>
            </a:r>
            <a:r>
              <a:rPr lang="en-US" sz="3600" dirty="0" err="1">
                <a:latin typeface="Arial" pitchFamily="34" charset="0"/>
                <a:cs typeface="Arial" pitchFamily="34" charset="0"/>
              </a:rPr>
              <a:t>tiếp</a:t>
            </a:r>
            <a:r>
              <a:rPr lang="en-US" sz="3600" dirty="0">
                <a:latin typeface="Arial" pitchFamily="34" charset="0"/>
                <a:cs typeface="Arial" pitchFamily="34" charset="0"/>
              </a:rPr>
              <a:t> </a:t>
            </a:r>
            <a:r>
              <a:rPr lang="en-US" sz="3600" dirty="0" err="1">
                <a:latin typeface="Arial" pitchFamily="34" charset="0"/>
                <a:cs typeface="Arial" pitchFamily="34" charset="0"/>
              </a:rPr>
              <a:t>đến</a:t>
            </a:r>
            <a:r>
              <a:rPr lang="en-US" sz="3600" dirty="0">
                <a:latin typeface="Arial" pitchFamily="34" charset="0"/>
                <a:cs typeface="Arial" pitchFamily="34" charset="0"/>
              </a:rPr>
              <a:t> </a:t>
            </a:r>
            <a:r>
              <a:rPr lang="en-US" sz="3600" dirty="0" err="1">
                <a:latin typeface="Arial" pitchFamily="34" charset="0"/>
                <a:cs typeface="Arial" pitchFamily="34" charset="0"/>
              </a:rPr>
              <a:t>quan</a:t>
            </a:r>
            <a:r>
              <a:rPr lang="en-US" sz="3600" dirty="0">
                <a:latin typeface="Arial" pitchFamily="34" charset="0"/>
                <a:cs typeface="Arial" pitchFamily="34" charset="0"/>
              </a:rPr>
              <a:t> </a:t>
            </a:r>
            <a:r>
              <a:rPr lang="en-US" sz="3600" dirty="0" err="1">
                <a:latin typeface="Arial" pitchFamily="34" charset="0"/>
                <a:cs typeface="Arial" pitchFamily="34" charset="0"/>
              </a:rPr>
              <a:t>hệ</a:t>
            </a:r>
            <a:r>
              <a:rPr lang="en-US" sz="3600" dirty="0">
                <a:latin typeface="Arial" pitchFamily="34" charset="0"/>
                <a:cs typeface="Arial" pitchFamily="34" charset="0"/>
              </a:rPr>
              <a:t> LĐ. </a:t>
            </a:r>
          </a:p>
        </p:txBody>
      </p:sp>
    </p:spTree>
    <p:extLst>
      <p:ext uri="{BB962C8B-B14F-4D97-AF65-F5344CB8AC3E}">
        <p14:creationId xmlns:p14="http://schemas.microsoft.com/office/powerpoint/2010/main" val="3456049070"/>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1000"/>
                                        <p:tgtEl>
                                          <p:spTgt spid="8"/>
                                        </p:tgtEl>
                                      </p:cBhvr>
                                    </p:animEffect>
                                    <p:anim calcmode="lin" valueType="num">
                                      <p:cBhvr>
                                        <p:cTn id="13" dur="1000" fill="hold"/>
                                        <p:tgtEl>
                                          <p:spTgt spid="8"/>
                                        </p:tgtEl>
                                        <p:attrNameLst>
                                          <p:attrName>ppt_x</p:attrName>
                                        </p:attrNameLst>
                                      </p:cBhvr>
                                      <p:tavLst>
                                        <p:tav tm="0">
                                          <p:val>
                                            <p:strVal val="#ppt_x"/>
                                          </p:val>
                                        </p:tav>
                                        <p:tav tm="100000">
                                          <p:val>
                                            <p:strVal val="#ppt_x"/>
                                          </p:val>
                                        </p:tav>
                                      </p:tavLst>
                                    </p:anim>
                                    <p:anim calcmode="lin" valueType="num">
                                      <p:cBhvr>
                                        <p:cTn id="14"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0" y="2244725"/>
            <a:ext cx="1786731" cy="2430463"/>
          </a:xfrm>
          <a:prstGeom prst="roundRect">
            <a:avLst/>
          </a:prstGeom>
          <a:solidFill>
            <a:srgbClr val="E4F41A"/>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en-US" sz="3600" b="1" dirty="0" err="1"/>
              <a:t>Đối</a:t>
            </a:r>
            <a:r>
              <a:rPr lang="en-US" sz="3600" b="1" dirty="0"/>
              <a:t> </a:t>
            </a:r>
            <a:r>
              <a:rPr lang="en-US" sz="3600" b="1" dirty="0" err="1"/>
              <a:t>tượng</a:t>
            </a:r>
            <a:r>
              <a:rPr lang="en-US" sz="3600" b="1" dirty="0"/>
              <a:t> </a:t>
            </a:r>
            <a:r>
              <a:rPr lang="en-US" sz="3600" b="1" dirty="0" err="1"/>
              <a:t>điều</a:t>
            </a:r>
            <a:r>
              <a:rPr lang="en-US" sz="3600" b="1" dirty="0"/>
              <a:t> </a:t>
            </a:r>
            <a:r>
              <a:rPr lang="en-US" sz="3600" b="1" dirty="0" err="1"/>
              <a:t>chỉnh</a:t>
            </a:r>
            <a:endParaRPr lang="en-US" sz="3600" dirty="0">
              <a:latin typeface="Arial" pitchFamily="34" charset="0"/>
              <a:cs typeface="Arial" pitchFamily="34" charset="0"/>
            </a:endParaRPr>
          </a:p>
        </p:txBody>
      </p:sp>
      <p:pic>
        <p:nvPicPr>
          <p:cNvPr id="13316"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ounded Rectangle 7"/>
          <p:cNvSpPr/>
          <p:nvPr/>
        </p:nvSpPr>
        <p:spPr>
          <a:xfrm>
            <a:off x="2278063" y="2244725"/>
            <a:ext cx="6865937" cy="1022350"/>
          </a:xfrm>
          <a:prstGeom prst="roundRect">
            <a:avLst/>
          </a:prstGeom>
          <a:ln/>
        </p:spPr>
        <p:style>
          <a:lnRef idx="1">
            <a:schemeClr val="accent2"/>
          </a:lnRef>
          <a:fillRef idx="2">
            <a:schemeClr val="accent2"/>
          </a:fillRef>
          <a:effectRef idx="1">
            <a:schemeClr val="accent2"/>
          </a:effectRef>
          <a:fontRef idx="minor">
            <a:schemeClr val="dk1"/>
          </a:fontRef>
        </p:style>
        <p:txBody>
          <a:bodyPr anchor="ctr"/>
          <a:lstStyle/>
          <a:p>
            <a:pPr>
              <a:defRPr/>
            </a:pPr>
            <a:r>
              <a:rPr lang="en-US" sz="3200" b="1" dirty="0">
                <a:latin typeface="Arial" pitchFamily="34" charset="0"/>
                <a:cs typeface="Arial" pitchFamily="34" charset="0"/>
              </a:rPr>
              <a:t>* </a:t>
            </a:r>
            <a:r>
              <a:rPr lang="en-US" sz="3200" b="1" dirty="0" err="1">
                <a:latin typeface="Arial" pitchFamily="34" charset="0"/>
                <a:cs typeface="Arial" pitchFamily="34" charset="0"/>
              </a:rPr>
              <a:t>Nhóm</a:t>
            </a:r>
            <a:r>
              <a:rPr lang="en-US" sz="3200" b="1" dirty="0">
                <a:latin typeface="Arial" pitchFamily="34" charset="0"/>
                <a:cs typeface="Arial" pitchFamily="34" charset="0"/>
              </a:rPr>
              <a:t> 1:</a:t>
            </a:r>
            <a:r>
              <a:rPr lang="en-US" sz="3200" dirty="0">
                <a:latin typeface="Arial" pitchFamily="34" charset="0"/>
                <a:cs typeface="Arial" pitchFamily="34" charset="0"/>
              </a:rPr>
              <a:t> </a:t>
            </a:r>
            <a:r>
              <a:rPr lang="en-US" sz="3200" dirty="0" err="1">
                <a:latin typeface="Arial" pitchFamily="34" charset="0"/>
                <a:cs typeface="Arial" pitchFamily="34" charset="0"/>
              </a:rPr>
              <a:t>quan</a:t>
            </a:r>
            <a:r>
              <a:rPr lang="en-US" sz="3200" dirty="0">
                <a:latin typeface="Arial" pitchFamily="34" charset="0"/>
                <a:cs typeface="Arial" pitchFamily="34" charset="0"/>
              </a:rPr>
              <a:t> </a:t>
            </a:r>
            <a:r>
              <a:rPr lang="en-US" sz="3200" dirty="0" err="1">
                <a:latin typeface="Arial" pitchFamily="34" charset="0"/>
                <a:cs typeface="Arial" pitchFamily="34" charset="0"/>
              </a:rPr>
              <a:t>hệ</a:t>
            </a:r>
            <a:r>
              <a:rPr lang="en-US" sz="3200" dirty="0">
                <a:latin typeface="Arial" pitchFamily="34" charset="0"/>
                <a:cs typeface="Arial" pitchFamily="34" charset="0"/>
              </a:rPr>
              <a:t> </a:t>
            </a:r>
            <a:r>
              <a:rPr lang="en-US" sz="3200" dirty="0" err="1">
                <a:latin typeface="Arial" pitchFamily="34" charset="0"/>
                <a:cs typeface="Arial" pitchFamily="34" charset="0"/>
              </a:rPr>
              <a:t>lao</a:t>
            </a:r>
            <a:r>
              <a:rPr lang="en-US" sz="3200" dirty="0">
                <a:latin typeface="Arial" pitchFamily="34" charset="0"/>
                <a:cs typeface="Arial" pitchFamily="34" charset="0"/>
              </a:rPr>
              <a:t> </a:t>
            </a:r>
            <a:r>
              <a:rPr lang="en-US" sz="3200" dirty="0" err="1">
                <a:latin typeface="Arial" pitchFamily="34" charset="0"/>
                <a:cs typeface="Arial" pitchFamily="34" charset="0"/>
              </a:rPr>
              <a:t>động</a:t>
            </a:r>
            <a:r>
              <a:rPr lang="en-US" sz="3200" dirty="0">
                <a:latin typeface="Arial" pitchFamily="34" charset="0"/>
                <a:cs typeface="Arial" pitchFamily="34" charset="0"/>
              </a:rPr>
              <a:t>;</a:t>
            </a:r>
          </a:p>
        </p:txBody>
      </p:sp>
      <p:cxnSp>
        <p:nvCxnSpPr>
          <p:cNvPr id="4" name="Straight Arrow Connector 3"/>
          <p:cNvCxnSpPr>
            <a:stCxn id="6" idx="3"/>
            <a:endCxn id="8" idx="1"/>
          </p:cNvCxnSpPr>
          <p:nvPr/>
        </p:nvCxnSpPr>
        <p:spPr>
          <a:xfrm flipV="1">
            <a:off x="1786731" y="2755900"/>
            <a:ext cx="491332" cy="704057"/>
          </a:xfrm>
          <a:prstGeom prst="straightConnector1">
            <a:avLst/>
          </a:prstGeom>
          <a:ln w="76200">
            <a:tailEnd type="arrow"/>
          </a:ln>
        </p:spPr>
        <p:style>
          <a:lnRef idx="1">
            <a:schemeClr val="accent1"/>
          </a:lnRef>
          <a:fillRef idx="0">
            <a:schemeClr val="accent1"/>
          </a:fillRef>
          <a:effectRef idx="0">
            <a:schemeClr val="accent1"/>
          </a:effectRef>
          <a:fontRef idx="minor">
            <a:schemeClr val="tx1"/>
          </a:fontRef>
        </p:style>
      </p:cxnSp>
      <p:sp>
        <p:nvSpPr>
          <p:cNvPr id="26" name="Rounded Rectangle 25"/>
          <p:cNvSpPr/>
          <p:nvPr/>
        </p:nvSpPr>
        <p:spPr>
          <a:xfrm>
            <a:off x="2278063" y="3554413"/>
            <a:ext cx="6865937" cy="1200150"/>
          </a:xfrm>
          <a:prstGeom prst="roundRect">
            <a:avLst/>
          </a:prstGeom>
          <a:ln/>
        </p:spPr>
        <p:style>
          <a:lnRef idx="1">
            <a:schemeClr val="accent2"/>
          </a:lnRef>
          <a:fillRef idx="2">
            <a:schemeClr val="accent2"/>
          </a:fillRef>
          <a:effectRef idx="1">
            <a:schemeClr val="accent2"/>
          </a:effectRef>
          <a:fontRef idx="minor">
            <a:schemeClr val="dk1"/>
          </a:fontRef>
        </p:style>
        <p:txBody>
          <a:bodyPr anchor="ctr"/>
          <a:lstStyle/>
          <a:p>
            <a:pPr fontAlgn="auto">
              <a:spcBef>
                <a:spcPts val="0"/>
              </a:spcBef>
              <a:spcAft>
                <a:spcPts val="0"/>
              </a:spcAft>
              <a:defRPr/>
            </a:pPr>
            <a:r>
              <a:rPr lang="en-US" sz="3200" b="1" dirty="0">
                <a:latin typeface="Arial" pitchFamily="34" charset="0"/>
                <a:cs typeface="Arial" pitchFamily="34" charset="0"/>
              </a:rPr>
              <a:t>* </a:t>
            </a:r>
            <a:r>
              <a:rPr lang="en-US" sz="3200" b="1" dirty="0" err="1">
                <a:latin typeface="Arial" pitchFamily="34" charset="0"/>
                <a:cs typeface="Arial" pitchFamily="34" charset="0"/>
              </a:rPr>
              <a:t>Nhóm</a:t>
            </a:r>
            <a:r>
              <a:rPr lang="en-US" sz="3200" b="1" dirty="0">
                <a:latin typeface="Arial" pitchFamily="34" charset="0"/>
                <a:cs typeface="Arial" pitchFamily="34" charset="0"/>
              </a:rPr>
              <a:t> 2:</a:t>
            </a:r>
            <a:r>
              <a:rPr lang="en-US" sz="3200" dirty="0">
                <a:latin typeface="Arial" pitchFamily="34" charset="0"/>
                <a:cs typeface="Arial" pitchFamily="34" charset="0"/>
              </a:rPr>
              <a:t> </a:t>
            </a:r>
            <a:r>
              <a:rPr lang="en-US" sz="3200" dirty="0" err="1">
                <a:latin typeface="Arial" pitchFamily="34" charset="0"/>
                <a:cs typeface="Arial" pitchFamily="34" charset="0"/>
              </a:rPr>
              <a:t>các</a:t>
            </a:r>
            <a:r>
              <a:rPr lang="en-US" sz="3200" dirty="0">
                <a:latin typeface="Arial" pitchFamily="34" charset="0"/>
                <a:cs typeface="Arial" pitchFamily="34" charset="0"/>
              </a:rPr>
              <a:t> </a:t>
            </a:r>
            <a:r>
              <a:rPr lang="en-US" sz="3200" dirty="0" err="1">
                <a:latin typeface="Arial" pitchFamily="34" charset="0"/>
                <a:cs typeface="Arial" pitchFamily="34" charset="0"/>
              </a:rPr>
              <a:t>quan</a:t>
            </a:r>
            <a:r>
              <a:rPr lang="en-US" sz="3200" dirty="0">
                <a:latin typeface="Arial" pitchFamily="34" charset="0"/>
                <a:cs typeface="Arial" pitchFamily="34" charset="0"/>
              </a:rPr>
              <a:t> </a:t>
            </a:r>
            <a:r>
              <a:rPr lang="en-US" sz="3200" dirty="0" err="1">
                <a:latin typeface="Arial" pitchFamily="34" charset="0"/>
                <a:cs typeface="Arial" pitchFamily="34" charset="0"/>
              </a:rPr>
              <a:t>hệ</a:t>
            </a:r>
            <a:r>
              <a:rPr lang="en-US" sz="3200" dirty="0">
                <a:latin typeface="Arial" pitchFamily="34" charset="0"/>
                <a:cs typeface="Arial" pitchFamily="34" charset="0"/>
              </a:rPr>
              <a:t> XH </a:t>
            </a:r>
            <a:r>
              <a:rPr lang="en-US" sz="3200" dirty="0" err="1">
                <a:latin typeface="Arial" pitchFamily="34" charset="0"/>
                <a:cs typeface="Arial" pitchFamily="34" charset="0"/>
              </a:rPr>
              <a:t>khác</a:t>
            </a:r>
            <a:r>
              <a:rPr lang="en-US" sz="3200" dirty="0">
                <a:latin typeface="Arial" pitchFamily="34" charset="0"/>
                <a:cs typeface="Arial" pitchFamily="34" charset="0"/>
              </a:rPr>
              <a:t> </a:t>
            </a:r>
            <a:r>
              <a:rPr lang="en-US" sz="3200" dirty="0" err="1">
                <a:latin typeface="Arial" pitchFamily="34" charset="0"/>
                <a:cs typeface="Arial" pitchFamily="34" charset="0"/>
              </a:rPr>
              <a:t>có</a:t>
            </a:r>
            <a:r>
              <a:rPr lang="en-US" sz="3200" dirty="0">
                <a:latin typeface="Arial" pitchFamily="34" charset="0"/>
                <a:cs typeface="Arial" pitchFamily="34" charset="0"/>
              </a:rPr>
              <a:t> </a:t>
            </a:r>
            <a:r>
              <a:rPr lang="en-US" sz="3200" dirty="0" err="1">
                <a:latin typeface="Arial" pitchFamily="34" charset="0"/>
                <a:cs typeface="Arial" pitchFamily="34" charset="0"/>
              </a:rPr>
              <a:t>liên</a:t>
            </a:r>
            <a:r>
              <a:rPr lang="en-US" sz="3200" dirty="0">
                <a:latin typeface="Arial" pitchFamily="34" charset="0"/>
                <a:cs typeface="Arial" pitchFamily="34" charset="0"/>
              </a:rPr>
              <a:t> </a:t>
            </a:r>
            <a:r>
              <a:rPr lang="en-US" sz="3200" dirty="0" err="1">
                <a:latin typeface="Arial" pitchFamily="34" charset="0"/>
                <a:cs typeface="Arial" pitchFamily="34" charset="0"/>
              </a:rPr>
              <a:t>quan</a:t>
            </a:r>
            <a:r>
              <a:rPr lang="en-US" sz="3200" dirty="0">
                <a:latin typeface="Arial" pitchFamily="34" charset="0"/>
                <a:cs typeface="Arial" pitchFamily="34" charset="0"/>
              </a:rPr>
              <a:t> </a:t>
            </a:r>
            <a:r>
              <a:rPr lang="en-US" sz="3200" dirty="0" err="1">
                <a:latin typeface="Arial" pitchFamily="34" charset="0"/>
                <a:cs typeface="Arial" pitchFamily="34" charset="0"/>
              </a:rPr>
              <a:t>đến</a:t>
            </a:r>
            <a:r>
              <a:rPr lang="en-US" sz="3200" dirty="0">
                <a:latin typeface="Arial" pitchFamily="34" charset="0"/>
                <a:cs typeface="Arial" pitchFamily="34" charset="0"/>
              </a:rPr>
              <a:t> </a:t>
            </a:r>
            <a:r>
              <a:rPr lang="en-US" sz="3200" dirty="0" err="1">
                <a:latin typeface="Arial" pitchFamily="34" charset="0"/>
                <a:cs typeface="Arial" pitchFamily="34" charset="0"/>
              </a:rPr>
              <a:t>quan</a:t>
            </a:r>
            <a:r>
              <a:rPr lang="en-US" sz="3200" dirty="0">
                <a:latin typeface="Arial" pitchFamily="34" charset="0"/>
                <a:cs typeface="Arial" pitchFamily="34" charset="0"/>
              </a:rPr>
              <a:t> </a:t>
            </a:r>
            <a:r>
              <a:rPr lang="en-US" sz="3200" dirty="0" err="1">
                <a:latin typeface="Arial" pitchFamily="34" charset="0"/>
                <a:cs typeface="Arial" pitchFamily="34" charset="0"/>
              </a:rPr>
              <a:t>hệ</a:t>
            </a:r>
            <a:r>
              <a:rPr lang="en-US" sz="3200" dirty="0">
                <a:latin typeface="Arial" pitchFamily="34" charset="0"/>
                <a:cs typeface="Arial" pitchFamily="34" charset="0"/>
              </a:rPr>
              <a:t> </a:t>
            </a:r>
            <a:r>
              <a:rPr lang="en-US" sz="3200" dirty="0" err="1">
                <a:latin typeface="Arial" pitchFamily="34" charset="0"/>
                <a:cs typeface="Arial" pitchFamily="34" charset="0"/>
              </a:rPr>
              <a:t>lao</a:t>
            </a:r>
            <a:r>
              <a:rPr lang="en-US" sz="3200" dirty="0">
                <a:latin typeface="Arial" pitchFamily="34" charset="0"/>
                <a:cs typeface="Arial" pitchFamily="34" charset="0"/>
              </a:rPr>
              <a:t> </a:t>
            </a:r>
            <a:r>
              <a:rPr lang="en-US" sz="3200" dirty="0" err="1">
                <a:latin typeface="Arial" pitchFamily="34" charset="0"/>
                <a:cs typeface="Arial" pitchFamily="34" charset="0"/>
              </a:rPr>
              <a:t>động</a:t>
            </a:r>
            <a:endParaRPr lang="vi-VN" sz="3200" b="1" dirty="0">
              <a:cs typeface="Arial" pitchFamily="34" charset="0"/>
            </a:endParaRPr>
          </a:p>
        </p:txBody>
      </p:sp>
      <p:cxnSp>
        <p:nvCxnSpPr>
          <p:cNvPr id="27" name="Straight Arrow Connector 26"/>
          <p:cNvCxnSpPr>
            <a:stCxn id="6" idx="3"/>
            <a:endCxn id="26" idx="1"/>
          </p:cNvCxnSpPr>
          <p:nvPr/>
        </p:nvCxnSpPr>
        <p:spPr>
          <a:xfrm>
            <a:off x="1786731" y="3459957"/>
            <a:ext cx="491332" cy="694531"/>
          </a:xfrm>
          <a:prstGeom prst="straightConnector1">
            <a:avLst/>
          </a:prstGeom>
          <a:ln w="76200">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51061774"/>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26"/>
                                        </p:tgtEl>
                                        <p:attrNameLst>
                                          <p:attrName>style.visibility</p:attrName>
                                        </p:attrNameLst>
                                      </p:cBhvr>
                                      <p:to>
                                        <p:strVal val="visible"/>
                                      </p:to>
                                    </p:set>
                                    <p:animEffect transition="in" filter="fade">
                                      <p:cBhvr>
                                        <p:cTn id="21" dur="1000"/>
                                        <p:tgtEl>
                                          <p:spTgt spid="26"/>
                                        </p:tgtEl>
                                      </p:cBhvr>
                                    </p:animEffect>
                                    <p:anim calcmode="lin" valueType="num">
                                      <p:cBhvr>
                                        <p:cTn id="22" dur="1000" fill="hold"/>
                                        <p:tgtEl>
                                          <p:spTgt spid="26"/>
                                        </p:tgtEl>
                                        <p:attrNameLst>
                                          <p:attrName>ppt_x</p:attrName>
                                        </p:attrNameLst>
                                      </p:cBhvr>
                                      <p:tavLst>
                                        <p:tav tm="0">
                                          <p:val>
                                            <p:strVal val="#ppt_x"/>
                                          </p:val>
                                        </p:tav>
                                        <p:tav tm="100000">
                                          <p:val>
                                            <p:strVal val="#ppt_x"/>
                                          </p:val>
                                        </p:tav>
                                      </p:tavLst>
                                    </p:anim>
                                    <p:anim calcmode="lin" valueType="num">
                                      <p:cBhvr>
                                        <p:cTn id="23" dur="1000" fill="hold"/>
                                        <p:tgtEl>
                                          <p:spTgt spid="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animBg="1"/>
      <p:bldP spid="2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0" y="1114425"/>
            <a:ext cx="9144000" cy="747713"/>
          </a:xfrm>
          <a:prstGeom prst="rect">
            <a:avLst/>
          </a:prstGeom>
          <a:solidFill>
            <a:schemeClr val="accent4">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en-US" sz="3200" b="1" dirty="0" err="1">
                <a:latin typeface="Arial" pitchFamily="34" charset="0"/>
                <a:cs typeface="Arial" pitchFamily="34" charset="0"/>
              </a:rPr>
              <a:t>Nhóm</a:t>
            </a:r>
            <a:r>
              <a:rPr lang="en-US" sz="3200" b="1" dirty="0">
                <a:latin typeface="Arial" pitchFamily="34" charset="0"/>
                <a:cs typeface="Arial" pitchFamily="34" charset="0"/>
              </a:rPr>
              <a:t> 1:</a:t>
            </a:r>
            <a:r>
              <a:rPr lang="en-US" sz="3200" dirty="0">
                <a:latin typeface="Arial" pitchFamily="34" charset="0"/>
                <a:cs typeface="Arial" pitchFamily="34" charset="0"/>
              </a:rPr>
              <a:t> </a:t>
            </a:r>
            <a:r>
              <a:rPr lang="en-US" sz="3200" dirty="0" err="1">
                <a:latin typeface="Arial" pitchFamily="34" charset="0"/>
                <a:cs typeface="Arial" pitchFamily="34" charset="0"/>
              </a:rPr>
              <a:t>quan</a:t>
            </a:r>
            <a:r>
              <a:rPr lang="en-US" sz="3200" dirty="0">
                <a:latin typeface="Arial" pitchFamily="34" charset="0"/>
                <a:cs typeface="Arial" pitchFamily="34" charset="0"/>
              </a:rPr>
              <a:t> </a:t>
            </a:r>
            <a:r>
              <a:rPr lang="en-US" sz="3200" dirty="0" err="1">
                <a:latin typeface="Arial" pitchFamily="34" charset="0"/>
                <a:cs typeface="Arial" pitchFamily="34" charset="0"/>
              </a:rPr>
              <a:t>hệ</a:t>
            </a:r>
            <a:r>
              <a:rPr lang="en-US" sz="3200" dirty="0">
                <a:latin typeface="Arial" pitchFamily="34" charset="0"/>
                <a:cs typeface="Arial" pitchFamily="34" charset="0"/>
              </a:rPr>
              <a:t> </a:t>
            </a:r>
            <a:r>
              <a:rPr lang="en-US" sz="3200" dirty="0" err="1">
                <a:latin typeface="Arial" pitchFamily="34" charset="0"/>
                <a:cs typeface="Arial" pitchFamily="34" charset="0"/>
              </a:rPr>
              <a:t>lao</a:t>
            </a:r>
            <a:r>
              <a:rPr lang="en-US" sz="3200" dirty="0">
                <a:latin typeface="Arial" pitchFamily="34" charset="0"/>
                <a:cs typeface="Arial" pitchFamily="34" charset="0"/>
              </a:rPr>
              <a:t> </a:t>
            </a:r>
            <a:r>
              <a:rPr lang="en-US" sz="3200" dirty="0" err="1">
                <a:latin typeface="Arial" pitchFamily="34" charset="0"/>
                <a:cs typeface="Arial" pitchFamily="34" charset="0"/>
              </a:rPr>
              <a:t>động</a:t>
            </a:r>
            <a:endParaRPr lang="en-US" sz="3200" dirty="0"/>
          </a:p>
        </p:txBody>
      </p:sp>
      <p:pic>
        <p:nvPicPr>
          <p:cNvPr id="14340"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ounded Rectangle 7"/>
          <p:cNvSpPr/>
          <p:nvPr/>
        </p:nvSpPr>
        <p:spPr>
          <a:xfrm>
            <a:off x="0" y="2076450"/>
            <a:ext cx="9144000" cy="1397000"/>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3200" dirty="0" err="1">
                <a:latin typeface="Arial" pitchFamily="34" charset="0"/>
                <a:cs typeface="Arial" pitchFamily="34" charset="0"/>
              </a:rPr>
              <a:t>Là</a:t>
            </a:r>
            <a:r>
              <a:rPr lang="en-US" sz="3200" dirty="0">
                <a:latin typeface="Arial" pitchFamily="34" charset="0"/>
                <a:cs typeface="Arial" pitchFamily="34" charset="0"/>
              </a:rPr>
              <a:t> </a:t>
            </a:r>
            <a:r>
              <a:rPr lang="en-US" sz="3200" dirty="0" err="1">
                <a:latin typeface="Arial" pitchFamily="34" charset="0"/>
                <a:cs typeface="Arial" pitchFamily="34" charset="0"/>
              </a:rPr>
              <a:t>quan</a:t>
            </a:r>
            <a:r>
              <a:rPr lang="en-US" sz="3200" dirty="0">
                <a:latin typeface="Arial" pitchFamily="34" charset="0"/>
                <a:cs typeface="Arial" pitchFamily="34" charset="0"/>
              </a:rPr>
              <a:t> </a:t>
            </a:r>
            <a:r>
              <a:rPr lang="en-US" sz="3200" dirty="0" err="1">
                <a:latin typeface="Arial" pitchFamily="34" charset="0"/>
                <a:cs typeface="Arial" pitchFamily="34" charset="0"/>
              </a:rPr>
              <a:t>hệ</a:t>
            </a:r>
            <a:r>
              <a:rPr lang="en-US" sz="3200" dirty="0">
                <a:latin typeface="Arial" pitchFamily="34" charset="0"/>
                <a:cs typeface="Arial" pitchFamily="34" charset="0"/>
              </a:rPr>
              <a:t> </a:t>
            </a:r>
            <a:r>
              <a:rPr lang="en-US" sz="3200" dirty="0" err="1">
                <a:latin typeface="Arial" pitchFamily="34" charset="0"/>
                <a:cs typeface="Arial" pitchFamily="34" charset="0"/>
              </a:rPr>
              <a:t>giữa</a:t>
            </a:r>
            <a:r>
              <a:rPr lang="en-US" sz="3200" dirty="0">
                <a:latin typeface="Arial" pitchFamily="34" charset="0"/>
                <a:cs typeface="Arial" pitchFamily="34" charset="0"/>
              </a:rPr>
              <a:t> </a:t>
            </a:r>
            <a:r>
              <a:rPr lang="en-US" sz="3200" dirty="0" err="1">
                <a:latin typeface="Arial" pitchFamily="34" charset="0"/>
                <a:cs typeface="Arial" pitchFamily="34" charset="0"/>
              </a:rPr>
              <a:t>người</a:t>
            </a:r>
            <a:r>
              <a:rPr lang="en-US" sz="3200" dirty="0">
                <a:latin typeface="Arial" pitchFamily="34" charset="0"/>
                <a:cs typeface="Arial" pitchFamily="34" charset="0"/>
              </a:rPr>
              <a:t> </a:t>
            </a:r>
            <a:r>
              <a:rPr lang="en-US" sz="3200" dirty="0" err="1">
                <a:latin typeface="Arial" pitchFamily="34" charset="0"/>
                <a:cs typeface="Arial" pitchFamily="34" charset="0"/>
              </a:rPr>
              <a:t>với</a:t>
            </a:r>
            <a:r>
              <a:rPr lang="en-US" sz="3200" dirty="0">
                <a:latin typeface="Arial" pitchFamily="34" charset="0"/>
                <a:cs typeface="Arial" pitchFamily="34" charset="0"/>
              </a:rPr>
              <a:t> </a:t>
            </a:r>
            <a:r>
              <a:rPr lang="en-US" sz="3200" dirty="0" err="1">
                <a:latin typeface="Arial" pitchFamily="34" charset="0"/>
                <a:cs typeface="Arial" pitchFamily="34" charset="0"/>
              </a:rPr>
              <a:t>người</a:t>
            </a:r>
            <a:r>
              <a:rPr lang="en-US" sz="3200" dirty="0">
                <a:latin typeface="Arial" pitchFamily="34" charset="0"/>
                <a:cs typeface="Arial" pitchFamily="34" charset="0"/>
              </a:rPr>
              <a:t> </a:t>
            </a:r>
            <a:r>
              <a:rPr lang="en-US" sz="3200" dirty="0" err="1">
                <a:latin typeface="Arial" pitchFamily="34" charset="0"/>
                <a:cs typeface="Arial" pitchFamily="34" charset="0"/>
              </a:rPr>
              <a:t>hình</a:t>
            </a:r>
            <a:r>
              <a:rPr lang="en-US" sz="3200" dirty="0">
                <a:latin typeface="Arial" pitchFamily="34" charset="0"/>
                <a:cs typeface="Arial" pitchFamily="34" charset="0"/>
              </a:rPr>
              <a:t> </a:t>
            </a:r>
            <a:r>
              <a:rPr lang="en-US" sz="3200" dirty="0" err="1">
                <a:latin typeface="Arial" pitchFamily="34" charset="0"/>
                <a:cs typeface="Arial" pitchFamily="34" charset="0"/>
              </a:rPr>
              <a:t>thành</a:t>
            </a:r>
            <a:r>
              <a:rPr lang="en-US" sz="3200" dirty="0">
                <a:latin typeface="Arial" pitchFamily="34" charset="0"/>
                <a:cs typeface="Arial" pitchFamily="34" charset="0"/>
              </a:rPr>
              <a:t> </a:t>
            </a:r>
            <a:r>
              <a:rPr lang="en-US" sz="3200" dirty="0" err="1">
                <a:latin typeface="Arial" pitchFamily="34" charset="0"/>
                <a:cs typeface="Arial" pitchFamily="34" charset="0"/>
              </a:rPr>
              <a:t>trong</a:t>
            </a:r>
            <a:r>
              <a:rPr lang="en-US" sz="3200" dirty="0">
                <a:latin typeface="Arial" pitchFamily="34" charset="0"/>
                <a:cs typeface="Arial" pitchFamily="34" charset="0"/>
              </a:rPr>
              <a:t> </a:t>
            </a:r>
            <a:r>
              <a:rPr lang="en-US" sz="3200" dirty="0" err="1">
                <a:latin typeface="Arial" pitchFamily="34" charset="0"/>
                <a:cs typeface="Arial" pitchFamily="34" charset="0"/>
              </a:rPr>
              <a:t>quá</a:t>
            </a:r>
            <a:r>
              <a:rPr lang="en-US" sz="3200" dirty="0">
                <a:latin typeface="Arial" pitchFamily="34" charset="0"/>
                <a:cs typeface="Arial" pitchFamily="34" charset="0"/>
              </a:rPr>
              <a:t> </a:t>
            </a:r>
            <a:r>
              <a:rPr lang="en-US" sz="3200" dirty="0" err="1">
                <a:latin typeface="Arial" pitchFamily="34" charset="0"/>
                <a:cs typeface="Arial" pitchFamily="34" charset="0"/>
              </a:rPr>
              <a:t>trình</a:t>
            </a:r>
            <a:r>
              <a:rPr lang="en-US" sz="3200" dirty="0">
                <a:latin typeface="Arial" pitchFamily="34" charset="0"/>
                <a:cs typeface="Arial" pitchFamily="34" charset="0"/>
              </a:rPr>
              <a:t> </a:t>
            </a:r>
            <a:r>
              <a:rPr lang="en-US" sz="3200" dirty="0" err="1">
                <a:latin typeface="Arial" pitchFamily="34" charset="0"/>
                <a:cs typeface="Arial" pitchFamily="34" charset="0"/>
              </a:rPr>
              <a:t>lao</a:t>
            </a:r>
            <a:r>
              <a:rPr lang="en-US" sz="3200" dirty="0">
                <a:latin typeface="Arial" pitchFamily="34" charset="0"/>
                <a:cs typeface="Arial" pitchFamily="34" charset="0"/>
              </a:rPr>
              <a:t> </a:t>
            </a:r>
            <a:r>
              <a:rPr lang="en-US" sz="3200" dirty="0" err="1">
                <a:latin typeface="Arial" pitchFamily="34" charset="0"/>
                <a:cs typeface="Arial" pitchFamily="34" charset="0"/>
              </a:rPr>
              <a:t>động</a:t>
            </a:r>
            <a:r>
              <a:rPr lang="en-US" sz="3200" dirty="0">
                <a:latin typeface="Arial" pitchFamily="34" charset="0"/>
                <a:cs typeface="Arial" pitchFamily="34" charset="0"/>
              </a:rPr>
              <a:t>. </a:t>
            </a:r>
            <a:endParaRPr lang="en-US" sz="3200" b="1" dirty="0">
              <a:latin typeface="Arial" pitchFamily="34" charset="0"/>
              <a:cs typeface="Arial" pitchFamily="34" charset="0"/>
            </a:endParaRPr>
          </a:p>
        </p:txBody>
      </p:sp>
      <p:sp>
        <p:nvSpPr>
          <p:cNvPr id="7" name="Rectangle 6"/>
          <p:cNvSpPr/>
          <p:nvPr/>
        </p:nvSpPr>
        <p:spPr>
          <a:xfrm>
            <a:off x="192088" y="4022725"/>
            <a:ext cx="3657600" cy="762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vi-VN" sz="4400" dirty="0">
                <a:latin typeface="+mj-lt"/>
              </a:rPr>
              <a:t>người</a:t>
            </a:r>
            <a:endParaRPr lang="en-US" sz="4400" dirty="0">
              <a:latin typeface="+mj-lt"/>
            </a:endParaRPr>
          </a:p>
        </p:txBody>
      </p:sp>
      <p:sp>
        <p:nvSpPr>
          <p:cNvPr id="10" name="Rectangle 9"/>
          <p:cNvSpPr/>
          <p:nvPr/>
        </p:nvSpPr>
        <p:spPr>
          <a:xfrm>
            <a:off x="5268913" y="4022725"/>
            <a:ext cx="3657600" cy="762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vi-VN" sz="4400" dirty="0">
                <a:latin typeface="+mj-lt"/>
              </a:rPr>
              <a:t>người</a:t>
            </a:r>
            <a:endParaRPr lang="en-US" sz="4400" dirty="0">
              <a:latin typeface="+mj-lt"/>
            </a:endParaRPr>
          </a:p>
        </p:txBody>
      </p:sp>
      <p:sp>
        <p:nvSpPr>
          <p:cNvPr id="11" name="Rectangle 10"/>
          <p:cNvSpPr/>
          <p:nvPr/>
        </p:nvSpPr>
        <p:spPr>
          <a:xfrm>
            <a:off x="192088" y="5283200"/>
            <a:ext cx="4038600" cy="762000"/>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vi-VN" sz="2400" b="1" dirty="0">
                <a:latin typeface="+mj-lt"/>
              </a:rPr>
              <a:t>người làm công ăn lương </a:t>
            </a:r>
            <a:endParaRPr lang="en-US" sz="2400" b="1" dirty="0">
              <a:latin typeface="+mj-lt"/>
            </a:endParaRPr>
          </a:p>
        </p:txBody>
      </p:sp>
      <p:sp>
        <p:nvSpPr>
          <p:cNvPr id="12" name="Rectangle 11"/>
          <p:cNvSpPr/>
          <p:nvPr/>
        </p:nvSpPr>
        <p:spPr>
          <a:xfrm>
            <a:off x="4811713" y="5318125"/>
            <a:ext cx="4114800" cy="762000"/>
          </a:xfrm>
          <a:prstGeom prst="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vi-VN" sz="2400" b="1" dirty="0">
                <a:latin typeface="+mj-lt"/>
              </a:rPr>
              <a:t>người sử dụng lao động </a:t>
            </a:r>
            <a:endParaRPr lang="en-US" sz="2400" b="1" dirty="0">
              <a:latin typeface="+mj-lt"/>
            </a:endParaRPr>
          </a:p>
        </p:txBody>
      </p:sp>
      <p:cxnSp>
        <p:nvCxnSpPr>
          <p:cNvPr id="14" name="Straight Arrow Connector 13"/>
          <p:cNvCxnSpPr/>
          <p:nvPr/>
        </p:nvCxnSpPr>
        <p:spPr>
          <a:xfrm flipH="1">
            <a:off x="3849688" y="4621213"/>
            <a:ext cx="1419225" cy="0"/>
          </a:xfrm>
          <a:prstGeom prst="straightConnector1">
            <a:avLst/>
          </a:prstGeom>
          <a:ln w="571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9" name="Straight Arrow Connector 18"/>
          <p:cNvCxnSpPr/>
          <p:nvPr/>
        </p:nvCxnSpPr>
        <p:spPr>
          <a:xfrm>
            <a:off x="3849688" y="4189413"/>
            <a:ext cx="1419225" cy="0"/>
          </a:xfrm>
          <a:prstGeom prst="straightConnector1">
            <a:avLst/>
          </a:prstGeom>
          <a:ln w="571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1" name="Straight Arrow Connector 20"/>
          <p:cNvCxnSpPr/>
          <p:nvPr/>
        </p:nvCxnSpPr>
        <p:spPr>
          <a:xfrm flipH="1">
            <a:off x="4230688" y="5905500"/>
            <a:ext cx="581025" cy="0"/>
          </a:xfrm>
          <a:prstGeom prst="straightConnector1">
            <a:avLst/>
          </a:prstGeom>
          <a:ln w="571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2" name="Straight Arrow Connector 21"/>
          <p:cNvCxnSpPr/>
          <p:nvPr/>
        </p:nvCxnSpPr>
        <p:spPr>
          <a:xfrm>
            <a:off x="4230688" y="5472113"/>
            <a:ext cx="581025" cy="0"/>
          </a:xfrm>
          <a:prstGeom prst="straightConnector1">
            <a:avLst/>
          </a:prstGeom>
          <a:ln w="57150">
            <a:solidFill>
              <a:schemeClr val="tx1"/>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7190125"/>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1000"/>
                                        <p:tgtEl>
                                          <p:spTgt spid="8"/>
                                        </p:tgtEl>
                                      </p:cBhvr>
                                    </p:animEffect>
                                    <p:anim calcmode="lin" valueType="num">
                                      <p:cBhvr>
                                        <p:cTn id="13" dur="1000" fill="hold"/>
                                        <p:tgtEl>
                                          <p:spTgt spid="8"/>
                                        </p:tgtEl>
                                        <p:attrNameLst>
                                          <p:attrName>ppt_x</p:attrName>
                                        </p:attrNameLst>
                                      </p:cBhvr>
                                      <p:tavLst>
                                        <p:tav tm="0">
                                          <p:val>
                                            <p:strVal val="#ppt_x"/>
                                          </p:val>
                                        </p:tav>
                                        <p:tav tm="100000">
                                          <p:val>
                                            <p:strVal val="#ppt_x"/>
                                          </p:val>
                                        </p:tav>
                                      </p:tavLst>
                                    </p:anim>
                                    <p:anim calcmode="lin" valueType="num">
                                      <p:cBhvr>
                                        <p:cTn id="14"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4" presetClass="entr" presetSubtype="16"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box(in)">
                                      <p:cBhvr>
                                        <p:cTn id="19" dur="500"/>
                                        <p:tgtEl>
                                          <p:spTgt spid="7"/>
                                        </p:tgtEl>
                                      </p:cBhvr>
                                    </p:animEffect>
                                  </p:childTnLst>
                                </p:cTn>
                              </p:par>
                              <p:par>
                                <p:cTn id="20" presetID="4" presetClass="entr" presetSubtype="16"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box(in)">
                                      <p:cBhvr>
                                        <p:cTn id="22" dur="500"/>
                                        <p:tgtEl>
                                          <p:spTgt spid="10"/>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3" presetClass="entr" presetSubtype="16"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plus(in)">
                                      <p:cBhvr>
                                        <p:cTn id="27" dur="2000"/>
                                        <p:tgtEl>
                                          <p:spTgt spid="11"/>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13" presetClass="entr" presetSubtype="16" fill="hold" grpId="0"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plus(in)">
                                      <p:cBhvr>
                                        <p:cTn id="32" dur="2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P spid="7" grpId="0" animBg="1"/>
      <p:bldP spid="10" grpId="0" animBg="1"/>
      <p:bldP spid="11" grpId="0" animBg="1"/>
      <p:bldP spid="12"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0" y="1114425"/>
            <a:ext cx="9144000" cy="747713"/>
          </a:xfrm>
          <a:prstGeom prst="rect">
            <a:avLst/>
          </a:prstGeom>
          <a:solidFill>
            <a:schemeClr val="accent4">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en-US" sz="3200" b="1" dirty="0" err="1">
                <a:latin typeface="Arial" pitchFamily="34" charset="0"/>
                <a:cs typeface="Arial" pitchFamily="34" charset="0"/>
              </a:rPr>
              <a:t>Nhóm</a:t>
            </a:r>
            <a:r>
              <a:rPr lang="en-US" sz="3200" b="1" dirty="0">
                <a:latin typeface="Arial" pitchFamily="34" charset="0"/>
                <a:cs typeface="Arial" pitchFamily="34" charset="0"/>
              </a:rPr>
              <a:t> 1:</a:t>
            </a:r>
            <a:r>
              <a:rPr lang="en-US" sz="3200" dirty="0">
                <a:latin typeface="Arial" pitchFamily="34" charset="0"/>
                <a:cs typeface="Arial" pitchFamily="34" charset="0"/>
              </a:rPr>
              <a:t> </a:t>
            </a:r>
            <a:r>
              <a:rPr lang="en-US" sz="3200" dirty="0" err="1">
                <a:latin typeface="Arial" pitchFamily="34" charset="0"/>
                <a:cs typeface="Arial" pitchFamily="34" charset="0"/>
              </a:rPr>
              <a:t>quan</a:t>
            </a:r>
            <a:r>
              <a:rPr lang="en-US" sz="3200" dirty="0">
                <a:latin typeface="Arial" pitchFamily="34" charset="0"/>
                <a:cs typeface="Arial" pitchFamily="34" charset="0"/>
              </a:rPr>
              <a:t> </a:t>
            </a:r>
            <a:r>
              <a:rPr lang="en-US" sz="3200" dirty="0" err="1">
                <a:latin typeface="Arial" pitchFamily="34" charset="0"/>
                <a:cs typeface="Arial" pitchFamily="34" charset="0"/>
              </a:rPr>
              <a:t>hệ</a:t>
            </a:r>
            <a:r>
              <a:rPr lang="en-US" sz="3200" dirty="0">
                <a:latin typeface="Arial" pitchFamily="34" charset="0"/>
                <a:cs typeface="Arial" pitchFamily="34" charset="0"/>
              </a:rPr>
              <a:t> </a:t>
            </a:r>
            <a:r>
              <a:rPr lang="en-US" sz="3200" dirty="0" err="1">
                <a:latin typeface="Arial" pitchFamily="34" charset="0"/>
                <a:cs typeface="Arial" pitchFamily="34" charset="0"/>
              </a:rPr>
              <a:t>lao</a:t>
            </a:r>
            <a:r>
              <a:rPr lang="en-US" sz="3200" dirty="0">
                <a:latin typeface="Arial" pitchFamily="34" charset="0"/>
                <a:cs typeface="Arial" pitchFamily="34" charset="0"/>
              </a:rPr>
              <a:t> </a:t>
            </a:r>
            <a:r>
              <a:rPr lang="en-US" sz="3200" dirty="0" err="1">
                <a:latin typeface="Arial" pitchFamily="34" charset="0"/>
                <a:cs typeface="Arial" pitchFamily="34" charset="0"/>
              </a:rPr>
              <a:t>động</a:t>
            </a:r>
            <a:endParaRPr lang="en-US" sz="3200" dirty="0"/>
          </a:p>
        </p:txBody>
      </p:sp>
      <p:pic>
        <p:nvPicPr>
          <p:cNvPr id="15364"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8"/>
          <p:cNvSpPr/>
          <p:nvPr/>
        </p:nvSpPr>
        <p:spPr>
          <a:xfrm>
            <a:off x="0" y="2011363"/>
            <a:ext cx="9144000" cy="4797425"/>
          </a:xfrm>
          <a:prstGeom prst="roundRect">
            <a:avLst/>
          </a:prstGeom>
          <a:solidFill>
            <a:srgbClr val="FF99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3600" dirty="0">
                <a:latin typeface="Arial" pitchFamily="34" charset="0"/>
                <a:cs typeface="Arial" pitchFamily="34" charset="0"/>
              </a:rPr>
              <a:t>VD: </a:t>
            </a:r>
          </a:p>
          <a:p>
            <a:pPr fontAlgn="auto">
              <a:spcBef>
                <a:spcPts val="0"/>
              </a:spcBef>
              <a:spcAft>
                <a:spcPts val="0"/>
              </a:spcAft>
              <a:defRPr/>
            </a:pPr>
            <a:r>
              <a:rPr lang="en-US" sz="3600" dirty="0">
                <a:latin typeface="Arial" pitchFamily="34" charset="0"/>
                <a:cs typeface="Arial" pitchFamily="34" charset="0"/>
              </a:rPr>
              <a:t>- CC-VC --- </a:t>
            </a:r>
            <a:r>
              <a:rPr lang="en-US" sz="3600" dirty="0" err="1">
                <a:latin typeface="Arial" pitchFamily="34" charset="0"/>
                <a:cs typeface="Arial" pitchFamily="34" charset="0"/>
              </a:rPr>
              <a:t>cơ</a:t>
            </a:r>
            <a:r>
              <a:rPr lang="en-US" sz="3600" dirty="0">
                <a:latin typeface="Arial" pitchFamily="34" charset="0"/>
                <a:cs typeface="Arial" pitchFamily="34" charset="0"/>
              </a:rPr>
              <a:t> </a:t>
            </a:r>
            <a:r>
              <a:rPr lang="en-US" sz="3600" dirty="0" err="1">
                <a:latin typeface="Arial" pitchFamily="34" charset="0"/>
                <a:cs typeface="Arial" pitchFamily="34" charset="0"/>
              </a:rPr>
              <a:t>quan</a:t>
            </a:r>
            <a:r>
              <a:rPr lang="en-US" sz="3600" dirty="0">
                <a:latin typeface="Arial" pitchFamily="34" charset="0"/>
                <a:cs typeface="Arial" pitchFamily="34" charset="0"/>
              </a:rPr>
              <a:t> NN;</a:t>
            </a:r>
          </a:p>
          <a:p>
            <a:pPr marL="571500" indent="-571500" fontAlgn="auto">
              <a:spcBef>
                <a:spcPts val="0"/>
              </a:spcBef>
              <a:spcAft>
                <a:spcPts val="0"/>
              </a:spcAft>
              <a:buFontTx/>
              <a:buChar char="-"/>
              <a:defRPr/>
            </a:pPr>
            <a:r>
              <a:rPr lang="en-US" sz="3600" dirty="0" err="1">
                <a:latin typeface="Arial" pitchFamily="34" charset="0"/>
                <a:cs typeface="Arial" pitchFamily="34" charset="0"/>
              </a:rPr>
              <a:t>Quan</a:t>
            </a:r>
            <a:r>
              <a:rPr lang="en-US" sz="3600" dirty="0">
                <a:latin typeface="Arial" pitchFamily="34" charset="0"/>
                <a:cs typeface="Arial" pitchFamily="34" charset="0"/>
              </a:rPr>
              <a:t> </a:t>
            </a:r>
            <a:r>
              <a:rPr lang="en-US" sz="3600" dirty="0" err="1">
                <a:latin typeface="Arial" pitchFamily="34" charset="0"/>
                <a:cs typeface="Arial" pitchFamily="34" charset="0"/>
              </a:rPr>
              <a:t>hệ</a:t>
            </a:r>
            <a:r>
              <a:rPr lang="en-US" sz="3600" dirty="0">
                <a:latin typeface="Arial" pitchFamily="34" charset="0"/>
                <a:cs typeface="Arial" pitchFamily="34" charset="0"/>
              </a:rPr>
              <a:t> </a:t>
            </a:r>
            <a:r>
              <a:rPr lang="en-US" sz="3600" dirty="0" err="1">
                <a:latin typeface="Arial" pitchFamily="34" charset="0"/>
                <a:cs typeface="Arial" pitchFamily="34" charset="0"/>
              </a:rPr>
              <a:t>lao</a:t>
            </a:r>
            <a:r>
              <a:rPr lang="en-US" sz="3600" dirty="0">
                <a:latin typeface="Arial" pitchFamily="34" charset="0"/>
                <a:cs typeface="Arial" pitchFamily="34" charset="0"/>
              </a:rPr>
              <a:t> </a:t>
            </a:r>
            <a:r>
              <a:rPr lang="en-US" sz="3600" dirty="0" err="1">
                <a:latin typeface="Arial" pitchFamily="34" charset="0"/>
                <a:cs typeface="Arial" pitchFamily="34" charset="0"/>
              </a:rPr>
              <a:t>động</a:t>
            </a:r>
            <a:r>
              <a:rPr lang="en-US" sz="3600" dirty="0">
                <a:latin typeface="Arial" pitchFamily="34" charset="0"/>
                <a:cs typeface="Arial" pitchFamily="34" charset="0"/>
              </a:rPr>
              <a:t> </a:t>
            </a:r>
            <a:r>
              <a:rPr lang="en-US" sz="3600" dirty="0" err="1">
                <a:latin typeface="Arial" pitchFamily="34" charset="0"/>
                <a:cs typeface="Arial" pitchFamily="34" charset="0"/>
              </a:rPr>
              <a:t>trong</a:t>
            </a:r>
            <a:r>
              <a:rPr lang="en-US" sz="3600" dirty="0">
                <a:latin typeface="Arial" pitchFamily="34" charset="0"/>
                <a:cs typeface="Arial" pitchFamily="34" charset="0"/>
              </a:rPr>
              <a:t> </a:t>
            </a:r>
            <a:r>
              <a:rPr lang="en-US" sz="3600" dirty="0" err="1">
                <a:latin typeface="Arial" pitchFamily="34" charset="0"/>
                <a:cs typeface="Arial" pitchFamily="34" charset="0"/>
              </a:rPr>
              <a:t>các</a:t>
            </a:r>
            <a:r>
              <a:rPr lang="en-US" sz="3600" dirty="0">
                <a:latin typeface="Arial" pitchFamily="34" charset="0"/>
                <a:cs typeface="Arial" pitchFamily="34" charset="0"/>
              </a:rPr>
              <a:t> </a:t>
            </a:r>
            <a:r>
              <a:rPr lang="en-US" sz="3600" dirty="0" err="1">
                <a:latin typeface="Arial" pitchFamily="34" charset="0"/>
                <a:cs typeface="Arial" pitchFamily="34" charset="0"/>
              </a:rPr>
              <a:t>hợp</a:t>
            </a:r>
            <a:r>
              <a:rPr lang="en-US" sz="3600" dirty="0">
                <a:latin typeface="Arial" pitchFamily="34" charset="0"/>
                <a:cs typeface="Arial" pitchFamily="34" charset="0"/>
              </a:rPr>
              <a:t> </a:t>
            </a:r>
            <a:r>
              <a:rPr lang="en-US" sz="3600" dirty="0" err="1">
                <a:latin typeface="Arial" pitchFamily="34" charset="0"/>
                <a:cs typeface="Arial" pitchFamily="34" charset="0"/>
              </a:rPr>
              <a:t>tác</a:t>
            </a:r>
            <a:r>
              <a:rPr lang="en-US" sz="3600" dirty="0">
                <a:latin typeface="Arial" pitchFamily="34" charset="0"/>
                <a:cs typeface="Arial" pitchFamily="34" charset="0"/>
              </a:rPr>
              <a:t> </a:t>
            </a:r>
            <a:r>
              <a:rPr lang="en-US" sz="3600" dirty="0" err="1">
                <a:latin typeface="Arial" pitchFamily="34" charset="0"/>
                <a:cs typeface="Arial" pitchFamily="34" charset="0"/>
              </a:rPr>
              <a:t>xã</a:t>
            </a:r>
            <a:r>
              <a:rPr lang="en-US" sz="3600" dirty="0">
                <a:latin typeface="Arial" pitchFamily="34" charset="0"/>
                <a:cs typeface="Arial" pitchFamily="34" charset="0"/>
              </a:rPr>
              <a:t>;</a:t>
            </a:r>
          </a:p>
          <a:p>
            <a:pPr fontAlgn="auto">
              <a:spcBef>
                <a:spcPts val="0"/>
              </a:spcBef>
              <a:spcAft>
                <a:spcPts val="0"/>
              </a:spcAft>
              <a:defRPr/>
            </a:pPr>
            <a:r>
              <a:rPr lang="en-US" sz="3600" dirty="0">
                <a:latin typeface="Arial" pitchFamily="34" charset="0"/>
                <a:cs typeface="Arial" pitchFamily="34" charset="0"/>
              </a:rPr>
              <a:t> - </a:t>
            </a:r>
            <a:r>
              <a:rPr lang="en-US" sz="3600" dirty="0" err="1">
                <a:latin typeface="Arial" pitchFamily="34" charset="0"/>
                <a:cs typeface="Arial" pitchFamily="34" charset="0"/>
              </a:rPr>
              <a:t>Người</a:t>
            </a:r>
            <a:r>
              <a:rPr lang="en-US" sz="3600" dirty="0">
                <a:latin typeface="Arial" pitchFamily="34" charset="0"/>
                <a:cs typeface="Arial" pitchFamily="34" charset="0"/>
              </a:rPr>
              <a:t> LĐ – NSD LĐ. </a:t>
            </a:r>
            <a:r>
              <a:rPr lang="en-US" sz="3600" dirty="0" err="1">
                <a:latin typeface="Arial" pitchFamily="34" charset="0"/>
                <a:cs typeface="Arial" pitchFamily="34" charset="0"/>
              </a:rPr>
              <a:t>Đây</a:t>
            </a:r>
            <a:r>
              <a:rPr lang="en-US" sz="3600" dirty="0">
                <a:latin typeface="Arial" pitchFamily="34" charset="0"/>
                <a:cs typeface="Arial" pitchFamily="34" charset="0"/>
              </a:rPr>
              <a:t> </a:t>
            </a:r>
            <a:r>
              <a:rPr lang="en-US" sz="3600" dirty="0" err="1">
                <a:latin typeface="Arial" pitchFamily="34" charset="0"/>
                <a:cs typeface="Arial" pitchFamily="34" charset="0"/>
              </a:rPr>
              <a:t>là</a:t>
            </a:r>
            <a:r>
              <a:rPr lang="en-US" sz="3600" dirty="0">
                <a:latin typeface="Arial" pitchFamily="34" charset="0"/>
                <a:cs typeface="Arial" pitchFamily="34" charset="0"/>
              </a:rPr>
              <a:t> </a:t>
            </a:r>
            <a:r>
              <a:rPr lang="en-US" sz="3600" dirty="0" err="1">
                <a:latin typeface="Arial" pitchFamily="34" charset="0"/>
                <a:cs typeface="Arial" pitchFamily="34" charset="0"/>
              </a:rPr>
              <a:t>quan</a:t>
            </a:r>
            <a:r>
              <a:rPr lang="en-US" sz="3600" dirty="0">
                <a:latin typeface="Arial" pitchFamily="34" charset="0"/>
                <a:cs typeface="Arial" pitchFamily="34" charset="0"/>
              </a:rPr>
              <a:t> </a:t>
            </a:r>
            <a:r>
              <a:rPr lang="en-US" sz="3600" dirty="0" err="1">
                <a:latin typeface="Arial" pitchFamily="34" charset="0"/>
                <a:cs typeface="Arial" pitchFamily="34" charset="0"/>
              </a:rPr>
              <a:t>hệ</a:t>
            </a:r>
            <a:r>
              <a:rPr lang="en-US" sz="3600" dirty="0">
                <a:latin typeface="Arial" pitchFamily="34" charset="0"/>
                <a:cs typeface="Arial" pitchFamily="34" charset="0"/>
              </a:rPr>
              <a:t> </a:t>
            </a:r>
            <a:r>
              <a:rPr lang="en-US" sz="3600" dirty="0" err="1">
                <a:latin typeface="Arial" pitchFamily="34" charset="0"/>
                <a:cs typeface="Arial" pitchFamily="34" charset="0"/>
              </a:rPr>
              <a:t>lao</a:t>
            </a:r>
            <a:r>
              <a:rPr lang="en-US" sz="3600" dirty="0">
                <a:latin typeface="Arial" pitchFamily="34" charset="0"/>
                <a:cs typeface="Arial" pitchFamily="34" charset="0"/>
              </a:rPr>
              <a:t> </a:t>
            </a:r>
            <a:r>
              <a:rPr lang="en-US" sz="3600" dirty="0" err="1">
                <a:latin typeface="Arial" pitchFamily="34" charset="0"/>
                <a:cs typeface="Arial" pitchFamily="34" charset="0"/>
              </a:rPr>
              <a:t>động</a:t>
            </a:r>
            <a:r>
              <a:rPr lang="en-US" sz="3600" dirty="0">
                <a:latin typeface="Arial" pitchFamily="34" charset="0"/>
                <a:cs typeface="Arial" pitchFamily="34" charset="0"/>
              </a:rPr>
              <a:t> </a:t>
            </a:r>
            <a:r>
              <a:rPr lang="en-US" sz="3600" dirty="0" err="1">
                <a:latin typeface="Arial" pitchFamily="34" charset="0"/>
                <a:cs typeface="Arial" pitchFamily="34" charset="0"/>
              </a:rPr>
              <a:t>phổ</a:t>
            </a:r>
            <a:r>
              <a:rPr lang="en-US" sz="3600" dirty="0">
                <a:latin typeface="Arial" pitchFamily="34" charset="0"/>
                <a:cs typeface="Arial" pitchFamily="34" charset="0"/>
              </a:rPr>
              <a:t> </a:t>
            </a:r>
            <a:r>
              <a:rPr lang="en-US" sz="3600" dirty="0" err="1">
                <a:latin typeface="Arial" pitchFamily="34" charset="0"/>
                <a:cs typeface="Arial" pitchFamily="34" charset="0"/>
              </a:rPr>
              <a:t>biến</a:t>
            </a:r>
            <a:r>
              <a:rPr lang="en-US" sz="3600" dirty="0">
                <a:latin typeface="Arial" pitchFamily="34" charset="0"/>
                <a:cs typeface="Arial" pitchFamily="34" charset="0"/>
              </a:rPr>
              <a:t> </a:t>
            </a:r>
            <a:r>
              <a:rPr lang="en-US" sz="3600" dirty="0" err="1">
                <a:latin typeface="Arial" pitchFamily="34" charset="0"/>
                <a:cs typeface="Arial" pitchFamily="34" charset="0"/>
              </a:rPr>
              <a:t>nhất</a:t>
            </a:r>
            <a:r>
              <a:rPr lang="en-US" sz="3600" dirty="0">
                <a:latin typeface="Arial" pitchFamily="34" charset="0"/>
                <a:cs typeface="Arial" pitchFamily="34" charset="0"/>
              </a:rPr>
              <a:t>, </a:t>
            </a:r>
            <a:r>
              <a:rPr lang="en-US" sz="3600" dirty="0" err="1">
                <a:latin typeface="Arial" pitchFamily="34" charset="0"/>
                <a:cs typeface="Arial" pitchFamily="34" charset="0"/>
              </a:rPr>
              <a:t>tiêu</a:t>
            </a:r>
            <a:r>
              <a:rPr lang="en-US" sz="3600" dirty="0">
                <a:latin typeface="Arial" pitchFamily="34" charset="0"/>
                <a:cs typeface="Arial" pitchFamily="34" charset="0"/>
              </a:rPr>
              <a:t> </a:t>
            </a:r>
            <a:r>
              <a:rPr lang="en-US" sz="3600" dirty="0" err="1">
                <a:latin typeface="Arial" pitchFamily="34" charset="0"/>
                <a:cs typeface="Arial" pitchFamily="34" charset="0"/>
              </a:rPr>
              <a:t>biểu</a:t>
            </a:r>
            <a:r>
              <a:rPr lang="en-US" sz="3600" dirty="0">
                <a:latin typeface="Arial" pitchFamily="34" charset="0"/>
                <a:cs typeface="Arial" pitchFamily="34" charset="0"/>
              </a:rPr>
              <a:t> </a:t>
            </a:r>
            <a:r>
              <a:rPr lang="en-US" sz="3600" dirty="0" err="1">
                <a:latin typeface="Arial" pitchFamily="34" charset="0"/>
                <a:cs typeface="Arial" pitchFamily="34" charset="0"/>
              </a:rPr>
              <a:t>nhất</a:t>
            </a:r>
            <a:r>
              <a:rPr lang="en-US" sz="3600" dirty="0">
                <a:latin typeface="Arial" pitchFamily="34" charset="0"/>
                <a:cs typeface="Arial" pitchFamily="34" charset="0"/>
              </a:rPr>
              <a:t> </a:t>
            </a:r>
            <a:r>
              <a:rPr lang="en-US" sz="3600" dirty="0" err="1">
                <a:latin typeface="Arial" pitchFamily="34" charset="0"/>
                <a:cs typeface="Arial" pitchFamily="34" charset="0"/>
              </a:rPr>
              <a:t>trong</a:t>
            </a:r>
            <a:r>
              <a:rPr lang="en-US" sz="3600" dirty="0">
                <a:latin typeface="Arial" pitchFamily="34" charset="0"/>
                <a:cs typeface="Arial" pitchFamily="34" charset="0"/>
              </a:rPr>
              <a:t> </a:t>
            </a:r>
            <a:r>
              <a:rPr lang="en-US" sz="3600" dirty="0" err="1">
                <a:latin typeface="Arial" pitchFamily="34" charset="0"/>
                <a:cs typeface="Arial" pitchFamily="34" charset="0"/>
              </a:rPr>
              <a:t>nền</a:t>
            </a:r>
            <a:r>
              <a:rPr lang="en-US" sz="3600" dirty="0">
                <a:latin typeface="Arial" pitchFamily="34" charset="0"/>
                <a:cs typeface="Arial" pitchFamily="34" charset="0"/>
              </a:rPr>
              <a:t> </a:t>
            </a:r>
            <a:r>
              <a:rPr lang="en-US" sz="3600" dirty="0" err="1">
                <a:latin typeface="Arial" pitchFamily="34" charset="0"/>
                <a:cs typeface="Arial" pitchFamily="34" charset="0"/>
              </a:rPr>
              <a:t>kinh</a:t>
            </a:r>
            <a:r>
              <a:rPr lang="en-US" sz="3600" dirty="0">
                <a:latin typeface="Arial" pitchFamily="34" charset="0"/>
                <a:cs typeface="Arial" pitchFamily="34" charset="0"/>
              </a:rPr>
              <a:t> </a:t>
            </a:r>
            <a:r>
              <a:rPr lang="en-US" sz="3600" dirty="0" err="1">
                <a:latin typeface="Arial" pitchFamily="34" charset="0"/>
                <a:cs typeface="Arial" pitchFamily="34" charset="0"/>
              </a:rPr>
              <a:t>tế</a:t>
            </a:r>
            <a:r>
              <a:rPr lang="en-US" sz="3600" dirty="0">
                <a:latin typeface="Arial" pitchFamily="34" charset="0"/>
                <a:cs typeface="Arial" pitchFamily="34" charset="0"/>
              </a:rPr>
              <a:t> </a:t>
            </a:r>
            <a:r>
              <a:rPr lang="en-US" sz="3600" dirty="0" err="1">
                <a:latin typeface="Arial" pitchFamily="34" charset="0"/>
                <a:cs typeface="Arial" pitchFamily="34" charset="0"/>
              </a:rPr>
              <a:t>thị</a:t>
            </a:r>
            <a:r>
              <a:rPr lang="en-US" sz="3600" dirty="0">
                <a:latin typeface="Arial" pitchFamily="34" charset="0"/>
                <a:cs typeface="Arial" pitchFamily="34" charset="0"/>
              </a:rPr>
              <a:t> </a:t>
            </a:r>
            <a:r>
              <a:rPr lang="en-US" sz="3600" dirty="0" err="1">
                <a:latin typeface="Arial" pitchFamily="34" charset="0"/>
                <a:cs typeface="Arial" pitchFamily="34" charset="0"/>
              </a:rPr>
              <a:t>trường</a:t>
            </a:r>
            <a:endParaRPr lang="en-US" sz="3600" b="1" dirty="0">
              <a:latin typeface="Arial" pitchFamily="34" charset="0"/>
              <a:cs typeface="Arial" pitchFamily="34" charset="0"/>
            </a:endParaRPr>
          </a:p>
        </p:txBody>
      </p:sp>
    </p:spTree>
    <p:extLst>
      <p:ext uri="{BB962C8B-B14F-4D97-AF65-F5344CB8AC3E}">
        <p14:creationId xmlns:p14="http://schemas.microsoft.com/office/powerpoint/2010/main" val="3157888594"/>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0" y="1114425"/>
            <a:ext cx="9144000" cy="947738"/>
          </a:xfrm>
          <a:prstGeom prst="rect">
            <a:avLst/>
          </a:prstGeom>
          <a:solidFill>
            <a:schemeClr val="accent4">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en-US" sz="3200" b="1" dirty="0" err="1">
                <a:latin typeface="Arial" pitchFamily="34" charset="0"/>
                <a:cs typeface="Arial" pitchFamily="34" charset="0"/>
              </a:rPr>
              <a:t>Nhóm</a:t>
            </a:r>
            <a:r>
              <a:rPr lang="en-US" sz="3200" b="1" dirty="0">
                <a:latin typeface="Arial" pitchFamily="34" charset="0"/>
                <a:cs typeface="Arial" pitchFamily="34" charset="0"/>
              </a:rPr>
              <a:t> 2:</a:t>
            </a:r>
            <a:r>
              <a:rPr lang="en-US" sz="3200" dirty="0">
                <a:latin typeface="Arial" pitchFamily="34" charset="0"/>
                <a:cs typeface="Arial" pitchFamily="34" charset="0"/>
              </a:rPr>
              <a:t> </a:t>
            </a:r>
            <a:r>
              <a:rPr lang="en-US" sz="3200" dirty="0" err="1">
                <a:latin typeface="Arial" pitchFamily="34" charset="0"/>
                <a:cs typeface="Arial" pitchFamily="34" charset="0"/>
              </a:rPr>
              <a:t>các</a:t>
            </a:r>
            <a:r>
              <a:rPr lang="en-US" sz="3200" dirty="0">
                <a:latin typeface="Arial" pitchFamily="34" charset="0"/>
                <a:cs typeface="Arial" pitchFamily="34" charset="0"/>
              </a:rPr>
              <a:t> </a:t>
            </a:r>
            <a:r>
              <a:rPr lang="en-US" sz="3200" dirty="0" err="1">
                <a:latin typeface="Arial" pitchFamily="34" charset="0"/>
                <a:cs typeface="Arial" pitchFamily="34" charset="0"/>
              </a:rPr>
              <a:t>quan</a:t>
            </a:r>
            <a:r>
              <a:rPr lang="en-US" sz="3200" dirty="0">
                <a:latin typeface="Arial" pitchFamily="34" charset="0"/>
                <a:cs typeface="Arial" pitchFamily="34" charset="0"/>
              </a:rPr>
              <a:t> </a:t>
            </a:r>
            <a:r>
              <a:rPr lang="en-US" sz="3200" dirty="0" err="1">
                <a:latin typeface="Arial" pitchFamily="34" charset="0"/>
                <a:cs typeface="Arial" pitchFamily="34" charset="0"/>
              </a:rPr>
              <a:t>hệ</a:t>
            </a:r>
            <a:r>
              <a:rPr lang="en-US" sz="3200" dirty="0">
                <a:latin typeface="Arial" pitchFamily="34" charset="0"/>
                <a:cs typeface="Arial" pitchFamily="34" charset="0"/>
              </a:rPr>
              <a:t> XH </a:t>
            </a:r>
            <a:r>
              <a:rPr lang="en-US" sz="3200" dirty="0" err="1">
                <a:latin typeface="Arial" pitchFamily="34" charset="0"/>
                <a:cs typeface="Arial" pitchFamily="34" charset="0"/>
              </a:rPr>
              <a:t>khác</a:t>
            </a:r>
            <a:r>
              <a:rPr lang="en-US" sz="3200" dirty="0">
                <a:latin typeface="Arial" pitchFamily="34" charset="0"/>
                <a:cs typeface="Arial" pitchFamily="34" charset="0"/>
              </a:rPr>
              <a:t> </a:t>
            </a:r>
            <a:r>
              <a:rPr lang="en-US" sz="3200" dirty="0" err="1">
                <a:latin typeface="Arial" pitchFamily="34" charset="0"/>
                <a:cs typeface="Arial" pitchFamily="34" charset="0"/>
              </a:rPr>
              <a:t>có</a:t>
            </a:r>
            <a:r>
              <a:rPr lang="en-US" sz="3200" dirty="0">
                <a:latin typeface="Arial" pitchFamily="34" charset="0"/>
                <a:cs typeface="Arial" pitchFamily="34" charset="0"/>
              </a:rPr>
              <a:t> </a:t>
            </a:r>
            <a:r>
              <a:rPr lang="en-US" sz="3200" dirty="0" err="1">
                <a:latin typeface="Arial" pitchFamily="34" charset="0"/>
                <a:cs typeface="Arial" pitchFamily="34" charset="0"/>
              </a:rPr>
              <a:t>liên</a:t>
            </a:r>
            <a:r>
              <a:rPr lang="en-US" sz="3200" dirty="0">
                <a:latin typeface="Arial" pitchFamily="34" charset="0"/>
                <a:cs typeface="Arial" pitchFamily="34" charset="0"/>
              </a:rPr>
              <a:t> </a:t>
            </a:r>
            <a:r>
              <a:rPr lang="en-US" sz="3200" dirty="0" err="1">
                <a:latin typeface="Arial" pitchFamily="34" charset="0"/>
                <a:cs typeface="Arial" pitchFamily="34" charset="0"/>
              </a:rPr>
              <a:t>quan</a:t>
            </a:r>
            <a:r>
              <a:rPr lang="en-US" sz="3200" dirty="0">
                <a:latin typeface="Arial" pitchFamily="34" charset="0"/>
                <a:cs typeface="Arial" pitchFamily="34" charset="0"/>
              </a:rPr>
              <a:t> </a:t>
            </a:r>
            <a:r>
              <a:rPr lang="en-US" sz="3200" dirty="0" err="1">
                <a:latin typeface="Arial" pitchFamily="34" charset="0"/>
                <a:cs typeface="Arial" pitchFamily="34" charset="0"/>
              </a:rPr>
              <a:t>đến</a:t>
            </a:r>
            <a:r>
              <a:rPr lang="en-US" sz="3200" dirty="0">
                <a:latin typeface="Arial" pitchFamily="34" charset="0"/>
                <a:cs typeface="Arial" pitchFamily="34" charset="0"/>
              </a:rPr>
              <a:t> </a:t>
            </a:r>
            <a:r>
              <a:rPr lang="en-US" sz="3200" dirty="0" err="1">
                <a:latin typeface="Arial" pitchFamily="34" charset="0"/>
                <a:cs typeface="Arial" pitchFamily="34" charset="0"/>
              </a:rPr>
              <a:t>quan</a:t>
            </a:r>
            <a:r>
              <a:rPr lang="en-US" sz="3200" dirty="0">
                <a:latin typeface="Arial" pitchFamily="34" charset="0"/>
                <a:cs typeface="Arial" pitchFamily="34" charset="0"/>
              </a:rPr>
              <a:t> </a:t>
            </a:r>
            <a:r>
              <a:rPr lang="en-US" sz="3200" dirty="0" err="1">
                <a:latin typeface="Arial" pitchFamily="34" charset="0"/>
                <a:cs typeface="Arial" pitchFamily="34" charset="0"/>
              </a:rPr>
              <a:t>hệ</a:t>
            </a:r>
            <a:r>
              <a:rPr lang="en-US" sz="3200" dirty="0">
                <a:latin typeface="Arial" pitchFamily="34" charset="0"/>
                <a:cs typeface="Arial" pitchFamily="34" charset="0"/>
              </a:rPr>
              <a:t> </a:t>
            </a:r>
            <a:r>
              <a:rPr lang="en-US" sz="3200" dirty="0" err="1">
                <a:latin typeface="Arial" pitchFamily="34" charset="0"/>
                <a:cs typeface="Arial" pitchFamily="34" charset="0"/>
              </a:rPr>
              <a:t>lao</a:t>
            </a:r>
            <a:r>
              <a:rPr lang="en-US" sz="3200" dirty="0">
                <a:latin typeface="Arial" pitchFamily="34" charset="0"/>
                <a:cs typeface="Arial" pitchFamily="34" charset="0"/>
              </a:rPr>
              <a:t> </a:t>
            </a:r>
            <a:r>
              <a:rPr lang="en-US" sz="3200" dirty="0" err="1">
                <a:latin typeface="Arial" pitchFamily="34" charset="0"/>
                <a:cs typeface="Arial" pitchFamily="34" charset="0"/>
              </a:rPr>
              <a:t>động</a:t>
            </a:r>
            <a:endParaRPr lang="vi-VN" sz="3200" b="1" dirty="0">
              <a:cs typeface="Arial" pitchFamily="34" charset="0"/>
            </a:endParaRPr>
          </a:p>
        </p:txBody>
      </p:sp>
      <p:pic>
        <p:nvPicPr>
          <p:cNvPr id="16388"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ounded Rectangle 7"/>
          <p:cNvSpPr/>
          <p:nvPr/>
        </p:nvSpPr>
        <p:spPr>
          <a:xfrm>
            <a:off x="0" y="2193925"/>
            <a:ext cx="9144000" cy="1281113"/>
          </a:xfrm>
          <a:prstGeom prst="roundRect">
            <a:avLst/>
          </a:prstGeom>
          <a:ln/>
        </p:spPr>
        <p:style>
          <a:lnRef idx="1">
            <a:schemeClr val="accent3"/>
          </a:lnRef>
          <a:fillRef idx="2">
            <a:schemeClr val="accent3"/>
          </a:fillRef>
          <a:effectRef idx="1">
            <a:schemeClr val="accent3"/>
          </a:effectRef>
          <a:fontRef idx="minor">
            <a:schemeClr val="dk1"/>
          </a:fontRef>
        </p:style>
        <p:txBody>
          <a:bodyPr anchor="ctr"/>
          <a:lstStyle/>
          <a:p>
            <a:pPr>
              <a:defRPr/>
            </a:pPr>
            <a:r>
              <a:rPr lang="en-US" sz="3200" dirty="0"/>
              <a:t>- </a:t>
            </a:r>
            <a:r>
              <a:rPr lang="en-US" sz="3200" dirty="0" err="1">
                <a:latin typeface="Arial" pitchFamily="34" charset="0"/>
                <a:cs typeface="Arial" pitchFamily="34" charset="0"/>
              </a:rPr>
              <a:t>Các</a:t>
            </a:r>
            <a:r>
              <a:rPr lang="en-US" sz="3200" dirty="0">
                <a:latin typeface="Arial" pitchFamily="34" charset="0"/>
                <a:cs typeface="Arial" pitchFamily="34" charset="0"/>
              </a:rPr>
              <a:t> </a:t>
            </a:r>
            <a:r>
              <a:rPr lang="en-US" sz="3200" dirty="0" err="1">
                <a:latin typeface="Arial" pitchFamily="34" charset="0"/>
                <a:cs typeface="Arial" pitchFamily="34" charset="0"/>
              </a:rPr>
              <a:t>quan</a:t>
            </a:r>
            <a:r>
              <a:rPr lang="en-US" sz="3200" dirty="0">
                <a:latin typeface="Arial" pitchFamily="34" charset="0"/>
                <a:cs typeface="Arial" pitchFamily="34" charset="0"/>
              </a:rPr>
              <a:t> </a:t>
            </a:r>
            <a:r>
              <a:rPr lang="en-US" sz="3200" dirty="0" err="1">
                <a:latin typeface="Arial" pitchFamily="34" charset="0"/>
                <a:cs typeface="Arial" pitchFamily="34" charset="0"/>
              </a:rPr>
              <a:t>hệ</a:t>
            </a:r>
            <a:r>
              <a:rPr lang="en-US" sz="3200" dirty="0">
                <a:latin typeface="Arial" pitchFamily="34" charset="0"/>
                <a:cs typeface="Arial" pitchFamily="34" charset="0"/>
              </a:rPr>
              <a:t> </a:t>
            </a:r>
            <a:r>
              <a:rPr lang="en-US" sz="3200" dirty="0" err="1">
                <a:latin typeface="Arial" pitchFamily="34" charset="0"/>
                <a:cs typeface="Arial" pitchFamily="34" charset="0"/>
              </a:rPr>
              <a:t>xã</a:t>
            </a:r>
            <a:r>
              <a:rPr lang="en-US" sz="3200" dirty="0">
                <a:latin typeface="Arial" pitchFamily="34" charset="0"/>
                <a:cs typeface="Arial" pitchFamily="34" charset="0"/>
              </a:rPr>
              <a:t> </a:t>
            </a:r>
            <a:r>
              <a:rPr lang="en-US" sz="3200" dirty="0" err="1">
                <a:latin typeface="Arial" pitchFamily="34" charset="0"/>
                <a:cs typeface="Arial" pitchFamily="34" charset="0"/>
              </a:rPr>
              <a:t>hội</a:t>
            </a:r>
            <a:r>
              <a:rPr lang="en-US" sz="3200" dirty="0">
                <a:latin typeface="Arial" pitchFamily="34" charset="0"/>
                <a:cs typeface="Arial" pitchFamily="34" charset="0"/>
              </a:rPr>
              <a:t> </a:t>
            </a:r>
            <a:r>
              <a:rPr lang="en-US" sz="3200" dirty="0" err="1">
                <a:latin typeface="Arial" pitchFamily="34" charset="0"/>
                <a:cs typeface="Arial" pitchFamily="34" charset="0"/>
              </a:rPr>
              <a:t>phát</a:t>
            </a:r>
            <a:r>
              <a:rPr lang="en-US" sz="3200" dirty="0">
                <a:latin typeface="Arial" pitchFamily="34" charset="0"/>
                <a:cs typeface="Arial" pitchFamily="34" charset="0"/>
              </a:rPr>
              <a:t> </a:t>
            </a:r>
            <a:r>
              <a:rPr lang="en-US" sz="3200" dirty="0" err="1">
                <a:latin typeface="Arial" pitchFamily="34" charset="0"/>
                <a:cs typeface="Arial" pitchFamily="34" charset="0"/>
              </a:rPr>
              <a:t>sinh</a:t>
            </a:r>
            <a:r>
              <a:rPr lang="en-US" sz="3200" dirty="0">
                <a:latin typeface="Arial" pitchFamily="34" charset="0"/>
                <a:cs typeface="Arial" pitchFamily="34" charset="0"/>
              </a:rPr>
              <a:t> </a:t>
            </a:r>
            <a:r>
              <a:rPr lang="en-US" sz="3200" dirty="0" err="1">
                <a:latin typeface="Arial" pitchFamily="34" charset="0"/>
                <a:cs typeface="Arial" pitchFamily="34" charset="0"/>
              </a:rPr>
              <a:t>trước</a:t>
            </a:r>
            <a:r>
              <a:rPr lang="en-US" sz="3200" dirty="0">
                <a:latin typeface="Arial" pitchFamily="34" charset="0"/>
                <a:cs typeface="Arial" pitchFamily="34" charset="0"/>
              </a:rPr>
              <a:t> </a:t>
            </a:r>
            <a:r>
              <a:rPr lang="en-US" sz="3200" dirty="0" err="1">
                <a:latin typeface="Arial" pitchFamily="34" charset="0"/>
                <a:cs typeface="Arial" pitchFamily="34" charset="0"/>
              </a:rPr>
              <a:t>khi</a:t>
            </a:r>
            <a:r>
              <a:rPr lang="en-US" sz="3200" dirty="0">
                <a:latin typeface="Arial" pitchFamily="34" charset="0"/>
                <a:cs typeface="Arial" pitchFamily="34" charset="0"/>
              </a:rPr>
              <a:t> </a:t>
            </a:r>
            <a:r>
              <a:rPr lang="en-US" sz="3200" dirty="0" err="1">
                <a:latin typeface="Arial" pitchFamily="34" charset="0"/>
                <a:cs typeface="Arial" pitchFamily="34" charset="0"/>
              </a:rPr>
              <a:t>có</a:t>
            </a:r>
            <a:r>
              <a:rPr lang="en-US" sz="3200" dirty="0">
                <a:latin typeface="Arial" pitchFamily="34" charset="0"/>
                <a:cs typeface="Arial" pitchFamily="34" charset="0"/>
              </a:rPr>
              <a:t> </a:t>
            </a:r>
            <a:r>
              <a:rPr lang="en-US" sz="3200" dirty="0" err="1">
                <a:latin typeface="Arial" pitchFamily="34" charset="0"/>
                <a:cs typeface="Arial" pitchFamily="34" charset="0"/>
              </a:rPr>
              <a:t>quan</a:t>
            </a:r>
            <a:r>
              <a:rPr lang="en-US" sz="3200" dirty="0">
                <a:latin typeface="Arial" pitchFamily="34" charset="0"/>
                <a:cs typeface="Arial" pitchFamily="34" charset="0"/>
              </a:rPr>
              <a:t> </a:t>
            </a:r>
            <a:r>
              <a:rPr lang="en-US" sz="3200" dirty="0" err="1">
                <a:latin typeface="Arial" pitchFamily="34" charset="0"/>
                <a:cs typeface="Arial" pitchFamily="34" charset="0"/>
              </a:rPr>
              <a:t>hệ</a:t>
            </a:r>
            <a:r>
              <a:rPr lang="en-US" sz="3200" dirty="0">
                <a:latin typeface="Arial" pitchFamily="34" charset="0"/>
                <a:cs typeface="Arial" pitchFamily="34" charset="0"/>
              </a:rPr>
              <a:t> </a:t>
            </a:r>
            <a:r>
              <a:rPr lang="en-US" sz="3200" dirty="0" err="1">
                <a:latin typeface="Arial" pitchFamily="34" charset="0"/>
                <a:cs typeface="Arial" pitchFamily="34" charset="0"/>
              </a:rPr>
              <a:t>lao</a:t>
            </a:r>
            <a:r>
              <a:rPr lang="en-US" sz="3200" dirty="0">
                <a:latin typeface="Arial" pitchFamily="34" charset="0"/>
                <a:cs typeface="Arial" pitchFamily="34" charset="0"/>
              </a:rPr>
              <a:t> </a:t>
            </a:r>
            <a:r>
              <a:rPr lang="en-US" sz="3200" dirty="0" err="1">
                <a:latin typeface="Arial" pitchFamily="34" charset="0"/>
                <a:cs typeface="Arial" pitchFamily="34" charset="0"/>
              </a:rPr>
              <a:t>động</a:t>
            </a:r>
            <a:r>
              <a:rPr lang="en-US" sz="3200" dirty="0">
                <a:latin typeface="Arial" pitchFamily="34" charset="0"/>
                <a:cs typeface="Arial" pitchFamily="34" charset="0"/>
              </a:rPr>
              <a:t>:</a:t>
            </a:r>
          </a:p>
        </p:txBody>
      </p:sp>
      <p:sp>
        <p:nvSpPr>
          <p:cNvPr id="7" name="Oval 6"/>
          <p:cNvSpPr/>
          <p:nvPr/>
        </p:nvSpPr>
        <p:spPr>
          <a:xfrm>
            <a:off x="179512" y="3790950"/>
            <a:ext cx="4267200" cy="2914650"/>
          </a:xfrm>
          <a:prstGeom prst="ellipse">
            <a:avLst/>
          </a:prstGeom>
        </p:spPr>
        <p:style>
          <a:lnRef idx="3">
            <a:schemeClr val="lt1"/>
          </a:lnRef>
          <a:fillRef idx="1">
            <a:schemeClr val="accent2"/>
          </a:fillRef>
          <a:effectRef idx="1">
            <a:schemeClr val="accent2"/>
          </a:effectRef>
          <a:fontRef idx="minor">
            <a:schemeClr val="lt1"/>
          </a:fontRef>
        </p:style>
        <p:txBody>
          <a:bodyPr anchor="ctr"/>
          <a:lstStyle/>
          <a:p>
            <a:pPr algn="ctr">
              <a:defRPr/>
            </a:pPr>
            <a:r>
              <a:rPr lang="vi-VN" sz="2800" b="1" dirty="0">
                <a:solidFill>
                  <a:schemeClr val="tx1"/>
                </a:solidFill>
                <a:latin typeface="+mj-lt"/>
              </a:rPr>
              <a:t>giữa công dân muốn tìm việc làm </a:t>
            </a:r>
            <a:r>
              <a:rPr lang="vi-VN" sz="2800" b="1" dirty="0">
                <a:solidFill>
                  <a:srgbClr val="C00000"/>
                </a:solidFill>
                <a:latin typeface="+mj-lt"/>
              </a:rPr>
              <a:t>với </a:t>
            </a:r>
            <a:r>
              <a:rPr lang="vi-VN" sz="2800" b="1" dirty="0">
                <a:solidFill>
                  <a:schemeClr val="tx1"/>
                </a:solidFill>
                <a:latin typeface="+mj-lt"/>
              </a:rPr>
              <a:t>tổ chức giới thiệu việc làm</a:t>
            </a:r>
            <a:endParaRPr lang="en-US" sz="2800" b="1" dirty="0">
              <a:solidFill>
                <a:schemeClr val="tx1"/>
              </a:solidFill>
              <a:latin typeface="+mj-lt"/>
            </a:endParaRPr>
          </a:p>
        </p:txBody>
      </p:sp>
      <p:sp>
        <p:nvSpPr>
          <p:cNvPr id="10" name="Oval 9"/>
          <p:cNvSpPr/>
          <p:nvPr/>
        </p:nvSpPr>
        <p:spPr>
          <a:xfrm>
            <a:off x="4675312" y="3790950"/>
            <a:ext cx="4267200" cy="2914650"/>
          </a:xfrm>
          <a:prstGeom prst="ellipse">
            <a:avLst/>
          </a:prstGeom>
        </p:spPr>
        <p:style>
          <a:lnRef idx="3">
            <a:schemeClr val="lt1"/>
          </a:lnRef>
          <a:fillRef idx="1">
            <a:schemeClr val="accent2"/>
          </a:fillRef>
          <a:effectRef idx="1">
            <a:schemeClr val="accent2"/>
          </a:effectRef>
          <a:fontRef idx="minor">
            <a:schemeClr val="lt1"/>
          </a:fontRef>
        </p:style>
        <p:txBody>
          <a:bodyPr anchor="ctr"/>
          <a:lstStyle/>
          <a:p>
            <a:pPr algn="ctr">
              <a:defRPr/>
            </a:pPr>
            <a:r>
              <a:rPr lang="vi-VN" sz="2800" b="1" dirty="0">
                <a:solidFill>
                  <a:schemeClr val="tx1"/>
                </a:solidFill>
                <a:latin typeface="+mj-lt"/>
              </a:rPr>
              <a:t>giữa công dân có nhu cầu học nghề </a:t>
            </a:r>
            <a:r>
              <a:rPr lang="vi-VN" sz="2800" b="1" dirty="0">
                <a:solidFill>
                  <a:srgbClr val="C00000"/>
                </a:solidFill>
                <a:latin typeface="+mj-lt"/>
              </a:rPr>
              <a:t>với</a:t>
            </a:r>
            <a:r>
              <a:rPr lang="vi-VN" sz="2800" b="1" dirty="0">
                <a:solidFill>
                  <a:schemeClr val="tx1"/>
                </a:solidFill>
                <a:latin typeface="+mj-lt"/>
              </a:rPr>
              <a:t> cơ sở dạy nghề</a:t>
            </a:r>
            <a:endParaRPr lang="en-US" sz="2800" b="1" dirty="0">
              <a:solidFill>
                <a:schemeClr val="tx1"/>
              </a:solidFill>
              <a:latin typeface="+mj-lt"/>
            </a:endParaRPr>
          </a:p>
        </p:txBody>
      </p:sp>
    </p:spTree>
    <p:extLst>
      <p:ext uri="{BB962C8B-B14F-4D97-AF65-F5344CB8AC3E}">
        <p14:creationId xmlns:p14="http://schemas.microsoft.com/office/powerpoint/2010/main" val="671847198"/>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1000"/>
                                        <p:tgtEl>
                                          <p:spTgt spid="8"/>
                                        </p:tgtEl>
                                      </p:cBhvr>
                                    </p:animEffect>
                                    <p:anim calcmode="lin" valueType="num">
                                      <p:cBhvr>
                                        <p:cTn id="13" dur="1000" fill="hold"/>
                                        <p:tgtEl>
                                          <p:spTgt spid="8"/>
                                        </p:tgtEl>
                                        <p:attrNameLst>
                                          <p:attrName>ppt_x</p:attrName>
                                        </p:attrNameLst>
                                      </p:cBhvr>
                                      <p:tavLst>
                                        <p:tav tm="0">
                                          <p:val>
                                            <p:strVal val="#ppt_x"/>
                                          </p:val>
                                        </p:tav>
                                        <p:tav tm="100000">
                                          <p:val>
                                            <p:strVal val="#ppt_x"/>
                                          </p:val>
                                        </p:tav>
                                      </p:tavLst>
                                    </p:anim>
                                    <p:anim calcmode="lin" valueType="num">
                                      <p:cBhvr>
                                        <p:cTn id="14"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5" presetClass="entr" presetSubtype="10"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checkerboard(across)">
                                      <p:cBhvr>
                                        <p:cTn id="19" dur="500"/>
                                        <p:tgtEl>
                                          <p:spTgt spid="7"/>
                                        </p:tgtEl>
                                      </p:cBhvr>
                                    </p:animEffect>
                                  </p:childTnLst>
                                </p:cTn>
                              </p:par>
                            </p:childTnLst>
                          </p:cTn>
                        </p:par>
                      </p:childTnLst>
                    </p:cTn>
                  </p:par>
                  <p:par>
                    <p:cTn id="20" fill="hold" nodeType="clickPar">
                      <p:stCondLst>
                        <p:cond delay="indefinite"/>
                      </p:stCondLst>
                      <p:childTnLst>
                        <p:par>
                          <p:cTn id="21" fill="hold" nodeType="withGroup">
                            <p:stCondLst>
                              <p:cond delay="0"/>
                            </p:stCondLst>
                            <p:childTnLst>
                              <p:par>
                                <p:cTn id="22" presetID="5" presetClass="entr" presetSubtype="10" fill="hold" grpId="0" nodeType="click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checkerboard(across)">
                                      <p:cBhvr>
                                        <p:cTn id="24"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P spid="7" grpId="0" animBg="1"/>
      <p:bldP spid="10"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1"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ounded Rectangle 7"/>
          <p:cNvSpPr/>
          <p:nvPr/>
        </p:nvSpPr>
        <p:spPr>
          <a:xfrm>
            <a:off x="0" y="1081088"/>
            <a:ext cx="9144000" cy="1279525"/>
          </a:xfrm>
          <a:prstGeom prst="roundRect">
            <a:avLst/>
          </a:prstGeom>
          <a:solidFill>
            <a:schemeClr val="accent6">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a:latin typeface="Arial" pitchFamily="34" charset="0"/>
                <a:cs typeface="Arial" pitchFamily="34" charset="0"/>
              </a:rPr>
              <a:t>- </a:t>
            </a:r>
            <a:r>
              <a:rPr lang="en-US" sz="3200" dirty="0" err="1">
                <a:latin typeface="Arial" pitchFamily="34" charset="0"/>
                <a:cs typeface="Arial" pitchFamily="34" charset="0"/>
              </a:rPr>
              <a:t>Các</a:t>
            </a:r>
            <a:r>
              <a:rPr lang="en-US" sz="3200" dirty="0">
                <a:latin typeface="Arial" pitchFamily="34" charset="0"/>
                <a:cs typeface="Arial" pitchFamily="34" charset="0"/>
              </a:rPr>
              <a:t> </a:t>
            </a:r>
            <a:r>
              <a:rPr lang="en-US" sz="3200" dirty="0" err="1">
                <a:latin typeface="Arial" pitchFamily="34" charset="0"/>
                <a:cs typeface="Arial" pitchFamily="34" charset="0"/>
              </a:rPr>
              <a:t>quan</a:t>
            </a:r>
            <a:r>
              <a:rPr lang="en-US" sz="3200" dirty="0">
                <a:latin typeface="Arial" pitchFamily="34" charset="0"/>
                <a:cs typeface="Arial" pitchFamily="34" charset="0"/>
              </a:rPr>
              <a:t> </a:t>
            </a:r>
            <a:r>
              <a:rPr lang="en-US" sz="3200" dirty="0" err="1">
                <a:latin typeface="Arial" pitchFamily="34" charset="0"/>
                <a:cs typeface="Arial" pitchFamily="34" charset="0"/>
              </a:rPr>
              <a:t>hệ</a:t>
            </a:r>
            <a:r>
              <a:rPr lang="en-US" sz="3200" dirty="0">
                <a:latin typeface="Arial" pitchFamily="34" charset="0"/>
                <a:cs typeface="Arial" pitchFamily="34" charset="0"/>
              </a:rPr>
              <a:t> </a:t>
            </a:r>
            <a:r>
              <a:rPr lang="en-US" sz="3200" dirty="0" err="1">
                <a:latin typeface="Arial" pitchFamily="34" charset="0"/>
                <a:cs typeface="Arial" pitchFamily="34" charset="0"/>
              </a:rPr>
              <a:t>xã</a:t>
            </a:r>
            <a:r>
              <a:rPr lang="en-US" sz="3200" dirty="0">
                <a:latin typeface="Arial" pitchFamily="34" charset="0"/>
                <a:cs typeface="Arial" pitchFamily="34" charset="0"/>
              </a:rPr>
              <a:t> </a:t>
            </a:r>
            <a:r>
              <a:rPr lang="en-US" sz="3200" dirty="0" err="1">
                <a:latin typeface="Arial" pitchFamily="34" charset="0"/>
                <a:cs typeface="Arial" pitchFamily="34" charset="0"/>
              </a:rPr>
              <a:t>hội</a:t>
            </a:r>
            <a:r>
              <a:rPr lang="en-US" sz="3200" dirty="0">
                <a:latin typeface="Arial" pitchFamily="34" charset="0"/>
                <a:cs typeface="Arial" pitchFamily="34" charset="0"/>
              </a:rPr>
              <a:t> </a:t>
            </a:r>
            <a:r>
              <a:rPr lang="en-US" sz="3200" dirty="0" err="1">
                <a:latin typeface="Arial" pitchFamily="34" charset="0"/>
                <a:cs typeface="Arial" pitchFamily="34" charset="0"/>
              </a:rPr>
              <a:t>phát</a:t>
            </a:r>
            <a:r>
              <a:rPr lang="en-US" sz="3200" dirty="0">
                <a:latin typeface="Arial" pitchFamily="34" charset="0"/>
                <a:cs typeface="Arial" pitchFamily="34" charset="0"/>
              </a:rPr>
              <a:t> </a:t>
            </a:r>
            <a:r>
              <a:rPr lang="en-US" sz="3200" dirty="0" err="1">
                <a:latin typeface="Arial" pitchFamily="34" charset="0"/>
                <a:cs typeface="Arial" pitchFamily="34" charset="0"/>
              </a:rPr>
              <a:t>từ</a:t>
            </a:r>
            <a:r>
              <a:rPr lang="en-US" sz="3200" dirty="0">
                <a:latin typeface="Arial" pitchFamily="34" charset="0"/>
                <a:cs typeface="Arial" pitchFamily="34" charset="0"/>
              </a:rPr>
              <a:t> </a:t>
            </a:r>
            <a:r>
              <a:rPr lang="en-US" sz="3200" dirty="0" err="1">
                <a:latin typeface="Arial" pitchFamily="34" charset="0"/>
                <a:cs typeface="Arial" pitchFamily="34" charset="0"/>
              </a:rPr>
              <a:t>quan</a:t>
            </a:r>
            <a:r>
              <a:rPr lang="en-US" sz="3200" dirty="0">
                <a:latin typeface="Arial" pitchFamily="34" charset="0"/>
                <a:cs typeface="Arial" pitchFamily="34" charset="0"/>
              </a:rPr>
              <a:t> </a:t>
            </a:r>
            <a:r>
              <a:rPr lang="en-US" sz="3200" dirty="0" err="1">
                <a:latin typeface="Arial" pitchFamily="34" charset="0"/>
                <a:cs typeface="Arial" pitchFamily="34" charset="0"/>
              </a:rPr>
              <a:t>hệ</a:t>
            </a:r>
            <a:r>
              <a:rPr lang="en-US" sz="3200" dirty="0">
                <a:latin typeface="Arial" pitchFamily="34" charset="0"/>
                <a:cs typeface="Arial" pitchFamily="34" charset="0"/>
              </a:rPr>
              <a:t> </a:t>
            </a:r>
            <a:r>
              <a:rPr lang="en-US" sz="3200" dirty="0" err="1">
                <a:latin typeface="Arial" pitchFamily="34" charset="0"/>
                <a:cs typeface="Arial" pitchFamily="34" charset="0"/>
              </a:rPr>
              <a:t>lao</a:t>
            </a:r>
            <a:r>
              <a:rPr lang="en-US" sz="3200" dirty="0">
                <a:latin typeface="Arial" pitchFamily="34" charset="0"/>
                <a:cs typeface="Arial" pitchFamily="34" charset="0"/>
              </a:rPr>
              <a:t> </a:t>
            </a:r>
            <a:r>
              <a:rPr lang="en-US" sz="3200" dirty="0" err="1">
                <a:latin typeface="Arial" pitchFamily="34" charset="0"/>
                <a:cs typeface="Arial" pitchFamily="34" charset="0"/>
              </a:rPr>
              <a:t>động</a:t>
            </a:r>
            <a:r>
              <a:rPr lang="en-US" sz="3200" dirty="0">
                <a:latin typeface="Arial" pitchFamily="34" charset="0"/>
                <a:cs typeface="Arial" pitchFamily="34" charset="0"/>
              </a:rPr>
              <a:t> </a:t>
            </a:r>
            <a:r>
              <a:rPr lang="en-US" sz="3200" dirty="0" err="1">
                <a:latin typeface="Arial" pitchFamily="34" charset="0"/>
                <a:cs typeface="Arial" pitchFamily="34" charset="0"/>
              </a:rPr>
              <a:t>như</a:t>
            </a:r>
            <a:r>
              <a:rPr lang="en-US" sz="3200" dirty="0">
                <a:latin typeface="Arial" pitchFamily="34" charset="0"/>
                <a:cs typeface="Arial" pitchFamily="34" charset="0"/>
              </a:rPr>
              <a:t>:</a:t>
            </a:r>
          </a:p>
        </p:txBody>
      </p:sp>
      <p:sp>
        <p:nvSpPr>
          <p:cNvPr id="9" name="Rounded Rectangle 8"/>
          <p:cNvSpPr/>
          <p:nvPr/>
        </p:nvSpPr>
        <p:spPr>
          <a:xfrm>
            <a:off x="0" y="2825750"/>
            <a:ext cx="9144000" cy="3525838"/>
          </a:xfrm>
          <a:prstGeom prst="roundRect">
            <a:avLst/>
          </a:prstGeom>
          <a:solidFill>
            <a:schemeClr val="accent6">
              <a:lumMod val="40000"/>
              <a:lumOff val="6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a:latin typeface="Arial" pitchFamily="34" charset="0"/>
                <a:cs typeface="Arial" pitchFamily="34" charset="0"/>
              </a:rPr>
              <a:t>+ </a:t>
            </a:r>
            <a:r>
              <a:rPr lang="en-US" sz="3200" dirty="0" err="1">
                <a:latin typeface="Arial" pitchFamily="34" charset="0"/>
                <a:cs typeface="Arial" pitchFamily="34" charset="0"/>
              </a:rPr>
              <a:t>Quan</a:t>
            </a:r>
            <a:r>
              <a:rPr lang="en-US" sz="3200" dirty="0">
                <a:latin typeface="Arial" pitchFamily="34" charset="0"/>
                <a:cs typeface="Arial" pitchFamily="34" charset="0"/>
              </a:rPr>
              <a:t> </a:t>
            </a:r>
            <a:r>
              <a:rPr lang="en-US" sz="3200" dirty="0" err="1">
                <a:latin typeface="Arial" pitchFamily="34" charset="0"/>
                <a:cs typeface="Arial" pitchFamily="34" charset="0"/>
              </a:rPr>
              <a:t>hệ</a:t>
            </a:r>
            <a:r>
              <a:rPr lang="en-US" sz="3200" dirty="0">
                <a:latin typeface="Arial" pitchFamily="34" charset="0"/>
                <a:cs typeface="Arial" pitchFamily="34" charset="0"/>
              </a:rPr>
              <a:t> </a:t>
            </a:r>
            <a:r>
              <a:rPr lang="en-US" sz="3200" dirty="0" err="1">
                <a:latin typeface="Arial" pitchFamily="34" charset="0"/>
                <a:cs typeface="Arial" pitchFamily="34" charset="0"/>
              </a:rPr>
              <a:t>giữa</a:t>
            </a:r>
            <a:r>
              <a:rPr lang="en-US" sz="3200" dirty="0">
                <a:latin typeface="Arial" pitchFamily="34" charset="0"/>
                <a:cs typeface="Arial" pitchFamily="34" charset="0"/>
              </a:rPr>
              <a:t> </a:t>
            </a:r>
            <a:r>
              <a:rPr lang="en-US" sz="3200" dirty="0" err="1">
                <a:latin typeface="Arial" pitchFamily="34" charset="0"/>
                <a:cs typeface="Arial" pitchFamily="34" charset="0"/>
              </a:rPr>
              <a:t>công</a:t>
            </a:r>
            <a:r>
              <a:rPr lang="en-US" sz="3200" dirty="0">
                <a:latin typeface="Arial" pitchFamily="34" charset="0"/>
                <a:cs typeface="Arial" pitchFamily="34" charset="0"/>
              </a:rPr>
              <a:t> </a:t>
            </a:r>
            <a:r>
              <a:rPr lang="en-US" sz="3200" dirty="0" err="1">
                <a:latin typeface="Arial" pitchFamily="34" charset="0"/>
                <a:cs typeface="Arial" pitchFamily="34" charset="0"/>
              </a:rPr>
              <a:t>đoàn</a:t>
            </a:r>
            <a:r>
              <a:rPr lang="en-US" sz="3200" dirty="0">
                <a:latin typeface="Arial" pitchFamily="34" charset="0"/>
                <a:cs typeface="Arial" pitchFamily="34" charset="0"/>
              </a:rPr>
              <a:t> </a:t>
            </a:r>
            <a:r>
              <a:rPr lang="en-US" sz="3200" dirty="0" err="1">
                <a:latin typeface="Arial" pitchFamily="34" charset="0"/>
                <a:cs typeface="Arial" pitchFamily="34" charset="0"/>
              </a:rPr>
              <a:t>với</a:t>
            </a:r>
            <a:r>
              <a:rPr lang="en-US" sz="3200" dirty="0">
                <a:latin typeface="Arial" pitchFamily="34" charset="0"/>
                <a:cs typeface="Arial" pitchFamily="34" charset="0"/>
              </a:rPr>
              <a:t> </a:t>
            </a:r>
            <a:r>
              <a:rPr lang="en-US" sz="3200" dirty="0" err="1">
                <a:latin typeface="Arial" pitchFamily="34" charset="0"/>
                <a:cs typeface="Arial" pitchFamily="34" charset="0"/>
              </a:rPr>
              <a:t>tư</a:t>
            </a:r>
            <a:r>
              <a:rPr lang="en-US" sz="3200" dirty="0">
                <a:latin typeface="Arial" pitchFamily="34" charset="0"/>
                <a:cs typeface="Arial" pitchFamily="34" charset="0"/>
              </a:rPr>
              <a:t> </a:t>
            </a:r>
            <a:r>
              <a:rPr lang="en-US" sz="3200" dirty="0" err="1">
                <a:latin typeface="Arial" pitchFamily="34" charset="0"/>
                <a:cs typeface="Arial" pitchFamily="34" charset="0"/>
              </a:rPr>
              <a:t>cách</a:t>
            </a:r>
            <a:r>
              <a:rPr lang="en-US" sz="3200" dirty="0">
                <a:latin typeface="Arial" pitchFamily="34" charset="0"/>
                <a:cs typeface="Arial" pitchFamily="34" charset="0"/>
              </a:rPr>
              <a:t> </a:t>
            </a:r>
            <a:r>
              <a:rPr lang="en-US" sz="3200" dirty="0" err="1">
                <a:latin typeface="Arial" pitchFamily="34" charset="0"/>
                <a:cs typeface="Arial" pitchFamily="34" charset="0"/>
              </a:rPr>
              <a:t>là</a:t>
            </a:r>
            <a:r>
              <a:rPr lang="en-US" sz="3200" dirty="0">
                <a:latin typeface="Arial" pitchFamily="34" charset="0"/>
                <a:cs typeface="Arial" pitchFamily="34" charset="0"/>
              </a:rPr>
              <a:t> </a:t>
            </a:r>
            <a:r>
              <a:rPr lang="en-US" sz="3200" dirty="0" err="1">
                <a:latin typeface="Arial" pitchFamily="34" charset="0"/>
                <a:cs typeface="Arial" pitchFamily="34" charset="0"/>
              </a:rPr>
              <a:t>đại</a:t>
            </a:r>
            <a:r>
              <a:rPr lang="en-US" sz="3200" dirty="0">
                <a:latin typeface="Arial" pitchFamily="34" charset="0"/>
                <a:cs typeface="Arial" pitchFamily="34" charset="0"/>
              </a:rPr>
              <a:t> </a:t>
            </a:r>
            <a:r>
              <a:rPr lang="en-US" sz="3200" dirty="0" err="1">
                <a:latin typeface="Arial" pitchFamily="34" charset="0"/>
                <a:cs typeface="Arial" pitchFamily="34" charset="0"/>
              </a:rPr>
              <a:t>diện</a:t>
            </a:r>
            <a:r>
              <a:rPr lang="en-US" sz="3200" dirty="0">
                <a:latin typeface="Arial" pitchFamily="34" charset="0"/>
                <a:cs typeface="Arial" pitchFamily="34" charset="0"/>
              </a:rPr>
              <a:t> </a:t>
            </a:r>
            <a:r>
              <a:rPr lang="en-US" sz="3200" dirty="0" err="1">
                <a:latin typeface="Arial" pitchFamily="34" charset="0"/>
                <a:cs typeface="Arial" pitchFamily="34" charset="0"/>
              </a:rPr>
              <a:t>cho</a:t>
            </a:r>
            <a:r>
              <a:rPr lang="en-US" sz="3200" dirty="0">
                <a:latin typeface="Arial" pitchFamily="34" charset="0"/>
                <a:cs typeface="Arial" pitchFamily="34" charset="0"/>
              </a:rPr>
              <a:t> </a:t>
            </a:r>
            <a:r>
              <a:rPr lang="en-US" sz="3200" dirty="0" err="1">
                <a:latin typeface="Arial" pitchFamily="34" charset="0"/>
                <a:cs typeface="Arial" pitchFamily="34" charset="0"/>
              </a:rPr>
              <a:t>tập</a:t>
            </a:r>
            <a:r>
              <a:rPr lang="en-US" sz="3200" dirty="0">
                <a:latin typeface="Arial" pitchFamily="34" charset="0"/>
                <a:cs typeface="Arial" pitchFamily="34" charset="0"/>
              </a:rPr>
              <a:t> </a:t>
            </a:r>
            <a:r>
              <a:rPr lang="en-US" sz="3200" dirty="0" err="1">
                <a:latin typeface="Arial" pitchFamily="34" charset="0"/>
                <a:cs typeface="Arial" pitchFamily="34" charset="0"/>
              </a:rPr>
              <a:t>thể</a:t>
            </a:r>
            <a:r>
              <a:rPr lang="en-US" sz="3200" dirty="0">
                <a:latin typeface="Arial" pitchFamily="34" charset="0"/>
                <a:cs typeface="Arial" pitchFamily="34" charset="0"/>
              </a:rPr>
              <a:t> NLĐ </a:t>
            </a:r>
            <a:r>
              <a:rPr lang="en-US" sz="3200" dirty="0" err="1">
                <a:latin typeface="Arial" pitchFamily="34" charset="0"/>
                <a:cs typeface="Arial" pitchFamily="34" charset="0"/>
              </a:rPr>
              <a:t>với</a:t>
            </a:r>
            <a:r>
              <a:rPr lang="en-US" sz="3200" dirty="0">
                <a:latin typeface="Arial" pitchFamily="34" charset="0"/>
                <a:cs typeface="Arial" pitchFamily="34" charset="0"/>
              </a:rPr>
              <a:t> </a:t>
            </a:r>
            <a:r>
              <a:rPr lang="en-US" sz="3200" dirty="0" err="1">
                <a:latin typeface="Arial" pitchFamily="34" charset="0"/>
                <a:cs typeface="Arial" pitchFamily="34" charset="0"/>
              </a:rPr>
              <a:t>người</a:t>
            </a:r>
            <a:r>
              <a:rPr lang="en-US" sz="3200" dirty="0">
                <a:latin typeface="Arial" pitchFamily="34" charset="0"/>
                <a:cs typeface="Arial" pitchFamily="34" charset="0"/>
              </a:rPr>
              <a:t> SDLĐ ;</a:t>
            </a:r>
          </a:p>
          <a:p>
            <a:pPr>
              <a:defRPr/>
            </a:pPr>
            <a:r>
              <a:rPr lang="en-US" sz="3200" dirty="0">
                <a:latin typeface="Arial" pitchFamily="34" charset="0"/>
                <a:cs typeface="Arial" pitchFamily="34" charset="0"/>
              </a:rPr>
              <a:t>+ </a:t>
            </a:r>
            <a:r>
              <a:rPr lang="en-US" sz="3200" dirty="0" err="1">
                <a:latin typeface="Arial" pitchFamily="34" charset="0"/>
                <a:cs typeface="Arial" pitchFamily="34" charset="0"/>
              </a:rPr>
              <a:t>Quan</a:t>
            </a:r>
            <a:r>
              <a:rPr lang="en-US" sz="3200" dirty="0">
                <a:latin typeface="Arial" pitchFamily="34" charset="0"/>
                <a:cs typeface="Arial" pitchFamily="34" charset="0"/>
              </a:rPr>
              <a:t> </a:t>
            </a:r>
            <a:r>
              <a:rPr lang="en-US" sz="3200" dirty="0" err="1">
                <a:latin typeface="Arial" pitchFamily="34" charset="0"/>
                <a:cs typeface="Arial" pitchFamily="34" charset="0"/>
              </a:rPr>
              <a:t>hệ</a:t>
            </a:r>
            <a:r>
              <a:rPr lang="en-US" sz="3200" dirty="0">
                <a:latin typeface="Arial" pitchFamily="34" charset="0"/>
                <a:cs typeface="Arial" pitchFamily="34" charset="0"/>
              </a:rPr>
              <a:t> </a:t>
            </a:r>
            <a:r>
              <a:rPr lang="en-US" sz="3200" dirty="0" err="1">
                <a:latin typeface="Arial" pitchFamily="34" charset="0"/>
                <a:cs typeface="Arial" pitchFamily="34" charset="0"/>
              </a:rPr>
              <a:t>về</a:t>
            </a:r>
            <a:r>
              <a:rPr lang="en-US" sz="3200" dirty="0">
                <a:latin typeface="Arial" pitchFamily="34" charset="0"/>
                <a:cs typeface="Arial" pitchFamily="34" charset="0"/>
              </a:rPr>
              <a:t> </a:t>
            </a:r>
            <a:r>
              <a:rPr lang="en-US" sz="3200" dirty="0" err="1">
                <a:latin typeface="Arial" pitchFamily="34" charset="0"/>
                <a:cs typeface="Arial" pitchFamily="34" charset="0"/>
              </a:rPr>
              <a:t>bảo</a:t>
            </a:r>
            <a:r>
              <a:rPr lang="en-US" sz="3200" dirty="0">
                <a:latin typeface="Arial" pitchFamily="34" charset="0"/>
                <a:cs typeface="Arial" pitchFamily="34" charset="0"/>
              </a:rPr>
              <a:t> </a:t>
            </a:r>
            <a:r>
              <a:rPr lang="en-US" sz="3200" dirty="0" err="1">
                <a:latin typeface="Arial" pitchFamily="34" charset="0"/>
                <a:cs typeface="Arial" pitchFamily="34" charset="0"/>
              </a:rPr>
              <a:t>hiểm</a:t>
            </a:r>
            <a:r>
              <a:rPr lang="en-US" sz="3200" dirty="0">
                <a:latin typeface="Arial" pitchFamily="34" charset="0"/>
                <a:cs typeface="Arial" pitchFamily="34" charset="0"/>
              </a:rPr>
              <a:t> </a:t>
            </a:r>
            <a:r>
              <a:rPr lang="en-US" sz="3200" dirty="0" err="1">
                <a:latin typeface="Arial" pitchFamily="34" charset="0"/>
                <a:cs typeface="Arial" pitchFamily="34" charset="0"/>
              </a:rPr>
              <a:t>xã</a:t>
            </a:r>
            <a:r>
              <a:rPr lang="en-US" sz="3200" dirty="0">
                <a:latin typeface="Arial" pitchFamily="34" charset="0"/>
                <a:cs typeface="Arial" pitchFamily="34" charset="0"/>
              </a:rPr>
              <a:t> </a:t>
            </a:r>
            <a:r>
              <a:rPr lang="en-US" sz="3200" dirty="0" err="1">
                <a:latin typeface="Arial" pitchFamily="34" charset="0"/>
                <a:cs typeface="Arial" pitchFamily="34" charset="0"/>
              </a:rPr>
              <a:t>hội</a:t>
            </a:r>
            <a:r>
              <a:rPr lang="en-US" sz="3200" dirty="0">
                <a:latin typeface="Arial" pitchFamily="34" charset="0"/>
                <a:cs typeface="Arial" pitchFamily="34" charset="0"/>
              </a:rPr>
              <a:t>;</a:t>
            </a:r>
          </a:p>
          <a:p>
            <a:pPr>
              <a:defRPr/>
            </a:pPr>
            <a:r>
              <a:rPr lang="en-US" sz="3200" dirty="0">
                <a:latin typeface="Arial" pitchFamily="34" charset="0"/>
                <a:cs typeface="Arial" pitchFamily="34" charset="0"/>
              </a:rPr>
              <a:t>+ </a:t>
            </a:r>
            <a:r>
              <a:rPr lang="en-US" sz="3200" dirty="0" err="1">
                <a:latin typeface="Arial" pitchFamily="34" charset="0"/>
                <a:cs typeface="Arial" pitchFamily="34" charset="0"/>
              </a:rPr>
              <a:t>Quan</a:t>
            </a:r>
            <a:r>
              <a:rPr lang="en-US" sz="3200" dirty="0">
                <a:latin typeface="Arial" pitchFamily="34" charset="0"/>
                <a:cs typeface="Arial" pitchFamily="34" charset="0"/>
              </a:rPr>
              <a:t> </a:t>
            </a:r>
            <a:r>
              <a:rPr lang="en-US" sz="3200" dirty="0" err="1">
                <a:latin typeface="Arial" pitchFamily="34" charset="0"/>
                <a:cs typeface="Arial" pitchFamily="34" charset="0"/>
              </a:rPr>
              <a:t>hệ</a:t>
            </a:r>
            <a:r>
              <a:rPr lang="en-US" sz="3200" dirty="0">
                <a:latin typeface="Arial" pitchFamily="34" charset="0"/>
                <a:cs typeface="Arial" pitchFamily="34" charset="0"/>
              </a:rPr>
              <a:t> </a:t>
            </a:r>
            <a:r>
              <a:rPr lang="en-US" sz="3200" dirty="0" err="1">
                <a:latin typeface="Arial" pitchFamily="34" charset="0"/>
                <a:cs typeface="Arial" pitchFamily="34" charset="0"/>
              </a:rPr>
              <a:t>về</a:t>
            </a:r>
            <a:r>
              <a:rPr lang="en-US" sz="3200" dirty="0">
                <a:latin typeface="Arial" pitchFamily="34" charset="0"/>
                <a:cs typeface="Arial" pitchFamily="34" charset="0"/>
              </a:rPr>
              <a:t> </a:t>
            </a:r>
            <a:r>
              <a:rPr lang="en-US" sz="3200" dirty="0" err="1">
                <a:latin typeface="Arial" pitchFamily="34" charset="0"/>
                <a:cs typeface="Arial" pitchFamily="34" charset="0"/>
              </a:rPr>
              <a:t>bồi</a:t>
            </a:r>
            <a:r>
              <a:rPr lang="en-US" sz="3200" dirty="0">
                <a:latin typeface="Arial" pitchFamily="34" charset="0"/>
                <a:cs typeface="Arial" pitchFamily="34" charset="0"/>
              </a:rPr>
              <a:t> </a:t>
            </a:r>
            <a:r>
              <a:rPr lang="en-US" sz="3200" dirty="0" err="1">
                <a:latin typeface="Arial" pitchFamily="34" charset="0"/>
                <a:cs typeface="Arial" pitchFamily="34" charset="0"/>
              </a:rPr>
              <a:t>thường</a:t>
            </a:r>
            <a:r>
              <a:rPr lang="en-US" sz="3200" dirty="0">
                <a:latin typeface="Arial" pitchFamily="34" charset="0"/>
                <a:cs typeface="Arial" pitchFamily="34" charset="0"/>
              </a:rPr>
              <a:t> </a:t>
            </a:r>
            <a:r>
              <a:rPr lang="en-US" sz="3200" dirty="0" err="1">
                <a:latin typeface="Arial" pitchFamily="34" charset="0"/>
                <a:cs typeface="Arial" pitchFamily="34" charset="0"/>
              </a:rPr>
              <a:t>thiệt</a:t>
            </a:r>
            <a:r>
              <a:rPr lang="en-US" sz="3200" dirty="0">
                <a:latin typeface="Arial" pitchFamily="34" charset="0"/>
                <a:cs typeface="Arial" pitchFamily="34" charset="0"/>
              </a:rPr>
              <a:t> </a:t>
            </a:r>
            <a:r>
              <a:rPr lang="en-US" sz="3200" dirty="0" err="1">
                <a:latin typeface="Arial" pitchFamily="34" charset="0"/>
                <a:cs typeface="Arial" pitchFamily="34" charset="0"/>
              </a:rPr>
              <a:t>hại</a:t>
            </a:r>
            <a:r>
              <a:rPr lang="en-US" sz="3200" dirty="0">
                <a:latin typeface="Arial" pitchFamily="34" charset="0"/>
                <a:cs typeface="Arial" pitchFamily="34" charset="0"/>
              </a:rPr>
              <a:t> </a:t>
            </a:r>
            <a:r>
              <a:rPr lang="en-US" sz="3200" dirty="0" err="1">
                <a:latin typeface="Arial" pitchFamily="34" charset="0"/>
                <a:cs typeface="Arial" pitchFamily="34" charset="0"/>
              </a:rPr>
              <a:t>vật</a:t>
            </a:r>
            <a:r>
              <a:rPr lang="en-US" sz="3200" dirty="0">
                <a:latin typeface="Arial" pitchFamily="34" charset="0"/>
                <a:cs typeface="Arial" pitchFamily="34" charset="0"/>
              </a:rPr>
              <a:t> </a:t>
            </a:r>
            <a:r>
              <a:rPr lang="en-US" sz="3200" dirty="0" err="1">
                <a:latin typeface="Arial" pitchFamily="34" charset="0"/>
                <a:cs typeface="Arial" pitchFamily="34" charset="0"/>
              </a:rPr>
              <a:t>chất</a:t>
            </a:r>
            <a:r>
              <a:rPr lang="en-US" sz="3200" dirty="0">
                <a:latin typeface="Arial" pitchFamily="34" charset="0"/>
                <a:cs typeface="Arial" pitchFamily="34" charset="0"/>
              </a:rPr>
              <a:t>;</a:t>
            </a:r>
          </a:p>
          <a:p>
            <a:pPr>
              <a:defRPr/>
            </a:pPr>
            <a:r>
              <a:rPr lang="en-US" sz="3200" dirty="0">
                <a:latin typeface="Arial" pitchFamily="34" charset="0"/>
                <a:cs typeface="Arial" pitchFamily="34" charset="0"/>
              </a:rPr>
              <a:t>+ </a:t>
            </a:r>
            <a:r>
              <a:rPr lang="en-US" sz="3200" dirty="0" err="1">
                <a:latin typeface="Arial" pitchFamily="34" charset="0"/>
                <a:cs typeface="Arial" pitchFamily="34" charset="0"/>
              </a:rPr>
              <a:t>Quan</a:t>
            </a:r>
            <a:r>
              <a:rPr lang="en-US" sz="3200" dirty="0">
                <a:latin typeface="Arial" pitchFamily="34" charset="0"/>
                <a:cs typeface="Arial" pitchFamily="34" charset="0"/>
              </a:rPr>
              <a:t> </a:t>
            </a:r>
            <a:r>
              <a:rPr lang="en-US" sz="3200" dirty="0" err="1">
                <a:latin typeface="Arial" pitchFamily="34" charset="0"/>
                <a:cs typeface="Arial" pitchFamily="34" charset="0"/>
              </a:rPr>
              <a:t>hệ</a:t>
            </a:r>
            <a:r>
              <a:rPr lang="en-US" sz="3200" dirty="0">
                <a:latin typeface="Arial" pitchFamily="34" charset="0"/>
                <a:cs typeface="Arial" pitchFamily="34" charset="0"/>
              </a:rPr>
              <a:t> </a:t>
            </a:r>
            <a:r>
              <a:rPr lang="en-US" sz="3200" dirty="0" err="1">
                <a:latin typeface="Arial" pitchFamily="34" charset="0"/>
                <a:cs typeface="Arial" pitchFamily="34" charset="0"/>
              </a:rPr>
              <a:t>về</a:t>
            </a:r>
            <a:r>
              <a:rPr lang="en-US" sz="3200" dirty="0">
                <a:latin typeface="Arial" pitchFamily="34" charset="0"/>
                <a:cs typeface="Arial" pitchFamily="34" charset="0"/>
              </a:rPr>
              <a:t> </a:t>
            </a:r>
            <a:r>
              <a:rPr lang="en-US" sz="3200" dirty="0" err="1">
                <a:latin typeface="Arial" pitchFamily="34" charset="0"/>
                <a:cs typeface="Arial" pitchFamily="34" charset="0"/>
              </a:rPr>
              <a:t>giải</a:t>
            </a:r>
            <a:r>
              <a:rPr lang="en-US" sz="3200" dirty="0">
                <a:latin typeface="Arial" pitchFamily="34" charset="0"/>
                <a:cs typeface="Arial" pitchFamily="34" charset="0"/>
              </a:rPr>
              <a:t> </a:t>
            </a:r>
            <a:r>
              <a:rPr lang="en-US" sz="3200" dirty="0" err="1">
                <a:latin typeface="Arial" pitchFamily="34" charset="0"/>
                <a:cs typeface="Arial" pitchFamily="34" charset="0"/>
              </a:rPr>
              <a:t>quyết</a:t>
            </a:r>
            <a:r>
              <a:rPr lang="en-US" sz="3200" dirty="0">
                <a:latin typeface="Arial" pitchFamily="34" charset="0"/>
                <a:cs typeface="Arial" pitchFamily="34" charset="0"/>
              </a:rPr>
              <a:t> </a:t>
            </a:r>
            <a:r>
              <a:rPr lang="en-US" sz="3200" dirty="0" err="1">
                <a:latin typeface="Arial" pitchFamily="34" charset="0"/>
                <a:cs typeface="Arial" pitchFamily="34" charset="0"/>
              </a:rPr>
              <a:t>tranh</a:t>
            </a:r>
            <a:r>
              <a:rPr lang="en-US" sz="3200" dirty="0">
                <a:latin typeface="Arial" pitchFamily="34" charset="0"/>
                <a:cs typeface="Arial" pitchFamily="34" charset="0"/>
              </a:rPr>
              <a:t> </a:t>
            </a:r>
            <a:r>
              <a:rPr lang="en-US" sz="3200" dirty="0" err="1">
                <a:latin typeface="Arial" pitchFamily="34" charset="0"/>
                <a:cs typeface="Arial" pitchFamily="34" charset="0"/>
              </a:rPr>
              <a:t>chấp</a:t>
            </a:r>
            <a:r>
              <a:rPr lang="en-US" sz="3200" dirty="0">
                <a:latin typeface="Arial" pitchFamily="34" charset="0"/>
                <a:cs typeface="Arial" pitchFamily="34" charset="0"/>
              </a:rPr>
              <a:t> </a:t>
            </a:r>
            <a:r>
              <a:rPr lang="en-US" sz="3200" dirty="0" err="1">
                <a:latin typeface="Arial" pitchFamily="34" charset="0"/>
                <a:cs typeface="Arial" pitchFamily="34" charset="0"/>
              </a:rPr>
              <a:t>lao</a:t>
            </a:r>
            <a:r>
              <a:rPr lang="en-US" sz="3200" dirty="0">
                <a:latin typeface="Arial" pitchFamily="34" charset="0"/>
                <a:cs typeface="Arial" pitchFamily="34" charset="0"/>
              </a:rPr>
              <a:t> </a:t>
            </a:r>
            <a:r>
              <a:rPr lang="en-US" sz="3200" dirty="0" err="1">
                <a:latin typeface="Arial" pitchFamily="34" charset="0"/>
                <a:cs typeface="Arial" pitchFamily="34" charset="0"/>
              </a:rPr>
              <a:t>động</a:t>
            </a:r>
            <a:r>
              <a:rPr lang="en-US" sz="3200" dirty="0">
                <a:latin typeface="Arial" pitchFamily="34" charset="0"/>
                <a:cs typeface="Arial" pitchFamily="34" charset="0"/>
              </a:rPr>
              <a:t>;</a:t>
            </a:r>
          </a:p>
          <a:p>
            <a:pPr>
              <a:defRPr/>
            </a:pPr>
            <a:r>
              <a:rPr lang="en-US" sz="3200" dirty="0">
                <a:latin typeface="Arial" pitchFamily="34" charset="0"/>
                <a:cs typeface="Arial" pitchFamily="34" charset="0"/>
              </a:rPr>
              <a:t>+ </a:t>
            </a:r>
            <a:r>
              <a:rPr lang="en-US" sz="3200" dirty="0" err="1">
                <a:latin typeface="Arial" pitchFamily="34" charset="0"/>
                <a:cs typeface="Arial" pitchFamily="34" charset="0"/>
              </a:rPr>
              <a:t>Quan</a:t>
            </a:r>
            <a:r>
              <a:rPr lang="en-US" sz="3200" dirty="0">
                <a:latin typeface="Arial" pitchFamily="34" charset="0"/>
                <a:cs typeface="Arial" pitchFamily="34" charset="0"/>
              </a:rPr>
              <a:t> </a:t>
            </a:r>
            <a:r>
              <a:rPr lang="en-US" sz="3200" dirty="0" err="1">
                <a:latin typeface="Arial" pitchFamily="34" charset="0"/>
                <a:cs typeface="Arial" pitchFamily="34" charset="0"/>
              </a:rPr>
              <a:t>hệ</a:t>
            </a:r>
            <a:r>
              <a:rPr lang="en-US" sz="3200" dirty="0">
                <a:latin typeface="Arial" pitchFamily="34" charset="0"/>
                <a:cs typeface="Arial" pitchFamily="34" charset="0"/>
              </a:rPr>
              <a:t> </a:t>
            </a:r>
            <a:r>
              <a:rPr lang="en-US" sz="3200" dirty="0" err="1">
                <a:latin typeface="Arial" pitchFamily="34" charset="0"/>
                <a:cs typeface="Arial" pitchFamily="34" charset="0"/>
              </a:rPr>
              <a:t>về</a:t>
            </a:r>
            <a:r>
              <a:rPr lang="en-US" sz="3200" dirty="0">
                <a:latin typeface="Arial" pitchFamily="34" charset="0"/>
                <a:cs typeface="Arial" pitchFamily="34" charset="0"/>
              </a:rPr>
              <a:t> </a:t>
            </a:r>
            <a:r>
              <a:rPr lang="en-US" sz="3200" dirty="0" err="1">
                <a:latin typeface="Arial" pitchFamily="34" charset="0"/>
                <a:cs typeface="Arial" pitchFamily="34" charset="0"/>
              </a:rPr>
              <a:t>quản</a:t>
            </a:r>
            <a:r>
              <a:rPr lang="en-US" sz="3200" dirty="0">
                <a:latin typeface="Arial" pitchFamily="34" charset="0"/>
                <a:cs typeface="Arial" pitchFamily="34" charset="0"/>
              </a:rPr>
              <a:t> </a:t>
            </a:r>
            <a:r>
              <a:rPr lang="en-US" sz="3200" dirty="0" err="1">
                <a:latin typeface="Arial" pitchFamily="34" charset="0"/>
                <a:cs typeface="Arial" pitchFamily="34" charset="0"/>
              </a:rPr>
              <a:t>lý</a:t>
            </a:r>
            <a:r>
              <a:rPr lang="en-US" sz="3200" dirty="0">
                <a:latin typeface="Arial" pitchFamily="34" charset="0"/>
                <a:cs typeface="Arial" pitchFamily="34" charset="0"/>
              </a:rPr>
              <a:t> </a:t>
            </a:r>
            <a:r>
              <a:rPr lang="en-US" sz="3200" dirty="0" err="1">
                <a:latin typeface="Arial" pitchFamily="34" charset="0"/>
                <a:cs typeface="Arial" pitchFamily="34" charset="0"/>
              </a:rPr>
              <a:t>và</a:t>
            </a:r>
            <a:r>
              <a:rPr lang="en-US" sz="3200" dirty="0">
                <a:latin typeface="Arial" pitchFamily="34" charset="0"/>
                <a:cs typeface="Arial" pitchFamily="34" charset="0"/>
              </a:rPr>
              <a:t> </a:t>
            </a:r>
            <a:r>
              <a:rPr lang="en-US" sz="3200" dirty="0" err="1">
                <a:latin typeface="Arial" pitchFamily="34" charset="0"/>
                <a:cs typeface="Arial" pitchFamily="34" charset="0"/>
              </a:rPr>
              <a:t>thanh</a:t>
            </a:r>
            <a:r>
              <a:rPr lang="en-US" sz="3200" dirty="0">
                <a:latin typeface="Arial" pitchFamily="34" charset="0"/>
                <a:cs typeface="Arial" pitchFamily="34" charset="0"/>
              </a:rPr>
              <a:t> </a:t>
            </a:r>
            <a:r>
              <a:rPr lang="en-US" sz="3200" dirty="0" err="1">
                <a:latin typeface="Arial" pitchFamily="34" charset="0"/>
                <a:cs typeface="Arial" pitchFamily="34" charset="0"/>
              </a:rPr>
              <a:t>tra</a:t>
            </a:r>
            <a:r>
              <a:rPr lang="en-US" sz="3200" dirty="0">
                <a:latin typeface="Arial" pitchFamily="34" charset="0"/>
                <a:cs typeface="Arial" pitchFamily="34" charset="0"/>
              </a:rPr>
              <a:t> </a:t>
            </a:r>
            <a:r>
              <a:rPr lang="en-US" sz="3200" dirty="0" err="1">
                <a:latin typeface="Arial" pitchFamily="34" charset="0"/>
                <a:cs typeface="Arial" pitchFamily="34" charset="0"/>
              </a:rPr>
              <a:t>lao</a:t>
            </a:r>
            <a:r>
              <a:rPr lang="en-US" sz="3200" dirty="0">
                <a:latin typeface="Arial" pitchFamily="34" charset="0"/>
                <a:cs typeface="Arial" pitchFamily="34" charset="0"/>
              </a:rPr>
              <a:t> </a:t>
            </a:r>
            <a:r>
              <a:rPr lang="en-US" sz="3200" dirty="0" err="1">
                <a:latin typeface="Arial" pitchFamily="34" charset="0"/>
                <a:cs typeface="Arial" pitchFamily="34" charset="0"/>
              </a:rPr>
              <a:t>động</a:t>
            </a:r>
            <a:r>
              <a:rPr lang="en-US" sz="3200" dirty="0">
                <a:latin typeface="Arial" pitchFamily="34" charset="0"/>
                <a:cs typeface="Arial" pitchFamily="34" charset="0"/>
              </a:rPr>
              <a:t>.</a:t>
            </a:r>
          </a:p>
        </p:txBody>
      </p:sp>
    </p:spTree>
    <p:extLst>
      <p:ext uri="{BB962C8B-B14F-4D97-AF65-F5344CB8AC3E}">
        <p14:creationId xmlns:p14="http://schemas.microsoft.com/office/powerpoint/2010/main" val="3631679700"/>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
                                          </p:val>
                                        </p:tav>
                                        <p:tav tm="100000">
                                          <p:val>
                                            <p:strVal val="#ppt_x"/>
                                          </p:val>
                                        </p:tav>
                                      </p:tavLst>
                                    </p:anim>
                                    <p:anim calcmode="lin" valueType="num">
                                      <p:cBhvr>
                                        <p:cTn id="1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5"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6" name="Diagram 5"/>
          <p:cNvGraphicFramePr/>
          <p:nvPr/>
        </p:nvGraphicFramePr>
        <p:xfrm>
          <a:off x="366797" y="1047387"/>
          <a:ext cx="8348056" cy="581061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Oval 6"/>
          <p:cNvSpPr/>
          <p:nvPr/>
        </p:nvSpPr>
        <p:spPr>
          <a:xfrm>
            <a:off x="2955925" y="3014663"/>
            <a:ext cx="2971800" cy="2895600"/>
          </a:xfrm>
          <a:prstGeom prst="ellipse">
            <a:avLst/>
          </a:prstGeom>
        </p:spPr>
        <p:style>
          <a:lnRef idx="1">
            <a:schemeClr val="accent6"/>
          </a:lnRef>
          <a:fillRef idx="2">
            <a:schemeClr val="accent6"/>
          </a:fillRef>
          <a:effectRef idx="1">
            <a:schemeClr val="accent6"/>
          </a:effectRef>
          <a:fontRef idx="minor">
            <a:schemeClr val="dk1"/>
          </a:fontRef>
        </p:style>
        <p:txBody>
          <a:bodyPr anchor="ctr"/>
          <a:lstStyle/>
          <a:p>
            <a:pPr algn="ctr">
              <a:defRPr/>
            </a:pPr>
            <a:r>
              <a:rPr lang="vi-VN" sz="2800" b="1" dirty="0">
                <a:solidFill>
                  <a:srgbClr val="C00000"/>
                </a:solidFill>
              </a:rPr>
              <a:t>Các quan hệ xã hội phát từ quan hệ lao động</a:t>
            </a:r>
            <a:endParaRPr lang="en-US" sz="2800" b="1" dirty="0">
              <a:solidFill>
                <a:srgbClr val="C00000"/>
              </a:solidFill>
            </a:endParaRPr>
          </a:p>
        </p:txBody>
      </p:sp>
    </p:spTree>
    <p:extLst>
      <p:ext uri="{BB962C8B-B14F-4D97-AF65-F5344CB8AC3E}">
        <p14:creationId xmlns:p14="http://schemas.microsoft.com/office/powerpoint/2010/main" val="1644882691"/>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diamond(in)">
                                      <p:cBhvr>
                                        <p:cTn id="7" dur="2000"/>
                                        <p:tgtEl>
                                          <p:spTgt spid="7"/>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1"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heel(4)">
                                      <p:cBhvr>
                                        <p:cTn id="12"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AsOne/>
      </p:bldGraphic>
      <p:bldP spid="7"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0" y="1990725"/>
            <a:ext cx="2260600" cy="3078163"/>
          </a:xfrm>
          <a:prstGeom prst="roundRect">
            <a:avLst/>
          </a:prstGeom>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en-US" sz="3600" b="1" dirty="0" err="1">
                <a:latin typeface="Arial" pitchFamily="34" charset="0"/>
                <a:cs typeface="Arial" pitchFamily="34" charset="0"/>
              </a:rPr>
              <a:t>Phương</a:t>
            </a:r>
            <a:r>
              <a:rPr lang="en-US" sz="3600" b="1" dirty="0">
                <a:latin typeface="Arial" pitchFamily="34" charset="0"/>
                <a:cs typeface="Arial" pitchFamily="34" charset="0"/>
              </a:rPr>
              <a:t> </a:t>
            </a:r>
            <a:r>
              <a:rPr lang="en-US" sz="3600" b="1" dirty="0" err="1">
                <a:latin typeface="Arial" pitchFamily="34" charset="0"/>
                <a:cs typeface="Arial" pitchFamily="34" charset="0"/>
              </a:rPr>
              <a:t>pháp</a:t>
            </a:r>
            <a:r>
              <a:rPr lang="en-US" sz="3600" b="1" dirty="0">
                <a:latin typeface="Arial" pitchFamily="34" charset="0"/>
                <a:cs typeface="Arial" pitchFamily="34" charset="0"/>
              </a:rPr>
              <a:t> </a:t>
            </a:r>
            <a:r>
              <a:rPr lang="en-US" sz="3600" b="1" dirty="0" err="1">
                <a:latin typeface="Arial" pitchFamily="34" charset="0"/>
                <a:cs typeface="Arial" pitchFamily="34" charset="0"/>
              </a:rPr>
              <a:t>điều</a:t>
            </a:r>
            <a:r>
              <a:rPr lang="en-US" sz="3600" b="1" dirty="0">
                <a:latin typeface="Arial" pitchFamily="34" charset="0"/>
                <a:cs typeface="Arial" pitchFamily="34" charset="0"/>
              </a:rPr>
              <a:t> </a:t>
            </a:r>
            <a:r>
              <a:rPr lang="en-US" sz="3600" b="1" dirty="0" err="1">
                <a:latin typeface="Arial" pitchFamily="34" charset="0"/>
                <a:cs typeface="Arial" pitchFamily="34" charset="0"/>
              </a:rPr>
              <a:t>chỉnh</a:t>
            </a:r>
            <a:endParaRPr lang="vi-VN" sz="3600" b="1" dirty="0">
              <a:cs typeface="Arial" pitchFamily="34" charset="0"/>
            </a:endParaRPr>
          </a:p>
        </p:txBody>
      </p:sp>
      <p:pic>
        <p:nvPicPr>
          <p:cNvPr id="19460"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ounded Rectangle 7"/>
          <p:cNvSpPr/>
          <p:nvPr/>
        </p:nvSpPr>
        <p:spPr>
          <a:xfrm>
            <a:off x="3706813" y="1500188"/>
            <a:ext cx="5453062" cy="939800"/>
          </a:xfrm>
          <a:prstGeom prst="roundRect">
            <a:avLst/>
          </a:prstGeom>
          <a:solidFill>
            <a:schemeClr val="accent1">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3200" b="1" i="1" dirty="0" err="1"/>
              <a:t>Phương</a:t>
            </a:r>
            <a:r>
              <a:rPr lang="en-US" sz="3200" b="1" i="1" dirty="0"/>
              <a:t> </a:t>
            </a:r>
            <a:r>
              <a:rPr lang="en-US" sz="3200" b="1" i="1" dirty="0" err="1"/>
              <a:t>pháp</a:t>
            </a:r>
            <a:r>
              <a:rPr lang="en-US" sz="3200" b="1" i="1" dirty="0"/>
              <a:t> </a:t>
            </a:r>
            <a:r>
              <a:rPr lang="en-US" sz="3200" b="1" i="1" dirty="0" err="1"/>
              <a:t>thoả</a:t>
            </a:r>
            <a:r>
              <a:rPr lang="en-US" sz="3200" b="1" i="1" dirty="0"/>
              <a:t> </a:t>
            </a:r>
            <a:r>
              <a:rPr lang="en-US" sz="3200" b="1" i="1" dirty="0" err="1"/>
              <a:t>thuận</a:t>
            </a:r>
            <a:r>
              <a:rPr lang="en-US" sz="3200" b="1" i="1" dirty="0"/>
              <a:t> </a:t>
            </a:r>
            <a:endParaRPr lang="en-US" sz="3200" b="1" i="1" dirty="0">
              <a:latin typeface="Arial" pitchFamily="34" charset="0"/>
              <a:cs typeface="Arial" pitchFamily="34" charset="0"/>
            </a:endParaRPr>
          </a:p>
        </p:txBody>
      </p:sp>
      <p:sp>
        <p:nvSpPr>
          <p:cNvPr id="9" name="Rounded Rectangle 8"/>
          <p:cNvSpPr/>
          <p:nvPr/>
        </p:nvSpPr>
        <p:spPr>
          <a:xfrm>
            <a:off x="3706813" y="3068638"/>
            <a:ext cx="5437187" cy="922337"/>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3200" b="1" i="1" dirty="0" err="1"/>
              <a:t>Phương</a:t>
            </a:r>
            <a:r>
              <a:rPr lang="en-US" sz="3200" b="1" i="1" dirty="0"/>
              <a:t> </a:t>
            </a:r>
            <a:r>
              <a:rPr lang="en-US" sz="3200" b="1" i="1" dirty="0" err="1"/>
              <a:t>pháp</a:t>
            </a:r>
            <a:r>
              <a:rPr lang="en-US" sz="3200" b="1" i="1" dirty="0"/>
              <a:t> </a:t>
            </a:r>
            <a:r>
              <a:rPr lang="en-US" sz="3200" b="1" i="1" dirty="0" err="1"/>
              <a:t>mệnh</a:t>
            </a:r>
            <a:r>
              <a:rPr lang="en-US" sz="3200" b="1" i="1" dirty="0"/>
              <a:t> </a:t>
            </a:r>
            <a:r>
              <a:rPr lang="en-US" sz="3200" b="1" i="1" dirty="0" err="1"/>
              <a:t>lệnh</a:t>
            </a:r>
            <a:endParaRPr lang="vi-VN" sz="3200" b="1" dirty="0">
              <a:cs typeface="Arial" pitchFamily="34" charset="0"/>
            </a:endParaRPr>
          </a:p>
        </p:txBody>
      </p:sp>
      <p:cxnSp>
        <p:nvCxnSpPr>
          <p:cNvPr id="4" name="Straight Arrow Connector 3"/>
          <p:cNvCxnSpPr>
            <a:stCxn id="6" idx="3"/>
            <a:endCxn id="8" idx="1"/>
          </p:cNvCxnSpPr>
          <p:nvPr/>
        </p:nvCxnSpPr>
        <p:spPr>
          <a:xfrm flipV="1">
            <a:off x="2260600" y="1970088"/>
            <a:ext cx="1446213" cy="1560512"/>
          </a:xfrm>
          <a:prstGeom prst="straightConnector1">
            <a:avLst/>
          </a:prstGeom>
          <a:ln w="76200">
            <a:tailEnd type="arrow"/>
          </a:ln>
        </p:spPr>
        <p:style>
          <a:lnRef idx="1">
            <a:schemeClr val="accent1"/>
          </a:lnRef>
          <a:fillRef idx="0">
            <a:schemeClr val="accent1"/>
          </a:fillRef>
          <a:effectRef idx="0">
            <a:schemeClr val="accent1"/>
          </a:effectRef>
          <a:fontRef idx="minor">
            <a:schemeClr val="tx1"/>
          </a:fontRef>
        </p:style>
      </p:cxnSp>
      <p:cxnSp>
        <p:nvCxnSpPr>
          <p:cNvPr id="11" name="Straight Arrow Connector 10"/>
          <p:cNvCxnSpPr>
            <a:stCxn id="6" idx="3"/>
            <a:endCxn id="9" idx="1"/>
          </p:cNvCxnSpPr>
          <p:nvPr/>
        </p:nvCxnSpPr>
        <p:spPr>
          <a:xfrm>
            <a:off x="2260600" y="3530600"/>
            <a:ext cx="1446213" cy="0"/>
          </a:xfrm>
          <a:prstGeom prst="straightConnector1">
            <a:avLst/>
          </a:prstGeom>
          <a:ln w="76200">
            <a:tailEnd type="arrow"/>
          </a:ln>
        </p:spPr>
        <p:style>
          <a:lnRef idx="1">
            <a:schemeClr val="accent1"/>
          </a:lnRef>
          <a:fillRef idx="0">
            <a:schemeClr val="accent1"/>
          </a:fillRef>
          <a:effectRef idx="0">
            <a:schemeClr val="accent1"/>
          </a:effectRef>
          <a:fontRef idx="minor">
            <a:schemeClr val="tx1"/>
          </a:fontRef>
        </p:style>
      </p:cxnSp>
      <p:sp>
        <p:nvSpPr>
          <p:cNvPr id="17" name="Rounded Rectangle 16"/>
          <p:cNvSpPr/>
          <p:nvPr/>
        </p:nvSpPr>
        <p:spPr>
          <a:xfrm>
            <a:off x="3706813" y="4589463"/>
            <a:ext cx="5437187" cy="1978025"/>
          </a:xfrm>
          <a:prstGeom prst="roundRect">
            <a:avLst/>
          </a:prstGeom>
          <a:solidFill>
            <a:srgbClr val="FFC0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3200" b="1" i="1" dirty="0" err="1"/>
              <a:t>Thông</a:t>
            </a:r>
            <a:r>
              <a:rPr lang="en-US" sz="3200" b="1" i="1" dirty="0"/>
              <a:t> qua </a:t>
            </a:r>
            <a:r>
              <a:rPr lang="en-US" sz="3200" b="1" i="1" dirty="0" err="1"/>
              <a:t>hoạt</a:t>
            </a:r>
            <a:r>
              <a:rPr lang="en-US" sz="3200" b="1" i="1" dirty="0"/>
              <a:t> </a:t>
            </a:r>
            <a:r>
              <a:rPr lang="en-US" sz="3200" b="1" i="1" dirty="0" err="1"/>
              <a:t>động</a:t>
            </a:r>
            <a:r>
              <a:rPr lang="en-US" sz="3200" b="1" i="1" dirty="0"/>
              <a:t> </a:t>
            </a:r>
            <a:r>
              <a:rPr lang="en-US" sz="3200" b="1" i="1" dirty="0" err="1"/>
              <a:t>công</a:t>
            </a:r>
            <a:r>
              <a:rPr lang="en-US" sz="3200" b="1" i="1" dirty="0"/>
              <a:t> </a:t>
            </a:r>
            <a:r>
              <a:rPr lang="en-US" sz="3200" b="1" i="1" dirty="0" err="1"/>
              <a:t>đoàn</a:t>
            </a:r>
            <a:r>
              <a:rPr lang="en-US" sz="3200" b="1" i="1" dirty="0"/>
              <a:t>, </a:t>
            </a:r>
            <a:r>
              <a:rPr lang="en-US" sz="3200" b="1" i="1" dirty="0" err="1"/>
              <a:t>tác</a:t>
            </a:r>
            <a:r>
              <a:rPr lang="en-US" sz="3200" b="1" i="1" dirty="0"/>
              <a:t> </a:t>
            </a:r>
            <a:r>
              <a:rPr lang="en-US" sz="3200" b="1" i="1" dirty="0" err="1"/>
              <a:t>động</a:t>
            </a:r>
            <a:r>
              <a:rPr lang="en-US" sz="3200" b="1" i="1" dirty="0"/>
              <a:t> </a:t>
            </a:r>
            <a:r>
              <a:rPr lang="en-US" sz="3200" b="1" i="1" dirty="0" err="1"/>
              <a:t>vào</a:t>
            </a:r>
            <a:r>
              <a:rPr lang="en-US" sz="3200" b="1" i="1" dirty="0"/>
              <a:t> </a:t>
            </a:r>
            <a:r>
              <a:rPr lang="en-US" sz="3200" b="1" i="1" dirty="0" err="1"/>
              <a:t>các</a:t>
            </a:r>
            <a:r>
              <a:rPr lang="en-US" sz="3200" b="1" i="1" dirty="0"/>
              <a:t> </a:t>
            </a:r>
            <a:r>
              <a:rPr lang="en-US" sz="3200" b="1" i="1" dirty="0" err="1"/>
              <a:t>quan</a:t>
            </a:r>
            <a:r>
              <a:rPr lang="en-US" sz="3200" b="1" i="1" dirty="0"/>
              <a:t> </a:t>
            </a:r>
            <a:r>
              <a:rPr lang="en-US" sz="3200" b="1" i="1" dirty="0" err="1"/>
              <a:t>hệ</a:t>
            </a:r>
            <a:r>
              <a:rPr lang="en-US" sz="3200" b="1" i="1" dirty="0"/>
              <a:t> </a:t>
            </a:r>
            <a:r>
              <a:rPr lang="en-US" sz="3200" b="1" i="1" dirty="0" err="1"/>
              <a:t>phát</a:t>
            </a:r>
            <a:r>
              <a:rPr lang="en-US" sz="3200" b="1" i="1" dirty="0"/>
              <a:t> </a:t>
            </a:r>
            <a:r>
              <a:rPr lang="en-US" sz="3200" b="1" i="1" dirty="0" err="1"/>
              <a:t>sinh</a:t>
            </a:r>
            <a:r>
              <a:rPr lang="en-US" sz="3200" b="1" i="1" dirty="0"/>
              <a:t> </a:t>
            </a:r>
            <a:r>
              <a:rPr lang="en-US" sz="3200" b="1" i="1" dirty="0" err="1"/>
              <a:t>trong</a:t>
            </a:r>
            <a:r>
              <a:rPr lang="en-US" sz="3200" b="1" i="1" dirty="0"/>
              <a:t> </a:t>
            </a:r>
            <a:r>
              <a:rPr lang="en-US" sz="3200" b="1" i="1" dirty="0" err="1"/>
              <a:t>quá</a:t>
            </a:r>
            <a:r>
              <a:rPr lang="en-US" sz="3200" b="1" i="1" dirty="0"/>
              <a:t> </a:t>
            </a:r>
            <a:r>
              <a:rPr lang="en-US" sz="3200" b="1" i="1" dirty="0" err="1"/>
              <a:t>trình</a:t>
            </a:r>
            <a:r>
              <a:rPr lang="en-US" sz="3200" b="1" i="1" dirty="0"/>
              <a:t> </a:t>
            </a:r>
            <a:r>
              <a:rPr lang="en-US" sz="3200" b="1" i="1" dirty="0" err="1"/>
              <a:t>lao</a:t>
            </a:r>
            <a:r>
              <a:rPr lang="en-US" sz="3200" b="1" i="1" dirty="0"/>
              <a:t> </a:t>
            </a:r>
            <a:r>
              <a:rPr lang="en-US" sz="3200" b="1" i="1" dirty="0" err="1"/>
              <a:t>động</a:t>
            </a:r>
            <a:endParaRPr lang="en-US" sz="3200" b="1" i="1" dirty="0">
              <a:latin typeface="Arial" pitchFamily="34" charset="0"/>
              <a:cs typeface="Arial" pitchFamily="34" charset="0"/>
            </a:endParaRPr>
          </a:p>
        </p:txBody>
      </p:sp>
      <p:cxnSp>
        <p:nvCxnSpPr>
          <p:cNvPr id="46" name="Straight Arrow Connector 45"/>
          <p:cNvCxnSpPr>
            <a:stCxn id="6" idx="3"/>
            <a:endCxn id="17" idx="1"/>
          </p:cNvCxnSpPr>
          <p:nvPr/>
        </p:nvCxnSpPr>
        <p:spPr>
          <a:xfrm>
            <a:off x="2260600" y="3530600"/>
            <a:ext cx="1446213" cy="2047875"/>
          </a:xfrm>
          <a:prstGeom prst="straightConnector1">
            <a:avLst/>
          </a:prstGeom>
          <a:ln w="76200">
            <a:solidFill>
              <a:schemeClr val="accent1"/>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45271075"/>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fade">
                                      <p:cBhvr>
                                        <p:cTn id="21" dur="1000"/>
                                        <p:tgtEl>
                                          <p:spTgt spid="9"/>
                                        </p:tgtEl>
                                      </p:cBhvr>
                                    </p:animEffect>
                                    <p:anim calcmode="lin" valueType="num">
                                      <p:cBhvr>
                                        <p:cTn id="22" dur="1000" fill="hold"/>
                                        <p:tgtEl>
                                          <p:spTgt spid="9"/>
                                        </p:tgtEl>
                                        <p:attrNameLst>
                                          <p:attrName>ppt_x</p:attrName>
                                        </p:attrNameLst>
                                      </p:cBhvr>
                                      <p:tavLst>
                                        <p:tav tm="0">
                                          <p:val>
                                            <p:strVal val="#ppt_x"/>
                                          </p:val>
                                        </p:tav>
                                        <p:tav tm="100000">
                                          <p:val>
                                            <p:strVal val="#ppt_x"/>
                                          </p:val>
                                        </p:tav>
                                      </p:tavLst>
                                    </p:anim>
                                    <p:anim calcmode="lin" valueType="num">
                                      <p:cBhvr>
                                        <p:cTn id="23"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24" fill="hold" nodeType="clickPar">
                      <p:stCondLst>
                        <p:cond delay="indefinite"/>
                      </p:stCondLst>
                      <p:childTnLst>
                        <p:par>
                          <p:cTn id="25" fill="hold" nodeType="withGroup">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17"/>
                                        </p:tgtEl>
                                        <p:attrNameLst>
                                          <p:attrName>style.visibility</p:attrName>
                                        </p:attrNameLst>
                                      </p:cBhvr>
                                      <p:to>
                                        <p:strVal val="visible"/>
                                      </p:to>
                                    </p:set>
                                    <p:animEffect transition="in" filter="fade">
                                      <p:cBhvr>
                                        <p:cTn id="28" dur="1000"/>
                                        <p:tgtEl>
                                          <p:spTgt spid="17"/>
                                        </p:tgtEl>
                                      </p:cBhvr>
                                    </p:animEffect>
                                    <p:anim calcmode="lin" valueType="num">
                                      <p:cBhvr>
                                        <p:cTn id="29" dur="1000" fill="hold"/>
                                        <p:tgtEl>
                                          <p:spTgt spid="17"/>
                                        </p:tgtEl>
                                        <p:attrNameLst>
                                          <p:attrName>ppt_x</p:attrName>
                                        </p:attrNameLst>
                                      </p:cBhvr>
                                      <p:tavLst>
                                        <p:tav tm="0">
                                          <p:val>
                                            <p:strVal val="#ppt_x"/>
                                          </p:val>
                                        </p:tav>
                                        <p:tav tm="100000">
                                          <p:val>
                                            <p:strVal val="#ppt_x"/>
                                          </p:val>
                                        </p:tav>
                                      </p:tavLst>
                                    </p:anim>
                                    <p:anim calcmode="lin" valueType="num">
                                      <p:cBhvr>
                                        <p:cTn id="30"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animBg="1"/>
      <p:bldP spid="9" grpId="0" animBg="1"/>
      <p:bldP spid="17"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0" y="1114425"/>
            <a:ext cx="9144000" cy="796925"/>
          </a:xfrm>
          <a:prstGeom prst="rect">
            <a:avLst/>
          </a:prstGeom>
          <a:solidFill>
            <a:schemeClr val="accent4">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vi-VN" sz="3200" b="1" dirty="0"/>
              <a:t>2.2. Các nguyên tắc cơ bản của </a:t>
            </a:r>
            <a:r>
              <a:rPr lang="en-US" sz="3200" b="1" dirty="0"/>
              <a:t>l</a:t>
            </a:r>
            <a:r>
              <a:rPr lang="vi-VN" sz="3200" b="1" dirty="0"/>
              <a:t>uật </a:t>
            </a:r>
            <a:r>
              <a:rPr lang="en-US" sz="3200" b="1" dirty="0"/>
              <a:t>L</a:t>
            </a:r>
            <a:r>
              <a:rPr lang="vi-VN" sz="3200" b="1" dirty="0"/>
              <a:t>ao động</a:t>
            </a:r>
            <a:endParaRPr lang="en-US" sz="3200" dirty="0"/>
          </a:p>
        </p:txBody>
      </p:sp>
      <p:pic>
        <p:nvPicPr>
          <p:cNvPr id="20484"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ounded Rectangle 7"/>
          <p:cNvSpPr/>
          <p:nvPr/>
        </p:nvSpPr>
        <p:spPr>
          <a:xfrm>
            <a:off x="814388" y="2403475"/>
            <a:ext cx="7332662" cy="1919288"/>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3200" dirty="0" err="1">
                <a:latin typeface="Arial" pitchFamily="34" charset="0"/>
                <a:cs typeface="Arial" pitchFamily="34" charset="0"/>
              </a:rPr>
              <a:t>Pháp</a:t>
            </a:r>
            <a:r>
              <a:rPr lang="en-US" sz="3200" dirty="0">
                <a:latin typeface="Arial" pitchFamily="34" charset="0"/>
                <a:cs typeface="Arial" pitchFamily="34" charset="0"/>
              </a:rPr>
              <a:t> </a:t>
            </a:r>
            <a:r>
              <a:rPr lang="en-US" sz="3200" dirty="0" err="1">
                <a:latin typeface="Arial" pitchFamily="34" charset="0"/>
                <a:cs typeface="Arial" pitchFamily="34" charset="0"/>
              </a:rPr>
              <a:t>luật</a:t>
            </a:r>
            <a:r>
              <a:rPr lang="en-US" sz="3200" dirty="0">
                <a:latin typeface="Arial" pitchFamily="34" charset="0"/>
                <a:cs typeface="Arial" pitchFamily="34" charset="0"/>
              </a:rPr>
              <a:t> </a:t>
            </a:r>
            <a:r>
              <a:rPr lang="en-US" sz="3200" dirty="0" err="1">
                <a:latin typeface="Arial" pitchFamily="34" charset="0"/>
                <a:cs typeface="Arial" pitchFamily="34" charset="0"/>
              </a:rPr>
              <a:t>lao</a:t>
            </a:r>
            <a:r>
              <a:rPr lang="en-US" sz="3200" dirty="0">
                <a:latin typeface="Arial" pitchFamily="34" charset="0"/>
                <a:cs typeface="Arial" pitchFamily="34" charset="0"/>
              </a:rPr>
              <a:t> </a:t>
            </a:r>
            <a:r>
              <a:rPr lang="en-US" sz="3200" dirty="0" err="1">
                <a:latin typeface="Arial" pitchFamily="34" charset="0"/>
                <a:cs typeface="Arial" pitchFamily="34" charset="0"/>
              </a:rPr>
              <a:t>động</a:t>
            </a:r>
            <a:r>
              <a:rPr lang="en-US" sz="3200" dirty="0">
                <a:latin typeface="Arial" pitchFamily="34" charset="0"/>
                <a:cs typeface="Arial" pitchFamily="34" charset="0"/>
              </a:rPr>
              <a:t> </a:t>
            </a:r>
            <a:r>
              <a:rPr lang="en-US" sz="3200" dirty="0" err="1">
                <a:latin typeface="Arial" pitchFamily="34" charset="0"/>
                <a:cs typeface="Arial" pitchFamily="34" charset="0"/>
              </a:rPr>
              <a:t>bảo</a:t>
            </a:r>
            <a:r>
              <a:rPr lang="en-US" sz="3200" dirty="0">
                <a:latin typeface="Arial" pitchFamily="34" charset="0"/>
                <a:cs typeface="Arial" pitchFamily="34" charset="0"/>
              </a:rPr>
              <a:t> </a:t>
            </a:r>
            <a:r>
              <a:rPr lang="en-US" sz="3200" dirty="0" err="1">
                <a:latin typeface="Arial" pitchFamily="34" charset="0"/>
                <a:cs typeface="Arial" pitchFamily="34" charset="0"/>
              </a:rPr>
              <a:t>đảm</a:t>
            </a:r>
            <a:r>
              <a:rPr lang="en-US" sz="3200" dirty="0">
                <a:latin typeface="Arial" pitchFamily="34" charset="0"/>
                <a:cs typeface="Arial" pitchFamily="34" charset="0"/>
              </a:rPr>
              <a:t> </a:t>
            </a:r>
            <a:r>
              <a:rPr lang="en-US" sz="3200" dirty="0" err="1">
                <a:latin typeface="Arial" pitchFamily="34" charset="0"/>
                <a:cs typeface="Arial" pitchFamily="34" charset="0"/>
              </a:rPr>
              <a:t>tuân</a:t>
            </a:r>
            <a:r>
              <a:rPr lang="en-US" sz="3200" dirty="0">
                <a:latin typeface="Arial" pitchFamily="34" charset="0"/>
                <a:cs typeface="Arial" pitchFamily="34" charset="0"/>
              </a:rPr>
              <a:t> </a:t>
            </a:r>
            <a:r>
              <a:rPr lang="en-US" sz="3200" dirty="0" err="1">
                <a:latin typeface="Arial" pitchFamily="34" charset="0"/>
                <a:cs typeface="Arial" pitchFamily="34" charset="0"/>
              </a:rPr>
              <a:t>thủ</a:t>
            </a:r>
            <a:r>
              <a:rPr lang="en-US" sz="3200" dirty="0">
                <a:latin typeface="Arial" pitchFamily="34" charset="0"/>
                <a:cs typeface="Arial" pitchFamily="34" charset="0"/>
              </a:rPr>
              <a:t> </a:t>
            </a:r>
            <a:r>
              <a:rPr lang="en-US" sz="3200" dirty="0" err="1">
                <a:latin typeface="Arial" pitchFamily="34" charset="0"/>
                <a:cs typeface="Arial" pitchFamily="34" charset="0"/>
              </a:rPr>
              <a:t>những</a:t>
            </a:r>
            <a:r>
              <a:rPr lang="en-US" sz="3200" dirty="0">
                <a:latin typeface="Arial" pitchFamily="34" charset="0"/>
                <a:cs typeface="Arial" pitchFamily="34" charset="0"/>
              </a:rPr>
              <a:t> </a:t>
            </a:r>
            <a:r>
              <a:rPr lang="en-US" sz="3200" dirty="0" err="1">
                <a:latin typeface="Arial" pitchFamily="34" charset="0"/>
                <a:cs typeface="Arial" pitchFamily="34" charset="0"/>
              </a:rPr>
              <a:t>nguyên</a:t>
            </a:r>
            <a:r>
              <a:rPr lang="en-US" sz="3200" dirty="0">
                <a:latin typeface="Arial" pitchFamily="34" charset="0"/>
                <a:cs typeface="Arial" pitchFamily="34" charset="0"/>
              </a:rPr>
              <a:t> </a:t>
            </a:r>
            <a:r>
              <a:rPr lang="en-US" sz="3200" dirty="0" err="1">
                <a:latin typeface="Arial" pitchFamily="34" charset="0"/>
                <a:cs typeface="Arial" pitchFamily="34" charset="0"/>
              </a:rPr>
              <a:t>tắc</a:t>
            </a:r>
            <a:r>
              <a:rPr lang="en-US" sz="3200" dirty="0">
                <a:latin typeface="Arial" pitchFamily="34" charset="0"/>
                <a:cs typeface="Arial" pitchFamily="34" charset="0"/>
              </a:rPr>
              <a:t> </a:t>
            </a:r>
            <a:r>
              <a:rPr lang="en-US" sz="3200" dirty="0" err="1">
                <a:latin typeface="Arial" pitchFamily="34" charset="0"/>
                <a:cs typeface="Arial" pitchFamily="34" charset="0"/>
              </a:rPr>
              <a:t>sau</a:t>
            </a:r>
            <a:endParaRPr lang="en-US" sz="3200" b="1" dirty="0">
              <a:latin typeface="Arial" pitchFamily="34" charset="0"/>
              <a:cs typeface="Arial" pitchFamily="34" charset="0"/>
            </a:endParaRPr>
          </a:p>
        </p:txBody>
      </p:sp>
    </p:spTree>
    <p:extLst>
      <p:ext uri="{BB962C8B-B14F-4D97-AF65-F5344CB8AC3E}">
        <p14:creationId xmlns:p14="http://schemas.microsoft.com/office/powerpoint/2010/main" val="69051648"/>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1000"/>
                                        <p:tgtEl>
                                          <p:spTgt spid="8"/>
                                        </p:tgtEl>
                                      </p:cBhvr>
                                    </p:animEffect>
                                    <p:anim calcmode="lin" valueType="num">
                                      <p:cBhvr>
                                        <p:cTn id="13" dur="1000" fill="hold"/>
                                        <p:tgtEl>
                                          <p:spTgt spid="8"/>
                                        </p:tgtEl>
                                        <p:attrNameLst>
                                          <p:attrName>ppt_x</p:attrName>
                                        </p:attrNameLst>
                                      </p:cBhvr>
                                      <p:tavLst>
                                        <p:tav tm="0">
                                          <p:val>
                                            <p:strVal val="#ppt_x"/>
                                          </p:val>
                                        </p:tav>
                                        <p:tav tm="100000">
                                          <p:val>
                                            <p:strVal val="#ppt_x"/>
                                          </p:val>
                                        </p:tav>
                                      </p:tavLst>
                                    </p:anim>
                                    <p:anim calcmode="lin" valueType="num">
                                      <p:cBhvr>
                                        <p:cTn id="14"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0" y="1114425"/>
            <a:ext cx="9144000" cy="1428750"/>
          </a:xfrm>
          <a:prstGeom prst="rect">
            <a:avLst/>
          </a:prstGeom>
          <a:solidFill>
            <a:schemeClr val="accent4">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en-US" sz="3200" b="1" i="1" dirty="0">
                <a:latin typeface="Arial" pitchFamily="34" charset="0"/>
                <a:cs typeface="Arial" pitchFamily="34" charset="0"/>
              </a:rPr>
              <a:t>2.2.1. </a:t>
            </a:r>
            <a:r>
              <a:rPr lang="en-US" sz="3200" b="1" i="1" dirty="0" err="1">
                <a:latin typeface="Arial" pitchFamily="34" charset="0"/>
                <a:cs typeface="Arial" pitchFamily="34" charset="0"/>
              </a:rPr>
              <a:t>Pháp</a:t>
            </a:r>
            <a:r>
              <a:rPr lang="en-US" sz="3200" b="1" i="1" dirty="0">
                <a:latin typeface="Arial" pitchFamily="34" charset="0"/>
                <a:cs typeface="Arial" pitchFamily="34" charset="0"/>
              </a:rPr>
              <a:t> </a:t>
            </a:r>
            <a:r>
              <a:rPr lang="en-US" sz="3200" b="1" i="1" dirty="0" err="1">
                <a:latin typeface="Arial" pitchFamily="34" charset="0"/>
                <a:cs typeface="Arial" pitchFamily="34" charset="0"/>
              </a:rPr>
              <a:t>luật</a:t>
            </a:r>
            <a:r>
              <a:rPr lang="en-US" sz="3200" b="1" i="1" dirty="0">
                <a:latin typeface="Arial" pitchFamily="34" charset="0"/>
                <a:cs typeface="Arial" pitchFamily="34" charset="0"/>
              </a:rPr>
              <a:t> </a:t>
            </a:r>
            <a:r>
              <a:rPr lang="en-US" sz="3200" b="1" i="1" dirty="0" err="1">
                <a:latin typeface="Arial" pitchFamily="34" charset="0"/>
                <a:cs typeface="Arial" pitchFamily="34" charset="0"/>
              </a:rPr>
              <a:t>lao</a:t>
            </a:r>
            <a:r>
              <a:rPr lang="en-US" sz="3200" b="1" i="1" dirty="0">
                <a:latin typeface="Arial" pitchFamily="34" charset="0"/>
                <a:cs typeface="Arial" pitchFamily="34" charset="0"/>
              </a:rPr>
              <a:t> </a:t>
            </a:r>
            <a:r>
              <a:rPr lang="en-US" sz="3200" b="1" i="1" dirty="0" err="1">
                <a:latin typeface="Arial" pitchFamily="34" charset="0"/>
                <a:cs typeface="Arial" pitchFamily="34" charset="0"/>
              </a:rPr>
              <a:t>động</a:t>
            </a:r>
            <a:r>
              <a:rPr lang="en-US" sz="3200" b="1" i="1" dirty="0">
                <a:latin typeface="Arial" pitchFamily="34" charset="0"/>
                <a:cs typeface="Arial" pitchFamily="34" charset="0"/>
              </a:rPr>
              <a:t> </a:t>
            </a:r>
            <a:r>
              <a:rPr lang="en-US" sz="3200" b="1" i="1" dirty="0" err="1">
                <a:latin typeface="Arial" pitchFamily="34" charset="0"/>
                <a:cs typeface="Arial" pitchFamily="34" charset="0"/>
              </a:rPr>
              <a:t>bảo</a:t>
            </a:r>
            <a:r>
              <a:rPr lang="en-US" sz="3200" b="1" i="1" dirty="0">
                <a:latin typeface="Arial" pitchFamily="34" charset="0"/>
                <a:cs typeface="Arial" pitchFamily="34" charset="0"/>
              </a:rPr>
              <a:t> </a:t>
            </a:r>
            <a:r>
              <a:rPr lang="en-US" sz="3200" b="1" i="1" dirty="0" err="1">
                <a:latin typeface="Arial" pitchFamily="34" charset="0"/>
                <a:cs typeface="Arial" pitchFamily="34" charset="0"/>
              </a:rPr>
              <a:t>vệ</a:t>
            </a:r>
            <a:r>
              <a:rPr lang="en-US" sz="3200" b="1" i="1" dirty="0">
                <a:latin typeface="Arial" pitchFamily="34" charset="0"/>
                <a:cs typeface="Arial" pitchFamily="34" charset="0"/>
              </a:rPr>
              <a:t> </a:t>
            </a:r>
            <a:r>
              <a:rPr lang="en-US" sz="3200" b="1" i="1" dirty="0" err="1">
                <a:latin typeface="Arial" pitchFamily="34" charset="0"/>
                <a:cs typeface="Arial" pitchFamily="34" charset="0"/>
              </a:rPr>
              <a:t>quyền</a:t>
            </a:r>
            <a:r>
              <a:rPr lang="en-US" sz="3200" b="1" i="1" dirty="0">
                <a:latin typeface="Arial" pitchFamily="34" charset="0"/>
                <a:cs typeface="Arial" pitchFamily="34" charset="0"/>
              </a:rPr>
              <a:t> </a:t>
            </a:r>
            <a:r>
              <a:rPr lang="en-US" sz="3200" b="1" i="1" dirty="0" err="1">
                <a:latin typeface="Arial" pitchFamily="34" charset="0"/>
                <a:cs typeface="Arial" pitchFamily="34" charset="0"/>
              </a:rPr>
              <a:t>và</a:t>
            </a:r>
            <a:r>
              <a:rPr lang="en-US" sz="3200" b="1" i="1" dirty="0">
                <a:latin typeface="Arial" pitchFamily="34" charset="0"/>
                <a:cs typeface="Arial" pitchFamily="34" charset="0"/>
              </a:rPr>
              <a:t> </a:t>
            </a:r>
            <a:r>
              <a:rPr lang="en-US" sz="3200" b="1" i="1" dirty="0" err="1">
                <a:latin typeface="Arial" pitchFamily="34" charset="0"/>
                <a:cs typeface="Arial" pitchFamily="34" charset="0"/>
              </a:rPr>
              <a:t>lợi</a:t>
            </a:r>
            <a:r>
              <a:rPr lang="en-US" sz="3200" b="1" i="1" dirty="0">
                <a:latin typeface="Arial" pitchFamily="34" charset="0"/>
                <a:cs typeface="Arial" pitchFamily="34" charset="0"/>
              </a:rPr>
              <a:t> </a:t>
            </a:r>
            <a:r>
              <a:rPr lang="en-US" sz="3200" b="1" i="1" dirty="0" err="1">
                <a:latin typeface="Arial" pitchFamily="34" charset="0"/>
                <a:cs typeface="Arial" pitchFamily="34" charset="0"/>
              </a:rPr>
              <a:t>ích</a:t>
            </a:r>
            <a:r>
              <a:rPr lang="en-US" sz="3200" b="1" i="1" dirty="0">
                <a:latin typeface="Arial" pitchFamily="34" charset="0"/>
                <a:cs typeface="Arial" pitchFamily="34" charset="0"/>
              </a:rPr>
              <a:t> </a:t>
            </a:r>
            <a:r>
              <a:rPr lang="en-US" sz="3200" b="1" i="1" dirty="0" err="1">
                <a:latin typeface="Arial" pitchFamily="34" charset="0"/>
                <a:cs typeface="Arial" pitchFamily="34" charset="0"/>
              </a:rPr>
              <a:t>hợp</a:t>
            </a:r>
            <a:r>
              <a:rPr lang="en-US" sz="3200" b="1" i="1" dirty="0">
                <a:latin typeface="Arial" pitchFamily="34" charset="0"/>
                <a:cs typeface="Arial" pitchFamily="34" charset="0"/>
              </a:rPr>
              <a:t> </a:t>
            </a:r>
            <a:r>
              <a:rPr lang="en-US" sz="3200" b="1" i="1" dirty="0" err="1">
                <a:latin typeface="Arial" pitchFamily="34" charset="0"/>
                <a:cs typeface="Arial" pitchFamily="34" charset="0"/>
              </a:rPr>
              <a:t>pháp</a:t>
            </a:r>
            <a:r>
              <a:rPr lang="en-US" sz="3200" b="1" i="1" dirty="0">
                <a:latin typeface="Arial" pitchFamily="34" charset="0"/>
                <a:cs typeface="Arial" pitchFamily="34" charset="0"/>
              </a:rPr>
              <a:t> </a:t>
            </a:r>
            <a:r>
              <a:rPr lang="en-US" sz="3200" b="1" i="1" dirty="0" err="1">
                <a:latin typeface="Arial" pitchFamily="34" charset="0"/>
                <a:cs typeface="Arial" pitchFamily="34" charset="0"/>
              </a:rPr>
              <a:t>của</a:t>
            </a:r>
            <a:r>
              <a:rPr lang="en-US" sz="3200" b="1" i="1" dirty="0">
                <a:latin typeface="Arial" pitchFamily="34" charset="0"/>
                <a:cs typeface="Arial" pitchFamily="34" charset="0"/>
              </a:rPr>
              <a:t> </a:t>
            </a:r>
            <a:r>
              <a:rPr lang="en-US" sz="3200" b="1" i="1" dirty="0" err="1">
                <a:latin typeface="Arial" pitchFamily="34" charset="0"/>
                <a:cs typeface="Arial" pitchFamily="34" charset="0"/>
              </a:rPr>
              <a:t>các</a:t>
            </a:r>
            <a:r>
              <a:rPr lang="en-US" sz="3200" b="1" i="1" dirty="0">
                <a:latin typeface="Arial" pitchFamily="34" charset="0"/>
                <a:cs typeface="Arial" pitchFamily="34" charset="0"/>
              </a:rPr>
              <a:t> </a:t>
            </a:r>
            <a:r>
              <a:rPr lang="en-US" sz="3200" b="1" i="1" dirty="0" err="1">
                <a:latin typeface="Arial" pitchFamily="34" charset="0"/>
                <a:cs typeface="Arial" pitchFamily="34" charset="0"/>
              </a:rPr>
              <a:t>chủ</a:t>
            </a:r>
            <a:r>
              <a:rPr lang="en-US" sz="3200" b="1" i="1" dirty="0">
                <a:latin typeface="Arial" pitchFamily="34" charset="0"/>
                <a:cs typeface="Arial" pitchFamily="34" charset="0"/>
              </a:rPr>
              <a:t> </a:t>
            </a:r>
            <a:r>
              <a:rPr lang="en-US" sz="3200" b="1" i="1" dirty="0" err="1">
                <a:latin typeface="Arial" pitchFamily="34" charset="0"/>
                <a:cs typeface="Arial" pitchFamily="34" charset="0"/>
              </a:rPr>
              <a:t>thể</a:t>
            </a:r>
            <a:r>
              <a:rPr lang="en-US" sz="3200" b="1" i="1" dirty="0">
                <a:latin typeface="Arial" pitchFamily="34" charset="0"/>
                <a:cs typeface="Arial" pitchFamily="34" charset="0"/>
              </a:rPr>
              <a:t> </a:t>
            </a:r>
            <a:r>
              <a:rPr lang="en-US" sz="3200" b="1" i="1" dirty="0" err="1">
                <a:latin typeface="Arial" pitchFamily="34" charset="0"/>
                <a:cs typeface="Arial" pitchFamily="34" charset="0"/>
              </a:rPr>
              <a:t>quan</a:t>
            </a:r>
            <a:r>
              <a:rPr lang="en-US" sz="3200" b="1" i="1" dirty="0">
                <a:latin typeface="Arial" pitchFamily="34" charset="0"/>
                <a:cs typeface="Arial" pitchFamily="34" charset="0"/>
              </a:rPr>
              <a:t> </a:t>
            </a:r>
            <a:r>
              <a:rPr lang="en-US" sz="3200" b="1" i="1" dirty="0" err="1">
                <a:latin typeface="Arial" pitchFamily="34" charset="0"/>
                <a:cs typeface="Arial" pitchFamily="34" charset="0"/>
              </a:rPr>
              <a:t>hệ</a:t>
            </a:r>
            <a:r>
              <a:rPr lang="en-US" sz="3200" b="1" i="1" dirty="0">
                <a:latin typeface="Arial" pitchFamily="34" charset="0"/>
                <a:cs typeface="Arial" pitchFamily="34" charset="0"/>
              </a:rPr>
              <a:t> </a:t>
            </a:r>
            <a:r>
              <a:rPr lang="en-US" sz="3200" b="1" i="1" dirty="0" err="1">
                <a:latin typeface="Arial" pitchFamily="34" charset="0"/>
                <a:cs typeface="Arial" pitchFamily="34" charset="0"/>
              </a:rPr>
              <a:t>pháp</a:t>
            </a:r>
            <a:r>
              <a:rPr lang="en-US" sz="3200" b="1" i="1" dirty="0">
                <a:latin typeface="Arial" pitchFamily="34" charset="0"/>
                <a:cs typeface="Arial" pitchFamily="34" charset="0"/>
              </a:rPr>
              <a:t> </a:t>
            </a:r>
            <a:r>
              <a:rPr lang="en-US" sz="3200" b="1" i="1" dirty="0" err="1">
                <a:latin typeface="Arial" pitchFamily="34" charset="0"/>
                <a:cs typeface="Arial" pitchFamily="34" charset="0"/>
              </a:rPr>
              <a:t>luật</a:t>
            </a:r>
            <a:r>
              <a:rPr lang="en-US" sz="3200" b="1" i="1" dirty="0">
                <a:latin typeface="Arial" pitchFamily="34" charset="0"/>
                <a:cs typeface="Arial" pitchFamily="34" charset="0"/>
              </a:rPr>
              <a:t> Lao </a:t>
            </a:r>
            <a:r>
              <a:rPr lang="en-US" sz="3200" b="1" i="1" dirty="0" err="1">
                <a:latin typeface="Arial" pitchFamily="34" charset="0"/>
                <a:cs typeface="Arial" pitchFamily="34" charset="0"/>
              </a:rPr>
              <a:t>động</a:t>
            </a:r>
            <a:endParaRPr lang="en-US" sz="3200" dirty="0">
              <a:latin typeface="Arial" pitchFamily="34" charset="0"/>
              <a:cs typeface="Arial" pitchFamily="34" charset="0"/>
            </a:endParaRPr>
          </a:p>
        </p:txBody>
      </p:sp>
      <p:pic>
        <p:nvPicPr>
          <p:cNvPr id="21508"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ounded Rectangle 7"/>
          <p:cNvSpPr/>
          <p:nvPr/>
        </p:nvSpPr>
        <p:spPr>
          <a:xfrm>
            <a:off x="0" y="2943225"/>
            <a:ext cx="9144000" cy="3308350"/>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3200" b="1" dirty="0">
                <a:latin typeface="Arial" pitchFamily="34" charset="0"/>
                <a:cs typeface="Arial" pitchFamily="34" charset="0"/>
              </a:rPr>
              <a:t>+ </a:t>
            </a:r>
            <a:r>
              <a:rPr lang="en-US" sz="3200" b="1" dirty="0" err="1">
                <a:latin typeface="Arial" pitchFamily="34" charset="0"/>
                <a:cs typeface="Arial" pitchFamily="34" charset="0"/>
              </a:rPr>
              <a:t>Đối</a:t>
            </a:r>
            <a:r>
              <a:rPr lang="en-US" sz="3200" b="1" dirty="0">
                <a:latin typeface="Arial" pitchFamily="34" charset="0"/>
                <a:cs typeface="Arial" pitchFamily="34" charset="0"/>
              </a:rPr>
              <a:t> </a:t>
            </a:r>
            <a:r>
              <a:rPr lang="en-US" sz="3200" b="1" dirty="0" err="1">
                <a:latin typeface="Arial" pitchFamily="34" charset="0"/>
                <a:cs typeface="Arial" pitchFamily="34" charset="0"/>
              </a:rPr>
              <a:t>với</a:t>
            </a:r>
            <a:r>
              <a:rPr lang="en-US" sz="3200" b="1" dirty="0">
                <a:latin typeface="Arial" pitchFamily="34" charset="0"/>
                <a:cs typeface="Arial" pitchFamily="34" charset="0"/>
              </a:rPr>
              <a:t> </a:t>
            </a:r>
            <a:r>
              <a:rPr lang="en-US" sz="3200" b="1" dirty="0" err="1">
                <a:latin typeface="Arial" pitchFamily="34" charset="0"/>
                <a:cs typeface="Arial" pitchFamily="34" charset="0"/>
              </a:rPr>
              <a:t>người</a:t>
            </a:r>
            <a:r>
              <a:rPr lang="en-US" sz="3200" b="1" dirty="0">
                <a:latin typeface="Arial" pitchFamily="34" charset="0"/>
                <a:cs typeface="Arial" pitchFamily="34" charset="0"/>
              </a:rPr>
              <a:t> </a:t>
            </a:r>
            <a:r>
              <a:rPr lang="en-US" sz="3200" b="1" dirty="0" err="1">
                <a:latin typeface="Arial" pitchFamily="34" charset="0"/>
                <a:cs typeface="Arial" pitchFamily="34" charset="0"/>
              </a:rPr>
              <a:t>lao</a:t>
            </a:r>
            <a:r>
              <a:rPr lang="en-US" sz="3200" b="1" dirty="0">
                <a:latin typeface="Arial" pitchFamily="34" charset="0"/>
                <a:cs typeface="Arial" pitchFamily="34" charset="0"/>
              </a:rPr>
              <a:t> </a:t>
            </a:r>
            <a:r>
              <a:rPr lang="en-US" sz="3200" b="1" dirty="0" err="1">
                <a:latin typeface="Arial" pitchFamily="34" charset="0"/>
                <a:cs typeface="Arial" pitchFamily="34" charset="0"/>
              </a:rPr>
              <a:t>động</a:t>
            </a:r>
            <a:r>
              <a:rPr lang="en-US" sz="3200" b="1" dirty="0">
                <a:latin typeface="Arial" pitchFamily="34" charset="0"/>
                <a:cs typeface="Arial" pitchFamily="34" charset="0"/>
              </a:rPr>
              <a:t>:</a:t>
            </a:r>
            <a:r>
              <a:rPr lang="en-US" sz="3200" dirty="0">
                <a:latin typeface="Arial" pitchFamily="34" charset="0"/>
                <a:cs typeface="Arial" pitchFamily="34" charset="0"/>
              </a:rPr>
              <a:t> </a:t>
            </a:r>
          </a:p>
          <a:p>
            <a:pPr marL="457200" indent="-457200" fontAlgn="auto">
              <a:spcBef>
                <a:spcPts val="0"/>
              </a:spcBef>
              <a:spcAft>
                <a:spcPts val="0"/>
              </a:spcAft>
              <a:buFontTx/>
              <a:buChar char="-"/>
              <a:defRPr/>
            </a:pPr>
            <a:r>
              <a:rPr lang="en-US" sz="3200" dirty="0" err="1">
                <a:latin typeface="Arial" pitchFamily="34" charset="0"/>
                <a:cs typeface="Arial" pitchFamily="34" charset="0"/>
              </a:rPr>
              <a:t>Người</a:t>
            </a:r>
            <a:r>
              <a:rPr lang="en-US" sz="3200" dirty="0">
                <a:latin typeface="Arial" pitchFamily="34" charset="0"/>
                <a:cs typeface="Arial" pitchFamily="34" charset="0"/>
              </a:rPr>
              <a:t> LĐ </a:t>
            </a:r>
            <a:r>
              <a:rPr lang="en-US" sz="3200" dirty="0" err="1">
                <a:latin typeface="Arial" pitchFamily="34" charset="0"/>
                <a:cs typeface="Arial" pitchFamily="34" charset="0"/>
              </a:rPr>
              <a:t>luôn</a:t>
            </a:r>
            <a:r>
              <a:rPr lang="en-US" sz="3200" dirty="0">
                <a:latin typeface="Arial" pitchFamily="34" charset="0"/>
                <a:cs typeface="Arial" pitchFamily="34" charset="0"/>
              </a:rPr>
              <a:t> </a:t>
            </a:r>
            <a:r>
              <a:rPr lang="en-US" sz="3200" dirty="0" err="1">
                <a:latin typeface="Arial" pitchFamily="34" charset="0"/>
                <a:cs typeface="Arial" pitchFamily="34" charset="0"/>
              </a:rPr>
              <a:t>không</a:t>
            </a:r>
            <a:r>
              <a:rPr lang="en-US" sz="3200" dirty="0">
                <a:latin typeface="Arial" pitchFamily="34" charset="0"/>
                <a:cs typeface="Arial" pitchFamily="34" charset="0"/>
              </a:rPr>
              <a:t> </a:t>
            </a:r>
            <a:r>
              <a:rPr lang="en-US" sz="3200" dirty="0" err="1">
                <a:latin typeface="Arial" pitchFamily="34" charset="0"/>
                <a:cs typeface="Arial" pitchFamily="34" charset="0"/>
              </a:rPr>
              <a:t>được</a:t>
            </a:r>
            <a:r>
              <a:rPr lang="en-US" sz="3200" dirty="0">
                <a:latin typeface="Arial" pitchFamily="34" charset="0"/>
                <a:cs typeface="Arial" pitchFamily="34" charset="0"/>
              </a:rPr>
              <a:t> </a:t>
            </a:r>
            <a:r>
              <a:rPr lang="en-US" sz="3200" dirty="0" err="1">
                <a:latin typeface="Arial" pitchFamily="34" charset="0"/>
                <a:cs typeface="Arial" pitchFamily="34" charset="0"/>
              </a:rPr>
              <a:t>bình</a:t>
            </a:r>
            <a:r>
              <a:rPr lang="en-US" sz="3200" dirty="0">
                <a:latin typeface="Arial" pitchFamily="34" charset="0"/>
                <a:cs typeface="Arial" pitchFamily="34" charset="0"/>
              </a:rPr>
              <a:t> </a:t>
            </a:r>
            <a:r>
              <a:rPr lang="en-US" sz="3200" dirty="0" err="1">
                <a:latin typeface="Arial" pitchFamily="34" charset="0"/>
                <a:cs typeface="Arial" pitchFamily="34" charset="0"/>
              </a:rPr>
              <a:t>đẳng</a:t>
            </a:r>
            <a:r>
              <a:rPr lang="en-US" sz="3200" dirty="0">
                <a:latin typeface="Arial" pitchFamily="34" charset="0"/>
                <a:cs typeface="Arial" pitchFamily="34" charset="0"/>
              </a:rPr>
              <a:t> </a:t>
            </a:r>
            <a:r>
              <a:rPr lang="en-US" sz="3200" dirty="0" err="1">
                <a:latin typeface="Arial" pitchFamily="34" charset="0"/>
                <a:cs typeface="Arial" pitchFamily="34" charset="0"/>
              </a:rPr>
              <a:t>với</a:t>
            </a:r>
            <a:r>
              <a:rPr lang="en-US" sz="3200" dirty="0">
                <a:latin typeface="Arial" pitchFamily="34" charset="0"/>
                <a:cs typeface="Arial" pitchFamily="34" charset="0"/>
              </a:rPr>
              <a:t> NSD LĐ. </a:t>
            </a:r>
          </a:p>
          <a:p>
            <a:pPr marL="457200" indent="-457200" fontAlgn="auto">
              <a:spcBef>
                <a:spcPts val="0"/>
              </a:spcBef>
              <a:spcAft>
                <a:spcPts val="0"/>
              </a:spcAft>
              <a:buFontTx/>
              <a:buChar char="-"/>
              <a:defRPr/>
            </a:pPr>
            <a:r>
              <a:rPr lang="en-US" sz="3200" dirty="0">
                <a:latin typeface="Arial" pitchFamily="34" charset="0"/>
                <a:cs typeface="Arial" pitchFamily="34" charset="0"/>
              </a:rPr>
              <a:t>NLĐ </a:t>
            </a:r>
            <a:r>
              <a:rPr lang="en-US" sz="3200" dirty="0" err="1">
                <a:latin typeface="Arial" pitchFamily="34" charset="0"/>
                <a:cs typeface="Arial" pitchFamily="34" charset="0"/>
              </a:rPr>
              <a:t>thường</a:t>
            </a:r>
            <a:r>
              <a:rPr lang="en-US" sz="3200" dirty="0">
                <a:latin typeface="Arial" pitchFamily="34" charset="0"/>
                <a:cs typeface="Arial" pitchFamily="34" charset="0"/>
              </a:rPr>
              <a:t> </a:t>
            </a:r>
            <a:r>
              <a:rPr lang="en-US" sz="3200" dirty="0" err="1">
                <a:latin typeface="Arial" pitchFamily="34" charset="0"/>
                <a:cs typeface="Arial" pitchFamily="34" charset="0"/>
              </a:rPr>
              <a:t>rơi</a:t>
            </a:r>
            <a:r>
              <a:rPr lang="en-US" sz="3200" dirty="0">
                <a:latin typeface="Arial" pitchFamily="34" charset="0"/>
                <a:cs typeface="Arial" pitchFamily="34" charset="0"/>
              </a:rPr>
              <a:t> </a:t>
            </a:r>
            <a:r>
              <a:rPr lang="en-US" sz="3200" dirty="0" err="1">
                <a:latin typeface="Arial" pitchFamily="34" charset="0"/>
                <a:cs typeface="Arial" pitchFamily="34" charset="0"/>
              </a:rPr>
              <a:t>vào</a:t>
            </a:r>
            <a:r>
              <a:rPr lang="en-US" sz="3200" dirty="0">
                <a:latin typeface="Arial" pitchFamily="34" charset="0"/>
                <a:cs typeface="Arial" pitchFamily="34" charset="0"/>
              </a:rPr>
              <a:t> </a:t>
            </a:r>
            <a:r>
              <a:rPr lang="en-US" sz="3200" dirty="0" err="1">
                <a:latin typeface="Arial" pitchFamily="34" charset="0"/>
                <a:cs typeface="Arial" pitchFamily="34" charset="0"/>
              </a:rPr>
              <a:t>thế</a:t>
            </a:r>
            <a:r>
              <a:rPr lang="en-US" sz="3200" dirty="0">
                <a:latin typeface="Arial" pitchFamily="34" charset="0"/>
                <a:cs typeface="Arial" pitchFamily="34" charset="0"/>
              </a:rPr>
              <a:t> </a:t>
            </a:r>
            <a:r>
              <a:rPr lang="en-US" sz="3200" dirty="0" err="1">
                <a:latin typeface="Arial" pitchFamily="34" charset="0"/>
                <a:cs typeface="Arial" pitchFamily="34" charset="0"/>
              </a:rPr>
              <a:t>yếu</a:t>
            </a:r>
            <a:r>
              <a:rPr lang="en-US" sz="3200" dirty="0">
                <a:latin typeface="Arial" pitchFamily="34" charset="0"/>
                <a:cs typeface="Arial" pitchFamily="34" charset="0"/>
              </a:rPr>
              <a:t>,</a:t>
            </a:r>
          </a:p>
          <a:p>
            <a:pPr marL="457200" indent="-457200" fontAlgn="auto">
              <a:spcBef>
                <a:spcPts val="0"/>
              </a:spcBef>
              <a:spcAft>
                <a:spcPts val="0"/>
              </a:spcAft>
              <a:buFontTx/>
              <a:buChar char="-"/>
              <a:defRPr/>
            </a:pPr>
            <a:r>
              <a:rPr lang="en-US" sz="3200" dirty="0" err="1">
                <a:latin typeface="Arial" pitchFamily="34" charset="0"/>
                <a:cs typeface="Arial" pitchFamily="34" charset="0"/>
              </a:rPr>
              <a:t>Đặc</a:t>
            </a:r>
            <a:r>
              <a:rPr lang="en-US" sz="3200" dirty="0">
                <a:latin typeface="Arial" pitchFamily="34" charset="0"/>
                <a:cs typeface="Arial" pitchFamily="34" charset="0"/>
              </a:rPr>
              <a:t> </a:t>
            </a:r>
            <a:r>
              <a:rPr lang="en-US" sz="3200" dirty="0" err="1">
                <a:latin typeface="Arial" pitchFamily="34" charset="0"/>
                <a:cs typeface="Arial" pitchFamily="34" charset="0"/>
              </a:rPr>
              <a:t>biệt</a:t>
            </a:r>
            <a:r>
              <a:rPr lang="en-US" sz="3200" dirty="0">
                <a:latin typeface="Arial" pitchFamily="34" charset="0"/>
                <a:cs typeface="Arial" pitchFamily="34" charset="0"/>
              </a:rPr>
              <a:t> </a:t>
            </a:r>
            <a:r>
              <a:rPr lang="en-US" sz="3200" dirty="0" err="1">
                <a:latin typeface="Arial" pitchFamily="34" charset="0"/>
                <a:cs typeface="Arial" pitchFamily="34" charset="0"/>
              </a:rPr>
              <a:t>trong</a:t>
            </a:r>
            <a:r>
              <a:rPr lang="en-US" sz="3200" dirty="0">
                <a:latin typeface="Arial" pitchFamily="34" charset="0"/>
                <a:cs typeface="Arial" pitchFamily="34" charset="0"/>
              </a:rPr>
              <a:t> ĐK KT </a:t>
            </a:r>
            <a:r>
              <a:rPr lang="en-US" sz="3200" dirty="0" err="1">
                <a:latin typeface="Arial" pitchFamily="34" charset="0"/>
                <a:cs typeface="Arial" pitchFamily="34" charset="0"/>
              </a:rPr>
              <a:t>thị</a:t>
            </a:r>
            <a:r>
              <a:rPr lang="en-US" sz="3200" dirty="0">
                <a:latin typeface="Arial" pitchFamily="34" charset="0"/>
                <a:cs typeface="Arial" pitchFamily="34" charset="0"/>
              </a:rPr>
              <a:t> </a:t>
            </a:r>
            <a:r>
              <a:rPr lang="en-US" sz="3200" dirty="0" err="1">
                <a:latin typeface="Arial" pitchFamily="34" charset="0"/>
                <a:cs typeface="Arial" pitchFamily="34" charset="0"/>
              </a:rPr>
              <a:t>trường</a:t>
            </a:r>
            <a:r>
              <a:rPr lang="en-US" sz="3200" dirty="0">
                <a:latin typeface="Arial" pitchFamily="34" charset="0"/>
                <a:cs typeface="Arial" pitchFamily="34" charset="0"/>
              </a:rPr>
              <a:t> </a:t>
            </a:r>
            <a:r>
              <a:rPr lang="en-US" sz="3200" dirty="0" err="1">
                <a:latin typeface="Arial" pitchFamily="34" charset="0"/>
                <a:cs typeface="Arial" pitchFamily="34" charset="0"/>
              </a:rPr>
              <a:t>hiện</a:t>
            </a:r>
            <a:r>
              <a:rPr lang="en-US" sz="3200" dirty="0">
                <a:latin typeface="Arial" pitchFamily="34" charset="0"/>
                <a:cs typeface="Arial" pitchFamily="34" charset="0"/>
              </a:rPr>
              <a:t> nay, </a:t>
            </a:r>
            <a:r>
              <a:rPr lang="en-US" sz="3200" dirty="0" err="1">
                <a:latin typeface="Arial" pitchFamily="34" charset="0"/>
                <a:cs typeface="Arial" pitchFamily="34" charset="0"/>
              </a:rPr>
              <a:t>cung</a:t>
            </a:r>
            <a:r>
              <a:rPr lang="en-US" sz="3200" dirty="0">
                <a:latin typeface="Arial" pitchFamily="34" charset="0"/>
                <a:cs typeface="Arial" pitchFamily="34" charset="0"/>
              </a:rPr>
              <a:t> </a:t>
            </a:r>
            <a:r>
              <a:rPr lang="en-US" sz="3200" dirty="0" err="1">
                <a:latin typeface="Arial" pitchFamily="34" charset="0"/>
                <a:cs typeface="Arial" pitchFamily="34" charset="0"/>
              </a:rPr>
              <a:t>nhiều</a:t>
            </a:r>
            <a:r>
              <a:rPr lang="en-US" sz="3200" dirty="0">
                <a:latin typeface="Arial" pitchFamily="34" charset="0"/>
                <a:cs typeface="Arial" pitchFamily="34" charset="0"/>
              </a:rPr>
              <a:t> </a:t>
            </a:r>
            <a:r>
              <a:rPr lang="en-US" sz="3200" dirty="0" err="1">
                <a:latin typeface="Arial" pitchFamily="34" charset="0"/>
                <a:cs typeface="Arial" pitchFamily="34" charset="0"/>
              </a:rPr>
              <a:t>hơn</a:t>
            </a:r>
            <a:r>
              <a:rPr lang="en-US" sz="3200" dirty="0">
                <a:latin typeface="Arial" pitchFamily="34" charset="0"/>
                <a:cs typeface="Arial" pitchFamily="34" charset="0"/>
              </a:rPr>
              <a:t> </a:t>
            </a:r>
            <a:r>
              <a:rPr lang="en-US" sz="3200" dirty="0" err="1">
                <a:latin typeface="Arial" pitchFamily="34" charset="0"/>
                <a:cs typeface="Arial" pitchFamily="34" charset="0"/>
              </a:rPr>
              <a:t>cầu</a:t>
            </a:r>
            <a:r>
              <a:rPr lang="en-US" sz="3200" dirty="0">
                <a:latin typeface="Arial" pitchFamily="34" charset="0"/>
                <a:cs typeface="Arial" pitchFamily="34" charset="0"/>
              </a:rPr>
              <a:t> </a:t>
            </a:r>
            <a:r>
              <a:rPr lang="en-US" sz="3200" dirty="0" err="1">
                <a:latin typeface="Arial" pitchFamily="34" charset="0"/>
                <a:cs typeface="Arial" pitchFamily="34" charset="0"/>
              </a:rPr>
              <a:t>về</a:t>
            </a:r>
            <a:r>
              <a:rPr lang="en-US" sz="3200" dirty="0">
                <a:latin typeface="Arial" pitchFamily="34" charset="0"/>
                <a:cs typeface="Arial" pitchFamily="34" charset="0"/>
              </a:rPr>
              <a:t> </a:t>
            </a:r>
            <a:r>
              <a:rPr lang="en-US" sz="3200" dirty="0" err="1">
                <a:latin typeface="Arial" pitchFamily="34" charset="0"/>
                <a:cs typeface="Arial" pitchFamily="34" charset="0"/>
              </a:rPr>
              <a:t>lao</a:t>
            </a:r>
            <a:r>
              <a:rPr lang="en-US" sz="3200" dirty="0">
                <a:latin typeface="Arial" pitchFamily="34" charset="0"/>
                <a:cs typeface="Arial" pitchFamily="34" charset="0"/>
              </a:rPr>
              <a:t> </a:t>
            </a:r>
            <a:r>
              <a:rPr lang="en-US" sz="3200" dirty="0" err="1">
                <a:latin typeface="Arial" pitchFamily="34" charset="0"/>
                <a:cs typeface="Arial" pitchFamily="34" charset="0"/>
              </a:rPr>
              <a:t>động</a:t>
            </a:r>
            <a:endParaRPr lang="en-US" sz="3200" dirty="0">
              <a:latin typeface="Arial" pitchFamily="34" charset="0"/>
              <a:cs typeface="Arial" pitchFamily="34" charset="0"/>
            </a:endParaRPr>
          </a:p>
        </p:txBody>
      </p:sp>
    </p:spTree>
    <p:extLst>
      <p:ext uri="{BB962C8B-B14F-4D97-AF65-F5344CB8AC3E}">
        <p14:creationId xmlns:p14="http://schemas.microsoft.com/office/powerpoint/2010/main" val="3987416333"/>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1000"/>
                                        <p:tgtEl>
                                          <p:spTgt spid="8"/>
                                        </p:tgtEl>
                                      </p:cBhvr>
                                    </p:animEffect>
                                    <p:anim calcmode="lin" valueType="num">
                                      <p:cBhvr>
                                        <p:cTn id="13" dur="1000" fill="hold"/>
                                        <p:tgtEl>
                                          <p:spTgt spid="8"/>
                                        </p:tgtEl>
                                        <p:attrNameLst>
                                          <p:attrName>ppt_x</p:attrName>
                                        </p:attrNameLst>
                                      </p:cBhvr>
                                      <p:tavLst>
                                        <p:tav tm="0">
                                          <p:val>
                                            <p:strVal val="#ppt_x"/>
                                          </p:val>
                                        </p:tav>
                                        <p:tav tm="100000">
                                          <p:val>
                                            <p:strVal val="#ppt_x"/>
                                          </p:val>
                                        </p:tav>
                                      </p:tavLst>
                                    </p:anim>
                                    <p:anim calcmode="lin" valueType="num">
                                      <p:cBhvr>
                                        <p:cTn id="14"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0" y="1114425"/>
            <a:ext cx="9144000" cy="1428750"/>
          </a:xfrm>
          <a:prstGeom prst="rect">
            <a:avLst/>
          </a:prstGeom>
          <a:solidFill>
            <a:schemeClr val="accent4">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en-US" sz="3200" b="1" i="1" dirty="0">
                <a:latin typeface="Arial" pitchFamily="34" charset="0"/>
                <a:cs typeface="Arial" pitchFamily="34" charset="0"/>
              </a:rPr>
              <a:t>2.2.1. </a:t>
            </a:r>
            <a:r>
              <a:rPr lang="en-US" sz="3200" b="1" i="1" dirty="0" err="1">
                <a:latin typeface="Arial" pitchFamily="34" charset="0"/>
                <a:cs typeface="Arial" pitchFamily="34" charset="0"/>
              </a:rPr>
              <a:t>Pháp</a:t>
            </a:r>
            <a:r>
              <a:rPr lang="en-US" sz="3200" b="1" i="1" dirty="0">
                <a:latin typeface="Arial" pitchFamily="34" charset="0"/>
                <a:cs typeface="Arial" pitchFamily="34" charset="0"/>
              </a:rPr>
              <a:t> </a:t>
            </a:r>
            <a:r>
              <a:rPr lang="en-US" sz="3200" b="1" i="1" dirty="0" err="1">
                <a:latin typeface="Arial" pitchFamily="34" charset="0"/>
                <a:cs typeface="Arial" pitchFamily="34" charset="0"/>
              </a:rPr>
              <a:t>luật</a:t>
            </a:r>
            <a:r>
              <a:rPr lang="en-US" sz="3200" b="1" i="1" dirty="0">
                <a:latin typeface="Arial" pitchFamily="34" charset="0"/>
                <a:cs typeface="Arial" pitchFamily="34" charset="0"/>
              </a:rPr>
              <a:t> </a:t>
            </a:r>
            <a:r>
              <a:rPr lang="en-US" sz="3200" b="1" i="1" dirty="0" err="1">
                <a:latin typeface="Arial" pitchFamily="34" charset="0"/>
                <a:cs typeface="Arial" pitchFamily="34" charset="0"/>
              </a:rPr>
              <a:t>lao</a:t>
            </a:r>
            <a:r>
              <a:rPr lang="en-US" sz="3200" b="1" i="1" dirty="0">
                <a:latin typeface="Arial" pitchFamily="34" charset="0"/>
                <a:cs typeface="Arial" pitchFamily="34" charset="0"/>
              </a:rPr>
              <a:t> </a:t>
            </a:r>
            <a:r>
              <a:rPr lang="en-US" sz="3200" b="1" i="1" dirty="0" err="1">
                <a:latin typeface="Arial" pitchFamily="34" charset="0"/>
                <a:cs typeface="Arial" pitchFamily="34" charset="0"/>
              </a:rPr>
              <a:t>động</a:t>
            </a:r>
            <a:r>
              <a:rPr lang="en-US" sz="3200" b="1" i="1" dirty="0">
                <a:latin typeface="Arial" pitchFamily="34" charset="0"/>
                <a:cs typeface="Arial" pitchFamily="34" charset="0"/>
              </a:rPr>
              <a:t> </a:t>
            </a:r>
            <a:r>
              <a:rPr lang="en-US" sz="3200" b="1" i="1" dirty="0" err="1">
                <a:latin typeface="Arial" pitchFamily="34" charset="0"/>
                <a:cs typeface="Arial" pitchFamily="34" charset="0"/>
              </a:rPr>
              <a:t>bảo</a:t>
            </a:r>
            <a:r>
              <a:rPr lang="en-US" sz="3200" b="1" i="1" dirty="0">
                <a:latin typeface="Arial" pitchFamily="34" charset="0"/>
                <a:cs typeface="Arial" pitchFamily="34" charset="0"/>
              </a:rPr>
              <a:t> </a:t>
            </a:r>
            <a:r>
              <a:rPr lang="en-US" sz="3200" b="1" i="1" dirty="0" err="1">
                <a:latin typeface="Arial" pitchFamily="34" charset="0"/>
                <a:cs typeface="Arial" pitchFamily="34" charset="0"/>
              </a:rPr>
              <a:t>vệ</a:t>
            </a:r>
            <a:r>
              <a:rPr lang="en-US" sz="3200" b="1" i="1" dirty="0">
                <a:latin typeface="Arial" pitchFamily="34" charset="0"/>
                <a:cs typeface="Arial" pitchFamily="34" charset="0"/>
              </a:rPr>
              <a:t> </a:t>
            </a:r>
            <a:r>
              <a:rPr lang="en-US" sz="3200" b="1" i="1" dirty="0" err="1">
                <a:latin typeface="Arial" pitchFamily="34" charset="0"/>
                <a:cs typeface="Arial" pitchFamily="34" charset="0"/>
              </a:rPr>
              <a:t>quyền</a:t>
            </a:r>
            <a:r>
              <a:rPr lang="en-US" sz="3200" b="1" i="1" dirty="0">
                <a:latin typeface="Arial" pitchFamily="34" charset="0"/>
                <a:cs typeface="Arial" pitchFamily="34" charset="0"/>
              </a:rPr>
              <a:t> </a:t>
            </a:r>
            <a:r>
              <a:rPr lang="en-US" sz="3200" b="1" i="1" dirty="0" err="1">
                <a:latin typeface="Arial" pitchFamily="34" charset="0"/>
                <a:cs typeface="Arial" pitchFamily="34" charset="0"/>
              </a:rPr>
              <a:t>và</a:t>
            </a:r>
            <a:r>
              <a:rPr lang="en-US" sz="3200" b="1" i="1" dirty="0">
                <a:latin typeface="Arial" pitchFamily="34" charset="0"/>
                <a:cs typeface="Arial" pitchFamily="34" charset="0"/>
              </a:rPr>
              <a:t> </a:t>
            </a:r>
            <a:r>
              <a:rPr lang="en-US" sz="3200" b="1" i="1" dirty="0" err="1">
                <a:latin typeface="Arial" pitchFamily="34" charset="0"/>
                <a:cs typeface="Arial" pitchFamily="34" charset="0"/>
              </a:rPr>
              <a:t>lợi</a:t>
            </a:r>
            <a:r>
              <a:rPr lang="en-US" sz="3200" b="1" i="1" dirty="0">
                <a:latin typeface="Arial" pitchFamily="34" charset="0"/>
                <a:cs typeface="Arial" pitchFamily="34" charset="0"/>
              </a:rPr>
              <a:t> </a:t>
            </a:r>
            <a:r>
              <a:rPr lang="en-US" sz="3200" b="1" i="1" dirty="0" err="1">
                <a:latin typeface="Arial" pitchFamily="34" charset="0"/>
                <a:cs typeface="Arial" pitchFamily="34" charset="0"/>
              </a:rPr>
              <a:t>ích</a:t>
            </a:r>
            <a:r>
              <a:rPr lang="en-US" sz="3200" b="1" i="1" dirty="0">
                <a:latin typeface="Arial" pitchFamily="34" charset="0"/>
                <a:cs typeface="Arial" pitchFamily="34" charset="0"/>
              </a:rPr>
              <a:t> </a:t>
            </a:r>
            <a:r>
              <a:rPr lang="en-US" sz="3200" b="1" i="1" dirty="0" err="1">
                <a:latin typeface="Arial" pitchFamily="34" charset="0"/>
                <a:cs typeface="Arial" pitchFamily="34" charset="0"/>
              </a:rPr>
              <a:t>hợp</a:t>
            </a:r>
            <a:r>
              <a:rPr lang="en-US" sz="3200" b="1" i="1" dirty="0">
                <a:latin typeface="Arial" pitchFamily="34" charset="0"/>
                <a:cs typeface="Arial" pitchFamily="34" charset="0"/>
              </a:rPr>
              <a:t> </a:t>
            </a:r>
            <a:r>
              <a:rPr lang="en-US" sz="3200" b="1" i="1" dirty="0" err="1">
                <a:latin typeface="Arial" pitchFamily="34" charset="0"/>
                <a:cs typeface="Arial" pitchFamily="34" charset="0"/>
              </a:rPr>
              <a:t>pháp</a:t>
            </a:r>
            <a:r>
              <a:rPr lang="en-US" sz="3200" b="1" i="1" dirty="0">
                <a:latin typeface="Arial" pitchFamily="34" charset="0"/>
                <a:cs typeface="Arial" pitchFamily="34" charset="0"/>
              </a:rPr>
              <a:t> </a:t>
            </a:r>
            <a:r>
              <a:rPr lang="en-US" sz="3200" b="1" i="1" dirty="0" err="1">
                <a:latin typeface="Arial" pitchFamily="34" charset="0"/>
                <a:cs typeface="Arial" pitchFamily="34" charset="0"/>
              </a:rPr>
              <a:t>của</a:t>
            </a:r>
            <a:r>
              <a:rPr lang="en-US" sz="3200" b="1" i="1" dirty="0">
                <a:latin typeface="Arial" pitchFamily="34" charset="0"/>
                <a:cs typeface="Arial" pitchFamily="34" charset="0"/>
              </a:rPr>
              <a:t> </a:t>
            </a:r>
            <a:r>
              <a:rPr lang="en-US" sz="3200" b="1" i="1" dirty="0" err="1">
                <a:latin typeface="Arial" pitchFamily="34" charset="0"/>
                <a:cs typeface="Arial" pitchFamily="34" charset="0"/>
              </a:rPr>
              <a:t>các</a:t>
            </a:r>
            <a:r>
              <a:rPr lang="en-US" sz="3200" b="1" i="1" dirty="0">
                <a:latin typeface="Arial" pitchFamily="34" charset="0"/>
                <a:cs typeface="Arial" pitchFamily="34" charset="0"/>
              </a:rPr>
              <a:t> </a:t>
            </a:r>
            <a:r>
              <a:rPr lang="en-US" sz="3200" b="1" i="1" dirty="0" err="1">
                <a:latin typeface="Arial" pitchFamily="34" charset="0"/>
                <a:cs typeface="Arial" pitchFamily="34" charset="0"/>
              </a:rPr>
              <a:t>chủ</a:t>
            </a:r>
            <a:r>
              <a:rPr lang="en-US" sz="3200" b="1" i="1" dirty="0">
                <a:latin typeface="Arial" pitchFamily="34" charset="0"/>
                <a:cs typeface="Arial" pitchFamily="34" charset="0"/>
              </a:rPr>
              <a:t> </a:t>
            </a:r>
            <a:r>
              <a:rPr lang="en-US" sz="3200" b="1" i="1" dirty="0" err="1">
                <a:latin typeface="Arial" pitchFamily="34" charset="0"/>
                <a:cs typeface="Arial" pitchFamily="34" charset="0"/>
              </a:rPr>
              <a:t>thể</a:t>
            </a:r>
            <a:r>
              <a:rPr lang="en-US" sz="3200" b="1" i="1" dirty="0">
                <a:latin typeface="Arial" pitchFamily="34" charset="0"/>
                <a:cs typeface="Arial" pitchFamily="34" charset="0"/>
              </a:rPr>
              <a:t> </a:t>
            </a:r>
            <a:r>
              <a:rPr lang="en-US" sz="3200" b="1" i="1" dirty="0" err="1">
                <a:latin typeface="Arial" pitchFamily="34" charset="0"/>
                <a:cs typeface="Arial" pitchFamily="34" charset="0"/>
              </a:rPr>
              <a:t>quan</a:t>
            </a:r>
            <a:r>
              <a:rPr lang="en-US" sz="3200" b="1" i="1" dirty="0">
                <a:latin typeface="Arial" pitchFamily="34" charset="0"/>
                <a:cs typeface="Arial" pitchFamily="34" charset="0"/>
              </a:rPr>
              <a:t> </a:t>
            </a:r>
            <a:r>
              <a:rPr lang="en-US" sz="3200" b="1" i="1" dirty="0" err="1">
                <a:latin typeface="Arial" pitchFamily="34" charset="0"/>
                <a:cs typeface="Arial" pitchFamily="34" charset="0"/>
              </a:rPr>
              <a:t>hệ</a:t>
            </a:r>
            <a:r>
              <a:rPr lang="en-US" sz="3200" b="1" i="1" dirty="0">
                <a:latin typeface="Arial" pitchFamily="34" charset="0"/>
                <a:cs typeface="Arial" pitchFamily="34" charset="0"/>
              </a:rPr>
              <a:t> </a:t>
            </a:r>
            <a:r>
              <a:rPr lang="en-US" sz="3200" b="1" i="1" dirty="0" err="1">
                <a:latin typeface="Arial" pitchFamily="34" charset="0"/>
                <a:cs typeface="Arial" pitchFamily="34" charset="0"/>
              </a:rPr>
              <a:t>pháp</a:t>
            </a:r>
            <a:r>
              <a:rPr lang="en-US" sz="3200" b="1" i="1" dirty="0">
                <a:latin typeface="Arial" pitchFamily="34" charset="0"/>
                <a:cs typeface="Arial" pitchFamily="34" charset="0"/>
              </a:rPr>
              <a:t> </a:t>
            </a:r>
            <a:r>
              <a:rPr lang="en-US" sz="3200" b="1" i="1" dirty="0" err="1">
                <a:latin typeface="Arial" pitchFamily="34" charset="0"/>
                <a:cs typeface="Arial" pitchFamily="34" charset="0"/>
              </a:rPr>
              <a:t>luật</a:t>
            </a:r>
            <a:r>
              <a:rPr lang="en-US" sz="3200" b="1" i="1" dirty="0">
                <a:latin typeface="Arial" pitchFamily="34" charset="0"/>
                <a:cs typeface="Arial" pitchFamily="34" charset="0"/>
              </a:rPr>
              <a:t> Lao </a:t>
            </a:r>
            <a:r>
              <a:rPr lang="en-US" sz="3200" b="1" i="1" dirty="0" err="1">
                <a:latin typeface="Arial" pitchFamily="34" charset="0"/>
                <a:cs typeface="Arial" pitchFamily="34" charset="0"/>
              </a:rPr>
              <a:t>động</a:t>
            </a:r>
            <a:endParaRPr lang="en-US" sz="3200" dirty="0">
              <a:latin typeface="Arial" pitchFamily="34" charset="0"/>
              <a:cs typeface="Arial" pitchFamily="34" charset="0"/>
            </a:endParaRPr>
          </a:p>
        </p:txBody>
      </p:sp>
      <p:pic>
        <p:nvPicPr>
          <p:cNvPr id="2253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ounded Rectangle 7"/>
          <p:cNvSpPr/>
          <p:nvPr/>
        </p:nvSpPr>
        <p:spPr>
          <a:xfrm>
            <a:off x="0" y="2943225"/>
            <a:ext cx="9144000" cy="3308350"/>
          </a:xfrm>
          <a:prstGeom prst="roundRect">
            <a:avLst/>
          </a:prstGeom>
          <a:ln/>
        </p:spPr>
        <p:style>
          <a:lnRef idx="1">
            <a:schemeClr val="accent1"/>
          </a:lnRef>
          <a:fillRef idx="2">
            <a:schemeClr val="accent1"/>
          </a:fillRef>
          <a:effectRef idx="1">
            <a:schemeClr val="accent1"/>
          </a:effectRef>
          <a:fontRef idx="minor">
            <a:schemeClr val="dk1"/>
          </a:fontRef>
        </p:style>
        <p:txBody>
          <a:bodyPr anchor="ctr"/>
          <a:lstStyle/>
          <a:p>
            <a:pPr fontAlgn="auto">
              <a:spcBef>
                <a:spcPts val="0"/>
              </a:spcBef>
              <a:spcAft>
                <a:spcPts val="0"/>
              </a:spcAft>
              <a:defRPr/>
            </a:pPr>
            <a:r>
              <a:rPr lang="en-US" sz="3200" b="1" dirty="0">
                <a:latin typeface="Arial" pitchFamily="34" charset="0"/>
                <a:cs typeface="Arial" pitchFamily="34" charset="0"/>
              </a:rPr>
              <a:t>+ </a:t>
            </a:r>
            <a:r>
              <a:rPr lang="en-US" sz="3200" b="1" dirty="0" err="1">
                <a:latin typeface="Arial" pitchFamily="34" charset="0"/>
                <a:cs typeface="Arial" pitchFamily="34" charset="0"/>
              </a:rPr>
              <a:t>Đối</a:t>
            </a:r>
            <a:r>
              <a:rPr lang="en-US" sz="3200" b="1" dirty="0">
                <a:latin typeface="Arial" pitchFamily="34" charset="0"/>
                <a:cs typeface="Arial" pitchFamily="34" charset="0"/>
              </a:rPr>
              <a:t> </a:t>
            </a:r>
            <a:r>
              <a:rPr lang="en-US" sz="3200" b="1" dirty="0" err="1">
                <a:latin typeface="Arial" pitchFamily="34" charset="0"/>
                <a:cs typeface="Arial" pitchFamily="34" charset="0"/>
              </a:rPr>
              <a:t>với</a:t>
            </a:r>
            <a:r>
              <a:rPr lang="en-US" sz="3200" b="1" dirty="0">
                <a:latin typeface="Arial" pitchFamily="34" charset="0"/>
                <a:cs typeface="Arial" pitchFamily="34" charset="0"/>
              </a:rPr>
              <a:t> </a:t>
            </a:r>
            <a:r>
              <a:rPr lang="en-US" sz="3200" b="1" dirty="0" err="1">
                <a:latin typeface="Arial" pitchFamily="34" charset="0"/>
                <a:cs typeface="Arial" pitchFamily="34" charset="0"/>
              </a:rPr>
              <a:t>người</a:t>
            </a:r>
            <a:r>
              <a:rPr lang="en-US" sz="3200" b="1" dirty="0">
                <a:latin typeface="Arial" pitchFamily="34" charset="0"/>
                <a:cs typeface="Arial" pitchFamily="34" charset="0"/>
              </a:rPr>
              <a:t> </a:t>
            </a:r>
            <a:r>
              <a:rPr lang="en-US" sz="3200" b="1" dirty="0" err="1">
                <a:latin typeface="Arial" pitchFamily="34" charset="0"/>
                <a:cs typeface="Arial" pitchFamily="34" charset="0"/>
              </a:rPr>
              <a:t>sử</a:t>
            </a:r>
            <a:r>
              <a:rPr lang="en-US" sz="3200" b="1" dirty="0">
                <a:latin typeface="Arial" pitchFamily="34" charset="0"/>
                <a:cs typeface="Arial" pitchFamily="34" charset="0"/>
              </a:rPr>
              <a:t> </a:t>
            </a:r>
            <a:r>
              <a:rPr lang="en-US" sz="3200" b="1" dirty="0" err="1">
                <a:latin typeface="Arial" pitchFamily="34" charset="0"/>
                <a:cs typeface="Arial" pitchFamily="34" charset="0"/>
              </a:rPr>
              <a:t>dụng</a:t>
            </a:r>
            <a:r>
              <a:rPr lang="en-US" sz="3200" b="1" dirty="0">
                <a:latin typeface="Arial" pitchFamily="34" charset="0"/>
                <a:cs typeface="Arial" pitchFamily="34" charset="0"/>
              </a:rPr>
              <a:t> </a:t>
            </a:r>
            <a:r>
              <a:rPr lang="en-US" sz="3200" b="1" dirty="0" err="1">
                <a:latin typeface="Arial" pitchFamily="34" charset="0"/>
                <a:cs typeface="Arial" pitchFamily="34" charset="0"/>
              </a:rPr>
              <a:t>lao</a:t>
            </a:r>
            <a:r>
              <a:rPr lang="en-US" sz="3200" b="1" dirty="0">
                <a:latin typeface="Arial" pitchFamily="34" charset="0"/>
                <a:cs typeface="Arial" pitchFamily="34" charset="0"/>
              </a:rPr>
              <a:t> </a:t>
            </a:r>
            <a:r>
              <a:rPr lang="en-US" sz="3200" b="1" dirty="0" err="1">
                <a:latin typeface="Arial" pitchFamily="34" charset="0"/>
                <a:cs typeface="Arial" pitchFamily="34" charset="0"/>
              </a:rPr>
              <a:t>động</a:t>
            </a:r>
            <a:r>
              <a:rPr lang="en-US" sz="3200" b="1" dirty="0">
                <a:latin typeface="Arial" pitchFamily="34" charset="0"/>
                <a:cs typeface="Arial" pitchFamily="34" charset="0"/>
              </a:rPr>
              <a:t>:</a:t>
            </a:r>
            <a:r>
              <a:rPr lang="en-US" sz="3200" dirty="0">
                <a:latin typeface="Arial" pitchFamily="34" charset="0"/>
                <a:cs typeface="Arial" pitchFamily="34" charset="0"/>
              </a:rPr>
              <a:t> </a:t>
            </a:r>
          </a:p>
          <a:p>
            <a:pPr marL="457200" indent="-457200" fontAlgn="auto">
              <a:spcBef>
                <a:spcPts val="0"/>
              </a:spcBef>
              <a:spcAft>
                <a:spcPts val="0"/>
              </a:spcAft>
              <a:buFontTx/>
              <a:buChar char="-"/>
              <a:defRPr/>
            </a:pPr>
            <a:r>
              <a:rPr lang="en-US" sz="3200" dirty="0" err="1">
                <a:latin typeface="Arial" pitchFamily="34" charset="0"/>
                <a:cs typeface="Arial" pitchFamily="34" charset="0"/>
              </a:rPr>
              <a:t>Để</a:t>
            </a:r>
            <a:r>
              <a:rPr lang="en-US" sz="3200" dirty="0">
                <a:latin typeface="Arial" pitchFamily="34" charset="0"/>
                <a:cs typeface="Arial" pitchFamily="34" charset="0"/>
              </a:rPr>
              <a:t> </a:t>
            </a:r>
            <a:r>
              <a:rPr lang="en-US" sz="3200" dirty="0" err="1">
                <a:latin typeface="Arial" pitchFamily="34" charset="0"/>
                <a:cs typeface="Arial" pitchFamily="34" charset="0"/>
              </a:rPr>
              <a:t>người</a:t>
            </a:r>
            <a:r>
              <a:rPr lang="en-US" sz="3200" dirty="0">
                <a:latin typeface="Arial" pitchFamily="34" charset="0"/>
                <a:cs typeface="Arial" pitchFamily="34" charset="0"/>
              </a:rPr>
              <a:t> SDLĐ </a:t>
            </a:r>
            <a:r>
              <a:rPr lang="en-US" sz="3200" dirty="0" err="1">
                <a:latin typeface="Arial" pitchFamily="34" charset="0"/>
                <a:cs typeface="Arial" pitchFamily="34" charset="0"/>
              </a:rPr>
              <a:t>thực</a:t>
            </a:r>
            <a:r>
              <a:rPr lang="en-US" sz="3200" dirty="0">
                <a:latin typeface="Arial" pitchFamily="34" charset="0"/>
                <a:cs typeface="Arial" pitchFamily="34" charset="0"/>
              </a:rPr>
              <a:t> </a:t>
            </a:r>
            <a:r>
              <a:rPr lang="en-US" sz="3200" dirty="0" err="1">
                <a:latin typeface="Arial" pitchFamily="34" charset="0"/>
                <a:cs typeface="Arial" pitchFamily="34" charset="0"/>
              </a:rPr>
              <a:t>hiện</a:t>
            </a:r>
            <a:r>
              <a:rPr lang="en-US" sz="3200" dirty="0">
                <a:latin typeface="Arial" pitchFamily="34" charset="0"/>
                <a:cs typeface="Arial" pitchFamily="34" charset="0"/>
              </a:rPr>
              <a:t> </a:t>
            </a:r>
            <a:r>
              <a:rPr lang="en-US" sz="3200" dirty="0" err="1">
                <a:latin typeface="Arial" pitchFamily="34" charset="0"/>
                <a:cs typeface="Arial" pitchFamily="34" charset="0"/>
              </a:rPr>
              <a:t>quyền</a:t>
            </a:r>
            <a:r>
              <a:rPr lang="en-US" sz="3200" dirty="0">
                <a:latin typeface="Arial" pitchFamily="34" charset="0"/>
                <a:cs typeface="Arial" pitchFamily="34" charset="0"/>
              </a:rPr>
              <a:t> </a:t>
            </a:r>
            <a:r>
              <a:rPr lang="en-US" sz="3200" dirty="0" err="1">
                <a:latin typeface="Arial" pitchFamily="34" charset="0"/>
                <a:cs typeface="Arial" pitchFamily="34" charset="0"/>
              </a:rPr>
              <a:t>tự</a:t>
            </a:r>
            <a:r>
              <a:rPr lang="en-US" sz="3200" dirty="0">
                <a:latin typeface="Arial" pitchFamily="34" charset="0"/>
                <a:cs typeface="Arial" pitchFamily="34" charset="0"/>
              </a:rPr>
              <a:t> </a:t>
            </a:r>
            <a:r>
              <a:rPr lang="en-US" sz="3200" dirty="0" err="1">
                <a:latin typeface="Arial" pitchFamily="34" charset="0"/>
                <a:cs typeface="Arial" pitchFamily="34" charset="0"/>
              </a:rPr>
              <a:t>chủ</a:t>
            </a:r>
            <a:r>
              <a:rPr lang="en-US" sz="3200" dirty="0">
                <a:latin typeface="Arial" pitchFamily="34" charset="0"/>
                <a:cs typeface="Arial" pitchFamily="34" charset="0"/>
              </a:rPr>
              <a:t> </a:t>
            </a:r>
            <a:r>
              <a:rPr lang="en-US" sz="3200" dirty="0" err="1">
                <a:latin typeface="Arial" pitchFamily="34" charset="0"/>
                <a:cs typeface="Arial" pitchFamily="34" charset="0"/>
              </a:rPr>
              <a:t>trong</a:t>
            </a:r>
            <a:r>
              <a:rPr lang="en-US" sz="3200" dirty="0">
                <a:latin typeface="Arial" pitchFamily="34" charset="0"/>
                <a:cs typeface="Arial" pitchFamily="34" charset="0"/>
              </a:rPr>
              <a:t> </a:t>
            </a:r>
            <a:r>
              <a:rPr lang="en-US" sz="3200" dirty="0" err="1">
                <a:latin typeface="Arial" pitchFamily="34" charset="0"/>
                <a:cs typeface="Arial" pitchFamily="34" charset="0"/>
              </a:rPr>
              <a:t>sản</a:t>
            </a:r>
            <a:r>
              <a:rPr lang="en-US" sz="3200" dirty="0">
                <a:latin typeface="Arial" pitchFamily="34" charset="0"/>
                <a:cs typeface="Arial" pitchFamily="34" charset="0"/>
              </a:rPr>
              <a:t> </a:t>
            </a:r>
            <a:r>
              <a:rPr lang="en-US" sz="3200" dirty="0" err="1">
                <a:latin typeface="Arial" pitchFamily="34" charset="0"/>
                <a:cs typeface="Arial" pitchFamily="34" charset="0"/>
              </a:rPr>
              <a:t>xuất</a:t>
            </a:r>
            <a:r>
              <a:rPr lang="en-US" sz="3200" dirty="0">
                <a:latin typeface="Arial" pitchFamily="34" charset="0"/>
                <a:cs typeface="Arial" pitchFamily="34" charset="0"/>
              </a:rPr>
              <a:t> </a:t>
            </a:r>
            <a:r>
              <a:rPr lang="en-US" sz="3200" dirty="0" err="1">
                <a:latin typeface="Arial" pitchFamily="34" charset="0"/>
                <a:cs typeface="Arial" pitchFamily="34" charset="0"/>
              </a:rPr>
              <a:t>kinh</a:t>
            </a:r>
            <a:r>
              <a:rPr lang="en-US" sz="3200" dirty="0">
                <a:latin typeface="Arial" pitchFamily="34" charset="0"/>
                <a:cs typeface="Arial" pitchFamily="34" charset="0"/>
              </a:rPr>
              <a:t> </a:t>
            </a:r>
            <a:r>
              <a:rPr lang="en-US" sz="3200" dirty="0" err="1">
                <a:latin typeface="Arial" pitchFamily="34" charset="0"/>
                <a:cs typeface="Arial" pitchFamily="34" charset="0"/>
              </a:rPr>
              <a:t>doanh</a:t>
            </a:r>
            <a:r>
              <a:rPr lang="en-US" sz="3200" dirty="0">
                <a:latin typeface="Arial" pitchFamily="34" charset="0"/>
                <a:cs typeface="Arial" pitchFamily="34" charset="0"/>
              </a:rPr>
              <a:t>.</a:t>
            </a:r>
          </a:p>
          <a:p>
            <a:pPr marL="457200" indent="-457200" fontAlgn="auto">
              <a:spcBef>
                <a:spcPts val="0"/>
              </a:spcBef>
              <a:spcAft>
                <a:spcPts val="0"/>
              </a:spcAft>
              <a:buFontTx/>
              <a:buChar char="-"/>
              <a:defRPr/>
            </a:pPr>
            <a:r>
              <a:rPr lang="en-US" sz="3200" dirty="0" err="1">
                <a:latin typeface="Arial" pitchFamily="34" charset="0"/>
                <a:cs typeface="Arial" pitchFamily="34" charset="0"/>
              </a:rPr>
              <a:t>Là</a:t>
            </a:r>
            <a:r>
              <a:rPr lang="en-US" sz="3200" dirty="0">
                <a:latin typeface="Arial" pitchFamily="34" charset="0"/>
                <a:cs typeface="Arial" pitchFamily="34" charset="0"/>
              </a:rPr>
              <a:t> </a:t>
            </a:r>
            <a:r>
              <a:rPr lang="en-US" sz="3200" dirty="0" err="1">
                <a:latin typeface="Arial" pitchFamily="34" charset="0"/>
                <a:cs typeface="Arial" pitchFamily="34" charset="0"/>
              </a:rPr>
              <a:t>để</a:t>
            </a:r>
            <a:r>
              <a:rPr lang="en-US" sz="3200" dirty="0">
                <a:latin typeface="Arial" pitchFamily="34" charset="0"/>
                <a:cs typeface="Arial" pitchFamily="34" charset="0"/>
              </a:rPr>
              <a:t> </a:t>
            </a:r>
            <a:r>
              <a:rPr lang="en-US" sz="3200" dirty="0" err="1">
                <a:latin typeface="Arial" pitchFamily="34" charset="0"/>
                <a:cs typeface="Arial" pitchFamily="34" charset="0"/>
              </a:rPr>
              <a:t>ổn</a:t>
            </a:r>
            <a:r>
              <a:rPr lang="en-US" sz="3200" dirty="0">
                <a:latin typeface="Arial" pitchFamily="34" charset="0"/>
                <a:cs typeface="Arial" pitchFamily="34" charset="0"/>
              </a:rPr>
              <a:t> </a:t>
            </a:r>
            <a:r>
              <a:rPr lang="en-US" sz="3200" dirty="0" err="1">
                <a:latin typeface="Arial" pitchFamily="34" charset="0"/>
                <a:cs typeface="Arial" pitchFamily="34" charset="0"/>
              </a:rPr>
              <a:t>định</a:t>
            </a:r>
            <a:r>
              <a:rPr lang="en-US" sz="3200" dirty="0">
                <a:latin typeface="Arial" pitchFamily="34" charset="0"/>
                <a:cs typeface="Arial" pitchFamily="34" charset="0"/>
              </a:rPr>
              <a:t> </a:t>
            </a:r>
            <a:r>
              <a:rPr lang="en-US" sz="3200" dirty="0" err="1">
                <a:latin typeface="Arial" pitchFamily="34" charset="0"/>
                <a:cs typeface="Arial" pitchFamily="34" charset="0"/>
              </a:rPr>
              <a:t>sản</a:t>
            </a:r>
            <a:r>
              <a:rPr lang="en-US" sz="3200" dirty="0">
                <a:latin typeface="Arial" pitchFamily="34" charset="0"/>
                <a:cs typeface="Arial" pitchFamily="34" charset="0"/>
              </a:rPr>
              <a:t> </a:t>
            </a:r>
            <a:r>
              <a:rPr lang="en-US" sz="3200" dirty="0" err="1">
                <a:latin typeface="Arial" pitchFamily="34" charset="0"/>
                <a:cs typeface="Arial" pitchFamily="34" charset="0"/>
              </a:rPr>
              <a:t>xuất</a:t>
            </a:r>
            <a:r>
              <a:rPr lang="en-US" sz="3200" dirty="0">
                <a:latin typeface="Arial" pitchFamily="34" charset="0"/>
                <a:cs typeface="Arial" pitchFamily="34" charset="0"/>
              </a:rPr>
              <a:t>, </a:t>
            </a:r>
            <a:r>
              <a:rPr lang="en-US" sz="3200" dirty="0" err="1">
                <a:latin typeface="Arial" pitchFamily="34" charset="0"/>
                <a:cs typeface="Arial" pitchFamily="34" charset="0"/>
              </a:rPr>
              <a:t>sản</a:t>
            </a:r>
            <a:r>
              <a:rPr lang="en-US" sz="3200" dirty="0">
                <a:latin typeface="Arial" pitchFamily="34" charset="0"/>
                <a:cs typeface="Arial" pitchFamily="34" charset="0"/>
              </a:rPr>
              <a:t> </a:t>
            </a:r>
            <a:r>
              <a:rPr lang="en-US" sz="3200" dirty="0" err="1">
                <a:latin typeface="Arial" pitchFamily="34" charset="0"/>
                <a:cs typeface="Arial" pitchFamily="34" charset="0"/>
              </a:rPr>
              <a:t>xuất</a:t>
            </a:r>
            <a:r>
              <a:rPr lang="en-US" sz="3200" dirty="0">
                <a:latin typeface="Arial" pitchFamily="34" charset="0"/>
                <a:cs typeface="Arial" pitchFamily="34" charset="0"/>
              </a:rPr>
              <a:t> </a:t>
            </a:r>
            <a:r>
              <a:rPr lang="en-US" sz="3200" dirty="0" err="1">
                <a:latin typeface="Arial" pitchFamily="34" charset="0"/>
                <a:cs typeface="Arial" pitchFamily="34" charset="0"/>
              </a:rPr>
              <a:t>phát</a:t>
            </a:r>
            <a:r>
              <a:rPr lang="en-US" sz="3200" dirty="0">
                <a:latin typeface="Arial" pitchFamily="34" charset="0"/>
                <a:cs typeface="Arial" pitchFamily="34" charset="0"/>
              </a:rPr>
              <a:t> </a:t>
            </a:r>
            <a:r>
              <a:rPr lang="en-US" sz="3200" dirty="0" err="1">
                <a:latin typeface="Arial" pitchFamily="34" charset="0"/>
                <a:cs typeface="Arial" pitchFamily="34" charset="0"/>
              </a:rPr>
              <a:t>triển</a:t>
            </a:r>
            <a:r>
              <a:rPr lang="en-US" sz="3200" dirty="0">
                <a:latin typeface="Arial" pitchFamily="34" charset="0"/>
                <a:cs typeface="Arial" pitchFamily="34" charset="0"/>
              </a:rPr>
              <a:t> </a:t>
            </a:r>
            <a:r>
              <a:rPr lang="en-US" sz="3200" dirty="0" err="1">
                <a:latin typeface="Arial" pitchFamily="34" charset="0"/>
                <a:cs typeface="Arial" pitchFamily="34" charset="0"/>
              </a:rPr>
              <a:t>tạo</a:t>
            </a:r>
            <a:r>
              <a:rPr lang="en-US" sz="3200" dirty="0">
                <a:latin typeface="Arial" pitchFamily="34" charset="0"/>
                <a:cs typeface="Arial" pitchFamily="34" charset="0"/>
              </a:rPr>
              <a:t> </a:t>
            </a:r>
            <a:r>
              <a:rPr lang="en-US" sz="3200" dirty="0" err="1">
                <a:latin typeface="Arial" pitchFamily="34" charset="0"/>
                <a:cs typeface="Arial" pitchFamily="34" charset="0"/>
              </a:rPr>
              <a:t>thêm</a:t>
            </a:r>
            <a:r>
              <a:rPr lang="en-US" sz="3200" dirty="0">
                <a:latin typeface="Arial" pitchFamily="34" charset="0"/>
                <a:cs typeface="Arial" pitchFamily="34" charset="0"/>
              </a:rPr>
              <a:t> </a:t>
            </a:r>
            <a:r>
              <a:rPr lang="en-US" sz="3200" dirty="0" err="1">
                <a:latin typeface="Arial" pitchFamily="34" charset="0"/>
                <a:cs typeface="Arial" pitchFamily="34" charset="0"/>
              </a:rPr>
              <a:t>nhiều</a:t>
            </a:r>
            <a:r>
              <a:rPr lang="en-US" sz="3200" dirty="0">
                <a:latin typeface="Arial" pitchFamily="34" charset="0"/>
                <a:cs typeface="Arial" pitchFamily="34" charset="0"/>
              </a:rPr>
              <a:t> </a:t>
            </a:r>
            <a:r>
              <a:rPr lang="en-US" sz="3200" dirty="0" err="1">
                <a:latin typeface="Arial" pitchFamily="34" charset="0"/>
                <a:cs typeface="Arial" pitchFamily="34" charset="0"/>
              </a:rPr>
              <a:t>của</a:t>
            </a:r>
            <a:r>
              <a:rPr lang="en-US" sz="3200" dirty="0">
                <a:latin typeface="Arial" pitchFamily="34" charset="0"/>
                <a:cs typeface="Arial" pitchFamily="34" charset="0"/>
              </a:rPr>
              <a:t> </a:t>
            </a:r>
            <a:r>
              <a:rPr lang="en-US" sz="3200" dirty="0" err="1">
                <a:latin typeface="Arial" pitchFamily="34" charset="0"/>
                <a:cs typeface="Arial" pitchFamily="34" charset="0"/>
              </a:rPr>
              <a:t>cải</a:t>
            </a:r>
            <a:r>
              <a:rPr lang="en-US" sz="3200" dirty="0">
                <a:latin typeface="Arial" pitchFamily="34" charset="0"/>
                <a:cs typeface="Arial" pitchFamily="34" charset="0"/>
              </a:rPr>
              <a:t> </a:t>
            </a:r>
            <a:r>
              <a:rPr lang="en-US" sz="3200" dirty="0" err="1">
                <a:latin typeface="Arial" pitchFamily="34" charset="0"/>
                <a:cs typeface="Arial" pitchFamily="34" charset="0"/>
              </a:rPr>
              <a:t>vật</a:t>
            </a:r>
            <a:r>
              <a:rPr lang="en-US" sz="3200" dirty="0">
                <a:latin typeface="Arial" pitchFamily="34" charset="0"/>
                <a:cs typeface="Arial" pitchFamily="34" charset="0"/>
              </a:rPr>
              <a:t> </a:t>
            </a:r>
            <a:r>
              <a:rPr lang="en-US" sz="3200" dirty="0" err="1">
                <a:latin typeface="Arial" pitchFamily="34" charset="0"/>
                <a:cs typeface="Arial" pitchFamily="34" charset="0"/>
              </a:rPr>
              <a:t>chất</a:t>
            </a:r>
            <a:r>
              <a:rPr lang="en-US" sz="3200" dirty="0">
                <a:latin typeface="Arial" pitchFamily="34" charset="0"/>
                <a:cs typeface="Arial" pitchFamily="34" charset="0"/>
              </a:rPr>
              <a:t>. </a:t>
            </a:r>
          </a:p>
          <a:p>
            <a:pPr marL="457200" indent="-457200" fontAlgn="auto">
              <a:spcBef>
                <a:spcPts val="0"/>
              </a:spcBef>
              <a:spcAft>
                <a:spcPts val="0"/>
              </a:spcAft>
              <a:buFontTx/>
              <a:buChar char="-"/>
              <a:defRPr/>
            </a:pPr>
            <a:r>
              <a:rPr lang="en-US" sz="3200" dirty="0" err="1">
                <a:latin typeface="Arial" pitchFamily="34" charset="0"/>
                <a:cs typeface="Arial" pitchFamily="34" charset="0"/>
              </a:rPr>
              <a:t>Đây</a:t>
            </a:r>
            <a:r>
              <a:rPr lang="en-US" sz="3200" dirty="0">
                <a:latin typeface="Arial" pitchFamily="34" charset="0"/>
                <a:cs typeface="Arial" pitchFamily="34" charset="0"/>
              </a:rPr>
              <a:t> </a:t>
            </a:r>
            <a:r>
              <a:rPr lang="en-US" sz="3200" dirty="0" err="1">
                <a:latin typeface="Arial" pitchFamily="34" charset="0"/>
                <a:cs typeface="Arial" pitchFamily="34" charset="0"/>
              </a:rPr>
              <a:t>là</a:t>
            </a:r>
            <a:r>
              <a:rPr lang="en-US" sz="3200" dirty="0">
                <a:latin typeface="Arial" pitchFamily="34" charset="0"/>
                <a:cs typeface="Arial" pitchFamily="34" charset="0"/>
              </a:rPr>
              <a:t> </a:t>
            </a:r>
            <a:r>
              <a:rPr lang="en-US" sz="3200" dirty="0" err="1">
                <a:latin typeface="Arial" pitchFamily="34" charset="0"/>
                <a:cs typeface="Arial" pitchFamily="34" charset="0"/>
              </a:rPr>
              <a:t>việc</a:t>
            </a:r>
            <a:r>
              <a:rPr lang="en-US" sz="3200" dirty="0">
                <a:latin typeface="Arial" pitchFamily="34" charset="0"/>
                <a:cs typeface="Arial" pitchFamily="34" charset="0"/>
              </a:rPr>
              <a:t> </a:t>
            </a:r>
            <a:r>
              <a:rPr lang="en-US" sz="3200" dirty="0" err="1">
                <a:latin typeface="Arial" pitchFamily="34" charset="0"/>
                <a:cs typeface="Arial" pitchFamily="34" charset="0"/>
              </a:rPr>
              <a:t>thực</a:t>
            </a:r>
            <a:r>
              <a:rPr lang="en-US" sz="3200" dirty="0">
                <a:latin typeface="Arial" pitchFamily="34" charset="0"/>
                <a:cs typeface="Arial" pitchFamily="34" charset="0"/>
              </a:rPr>
              <a:t> </a:t>
            </a:r>
            <a:r>
              <a:rPr lang="en-US" sz="3200" dirty="0" err="1">
                <a:latin typeface="Arial" pitchFamily="34" charset="0"/>
                <a:cs typeface="Arial" pitchFamily="34" charset="0"/>
              </a:rPr>
              <a:t>hiện</a:t>
            </a:r>
            <a:r>
              <a:rPr lang="en-US" sz="3200" dirty="0">
                <a:latin typeface="Arial" pitchFamily="34" charset="0"/>
                <a:cs typeface="Arial" pitchFamily="34" charset="0"/>
              </a:rPr>
              <a:t> </a:t>
            </a:r>
            <a:r>
              <a:rPr lang="en-US" sz="3200" dirty="0" err="1">
                <a:latin typeface="Arial" pitchFamily="34" charset="0"/>
                <a:cs typeface="Arial" pitchFamily="34" charset="0"/>
              </a:rPr>
              <a:t>tốt</a:t>
            </a:r>
            <a:r>
              <a:rPr lang="en-US" sz="3200" dirty="0">
                <a:latin typeface="Arial" pitchFamily="34" charset="0"/>
                <a:cs typeface="Arial" pitchFamily="34" charset="0"/>
              </a:rPr>
              <a:t> </a:t>
            </a:r>
            <a:r>
              <a:rPr lang="en-US" sz="3200" dirty="0" err="1">
                <a:latin typeface="Arial" pitchFamily="34" charset="0"/>
                <a:cs typeface="Arial" pitchFamily="34" charset="0"/>
              </a:rPr>
              <a:t>phát</a:t>
            </a:r>
            <a:r>
              <a:rPr lang="en-US" sz="3200" dirty="0">
                <a:latin typeface="Arial" pitchFamily="34" charset="0"/>
                <a:cs typeface="Arial" pitchFamily="34" charset="0"/>
              </a:rPr>
              <a:t> </a:t>
            </a:r>
            <a:r>
              <a:rPr lang="en-US" sz="3200" dirty="0" err="1">
                <a:latin typeface="Arial" pitchFamily="34" charset="0"/>
                <a:cs typeface="Arial" pitchFamily="34" charset="0"/>
              </a:rPr>
              <a:t>triển</a:t>
            </a:r>
            <a:r>
              <a:rPr lang="en-US" sz="3200" dirty="0">
                <a:latin typeface="Arial" pitchFamily="34" charset="0"/>
                <a:cs typeface="Arial" pitchFamily="34" charset="0"/>
              </a:rPr>
              <a:t> </a:t>
            </a:r>
            <a:r>
              <a:rPr lang="en-US" sz="3200" dirty="0" err="1">
                <a:latin typeface="Arial" pitchFamily="34" charset="0"/>
                <a:cs typeface="Arial" pitchFamily="34" charset="0"/>
              </a:rPr>
              <a:t>kinh</a:t>
            </a:r>
            <a:r>
              <a:rPr lang="en-US" sz="3200" dirty="0">
                <a:latin typeface="Arial" pitchFamily="34" charset="0"/>
                <a:cs typeface="Arial" pitchFamily="34" charset="0"/>
              </a:rPr>
              <a:t> </a:t>
            </a:r>
            <a:r>
              <a:rPr lang="en-US" sz="3200" dirty="0" err="1">
                <a:latin typeface="Arial" pitchFamily="34" charset="0"/>
                <a:cs typeface="Arial" pitchFamily="34" charset="0"/>
              </a:rPr>
              <a:t>tế</a:t>
            </a:r>
            <a:endParaRPr lang="en-US" sz="3200" dirty="0">
              <a:latin typeface="Arial" pitchFamily="34" charset="0"/>
              <a:cs typeface="Arial" pitchFamily="34" charset="0"/>
            </a:endParaRPr>
          </a:p>
        </p:txBody>
      </p:sp>
    </p:spTree>
    <p:extLst>
      <p:ext uri="{BB962C8B-B14F-4D97-AF65-F5344CB8AC3E}">
        <p14:creationId xmlns:p14="http://schemas.microsoft.com/office/powerpoint/2010/main" val="218665094"/>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0" y="1114425"/>
            <a:ext cx="9144000" cy="1911350"/>
          </a:xfrm>
          <a:prstGeom prst="rect">
            <a:avLst/>
          </a:prstGeom>
          <a:solidFill>
            <a:schemeClr val="accent4">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en-US" sz="3200" dirty="0" err="1">
                <a:latin typeface="Arial" pitchFamily="34" charset="0"/>
                <a:cs typeface="Arial" pitchFamily="34" charset="0"/>
              </a:rPr>
              <a:t>Thực</a:t>
            </a:r>
            <a:r>
              <a:rPr lang="en-US" sz="3200" dirty="0">
                <a:latin typeface="Arial" pitchFamily="34" charset="0"/>
                <a:cs typeface="Arial" pitchFamily="34" charset="0"/>
              </a:rPr>
              <a:t> </a:t>
            </a:r>
            <a:r>
              <a:rPr lang="en-US" sz="3200" dirty="0" err="1">
                <a:latin typeface="Arial" pitchFamily="34" charset="0"/>
                <a:cs typeface="Arial" pitchFamily="34" charset="0"/>
              </a:rPr>
              <a:t>hiện</a:t>
            </a:r>
            <a:r>
              <a:rPr lang="en-US" sz="3200" dirty="0">
                <a:latin typeface="Arial" pitchFamily="34" charset="0"/>
                <a:cs typeface="Arial" pitchFamily="34" charset="0"/>
              </a:rPr>
              <a:t> </a:t>
            </a:r>
            <a:r>
              <a:rPr lang="en-US" sz="3200" dirty="0" err="1">
                <a:latin typeface="Arial" pitchFamily="34" charset="0"/>
                <a:cs typeface="Arial" pitchFamily="34" charset="0"/>
              </a:rPr>
              <a:t>tốt</a:t>
            </a:r>
            <a:r>
              <a:rPr lang="en-US" sz="3200" dirty="0">
                <a:latin typeface="Arial" pitchFamily="34" charset="0"/>
                <a:cs typeface="Arial" pitchFamily="34" charset="0"/>
              </a:rPr>
              <a:t> </a:t>
            </a:r>
            <a:r>
              <a:rPr lang="en-US" sz="3200" dirty="0" err="1">
                <a:latin typeface="Arial" pitchFamily="34" charset="0"/>
                <a:cs typeface="Arial" pitchFamily="34" charset="0"/>
              </a:rPr>
              <a:t>nguyên</a:t>
            </a:r>
            <a:r>
              <a:rPr lang="en-US" sz="3200" dirty="0">
                <a:latin typeface="Arial" pitchFamily="34" charset="0"/>
                <a:cs typeface="Arial" pitchFamily="34" charset="0"/>
              </a:rPr>
              <a:t> </a:t>
            </a:r>
            <a:r>
              <a:rPr lang="en-US" sz="3200" dirty="0" err="1">
                <a:latin typeface="Arial" pitchFamily="34" charset="0"/>
                <a:cs typeface="Arial" pitchFamily="34" charset="0"/>
              </a:rPr>
              <a:t>tắc</a:t>
            </a:r>
            <a:r>
              <a:rPr lang="en-US" sz="3200" dirty="0">
                <a:latin typeface="Arial" pitchFamily="34" charset="0"/>
                <a:cs typeface="Arial" pitchFamily="34" charset="0"/>
              </a:rPr>
              <a:t> </a:t>
            </a:r>
            <a:r>
              <a:rPr lang="en-US" sz="3200" dirty="0" err="1">
                <a:latin typeface="Arial" pitchFamily="34" charset="0"/>
                <a:cs typeface="Arial" pitchFamily="34" charset="0"/>
              </a:rPr>
              <a:t>này</a:t>
            </a:r>
            <a:r>
              <a:rPr lang="en-US" sz="3200" dirty="0">
                <a:latin typeface="Arial" pitchFamily="34" charset="0"/>
                <a:cs typeface="Arial" pitchFamily="34" charset="0"/>
              </a:rPr>
              <a:t> </a:t>
            </a:r>
            <a:r>
              <a:rPr lang="en-US" sz="3200" dirty="0" err="1">
                <a:latin typeface="Arial" pitchFamily="34" charset="0"/>
                <a:cs typeface="Arial" pitchFamily="34" charset="0"/>
              </a:rPr>
              <a:t>chính</a:t>
            </a:r>
            <a:r>
              <a:rPr lang="en-US" sz="3200" dirty="0">
                <a:latin typeface="Arial" pitchFamily="34" charset="0"/>
                <a:cs typeface="Arial" pitchFamily="34" charset="0"/>
              </a:rPr>
              <a:t> </a:t>
            </a:r>
            <a:r>
              <a:rPr lang="en-US" sz="3200" dirty="0" err="1">
                <a:latin typeface="Arial" pitchFamily="34" charset="0"/>
                <a:cs typeface="Arial" pitchFamily="34" charset="0"/>
              </a:rPr>
              <a:t>là</a:t>
            </a:r>
            <a:r>
              <a:rPr lang="en-US" sz="3200" dirty="0">
                <a:latin typeface="Arial" pitchFamily="34" charset="0"/>
                <a:cs typeface="Arial" pitchFamily="34" charset="0"/>
              </a:rPr>
              <a:t> </a:t>
            </a:r>
            <a:r>
              <a:rPr lang="en-US" sz="3200" dirty="0" err="1">
                <a:latin typeface="Arial" pitchFamily="34" charset="0"/>
                <a:cs typeface="Arial" pitchFamily="34" charset="0"/>
              </a:rPr>
              <a:t>việc</a:t>
            </a:r>
            <a:r>
              <a:rPr lang="en-US" sz="3200" dirty="0">
                <a:latin typeface="Arial" pitchFamily="34" charset="0"/>
                <a:cs typeface="Arial" pitchFamily="34" charset="0"/>
              </a:rPr>
              <a:t> </a:t>
            </a:r>
            <a:r>
              <a:rPr lang="en-US" sz="3200" dirty="0" err="1">
                <a:latin typeface="Arial" pitchFamily="34" charset="0"/>
                <a:cs typeface="Arial" pitchFamily="34" charset="0"/>
              </a:rPr>
              <a:t>đảm</a:t>
            </a:r>
            <a:r>
              <a:rPr lang="en-US" sz="3200" dirty="0">
                <a:latin typeface="Arial" pitchFamily="34" charset="0"/>
                <a:cs typeface="Arial" pitchFamily="34" charset="0"/>
              </a:rPr>
              <a:t> </a:t>
            </a:r>
            <a:r>
              <a:rPr lang="en-US" sz="3200" dirty="0" err="1">
                <a:latin typeface="Arial" pitchFamily="34" charset="0"/>
                <a:cs typeface="Arial" pitchFamily="34" charset="0"/>
              </a:rPr>
              <a:t>bảo</a:t>
            </a:r>
            <a:r>
              <a:rPr lang="en-US" sz="3200" dirty="0">
                <a:latin typeface="Arial" pitchFamily="34" charset="0"/>
                <a:cs typeface="Arial" pitchFamily="34" charset="0"/>
              </a:rPr>
              <a:t> </a:t>
            </a:r>
            <a:r>
              <a:rPr lang="en-US" sz="3200" dirty="0" err="1">
                <a:latin typeface="Arial" pitchFamily="34" charset="0"/>
                <a:cs typeface="Arial" pitchFamily="34" charset="0"/>
              </a:rPr>
              <a:t>kết</a:t>
            </a:r>
            <a:r>
              <a:rPr lang="en-US" sz="3200" dirty="0">
                <a:latin typeface="Arial" pitchFamily="34" charset="0"/>
                <a:cs typeface="Arial" pitchFamily="34" charset="0"/>
              </a:rPr>
              <a:t> </a:t>
            </a:r>
            <a:r>
              <a:rPr lang="en-US" sz="3200" dirty="0" err="1">
                <a:latin typeface="Arial" pitchFamily="34" charset="0"/>
                <a:cs typeface="Arial" pitchFamily="34" charset="0"/>
              </a:rPr>
              <a:t>hợp</a:t>
            </a:r>
            <a:r>
              <a:rPr lang="en-US" sz="3200" dirty="0">
                <a:latin typeface="Arial" pitchFamily="34" charset="0"/>
                <a:cs typeface="Arial" pitchFamily="34" charset="0"/>
              </a:rPr>
              <a:t> </a:t>
            </a:r>
            <a:r>
              <a:rPr lang="en-US" sz="3200" dirty="0" err="1">
                <a:latin typeface="Arial" pitchFamily="34" charset="0"/>
                <a:cs typeface="Arial" pitchFamily="34" charset="0"/>
              </a:rPr>
              <a:t>hài</a:t>
            </a:r>
            <a:r>
              <a:rPr lang="en-US" sz="3200" dirty="0">
                <a:latin typeface="Arial" pitchFamily="34" charset="0"/>
                <a:cs typeface="Arial" pitchFamily="34" charset="0"/>
              </a:rPr>
              <a:t> </a:t>
            </a:r>
            <a:r>
              <a:rPr lang="en-US" sz="3200" dirty="0" err="1">
                <a:latin typeface="Arial" pitchFamily="34" charset="0"/>
                <a:cs typeface="Arial" pitchFamily="34" charset="0"/>
              </a:rPr>
              <a:t>hòa</a:t>
            </a:r>
            <a:r>
              <a:rPr lang="en-US" sz="3200" dirty="0">
                <a:latin typeface="Arial" pitchFamily="34" charset="0"/>
                <a:cs typeface="Arial" pitchFamily="34" charset="0"/>
              </a:rPr>
              <a:t> </a:t>
            </a:r>
            <a:r>
              <a:rPr lang="en-US" sz="3200" dirty="0" err="1">
                <a:latin typeface="Arial" pitchFamily="34" charset="0"/>
                <a:cs typeface="Arial" pitchFamily="34" charset="0"/>
              </a:rPr>
              <a:t>giữa</a:t>
            </a:r>
            <a:r>
              <a:rPr lang="en-US" sz="3200" dirty="0">
                <a:latin typeface="Arial" pitchFamily="34" charset="0"/>
                <a:cs typeface="Arial" pitchFamily="34" charset="0"/>
              </a:rPr>
              <a:t> </a:t>
            </a:r>
            <a:r>
              <a:rPr lang="en-US" sz="3200" dirty="0" err="1">
                <a:latin typeface="Arial" pitchFamily="34" charset="0"/>
                <a:cs typeface="Arial" pitchFamily="34" charset="0"/>
              </a:rPr>
              <a:t>chính</a:t>
            </a:r>
            <a:r>
              <a:rPr lang="en-US" sz="3200" dirty="0">
                <a:latin typeface="Arial" pitchFamily="34" charset="0"/>
                <a:cs typeface="Arial" pitchFamily="34" charset="0"/>
              </a:rPr>
              <a:t> </a:t>
            </a:r>
            <a:r>
              <a:rPr lang="en-US" sz="3200" dirty="0" err="1">
                <a:latin typeface="Arial" pitchFamily="34" charset="0"/>
                <a:cs typeface="Arial" pitchFamily="34" charset="0"/>
              </a:rPr>
              <a:t>sách</a:t>
            </a:r>
            <a:r>
              <a:rPr lang="en-US" sz="3200" dirty="0">
                <a:latin typeface="Arial" pitchFamily="34" charset="0"/>
                <a:cs typeface="Arial" pitchFamily="34" charset="0"/>
              </a:rPr>
              <a:t> </a:t>
            </a:r>
            <a:r>
              <a:rPr lang="en-US" sz="3200" dirty="0" err="1">
                <a:latin typeface="Arial" pitchFamily="34" charset="0"/>
                <a:cs typeface="Arial" pitchFamily="34" charset="0"/>
              </a:rPr>
              <a:t>kinh</a:t>
            </a:r>
            <a:r>
              <a:rPr lang="en-US" sz="3200" dirty="0">
                <a:latin typeface="Arial" pitchFamily="34" charset="0"/>
                <a:cs typeface="Arial" pitchFamily="34" charset="0"/>
              </a:rPr>
              <a:t> </a:t>
            </a:r>
            <a:r>
              <a:rPr lang="en-US" sz="3200" dirty="0" err="1">
                <a:latin typeface="Arial" pitchFamily="34" charset="0"/>
                <a:cs typeface="Arial" pitchFamily="34" charset="0"/>
              </a:rPr>
              <a:t>tế</a:t>
            </a:r>
            <a:r>
              <a:rPr lang="en-US" sz="3200" dirty="0">
                <a:latin typeface="Arial" pitchFamily="34" charset="0"/>
                <a:cs typeface="Arial" pitchFamily="34" charset="0"/>
              </a:rPr>
              <a:t> </a:t>
            </a:r>
            <a:r>
              <a:rPr lang="en-US" sz="3200" dirty="0" err="1">
                <a:latin typeface="Arial" pitchFamily="34" charset="0"/>
                <a:cs typeface="Arial" pitchFamily="34" charset="0"/>
              </a:rPr>
              <a:t>và</a:t>
            </a:r>
            <a:r>
              <a:rPr lang="en-US" sz="3200" dirty="0">
                <a:latin typeface="Arial" pitchFamily="34" charset="0"/>
                <a:cs typeface="Arial" pitchFamily="34" charset="0"/>
              </a:rPr>
              <a:t> </a:t>
            </a:r>
            <a:r>
              <a:rPr lang="en-US" sz="3200" dirty="0" err="1">
                <a:latin typeface="Arial" pitchFamily="34" charset="0"/>
                <a:cs typeface="Arial" pitchFamily="34" charset="0"/>
              </a:rPr>
              <a:t>chính</a:t>
            </a:r>
            <a:r>
              <a:rPr lang="en-US" sz="3200" dirty="0">
                <a:latin typeface="Arial" pitchFamily="34" charset="0"/>
                <a:cs typeface="Arial" pitchFamily="34" charset="0"/>
              </a:rPr>
              <a:t> </a:t>
            </a:r>
            <a:r>
              <a:rPr lang="en-US" sz="3200" dirty="0" err="1">
                <a:latin typeface="Arial" pitchFamily="34" charset="0"/>
                <a:cs typeface="Arial" pitchFamily="34" charset="0"/>
              </a:rPr>
              <a:t>sách</a:t>
            </a:r>
            <a:r>
              <a:rPr lang="en-US" sz="3200" dirty="0">
                <a:latin typeface="Arial" pitchFamily="34" charset="0"/>
                <a:cs typeface="Arial" pitchFamily="34" charset="0"/>
              </a:rPr>
              <a:t> </a:t>
            </a:r>
            <a:r>
              <a:rPr lang="en-US" sz="3200" dirty="0" err="1">
                <a:latin typeface="Arial" pitchFamily="34" charset="0"/>
                <a:cs typeface="Arial" pitchFamily="34" charset="0"/>
              </a:rPr>
              <a:t>xã</a:t>
            </a:r>
            <a:r>
              <a:rPr lang="en-US" sz="3200" dirty="0">
                <a:latin typeface="Arial" pitchFamily="34" charset="0"/>
                <a:cs typeface="Arial" pitchFamily="34" charset="0"/>
              </a:rPr>
              <a:t> </a:t>
            </a:r>
            <a:r>
              <a:rPr lang="en-US" sz="3200" dirty="0" err="1">
                <a:latin typeface="Arial" pitchFamily="34" charset="0"/>
                <a:cs typeface="Arial" pitchFamily="34" charset="0"/>
              </a:rPr>
              <a:t>hội</a:t>
            </a:r>
            <a:r>
              <a:rPr lang="en-US" sz="3200" dirty="0">
                <a:latin typeface="Arial" pitchFamily="34" charset="0"/>
                <a:cs typeface="Arial" pitchFamily="34" charset="0"/>
              </a:rPr>
              <a:t> </a:t>
            </a:r>
            <a:r>
              <a:rPr lang="en-US" sz="3200" dirty="0" err="1">
                <a:latin typeface="Arial" pitchFamily="34" charset="0"/>
                <a:cs typeface="Arial" pitchFamily="34" charset="0"/>
              </a:rPr>
              <a:t>trong</a:t>
            </a:r>
            <a:r>
              <a:rPr lang="en-US" sz="3200" dirty="0">
                <a:latin typeface="Arial" pitchFamily="34" charset="0"/>
                <a:cs typeface="Arial" pitchFamily="34" charset="0"/>
              </a:rPr>
              <a:t> </a:t>
            </a:r>
            <a:r>
              <a:rPr lang="en-US" sz="3200" dirty="0" err="1">
                <a:latin typeface="Arial" pitchFamily="34" charset="0"/>
                <a:cs typeface="Arial" pitchFamily="34" charset="0"/>
              </a:rPr>
              <a:t>quan</a:t>
            </a:r>
            <a:r>
              <a:rPr lang="en-US" sz="3200" dirty="0">
                <a:latin typeface="Arial" pitchFamily="34" charset="0"/>
                <a:cs typeface="Arial" pitchFamily="34" charset="0"/>
              </a:rPr>
              <a:t> </a:t>
            </a:r>
            <a:r>
              <a:rPr lang="en-US" sz="3200" dirty="0" err="1">
                <a:latin typeface="Arial" pitchFamily="34" charset="0"/>
                <a:cs typeface="Arial" pitchFamily="34" charset="0"/>
              </a:rPr>
              <a:t>hệ</a:t>
            </a:r>
            <a:r>
              <a:rPr lang="en-US" sz="3200" dirty="0">
                <a:latin typeface="Arial" pitchFamily="34" charset="0"/>
                <a:cs typeface="Arial" pitchFamily="34" charset="0"/>
              </a:rPr>
              <a:t> </a:t>
            </a:r>
            <a:r>
              <a:rPr lang="en-US" sz="3200" dirty="0" err="1">
                <a:latin typeface="Arial" pitchFamily="34" charset="0"/>
                <a:cs typeface="Arial" pitchFamily="34" charset="0"/>
              </a:rPr>
              <a:t>lao</a:t>
            </a:r>
            <a:r>
              <a:rPr lang="en-US" sz="3200" dirty="0">
                <a:latin typeface="Arial" pitchFamily="34" charset="0"/>
                <a:cs typeface="Arial" pitchFamily="34" charset="0"/>
              </a:rPr>
              <a:t> </a:t>
            </a:r>
            <a:r>
              <a:rPr lang="en-US" sz="3200" dirty="0" err="1">
                <a:latin typeface="Arial" pitchFamily="34" charset="0"/>
                <a:cs typeface="Arial" pitchFamily="34" charset="0"/>
              </a:rPr>
              <a:t>động</a:t>
            </a:r>
            <a:r>
              <a:rPr lang="en-US" sz="3200" dirty="0">
                <a:latin typeface="Arial" pitchFamily="34" charset="0"/>
                <a:cs typeface="Arial" pitchFamily="34" charset="0"/>
              </a:rPr>
              <a:t>. </a:t>
            </a:r>
          </a:p>
        </p:txBody>
      </p:sp>
      <p:pic>
        <p:nvPicPr>
          <p:cNvPr id="23556"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ounded Rectangle 7"/>
          <p:cNvSpPr/>
          <p:nvPr/>
        </p:nvSpPr>
        <p:spPr>
          <a:xfrm>
            <a:off x="0" y="3524250"/>
            <a:ext cx="9144000" cy="2727325"/>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3200" dirty="0" err="1">
                <a:latin typeface="Arial" pitchFamily="34" charset="0"/>
                <a:cs typeface="Arial" pitchFamily="34" charset="0"/>
              </a:rPr>
              <a:t>Thực</a:t>
            </a:r>
            <a:r>
              <a:rPr lang="en-US" sz="3200" dirty="0">
                <a:latin typeface="Arial" pitchFamily="34" charset="0"/>
                <a:cs typeface="Arial" pitchFamily="34" charset="0"/>
              </a:rPr>
              <a:t> </a:t>
            </a:r>
            <a:r>
              <a:rPr lang="en-US" sz="3200" dirty="0" err="1">
                <a:latin typeface="Arial" pitchFamily="34" charset="0"/>
                <a:cs typeface="Arial" pitchFamily="34" charset="0"/>
              </a:rPr>
              <a:t>hiện</a:t>
            </a:r>
            <a:r>
              <a:rPr lang="en-US" sz="3200" dirty="0">
                <a:latin typeface="Arial" pitchFamily="34" charset="0"/>
                <a:cs typeface="Arial" pitchFamily="34" charset="0"/>
              </a:rPr>
              <a:t> </a:t>
            </a:r>
            <a:r>
              <a:rPr lang="en-US" sz="3200" dirty="0" err="1">
                <a:latin typeface="Arial" pitchFamily="34" charset="0"/>
                <a:cs typeface="Arial" pitchFamily="34" charset="0"/>
              </a:rPr>
              <a:t>tốt</a:t>
            </a:r>
            <a:r>
              <a:rPr lang="en-US" sz="3200" dirty="0">
                <a:latin typeface="Arial" pitchFamily="34" charset="0"/>
                <a:cs typeface="Arial" pitchFamily="34" charset="0"/>
              </a:rPr>
              <a:t> </a:t>
            </a:r>
            <a:r>
              <a:rPr lang="en-US" sz="3200" dirty="0" err="1">
                <a:latin typeface="Arial" pitchFamily="34" charset="0"/>
                <a:cs typeface="Arial" pitchFamily="34" charset="0"/>
              </a:rPr>
              <a:t>chính</a:t>
            </a:r>
            <a:r>
              <a:rPr lang="en-US" sz="3200" dirty="0">
                <a:latin typeface="Arial" pitchFamily="34" charset="0"/>
                <a:cs typeface="Arial" pitchFamily="34" charset="0"/>
              </a:rPr>
              <a:t> </a:t>
            </a:r>
            <a:r>
              <a:rPr lang="en-US" sz="3200" dirty="0" err="1">
                <a:latin typeface="Arial" pitchFamily="34" charset="0"/>
                <a:cs typeface="Arial" pitchFamily="34" charset="0"/>
              </a:rPr>
              <a:t>sách</a:t>
            </a:r>
            <a:r>
              <a:rPr lang="en-US" sz="3200" dirty="0">
                <a:latin typeface="Arial" pitchFamily="34" charset="0"/>
                <a:cs typeface="Arial" pitchFamily="34" charset="0"/>
              </a:rPr>
              <a:t> </a:t>
            </a:r>
            <a:r>
              <a:rPr lang="en-US" sz="3200" dirty="0" err="1">
                <a:latin typeface="Arial" pitchFamily="34" charset="0"/>
                <a:cs typeface="Arial" pitchFamily="34" charset="0"/>
              </a:rPr>
              <a:t>kinh</a:t>
            </a:r>
            <a:r>
              <a:rPr lang="en-US" sz="3200" dirty="0">
                <a:latin typeface="Arial" pitchFamily="34" charset="0"/>
                <a:cs typeface="Arial" pitchFamily="34" charset="0"/>
              </a:rPr>
              <a:t> </a:t>
            </a:r>
            <a:r>
              <a:rPr lang="en-US" sz="3200" dirty="0" err="1">
                <a:latin typeface="Arial" pitchFamily="34" charset="0"/>
                <a:cs typeface="Arial" pitchFamily="34" charset="0"/>
              </a:rPr>
              <a:t>tế</a:t>
            </a:r>
            <a:r>
              <a:rPr lang="en-US" sz="3200" dirty="0">
                <a:latin typeface="Arial" pitchFamily="34" charset="0"/>
                <a:cs typeface="Arial" pitchFamily="34" charset="0"/>
              </a:rPr>
              <a:t> </a:t>
            </a:r>
            <a:r>
              <a:rPr lang="en-US" sz="3200" dirty="0" err="1">
                <a:latin typeface="Arial" pitchFamily="34" charset="0"/>
                <a:cs typeface="Arial" pitchFamily="34" charset="0"/>
              </a:rPr>
              <a:t>tạo</a:t>
            </a:r>
            <a:r>
              <a:rPr lang="en-US" sz="3200" dirty="0">
                <a:latin typeface="Arial" pitchFamily="34" charset="0"/>
                <a:cs typeface="Arial" pitchFamily="34" charset="0"/>
              </a:rPr>
              <a:t> </a:t>
            </a:r>
            <a:r>
              <a:rPr lang="en-US" sz="3200" dirty="0" err="1">
                <a:latin typeface="Arial" pitchFamily="34" charset="0"/>
                <a:cs typeface="Arial" pitchFamily="34" charset="0"/>
              </a:rPr>
              <a:t>điều</a:t>
            </a:r>
            <a:r>
              <a:rPr lang="en-US" sz="3200" dirty="0">
                <a:latin typeface="Arial" pitchFamily="34" charset="0"/>
                <a:cs typeface="Arial" pitchFamily="34" charset="0"/>
              </a:rPr>
              <a:t> </a:t>
            </a:r>
            <a:r>
              <a:rPr lang="en-US" sz="3200" dirty="0" err="1">
                <a:latin typeface="Arial" pitchFamily="34" charset="0"/>
                <a:cs typeface="Arial" pitchFamily="34" charset="0"/>
              </a:rPr>
              <a:t>kiện</a:t>
            </a:r>
            <a:r>
              <a:rPr lang="en-US" sz="3200" dirty="0">
                <a:latin typeface="Arial" pitchFamily="34" charset="0"/>
                <a:cs typeface="Arial" pitchFamily="34" charset="0"/>
              </a:rPr>
              <a:t>, </a:t>
            </a:r>
            <a:r>
              <a:rPr lang="en-US" sz="3200" dirty="0" err="1">
                <a:latin typeface="Arial" pitchFamily="34" charset="0"/>
                <a:cs typeface="Arial" pitchFamily="34" charset="0"/>
              </a:rPr>
              <a:t>cơ</a:t>
            </a:r>
            <a:r>
              <a:rPr lang="en-US" sz="3200" dirty="0">
                <a:latin typeface="Arial" pitchFamily="34" charset="0"/>
                <a:cs typeface="Arial" pitchFamily="34" charset="0"/>
              </a:rPr>
              <a:t> </a:t>
            </a:r>
            <a:r>
              <a:rPr lang="en-US" sz="3200" dirty="0" err="1">
                <a:latin typeface="Arial" pitchFamily="34" charset="0"/>
                <a:cs typeface="Arial" pitchFamily="34" charset="0"/>
              </a:rPr>
              <a:t>sở</a:t>
            </a:r>
            <a:r>
              <a:rPr lang="en-US" sz="3200" dirty="0">
                <a:latin typeface="Arial" pitchFamily="34" charset="0"/>
                <a:cs typeface="Arial" pitchFamily="34" charset="0"/>
              </a:rPr>
              <a:t> </a:t>
            </a:r>
            <a:r>
              <a:rPr lang="en-US" sz="3200" dirty="0" err="1">
                <a:latin typeface="Arial" pitchFamily="34" charset="0"/>
                <a:cs typeface="Arial" pitchFamily="34" charset="0"/>
              </a:rPr>
              <a:t>để</a:t>
            </a:r>
            <a:r>
              <a:rPr lang="en-US" sz="3200" dirty="0">
                <a:latin typeface="Arial" pitchFamily="34" charset="0"/>
                <a:cs typeface="Arial" pitchFamily="34" charset="0"/>
              </a:rPr>
              <a:t> </a:t>
            </a:r>
            <a:r>
              <a:rPr lang="en-US" sz="3200" dirty="0" err="1">
                <a:latin typeface="Arial" pitchFamily="34" charset="0"/>
                <a:cs typeface="Arial" pitchFamily="34" charset="0"/>
              </a:rPr>
              <a:t>giải</a:t>
            </a:r>
            <a:r>
              <a:rPr lang="en-US" sz="3200" dirty="0">
                <a:latin typeface="Arial" pitchFamily="34" charset="0"/>
                <a:cs typeface="Arial" pitchFamily="34" charset="0"/>
              </a:rPr>
              <a:t> </a:t>
            </a:r>
            <a:r>
              <a:rPr lang="en-US" sz="3200" dirty="0" err="1">
                <a:latin typeface="Arial" pitchFamily="34" charset="0"/>
                <a:cs typeface="Arial" pitchFamily="34" charset="0"/>
              </a:rPr>
              <a:t>quyết</a:t>
            </a:r>
            <a:r>
              <a:rPr lang="en-US" sz="3200" dirty="0">
                <a:latin typeface="Arial" pitchFamily="34" charset="0"/>
                <a:cs typeface="Arial" pitchFamily="34" charset="0"/>
              </a:rPr>
              <a:t> </a:t>
            </a:r>
            <a:r>
              <a:rPr lang="en-US" sz="3200" dirty="0" err="1">
                <a:latin typeface="Arial" pitchFamily="34" charset="0"/>
                <a:cs typeface="Arial" pitchFamily="34" charset="0"/>
              </a:rPr>
              <a:t>tốt</a:t>
            </a:r>
            <a:r>
              <a:rPr lang="en-US" sz="3200" dirty="0">
                <a:latin typeface="Arial" pitchFamily="34" charset="0"/>
                <a:cs typeface="Arial" pitchFamily="34" charset="0"/>
              </a:rPr>
              <a:t> </a:t>
            </a:r>
            <a:r>
              <a:rPr lang="en-US" sz="3200" dirty="0" err="1">
                <a:latin typeface="Arial" pitchFamily="34" charset="0"/>
                <a:cs typeface="Arial" pitchFamily="34" charset="0"/>
              </a:rPr>
              <a:t>chính</a:t>
            </a:r>
            <a:r>
              <a:rPr lang="en-US" sz="3200" dirty="0">
                <a:latin typeface="Arial" pitchFamily="34" charset="0"/>
                <a:cs typeface="Arial" pitchFamily="34" charset="0"/>
              </a:rPr>
              <a:t> </a:t>
            </a:r>
            <a:r>
              <a:rPr lang="en-US" sz="3200" dirty="0" err="1">
                <a:latin typeface="Arial" pitchFamily="34" charset="0"/>
                <a:cs typeface="Arial" pitchFamily="34" charset="0"/>
              </a:rPr>
              <a:t>sách</a:t>
            </a:r>
            <a:r>
              <a:rPr lang="en-US" sz="3200" dirty="0">
                <a:latin typeface="Arial" pitchFamily="34" charset="0"/>
                <a:cs typeface="Arial" pitchFamily="34" charset="0"/>
              </a:rPr>
              <a:t> </a:t>
            </a:r>
            <a:r>
              <a:rPr lang="en-US" sz="3200" dirty="0" err="1">
                <a:latin typeface="Arial" pitchFamily="34" charset="0"/>
                <a:cs typeface="Arial" pitchFamily="34" charset="0"/>
              </a:rPr>
              <a:t>xã</a:t>
            </a:r>
            <a:r>
              <a:rPr lang="en-US" sz="3200" dirty="0">
                <a:latin typeface="Arial" pitchFamily="34" charset="0"/>
                <a:cs typeface="Arial" pitchFamily="34" charset="0"/>
              </a:rPr>
              <a:t> </a:t>
            </a:r>
            <a:r>
              <a:rPr lang="en-US" sz="3200" dirty="0" err="1">
                <a:latin typeface="Arial" pitchFamily="34" charset="0"/>
                <a:cs typeface="Arial" pitchFamily="34" charset="0"/>
              </a:rPr>
              <a:t>hội</a:t>
            </a:r>
            <a:r>
              <a:rPr lang="en-US" sz="3200" dirty="0">
                <a:latin typeface="Arial" pitchFamily="34" charset="0"/>
                <a:cs typeface="Arial" pitchFamily="34" charset="0"/>
              </a:rPr>
              <a:t> </a:t>
            </a:r>
            <a:r>
              <a:rPr lang="en-US" sz="3200" dirty="0" err="1">
                <a:latin typeface="Arial" pitchFamily="34" charset="0"/>
                <a:cs typeface="Arial" pitchFamily="34" charset="0"/>
              </a:rPr>
              <a:t>và</a:t>
            </a:r>
            <a:r>
              <a:rPr lang="en-US" sz="3200" dirty="0">
                <a:latin typeface="Arial" pitchFamily="34" charset="0"/>
                <a:cs typeface="Arial" pitchFamily="34" charset="0"/>
              </a:rPr>
              <a:t> </a:t>
            </a:r>
            <a:r>
              <a:rPr lang="en-US" sz="3200" dirty="0" err="1">
                <a:latin typeface="Arial" pitchFamily="34" charset="0"/>
                <a:cs typeface="Arial" pitchFamily="34" charset="0"/>
              </a:rPr>
              <a:t>ngược</a:t>
            </a:r>
            <a:r>
              <a:rPr lang="en-US" sz="3200" dirty="0">
                <a:latin typeface="Arial" pitchFamily="34" charset="0"/>
                <a:cs typeface="Arial" pitchFamily="34" charset="0"/>
              </a:rPr>
              <a:t> </a:t>
            </a:r>
            <a:r>
              <a:rPr lang="en-US" sz="3200" dirty="0" err="1">
                <a:latin typeface="Arial" pitchFamily="34" charset="0"/>
                <a:cs typeface="Arial" pitchFamily="34" charset="0"/>
              </a:rPr>
              <a:t>lại</a:t>
            </a:r>
            <a:r>
              <a:rPr lang="en-US" sz="3200" dirty="0">
                <a:latin typeface="Arial" pitchFamily="34" charset="0"/>
                <a:cs typeface="Arial" pitchFamily="34" charset="0"/>
              </a:rPr>
              <a:t> </a:t>
            </a:r>
            <a:r>
              <a:rPr lang="en-US" sz="3200" dirty="0" err="1">
                <a:latin typeface="Arial" pitchFamily="34" charset="0"/>
                <a:cs typeface="Arial" pitchFamily="34" charset="0"/>
              </a:rPr>
              <a:t>giải</a:t>
            </a:r>
            <a:r>
              <a:rPr lang="en-US" sz="3200" dirty="0">
                <a:latin typeface="Arial" pitchFamily="34" charset="0"/>
                <a:cs typeface="Arial" pitchFamily="34" charset="0"/>
              </a:rPr>
              <a:t> </a:t>
            </a:r>
            <a:r>
              <a:rPr lang="en-US" sz="3200" dirty="0" err="1">
                <a:latin typeface="Arial" pitchFamily="34" charset="0"/>
                <a:cs typeface="Arial" pitchFamily="34" charset="0"/>
              </a:rPr>
              <a:t>quyết</a:t>
            </a:r>
            <a:r>
              <a:rPr lang="en-US" sz="3200" dirty="0">
                <a:latin typeface="Arial" pitchFamily="34" charset="0"/>
                <a:cs typeface="Arial" pitchFamily="34" charset="0"/>
              </a:rPr>
              <a:t> </a:t>
            </a:r>
            <a:r>
              <a:rPr lang="en-US" sz="3200" dirty="0" err="1">
                <a:latin typeface="Arial" pitchFamily="34" charset="0"/>
                <a:cs typeface="Arial" pitchFamily="34" charset="0"/>
              </a:rPr>
              <a:t>chính</a:t>
            </a:r>
            <a:r>
              <a:rPr lang="en-US" sz="3200" dirty="0">
                <a:latin typeface="Arial" pitchFamily="34" charset="0"/>
                <a:cs typeface="Arial" pitchFamily="34" charset="0"/>
              </a:rPr>
              <a:t> </a:t>
            </a:r>
            <a:r>
              <a:rPr lang="en-US" sz="3200" dirty="0" err="1">
                <a:latin typeface="Arial" pitchFamily="34" charset="0"/>
                <a:cs typeface="Arial" pitchFamily="34" charset="0"/>
              </a:rPr>
              <a:t>sách</a:t>
            </a:r>
            <a:r>
              <a:rPr lang="en-US" sz="3200" dirty="0">
                <a:latin typeface="Arial" pitchFamily="34" charset="0"/>
                <a:cs typeface="Arial" pitchFamily="34" charset="0"/>
              </a:rPr>
              <a:t> </a:t>
            </a:r>
            <a:r>
              <a:rPr lang="en-US" sz="3200" dirty="0" err="1">
                <a:latin typeface="Arial" pitchFamily="34" charset="0"/>
                <a:cs typeface="Arial" pitchFamily="34" charset="0"/>
              </a:rPr>
              <a:t>xã</a:t>
            </a:r>
            <a:r>
              <a:rPr lang="en-US" sz="3200" dirty="0">
                <a:latin typeface="Arial" pitchFamily="34" charset="0"/>
                <a:cs typeface="Arial" pitchFamily="34" charset="0"/>
              </a:rPr>
              <a:t> </a:t>
            </a:r>
            <a:r>
              <a:rPr lang="en-US" sz="3200" dirty="0" err="1">
                <a:latin typeface="Arial" pitchFamily="34" charset="0"/>
                <a:cs typeface="Arial" pitchFamily="34" charset="0"/>
              </a:rPr>
              <a:t>hội</a:t>
            </a:r>
            <a:r>
              <a:rPr lang="en-US" sz="3200" dirty="0">
                <a:latin typeface="Arial" pitchFamily="34" charset="0"/>
                <a:cs typeface="Arial" pitchFamily="34" charset="0"/>
              </a:rPr>
              <a:t> </a:t>
            </a:r>
            <a:r>
              <a:rPr lang="en-US" sz="3200" dirty="0" err="1">
                <a:latin typeface="Arial" pitchFamily="34" charset="0"/>
                <a:cs typeface="Arial" pitchFamily="34" charset="0"/>
              </a:rPr>
              <a:t>là</a:t>
            </a:r>
            <a:r>
              <a:rPr lang="en-US" sz="3200" dirty="0">
                <a:latin typeface="Arial" pitchFamily="34" charset="0"/>
                <a:cs typeface="Arial" pitchFamily="34" charset="0"/>
              </a:rPr>
              <a:t> </a:t>
            </a:r>
            <a:r>
              <a:rPr lang="en-US" sz="3200" dirty="0" err="1">
                <a:latin typeface="Arial" pitchFamily="34" charset="0"/>
                <a:cs typeface="Arial" pitchFamily="34" charset="0"/>
              </a:rPr>
              <a:t>động</a:t>
            </a:r>
            <a:r>
              <a:rPr lang="en-US" sz="3200" dirty="0">
                <a:latin typeface="Arial" pitchFamily="34" charset="0"/>
                <a:cs typeface="Arial" pitchFamily="34" charset="0"/>
              </a:rPr>
              <a:t> </a:t>
            </a:r>
            <a:r>
              <a:rPr lang="en-US" sz="3200" dirty="0" err="1">
                <a:latin typeface="Arial" pitchFamily="34" charset="0"/>
                <a:cs typeface="Arial" pitchFamily="34" charset="0"/>
              </a:rPr>
              <a:t>lực</a:t>
            </a:r>
            <a:r>
              <a:rPr lang="en-US" sz="3200" dirty="0">
                <a:latin typeface="Arial" pitchFamily="34" charset="0"/>
                <a:cs typeface="Arial" pitchFamily="34" charset="0"/>
              </a:rPr>
              <a:t> </a:t>
            </a:r>
            <a:r>
              <a:rPr lang="en-US" sz="3200" dirty="0" err="1">
                <a:latin typeface="Arial" pitchFamily="34" charset="0"/>
                <a:cs typeface="Arial" pitchFamily="34" charset="0"/>
              </a:rPr>
              <a:t>thúc</a:t>
            </a:r>
            <a:r>
              <a:rPr lang="en-US" sz="3200" dirty="0">
                <a:latin typeface="Arial" pitchFamily="34" charset="0"/>
                <a:cs typeface="Arial" pitchFamily="34" charset="0"/>
              </a:rPr>
              <a:t> </a:t>
            </a:r>
            <a:r>
              <a:rPr lang="en-US" sz="3200" dirty="0" err="1">
                <a:latin typeface="Arial" pitchFamily="34" charset="0"/>
                <a:cs typeface="Arial" pitchFamily="34" charset="0"/>
              </a:rPr>
              <a:t>đẩy</a:t>
            </a:r>
            <a:r>
              <a:rPr lang="en-US" sz="3200" dirty="0">
                <a:latin typeface="Arial" pitchFamily="34" charset="0"/>
                <a:cs typeface="Arial" pitchFamily="34" charset="0"/>
              </a:rPr>
              <a:t> </a:t>
            </a:r>
            <a:r>
              <a:rPr lang="en-US" sz="3200" dirty="0" err="1">
                <a:latin typeface="Arial" pitchFamily="34" charset="0"/>
                <a:cs typeface="Arial" pitchFamily="34" charset="0"/>
              </a:rPr>
              <a:t>phát</a:t>
            </a:r>
            <a:r>
              <a:rPr lang="en-US" sz="3200" dirty="0">
                <a:latin typeface="Arial" pitchFamily="34" charset="0"/>
                <a:cs typeface="Arial" pitchFamily="34" charset="0"/>
              </a:rPr>
              <a:t> </a:t>
            </a:r>
            <a:r>
              <a:rPr lang="en-US" sz="3200" dirty="0" err="1">
                <a:latin typeface="Arial" pitchFamily="34" charset="0"/>
                <a:cs typeface="Arial" pitchFamily="34" charset="0"/>
              </a:rPr>
              <a:t>triển</a:t>
            </a:r>
            <a:r>
              <a:rPr lang="en-US" sz="3200" dirty="0">
                <a:latin typeface="Arial" pitchFamily="34" charset="0"/>
                <a:cs typeface="Arial" pitchFamily="34" charset="0"/>
              </a:rPr>
              <a:t> </a:t>
            </a:r>
            <a:r>
              <a:rPr lang="en-US" sz="3200" dirty="0" err="1">
                <a:latin typeface="Arial" pitchFamily="34" charset="0"/>
                <a:cs typeface="Arial" pitchFamily="34" charset="0"/>
              </a:rPr>
              <a:t>kinh</a:t>
            </a:r>
            <a:r>
              <a:rPr lang="en-US" sz="3200" dirty="0">
                <a:latin typeface="Arial" pitchFamily="34" charset="0"/>
                <a:cs typeface="Arial" pitchFamily="34" charset="0"/>
              </a:rPr>
              <a:t> </a:t>
            </a:r>
            <a:r>
              <a:rPr lang="en-US" sz="3200" dirty="0" err="1">
                <a:latin typeface="Arial" pitchFamily="34" charset="0"/>
                <a:cs typeface="Arial" pitchFamily="34" charset="0"/>
              </a:rPr>
              <a:t>tế</a:t>
            </a:r>
            <a:r>
              <a:rPr lang="en-US" sz="3200" dirty="0">
                <a:latin typeface="Arial" pitchFamily="34" charset="0"/>
                <a:cs typeface="Arial" pitchFamily="34" charset="0"/>
              </a:rPr>
              <a:t>.</a:t>
            </a:r>
          </a:p>
        </p:txBody>
      </p:sp>
    </p:spTree>
    <p:extLst>
      <p:ext uri="{BB962C8B-B14F-4D97-AF65-F5344CB8AC3E}">
        <p14:creationId xmlns:p14="http://schemas.microsoft.com/office/powerpoint/2010/main" val="1524211523"/>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1000"/>
                                        <p:tgtEl>
                                          <p:spTgt spid="8"/>
                                        </p:tgtEl>
                                      </p:cBhvr>
                                    </p:animEffect>
                                    <p:anim calcmode="lin" valueType="num">
                                      <p:cBhvr>
                                        <p:cTn id="13" dur="1000" fill="hold"/>
                                        <p:tgtEl>
                                          <p:spTgt spid="8"/>
                                        </p:tgtEl>
                                        <p:attrNameLst>
                                          <p:attrName>ppt_x</p:attrName>
                                        </p:attrNameLst>
                                      </p:cBhvr>
                                      <p:tavLst>
                                        <p:tav tm="0">
                                          <p:val>
                                            <p:strVal val="#ppt_x"/>
                                          </p:val>
                                        </p:tav>
                                        <p:tav tm="100000">
                                          <p:val>
                                            <p:strVal val="#ppt_x"/>
                                          </p:val>
                                        </p:tav>
                                      </p:tavLst>
                                    </p:anim>
                                    <p:anim calcmode="lin" valueType="num">
                                      <p:cBhvr>
                                        <p:cTn id="14"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0" y="1114425"/>
            <a:ext cx="9144000" cy="1911350"/>
          </a:xfrm>
          <a:prstGeom prst="rect">
            <a:avLst/>
          </a:prstGeom>
          <a:solidFill>
            <a:schemeClr val="accent4">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en-US" sz="3200" i="1" dirty="0">
                <a:latin typeface="Arial" pitchFamily="34" charset="0"/>
                <a:cs typeface="Arial" pitchFamily="34" charset="0"/>
              </a:rPr>
              <a:t>2</a:t>
            </a:r>
            <a:r>
              <a:rPr lang="en-US" sz="3200" b="1" i="1" dirty="0">
                <a:latin typeface="Arial" pitchFamily="34" charset="0"/>
                <a:cs typeface="Arial" pitchFamily="34" charset="0"/>
              </a:rPr>
              <a:t>.2.2. </a:t>
            </a:r>
            <a:r>
              <a:rPr lang="en-US" sz="3200" b="1" i="1" dirty="0" err="1">
                <a:latin typeface="Arial" pitchFamily="34" charset="0"/>
                <a:cs typeface="Arial" pitchFamily="34" charset="0"/>
              </a:rPr>
              <a:t>Pháp</a:t>
            </a:r>
            <a:r>
              <a:rPr lang="en-US" sz="3200" b="1" i="1" dirty="0">
                <a:latin typeface="Arial" pitchFamily="34" charset="0"/>
                <a:cs typeface="Arial" pitchFamily="34" charset="0"/>
              </a:rPr>
              <a:t> </a:t>
            </a:r>
            <a:r>
              <a:rPr lang="en-US" sz="3200" b="1" i="1" dirty="0" err="1">
                <a:latin typeface="Arial" pitchFamily="34" charset="0"/>
                <a:cs typeface="Arial" pitchFamily="34" charset="0"/>
              </a:rPr>
              <a:t>luật</a:t>
            </a:r>
            <a:r>
              <a:rPr lang="en-US" sz="3200" b="1" i="1" dirty="0">
                <a:latin typeface="Arial" pitchFamily="34" charset="0"/>
                <a:cs typeface="Arial" pitchFamily="34" charset="0"/>
              </a:rPr>
              <a:t> </a:t>
            </a:r>
            <a:r>
              <a:rPr lang="en-US" sz="3200" b="1" i="1" dirty="0" err="1">
                <a:latin typeface="Arial" pitchFamily="34" charset="0"/>
                <a:cs typeface="Arial" pitchFamily="34" charset="0"/>
              </a:rPr>
              <a:t>lao</a:t>
            </a:r>
            <a:r>
              <a:rPr lang="en-US" sz="3200" b="1" i="1" dirty="0">
                <a:latin typeface="Arial" pitchFamily="34" charset="0"/>
                <a:cs typeface="Arial" pitchFamily="34" charset="0"/>
              </a:rPr>
              <a:t> </a:t>
            </a:r>
            <a:r>
              <a:rPr lang="en-US" sz="3200" b="1" i="1" dirty="0" err="1">
                <a:latin typeface="Arial" pitchFamily="34" charset="0"/>
                <a:cs typeface="Arial" pitchFamily="34" charset="0"/>
              </a:rPr>
              <a:t>động</a:t>
            </a:r>
            <a:r>
              <a:rPr lang="en-US" sz="3200" b="1" i="1" dirty="0">
                <a:latin typeface="Arial" pitchFamily="34" charset="0"/>
                <a:cs typeface="Arial" pitchFamily="34" charset="0"/>
              </a:rPr>
              <a:t> </a:t>
            </a:r>
            <a:r>
              <a:rPr lang="en-US" sz="3200" b="1" i="1" dirty="0" err="1">
                <a:latin typeface="Arial" pitchFamily="34" charset="0"/>
                <a:cs typeface="Arial" pitchFamily="34" charset="0"/>
              </a:rPr>
              <a:t>tôn</a:t>
            </a:r>
            <a:r>
              <a:rPr lang="en-US" sz="3200" b="1" i="1" dirty="0">
                <a:latin typeface="Arial" pitchFamily="34" charset="0"/>
                <a:cs typeface="Arial" pitchFamily="34" charset="0"/>
              </a:rPr>
              <a:t> </a:t>
            </a:r>
            <a:r>
              <a:rPr lang="en-US" sz="3200" b="1" i="1" dirty="0" err="1">
                <a:latin typeface="Arial" pitchFamily="34" charset="0"/>
                <a:cs typeface="Arial" pitchFamily="34" charset="0"/>
              </a:rPr>
              <a:t>trọng</a:t>
            </a:r>
            <a:r>
              <a:rPr lang="en-US" sz="3200" b="1" i="1" dirty="0">
                <a:latin typeface="Arial" pitchFamily="34" charset="0"/>
                <a:cs typeface="Arial" pitchFamily="34" charset="0"/>
              </a:rPr>
              <a:t> </a:t>
            </a:r>
            <a:r>
              <a:rPr lang="en-US" sz="3200" b="1" i="1" dirty="0" err="1">
                <a:latin typeface="Arial" pitchFamily="34" charset="0"/>
                <a:cs typeface="Arial" pitchFamily="34" charset="0"/>
              </a:rPr>
              <a:t>sự</a:t>
            </a:r>
            <a:r>
              <a:rPr lang="en-US" sz="3200" b="1" i="1" dirty="0">
                <a:latin typeface="Arial" pitchFamily="34" charset="0"/>
                <a:cs typeface="Arial" pitchFamily="34" charset="0"/>
              </a:rPr>
              <a:t> </a:t>
            </a:r>
            <a:r>
              <a:rPr lang="en-US" sz="3200" b="1" i="1" dirty="0" err="1">
                <a:latin typeface="Arial" pitchFamily="34" charset="0"/>
                <a:cs typeface="Arial" pitchFamily="34" charset="0"/>
              </a:rPr>
              <a:t>thỏa</a:t>
            </a:r>
            <a:r>
              <a:rPr lang="en-US" sz="3200" b="1" i="1" dirty="0">
                <a:latin typeface="Arial" pitchFamily="34" charset="0"/>
                <a:cs typeface="Arial" pitchFamily="34" charset="0"/>
              </a:rPr>
              <a:t> </a:t>
            </a:r>
            <a:r>
              <a:rPr lang="en-US" sz="3200" b="1" i="1" dirty="0" err="1">
                <a:latin typeface="Arial" pitchFamily="34" charset="0"/>
                <a:cs typeface="Arial" pitchFamily="34" charset="0"/>
              </a:rPr>
              <a:t>thuận</a:t>
            </a:r>
            <a:r>
              <a:rPr lang="en-US" sz="3200" b="1" i="1" dirty="0">
                <a:latin typeface="Arial" pitchFamily="34" charset="0"/>
                <a:cs typeface="Arial" pitchFamily="34" charset="0"/>
              </a:rPr>
              <a:t> </a:t>
            </a:r>
            <a:r>
              <a:rPr lang="en-US" sz="3200" b="1" i="1" dirty="0" err="1">
                <a:latin typeface="Arial" pitchFamily="34" charset="0"/>
                <a:cs typeface="Arial" pitchFamily="34" charset="0"/>
              </a:rPr>
              <a:t>hợp</a:t>
            </a:r>
            <a:r>
              <a:rPr lang="en-US" sz="3200" b="1" i="1" dirty="0">
                <a:latin typeface="Arial" pitchFamily="34" charset="0"/>
                <a:cs typeface="Arial" pitchFamily="34" charset="0"/>
              </a:rPr>
              <a:t> </a:t>
            </a:r>
            <a:r>
              <a:rPr lang="en-US" sz="3200" b="1" i="1" dirty="0" err="1">
                <a:latin typeface="Arial" pitchFamily="34" charset="0"/>
                <a:cs typeface="Arial" pitchFamily="34" charset="0"/>
              </a:rPr>
              <a:t>pháp</a:t>
            </a:r>
            <a:r>
              <a:rPr lang="en-US" sz="3200" b="1" i="1" dirty="0">
                <a:latin typeface="Arial" pitchFamily="34" charset="0"/>
                <a:cs typeface="Arial" pitchFamily="34" charset="0"/>
              </a:rPr>
              <a:t> </a:t>
            </a:r>
            <a:r>
              <a:rPr lang="en-US" sz="3200" b="1" i="1" dirty="0" err="1">
                <a:latin typeface="Arial" pitchFamily="34" charset="0"/>
                <a:cs typeface="Arial" pitchFamily="34" charset="0"/>
              </a:rPr>
              <a:t>của</a:t>
            </a:r>
            <a:r>
              <a:rPr lang="en-US" sz="3200" b="1" i="1" dirty="0">
                <a:latin typeface="Arial" pitchFamily="34" charset="0"/>
                <a:cs typeface="Arial" pitchFamily="34" charset="0"/>
              </a:rPr>
              <a:t> </a:t>
            </a:r>
            <a:r>
              <a:rPr lang="en-US" sz="3200" b="1" i="1" dirty="0" err="1">
                <a:latin typeface="Arial" pitchFamily="34" charset="0"/>
                <a:cs typeface="Arial" pitchFamily="34" charset="0"/>
              </a:rPr>
              <a:t>các</a:t>
            </a:r>
            <a:r>
              <a:rPr lang="en-US" sz="3200" b="1" i="1" dirty="0">
                <a:latin typeface="Arial" pitchFamily="34" charset="0"/>
                <a:cs typeface="Arial" pitchFamily="34" charset="0"/>
              </a:rPr>
              <a:t> </a:t>
            </a:r>
            <a:r>
              <a:rPr lang="en-US" sz="3200" b="1" i="1" dirty="0" err="1">
                <a:latin typeface="Arial" pitchFamily="34" charset="0"/>
                <a:cs typeface="Arial" pitchFamily="34" charset="0"/>
              </a:rPr>
              <a:t>chủ</a:t>
            </a:r>
            <a:r>
              <a:rPr lang="en-US" sz="3200" b="1" i="1" dirty="0">
                <a:latin typeface="Arial" pitchFamily="34" charset="0"/>
                <a:cs typeface="Arial" pitchFamily="34" charset="0"/>
              </a:rPr>
              <a:t> </a:t>
            </a:r>
            <a:r>
              <a:rPr lang="en-US" sz="3200" b="1" i="1" dirty="0" err="1">
                <a:latin typeface="Arial" pitchFamily="34" charset="0"/>
                <a:cs typeface="Arial" pitchFamily="34" charset="0"/>
              </a:rPr>
              <a:t>thể</a:t>
            </a:r>
            <a:r>
              <a:rPr lang="en-US" sz="3200" b="1" i="1" dirty="0">
                <a:latin typeface="Arial" pitchFamily="34" charset="0"/>
                <a:cs typeface="Arial" pitchFamily="34" charset="0"/>
              </a:rPr>
              <a:t> </a:t>
            </a:r>
            <a:r>
              <a:rPr lang="en-US" sz="3200" b="1" i="1" dirty="0" err="1">
                <a:latin typeface="Arial" pitchFamily="34" charset="0"/>
                <a:cs typeface="Arial" pitchFamily="34" charset="0"/>
              </a:rPr>
              <a:t>quan</a:t>
            </a:r>
            <a:r>
              <a:rPr lang="en-US" sz="3200" b="1" i="1" dirty="0">
                <a:latin typeface="Arial" pitchFamily="34" charset="0"/>
                <a:cs typeface="Arial" pitchFamily="34" charset="0"/>
              </a:rPr>
              <a:t> </a:t>
            </a:r>
            <a:r>
              <a:rPr lang="en-US" sz="3200" b="1" i="1" dirty="0" err="1">
                <a:latin typeface="Arial" pitchFamily="34" charset="0"/>
                <a:cs typeface="Arial" pitchFamily="34" charset="0"/>
              </a:rPr>
              <a:t>hệ</a:t>
            </a:r>
            <a:r>
              <a:rPr lang="en-US" sz="3200" b="1" i="1" dirty="0">
                <a:latin typeface="Arial" pitchFamily="34" charset="0"/>
                <a:cs typeface="Arial" pitchFamily="34" charset="0"/>
              </a:rPr>
              <a:t> </a:t>
            </a:r>
            <a:r>
              <a:rPr lang="en-US" sz="3200" b="1" i="1" dirty="0" err="1">
                <a:latin typeface="Arial" pitchFamily="34" charset="0"/>
                <a:cs typeface="Arial" pitchFamily="34" charset="0"/>
              </a:rPr>
              <a:t>trong</a:t>
            </a:r>
            <a:r>
              <a:rPr lang="en-US" sz="3200" b="1" i="1" dirty="0">
                <a:latin typeface="Arial" pitchFamily="34" charset="0"/>
                <a:cs typeface="Arial" pitchFamily="34" charset="0"/>
              </a:rPr>
              <a:t> </a:t>
            </a:r>
            <a:r>
              <a:rPr lang="en-US" sz="3200" b="1" i="1" dirty="0" err="1">
                <a:latin typeface="Arial" pitchFamily="34" charset="0"/>
                <a:cs typeface="Arial" pitchFamily="34" charset="0"/>
              </a:rPr>
              <a:t>lao</a:t>
            </a:r>
            <a:r>
              <a:rPr lang="en-US" sz="3200" b="1" i="1" dirty="0">
                <a:latin typeface="Arial" pitchFamily="34" charset="0"/>
                <a:cs typeface="Arial" pitchFamily="34" charset="0"/>
              </a:rPr>
              <a:t> </a:t>
            </a:r>
            <a:r>
              <a:rPr lang="en-US" sz="3200" b="1" i="1" dirty="0" err="1">
                <a:latin typeface="Arial" pitchFamily="34" charset="0"/>
                <a:cs typeface="Arial" pitchFamily="34" charset="0"/>
              </a:rPr>
              <a:t>động</a:t>
            </a:r>
            <a:r>
              <a:rPr lang="en-US" sz="3200" b="1" i="1" dirty="0">
                <a:latin typeface="Arial" pitchFamily="34" charset="0"/>
                <a:cs typeface="Arial" pitchFamily="34" charset="0"/>
              </a:rPr>
              <a:t>; </a:t>
            </a:r>
            <a:endParaRPr lang="en-US" sz="3200" dirty="0">
              <a:latin typeface="Arial" pitchFamily="34" charset="0"/>
              <a:cs typeface="Arial" pitchFamily="34" charset="0"/>
            </a:endParaRPr>
          </a:p>
        </p:txBody>
      </p:sp>
      <p:pic>
        <p:nvPicPr>
          <p:cNvPr id="24580"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ounded Rectangle 7"/>
          <p:cNvSpPr/>
          <p:nvPr/>
        </p:nvSpPr>
        <p:spPr>
          <a:xfrm>
            <a:off x="0" y="3524250"/>
            <a:ext cx="9144000" cy="1579563"/>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3200" b="1" i="1" dirty="0" err="1">
                <a:latin typeface="Arial" pitchFamily="34" charset="0"/>
                <a:cs typeface="Arial" pitchFamily="34" charset="0"/>
              </a:rPr>
              <a:t>khuyến</a:t>
            </a:r>
            <a:r>
              <a:rPr lang="en-US" sz="3200" b="1" i="1" dirty="0">
                <a:latin typeface="Arial" pitchFamily="34" charset="0"/>
                <a:cs typeface="Arial" pitchFamily="34" charset="0"/>
              </a:rPr>
              <a:t> </a:t>
            </a:r>
            <a:r>
              <a:rPr lang="en-US" sz="3200" b="1" i="1" dirty="0" err="1">
                <a:latin typeface="Arial" pitchFamily="34" charset="0"/>
                <a:cs typeface="Arial" pitchFamily="34" charset="0"/>
              </a:rPr>
              <a:t>khích</a:t>
            </a:r>
            <a:r>
              <a:rPr lang="en-US" sz="3200" b="1" i="1" dirty="0">
                <a:latin typeface="Arial" pitchFamily="34" charset="0"/>
                <a:cs typeface="Arial" pitchFamily="34" charset="0"/>
              </a:rPr>
              <a:t> </a:t>
            </a:r>
            <a:r>
              <a:rPr lang="en-US" sz="3200" b="1" i="1" dirty="0" err="1">
                <a:latin typeface="Arial" pitchFamily="34" charset="0"/>
                <a:cs typeface="Arial" pitchFamily="34" charset="0"/>
              </a:rPr>
              <a:t>những</a:t>
            </a:r>
            <a:r>
              <a:rPr lang="en-US" sz="3200" b="1" i="1" dirty="0">
                <a:latin typeface="Arial" pitchFamily="34" charset="0"/>
                <a:cs typeface="Arial" pitchFamily="34" charset="0"/>
              </a:rPr>
              <a:t> </a:t>
            </a:r>
            <a:r>
              <a:rPr lang="en-US" sz="3200" b="1" i="1" dirty="0" err="1">
                <a:latin typeface="Arial" pitchFamily="34" charset="0"/>
                <a:cs typeface="Arial" pitchFamily="34" charset="0"/>
              </a:rPr>
              <a:t>thỏa</a:t>
            </a:r>
            <a:r>
              <a:rPr lang="en-US" sz="3200" b="1" i="1" dirty="0">
                <a:latin typeface="Arial" pitchFamily="34" charset="0"/>
                <a:cs typeface="Arial" pitchFamily="34" charset="0"/>
              </a:rPr>
              <a:t> </a:t>
            </a:r>
            <a:r>
              <a:rPr lang="en-US" sz="3200" b="1" i="1" dirty="0" err="1">
                <a:latin typeface="Arial" pitchFamily="34" charset="0"/>
                <a:cs typeface="Arial" pitchFamily="34" charset="0"/>
              </a:rPr>
              <a:t>thuận</a:t>
            </a:r>
            <a:r>
              <a:rPr lang="en-US" sz="3200" b="1" i="1" dirty="0">
                <a:latin typeface="Arial" pitchFamily="34" charset="0"/>
                <a:cs typeface="Arial" pitchFamily="34" charset="0"/>
              </a:rPr>
              <a:t> </a:t>
            </a:r>
            <a:r>
              <a:rPr lang="en-US" sz="3200" b="1" i="1" dirty="0" err="1">
                <a:latin typeface="Arial" pitchFamily="34" charset="0"/>
                <a:cs typeface="Arial" pitchFamily="34" charset="0"/>
              </a:rPr>
              <a:t>có</a:t>
            </a:r>
            <a:r>
              <a:rPr lang="en-US" sz="3200" b="1" i="1" dirty="0">
                <a:latin typeface="Arial" pitchFamily="34" charset="0"/>
                <a:cs typeface="Arial" pitchFamily="34" charset="0"/>
              </a:rPr>
              <a:t> </a:t>
            </a:r>
            <a:r>
              <a:rPr lang="en-US" sz="3200" b="1" i="1" dirty="0" err="1">
                <a:latin typeface="Arial" pitchFamily="34" charset="0"/>
                <a:cs typeface="Arial" pitchFamily="34" charset="0"/>
              </a:rPr>
              <a:t>lợi</a:t>
            </a:r>
            <a:r>
              <a:rPr lang="en-US" sz="3200" b="1" i="1" dirty="0">
                <a:latin typeface="Arial" pitchFamily="34" charset="0"/>
                <a:cs typeface="Arial" pitchFamily="34" charset="0"/>
              </a:rPr>
              <a:t> </a:t>
            </a:r>
            <a:r>
              <a:rPr lang="en-US" sz="3200" b="1" i="1" dirty="0" err="1">
                <a:latin typeface="Arial" pitchFamily="34" charset="0"/>
                <a:cs typeface="Arial" pitchFamily="34" charset="0"/>
              </a:rPr>
              <a:t>hơn</a:t>
            </a:r>
            <a:r>
              <a:rPr lang="en-US" sz="3200" b="1" i="1" dirty="0">
                <a:latin typeface="Arial" pitchFamily="34" charset="0"/>
                <a:cs typeface="Arial" pitchFamily="34" charset="0"/>
              </a:rPr>
              <a:t> </a:t>
            </a:r>
            <a:r>
              <a:rPr lang="en-US" sz="3200" b="1" i="1" dirty="0" err="1">
                <a:latin typeface="Arial" pitchFamily="34" charset="0"/>
                <a:cs typeface="Arial" pitchFamily="34" charset="0"/>
              </a:rPr>
              <a:t>cho</a:t>
            </a:r>
            <a:r>
              <a:rPr lang="en-US" sz="3200" b="1" i="1" dirty="0">
                <a:latin typeface="Arial" pitchFamily="34" charset="0"/>
                <a:cs typeface="Arial" pitchFamily="34" charset="0"/>
              </a:rPr>
              <a:t> </a:t>
            </a:r>
            <a:r>
              <a:rPr lang="en-US" sz="3200" b="1" i="1" dirty="0" err="1">
                <a:latin typeface="Arial" pitchFamily="34" charset="0"/>
                <a:cs typeface="Arial" pitchFamily="34" charset="0"/>
              </a:rPr>
              <a:t>người</a:t>
            </a:r>
            <a:r>
              <a:rPr lang="en-US" sz="3200" b="1" i="1" dirty="0">
                <a:latin typeface="Arial" pitchFamily="34" charset="0"/>
                <a:cs typeface="Arial" pitchFamily="34" charset="0"/>
              </a:rPr>
              <a:t> </a:t>
            </a:r>
            <a:r>
              <a:rPr lang="en-US" sz="3200" b="1" i="1" dirty="0" err="1">
                <a:latin typeface="Arial" pitchFamily="34" charset="0"/>
                <a:cs typeface="Arial" pitchFamily="34" charset="0"/>
              </a:rPr>
              <a:t>lao</a:t>
            </a:r>
            <a:r>
              <a:rPr lang="en-US" sz="3200" b="1" i="1" dirty="0">
                <a:latin typeface="Arial" pitchFamily="34" charset="0"/>
                <a:cs typeface="Arial" pitchFamily="34" charset="0"/>
              </a:rPr>
              <a:t> </a:t>
            </a:r>
            <a:r>
              <a:rPr lang="en-US" sz="3200" b="1" i="1" dirty="0" err="1">
                <a:latin typeface="Arial" pitchFamily="34" charset="0"/>
                <a:cs typeface="Arial" pitchFamily="34" charset="0"/>
              </a:rPr>
              <a:t>động</a:t>
            </a:r>
            <a:endParaRPr lang="en-US" sz="3200" dirty="0">
              <a:latin typeface="Arial" pitchFamily="34" charset="0"/>
              <a:cs typeface="Arial" pitchFamily="34" charset="0"/>
            </a:endParaRPr>
          </a:p>
        </p:txBody>
      </p:sp>
    </p:spTree>
    <p:extLst>
      <p:ext uri="{BB962C8B-B14F-4D97-AF65-F5344CB8AC3E}">
        <p14:creationId xmlns:p14="http://schemas.microsoft.com/office/powerpoint/2010/main" val="3336918762"/>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1000"/>
                                        <p:tgtEl>
                                          <p:spTgt spid="8"/>
                                        </p:tgtEl>
                                      </p:cBhvr>
                                    </p:animEffect>
                                    <p:anim calcmode="lin" valueType="num">
                                      <p:cBhvr>
                                        <p:cTn id="13" dur="1000" fill="hold"/>
                                        <p:tgtEl>
                                          <p:spTgt spid="8"/>
                                        </p:tgtEl>
                                        <p:attrNameLst>
                                          <p:attrName>ppt_x</p:attrName>
                                        </p:attrNameLst>
                                      </p:cBhvr>
                                      <p:tavLst>
                                        <p:tav tm="0">
                                          <p:val>
                                            <p:strVal val="#ppt_x"/>
                                          </p:val>
                                        </p:tav>
                                        <p:tav tm="100000">
                                          <p:val>
                                            <p:strVal val="#ppt_x"/>
                                          </p:val>
                                        </p:tav>
                                      </p:tavLst>
                                    </p:anim>
                                    <p:anim calcmode="lin" valueType="num">
                                      <p:cBhvr>
                                        <p:cTn id="14"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0" y="1114425"/>
            <a:ext cx="8329613" cy="1130300"/>
          </a:xfrm>
          <a:prstGeom prst="rect">
            <a:avLst/>
          </a:prstGeom>
          <a:solidFill>
            <a:schemeClr val="accent4">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a:defRPr/>
            </a:pPr>
            <a:r>
              <a:rPr lang="en-US" sz="3200" b="1" i="1" dirty="0">
                <a:latin typeface="Arial" pitchFamily="34" charset="0"/>
                <a:cs typeface="Arial" pitchFamily="34" charset="0"/>
              </a:rPr>
              <a:t>2.2.3. </a:t>
            </a:r>
            <a:r>
              <a:rPr lang="en-US" sz="3200" b="1" i="1" dirty="0" err="1">
                <a:latin typeface="Arial" pitchFamily="34" charset="0"/>
                <a:cs typeface="Arial" pitchFamily="34" charset="0"/>
              </a:rPr>
              <a:t>Nguyên</a:t>
            </a:r>
            <a:r>
              <a:rPr lang="en-US" sz="3200" b="1" i="1" dirty="0">
                <a:latin typeface="Arial" pitchFamily="34" charset="0"/>
                <a:cs typeface="Arial" pitchFamily="34" charset="0"/>
              </a:rPr>
              <a:t> </a:t>
            </a:r>
            <a:r>
              <a:rPr lang="en-US" sz="3200" b="1" i="1" dirty="0" err="1">
                <a:latin typeface="Arial" pitchFamily="34" charset="0"/>
                <a:cs typeface="Arial" pitchFamily="34" charset="0"/>
              </a:rPr>
              <a:t>tắc</a:t>
            </a:r>
            <a:r>
              <a:rPr lang="en-US" sz="3200" b="1" i="1" dirty="0">
                <a:latin typeface="Arial" pitchFamily="34" charset="0"/>
                <a:cs typeface="Arial" pitchFamily="34" charset="0"/>
              </a:rPr>
              <a:t> </a:t>
            </a:r>
            <a:r>
              <a:rPr lang="en-US" sz="3200" b="1" i="1" dirty="0" err="1">
                <a:latin typeface="Arial" pitchFamily="34" charset="0"/>
                <a:cs typeface="Arial" pitchFamily="34" charset="0"/>
              </a:rPr>
              <a:t>trả</a:t>
            </a:r>
            <a:r>
              <a:rPr lang="en-US" sz="3200" b="1" i="1" dirty="0">
                <a:latin typeface="Arial" pitchFamily="34" charset="0"/>
                <a:cs typeface="Arial" pitchFamily="34" charset="0"/>
              </a:rPr>
              <a:t> </a:t>
            </a:r>
            <a:r>
              <a:rPr lang="en-US" sz="3200" b="1" i="1" dirty="0" err="1">
                <a:latin typeface="Arial" pitchFamily="34" charset="0"/>
                <a:cs typeface="Arial" pitchFamily="34" charset="0"/>
              </a:rPr>
              <a:t>lương</a:t>
            </a:r>
            <a:r>
              <a:rPr lang="en-US" sz="3200" b="1" i="1" dirty="0">
                <a:latin typeface="Arial" pitchFamily="34" charset="0"/>
                <a:cs typeface="Arial" pitchFamily="34" charset="0"/>
              </a:rPr>
              <a:t> </a:t>
            </a:r>
            <a:r>
              <a:rPr lang="en-US" sz="3200" b="1" i="1" dirty="0" err="1">
                <a:latin typeface="Arial" pitchFamily="34" charset="0"/>
                <a:cs typeface="Arial" pitchFamily="34" charset="0"/>
              </a:rPr>
              <a:t>theo</a:t>
            </a:r>
            <a:r>
              <a:rPr lang="en-US" sz="3200" b="1" i="1" dirty="0">
                <a:latin typeface="Arial" pitchFamily="34" charset="0"/>
                <a:cs typeface="Arial" pitchFamily="34" charset="0"/>
              </a:rPr>
              <a:t> </a:t>
            </a:r>
            <a:r>
              <a:rPr lang="en-US" sz="3200" b="1" i="1" dirty="0" err="1">
                <a:latin typeface="Arial" pitchFamily="34" charset="0"/>
                <a:cs typeface="Arial" pitchFamily="34" charset="0"/>
              </a:rPr>
              <a:t>lao</a:t>
            </a:r>
            <a:r>
              <a:rPr lang="en-US" sz="3200" b="1" i="1" dirty="0">
                <a:latin typeface="Arial" pitchFamily="34" charset="0"/>
                <a:cs typeface="Arial" pitchFamily="34" charset="0"/>
              </a:rPr>
              <a:t> </a:t>
            </a:r>
            <a:r>
              <a:rPr lang="en-US" sz="3200" b="1" i="1" dirty="0" err="1">
                <a:latin typeface="Arial" pitchFamily="34" charset="0"/>
                <a:cs typeface="Arial" pitchFamily="34" charset="0"/>
              </a:rPr>
              <a:t>động</a:t>
            </a:r>
            <a:r>
              <a:rPr lang="en-US" sz="3200" dirty="0">
                <a:latin typeface="Arial" pitchFamily="34" charset="0"/>
                <a:cs typeface="Arial" pitchFamily="34" charset="0"/>
              </a:rPr>
              <a:t> </a:t>
            </a:r>
          </a:p>
        </p:txBody>
      </p:sp>
      <p:pic>
        <p:nvPicPr>
          <p:cNvPr id="25604"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ounded Rectangle 7"/>
          <p:cNvSpPr/>
          <p:nvPr/>
        </p:nvSpPr>
        <p:spPr>
          <a:xfrm>
            <a:off x="0" y="2427288"/>
            <a:ext cx="9144000" cy="3590925"/>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3200" dirty="0">
                <a:latin typeface="Arial" pitchFamily="34" charset="0"/>
                <a:cs typeface="Arial" pitchFamily="34" charset="0"/>
              </a:rPr>
              <a:t>- </a:t>
            </a:r>
            <a:r>
              <a:rPr lang="en-US" sz="3200" dirty="0" err="1">
                <a:latin typeface="Arial" pitchFamily="34" charset="0"/>
                <a:cs typeface="Arial" pitchFamily="34" charset="0"/>
              </a:rPr>
              <a:t>Pháp</a:t>
            </a:r>
            <a:r>
              <a:rPr lang="en-US" sz="3200" dirty="0">
                <a:latin typeface="Arial" pitchFamily="34" charset="0"/>
                <a:cs typeface="Arial" pitchFamily="34" charset="0"/>
              </a:rPr>
              <a:t> </a:t>
            </a:r>
            <a:r>
              <a:rPr lang="en-US" sz="3200" dirty="0" err="1">
                <a:latin typeface="Arial" pitchFamily="34" charset="0"/>
                <a:cs typeface="Arial" pitchFamily="34" charset="0"/>
              </a:rPr>
              <a:t>luật</a:t>
            </a:r>
            <a:r>
              <a:rPr lang="en-US" sz="3200" dirty="0">
                <a:latin typeface="Arial" pitchFamily="34" charset="0"/>
                <a:cs typeface="Arial" pitchFamily="34" charset="0"/>
              </a:rPr>
              <a:t> </a:t>
            </a:r>
            <a:r>
              <a:rPr lang="en-US" sz="3200" dirty="0" err="1">
                <a:latin typeface="Arial" pitchFamily="34" charset="0"/>
                <a:cs typeface="Arial" pitchFamily="34" charset="0"/>
              </a:rPr>
              <a:t>lao</a:t>
            </a:r>
            <a:r>
              <a:rPr lang="en-US" sz="3200" dirty="0">
                <a:latin typeface="Arial" pitchFamily="34" charset="0"/>
                <a:cs typeface="Arial" pitchFamily="34" charset="0"/>
              </a:rPr>
              <a:t> </a:t>
            </a:r>
            <a:r>
              <a:rPr lang="en-US" sz="3200" dirty="0" err="1">
                <a:latin typeface="Arial" pitchFamily="34" charset="0"/>
                <a:cs typeface="Arial" pitchFamily="34" charset="0"/>
              </a:rPr>
              <a:t>động</a:t>
            </a:r>
            <a:r>
              <a:rPr lang="en-US" sz="3200" dirty="0">
                <a:latin typeface="Arial" pitchFamily="34" charset="0"/>
                <a:cs typeface="Arial" pitchFamily="34" charset="0"/>
              </a:rPr>
              <a:t> </a:t>
            </a:r>
            <a:r>
              <a:rPr lang="en-US" sz="3200" dirty="0" err="1">
                <a:latin typeface="Arial" pitchFamily="34" charset="0"/>
                <a:cs typeface="Arial" pitchFamily="34" charset="0"/>
              </a:rPr>
              <a:t>quy</a:t>
            </a:r>
            <a:r>
              <a:rPr lang="en-US" sz="3200" dirty="0">
                <a:latin typeface="Arial" pitchFamily="34" charset="0"/>
                <a:cs typeface="Arial" pitchFamily="34" charset="0"/>
              </a:rPr>
              <a:t> </a:t>
            </a:r>
            <a:r>
              <a:rPr lang="en-US" sz="3200" dirty="0" err="1">
                <a:latin typeface="Arial" pitchFamily="34" charset="0"/>
                <a:cs typeface="Arial" pitchFamily="34" charset="0"/>
              </a:rPr>
              <a:t>định</a:t>
            </a:r>
            <a:r>
              <a:rPr lang="en-US" sz="3200" dirty="0">
                <a:latin typeface="Arial" pitchFamily="34" charset="0"/>
                <a:cs typeface="Arial" pitchFamily="34" charset="0"/>
              </a:rPr>
              <a:t> </a:t>
            </a:r>
            <a:r>
              <a:rPr lang="en-US" sz="3200" dirty="0" err="1">
                <a:latin typeface="Arial" pitchFamily="34" charset="0"/>
                <a:cs typeface="Arial" pitchFamily="34" charset="0"/>
              </a:rPr>
              <a:t>tiền</a:t>
            </a:r>
            <a:r>
              <a:rPr lang="en-US" sz="3200" dirty="0">
                <a:latin typeface="Arial" pitchFamily="34" charset="0"/>
                <a:cs typeface="Arial" pitchFamily="34" charset="0"/>
              </a:rPr>
              <a:t> </a:t>
            </a:r>
            <a:r>
              <a:rPr lang="en-US" sz="3200" dirty="0" err="1">
                <a:latin typeface="Arial" pitchFamily="34" charset="0"/>
                <a:cs typeface="Arial" pitchFamily="34" charset="0"/>
              </a:rPr>
              <a:t>công</a:t>
            </a:r>
            <a:r>
              <a:rPr lang="en-US" sz="3200" dirty="0">
                <a:latin typeface="Arial" pitchFamily="34" charset="0"/>
                <a:cs typeface="Arial" pitchFamily="34" charset="0"/>
              </a:rPr>
              <a:t> (</a:t>
            </a:r>
            <a:r>
              <a:rPr lang="en-US" sz="3200" dirty="0" err="1">
                <a:latin typeface="Arial" pitchFamily="34" charset="0"/>
                <a:cs typeface="Arial" pitchFamily="34" charset="0"/>
              </a:rPr>
              <a:t>tiền</a:t>
            </a:r>
            <a:r>
              <a:rPr lang="en-US" sz="3200" dirty="0">
                <a:latin typeface="Arial" pitchFamily="34" charset="0"/>
                <a:cs typeface="Arial" pitchFamily="34" charset="0"/>
              </a:rPr>
              <a:t> </a:t>
            </a:r>
            <a:r>
              <a:rPr lang="en-US" sz="3200" dirty="0" err="1">
                <a:latin typeface="Arial" pitchFamily="34" charset="0"/>
                <a:cs typeface="Arial" pitchFamily="34" charset="0"/>
              </a:rPr>
              <a:t>lương</a:t>
            </a:r>
            <a:r>
              <a:rPr lang="en-US" sz="3200" dirty="0">
                <a:latin typeface="Arial" pitchFamily="34" charset="0"/>
                <a:cs typeface="Arial" pitchFamily="34" charset="0"/>
              </a:rPr>
              <a:t>) </a:t>
            </a:r>
            <a:r>
              <a:rPr lang="en-US" sz="3200" dirty="0" err="1">
                <a:latin typeface="Arial" pitchFamily="34" charset="0"/>
                <a:cs typeface="Arial" pitchFamily="34" charset="0"/>
              </a:rPr>
              <a:t>trả</a:t>
            </a:r>
            <a:r>
              <a:rPr lang="en-US" sz="3200" dirty="0">
                <a:latin typeface="Arial" pitchFamily="34" charset="0"/>
                <a:cs typeface="Arial" pitchFamily="34" charset="0"/>
              </a:rPr>
              <a:t> </a:t>
            </a:r>
            <a:r>
              <a:rPr lang="en-US" sz="3200" dirty="0" err="1">
                <a:latin typeface="Arial" pitchFamily="34" charset="0"/>
                <a:cs typeface="Arial" pitchFamily="34" charset="0"/>
              </a:rPr>
              <a:t>cho</a:t>
            </a:r>
            <a:r>
              <a:rPr lang="en-US" sz="3200" dirty="0">
                <a:latin typeface="Arial" pitchFamily="34" charset="0"/>
                <a:cs typeface="Arial" pitchFamily="34" charset="0"/>
              </a:rPr>
              <a:t> </a:t>
            </a:r>
            <a:r>
              <a:rPr lang="en-US" sz="3200" dirty="0" err="1">
                <a:latin typeface="Arial" pitchFamily="34" charset="0"/>
                <a:cs typeface="Arial" pitchFamily="34" charset="0"/>
              </a:rPr>
              <a:t>người</a:t>
            </a:r>
            <a:r>
              <a:rPr lang="en-US" sz="3200" dirty="0">
                <a:latin typeface="Arial" pitchFamily="34" charset="0"/>
                <a:cs typeface="Arial" pitchFamily="34" charset="0"/>
              </a:rPr>
              <a:t> </a:t>
            </a:r>
            <a:r>
              <a:rPr lang="en-US" sz="3200" dirty="0" err="1">
                <a:latin typeface="Arial" pitchFamily="34" charset="0"/>
                <a:cs typeface="Arial" pitchFamily="34" charset="0"/>
              </a:rPr>
              <a:t>lao</a:t>
            </a:r>
            <a:r>
              <a:rPr lang="en-US" sz="3200" dirty="0">
                <a:latin typeface="Arial" pitchFamily="34" charset="0"/>
                <a:cs typeface="Arial" pitchFamily="34" charset="0"/>
              </a:rPr>
              <a:t> </a:t>
            </a:r>
            <a:r>
              <a:rPr lang="en-US" sz="3200" dirty="0" err="1">
                <a:latin typeface="Arial" pitchFamily="34" charset="0"/>
                <a:cs typeface="Arial" pitchFamily="34" charset="0"/>
              </a:rPr>
              <a:t>động</a:t>
            </a:r>
            <a:r>
              <a:rPr lang="en-US" sz="3200" dirty="0">
                <a:latin typeface="Arial" pitchFamily="34" charset="0"/>
                <a:cs typeface="Arial" pitchFamily="34" charset="0"/>
              </a:rPr>
              <a:t> </a:t>
            </a:r>
            <a:r>
              <a:rPr lang="en-US" sz="3200" dirty="0" err="1">
                <a:latin typeface="Arial" pitchFamily="34" charset="0"/>
                <a:cs typeface="Arial" pitchFamily="34" charset="0"/>
              </a:rPr>
              <a:t>theo</a:t>
            </a:r>
            <a:r>
              <a:rPr lang="en-US" sz="3200" dirty="0">
                <a:latin typeface="Arial" pitchFamily="34" charset="0"/>
                <a:cs typeface="Arial" pitchFamily="34" charset="0"/>
              </a:rPr>
              <a:t> </a:t>
            </a:r>
            <a:r>
              <a:rPr lang="en-US" sz="3200" dirty="0" err="1">
                <a:latin typeface="Arial" pitchFamily="34" charset="0"/>
                <a:cs typeface="Arial" pitchFamily="34" charset="0"/>
              </a:rPr>
              <a:t>năng</a:t>
            </a:r>
            <a:r>
              <a:rPr lang="en-US" sz="3200" dirty="0">
                <a:latin typeface="Arial" pitchFamily="34" charset="0"/>
                <a:cs typeface="Arial" pitchFamily="34" charset="0"/>
              </a:rPr>
              <a:t> </a:t>
            </a:r>
            <a:r>
              <a:rPr lang="en-US" sz="3200" dirty="0" err="1">
                <a:latin typeface="Arial" pitchFamily="34" charset="0"/>
                <a:cs typeface="Arial" pitchFamily="34" charset="0"/>
              </a:rPr>
              <a:t>suất</a:t>
            </a:r>
            <a:r>
              <a:rPr lang="en-US" sz="3200" dirty="0">
                <a:latin typeface="Arial" pitchFamily="34" charset="0"/>
                <a:cs typeface="Arial" pitchFamily="34" charset="0"/>
              </a:rPr>
              <a:t> </a:t>
            </a:r>
            <a:r>
              <a:rPr lang="en-US" sz="3200" dirty="0" err="1">
                <a:latin typeface="Arial" pitchFamily="34" charset="0"/>
                <a:cs typeface="Arial" pitchFamily="34" charset="0"/>
              </a:rPr>
              <a:t>lao</a:t>
            </a:r>
            <a:r>
              <a:rPr lang="en-US" sz="3200" dirty="0">
                <a:latin typeface="Arial" pitchFamily="34" charset="0"/>
                <a:cs typeface="Arial" pitchFamily="34" charset="0"/>
              </a:rPr>
              <a:t> </a:t>
            </a:r>
            <a:r>
              <a:rPr lang="en-US" sz="3200" dirty="0" err="1">
                <a:latin typeface="Arial" pitchFamily="34" charset="0"/>
                <a:cs typeface="Arial" pitchFamily="34" charset="0"/>
              </a:rPr>
              <a:t>động</a:t>
            </a:r>
            <a:r>
              <a:rPr lang="en-US" sz="3200" dirty="0">
                <a:latin typeface="Arial" pitchFamily="34" charset="0"/>
                <a:cs typeface="Arial" pitchFamily="34" charset="0"/>
              </a:rPr>
              <a:t>, </a:t>
            </a:r>
            <a:r>
              <a:rPr lang="en-US" sz="3200" dirty="0" err="1">
                <a:latin typeface="Arial" pitchFamily="34" charset="0"/>
                <a:cs typeface="Arial" pitchFamily="34" charset="0"/>
              </a:rPr>
              <a:t>chất</a:t>
            </a:r>
            <a:r>
              <a:rPr lang="en-US" sz="3200" dirty="0">
                <a:latin typeface="Arial" pitchFamily="34" charset="0"/>
                <a:cs typeface="Arial" pitchFamily="34" charset="0"/>
              </a:rPr>
              <a:t> </a:t>
            </a:r>
            <a:r>
              <a:rPr lang="en-US" sz="3200" dirty="0" err="1">
                <a:latin typeface="Arial" pitchFamily="34" charset="0"/>
                <a:cs typeface="Arial" pitchFamily="34" charset="0"/>
              </a:rPr>
              <a:t>lượng</a:t>
            </a:r>
            <a:r>
              <a:rPr lang="en-US" sz="3200" dirty="0">
                <a:latin typeface="Arial" pitchFamily="34" charset="0"/>
                <a:cs typeface="Arial" pitchFamily="34" charset="0"/>
              </a:rPr>
              <a:t> </a:t>
            </a:r>
            <a:r>
              <a:rPr lang="en-US" sz="3200" dirty="0" err="1">
                <a:latin typeface="Arial" pitchFamily="34" charset="0"/>
                <a:cs typeface="Arial" pitchFamily="34" charset="0"/>
              </a:rPr>
              <a:t>và</a:t>
            </a:r>
            <a:r>
              <a:rPr lang="en-US" sz="3200" dirty="0">
                <a:latin typeface="Arial" pitchFamily="34" charset="0"/>
                <a:cs typeface="Arial" pitchFamily="34" charset="0"/>
              </a:rPr>
              <a:t> </a:t>
            </a:r>
            <a:r>
              <a:rPr lang="en-US" sz="3200" dirty="0" err="1">
                <a:latin typeface="Arial" pitchFamily="34" charset="0"/>
                <a:cs typeface="Arial" pitchFamily="34" charset="0"/>
              </a:rPr>
              <a:t>hiệu</a:t>
            </a:r>
            <a:r>
              <a:rPr lang="en-US" sz="3200" dirty="0">
                <a:latin typeface="Arial" pitchFamily="34" charset="0"/>
                <a:cs typeface="Arial" pitchFamily="34" charset="0"/>
              </a:rPr>
              <a:t> </a:t>
            </a:r>
            <a:r>
              <a:rPr lang="en-US" sz="3200" dirty="0" err="1">
                <a:latin typeface="Arial" pitchFamily="34" charset="0"/>
                <a:cs typeface="Arial" pitchFamily="34" charset="0"/>
              </a:rPr>
              <a:t>quả</a:t>
            </a:r>
            <a:r>
              <a:rPr lang="en-US" sz="3200" dirty="0">
                <a:latin typeface="Arial" pitchFamily="34" charset="0"/>
                <a:cs typeface="Arial" pitchFamily="34" charset="0"/>
              </a:rPr>
              <a:t> </a:t>
            </a:r>
            <a:r>
              <a:rPr lang="en-US" sz="3200" dirty="0" err="1">
                <a:latin typeface="Arial" pitchFamily="34" charset="0"/>
                <a:cs typeface="Arial" pitchFamily="34" charset="0"/>
              </a:rPr>
              <a:t>công</a:t>
            </a:r>
            <a:r>
              <a:rPr lang="en-US" sz="3200" dirty="0">
                <a:latin typeface="Arial" pitchFamily="34" charset="0"/>
                <a:cs typeface="Arial" pitchFamily="34" charset="0"/>
              </a:rPr>
              <a:t> </a:t>
            </a:r>
            <a:r>
              <a:rPr lang="en-US" sz="3200" dirty="0" err="1">
                <a:latin typeface="Arial" pitchFamily="34" charset="0"/>
                <a:cs typeface="Arial" pitchFamily="34" charset="0"/>
              </a:rPr>
              <a:t>việc</a:t>
            </a:r>
            <a:r>
              <a:rPr lang="en-US" sz="3200" dirty="0">
                <a:latin typeface="Arial" pitchFamily="34" charset="0"/>
                <a:cs typeface="Arial" pitchFamily="34" charset="0"/>
              </a:rPr>
              <a:t>. </a:t>
            </a:r>
          </a:p>
          <a:p>
            <a:pPr fontAlgn="auto">
              <a:spcBef>
                <a:spcPts val="0"/>
              </a:spcBef>
              <a:spcAft>
                <a:spcPts val="0"/>
              </a:spcAft>
              <a:defRPr/>
            </a:pPr>
            <a:r>
              <a:rPr lang="en-US" sz="3200" dirty="0">
                <a:latin typeface="Arial" pitchFamily="34" charset="0"/>
                <a:cs typeface="Arial" pitchFamily="34" charset="0"/>
              </a:rPr>
              <a:t>- </a:t>
            </a:r>
            <a:r>
              <a:rPr lang="en-US" sz="3200" dirty="0" err="1">
                <a:latin typeface="Arial" pitchFamily="34" charset="0"/>
                <a:cs typeface="Arial" pitchFamily="34" charset="0"/>
              </a:rPr>
              <a:t>Quy</a:t>
            </a:r>
            <a:r>
              <a:rPr lang="en-US" sz="3200" dirty="0">
                <a:latin typeface="Arial" pitchFamily="34" charset="0"/>
                <a:cs typeface="Arial" pitchFamily="34" charset="0"/>
              </a:rPr>
              <a:t> </a:t>
            </a:r>
            <a:r>
              <a:rPr lang="en-US" sz="3200" dirty="0" err="1">
                <a:latin typeface="Arial" pitchFamily="34" charset="0"/>
                <a:cs typeface="Arial" pitchFamily="34" charset="0"/>
              </a:rPr>
              <a:t>định</a:t>
            </a:r>
            <a:r>
              <a:rPr lang="en-US" sz="3200" dirty="0">
                <a:latin typeface="Arial" pitchFamily="34" charset="0"/>
                <a:cs typeface="Arial" pitchFamily="34" charset="0"/>
              </a:rPr>
              <a:t> </a:t>
            </a:r>
            <a:r>
              <a:rPr lang="en-US" sz="3200" dirty="0" err="1">
                <a:latin typeface="Arial" pitchFamily="34" charset="0"/>
                <a:cs typeface="Arial" pitchFamily="34" charset="0"/>
              </a:rPr>
              <a:t>mức</a:t>
            </a:r>
            <a:r>
              <a:rPr lang="en-US" sz="3200" dirty="0">
                <a:latin typeface="Arial" pitchFamily="34" charset="0"/>
                <a:cs typeface="Arial" pitchFamily="34" charset="0"/>
              </a:rPr>
              <a:t> </a:t>
            </a:r>
            <a:r>
              <a:rPr lang="en-US" sz="3200" dirty="0" err="1">
                <a:latin typeface="Arial" pitchFamily="34" charset="0"/>
                <a:cs typeface="Arial" pitchFamily="34" charset="0"/>
              </a:rPr>
              <a:t>tiền</a:t>
            </a:r>
            <a:r>
              <a:rPr lang="en-US" sz="3200" dirty="0">
                <a:latin typeface="Arial" pitchFamily="34" charset="0"/>
                <a:cs typeface="Arial" pitchFamily="34" charset="0"/>
              </a:rPr>
              <a:t> </a:t>
            </a:r>
            <a:r>
              <a:rPr lang="en-US" sz="3200" dirty="0" err="1">
                <a:latin typeface="Arial" pitchFamily="34" charset="0"/>
                <a:cs typeface="Arial" pitchFamily="34" charset="0"/>
              </a:rPr>
              <a:t>công</a:t>
            </a:r>
            <a:r>
              <a:rPr lang="en-US" sz="3200" dirty="0">
                <a:latin typeface="Arial" pitchFamily="34" charset="0"/>
                <a:cs typeface="Arial" pitchFamily="34" charset="0"/>
              </a:rPr>
              <a:t> </a:t>
            </a:r>
            <a:r>
              <a:rPr lang="en-US" sz="3200" dirty="0" err="1">
                <a:latin typeface="Arial" pitchFamily="34" charset="0"/>
                <a:cs typeface="Arial" pitchFamily="34" charset="0"/>
              </a:rPr>
              <a:t>dù</a:t>
            </a:r>
            <a:r>
              <a:rPr lang="en-US" sz="3200" dirty="0">
                <a:latin typeface="Arial" pitchFamily="34" charset="0"/>
                <a:cs typeface="Arial" pitchFamily="34" charset="0"/>
              </a:rPr>
              <a:t> </a:t>
            </a:r>
            <a:r>
              <a:rPr lang="en-US" sz="3200" dirty="0" err="1">
                <a:latin typeface="Arial" pitchFamily="34" charset="0"/>
                <a:cs typeface="Arial" pitchFamily="34" charset="0"/>
              </a:rPr>
              <a:t>hai</a:t>
            </a:r>
            <a:r>
              <a:rPr lang="en-US" sz="3200" dirty="0">
                <a:latin typeface="Arial" pitchFamily="34" charset="0"/>
                <a:cs typeface="Arial" pitchFamily="34" charset="0"/>
              </a:rPr>
              <a:t> </a:t>
            </a:r>
            <a:r>
              <a:rPr lang="en-US" sz="3200" dirty="0" err="1">
                <a:latin typeface="Arial" pitchFamily="34" charset="0"/>
                <a:cs typeface="Arial" pitchFamily="34" charset="0"/>
              </a:rPr>
              <a:t>bên</a:t>
            </a:r>
            <a:r>
              <a:rPr lang="en-US" sz="3200" dirty="0">
                <a:latin typeface="Arial" pitchFamily="34" charset="0"/>
                <a:cs typeface="Arial" pitchFamily="34" charset="0"/>
              </a:rPr>
              <a:t> </a:t>
            </a:r>
            <a:r>
              <a:rPr lang="en-US" sz="3200" dirty="0" err="1">
                <a:latin typeface="Arial" pitchFamily="34" charset="0"/>
                <a:cs typeface="Arial" pitchFamily="34" charset="0"/>
              </a:rPr>
              <a:t>thỏa</a:t>
            </a:r>
            <a:r>
              <a:rPr lang="en-US" sz="3200" dirty="0">
                <a:latin typeface="Arial" pitchFamily="34" charset="0"/>
                <a:cs typeface="Arial" pitchFamily="34" charset="0"/>
              </a:rPr>
              <a:t> </a:t>
            </a:r>
            <a:r>
              <a:rPr lang="en-US" sz="3200" dirty="0" err="1">
                <a:latin typeface="Arial" pitchFamily="34" charset="0"/>
                <a:cs typeface="Arial" pitchFamily="34" charset="0"/>
              </a:rPr>
              <a:t>thuận</a:t>
            </a:r>
            <a:r>
              <a:rPr lang="en-US" sz="3200" dirty="0">
                <a:latin typeface="Arial" pitchFamily="34" charset="0"/>
                <a:cs typeface="Arial" pitchFamily="34" charset="0"/>
              </a:rPr>
              <a:t> </a:t>
            </a:r>
            <a:r>
              <a:rPr lang="en-US" sz="3200" dirty="0" err="1">
                <a:latin typeface="Arial" pitchFamily="34" charset="0"/>
                <a:cs typeface="Arial" pitchFamily="34" charset="0"/>
              </a:rPr>
              <a:t>thế</a:t>
            </a:r>
            <a:r>
              <a:rPr lang="en-US" sz="3200" dirty="0">
                <a:latin typeface="Arial" pitchFamily="34" charset="0"/>
                <a:cs typeface="Arial" pitchFamily="34" charset="0"/>
              </a:rPr>
              <a:t> </a:t>
            </a:r>
            <a:r>
              <a:rPr lang="en-US" sz="3200" dirty="0" err="1">
                <a:latin typeface="Arial" pitchFamily="34" charset="0"/>
                <a:cs typeface="Arial" pitchFamily="34" charset="0"/>
              </a:rPr>
              <a:t>nào</a:t>
            </a:r>
            <a:r>
              <a:rPr lang="en-US" sz="3200" dirty="0">
                <a:latin typeface="Arial" pitchFamily="34" charset="0"/>
                <a:cs typeface="Arial" pitchFamily="34" charset="0"/>
              </a:rPr>
              <a:t> </a:t>
            </a:r>
            <a:r>
              <a:rPr lang="en-US" sz="3200" dirty="0" err="1">
                <a:latin typeface="Arial" pitchFamily="34" charset="0"/>
                <a:cs typeface="Arial" pitchFamily="34" charset="0"/>
              </a:rPr>
              <a:t>cũng</a:t>
            </a:r>
            <a:r>
              <a:rPr lang="en-US" sz="3200" dirty="0">
                <a:latin typeface="Arial" pitchFamily="34" charset="0"/>
                <a:cs typeface="Arial" pitchFamily="34" charset="0"/>
              </a:rPr>
              <a:t> </a:t>
            </a:r>
            <a:r>
              <a:rPr lang="en-US" sz="3200" dirty="0" err="1">
                <a:latin typeface="Arial" pitchFamily="34" charset="0"/>
                <a:cs typeface="Arial" pitchFamily="34" charset="0"/>
              </a:rPr>
              <a:t>không</a:t>
            </a:r>
            <a:r>
              <a:rPr lang="en-US" sz="3200" dirty="0">
                <a:latin typeface="Arial" pitchFamily="34" charset="0"/>
                <a:cs typeface="Arial" pitchFamily="34" charset="0"/>
              </a:rPr>
              <a:t> </a:t>
            </a:r>
            <a:r>
              <a:rPr lang="en-US" sz="3200" dirty="0" err="1">
                <a:latin typeface="Arial" pitchFamily="34" charset="0"/>
                <a:cs typeface="Arial" pitchFamily="34" charset="0"/>
              </a:rPr>
              <a:t>được</a:t>
            </a:r>
            <a:r>
              <a:rPr lang="en-US" sz="3200" dirty="0">
                <a:latin typeface="Arial" pitchFamily="34" charset="0"/>
                <a:cs typeface="Arial" pitchFamily="34" charset="0"/>
              </a:rPr>
              <a:t> </a:t>
            </a:r>
            <a:r>
              <a:rPr lang="en-US" sz="3200" dirty="0" err="1">
                <a:latin typeface="Arial" pitchFamily="34" charset="0"/>
                <a:cs typeface="Arial" pitchFamily="34" charset="0"/>
              </a:rPr>
              <a:t>thấp</a:t>
            </a:r>
            <a:r>
              <a:rPr lang="en-US" sz="3200" dirty="0">
                <a:latin typeface="Arial" pitchFamily="34" charset="0"/>
                <a:cs typeface="Arial" pitchFamily="34" charset="0"/>
              </a:rPr>
              <a:t> </a:t>
            </a:r>
            <a:r>
              <a:rPr lang="en-US" sz="3200" dirty="0" err="1">
                <a:latin typeface="Arial" pitchFamily="34" charset="0"/>
                <a:cs typeface="Arial" pitchFamily="34" charset="0"/>
              </a:rPr>
              <a:t>hơn</a:t>
            </a:r>
            <a:r>
              <a:rPr lang="en-US" sz="3200" dirty="0">
                <a:latin typeface="Arial" pitchFamily="34" charset="0"/>
                <a:cs typeface="Arial" pitchFamily="34" charset="0"/>
              </a:rPr>
              <a:t> </a:t>
            </a:r>
            <a:r>
              <a:rPr lang="en-US" sz="3200" dirty="0" err="1">
                <a:latin typeface="Arial" pitchFamily="34" charset="0"/>
                <a:cs typeface="Arial" pitchFamily="34" charset="0"/>
              </a:rPr>
              <a:t>mức</a:t>
            </a:r>
            <a:r>
              <a:rPr lang="en-US" sz="3200" dirty="0">
                <a:latin typeface="Arial" pitchFamily="34" charset="0"/>
                <a:cs typeface="Arial" pitchFamily="34" charset="0"/>
              </a:rPr>
              <a:t> </a:t>
            </a:r>
            <a:r>
              <a:rPr lang="en-US" sz="3200" dirty="0" err="1">
                <a:latin typeface="Arial" pitchFamily="34" charset="0"/>
                <a:cs typeface="Arial" pitchFamily="34" charset="0"/>
              </a:rPr>
              <a:t>lương</a:t>
            </a:r>
            <a:r>
              <a:rPr lang="en-US" sz="3200" dirty="0">
                <a:latin typeface="Arial" pitchFamily="34" charset="0"/>
                <a:cs typeface="Arial" pitchFamily="34" charset="0"/>
              </a:rPr>
              <a:t> </a:t>
            </a:r>
            <a:r>
              <a:rPr lang="en-US" sz="3200" dirty="0" err="1">
                <a:latin typeface="Arial" pitchFamily="34" charset="0"/>
                <a:cs typeface="Arial" pitchFamily="34" charset="0"/>
              </a:rPr>
              <a:t>tối</a:t>
            </a:r>
            <a:r>
              <a:rPr lang="en-US" sz="3200" dirty="0">
                <a:latin typeface="Arial" pitchFamily="34" charset="0"/>
                <a:cs typeface="Arial" pitchFamily="34" charset="0"/>
              </a:rPr>
              <a:t> </a:t>
            </a:r>
            <a:r>
              <a:rPr lang="en-US" sz="3200" dirty="0" err="1">
                <a:latin typeface="Arial" pitchFamily="34" charset="0"/>
                <a:cs typeface="Arial" pitchFamily="34" charset="0"/>
              </a:rPr>
              <a:t>thiểu</a:t>
            </a:r>
            <a:r>
              <a:rPr lang="en-US" sz="3200" dirty="0">
                <a:latin typeface="Arial" pitchFamily="34" charset="0"/>
                <a:cs typeface="Arial" pitchFamily="34" charset="0"/>
              </a:rPr>
              <a:t> do </a:t>
            </a:r>
            <a:r>
              <a:rPr lang="en-US" sz="3200" dirty="0" err="1">
                <a:latin typeface="Arial" pitchFamily="34" charset="0"/>
                <a:cs typeface="Arial" pitchFamily="34" charset="0"/>
              </a:rPr>
              <a:t>nhà</a:t>
            </a:r>
            <a:r>
              <a:rPr lang="en-US" sz="3200" dirty="0">
                <a:latin typeface="Arial" pitchFamily="34" charset="0"/>
                <a:cs typeface="Arial" pitchFamily="34" charset="0"/>
              </a:rPr>
              <a:t> </a:t>
            </a:r>
            <a:r>
              <a:rPr lang="en-US" sz="3200" dirty="0" err="1">
                <a:latin typeface="Arial" pitchFamily="34" charset="0"/>
                <a:cs typeface="Arial" pitchFamily="34" charset="0"/>
              </a:rPr>
              <a:t>nước</a:t>
            </a:r>
            <a:r>
              <a:rPr lang="en-US" sz="3200" dirty="0">
                <a:latin typeface="Arial" pitchFamily="34" charset="0"/>
                <a:cs typeface="Arial" pitchFamily="34" charset="0"/>
              </a:rPr>
              <a:t> </a:t>
            </a:r>
            <a:r>
              <a:rPr lang="en-US" sz="3200" dirty="0" err="1">
                <a:latin typeface="Arial" pitchFamily="34" charset="0"/>
                <a:cs typeface="Arial" pitchFamily="34" charset="0"/>
              </a:rPr>
              <a:t>quy</a:t>
            </a:r>
            <a:r>
              <a:rPr lang="en-US" sz="3200" dirty="0">
                <a:latin typeface="Arial" pitchFamily="34" charset="0"/>
                <a:cs typeface="Arial" pitchFamily="34" charset="0"/>
              </a:rPr>
              <a:t> </a:t>
            </a:r>
            <a:r>
              <a:rPr lang="en-US" sz="3200" dirty="0" err="1">
                <a:latin typeface="Arial" pitchFamily="34" charset="0"/>
                <a:cs typeface="Arial" pitchFamily="34" charset="0"/>
              </a:rPr>
              <a:t>định</a:t>
            </a:r>
            <a:r>
              <a:rPr lang="en-US" sz="3200" dirty="0">
                <a:latin typeface="Arial" pitchFamily="34" charset="0"/>
                <a:cs typeface="Arial" pitchFamily="34" charset="0"/>
              </a:rPr>
              <a:t>.</a:t>
            </a:r>
          </a:p>
        </p:txBody>
      </p:sp>
    </p:spTree>
    <p:extLst>
      <p:ext uri="{BB962C8B-B14F-4D97-AF65-F5344CB8AC3E}">
        <p14:creationId xmlns:p14="http://schemas.microsoft.com/office/powerpoint/2010/main" val="3411971562"/>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1000"/>
                                        <p:tgtEl>
                                          <p:spTgt spid="8"/>
                                        </p:tgtEl>
                                      </p:cBhvr>
                                    </p:animEffect>
                                    <p:anim calcmode="lin" valueType="num">
                                      <p:cBhvr>
                                        <p:cTn id="12" dur="1000" fill="hold"/>
                                        <p:tgtEl>
                                          <p:spTgt spid="8"/>
                                        </p:tgtEl>
                                        <p:attrNameLst>
                                          <p:attrName>ppt_x</p:attrName>
                                        </p:attrNameLst>
                                      </p:cBhvr>
                                      <p:tavLst>
                                        <p:tav tm="0">
                                          <p:val>
                                            <p:strVal val="#ppt_x"/>
                                          </p:val>
                                        </p:tav>
                                        <p:tav tm="100000">
                                          <p:val>
                                            <p:strVal val="#ppt_x"/>
                                          </p:val>
                                        </p:tav>
                                      </p:tavLst>
                                    </p:anim>
                                    <p:anim calcmode="lin" valueType="num">
                                      <p:cBhvr>
                                        <p:cTn id="13"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0" y="1114425"/>
            <a:ext cx="8329613" cy="1130300"/>
          </a:xfrm>
          <a:prstGeom prst="rect">
            <a:avLst/>
          </a:prstGeom>
          <a:solidFill>
            <a:schemeClr val="accent4">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a:defRPr/>
            </a:pPr>
            <a:r>
              <a:rPr lang="en-US" sz="3200" b="1" i="1" dirty="0" err="1" smtClean="0">
                <a:latin typeface="Arial" pitchFamily="34" charset="0"/>
                <a:cs typeface="Arial" pitchFamily="34" charset="0"/>
              </a:rPr>
              <a:t>Quy</a:t>
            </a:r>
            <a:r>
              <a:rPr lang="en-US" sz="3200" b="1" i="1" dirty="0" smtClean="0">
                <a:latin typeface="Arial" pitchFamily="34" charset="0"/>
                <a:cs typeface="Arial" pitchFamily="34" charset="0"/>
              </a:rPr>
              <a:t> </a:t>
            </a:r>
            <a:r>
              <a:rPr lang="en-US" sz="3200" b="1" i="1" dirty="0" err="1" smtClean="0">
                <a:latin typeface="Arial" pitchFamily="34" charset="0"/>
                <a:cs typeface="Arial" pitchFamily="34" charset="0"/>
              </a:rPr>
              <a:t>định</a:t>
            </a:r>
            <a:endParaRPr lang="en-US" sz="3200" b="1" i="1" dirty="0" smtClean="0">
              <a:latin typeface="Arial" pitchFamily="34" charset="0"/>
              <a:cs typeface="Arial" pitchFamily="34" charset="0"/>
            </a:endParaRPr>
          </a:p>
          <a:p>
            <a:pPr>
              <a:defRPr/>
            </a:pPr>
            <a:r>
              <a:rPr lang="en-US" sz="3200" b="1" i="1" dirty="0">
                <a:latin typeface="Arial" pitchFamily="34" charset="0"/>
                <a:cs typeface="Arial" pitchFamily="34" charset="0"/>
              </a:rPr>
              <a:t> </a:t>
            </a:r>
            <a:r>
              <a:rPr lang="en-US" sz="3200" b="1" i="1" dirty="0" smtClean="0">
                <a:latin typeface="Arial" pitchFamily="34" charset="0"/>
                <a:cs typeface="Arial" pitchFamily="34" charset="0"/>
              </a:rPr>
              <a:t>1 </a:t>
            </a:r>
            <a:r>
              <a:rPr lang="en-US" sz="3200" b="1" i="1" dirty="0" err="1" smtClean="0">
                <a:latin typeface="Arial" pitchFamily="34" charset="0"/>
                <a:cs typeface="Arial" pitchFamily="34" charset="0"/>
              </a:rPr>
              <a:t>ngày</a:t>
            </a:r>
            <a:r>
              <a:rPr lang="en-US" sz="3200" b="1" i="1" dirty="0" smtClean="0">
                <a:latin typeface="Arial" pitchFamily="34" charset="0"/>
                <a:cs typeface="Arial" pitchFamily="34" charset="0"/>
              </a:rPr>
              <a:t> </a:t>
            </a:r>
            <a:r>
              <a:rPr lang="en-US" sz="3200" b="1" i="1" dirty="0" err="1" smtClean="0">
                <a:latin typeface="Arial" pitchFamily="34" charset="0"/>
                <a:cs typeface="Arial" pitchFamily="34" charset="0"/>
              </a:rPr>
              <a:t>làm</a:t>
            </a:r>
            <a:r>
              <a:rPr lang="en-US" sz="3200" b="1" i="1" dirty="0" smtClean="0">
                <a:latin typeface="Arial" pitchFamily="34" charset="0"/>
                <a:cs typeface="Arial" pitchFamily="34" charset="0"/>
              </a:rPr>
              <a:t> 8g </a:t>
            </a:r>
            <a:r>
              <a:rPr lang="en-US" sz="3200" b="1" i="1" dirty="0" err="1" smtClean="0">
                <a:latin typeface="Arial" pitchFamily="34" charset="0"/>
                <a:cs typeface="Arial" pitchFamily="34" charset="0"/>
              </a:rPr>
              <a:t>lương</a:t>
            </a:r>
            <a:r>
              <a:rPr lang="en-US" sz="3200" b="1" i="1" dirty="0" smtClean="0">
                <a:latin typeface="Arial" pitchFamily="34" charset="0"/>
                <a:cs typeface="Arial" pitchFamily="34" charset="0"/>
              </a:rPr>
              <a:t> </a:t>
            </a:r>
            <a:r>
              <a:rPr lang="en-US" sz="3200" b="1" i="1" dirty="0" err="1" smtClean="0">
                <a:latin typeface="Arial" pitchFamily="34" charset="0"/>
                <a:cs typeface="Arial" pitchFamily="34" charset="0"/>
              </a:rPr>
              <a:t>tối</a:t>
            </a:r>
            <a:r>
              <a:rPr lang="en-US" sz="3200" b="1" i="1" dirty="0" smtClean="0">
                <a:latin typeface="Arial" pitchFamily="34" charset="0"/>
                <a:cs typeface="Arial" pitchFamily="34" charset="0"/>
              </a:rPr>
              <a:t> </a:t>
            </a:r>
            <a:r>
              <a:rPr lang="en-US" sz="3200" b="1" i="1" dirty="0" err="1" smtClean="0">
                <a:latin typeface="Arial" pitchFamily="34" charset="0"/>
                <a:cs typeface="Arial" pitchFamily="34" charset="0"/>
              </a:rPr>
              <a:t>thiểu</a:t>
            </a:r>
            <a:r>
              <a:rPr lang="en-US" sz="3200" b="1" i="1" dirty="0" smtClean="0">
                <a:latin typeface="Arial" pitchFamily="34" charset="0"/>
                <a:cs typeface="Arial" pitchFamily="34" charset="0"/>
              </a:rPr>
              <a:t> </a:t>
            </a:r>
            <a:r>
              <a:rPr lang="en-US" sz="3200" b="1" i="1" dirty="0" err="1" smtClean="0">
                <a:latin typeface="Arial" pitchFamily="34" charset="0"/>
                <a:cs typeface="Arial" pitchFamily="34" charset="0"/>
              </a:rPr>
              <a:t>là</a:t>
            </a:r>
            <a:endParaRPr lang="en-US" sz="3200" dirty="0">
              <a:latin typeface="Arial" pitchFamily="34" charset="0"/>
              <a:cs typeface="Arial" pitchFamily="34" charset="0"/>
            </a:endParaRPr>
          </a:p>
        </p:txBody>
      </p:sp>
      <p:pic>
        <p:nvPicPr>
          <p:cNvPr id="25604"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ounded Rectangle 7"/>
          <p:cNvSpPr/>
          <p:nvPr/>
        </p:nvSpPr>
        <p:spPr>
          <a:xfrm>
            <a:off x="0" y="2427288"/>
            <a:ext cx="9144000" cy="3590925"/>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marL="457200" indent="-457200" fontAlgn="auto">
              <a:spcBef>
                <a:spcPts val="0"/>
              </a:spcBef>
              <a:spcAft>
                <a:spcPts val="0"/>
              </a:spcAft>
              <a:buFontTx/>
              <a:buChar char="-"/>
              <a:defRPr/>
            </a:pPr>
            <a:r>
              <a:rPr lang="vi-VN" sz="3200" dirty="0" smtClean="0">
                <a:latin typeface="Arial" pitchFamily="34" charset="0"/>
                <a:cs typeface="Arial" pitchFamily="34" charset="0"/>
              </a:rPr>
              <a:t>Vùng </a:t>
            </a:r>
            <a:r>
              <a:rPr lang="vi-VN" sz="3200" dirty="0">
                <a:latin typeface="Arial" pitchFamily="34" charset="0"/>
                <a:cs typeface="Arial" pitchFamily="34" charset="0"/>
              </a:rPr>
              <a:t>áp dụng	Mức lương tối </a:t>
            </a:r>
            <a:r>
              <a:rPr lang="vi-VN" sz="3200" dirty="0" smtClean="0">
                <a:latin typeface="Arial" pitchFamily="34" charset="0"/>
                <a:cs typeface="Arial" pitchFamily="34" charset="0"/>
              </a:rPr>
              <a:t>thiểu</a:t>
            </a:r>
            <a:endParaRPr lang="en-US" sz="3200" dirty="0" smtClean="0">
              <a:latin typeface="Arial" pitchFamily="34" charset="0"/>
              <a:cs typeface="Arial" pitchFamily="34" charset="0"/>
            </a:endParaRPr>
          </a:p>
          <a:p>
            <a:pPr fontAlgn="auto">
              <a:spcBef>
                <a:spcPts val="0"/>
              </a:spcBef>
              <a:spcAft>
                <a:spcPts val="0"/>
              </a:spcAft>
              <a:defRPr/>
            </a:pPr>
            <a:endParaRPr lang="vi-VN" sz="3200" dirty="0">
              <a:latin typeface="Arial" pitchFamily="34" charset="0"/>
              <a:cs typeface="Arial" pitchFamily="34" charset="0"/>
            </a:endParaRPr>
          </a:p>
          <a:p>
            <a:pPr fontAlgn="auto">
              <a:spcBef>
                <a:spcPts val="0"/>
              </a:spcBef>
              <a:spcAft>
                <a:spcPts val="0"/>
              </a:spcAft>
              <a:defRPr/>
            </a:pPr>
            <a:r>
              <a:rPr lang="en-US" sz="3200" dirty="0" smtClean="0">
                <a:latin typeface="Arial" pitchFamily="34" charset="0"/>
                <a:cs typeface="Arial" pitchFamily="34" charset="0"/>
              </a:rPr>
              <a:t>     </a:t>
            </a:r>
            <a:r>
              <a:rPr lang="vi-VN" sz="3200" dirty="0" smtClean="0">
                <a:latin typeface="Arial" pitchFamily="34" charset="0"/>
                <a:cs typeface="Arial" pitchFamily="34" charset="0"/>
              </a:rPr>
              <a:t>Vùng </a:t>
            </a:r>
            <a:r>
              <a:rPr lang="vi-VN" sz="3200" dirty="0">
                <a:latin typeface="Arial" pitchFamily="34" charset="0"/>
                <a:cs typeface="Arial" pitchFamily="34" charset="0"/>
              </a:rPr>
              <a:t>I	</a:t>
            </a:r>
            <a:r>
              <a:rPr lang="en-US" sz="3200" dirty="0" smtClean="0">
                <a:latin typeface="Arial" pitchFamily="34" charset="0"/>
                <a:cs typeface="Arial" pitchFamily="34" charset="0"/>
              </a:rPr>
              <a:t>        </a:t>
            </a:r>
            <a:r>
              <a:rPr lang="vi-VN" sz="3200" dirty="0" smtClean="0">
                <a:latin typeface="Arial" pitchFamily="34" charset="0"/>
                <a:cs typeface="Arial" pitchFamily="34" charset="0"/>
              </a:rPr>
              <a:t>4.420.000 </a:t>
            </a:r>
            <a:r>
              <a:rPr lang="vi-VN" sz="3200" dirty="0">
                <a:latin typeface="Arial" pitchFamily="34" charset="0"/>
                <a:cs typeface="Arial" pitchFamily="34" charset="0"/>
              </a:rPr>
              <a:t>đồng/tháng</a:t>
            </a:r>
          </a:p>
          <a:p>
            <a:pPr fontAlgn="auto">
              <a:spcBef>
                <a:spcPts val="0"/>
              </a:spcBef>
              <a:spcAft>
                <a:spcPts val="0"/>
              </a:spcAft>
              <a:defRPr/>
            </a:pPr>
            <a:r>
              <a:rPr lang="en-US" sz="3200" dirty="0" smtClean="0">
                <a:latin typeface="Arial" pitchFamily="34" charset="0"/>
                <a:cs typeface="Arial" pitchFamily="34" charset="0"/>
              </a:rPr>
              <a:t>     </a:t>
            </a:r>
            <a:r>
              <a:rPr lang="vi-VN" sz="3200" dirty="0" smtClean="0">
                <a:latin typeface="Arial" pitchFamily="34" charset="0"/>
                <a:cs typeface="Arial" pitchFamily="34" charset="0"/>
              </a:rPr>
              <a:t>Vùng </a:t>
            </a:r>
            <a:r>
              <a:rPr lang="vi-VN" sz="3200" dirty="0">
                <a:latin typeface="Arial" pitchFamily="34" charset="0"/>
                <a:cs typeface="Arial" pitchFamily="34" charset="0"/>
              </a:rPr>
              <a:t>II	3.920.000 đồng/tháng</a:t>
            </a:r>
          </a:p>
          <a:p>
            <a:pPr fontAlgn="auto">
              <a:spcBef>
                <a:spcPts val="0"/>
              </a:spcBef>
              <a:spcAft>
                <a:spcPts val="0"/>
              </a:spcAft>
              <a:defRPr/>
            </a:pPr>
            <a:r>
              <a:rPr lang="en-US" sz="3200" dirty="0" smtClean="0">
                <a:latin typeface="Arial" pitchFamily="34" charset="0"/>
                <a:cs typeface="Arial" pitchFamily="34" charset="0"/>
              </a:rPr>
              <a:t>     </a:t>
            </a:r>
            <a:r>
              <a:rPr lang="vi-VN" sz="3200" dirty="0" smtClean="0">
                <a:latin typeface="Arial" pitchFamily="34" charset="0"/>
                <a:cs typeface="Arial" pitchFamily="34" charset="0"/>
              </a:rPr>
              <a:t>Vùng </a:t>
            </a:r>
            <a:r>
              <a:rPr lang="vi-VN" sz="3200" dirty="0">
                <a:latin typeface="Arial" pitchFamily="34" charset="0"/>
                <a:cs typeface="Arial" pitchFamily="34" charset="0"/>
              </a:rPr>
              <a:t>III	3.430.000 đồng/tháng</a:t>
            </a:r>
          </a:p>
          <a:p>
            <a:pPr fontAlgn="auto">
              <a:spcBef>
                <a:spcPts val="0"/>
              </a:spcBef>
              <a:spcAft>
                <a:spcPts val="0"/>
              </a:spcAft>
              <a:defRPr/>
            </a:pPr>
            <a:r>
              <a:rPr lang="en-US" sz="3200" dirty="0" smtClean="0">
                <a:latin typeface="Arial" pitchFamily="34" charset="0"/>
                <a:cs typeface="Arial" pitchFamily="34" charset="0"/>
              </a:rPr>
              <a:t>     </a:t>
            </a:r>
            <a:r>
              <a:rPr lang="vi-VN" sz="3200" dirty="0" smtClean="0">
                <a:latin typeface="Arial" pitchFamily="34" charset="0"/>
                <a:cs typeface="Arial" pitchFamily="34" charset="0"/>
              </a:rPr>
              <a:t>Vùng </a:t>
            </a:r>
            <a:r>
              <a:rPr lang="vi-VN" sz="3200" dirty="0">
                <a:latin typeface="Arial" pitchFamily="34" charset="0"/>
                <a:cs typeface="Arial" pitchFamily="34" charset="0"/>
              </a:rPr>
              <a:t>IV	3.070.000 đồng/tháng</a:t>
            </a:r>
            <a:endParaRPr lang="en-US" sz="3200" dirty="0">
              <a:latin typeface="Arial" pitchFamily="34" charset="0"/>
              <a:cs typeface="Arial" pitchFamily="34" charset="0"/>
            </a:endParaRPr>
          </a:p>
        </p:txBody>
      </p:sp>
    </p:spTree>
    <p:extLst>
      <p:ext uri="{BB962C8B-B14F-4D97-AF65-F5344CB8AC3E}">
        <p14:creationId xmlns:p14="http://schemas.microsoft.com/office/powerpoint/2010/main" val="1275639103"/>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1000"/>
                                        <p:tgtEl>
                                          <p:spTgt spid="8"/>
                                        </p:tgtEl>
                                      </p:cBhvr>
                                    </p:animEffect>
                                    <p:anim calcmode="lin" valueType="num">
                                      <p:cBhvr>
                                        <p:cTn id="12" dur="1000" fill="hold"/>
                                        <p:tgtEl>
                                          <p:spTgt spid="8"/>
                                        </p:tgtEl>
                                        <p:attrNameLst>
                                          <p:attrName>ppt_x</p:attrName>
                                        </p:attrNameLst>
                                      </p:cBhvr>
                                      <p:tavLst>
                                        <p:tav tm="0">
                                          <p:val>
                                            <p:strVal val="#ppt_x"/>
                                          </p:val>
                                        </p:tav>
                                        <p:tav tm="100000">
                                          <p:val>
                                            <p:strVal val="#ppt_x"/>
                                          </p:val>
                                        </p:tav>
                                      </p:tavLst>
                                    </p:anim>
                                    <p:anim calcmode="lin" valueType="num">
                                      <p:cBhvr>
                                        <p:cTn id="13"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0" y="1114425"/>
            <a:ext cx="8329613" cy="1130300"/>
          </a:xfrm>
          <a:prstGeom prst="rect">
            <a:avLst/>
          </a:prstGeom>
          <a:solidFill>
            <a:schemeClr val="accent4">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a:defRPr/>
            </a:pPr>
            <a:r>
              <a:rPr lang="en-US" sz="3200" b="1" i="1" dirty="0" err="1" smtClean="0">
                <a:latin typeface="Arial" pitchFamily="34" charset="0"/>
                <a:cs typeface="Arial" pitchFamily="34" charset="0"/>
              </a:rPr>
              <a:t>Quy</a:t>
            </a:r>
            <a:r>
              <a:rPr lang="en-US" sz="3200" b="1" i="1" dirty="0" smtClean="0">
                <a:latin typeface="Arial" pitchFamily="34" charset="0"/>
                <a:cs typeface="Arial" pitchFamily="34" charset="0"/>
              </a:rPr>
              <a:t> </a:t>
            </a:r>
            <a:r>
              <a:rPr lang="en-US" sz="3200" b="1" i="1" dirty="0" err="1" smtClean="0">
                <a:latin typeface="Arial" pitchFamily="34" charset="0"/>
                <a:cs typeface="Arial" pitchFamily="34" charset="0"/>
              </a:rPr>
              <a:t>định</a:t>
            </a:r>
            <a:endParaRPr lang="en-US" sz="3200" b="1" i="1" dirty="0" smtClean="0">
              <a:latin typeface="Arial" pitchFamily="34" charset="0"/>
              <a:cs typeface="Arial" pitchFamily="34" charset="0"/>
            </a:endParaRPr>
          </a:p>
          <a:p>
            <a:pPr>
              <a:defRPr/>
            </a:pPr>
            <a:r>
              <a:rPr lang="en-US" sz="3200" b="1" i="1" dirty="0" err="1" smtClean="0">
                <a:latin typeface="Arial" pitchFamily="34" charset="0"/>
                <a:cs typeface="Arial" pitchFamily="34" charset="0"/>
              </a:rPr>
              <a:t>là</a:t>
            </a:r>
            <a:endParaRPr lang="en-US" sz="3200" dirty="0">
              <a:latin typeface="Arial" pitchFamily="34" charset="0"/>
              <a:cs typeface="Arial" pitchFamily="34" charset="0"/>
            </a:endParaRPr>
          </a:p>
        </p:txBody>
      </p:sp>
      <p:pic>
        <p:nvPicPr>
          <p:cNvPr id="25604"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ounded Rectangle 7"/>
          <p:cNvSpPr/>
          <p:nvPr/>
        </p:nvSpPr>
        <p:spPr>
          <a:xfrm>
            <a:off x="0" y="2427288"/>
            <a:ext cx="9144000" cy="3590925"/>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marL="457200" indent="-457200" fontAlgn="auto">
              <a:spcBef>
                <a:spcPts val="0"/>
              </a:spcBef>
              <a:spcAft>
                <a:spcPts val="0"/>
              </a:spcAft>
              <a:buFontTx/>
              <a:buChar char="-"/>
              <a:defRPr/>
            </a:pPr>
            <a:r>
              <a:rPr lang="vi-VN" sz="3200" smtClean="0">
                <a:latin typeface="Arial" pitchFamily="34" charset="0"/>
                <a:cs typeface="Arial" pitchFamily="34" charset="0"/>
              </a:rPr>
              <a:t>Vùng</a:t>
            </a:r>
            <a:endParaRPr lang="en-US" sz="3200" dirty="0">
              <a:latin typeface="Arial" pitchFamily="34" charset="0"/>
              <a:cs typeface="Arial" pitchFamily="34" charset="0"/>
            </a:endParaRPr>
          </a:p>
        </p:txBody>
      </p:sp>
    </p:spTree>
    <p:extLst>
      <p:ext uri="{BB962C8B-B14F-4D97-AF65-F5344CB8AC3E}">
        <p14:creationId xmlns:p14="http://schemas.microsoft.com/office/powerpoint/2010/main" val="601691773"/>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1000"/>
                                        <p:tgtEl>
                                          <p:spTgt spid="8"/>
                                        </p:tgtEl>
                                      </p:cBhvr>
                                    </p:animEffect>
                                    <p:anim calcmode="lin" valueType="num">
                                      <p:cBhvr>
                                        <p:cTn id="12" dur="1000" fill="hold"/>
                                        <p:tgtEl>
                                          <p:spTgt spid="8"/>
                                        </p:tgtEl>
                                        <p:attrNameLst>
                                          <p:attrName>ppt_x</p:attrName>
                                        </p:attrNameLst>
                                      </p:cBhvr>
                                      <p:tavLst>
                                        <p:tav tm="0">
                                          <p:val>
                                            <p:strVal val="#ppt_x"/>
                                          </p:val>
                                        </p:tav>
                                        <p:tav tm="100000">
                                          <p:val>
                                            <p:strVal val="#ppt_x"/>
                                          </p:val>
                                        </p:tav>
                                      </p:tavLst>
                                    </p:anim>
                                    <p:anim calcmode="lin" valueType="num">
                                      <p:cBhvr>
                                        <p:cTn id="13"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0" y="1114425"/>
            <a:ext cx="7913688" cy="1246188"/>
          </a:xfrm>
          <a:prstGeom prst="rect">
            <a:avLst/>
          </a:prstGeom>
          <a:solidFill>
            <a:srgbClr val="E4F41A"/>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vi-VN" sz="3600" b="1" dirty="0">
                <a:cs typeface="Arial" pitchFamily="34" charset="0"/>
              </a:rPr>
              <a:t>2.2.4. Nguyên tắc thực hiện bảo hiểm xã hội đối với người lao động</a:t>
            </a:r>
            <a:endParaRPr lang="vi-VN" sz="3600" b="1" dirty="0">
              <a:solidFill>
                <a:srgbClr val="C00000"/>
              </a:solidFill>
              <a:cs typeface="Arial" pitchFamily="34" charset="0"/>
            </a:endParaRPr>
          </a:p>
        </p:txBody>
      </p:sp>
      <p:pic>
        <p:nvPicPr>
          <p:cNvPr id="26628"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ounded Rectangle 2"/>
          <p:cNvSpPr/>
          <p:nvPr/>
        </p:nvSpPr>
        <p:spPr>
          <a:xfrm>
            <a:off x="0" y="2925763"/>
            <a:ext cx="9144000" cy="3059112"/>
          </a:xfrm>
          <a:prstGeom prst="roundRect">
            <a:avLst/>
          </a:prstGeom>
          <a:solidFill>
            <a:schemeClr val="bg2">
              <a:lumMod val="9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US" sz="3200" dirty="0">
                <a:solidFill>
                  <a:schemeClr val="tx1"/>
                </a:solidFill>
                <a:latin typeface="Arial" pitchFamily="34" charset="0"/>
                <a:cs typeface="Arial" pitchFamily="34" charset="0"/>
              </a:rPr>
              <a:t>- Đ</a:t>
            </a:r>
            <a:r>
              <a:rPr lang="vi-VN" sz="3200" dirty="0">
                <a:solidFill>
                  <a:schemeClr val="tx1"/>
                </a:solidFill>
                <a:cs typeface="Arial" pitchFamily="34" charset="0"/>
              </a:rPr>
              <a:t>ảm bảo thu nhập ổn định cuộc sống</a:t>
            </a:r>
            <a:r>
              <a:rPr lang="en-US" sz="3200" dirty="0">
                <a:solidFill>
                  <a:schemeClr val="tx1"/>
                </a:solidFill>
                <a:latin typeface="Arial" pitchFamily="34" charset="0"/>
                <a:cs typeface="Arial" pitchFamily="34" charset="0"/>
              </a:rPr>
              <a:t> NLĐ</a:t>
            </a:r>
            <a:r>
              <a:rPr lang="vi-VN" sz="3200" dirty="0">
                <a:solidFill>
                  <a:schemeClr val="tx1"/>
                </a:solidFill>
                <a:cs typeface="Arial" pitchFamily="34" charset="0"/>
              </a:rPr>
              <a:t>.</a:t>
            </a:r>
            <a:endParaRPr lang="en-US" sz="3200" dirty="0">
              <a:solidFill>
                <a:schemeClr val="tx1"/>
              </a:solidFill>
              <a:latin typeface="Arial" pitchFamily="34" charset="0"/>
              <a:cs typeface="Arial" pitchFamily="34" charset="0"/>
            </a:endParaRPr>
          </a:p>
          <a:p>
            <a:pPr>
              <a:defRPr/>
            </a:pP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Khi</a:t>
            </a:r>
            <a:r>
              <a:rPr lang="en-US" sz="3200" dirty="0">
                <a:solidFill>
                  <a:schemeClr val="tx1"/>
                </a:solidFill>
                <a:latin typeface="Arial" pitchFamily="34" charset="0"/>
                <a:cs typeface="Arial" pitchFamily="34" charset="0"/>
              </a:rPr>
              <a:t> </a:t>
            </a:r>
            <a:r>
              <a:rPr lang="vi-VN" sz="3200" dirty="0">
                <a:solidFill>
                  <a:schemeClr val="tx1"/>
                </a:solidFill>
                <a:cs typeface="Arial" pitchFamily="34" charset="0"/>
              </a:rPr>
              <a:t>rủi ro, ốm đau, thai sản, tai nạn lao động, tạm thời mất việc làm, khi người lao động hết tuổi lao động hoặc khi họ chết</a:t>
            </a:r>
            <a:r>
              <a:rPr lang="en-US" sz="3200" dirty="0">
                <a:solidFill>
                  <a:schemeClr val="tx1"/>
                </a:solidFill>
                <a:latin typeface="Arial" pitchFamily="34" charset="0"/>
                <a:cs typeface="Arial" pitchFamily="34" charset="0"/>
              </a:rPr>
              <a:t>…</a:t>
            </a:r>
            <a:endParaRPr lang="en-US" sz="3200" b="1" dirty="0">
              <a:solidFill>
                <a:srgbClr val="FF0000"/>
              </a:solidFill>
              <a:latin typeface="Arial" pitchFamily="34" charset="0"/>
              <a:cs typeface="Arial" pitchFamily="34" charset="0"/>
            </a:endParaRPr>
          </a:p>
        </p:txBody>
      </p:sp>
    </p:spTree>
    <p:extLst>
      <p:ext uri="{BB962C8B-B14F-4D97-AF65-F5344CB8AC3E}">
        <p14:creationId xmlns:p14="http://schemas.microsoft.com/office/powerpoint/2010/main" val="3118534251"/>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circle(in)">
                                      <p:cBhvr>
                                        <p:cTn id="12"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3"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0" y="1279525"/>
            <a:ext cx="9144000" cy="1597025"/>
          </a:xfrm>
          <a:prstGeom prst="rect">
            <a:avLst/>
          </a:prstGeom>
          <a:solidFill>
            <a:srgbClr val="FFCCFF"/>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vi-VN" sz="3600" dirty="0">
                <a:cs typeface="Arial" pitchFamily="34" charset="0"/>
              </a:rPr>
              <a:t>Ngoài các nguyên tắc cơ bản nói trên, </a:t>
            </a:r>
            <a:endParaRPr lang="en-US" sz="3600" dirty="0">
              <a:latin typeface="Arial" pitchFamily="34" charset="0"/>
              <a:cs typeface="Arial" pitchFamily="34" charset="0"/>
            </a:endParaRPr>
          </a:p>
          <a:p>
            <a:pPr fontAlgn="auto">
              <a:spcBef>
                <a:spcPts val="0"/>
              </a:spcBef>
              <a:spcAft>
                <a:spcPts val="0"/>
              </a:spcAft>
              <a:defRPr/>
            </a:pPr>
            <a:r>
              <a:rPr lang="vi-VN" sz="3600" dirty="0">
                <a:cs typeface="Arial" pitchFamily="34" charset="0"/>
              </a:rPr>
              <a:t>pháp luật lao động còn bảo đảm các nguyên tắc khác như:</a:t>
            </a:r>
            <a:endParaRPr lang="en-US" sz="3600" b="1" dirty="0">
              <a:latin typeface="Arial" pitchFamily="34" charset="0"/>
              <a:cs typeface="Arial" pitchFamily="34" charset="0"/>
            </a:endParaRPr>
          </a:p>
        </p:txBody>
      </p:sp>
      <p:sp>
        <p:nvSpPr>
          <p:cNvPr id="6" name="Rounded Rectangle 5"/>
          <p:cNvSpPr/>
          <p:nvPr/>
        </p:nvSpPr>
        <p:spPr>
          <a:xfrm>
            <a:off x="0" y="3390900"/>
            <a:ext cx="9144000" cy="3309938"/>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3600" dirty="0">
                <a:latin typeface="Arial" pitchFamily="34" charset="0"/>
                <a:cs typeface="Arial" pitchFamily="34" charset="0"/>
              </a:rPr>
              <a:t>- N</a:t>
            </a:r>
            <a:r>
              <a:rPr lang="vi-VN" sz="3600" dirty="0">
                <a:cs typeface="Arial" pitchFamily="34" charset="0"/>
              </a:rPr>
              <a:t>guyên tắc bảo đảm quyền tự do lựa chọn việc làm của </a:t>
            </a:r>
            <a:r>
              <a:rPr lang="en-US" sz="3600" dirty="0">
                <a:latin typeface="Arial" pitchFamily="34" charset="0"/>
                <a:cs typeface="Arial" pitchFamily="34" charset="0"/>
              </a:rPr>
              <a:t>NLĐ</a:t>
            </a:r>
            <a:r>
              <a:rPr lang="vi-VN" sz="3600" dirty="0">
                <a:cs typeface="Arial" pitchFamily="34" charset="0"/>
              </a:rPr>
              <a:t>; </a:t>
            </a:r>
            <a:endParaRPr lang="en-US" sz="3600" dirty="0">
              <a:latin typeface="Arial" pitchFamily="34" charset="0"/>
              <a:cs typeface="Arial" pitchFamily="34" charset="0"/>
            </a:endParaRPr>
          </a:p>
          <a:p>
            <a:pPr fontAlgn="auto">
              <a:spcBef>
                <a:spcPts val="0"/>
              </a:spcBef>
              <a:spcAft>
                <a:spcPts val="0"/>
              </a:spcAft>
              <a:defRPr/>
            </a:pPr>
            <a:r>
              <a:rPr lang="en-US" sz="3600" dirty="0">
                <a:latin typeface="Arial" pitchFamily="34" charset="0"/>
                <a:cs typeface="Arial" pitchFamily="34" charset="0"/>
              </a:rPr>
              <a:t>- N</a:t>
            </a:r>
            <a:r>
              <a:rPr lang="vi-VN" sz="3600" dirty="0">
                <a:cs typeface="Arial" pitchFamily="34" charset="0"/>
              </a:rPr>
              <a:t>guyên tắc bảo hộ </a:t>
            </a:r>
            <a:r>
              <a:rPr lang="en-US" sz="3600" dirty="0">
                <a:latin typeface="Arial" pitchFamily="34" charset="0"/>
                <a:cs typeface="Arial" pitchFamily="34" charset="0"/>
              </a:rPr>
              <a:t>LĐ </a:t>
            </a:r>
            <a:r>
              <a:rPr lang="vi-VN" sz="3600" dirty="0">
                <a:cs typeface="Arial" pitchFamily="34" charset="0"/>
              </a:rPr>
              <a:t>cho </a:t>
            </a:r>
            <a:r>
              <a:rPr lang="en-US" sz="3600" dirty="0">
                <a:latin typeface="Arial" pitchFamily="34" charset="0"/>
                <a:cs typeface="Arial" pitchFamily="34" charset="0"/>
              </a:rPr>
              <a:t>NLĐ</a:t>
            </a:r>
            <a:r>
              <a:rPr lang="vi-VN" sz="3600" dirty="0">
                <a:cs typeface="Arial" pitchFamily="34" charset="0"/>
              </a:rPr>
              <a:t>; </a:t>
            </a:r>
            <a:endParaRPr lang="en-US" sz="3600" dirty="0">
              <a:latin typeface="Arial" pitchFamily="34" charset="0"/>
              <a:cs typeface="Arial" pitchFamily="34" charset="0"/>
            </a:endParaRPr>
          </a:p>
          <a:p>
            <a:pPr fontAlgn="auto">
              <a:spcBef>
                <a:spcPts val="0"/>
              </a:spcBef>
              <a:spcAft>
                <a:spcPts val="0"/>
              </a:spcAft>
              <a:defRPr/>
            </a:pPr>
            <a:r>
              <a:rPr lang="en-US" sz="3600" dirty="0">
                <a:latin typeface="Arial" pitchFamily="34" charset="0"/>
                <a:cs typeface="Arial" pitchFamily="34" charset="0"/>
              </a:rPr>
              <a:t>- N</a:t>
            </a:r>
            <a:r>
              <a:rPr lang="vi-VN" sz="3600" dirty="0">
                <a:cs typeface="Arial" pitchFamily="34" charset="0"/>
              </a:rPr>
              <a:t>guyên tắc tôn trọng đại diện của các chủ thể quan hệ </a:t>
            </a:r>
            <a:r>
              <a:rPr lang="en-US" sz="3600" dirty="0">
                <a:latin typeface="Arial" pitchFamily="34" charset="0"/>
                <a:cs typeface="Arial" pitchFamily="34" charset="0"/>
              </a:rPr>
              <a:t>PL LĐ</a:t>
            </a:r>
            <a:r>
              <a:rPr lang="vi-VN" sz="3600" dirty="0">
                <a:cs typeface="Arial" pitchFamily="34" charset="0"/>
              </a:rPr>
              <a:t>...</a:t>
            </a:r>
            <a:endParaRPr lang="en-US" sz="3600" b="1" dirty="0">
              <a:latin typeface="Arial" pitchFamily="34" charset="0"/>
              <a:cs typeface="Arial" pitchFamily="34" charset="0"/>
            </a:endParaRPr>
          </a:p>
        </p:txBody>
      </p:sp>
      <p:pic>
        <p:nvPicPr>
          <p:cNvPr id="27653"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03286816"/>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175" y="1114425"/>
            <a:ext cx="9144000" cy="914400"/>
          </a:xfrm>
          <a:prstGeom prst="rect">
            <a:avLst/>
          </a:prstGeom>
          <a:ln/>
        </p:spPr>
        <p:style>
          <a:lnRef idx="1">
            <a:schemeClr val="accent1"/>
          </a:lnRef>
          <a:fillRef idx="2">
            <a:schemeClr val="accent1"/>
          </a:fillRef>
          <a:effectRef idx="1">
            <a:schemeClr val="accent1"/>
          </a:effectRef>
          <a:fontRef idx="minor">
            <a:schemeClr val="dk1"/>
          </a:fontRef>
        </p:style>
        <p:txBody>
          <a:bodyPr anchor="ctr"/>
          <a:lstStyle/>
          <a:p>
            <a:pPr fontAlgn="auto">
              <a:spcBef>
                <a:spcPts val="0"/>
              </a:spcBef>
              <a:spcAft>
                <a:spcPts val="0"/>
              </a:spcAft>
              <a:defRPr/>
            </a:pPr>
            <a:r>
              <a:rPr lang="vi-VN" sz="3600" b="1" dirty="0"/>
              <a:t>2.3. Một số nội dung của Bộ luật L</a:t>
            </a:r>
            <a:r>
              <a:rPr lang="en-US" sz="3600" b="1" dirty="0"/>
              <a:t>Đ</a:t>
            </a:r>
            <a:endParaRPr lang="en-US" sz="3600" b="1" dirty="0">
              <a:solidFill>
                <a:srgbClr val="C00000"/>
              </a:solidFill>
              <a:latin typeface="Arial" pitchFamily="34" charset="0"/>
              <a:cs typeface="Arial" pitchFamily="34" charset="0"/>
            </a:endParaRPr>
          </a:p>
        </p:txBody>
      </p:sp>
      <p:pic>
        <p:nvPicPr>
          <p:cNvPr id="28676"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ounded Rectangle 7"/>
          <p:cNvSpPr/>
          <p:nvPr/>
        </p:nvSpPr>
        <p:spPr>
          <a:xfrm>
            <a:off x="0" y="3598863"/>
            <a:ext cx="9144000" cy="1289050"/>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vi-VN" sz="3600" dirty="0">
                <a:cs typeface="Arial" pitchFamily="34" charset="0"/>
              </a:rPr>
              <a:t>2.3.1.1. Quyền cơ bản của người lao động</a:t>
            </a:r>
            <a:endParaRPr lang="vi-VN" sz="3600" b="1" dirty="0">
              <a:cs typeface="Arial" pitchFamily="34" charset="0"/>
            </a:endParaRPr>
          </a:p>
        </p:txBody>
      </p:sp>
      <p:sp>
        <p:nvSpPr>
          <p:cNvPr id="9" name="Rounded Rectangle 8"/>
          <p:cNvSpPr/>
          <p:nvPr/>
        </p:nvSpPr>
        <p:spPr>
          <a:xfrm>
            <a:off x="-6350" y="2263775"/>
            <a:ext cx="9140825" cy="1128713"/>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vi-VN" sz="3600" dirty="0">
                <a:cs typeface="Arial" pitchFamily="34" charset="0"/>
              </a:rPr>
              <a:t>2.3.1. Quyền và nghĩa vụ cơ bản của </a:t>
            </a:r>
            <a:r>
              <a:rPr lang="en-US" sz="3600" dirty="0">
                <a:latin typeface="Arial" pitchFamily="34" charset="0"/>
                <a:cs typeface="Arial" pitchFamily="34" charset="0"/>
              </a:rPr>
              <a:t>NLĐ</a:t>
            </a:r>
            <a:endParaRPr lang="en-US" sz="3600" b="1" dirty="0">
              <a:latin typeface="Arial" pitchFamily="34" charset="0"/>
              <a:cs typeface="Arial" pitchFamily="34" charset="0"/>
            </a:endParaRPr>
          </a:p>
        </p:txBody>
      </p:sp>
      <p:sp>
        <p:nvSpPr>
          <p:cNvPr id="11" name="Rounded Rectangle 10"/>
          <p:cNvSpPr/>
          <p:nvPr/>
        </p:nvSpPr>
        <p:spPr>
          <a:xfrm>
            <a:off x="60325" y="5103813"/>
            <a:ext cx="9086850" cy="1581150"/>
          </a:xfrm>
          <a:prstGeom prst="roundRect">
            <a:avLst/>
          </a:prstGeom>
          <a:solidFill>
            <a:srgbClr val="00B0F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en-US" sz="3600" dirty="0">
                <a:latin typeface="Arial" pitchFamily="34" charset="0"/>
                <a:cs typeface="Arial" pitchFamily="34" charset="0"/>
              </a:rPr>
              <a:t>a/ </a:t>
            </a:r>
            <a:r>
              <a:rPr lang="vi-VN" sz="3600" dirty="0">
                <a:cs typeface="Arial" pitchFamily="34" charset="0"/>
              </a:rPr>
              <a:t>Quyền được làm việc, tự do lựa chọn việc làm và nghề nghiệp phù hợp</a:t>
            </a:r>
            <a:r>
              <a:rPr lang="en-US" sz="3600" dirty="0">
                <a:latin typeface="Arial" pitchFamily="34" charset="0"/>
                <a:cs typeface="Arial" pitchFamily="34" charset="0"/>
              </a:rPr>
              <a:t>….</a:t>
            </a:r>
            <a:endParaRPr lang="en-US" sz="3600" b="1" dirty="0">
              <a:latin typeface="Arial" pitchFamily="34" charset="0"/>
              <a:cs typeface="Arial" pitchFamily="34" charset="0"/>
            </a:endParaRPr>
          </a:p>
        </p:txBody>
      </p:sp>
    </p:spTree>
    <p:extLst>
      <p:ext uri="{BB962C8B-B14F-4D97-AF65-F5344CB8AC3E}">
        <p14:creationId xmlns:p14="http://schemas.microsoft.com/office/powerpoint/2010/main" val="1282478191"/>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1000"/>
                                        <p:tgtEl>
                                          <p:spTgt spid="8"/>
                                        </p:tgtEl>
                                      </p:cBhvr>
                                    </p:animEffect>
                                    <p:anim calcmode="lin" valueType="num">
                                      <p:cBhvr>
                                        <p:cTn id="13" dur="1000" fill="hold"/>
                                        <p:tgtEl>
                                          <p:spTgt spid="8"/>
                                        </p:tgtEl>
                                        <p:attrNameLst>
                                          <p:attrName>ppt_x</p:attrName>
                                        </p:attrNameLst>
                                      </p:cBhvr>
                                      <p:tavLst>
                                        <p:tav tm="0">
                                          <p:val>
                                            <p:strVal val="#ppt_x"/>
                                          </p:val>
                                        </p:tav>
                                        <p:tav tm="100000">
                                          <p:val>
                                            <p:strVal val="#ppt_x"/>
                                          </p:val>
                                        </p:tav>
                                      </p:tavLst>
                                    </p:anim>
                                    <p:anim calcmode="lin" valueType="num">
                                      <p:cBhvr>
                                        <p:cTn id="14"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1000"/>
                                        <p:tgtEl>
                                          <p:spTgt spid="9"/>
                                        </p:tgtEl>
                                      </p:cBhvr>
                                    </p:animEffect>
                                    <p:anim calcmode="lin" valueType="num">
                                      <p:cBhvr>
                                        <p:cTn id="20" dur="1000" fill="hold"/>
                                        <p:tgtEl>
                                          <p:spTgt spid="9"/>
                                        </p:tgtEl>
                                        <p:attrNameLst>
                                          <p:attrName>ppt_x</p:attrName>
                                        </p:attrNameLst>
                                      </p:cBhvr>
                                      <p:tavLst>
                                        <p:tav tm="0">
                                          <p:val>
                                            <p:strVal val="#ppt_x"/>
                                          </p:val>
                                        </p:tav>
                                        <p:tav tm="100000">
                                          <p:val>
                                            <p:strVal val="#ppt_x"/>
                                          </p:val>
                                        </p:tav>
                                      </p:tavLst>
                                    </p:anim>
                                    <p:anim calcmode="lin" valueType="num">
                                      <p:cBhvr>
                                        <p:cTn id="21"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22" fill="hold" nodeType="clickPar">
                      <p:stCondLst>
                        <p:cond delay="indefinite"/>
                      </p:stCondLst>
                      <p:childTnLst>
                        <p:par>
                          <p:cTn id="23" fill="hold" nodeType="withGroup">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11"/>
                                        </p:tgtEl>
                                        <p:attrNameLst>
                                          <p:attrName>style.visibility</p:attrName>
                                        </p:attrNameLst>
                                      </p:cBhvr>
                                      <p:to>
                                        <p:strVal val="visible"/>
                                      </p:to>
                                    </p:set>
                                    <p:animEffect transition="in" filter="fade">
                                      <p:cBhvr>
                                        <p:cTn id="26" dur="1000"/>
                                        <p:tgtEl>
                                          <p:spTgt spid="11"/>
                                        </p:tgtEl>
                                      </p:cBhvr>
                                    </p:animEffect>
                                    <p:anim calcmode="lin" valueType="num">
                                      <p:cBhvr>
                                        <p:cTn id="27" dur="1000" fill="hold"/>
                                        <p:tgtEl>
                                          <p:spTgt spid="11"/>
                                        </p:tgtEl>
                                        <p:attrNameLst>
                                          <p:attrName>ppt_x</p:attrName>
                                        </p:attrNameLst>
                                      </p:cBhvr>
                                      <p:tavLst>
                                        <p:tav tm="0">
                                          <p:val>
                                            <p:strVal val="#ppt_x"/>
                                          </p:val>
                                        </p:tav>
                                        <p:tav tm="100000">
                                          <p:val>
                                            <p:strVal val="#ppt_x"/>
                                          </p:val>
                                        </p:tav>
                                      </p:tavLst>
                                    </p:anim>
                                    <p:anim calcmode="lin" valueType="num">
                                      <p:cBhvr>
                                        <p:cTn id="28"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P spid="9" grpId="0" animBg="1"/>
      <p:bldP spid="11"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3175" y="2843213"/>
            <a:ext cx="9144000" cy="1196975"/>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vi-VN" sz="3600" dirty="0">
                <a:cs typeface="Arial" pitchFamily="34" charset="0"/>
              </a:rPr>
              <a:t>nhưng không thấp hơn mức lương tối thiểu do nhà nước quy định </a:t>
            </a:r>
            <a:endParaRPr lang="en-US" sz="3600" dirty="0">
              <a:latin typeface="Arial" pitchFamily="34" charset="0"/>
              <a:cs typeface="Arial" pitchFamily="34" charset="0"/>
            </a:endParaRPr>
          </a:p>
        </p:txBody>
      </p:sp>
      <p:pic>
        <p:nvPicPr>
          <p:cNvPr id="29700"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Rounded Rectangle 11"/>
          <p:cNvSpPr/>
          <p:nvPr/>
        </p:nvSpPr>
        <p:spPr>
          <a:xfrm>
            <a:off x="0" y="4305300"/>
            <a:ext cx="9144000" cy="2470150"/>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3200" dirty="0">
                <a:latin typeface="Arial" pitchFamily="34" charset="0"/>
                <a:cs typeface="Arial" pitchFamily="34" charset="0"/>
              </a:rPr>
              <a:t>-PL LĐ </a:t>
            </a:r>
            <a:r>
              <a:rPr lang="vi-VN" sz="3200" dirty="0">
                <a:cs typeface="Arial" pitchFamily="34" charset="0"/>
              </a:rPr>
              <a:t>khuyến khích những thỏa thuận có lợi hơn cho </a:t>
            </a:r>
            <a:r>
              <a:rPr lang="en-US" sz="3200" dirty="0">
                <a:latin typeface="Arial" pitchFamily="34" charset="0"/>
                <a:cs typeface="Arial" pitchFamily="34" charset="0"/>
              </a:rPr>
              <a:t>NLĐ</a:t>
            </a:r>
          </a:p>
          <a:p>
            <a:pPr fontAlgn="auto">
              <a:spcBef>
                <a:spcPts val="0"/>
              </a:spcBef>
              <a:spcAft>
                <a:spcPts val="0"/>
              </a:spcAft>
              <a:defRPr/>
            </a:pPr>
            <a:r>
              <a:rPr lang="en-US" sz="3200" dirty="0">
                <a:latin typeface="Arial" pitchFamily="34" charset="0"/>
                <a:cs typeface="Arial" pitchFamily="34" charset="0"/>
              </a:rPr>
              <a:t>- T</a:t>
            </a:r>
            <a:r>
              <a:rPr lang="vi-VN" sz="3200" dirty="0">
                <a:cs typeface="Arial" pitchFamily="34" charset="0"/>
              </a:rPr>
              <a:t>hỏa thuận cũng không được thấp hơn mức lương tối thiểu do nhà nước quy định</a:t>
            </a:r>
            <a:endParaRPr lang="vi-VN" sz="3200" b="1" dirty="0">
              <a:cs typeface="Arial" pitchFamily="34" charset="0"/>
            </a:endParaRPr>
          </a:p>
        </p:txBody>
      </p:sp>
      <p:sp>
        <p:nvSpPr>
          <p:cNvPr id="8" name="Rounded Rectangle 7"/>
          <p:cNvSpPr/>
          <p:nvPr/>
        </p:nvSpPr>
        <p:spPr>
          <a:xfrm>
            <a:off x="33338" y="1430338"/>
            <a:ext cx="9110662" cy="1112837"/>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3600" dirty="0">
                <a:latin typeface="Arial" pitchFamily="34" charset="0"/>
                <a:cs typeface="Arial" pitchFamily="34" charset="0"/>
              </a:rPr>
              <a:t>b/ </a:t>
            </a:r>
            <a:r>
              <a:rPr lang="vi-VN" sz="3600" dirty="0">
                <a:cs typeface="Arial" pitchFamily="34" charset="0"/>
              </a:rPr>
              <a:t>Quyền được trả công (lương) trên cơ sở thỏa thuận với người sử dụng lao động</a:t>
            </a:r>
            <a:endParaRPr lang="vi-VN" sz="3600" b="1" dirty="0">
              <a:cs typeface="Arial" pitchFamily="34" charset="0"/>
            </a:endParaRPr>
          </a:p>
        </p:txBody>
      </p:sp>
    </p:spTree>
    <p:extLst>
      <p:ext uri="{BB962C8B-B14F-4D97-AF65-F5344CB8AC3E}">
        <p14:creationId xmlns:p14="http://schemas.microsoft.com/office/powerpoint/2010/main" val="914718106"/>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
                                          </p:val>
                                        </p:tav>
                                        <p:tav tm="100000">
                                          <p:val>
                                            <p:strVal val="#ppt_x"/>
                                          </p:val>
                                        </p:tav>
                                      </p:tavLst>
                                    </p:anim>
                                    <p:anim calcmode="lin" valueType="num">
                                      <p:cBhvr>
                                        <p:cTn id="16"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fade">
                                      <p:cBhvr>
                                        <p:cTn id="21" dur="1000"/>
                                        <p:tgtEl>
                                          <p:spTgt spid="12"/>
                                        </p:tgtEl>
                                      </p:cBhvr>
                                    </p:animEffect>
                                    <p:anim calcmode="lin" valueType="num">
                                      <p:cBhvr>
                                        <p:cTn id="22" dur="1000" fill="hold"/>
                                        <p:tgtEl>
                                          <p:spTgt spid="12"/>
                                        </p:tgtEl>
                                        <p:attrNameLst>
                                          <p:attrName>ppt_x</p:attrName>
                                        </p:attrNameLst>
                                      </p:cBhvr>
                                      <p:tavLst>
                                        <p:tav tm="0">
                                          <p:val>
                                            <p:strVal val="#ppt_x"/>
                                          </p:val>
                                        </p:tav>
                                        <p:tav tm="100000">
                                          <p:val>
                                            <p:strVal val="#ppt_x"/>
                                          </p:val>
                                        </p:tav>
                                      </p:tavLst>
                                    </p:anim>
                                    <p:anim calcmode="lin" valueType="num">
                                      <p:cBhvr>
                                        <p:cTn id="2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2" grpId="0" animBg="1"/>
      <p:bldP spid="8"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0" y="1263650"/>
            <a:ext cx="9144000" cy="1662113"/>
          </a:xfrm>
          <a:prstGeom prst="rect">
            <a:avLst/>
          </a:prstGeom>
          <a:ln/>
        </p:spPr>
        <p:style>
          <a:lnRef idx="1">
            <a:schemeClr val="accent2"/>
          </a:lnRef>
          <a:fillRef idx="2">
            <a:schemeClr val="accent2"/>
          </a:fillRef>
          <a:effectRef idx="1">
            <a:schemeClr val="accent2"/>
          </a:effectRef>
          <a:fontRef idx="minor">
            <a:schemeClr val="dk1"/>
          </a:fontRef>
        </p:style>
        <p:txBody>
          <a:bodyPr anchor="ctr"/>
          <a:lstStyle/>
          <a:p>
            <a:pPr>
              <a:defRPr/>
            </a:pPr>
            <a:r>
              <a:rPr lang="en-US" sz="3600" b="1" dirty="0">
                <a:latin typeface="Arial" pitchFamily="34" charset="0"/>
                <a:cs typeface="Arial" pitchFamily="34" charset="0"/>
              </a:rPr>
              <a:t>c/ </a:t>
            </a:r>
            <a:r>
              <a:rPr lang="vi-VN" sz="3600" b="1" dirty="0">
                <a:cs typeface="Arial" pitchFamily="34" charset="0"/>
              </a:rPr>
              <a:t>Quyền được làm việc trong điều kiện đảm bảo an toàn lao động và vệ sinh lao động</a:t>
            </a:r>
            <a:endParaRPr lang="en-US" sz="3600" dirty="0">
              <a:latin typeface="Arial" pitchFamily="34" charset="0"/>
              <a:cs typeface="Arial" pitchFamily="34" charset="0"/>
            </a:endParaRPr>
          </a:p>
        </p:txBody>
      </p:sp>
      <p:sp>
        <p:nvSpPr>
          <p:cNvPr id="6" name="Rounded Rectangle 5"/>
          <p:cNvSpPr/>
          <p:nvPr/>
        </p:nvSpPr>
        <p:spPr>
          <a:xfrm>
            <a:off x="0" y="3781425"/>
            <a:ext cx="9144000" cy="1679575"/>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i="1" dirty="0">
                <a:latin typeface="Arial" pitchFamily="34" charset="0"/>
                <a:cs typeface="Arial" pitchFamily="34" charset="0"/>
              </a:rPr>
              <a:t>d/ </a:t>
            </a:r>
            <a:r>
              <a:rPr lang="vi-VN" sz="3200" b="1" i="1" dirty="0">
                <a:cs typeface="Arial" pitchFamily="34" charset="0"/>
              </a:rPr>
              <a:t>Quyền được nghỉ ngơi theo chế độ quy định</a:t>
            </a:r>
            <a:endParaRPr lang="vi-VN" sz="3200" b="1" dirty="0">
              <a:solidFill>
                <a:srgbClr val="C00000"/>
              </a:solidFill>
              <a:cs typeface="Arial" pitchFamily="34" charset="0"/>
            </a:endParaRPr>
          </a:p>
        </p:txBody>
      </p:sp>
      <p:pic>
        <p:nvPicPr>
          <p:cNvPr id="30725"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66223810"/>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0" y="1446213"/>
            <a:ext cx="9144000" cy="1612900"/>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en-US" sz="3200" dirty="0">
                <a:latin typeface="Arial" pitchFamily="34" charset="0"/>
                <a:cs typeface="Arial" pitchFamily="34" charset="0"/>
              </a:rPr>
              <a:t>e/ </a:t>
            </a:r>
            <a:r>
              <a:rPr lang="vi-VN" sz="3200" dirty="0">
                <a:cs typeface="Arial" pitchFamily="34" charset="0"/>
              </a:rPr>
              <a:t>Quyền được tham gia đóng và hưởng bảo hiểm xã hội</a:t>
            </a:r>
            <a:endParaRPr lang="en-US" sz="3200" dirty="0">
              <a:latin typeface="Arial" pitchFamily="34" charset="0"/>
              <a:cs typeface="Arial" pitchFamily="34" charset="0"/>
            </a:endParaRPr>
          </a:p>
        </p:txBody>
      </p:sp>
      <p:pic>
        <p:nvPicPr>
          <p:cNvPr id="31748"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8"/>
          <p:cNvSpPr/>
          <p:nvPr/>
        </p:nvSpPr>
        <p:spPr>
          <a:xfrm>
            <a:off x="0" y="4738688"/>
            <a:ext cx="9144000" cy="1970087"/>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en-US" sz="3200" dirty="0">
                <a:latin typeface="Arial" pitchFamily="34" charset="0"/>
                <a:cs typeface="Arial" pitchFamily="34" charset="0"/>
              </a:rPr>
              <a:t>Q</a:t>
            </a:r>
            <a:r>
              <a:rPr lang="vi-VN" sz="3200" dirty="0">
                <a:cs typeface="Arial" pitchFamily="34" charset="0"/>
              </a:rPr>
              <a:t>uyền được đình công; </a:t>
            </a:r>
            <a:r>
              <a:rPr lang="vi-VN" sz="3200" dirty="0">
                <a:solidFill>
                  <a:srgbClr val="FF0000"/>
                </a:solidFill>
                <a:cs typeface="Arial" pitchFamily="34" charset="0"/>
              </a:rPr>
              <a:t>quyền được hưởng các phúc lợi tập thể</a:t>
            </a:r>
            <a:r>
              <a:rPr lang="vi-VN" sz="3200" dirty="0">
                <a:cs typeface="Arial" pitchFamily="34" charset="0"/>
              </a:rPr>
              <a:t>; </a:t>
            </a:r>
            <a:r>
              <a:rPr lang="vi-VN" sz="3200" dirty="0">
                <a:solidFill>
                  <a:schemeClr val="accent6">
                    <a:lumMod val="75000"/>
                  </a:schemeClr>
                </a:solidFill>
                <a:cs typeface="Arial" pitchFamily="34" charset="0"/>
              </a:rPr>
              <a:t>quyền khiếu nại, tố cáo</a:t>
            </a:r>
            <a:r>
              <a:rPr lang="en-US" sz="3200" dirty="0">
                <a:latin typeface="Arial" pitchFamily="34" charset="0"/>
                <a:cs typeface="Arial" pitchFamily="34" charset="0"/>
              </a:rPr>
              <a:t>;</a:t>
            </a:r>
            <a:r>
              <a:rPr lang="vi-VN" sz="3200" dirty="0">
                <a:cs typeface="Arial" pitchFamily="34" charset="0"/>
              </a:rPr>
              <a:t> quyền được đơn phương chấm dứt hợp đồng lao động</a:t>
            </a:r>
            <a:endParaRPr lang="vi-VN" sz="3200" b="1" dirty="0">
              <a:solidFill>
                <a:srgbClr val="C00000"/>
              </a:solidFill>
              <a:cs typeface="Arial" pitchFamily="34" charset="0"/>
            </a:endParaRPr>
          </a:p>
        </p:txBody>
      </p:sp>
      <p:sp>
        <p:nvSpPr>
          <p:cNvPr id="7" name="Rounded Rectangle 6"/>
          <p:cNvSpPr/>
          <p:nvPr/>
        </p:nvSpPr>
        <p:spPr>
          <a:xfrm>
            <a:off x="0" y="3208338"/>
            <a:ext cx="9144000" cy="1379537"/>
          </a:xfrm>
          <a:prstGeom prst="roundRect">
            <a:avLst/>
          </a:prstGeom>
          <a:solidFill>
            <a:schemeClr val="accent6">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en-US" sz="3200" dirty="0">
                <a:latin typeface="Arial" pitchFamily="34" charset="0"/>
                <a:cs typeface="Arial" pitchFamily="34" charset="0"/>
              </a:rPr>
              <a:t>f/ </a:t>
            </a:r>
            <a:r>
              <a:rPr lang="vi-VN" sz="3200" dirty="0">
                <a:cs typeface="Arial" pitchFamily="34" charset="0"/>
              </a:rPr>
              <a:t>Quyền được thành lập, gia nhập, hoạt động công đoàn</a:t>
            </a:r>
            <a:endParaRPr lang="vi-VN" sz="3200" b="1" dirty="0">
              <a:solidFill>
                <a:srgbClr val="C00000"/>
              </a:solidFill>
              <a:cs typeface="Arial" pitchFamily="34" charset="0"/>
            </a:endParaRPr>
          </a:p>
        </p:txBody>
      </p:sp>
    </p:spTree>
    <p:extLst>
      <p:ext uri="{BB962C8B-B14F-4D97-AF65-F5344CB8AC3E}">
        <p14:creationId xmlns:p14="http://schemas.microsoft.com/office/powerpoint/2010/main" val="3641014347"/>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1000"/>
                                        <p:tgtEl>
                                          <p:spTgt spid="7"/>
                                        </p:tgtEl>
                                      </p:cBhvr>
                                    </p:animEffect>
                                    <p:anim calcmode="lin" valueType="num">
                                      <p:cBhvr>
                                        <p:cTn id="15" dur="1000" fill="hold"/>
                                        <p:tgtEl>
                                          <p:spTgt spid="7"/>
                                        </p:tgtEl>
                                        <p:attrNameLst>
                                          <p:attrName>ppt_x</p:attrName>
                                        </p:attrNameLst>
                                      </p:cBhvr>
                                      <p:tavLst>
                                        <p:tav tm="0">
                                          <p:val>
                                            <p:strVal val="#ppt_x"/>
                                          </p:val>
                                        </p:tav>
                                        <p:tav tm="100000">
                                          <p:val>
                                            <p:strVal val="#ppt_x"/>
                                          </p:val>
                                        </p:tav>
                                      </p:tavLst>
                                    </p:anim>
                                    <p:anim calcmode="lin" valueType="num">
                                      <p:cBhvr>
                                        <p:cTn id="1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fade">
                                      <p:cBhvr>
                                        <p:cTn id="21" dur="1000"/>
                                        <p:tgtEl>
                                          <p:spTgt spid="9"/>
                                        </p:tgtEl>
                                      </p:cBhvr>
                                    </p:animEffect>
                                    <p:anim calcmode="lin" valueType="num">
                                      <p:cBhvr>
                                        <p:cTn id="22" dur="1000" fill="hold"/>
                                        <p:tgtEl>
                                          <p:spTgt spid="9"/>
                                        </p:tgtEl>
                                        <p:attrNameLst>
                                          <p:attrName>ppt_x</p:attrName>
                                        </p:attrNameLst>
                                      </p:cBhvr>
                                      <p:tavLst>
                                        <p:tav tm="0">
                                          <p:val>
                                            <p:strVal val="#ppt_x"/>
                                          </p:val>
                                        </p:tav>
                                        <p:tav tm="100000">
                                          <p:val>
                                            <p:strVal val="#ppt_x"/>
                                          </p:val>
                                        </p:tav>
                                      </p:tavLst>
                                    </p:anim>
                                    <p:anim calcmode="lin" valueType="num">
                                      <p:cBhvr>
                                        <p:cTn id="23"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9" grpId="0" animBg="1"/>
      <p:bldP spid="7"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0" y="1381125"/>
            <a:ext cx="9144000" cy="879475"/>
          </a:xfrm>
          <a:prstGeom prst="rect">
            <a:avLst/>
          </a:prstGeom>
          <a:ln/>
        </p:spPr>
        <p:style>
          <a:lnRef idx="1">
            <a:schemeClr val="accent3"/>
          </a:lnRef>
          <a:fillRef idx="2">
            <a:schemeClr val="accent3"/>
          </a:fillRef>
          <a:effectRef idx="1">
            <a:schemeClr val="accent3"/>
          </a:effectRef>
          <a:fontRef idx="minor">
            <a:schemeClr val="dk1"/>
          </a:fontRef>
        </p:style>
        <p:txBody>
          <a:bodyPr anchor="ctr"/>
          <a:lstStyle/>
          <a:p>
            <a:pPr>
              <a:defRPr/>
            </a:pPr>
            <a:r>
              <a:rPr lang="vi-VN" sz="3600" b="1" i="1" dirty="0">
                <a:cs typeface="Arial" pitchFamily="34" charset="0"/>
              </a:rPr>
              <a:t>2.3.1.2. Nghĩa vụ cơ bản của </a:t>
            </a:r>
            <a:r>
              <a:rPr lang="en-US" sz="3600" b="1" i="1" dirty="0">
                <a:latin typeface="Arial" pitchFamily="34" charset="0"/>
                <a:cs typeface="Arial" pitchFamily="34" charset="0"/>
              </a:rPr>
              <a:t>NLĐ</a:t>
            </a:r>
            <a:endParaRPr lang="en-US" sz="3600" dirty="0">
              <a:latin typeface="Arial" pitchFamily="34" charset="0"/>
              <a:cs typeface="Arial" pitchFamily="34" charset="0"/>
            </a:endParaRPr>
          </a:p>
        </p:txBody>
      </p:sp>
      <p:sp>
        <p:nvSpPr>
          <p:cNvPr id="6" name="Rounded Rectangle 5"/>
          <p:cNvSpPr/>
          <p:nvPr/>
        </p:nvSpPr>
        <p:spPr>
          <a:xfrm>
            <a:off x="0" y="2493963"/>
            <a:ext cx="9144000" cy="1263650"/>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vi-VN" sz="3600" dirty="0">
                <a:cs typeface="Arial" pitchFamily="34" charset="0"/>
              </a:rPr>
              <a:t>- Nghĩa vụ thực hiện nghiêm túc những thỏa thuận trong hợp đồng lao động</a:t>
            </a:r>
            <a:r>
              <a:rPr lang="en-US" sz="3600" dirty="0">
                <a:latin typeface="Arial" pitchFamily="34" charset="0"/>
                <a:cs typeface="Arial" pitchFamily="34" charset="0"/>
              </a:rPr>
              <a:t> </a:t>
            </a:r>
          </a:p>
        </p:txBody>
      </p:sp>
      <p:pic>
        <p:nvPicPr>
          <p:cNvPr id="32773"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ounded Rectangle 9"/>
          <p:cNvSpPr/>
          <p:nvPr/>
        </p:nvSpPr>
        <p:spPr>
          <a:xfrm>
            <a:off x="0" y="4173538"/>
            <a:ext cx="9144000" cy="1711325"/>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vi-VN" sz="3200" dirty="0">
                <a:cs typeface="Arial" pitchFamily="34" charset="0"/>
              </a:rPr>
              <a:t>- Nghĩa vụ thực hiện nghiêm túc các quy định về kỷ luật lao động, về an toàn lao động và vệ sinh lao động</a:t>
            </a:r>
            <a:r>
              <a:rPr lang="en-US" sz="3200" dirty="0">
                <a:latin typeface="Arial" pitchFamily="34" charset="0"/>
                <a:cs typeface="Arial" pitchFamily="34" charset="0"/>
              </a:rPr>
              <a:t> </a:t>
            </a:r>
            <a:endParaRPr lang="vi-VN" sz="3200" b="1" dirty="0">
              <a:solidFill>
                <a:srgbClr val="C00000"/>
              </a:solidFill>
              <a:cs typeface="Arial" pitchFamily="34" charset="0"/>
            </a:endParaRPr>
          </a:p>
        </p:txBody>
      </p:sp>
    </p:spTree>
    <p:extLst>
      <p:ext uri="{BB962C8B-B14F-4D97-AF65-F5344CB8AC3E}">
        <p14:creationId xmlns:p14="http://schemas.microsoft.com/office/powerpoint/2010/main" val="908173995"/>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1000"/>
                                        <p:tgtEl>
                                          <p:spTgt spid="10"/>
                                        </p:tgtEl>
                                      </p:cBhvr>
                                    </p:animEffect>
                                    <p:anim calcmode="lin" valueType="num">
                                      <p:cBhvr>
                                        <p:cTn id="20" dur="1000" fill="hold"/>
                                        <p:tgtEl>
                                          <p:spTgt spid="10"/>
                                        </p:tgtEl>
                                        <p:attrNameLst>
                                          <p:attrName>ppt_x</p:attrName>
                                        </p:attrNameLst>
                                      </p:cBhvr>
                                      <p:tavLst>
                                        <p:tav tm="0">
                                          <p:val>
                                            <p:strVal val="#ppt_x"/>
                                          </p:val>
                                        </p:tav>
                                        <p:tav tm="100000">
                                          <p:val>
                                            <p:strVal val="#ppt_x"/>
                                          </p:val>
                                        </p:tav>
                                      </p:tavLst>
                                    </p:anim>
                                    <p:anim calcmode="lin" valueType="num">
                                      <p:cBhvr>
                                        <p:cTn id="21"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10"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0" y="1246188"/>
            <a:ext cx="9144000" cy="798512"/>
          </a:xfrm>
          <a:prstGeom prst="rect">
            <a:avLst/>
          </a:prstGeom>
          <a:ln/>
        </p:spPr>
        <p:style>
          <a:lnRef idx="3">
            <a:schemeClr val="lt1"/>
          </a:lnRef>
          <a:fillRef idx="1">
            <a:schemeClr val="accent1"/>
          </a:fillRef>
          <a:effectRef idx="1">
            <a:schemeClr val="accent1"/>
          </a:effectRef>
          <a:fontRef idx="minor">
            <a:schemeClr val="lt1"/>
          </a:fontRef>
        </p:style>
        <p:txBody>
          <a:bodyPr anchor="ctr"/>
          <a:lstStyle/>
          <a:p>
            <a:pPr fontAlgn="auto">
              <a:spcBef>
                <a:spcPts val="0"/>
              </a:spcBef>
              <a:spcAft>
                <a:spcPts val="0"/>
              </a:spcAft>
              <a:defRPr/>
            </a:pPr>
            <a:r>
              <a:rPr lang="vi-VN" sz="3600" b="1" i="1" dirty="0">
                <a:cs typeface="Arial" pitchFamily="34" charset="0"/>
              </a:rPr>
              <a:t>2.3.1.2. Nghĩa vụ cơ bản của NLĐ</a:t>
            </a:r>
          </a:p>
        </p:txBody>
      </p:sp>
      <p:sp>
        <p:nvSpPr>
          <p:cNvPr id="6" name="Rounded Rectangle 5"/>
          <p:cNvSpPr/>
          <p:nvPr/>
        </p:nvSpPr>
        <p:spPr>
          <a:xfrm>
            <a:off x="515938" y="2984500"/>
            <a:ext cx="8129587" cy="2768600"/>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vi-VN" sz="3200" b="1" dirty="0"/>
              <a:t>- Nghĩa vụ chấp hành sự điều hành hợp pháp của người sử dụng lao động</a:t>
            </a:r>
            <a:endParaRPr lang="en-US" sz="3200" b="1" dirty="0">
              <a:latin typeface="Arial" pitchFamily="34" charset="0"/>
              <a:cs typeface="Arial" pitchFamily="34" charset="0"/>
            </a:endParaRPr>
          </a:p>
        </p:txBody>
      </p:sp>
      <p:pic>
        <p:nvPicPr>
          <p:cNvPr id="33797"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7461339"/>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175" y="1195388"/>
            <a:ext cx="9144000" cy="1365250"/>
          </a:xfrm>
          <a:prstGeom prst="rect">
            <a:avLst/>
          </a:prstGeom>
          <a:ln/>
        </p:spPr>
        <p:style>
          <a:lnRef idx="1">
            <a:schemeClr val="accent5"/>
          </a:lnRef>
          <a:fillRef idx="2">
            <a:schemeClr val="accent5"/>
          </a:fillRef>
          <a:effectRef idx="1">
            <a:schemeClr val="accent5"/>
          </a:effectRef>
          <a:fontRef idx="minor">
            <a:schemeClr val="dk1"/>
          </a:fontRef>
        </p:style>
        <p:txBody>
          <a:bodyPr anchor="ctr"/>
          <a:lstStyle/>
          <a:p>
            <a:pPr fontAlgn="auto">
              <a:spcBef>
                <a:spcPts val="0"/>
              </a:spcBef>
              <a:spcAft>
                <a:spcPts val="0"/>
              </a:spcAft>
              <a:defRPr/>
            </a:pPr>
            <a:r>
              <a:rPr lang="vi-VN" sz="3600" b="1" i="1" dirty="0">
                <a:cs typeface="Arial" pitchFamily="34" charset="0"/>
              </a:rPr>
              <a:t>2.3.2. Quyền và nghĩa vụ cơ bản của người sử dụng lao động</a:t>
            </a:r>
          </a:p>
        </p:txBody>
      </p:sp>
      <p:sp>
        <p:nvSpPr>
          <p:cNvPr id="6" name="Rounded Rectangle 5"/>
          <p:cNvSpPr/>
          <p:nvPr/>
        </p:nvSpPr>
        <p:spPr>
          <a:xfrm>
            <a:off x="3175" y="2825750"/>
            <a:ext cx="9144000" cy="1314450"/>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vi-VN" sz="3200" b="1" i="1" dirty="0">
                <a:cs typeface="Arial" pitchFamily="34" charset="0"/>
              </a:rPr>
              <a:t>2.3.2.1. Quyền cơ bản của người sử dụng lao động</a:t>
            </a:r>
          </a:p>
        </p:txBody>
      </p:sp>
      <p:pic>
        <p:nvPicPr>
          <p:cNvPr id="34821"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ounded Rectangle 7"/>
          <p:cNvSpPr/>
          <p:nvPr/>
        </p:nvSpPr>
        <p:spPr>
          <a:xfrm>
            <a:off x="0" y="4405313"/>
            <a:ext cx="9147175" cy="2136775"/>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vi-VN" sz="3200" dirty="0">
                <a:cs typeface="Arial" pitchFamily="34" charset="0"/>
              </a:rPr>
              <a:t>- Có quyền chủ động tuyển chọn, bố trí và điều hành lao động theo nhu cầu sản xuất kinh doanh của doanh nghiệp</a:t>
            </a:r>
            <a:endParaRPr lang="en-US" sz="3200" b="1" dirty="0">
              <a:latin typeface="Arial" pitchFamily="34" charset="0"/>
              <a:cs typeface="Arial" pitchFamily="34" charset="0"/>
            </a:endParaRPr>
          </a:p>
        </p:txBody>
      </p:sp>
    </p:spTree>
    <p:extLst>
      <p:ext uri="{BB962C8B-B14F-4D97-AF65-F5344CB8AC3E}">
        <p14:creationId xmlns:p14="http://schemas.microsoft.com/office/powerpoint/2010/main" val="911541873"/>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1000"/>
                                        <p:tgtEl>
                                          <p:spTgt spid="8"/>
                                        </p:tgtEl>
                                      </p:cBhvr>
                                    </p:animEffect>
                                    <p:anim calcmode="lin" valueType="num">
                                      <p:cBhvr>
                                        <p:cTn id="20" dur="1000" fill="hold"/>
                                        <p:tgtEl>
                                          <p:spTgt spid="8"/>
                                        </p:tgtEl>
                                        <p:attrNameLst>
                                          <p:attrName>ppt_x</p:attrName>
                                        </p:attrNameLst>
                                      </p:cBhvr>
                                      <p:tavLst>
                                        <p:tav tm="0">
                                          <p:val>
                                            <p:strVal val="#ppt_x"/>
                                          </p:val>
                                        </p:tav>
                                        <p:tav tm="100000">
                                          <p:val>
                                            <p:strVal val="#ppt_x"/>
                                          </p:val>
                                        </p:tav>
                                      </p:tavLst>
                                    </p:anim>
                                    <p:anim calcmode="lin" valueType="num">
                                      <p:cBhvr>
                                        <p:cTn id="21"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8"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0" y="1246188"/>
            <a:ext cx="9144000" cy="1289050"/>
          </a:xfrm>
          <a:prstGeom prst="rect">
            <a:avLst/>
          </a:prstGeom>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vi-VN" sz="3600" b="1" i="1" dirty="0">
                <a:cs typeface="Arial" pitchFamily="34" charset="0"/>
              </a:rPr>
              <a:t>- Quyền được khen thưởng và xử lý vi phạm kỷ luật lao động theo quy định</a:t>
            </a:r>
            <a:endParaRPr lang="vi-VN" sz="3600" b="1" dirty="0">
              <a:solidFill>
                <a:srgbClr val="C00000"/>
              </a:solidFill>
              <a:cs typeface="Arial" pitchFamily="34" charset="0"/>
            </a:endParaRPr>
          </a:p>
        </p:txBody>
      </p:sp>
      <p:sp>
        <p:nvSpPr>
          <p:cNvPr id="6" name="Rounded Rectangle 5"/>
          <p:cNvSpPr/>
          <p:nvPr/>
        </p:nvSpPr>
        <p:spPr>
          <a:xfrm>
            <a:off x="3175" y="2784475"/>
            <a:ext cx="9144000" cy="1604963"/>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a:cs typeface="Arial" pitchFamily="34" charset="0"/>
              </a:rPr>
              <a:t>- Quyền được đơn phương chấm dứt hợp đồng lao động trong những trường hợp quy định</a:t>
            </a:r>
            <a:endParaRPr lang="en-US" sz="3200" dirty="0">
              <a:latin typeface="Arial" pitchFamily="34" charset="0"/>
              <a:cs typeface="Arial" pitchFamily="34" charset="0"/>
            </a:endParaRPr>
          </a:p>
        </p:txBody>
      </p:sp>
      <p:pic>
        <p:nvPicPr>
          <p:cNvPr id="35845"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ounded Rectangle 7"/>
          <p:cNvSpPr/>
          <p:nvPr/>
        </p:nvSpPr>
        <p:spPr>
          <a:xfrm>
            <a:off x="3175" y="4621213"/>
            <a:ext cx="9144000" cy="2170112"/>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vi-VN" sz="3200" dirty="0">
                <a:cs typeface="Arial" pitchFamily="34" charset="0"/>
              </a:rPr>
              <a:t>Ngoài ra, </a:t>
            </a:r>
            <a:r>
              <a:rPr lang="en-US" sz="3200" dirty="0">
                <a:latin typeface="Arial" pitchFamily="34" charset="0"/>
                <a:cs typeface="Arial" pitchFamily="34" charset="0"/>
              </a:rPr>
              <a:t>NSD LĐ </a:t>
            </a:r>
            <a:r>
              <a:rPr lang="vi-VN" sz="3200" dirty="0">
                <a:cs typeface="Arial" pitchFamily="34" charset="0"/>
              </a:rPr>
              <a:t>có quyền khác như quyền được trở thành một bên chủ thể tham gia thương lượng và ký kết thỏa ước lao động tập thể; quyền khiếu nại tố cáo...</a:t>
            </a:r>
            <a:endParaRPr lang="en-US" sz="3200" b="1" dirty="0">
              <a:latin typeface="Arial" pitchFamily="34" charset="0"/>
              <a:cs typeface="Arial" pitchFamily="34" charset="0"/>
            </a:endParaRPr>
          </a:p>
        </p:txBody>
      </p:sp>
    </p:spTree>
    <p:extLst>
      <p:ext uri="{BB962C8B-B14F-4D97-AF65-F5344CB8AC3E}">
        <p14:creationId xmlns:p14="http://schemas.microsoft.com/office/powerpoint/2010/main" val="1973824119"/>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1000"/>
                                        <p:tgtEl>
                                          <p:spTgt spid="8"/>
                                        </p:tgtEl>
                                      </p:cBhvr>
                                    </p:animEffect>
                                    <p:anim calcmode="lin" valueType="num">
                                      <p:cBhvr>
                                        <p:cTn id="20" dur="1000" fill="hold"/>
                                        <p:tgtEl>
                                          <p:spTgt spid="8"/>
                                        </p:tgtEl>
                                        <p:attrNameLst>
                                          <p:attrName>ppt_x</p:attrName>
                                        </p:attrNameLst>
                                      </p:cBhvr>
                                      <p:tavLst>
                                        <p:tav tm="0">
                                          <p:val>
                                            <p:strVal val="#ppt_x"/>
                                          </p:val>
                                        </p:tav>
                                        <p:tav tm="100000">
                                          <p:val>
                                            <p:strVal val="#ppt_x"/>
                                          </p:val>
                                        </p:tav>
                                      </p:tavLst>
                                    </p:anim>
                                    <p:anim calcmode="lin" valueType="num">
                                      <p:cBhvr>
                                        <p:cTn id="21"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8"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0" y="1246188"/>
            <a:ext cx="9144000" cy="1263650"/>
          </a:xfrm>
          <a:prstGeom prst="rect">
            <a:avLst/>
          </a:prstGeom>
          <a:ln/>
        </p:spPr>
        <p:style>
          <a:lnRef idx="1">
            <a:schemeClr val="accent1"/>
          </a:lnRef>
          <a:fillRef idx="2">
            <a:schemeClr val="accent1"/>
          </a:fillRef>
          <a:effectRef idx="1">
            <a:schemeClr val="accent1"/>
          </a:effectRef>
          <a:fontRef idx="minor">
            <a:schemeClr val="dk1"/>
          </a:fontRef>
        </p:style>
        <p:txBody>
          <a:bodyPr anchor="ctr"/>
          <a:lstStyle/>
          <a:p>
            <a:pPr fontAlgn="auto">
              <a:spcBef>
                <a:spcPts val="0"/>
              </a:spcBef>
              <a:spcAft>
                <a:spcPts val="0"/>
              </a:spcAft>
              <a:defRPr/>
            </a:pPr>
            <a:r>
              <a:rPr lang="vi-VN" sz="3600" b="1" i="1" dirty="0">
                <a:cs typeface="Arial" pitchFamily="34" charset="0"/>
              </a:rPr>
              <a:t>2.3.2.2. Nghĩa vụ cơ bản của người sử dụng lao động</a:t>
            </a:r>
            <a:endParaRPr lang="vi-VN" sz="3600" b="1" dirty="0">
              <a:solidFill>
                <a:srgbClr val="C00000"/>
              </a:solidFill>
              <a:cs typeface="Arial" pitchFamily="34" charset="0"/>
            </a:endParaRPr>
          </a:p>
        </p:txBody>
      </p:sp>
      <p:sp>
        <p:nvSpPr>
          <p:cNvPr id="6" name="Rounded Rectangle 5"/>
          <p:cNvSpPr/>
          <p:nvPr/>
        </p:nvSpPr>
        <p:spPr>
          <a:xfrm>
            <a:off x="3175" y="2684463"/>
            <a:ext cx="9144000" cy="2967037"/>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3600" dirty="0" err="1">
                <a:latin typeface="Arial" pitchFamily="34" charset="0"/>
                <a:cs typeface="Arial" pitchFamily="34" charset="0"/>
              </a:rPr>
              <a:t>Nghĩa</a:t>
            </a:r>
            <a:r>
              <a:rPr lang="en-US" sz="3600" dirty="0">
                <a:latin typeface="Arial" pitchFamily="34" charset="0"/>
                <a:cs typeface="Arial" pitchFamily="34" charset="0"/>
              </a:rPr>
              <a:t> </a:t>
            </a:r>
            <a:r>
              <a:rPr lang="en-US" sz="3600" dirty="0" err="1">
                <a:latin typeface="Arial" pitchFamily="34" charset="0"/>
                <a:cs typeface="Arial" pitchFamily="34" charset="0"/>
              </a:rPr>
              <a:t>vụ</a:t>
            </a:r>
            <a:r>
              <a:rPr lang="en-US" sz="3600" dirty="0">
                <a:latin typeface="Arial" pitchFamily="34" charset="0"/>
                <a:cs typeface="Arial" pitchFamily="34" charset="0"/>
              </a:rPr>
              <a:t> </a:t>
            </a:r>
            <a:r>
              <a:rPr lang="en-US" sz="3600" dirty="0" err="1">
                <a:latin typeface="Arial" pitchFamily="34" charset="0"/>
                <a:cs typeface="Arial" pitchFamily="34" charset="0"/>
              </a:rPr>
              <a:t>thực</a:t>
            </a:r>
            <a:r>
              <a:rPr lang="en-US" sz="3600" dirty="0">
                <a:latin typeface="Arial" pitchFamily="34" charset="0"/>
                <a:cs typeface="Arial" pitchFamily="34" charset="0"/>
              </a:rPr>
              <a:t> </a:t>
            </a:r>
            <a:r>
              <a:rPr lang="en-US" sz="3600" dirty="0" err="1">
                <a:latin typeface="Arial" pitchFamily="34" charset="0"/>
                <a:cs typeface="Arial" pitchFamily="34" charset="0"/>
              </a:rPr>
              <a:t>hiện</a:t>
            </a:r>
            <a:r>
              <a:rPr lang="en-US" sz="3600" dirty="0">
                <a:latin typeface="Arial" pitchFamily="34" charset="0"/>
                <a:cs typeface="Arial" pitchFamily="34" charset="0"/>
              </a:rPr>
              <a:t> </a:t>
            </a:r>
            <a:r>
              <a:rPr lang="en-US" sz="3600" dirty="0" err="1">
                <a:latin typeface="Arial" pitchFamily="34" charset="0"/>
                <a:cs typeface="Arial" pitchFamily="34" charset="0"/>
              </a:rPr>
              <a:t>nghiêm</a:t>
            </a:r>
            <a:r>
              <a:rPr lang="en-US" sz="3600" dirty="0">
                <a:latin typeface="Arial" pitchFamily="34" charset="0"/>
                <a:cs typeface="Arial" pitchFamily="34" charset="0"/>
              </a:rPr>
              <a:t> </a:t>
            </a:r>
            <a:r>
              <a:rPr lang="en-US" sz="3600" dirty="0" err="1">
                <a:latin typeface="Arial" pitchFamily="34" charset="0"/>
                <a:cs typeface="Arial" pitchFamily="34" charset="0"/>
              </a:rPr>
              <a:t>túc</a:t>
            </a:r>
            <a:r>
              <a:rPr lang="en-US" sz="3600" dirty="0">
                <a:latin typeface="Arial" pitchFamily="34" charset="0"/>
                <a:cs typeface="Arial" pitchFamily="34" charset="0"/>
              </a:rPr>
              <a:t> </a:t>
            </a:r>
          </a:p>
          <a:p>
            <a:pPr marL="571500" indent="-571500" fontAlgn="auto">
              <a:spcBef>
                <a:spcPts val="0"/>
              </a:spcBef>
              <a:spcAft>
                <a:spcPts val="0"/>
              </a:spcAft>
              <a:buFontTx/>
              <a:buChar char="-"/>
              <a:defRPr/>
            </a:pPr>
            <a:r>
              <a:rPr lang="en-US" sz="3600" dirty="0" err="1">
                <a:latin typeface="Arial" pitchFamily="34" charset="0"/>
                <a:cs typeface="Arial" pitchFamily="34" charset="0"/>
              </a:rPr>
              <a:t>những</a:t>
            </a:r>
            <a:r>
              <a:rPr lang="en-US" sz="3600" dirty="0">
                <a:latin typeface="Arial" pitchFamily="34" charset="0"/>
                <a:cs typeface="Arial" pitchFamily="34" charset="0"/>
              </a:rPr>
              <a:t> </a:t>
            </a:r>
            <a:r>
              <a:rPr lang="en-US" sz="3600" dirty="0" err="1">
                <a:latin typeface="Arial" pitchFamily="34" charset="0"/>
                <a:cs typeface="Arial" pitchFamily="34" charset="0"/>
              </a:rPr>
              <a:t>thỏa</a:t>
            </a:r>
            <a:r>
              <a:rPr lang="en-US" sz="3600" dirty="0">
                <a:latin typeface="Arial" pitchFamily="34" charset="0"/>
                <a:cs typeface="Arial" pitchFamily="34" charset="0"/>
              </a:rPr>
              <a:t> </a:t>
            </a:r>
            <a:r>
              <a:rPr lang="en-US" sz="3600" dirty="0" err="1">
                <a:latin typeface="Arial" pitchFamily="34" charset="0"/>
                <a:cs typeface="Arial" pitchFamily="34" charset="0"/>
              </a:rPr>
              <a:t>thuận</a:t>
            </a:r>
            <a:r>
              <a:rPr lang="en-US" sz="3600" dirty="0">
                <a:latin typeface="Arial" pitchFamily="34" charset="0"/>
                <a:cs typeface="Arial" pitchFamily="34" charset="0"/>
              </a:rPr>
              <a:t> </a:t>
            </a:r>
            <a:r>
              <a:rPr lang="en-US" sz="3600" dirty="0" err="1">
                <a:latin typeface="Arial" pitchFamily="34" charset="0"/>
                <a:cs typeface="Arial" pitchFamily="34" charset="0"/>
              </a:rPr>
              <a:t>trong</a:t>
            </a:r>
            <a:r>
              <a:rPr lang="en-US" sz="3600" dirty="0">
                <a:latin typeface="Arial" pitchFamily="34" charset="0"/>
                <a:cs typeface="Arial" pitchFamily="34" charset="0"/>
              </a:rPr>
              <a:t> HĐ LĐ </a:t>
            </a:r>
          </a:p>
          <a:p>
            <a:pPr marL="571500" indent="-571500" fontAlgn="auto">
              <a:spcBef>
                <a:spcPts val="0"/>
              </a:spcBef>
              <a:spcAft>
                <a:spcPts val="0"/>
              </a:spcAft>
              <a:buFontTx/>
              <a:buChar char="-"/>
              <a:defRPr/>
            </a:pPr>
            <a:r>
              <a:rPr lang="en-US" sz="3600" dirty="0" err="1">
                <a:latin typeface="Arial" pitchFamily="34" charset="0"/>
                <a:cs typeface="Arial" pitchFamily="34" charset="0"/>
              </a:rPr>
              <a:t>những</a:t>
            </a:r>
            <a:r>
              <a:rPr lang="en-US" sz="3600" dirty="0">
                <a:latin typeface="Arial" pitchFamily="34" charset="0"/>
                <a:cs typeface="Arial" pitchFamily="34" charset="0"/>
              </a:rPr>
              <a:t> </a:t>
            </a:r>
            <a:r>
              <a:rPr lang="en-US" sz="3600" dirty="0" err="1">
                <a:latin typeface="Arial" pitchFamily="34" charset="0"/>
                <a:cs typeface="Arial" pitchFamily="34" charset="0"/>
              </a:rPr>
              <a:t>quy</a:t>
            </a:r>
            <a:r>
              <a:rPr lang="en-US" sz="3600" dirty="0">
                <a:latin typeface="Arial" pitchFamily="34" charset="0"/>
                <a:cs typeface="Arial" pitchFamily="34" charset="0"/>
              </a:rPr>
              <a:t> </a:t>
            </a:r>
            <a:r>
              <a:rPr lang="en-US" sz="3600" dirty="0" err="1">
                <a:latin typeface="Arial" pitchFamily="34" charset="0"/>
                <a:cs typeface="Arial" pitchFamily="34" charset="0"/>
              </a:rPr>
              <a:t>định</a:t>
            </a:r>
            <a:r>
              <a:rPr lang="en-US" sz="3600" dirty="0">
                <a:latin typeface="Arial" pitchFamily="34" charset="0"/>
                <a:cs typeface="Arial" pitchFamily="34" charset="0"/>
              </a:rPr>
              <a:t> </a:t>
            </a:r>
            <a:r>
              <a:rPr lang="en-US" sz="3600" dirty="0" err="1">
                <a:latin typeface="Arial" pitchFamily="34" charset="0"/>
                <a:cs typeface="Arial" pitchFamily="34" charset="0"/>
              </a:rPr>
              <a:t>trong</a:t>
            </a:r>
            <a:r>
              <a:rPr lang="en-US" sz="3600" dirty="0">
                <a:latin typeface="Arial" pitchFamily="34" charset="0"/>
                <a:cs typeface="Arial" pitchFamily="34" charset="0"/>
              </a:rPr>
              <a:t> </a:t>
            </a:r>
            <a:r>
              <a:rPr lang="en-US" sz="3600" dirty="0" err="1">
                <a:latin typeface="Arial" pitchFamily="34" charset="0"/>
                <a:cs typeface="Arial" pitchFamily="34" charset="0"/>
              </a:rPr>
              <a:t>thỏa</a:t>
            </a:r>
            <a:r>
              <a:rPr lang="en-US" sz="3600" dirty="0">
                <a:latin typeface="Arial" pitchFamily="34" charset="0"/>
                <a:cs typeface="Arial" pitchFamily="34" charset="0"/>
              </a:rPr>
              <a:t> </a:t>
            </a:r>
            <a:r>
              <a:rPr lang="en-US" sz="3600" dirty="0" err="1">
                <a:latin typeface="Arial" pitchFamily="34" charset="0"/>
                <a:cs typeface="Arial" pitchFamily="34" charset="0"/>
              </a:rPr>
              <a:t>ước</a:t>
            </a:r>
            <a:r>
              <a:rPr lang="en-US" sz="3600" dirty="0">
                <a:latin typeface="Arial" pitchFamily="34" charset="0"/>
                <a:cs typeface="Arial" pitchFamily="34" charset="0"/>
              </a:rPr>
              <a:t> LĐ </a:t>
            </a:r>
            <a:r>
              <a:rPr lang="en-US" sz="3600" dirty="0" err="1">
                <a:latin typeface="Arial" pitchFamily="34" charset="0"/>
                <a:cs typeface="Arial" pitchFamily="34" charset="0"/>
              </a:rPr>
              <a:t>và</a:t>
            </a:r>
            <a:r>
              <a:rPr lang="en-US" sz="3600" dirty="0">
                <a:latin typeface="Arial" pitchFamily="34" charset="0"/>
                <a:cs typeface="Arial" pitchFamily="34" charset="0"/>
              </a:rPr>
              <a:t> </a:t>
            </a:r>
            <a:r>
              <a:rPr lang="en-US" sz="3600" dirty="0" err="1">
                <a:latin typeface="Arial" pitchFamily="34" charset="0"/>
                <a:cs typeface="Arial" pitchFamily="34" charset="0"/>
              </a:rPr>
              <a:t>những</a:t>
            </a:r>
            <a:r>
              <a:rPr lang="en-US" sz="3600" dirty="0">
                <a:latin typeface="Arial" pitchFamily="34" charset="0"/>
                <a:cs typeface="Arial" pitchFamily="34" charset="0"/>
              </a:rPr>
              <a:t> </a:t>
            </a:r>
            <a:r>
              <a:rPr lang="en-US" sz="3600" dirty="0" err="1">
                <a:latin typeface="Arial" pitchFamily="34" charset="0"/>
                <a:cs typeface="Arial" pitchFamily="34" charset="0"/>
              </a:rPr>
              <a:t>thỏa</a:t>
            </a:r>
            <a:r>
              <a:rPr lang="en-US" sz="3600" dirty="0">
                <a:latin typeface="Arial" pitchFamily="34" charset="0"/>
                <a:cs typeface="Arial" pitchFamily="34" charset="0"/>
              </a:rPr>
              <a:t> </a:t>
            </a:r>
            <a:r>
              <a:rPr lang="en-US" sz="3600" dirty="0" err="1">
                <a:latin typeface="Arial" pitchFamily="34" charset="0"/>
                <a:cs typeface="Arial" pitchFamily="34" charset="0"/>
              </a:rPr>
              <a:t>thuận</a:t>
            </a:r>
            <a:r>
              <a:rPr lang="en-US" sz="3600" dirty="0">
                <a:latin typeface="Arial" pitchFamily="34" charset="0"/>
                <a:cs typeface="Arial" pitchFamily="34" charset="0"/>
              </a:rPr>
              <a:t> </a:t>
            </a:r>
            <a:r>
              <a:rPr lang="en-US" sz="3600" dirty="0" err="1">
                <a:latin typeface="Arial" pitchFamily="34" charset="0"/>
                <a:cs typeface="Arial" pitchFamily="34" charset="0"/>
              </a:rPr>
              <a:t>khác</a:t>
            </a:r>
            <a:r>
              <a:rPr lang="en-US" sz="3600" dirty="0">
                <a:latin typeface="Arial" pitchFamily="34" charset="0"/>
                <a:cs typeface="Arial" pitchFamily="34" charset="0"/>
              </a:rPr>
              <a:t> </a:t>
            </a:r>
            <a:r>
              <a:rPr lang="en-US" sz="3600" dirty="0" err="1">
                <a:latin typeface="Arial" pitchFamily="34" charset="0"/>
                <a:cs typeface="Arial" pitchFamily="34" charset="0"/>
              </a:rPr>
              <a:t>với</a:t>
            </a:r>
            <a:r>
              <a:rPr lang="en-US" sz="3600" dirty="0">
                <a:latin typeface="Arial" pitchFamily="34" charset="0"/>
                <a:cs typeface="Arial" pitchFamily="34" charset="0"/>
              </a:rPr>
              <a:t> NLĐ</a:t>
            </a:r>
            <a:endParaRPr lang="en-US" sz="3600" b="1" dirty="0">
              <a:latin typeface="Arial" pitchFamily="34" charset="0"/>
              <a:cs typeface="Arial" pitchFamily="34" charset="0"/>
            </a:endParaRPr>
          </a:p>
        </p:txBody>
      </p:sp>
      <p:pic>
        <p:nvPicPr>
          <p:cNvPr id="36869"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21381452"/>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0" y="1246188"/>
            <a:ext cx="9144000" cy="1481137"/>
          </a:xfrm>
          <a:prstGeom prst="rect">
            <a:avLst/>
          </a:prstGeom>
          <a:ln/>
        </p:spPr>
        <p:style>
          <a:lnRef idx="1">
            <a:schemeClr val="dk1"/>
          </a:lnRef>
          <a:fillRef idx="2">
            <a:schemeClr val="dk1"/>
          </a:fillRef>
          <a:effectRef idx="1">
            <a:schemeClr val="dk1"/>
          </a:effectRef>
          <a:fontRef idx="minor">
            <a:schemeClr val="dk1"/>
          </a:fontRef>
        </p:style>
        <p:txBody>
          <a:bodyPr anchor="ctr"/>
          <a:lstStyle/>
          <a:p>
            <a:pPr fontAlgn="auto">
              <a:spcBef>
                <a:spcPts val="0"/>
              </a:spcBef>
              <a:spcAft>
                <a:spcPts val="0"/>
              </a:spcAft>
              <a:defRPr/>
            </a:pPr>
            <a:r>
              <a:rPr lang="vi-VN" sz="3600" b="1" i="1" dirty="0">
                <a:cs typeface="Arial" pitchFamily="34" charset="0"/>
              </a:rPr>
              <a:t>- Nghĩa vụ đảm bảo các </a:t>
            </a:r>
            <a:r>
              <a:rPr lang="en-US" sz="3600" b="1" i="1" dirty="0" err="1">
                <a:latin typeface="Arial" pitchFamily="34" charset="0"/>
                <a:cs typeface="Arial" pitchFamily="34" charset="0"/>
              </a:rPr>
              <a:t>điều</a:t>
            </a:r>
            <a:r>
              <a:rPr lang="en-US" sz="3600" b="1" i="1" dirty="0">
                <a:latin typeface="Arial" pitchFamily="34" charset="0"/>
                <a:cs typeface="Arial" pitchFamily="34" charset="0"/>
              </a:rPr>
              <a:t> </a:t>
            </a:r>
            <a:r>
              <a:rPr lang="en-US" sz="3600" b="1" i="1" dirty="0" err="1">
                <a:latin typeface="Arial" pitchFamily="34" charset="0"/>
                <a:cs typeface="Arial" pitchFamily="34" charset="0"/>
              </a:rPr>
              <a:t>kiện</a:t>
            </a:r>
            <a:r>
              <a:rPr lang="en-US" sz="3600" b="1" i="1" dirty="0">
                <a:latin typeface="Arial" pitchFamily="34" charset="0"/>
                <a:cs typeface="Arial" pitchFamily="34" charset="0"/>
              </a:rPr>
              <a:t> LĐ</a:t>
            </a:r>
            <a:r>
              <a:rPr lang="vi-VN" sz="3600" b="1" i="1" dirty="0">
                <a:cs typeface="Arial" pitchFamily="34" charset="0"/>
              </a:rPr>
              <a:t> an toàn và vệ sinh cho </a:t>
            </a:r>
            <a:r>
              <a:rPr lang="en-US" sz="3600" b="1" i="1" dirty="0">
                <a:latin typeface="Arial" pitchFamily="34" charset="0"/>
                <a:cs typeface="Arial" pitchFamily="34" charset="0"/>
              </a:rPr>
              <a:t>NLĐ</a:t>
            </a:r>
            <a:endParaRPr lang="vi-VN" sz="3600" b="1" dirty="0">
              <a:solidFill>
                <a:srgbClr val="C00000"/>
              </a:solidFill>
              <a:cs typeface="Arial" pitchFamily="34" charset="0"/>
            </a:endParaRPr>
          </a:p>
        </p:txBody>
      </p:sp>
      <p:sp>
        <p:nvSpPr>
          <p:cNvPr id="6" name="Rounded Rectangle 5"/>
          <p:cNvSpPr/>
          <p:nvPr/>
        </p:nvSpPr>
        <p:spPr>
          <a:xfrm>
            <a:off x="3175" y="3026125"/>
            <a:ext cx="9144000" cy="1346200"/>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vi-VN" sz="3600" b="1" dirty="0">
                <a:cs typeface="Arial" pitchFamily="34" charset="0"/>
              </a:rPr>
              <a:t>- Nghĩa vụ tôn trọng danh dự, nhân phẩm của </a:t>
            </a:r>
            <a:r>
              <a:rPr lang="en-US" sz="3600" b="1" dirty="0">
                <a:latin typeface="Arial" pitchFamily="34" charset="0"/>
                <a:cs typeface="Arial" pitchFamily="34" charset="0"/>
              </a:rPr>
              <a:t>NLĐ</a:t>
            </a:r>
          </a:p>
        </p:txBody>
      </p:sp>
      <p:pic>
        <p:nvPicPr>
          <p:cNvPr id="37893"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ounded Rectangle 7"/>
          <p:cNvSpPr/>
          <p:nvPr/>
        </p:nvSpPr>
        <p:spPr>
          <a:xfrm>
            <a:off x="0" y="4639025"/>
            <a:ext cx="9144000" cy="2085975"/>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3200" dirty="0">
                <a:latin typeface="Arial" pitchFamily="34" charset="0"/>
                <a:cs typeface="Arial" pitchFamily="34" charset="0"/>
              </a:rPr>
              <a:t>- Đ</a:t>
            </a:r>
            <a:r>
              <a:rPr lang="vi-VN" sz="3200" dirty="0">
                <a:cs typeface="Arial" pitchFamily="34" charset="0"/>
              </a:rPr>
              <a:t>ảm bảo kỷ luật </a:t>
            </a:r>
            <a:r>
              <a:rPr lang="en-US" sz="3200" dirty="0">
                <a:latin typeface="Arial" pitchFamily="34" charset="0"/>
                <a:cs typeface="Arial" pitchFamily="34" charset="0"/>
              </a:rPr>
              <a:t>LĐ</a:t>
            </a:r>
            <a:r>
              <a:rPr lang="vi-VN" sz="3200" dirty="0">
                <a:cs typeface="Arial" pitchFamily="34" charset="0"/>
              </a:rPr>
              <a:t>, </a:t>
            </a:r>
            <a:endParaRPr lang="en-US" sz="3200" dirty="0">
              <a:latin typeface="Arial" pitchFamily="34" charset="0"/>
              <a:cs typeface="Arial" pitchFamily="34" charset="0"/>
            </a:endParaRPr>
          </a:p>
          <a:p>
            <a:pPr fontAlgn="auto">
              <a:spcBef>
                <a:spcPts val="0"/>
              </a:spcBef>
              <a:spcAft>
                <a:spcPts val="0"/>
              </a:spcAft>
              <a:defRPr/>
            </a:pPr>
            <a:r>
              <a:rPr lang="en-US" sz="3200" dirty="0">
                <a:latin typeface="Arial" pitchFamily="34" charset="0"/>
                <a:cs typeface="Arial" pitchFamily="34" charset="0"/>
              </a:rPr>
              <a:t>- T</a:t>
            </a:r>
            <a:r>
              <a:rPr lang="vi-VN" sz="3200" dirty="0">
                <a:cs typeface="Arial" pitchFamily="34" charset="0"/>
              </a:rPr>
              <a:t>ôn trọng và cộng tác với tổ chức công đoàn để giải quyết các vấn đề phát sinh từ quan hệ lao động</a:t>
            </a:r>
            <a:endParaRPr lang="en-US" sz="3200" b="1" dirty="0">
              <a:latin typeface="Arial" pitchFamily="34" charset="0"/>
              <a:cs typeface="Arial" pitchFamily="34" charset="0"/>
            </a:endParaRPr>
          </a:p>
        </p:txBody>
      </p:sp>
    </p:spTree>
    <p:extLst>
      <p:ext uri="{BB962C8B-B14F-4D97-AF65-F5344CB8AC3E}">
        <p14:creationId xmlns:p14="http://schemas.microsoft.com/office/powerpoint/2010/main" val="1341631954"/>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1000"/>
                                        <p:tgtEl>
                                          <p:spTgt spid="8"/>
                                        </p:tgtEl>
                                      </p:cBhvr>
                                    </p:animEffect>
                                    <p:anim calcmode="lin" valueType="num">
                                      <p:cBhvr>
                                        <p:cTn id="20" dur="1000" fill="hold"/>
                                        <p:tgtEl>
                                          <p:spTgt spid="8"/>
                                        </p:tgtEl>
                                        <p:attrNameLst>
                                          <p:attrName>ppt_x</p:attrName>
                                        </p:attrNameLst>
                                      </p:cBhvr>
                                      <p:tavLst>
                                        <p:tav tm="0">
                                          <p:val>
                                            <p:strVal val="#ppt_x"/>
                                          </p:val>
                                        </p:tav>
                                        <p:tav tm="100000">
                                          <p:val>
                                            <p:strVal val="#ppt_x"/>
                                          </p:val>
                                        </p:tav>
                                      </p:tavLst>
                                    </p:anim>
                                    <p:anim calcmode="lin" valueType="num">
                                      <p:cBhvr>
                                        <p:cTn id="21"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8"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ounded Rectangle 10"/>
          <p:cNvSpPr/>
          <p:nvPr/>
        </p:nvSpPr>
        <p:spPr>
          <a:xfrm>
            <a:off x="66675" y="1946575"/>
            <a:ext cx="9077325" cy="779463"/>
          </a:xfrm>
          <a:prstGeom prst="roundRect">
            <a:avLst/>
          </a:prstGeom>
          <a:ln/>
        </p:spPr>
        <p:style>
          <a:lnRef idx="1">
            <a:schemeClr val="accent1"/>
          </a:lnRef>
          <a:fillRef idx="2">
            <a:schemeClr val="accent1"/>
          </a:fillRef>
          <a:effectRef idx="1">
            <a:schemeClr val="accent1"/>
          </a:effectRef>
          <a:fontRef idx="minor">
            <a:schemeClr val="dk1"/>
          </a:fontRef>
        </p:style>
        <p:txBody>
          <a:bodyPr anchor="ctr"/>
          <a:lstStyle/>
          <a:p>
            <a:pPr>
              <a:defRPr/>
            </a:pPr>
            <a:r>
              <a:rPr lang="en-US" sz="3200" dirty="0">
                <a:latin typeface="Arial" pitchFamily="34" charset="0"/>
                <a:cs typeface="Arial" pitchFamily="34" charset="0"/>
              </a:rPr>
              <a:t>4/ </a:t>
            </a:r>
            <a:r>
              <a:rPr lang="vi-VN" sz="3200" dirty="0">
                <a:cs typeface="Arial" pitchFamily="34" charset="0"/>
              </a:rPr>
              <a:t>Đối tượng điều chỉnh của Luật Lao động </a:t>
            </a:r>
            <a:r>
              <a:rPr lang="vi-VN" sz="3200" dirty="0" smtClean="0">
                <a:cs typeface="Arial" pitchFamily="34" charset="0"/>
              </a:rPr>
              <a:t>là</a:t>
            </a:r>
            <a:endParaRPr lang="en-US" sz="3200" dirty="0">
              <a:latin typeface="Arial" pitchFamily="34" charset="0"/>
              <a:cs typeface="Arial" pitchFamily="34" charset="0"/>
            </a:endParaRPr>
          </a:p>
        </p:txBody>
      </p:sp>
      <p:sp>
        <p:nvSpPr>
          <p:cNvPr id="15" name="Rounded Rectangle 14"/>
          <p:cNvSpPr/>
          <p:nvPr/>
        </p:nvSpPr>
        <p:spPr>
          <a:xfrm>
            <a:off x="2747963" y="51032"/>
            <a:ext cx="5554662" cy="625475"/>
          </a:xfrm>
          <a:prstGeom prst="roundRect">
            <a:avLst/>
          </a:prstGeom>
          <a:solidFill>
            <a:srgbClr val="E4F41A"/>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en-US" sz="3200" b="1" dirty="0" err="1">
                <a:latin typeface="Arial" pitchFamily="34" charset="0"/>
                <a:cs typeface="Arial" pitchFamily="34" charset="0"/>
              </a:rPr>
              <a:t>Chọn</a:t>
            </a:r>
            <a:r>
              <a:rPr lang="en-US" sz="3200" b="1" dirty="0">
                <a:latin typeface="Arial" pitchFamily="34" charset="0"/>
                <a:cs typeface="Arial" pitchFamily="34" charset="0"/>
              </a:rPr>
              <a:t> </a:t>
            </a:r>
            <a:r>
              <a:rPr lang="en-US" sz="3200" b="1" dirty="0" err="1">
                <a:latin typeface="Arial" pitchFamily="34" charset="0"/>
                <a:cs typeface="Arial" pitchFamily="34" charset="0"/>
              </a:rPr>
              <a:t>câu</a:t>
            </a:r>
            <a:r>
              <a:rPr lang="en-US" sz="3200" b="1" dirty="0">
                <a:latin typeface="Arial" pitchFamily="34" charset="0"/>
                <a:cs typeface="Arial" pitchFamily="34" charset="0"/>
              </a:rPr>
              <a:t> </a:t>
            </a:r>
            <a:r>
              <a:rPr lang="en-US" sz="3200" b="1" dirty="0" err="1">
                <a:latin typeface="Arial" pitchFamily="34" charset="0"/>
                <a:cs typeface="Arial" pitchFamily="34" charset="0"/>
              </a:rPr>
              <a:t>trả</a:t>
            </a:r>
            <a:r>
              <a:rPr lang="en-US" sz="3200" b="1" dirty="0">
                <a:latin typeface="Arial" pitchFamily="34" charset="0"/>
                <a:cs typeface="Arial" pitchFamily="34" charset="0"/>
              </a:rPr>
              <a:t> </a:t>
            </a:r>
            <a:r>
              <a:rPr lang="en-US" sz="3200" b="1" dirty="0" err="1">
                <a:latin typeface="Arial" pitchFamily="34" charset="0"/>
                <a:cs typeface="Arial" pitchFamily="34" charset="0"/>
              </a:rPr>
              <a:t>lời</a:t>
            </a:r>
            <a:r>
              <a:rPr lang="en-US" sz="3200" b="1" dirty="0">
                <a:latin typeface="Arial" pitchFamily="34" charset="0"/>
                <a:cs typeface="Arial" pitchFamily="34" charset="0"/>
              </a:rPr>
              <a:t> </a:t>
            </a:r>
            <a:r>
              <a:rPr lang="en-US" sz="3200" b="1" dirty="0" err="1">
                <a:latin typeface="Arial" pitchFamily="34" charset="0"/>
                <a:cs typeface="Arial" pitchFamily="34" charset="0"/>
              </a:rPr>
              <a:t>đúng</a:t>
            </a:r>
            <a:r>
              <a:rPr lang="en-US" sz="3200" b="1" dirty="0">
                <a:latin typeface="Arial" pitchFamily="34" charset="0"/>
                <a:cs typeface="Arial" pitchFamily="34" charset="0"/>
              </a:rPr>
              <a:t> </a:t>
            </a:r>
            <a:r>
              <a:rPr lang="en-US" sz="3200" b="1" dirty="0" err="1">
                <a:latin typeface="Arial" pitchFamily="34" charset="0"/>
                <a:cs typeface="Arial" pitchFamily="34" charset="0"/>
              </a:rPr>
              <a:t>nhất</a:t>
            </a:r>
            <a:endParaRPr lang="en-US" sz="3200" b="1" dirty="0">
              <a:latin typeface="Arial" pitchFamily="34" charset="0"/>
              <a:cs typeface="Arial" pitchFamily="34" charset="0"/>
            </a:endParaRPr>
          </a:p>
        </p:txBody>
      </p:sp>
      <p:sp>
        <p:nvSpPr>
          <p:cNvPr id="5" name="Rounded Rectangle 4"/>
          <p:cNvSpPr/>
          <p:nvPr/>
        </p:nvSpPr>
        <p:spPr>
          <a:xfrm>
            <a:off x="66674" y="2992380"/>
            <a:ext cx="4538663" cy="1446212"/>
          </a:xfrm>
          <a:prstGeom prst="roundRect">
            <a:avLst/>
          </a:prstGeom>
          <a:ln/>
        </p:spPr>
        <p:style>
          <a:lnRef idx="1">
            <a:schemeClr val="accent1"/>
          </a:lnRef>
          <a:fillRef idx="2">
            <a:schemeClr val="accent1"/>
          </a:fillRef>
          <a:effectRef idx="1">
            <a:schemeClr val="accent1"/>
          </a:effectRef>
          <a:fontRef idx="minor">
            <a:schemeClr val="dk1"/>
          </a:fontRef>
        </p:style>
        <p:txBody>
          <a:bodyPr anchor="ctr"/>
          <a:lstStyle/>
          <a:p>
            <a:pPr>
              <a:defRPr/>
            </a:pPr>
            <a:r>
              <a:rPr lang="en-US" sz="3200" dirty="0">
                <a:latin typeface="Arial" pitchFamily="34" charset="0"/>
                <a:cs typeface="Arial" pitchFamily="34" charset="0"/>
              </a:rPr>
              <a:t>a. </a:t>
            </a:r>
            <a:r>
              <a:rPr lang="vi-VN" sz="3200" dirty="0">
                <a:cs typeface="Arial" pitchFamily="34" charset="0"/>
              </a:rPr>
              <a:t>Các quan hệ vật chất</a:t>
            </a:r>
            <a:endParaRPr lang="en-US" sz="3200" dirty="0">
              <a:latin typeface="Arial" pitchFamily="34" charset="0"/>
              <a:cs typeface="Arial" pitchFamily="34" charset="0"/>
            </a:endParaRPr>
          </a:p>
        </p:txBody>
      </p:sp>
      <p:sp>
        <p:nvSpPr>
          <p:cNvPr id="6" name="Rounded Rectangle 5"/>
          <p:cNvSpPr/>
          <p:nvPr/>
        </p:nvSpPr>
        <p:spPr>
          <a:xfrm>
            <a:off x="4727574" y="4638617"/>
            <a:ext cx="4416425" cy="1936750"/>
          </a:xfrm>
          <a:prstGeom prst="roundRect">
            <a:avLst/>
          </a:prstGeom>
          <a:ln/>
        </p:spPr>
        <p:style>
          <a:lnRef idx="1">
            <a:schemeClr val="accent1"/>
          </a:lnRef>
          <a:fillRef idx="2">
            <a:schemeClr val="accent1"/>
          </a:fillRef>
          <a:effectRef idx="1">
            <a:schemeClr val="accent1"/>
          </a:effectRef>
          <a:fontRef idx="minor">
            <a:schemeClr val="dk1"/>
          </a:fontRef>
        </p:style>
        <p:txBody>
          <a:bodyPr anchor="ctr"/>
          <a:lstStyle/>
          <a:p>
            <a:pPr>
              <a:defRPr/>
            </a:pPr>
            <a:r>
              <a:rPr lang="en-US" sz="3200" dirty="0">
                <a:latin typeface="Arial" pitchFamily="34" charset="0"/>
                <a:cs typeface="Arial" pitchFamily="34" charset="0"/>
              </a:rPr>
              <a:t>d. </a:t>
            </a:r>
            <a:r>
              <a:rPr lang="vi-VN" sz="3200" dirty="0">
                <a:cs typeface="Arial" pitchFamily="34" charset="0"/>
              </a:rPr>
              <a:t>Các quan hệ nhân thân và tài sản</a:t>
            </a:r>
            <a:endParaRPr lang="en-US" sz="3200" dirty="0">
              <a:latin typeface="Arial" pitchFamily="34" charset="0"/>
              <a:cs typeface="Arial" pitchFamily="34" charset="0"/>
            </a:endParaRPr>
          </a:p>
        </p:txBody>
      </p:sp>
      <p:sp>
        <p:nvSpPr>
          <p:cNvPr id="7" name="Rounded Rectangle 6"/>
          <p:cNvSpPr/>
          <p:nvPr/>
        </p:nvSpPr>
        <p:spPr>
          <a:xfrm>
            <a:off x="66674" y="4638617"/>
            <a:ext cx="4538663" cy="1936750"/>
          </a:xfrm>
          <a:prstGeom prst="roundRect">
            <a:avLst/>
          </a:prstGeom>
          <a:ln/>
        </p:spPr>
        <p:style>
          <a:lnRef idx="1">
            <a:schemeClr val="accent1"/>
          </a:lnRef>
          <a:fillRef idx="2">
            <a:schemeClr val="accent1"/>
          </a:fillRef>
          <a:effectRef idx="1">
            <a:schemeClr val="accent1"/>
          </a:effectRef>
          <a:fontRef idx="minor">
            <a:schemeClr val="dk1"/>
          </a:fontRef>
        </p:style>
        <p:txBody>
          <a:bodyPr anchor="ctr"/>
          <a:lstStyle/>
          <a:p>
            <a:pPr>
              <a:defRPr/>
            </a:pPr>
            <a:r>
              <a:rPr lang="en-US" sz="3200" dirty="0">
                <a:latin typeface="Arial" pitchFamily="34" charset="0"/>
                <a:cs typeface="Arial" pitchFamily="34" charset="0"/>
              </a:rPr>
              <a:t>b. </a:t>
            </a:r>
            <a:r>
              <a:rPr lang="vi-VN" sz="3200" dirty="0">
                <a:cs typeface="Arial" pitchFamily="34" charset="0"/>
              </a:rPr>
              <a:t>Quan hệ lao động và các quan hệ xã hội khác có liên quan đến quan hệ lao động</a:t>
            </a:r>
            <a:endParaRPr lang="en-US" sz="3200" dirty="0">
              <a:latin typeface="Arial" pitchFamily="34" charset="0"/>
              <a:cs typeface="Arial" pitchFamily="34" charset="0"/>
            </a:endParaRPr>
          </a:p>
        </p:txBody>
      </p:sp>
      <p:sp>
        <p:nvSpPr>
          <p:cNvPr id="8" name="Rounded Rectangle 7"/>
          <p:cNvSpPr/>
          <p:nvPr/>
        </p:nvSpPr>
        <p:spPr>
          <a:xfrm>
            <a:off x="4727574" y="2992380"/>
            <a:ext cx="4416425" cy="1446212"/>
          </a:xfrm>
          <a:prstGeom prst="roundRect">
            <a:avLst/>
          </a:prstGeom>
          <a:ln/>
        </p:spPr>
        <p:style>
          <a:lnRef idx="1">
            <a:schemeClr val="accent1"/>
          </a:lnRef>
          <a:fillRef idx="2">
            <a:schemeClr val="accent1"/>
          </a:fillRef>
          <a:effectRef idx="1">
            <a:schemeClr val="accent1"/>
          </a:effectRef>
          <a:fontRef idx="minor">
            <a:schemeClr val="dk1"/>
          </a:fontRef>
        </p:style>
        <p:txBody>
          <a:bodyPr anchor="ctr"/>
          <a:lstStyle/>
          <a:p>
            <a:pPr>
              <a:defRPr/>
            </a:pPr>
            <a:r>
              <a:rPr lang="en-US" sz="3200" dirty="0">
                <a:latin typeface="Arial" pitchFamily="34" charset="0"/>
                <a:cs typeface="Arial" pitchFamily="34" charset="0"/>
              </a:rPr>
              <a:t>c. </a:t>
            </a:r>
            <a:r>
              <a:rPr lang="vi-VN" sz="3200" dirty="0">
                <a:cs typeface="Arial" pitchFamily="34" charset="0"/>
              </a:rPr>
              <a:t>Các quan hệ nhân thân phi tài sản</a:t>
            </a:r>
            <a:endParaRPr lang="en-US" sz="3200" dirty="0">
              <a:latin typeface="Arial" pitchFamily="34" charset="0"/>
              <a:cs typeface="Arial" pitchFamily="34" charset="0"/>
            </a:endParaRPr>
          </a:p>
        </p:txBody>
      </p:sp>
      <p:pic>
        <p:nvPicPr>
          <p:cNvPr id="38921" name="Picture 3" descr="MCj01345490000[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414952" y="61913"/>
            <a:ext cx="1729047" cy="18310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84530634"/>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500" fill="hold"/>
                                        <p:tgtEl>
                                          <p:spTgt spid="5"/>
                                        </p:tgtEl>
                                        <p:attrNameLst>
                                          <p:attrName>ppt_x</p:attrName>
                                        </p:attrNameLst>
                                      </p:cBhvr>
                                      <p:tavLst>
                                        <p:tav tm="0">
                                          <p:val>
                                            <p:strVal val="#ppt_x"/>
                                          </p:val>
                                        </p:tav>
                                        <p:tav tm="100000">
                                          <p:val>
                                            <p:strVal val="#ppt_x"/>
                                          </p:val>
                                        </p:tav>
                                      </p:tavLst>
                                    </p:anim>
                                    <p:anim calcmode="lin" valueType="num">
                                      <p:cBhvr additive="base">
                                        <p:cTn id="15" dur="500" fill="hold"/>
                                        <p:tgtEl>
                                          <p:spTgt spid="5"/>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500" fill="hold"/>
                                        <p:tgtEl>
                                          <p:spTgt spid="6"/>
                                        </p:tgtEl>
                                        <p:attrNameLst>
                                          <p:attrName>ppt_x</p:attrName>
                                        </p:attrNameLst>
                                      </p:cBhvr>
                                      <p:tavLst>
                                        <p:tav tm="0">
                                          <p:val>
                                            <p:strVal val="#ppt_x"/>
                                          </p:val>
                                        </p:tav>
                                        <p:tav tm="100000">
                                          <p:val>
                                            <p:strVal val="#ppt_x"/>
                                          </p:val>
                                        </p:tav>
                                      </p:tavLst>
                                    </p:anim>
                                    <p:anim calcmode="lin" valueType="num">
                                      <p:cBhvr additive="base">
                                        <p:cTn id="19" dur="500" fill="hold"/>
                                        <p:tgtEl>
                                          <p:spTgt spid="6"/>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 fill="hold"/>
                                        <p:tgtEl>
                                          <p:spTgt spid="8"/>
                                        </p:tgtEl>
                                        <p:attrNameLst>
                                          <p:attrName>ppt_x</p:attrName>
                                        </p:attrNameLst>
                                      </p:cBhvr>
                                      <p:tavLst>
                                        <p:tav tm="0">
                                          <p:val>
                                            <p:strVal val="#ppt_x"/>
                                          </p:val>
                                        </p:tav>
                                        <p:tav tm="100000">
                                          <p:val>
                                            <p:strVal val="#ppt_x"/>
                                          </p:val>
                                        </p:tav>
                                      </p:tavLst>
                                    </p:anim>
                                    <p:anim calcmode="lin" valueType="num">
                                      <p:cBhvr additive="base">
                                        <p:cTn id="23" dur="5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500" fill="hold"/>
                                        <p:tgtEl>
                                          <p:spTgt spid="7"/>
                                        </p:tgtEl>
                                        <p:attrNameLst>
                                          <p:attrName>ppt_x</p:attrName>
                                        </p:attrNameLst>
                                      </p:cBhvr>
                                      <p:tavLst>
                                        <p:tav tm="0">
                                          <p:val>
                                            <p:strVal val="#ppt_x"/>
                                          </p:val>
                                        </p:tav>
                                        <p:tav tm="100000">
                                          <p:val>
                                            <p:strVal val="#ppt_x"/>
                                          </p:val>
                                        </p:tav>
                                      </p:tavLst>
                                    </p:anim>
                                    <p:anim calcmode="lin" valueType="num">
                                      <p:cBhvr additive="base">
                                        <p:cTn id="27"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8" fill="hold" nodeType="clickPar">
                      <p:stCondLst>
                        <p:cond delay="indefinite"/>
                      </p:stCondLst>
                      <p:childTnLst>
                        <p:par>
                          <p:cTn id="29" fill="hold" nodeType="withGroup">
                            <p:stCondLst>
                              <p:cond delay="0"/>
                            </p:stCondLst>
                            <p:childTnLst>
                              <p:par>
                                <p:cTn id="30" presetID="1" presetClass="emph" presetSubtype="2" fill="hold" nodeType="clickEffect">
                                  <p:stCondLst>
                                    <p:cond delay="0"/>
                                  </p:stCondLst>
                                  <p:childTnLst>
                                    <p:animClr clrSpc="rgb" dir="cw">
                                      <p:cBhvr>
                                        <p:cTn id="31" dur="2000" fill="hold"/>
                                        <p:tgtEl>
                                          <p:spTgt spid="7"/>
                                        </p:tgtEl>
                                        <p:attrNameLst>
                                          <p:attrName>fillcolor</p:attrName>
                                        </p:attrNameLst>
                                      </p:cBhvr>
                                      <p:to>
                                        <a:srgbClr val="FF0000"/>
                                      </p:to>
                                    </p:animClr>
                                    <p:set>
                                      <p:cBhvr>
                                        <p:cTn id="32" dur="2000" fill="hold"/>
                                        <p:tgtEl>
                                          <p:spTgt spid="7"/>
                                        </p:tgtEl>
                                        <p:attrNameLst>
                                          <p:attrName>fill.type</p:attrName>
                                        </p:attrNameLst>
                                      </p:cBhvr>
                                      <p:to>
                                        <p:strVal val="solid"/>
                                      </p:to>
                                    </p:set>
                                    <p:set>
                                      <p:cBhvr>
                                        <p:cTn id="33" dur="2000" fill="hold"/>
                                        <p:tgtEl>
                                          <p:spTgt spid="7"/>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5" grpId="0" animBg="1"/>
      <p:bldP spid="6" grpId="0" animBg="1"/>
      <p:bldP spid="7" grpId="0" animBg="1"/>
      <p:bldP spid="8"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ounded Rectangle 10"/>
          <p:cNvSpPr/>
          <p:nvPr/>
        </p:nvSpPr>
        <p:spPr>
          <a:xfrm>
            <a:off x="39688" y="2279650"/>
            <a:ext cx="9077325" cy="779463"/>
          </a:xfrm>
          <a:prstGeom prst="roundRect">
            <a:avLst/>
          </a:prstGeom>
          <a:solidFill>
            <a:schemeClr val="tx2">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a:latin typeface="Arial" pitchFamily="34" charset="0"/>
                <a:cs typeface="Arial" pitchFamily="34" charset="0"/>
              </a:rPr>
              <a:t>5/ </a:t>
            </a:r>
            <a:r>
              <a:rPr lang="vi-VN" sz="3200" dirty="0">
                <a:cs typeface="Arial" pitchFamily="34" charset="0"/>
              </a:rPr>
              <a:t>Phương pháp điều chỉnh Luật Lao động là</a:t>
            </a:r>
            <a:r>
              <a:rPr lang="en-US" sz="3200" dirty="0">
                <a:latin typeface="Arial" pitchFamily="34" charset="0"/>
                <a:cs typeface="Arial" pitchFamily="34" charset="0"/>
              </a:rPr>
              <a:t>:</a:t>
            </a:r>
          </a:p>
        </p:txBody>
      </p:sp>
      <p:sp>
        <p:nvSpPr>
          <p:cNvPr id="15" name="Rounded Rectangle 14"/>
          <p:cNvSpPr/>
          <p:nvPr/>
        </p:nvSpPr>
        <p:spPr>
          <a:xfrm>
            <a:off x="2747963" y="61913"/>
            <a:ext cx="5554662" cy="625475"/>
          </a:xfrm>
          <a:prstGeom prst="roundRect">
            <a:avLst/>
          </a:prstGeom>
          <a:solidFill>
            <a:srgbClr val="E4F41A"/>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en-US" sz="3200" b="1" dirty="0" err="1">
                <a:latin typeface="Arial" pitchFamily="34" charset="0"/>
                <a:cs typeface="Arial" pitchFamily="34" charset="0"/>
              </a:rPr>
              <a:t>Chọn</a:t>
            </a:r>
            <a:r>
              <a:rPr lang="en-US" sz="3200" b="1" dirty="0">
                <a:latin typeface="Arial" pitchFamily="34" charset="0"/>
                <a:cs typeface="Arial" pitchFamily="34" charset="0"/>
              </a:rPr>
              <a:t> </a:t>
            </a:r>
            <a:r>
              <a:rPr lang="en-US" sz="3200" b="1" dirty="0" err="1">
                <a:latin typeface="Arial" pitchFamily="34" charset="0"/>
                <a:cs typeface="Arial" pitchFamily="34" charset="0"/>
              </a:rPr>
              <a:t>câu</a:t>
            </a:r>
            <a:r>
              <a:rPr lang="en-US" sz="3200" b="1" dirty="0">
                <a:latin typeface="Arial" pitchFamily="34" charset="0"/>
                <a:cs typeface="Arial" pitchFamily="34" charset="0"/>
              </a:rPr>
              <a:t> </a:t>
            </a:r>
            <a:r>
              <a:rPr lang="en-US" sz="3200" b="1" dirty="0" err="1">
                <a:latin typeface="Arial" pitchFamily="34" charset="0"/>
                <a:cs typeface="Arial" pitchFamily="34" charset="0"/>
              </a:rPr>
              <a:t>trả</a:t>
            </a:r>
            <a:r>
              <a:rPr lang="en-US" sz="3200" b="1" dirty="0">
                <a:latin typeface="Arial" pitchFamily="34" charset="0"/>
                <a:cs typeface="Arial" pitchFamily="34" charset="0"/>
              </a:rPr>
              <a:t> </a:t>
            </a:r>
            <a:r>
              <a:rPr lang="en-US" sz="3200" b="1" dirty="0" err="1">
                <a:latin typeface="Arial" pitchFamily="34" charset="0"/>
                <a:cs typeface="Arial" pitchFamily="34" charset="0"/>
              </a:rPr>
              <a:t>lời</a:t>
            </a:r>
            <a:r>
              <a:rPr lang="en-US" sz="3200" b="1" dirty="0">
                <a:latin typeface="Arial" pitchFamily="34" charset="0"/>
                <a:cs typeface="Arial" pitchFamily="34" charset="0"/>
              </a:rPr>
              <a:t> </a:t>
            </a:r>
            <a:r>
              <a:rPr lang="en-US" sz="3200" b="1" dirty="0" err="1">
                <a:latin typeface="Arial" pitchFamily="34" charset="0"/>
                <a:cs typeface="Arial" pitchFamily="34" charset="0"/>
              </a:rPr>
              <a:t>đúng</a:t>
            </a:r>
            <a:r>
              <a:rPr lang="en-US" sz="3200" b="1" dirty="0">
                <a:latin typeface="Arial" pitchFamily="34" charset="0"/>
                <a:cs typeface="Arial" pitchFamily="34" charset="0"/>
              </a:rPr>
              <a:t> </a:t>
            </a:r>
            <a:r>
              <a:rPr lang="en-US" sz="3200" b="1" dirty="0" err="1">
                <a:latin typeface="Arial" pitchFamily="34" charset="0"/>
                <a:cs typeface="Arial" pitchFamily="34" charset="0"/>
              </a:rPr>
              <a:t>nhất</a:t>
            </a:r>
            <a:endParaRPr lang="en-US" sz="3200" b="1" dirty="0">
              <a:latin typeface="Arial" pitchFamily="34" charset="0"/>
              <a:cs typeface="Arial" pitchFamily="34" charset="0"/>
            </a:endParaRPr>
          </a:p>
        </p:txBody>
      </p:sp>
      <p:sp>
        <p:nvSpPr>
          <p:cNvPr id="5" name="Rounded Rectangle 4"/>
          <p:cNvSpPr/>
          <p:nvPr/>
        </p:nvSpPr>
        <p:spPr>
          <a:xfrm>
            <a:off x="2349459" y="4214433"/>
            <a:ext cx="4583112" cy="714981"/>
          </a:xfrm>
          <a:prstGeom prst="roundRect">
            <a:avLst/>
          </a:prstGeom>
          <a:solidFill>
            <a:schemeClr val="tx2">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2800" dirty="0">
                <a:latin typeface="Arial" pitchFamily="34" charset="0"/>
                <a:cs typeface="Arial" pitchFamily="34" charset="0"/>
              </a:rPr>
              <a:t>b. </a:t>
            </a:r>
            <a:r>
              <a:rPr lang="vi-VN" sz="2800" dirty="0">
                <a:cs typeface="Arial" pitchFamily="34" charset="0"/>
              </a:rPr>
              <a:t>Quyền uy, thỏa thuận</a:t>
            </a:r>
            <a:endParaRPr lang="en-US" sz="2800" dirty="0">
              <a:latin typeface="Arial" pitchFamily="34" charset="0"/>
              <a:cs typeface="Arial" pitchFamily="34" charset="0"/>
            </a:endParaRPr>
          </a:p>
        </p:txBody>
      </p:sp>
      <p:sp>
        <p:nvSpPr>
          <p:cNvPr id="6" name="Rounded Rectangle 5"/>
          <p:cNvSpPr/>
          <p:nvPr/>
        </p:nvSpPr>
        <p:spPr>
          <a:xfrm>
            <a:off x="2340351" y="5902474"/>
            <a:ext cx="4592219" cy="722745"/>
          </a:xfrm>
          <a:prstGeom prst="roundRect">
            <a:avLst/>
          </a:prstGeom>
          <a:solidFill>
            <a:schemeClr val="tx2">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2800" dirty="0">
                <a:latin typeface="Arial" pitchFamily="34" charset="0"/>
                <a:cs typeface="Arial" pitchFamily="34" charset="0"/>
              </a:rPr>
              <a:t>d.</a:t>
            </a:r>
            <a:r>
              <a:rPr lang="vi-VN" sz="2800" dirty="0">
                <a:cs typeface="Arial" pitchFamily="34" charset="0"/>
              </a:rPr>
              <a:t>Mệnh lệnh đơn phương</a:t>
            </a:r>
            <a:endParaRPr lang="en-US" sz="2800" dirty="0">
              <a:latin typeface="Arial" pitchFamily="34" charset="0"/>
              <a:cs typeface="Arial" pitchFamily="34" charset="0"/>
            </a:endParaRPr>
          </a:p>
        </p:txBody>
      </p:sp>
      <p:sp>
        <p:nvSpPr>
          <p:cNvPr id="7" name="Rounded Rectangle 6"/>
          <p:cNvSpPr/>
          <p:nvPr/>
        </p:nvSpPr>
        <p:spPr>
          <a:xfrm>
            <a:off x="2349459" y="3372186"/>
            <a:ext cx="4560887" cy="714981"/>
          </a:xfrm>
          <a:prstGeom prst="roundRect">
            <a:avLst/>
          </a:prstGeom>
          <a:solidFill>
            <a:schemeClr val="tx2">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2800" dirty="0">
                <a:latin typeface="Arial" pitchFamily="34" charset="0"/>
                <a:cs typeface="Arial" pitchFamily="34" charset="0"/>
              </a:rPr>
              <a:t>a. </a:t>
            </a:r>
            <a:r>
              <a:rPr lang="vi-VN" sz="2800" dirty="0">
                <a:cs typeface="Arial" pitchFamily="34" charset="0"/>
              </a:rPr>
              <a:t>Thỏa thuận, mệnh lệnh</a:t>
            </a:r>
            <a:endParaRPr lang="en-US" sz="2800" dirty="0">
              <a:latin typeface="Arial" pitchFamily="34" charset="0"/>
              <a:cs typeface="Arial" pitchFamily="34" charset="0"/>
            </a:endParaRPr>
          </a:p>
        </p:txBody>
      </p:sp>
      <p:sp>
        <p:nvSpPr>
          <p:cNvPr id="8" name="Rounded Rectangle 7"/>
          <p:cNvSpPr/>
          <p:nvPr/>
        </p:nvSpPr>
        <p:spPr>
          <a:xfrm>
            <a:off x="2349459" y="5063088"/>
            <a:ext cx="4583112" cy="714774"/>
          </a:xfrm>
          <a:prstGeom prst="roundRect">
            <a:avLst/>
          </a:prstGeom>
          <a:solidFill>
            <a:schemeClr val="tx2">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2800" dirty="0">
                <a:latin typeface="Arial" pitchFamily="34" charset="0"/>
                <a:cs typeface="Arial" pitchFamily="34" charset="0"/>
              </a:rPr>
              <a:t>c. </a:t>
            </a:r>
            <a:r>
              <a:rPr lang="vi-VN" sz="2800" dirty="0">
                <a:cs typeface="Arial" pitchFamily="34" charset="0"/>
              </a:rPr>
              <a:t>Quyền uy, mệnh lệnh</a:t>
            </a:r>
            <a:endParaRPr lang="en-US" sz="2800" dirty="0">
              <a:latin typeface="Arial" pitchFamily="34" charset="0"/>
              <a:cs typeface="Arial" pitchFamily="34" charset="0"/>
            </a:endParaRPr>
          </a:p>
        </p:txBody>
      </p:sp>
      <p:pic>
        <p:nvPicPr>
          <p:cNvPr id="39945" name="Picture 3" descr="MCj01345490000[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099300" y="61913"/>
            <a:ext cx="2044700" cy="2165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71981710"/>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500" fill="hold"/>
                                        <p:tgtEl>
                                          <p:spTgt spid="5"/>
                                        </p:tgtEl>
                                        <p:attrNameLst>
                                          <p:attrName>ppt_x</p:attrName>
                                        </p:attrNameLst>
                                      </p:cBhvr>
                                      <p:tavLst>
                                        <p:tav tm="0">
                                          <p:val>
                                            <p:strVal val="#ppt_x"/>
                                          </p:val>
                                        </p:tav>
                                        <p:tav tm="100000">
                                          <p:val>
                                            <p:strVal val="#ppt_x"/>
                                          </p:val>
                                        </p:tav>
                                      </p:tavLst>
                                    </p:anim>
                                    <p:anim calcmode="lin" valueType="num">
                                      <p:cBhvr additive="base">
                                        <p:cTn id="15" dur="500" fill="hold"/>
                                        <p:tgtEl>
                                          <p:spTgt spid="5"/>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500" fill="hold"/>
                                        <p:tgtEl>
                                          <p:spTgt spid="6"/>
                                        </p:tgtEl>
                                        <p:attrNameLst>
                                          <p:attrName>ppt_x</p:attrName>
                                        </p:attrNameLst>
                                      </p:cBhvr>
                                      <p:tavLst>
                                        <p:tav tm="0">
                                          <p:val>
                                            <p:strVal val="#ppt_x"/>
                                          </p:val>
                                        </p:tav>
                                        <p:tav tm="100000">
                                          <p:val>
                                            <p:strVal val="#ppt_x"/>
                                          </p:val>
                                        </p:tav>
                                      </p:tavLst>
                                    </p:anim>
                                    <p:anim calcmode="lin" valueType="num">
                                      <p:cBhvr additive="base">
                                        <p:cTn id="19" dur="500" fill="hold"/>
                                        <p:tgtEl>
                                          <p:spTgt spid="6"/>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 fill="hold"/>
                                        <p:tgtEl>
                                          <p:spTgt spid="8"/>
                                        </p:tgtEl>
                                        <p:attrNameLst>
                                          <p:attrName>ppt_x</p:attrName>
                                        </p:attrNameLst>
                                      </p:cBhvr>
                                      <p:tavLst>
                                        <p:tav tm="0">
                                          <p:val>
                                            <p:strVal val="#ppt_x"/>
                                          </p:val>
                                        </p:tav>
                                        <p:tav tm="100000">
                                          <p:val>
                                            <p:strVal val="#ppt_x"/>
                                          </p:val>
                                        </p:tav>
                                      </p:tavLst>
                                    </p:anim>
                                    <p:anim calcmode="lin" valueType="num">
                                      <p:cBhvr additive="base">
                                        <p:cTn id="23" dur="5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500" fill="hold"/>
                                        <p:tgtEl>
                                          <p:spTgt spid="7"/>
                                        </p:tgtEl>
                                        <p:attrNameLst>
                                          <p:attrName>ppt_x</p:attrName>
                                        </p:attrNameLst>
                                      </p:cBhvr>
                                      <p:tavLst>
                                        <p:tav tm="0">
                                          <p:val>
                                            <p:strVal val="#ppt_x"/>
                                          </p:val>
                                        </p:tav>
                                        <p:tav tm="100000">
                                          <p:val>
                                            <p:strVal val="#ppt_x"/>
                                          </p:val>
                                        </p:tav>
                                      </p:tavLst>
                                    </p:anim>
                                    <p:anim calcmode="lin" valueType="num">
                                      <p:cBhvr additive="base">
                                        <p:cTn id="27"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8" fill="hold" nodeType="clickPar">
                      <p:stCondLst>
                        <p:cond delay="indefinite"/>
                      </p:stCondLst>
                      <p:childTnLst>
                        <p:par>
                          <p:cTn id="29" fill="hold" nodeType="withGroup">
                            <p:stCondLst>
                              <p:cond delay="0"/>
                            </p:stCondLst>
                            <p:childTnLst>
                              <p:par>
                                <p:cTn id="30" presetID="1" presetClass="emph" presetSubtype="2" fill="hold" nodeType="clickEffect">
                                  <p:stCondLst>
                                    <p:cond delay="0"/>
                                  </p:stCondLst>
                                  <p:childTnLst>
                                    <p:animClr clrSpc="rgb" dir="cw">
                                      <p:cBhvr>
                                        <p:cTn id="31" dur="2000" fill="hold"/>
                                        <p:tgtEl>
                                          <p:spTgt spid="7"/>
                                        </p:tgtEl>
                                        <p:attrNameLst>
                                          <p:attrName>fillcolor</p:attrName>
                                        </p:attrNameLst>
                                      </p:cBhvr>
                                      <p:to>
                                        <a:srgbClr val="FF0000"/>
                                      </p:to>
                                    </p:animClr>
                                    <p:set>
                                      <p:cBhvr>
                                        <p:cTn id="32" dur="2000" fill="hold"/>
                                        <p:tgtEl>
                                          <p:spTgt spid="7"/>
                                        </p:tgtEl>
                                        <p:attrNameLst>
                                          <p:attrName>fill.type</p:attrName>
                                        </p:attrNameLst>
                                      </p:cBhvr>
                                      <p:to>
                                        <p:strVal val="solid"/>
                                      </p:to>
                                    </p:set>
                                    <p:set>
                                      <p:cBhvr>
                                        <p:cTn id="33" dur="2000" fill="hold"/>
                                        <p:tgtEl>
                                          <p:spTgt spid="7"/>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5" grpId="0" animBg="1"/>
      <p:bldP spid="6" grpId="0" animBg="1"/>
      <p:bldP spid="7" grpId="0" animBg="1"/>
      <p:bldP spid="8"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ounded Rectangle 10"/>
          <p:cNvSpPr/>
          <p:nvPr/>
        </p:nvSpPr>
        <p:spPr>
          <a:xfrm>
            <a:off x="39688" y="1919238"/>
            <a:ext cx="9077325" cy="781050"/>
          </a:xfrm>
          <a:prstGeom prst="roundRect">
            <a:avLst/>
          </a:prstGeom>
          <a:solidFill>
            <a:schemeClr val="accent4">
              <a:lumMod val="40000"/>
              <a:lumOff val="6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a:latin typeface="Arial" pitchFamily="34" charset="0"/>
                <a:cs typeface="Arial" pitchFamily="34" charset="0"/>
              </a:rPr>
              <a:t>6/ </a:t>
            </a:r>
            <a:r>
              <a:rPr lang="vi-VN" sz="3200" dirty="0">
                <a:cs typeface="Arial" pitchFamily="34" charset="0"/>
              </a:rPr>
              <a:t>Người lao động có nghĩa vụ</a:t>
            </a:r>
            <a:r>
              <a:rPr lang="en-US" sz="3200" dirty="0">
                <a:latin typeface="Arial" pitchFamily="34" charset="0"/>
                <a:cs typeface="Arial" pitchFamily="34" charset="0"/>
              </a:rPr>
              <a:t>:</a:t>
            </a:r>
          </a:p>
        </p:txBody>
      </p:sp>
      <p:sp>
        <p:nvSpPr>
          <p:cNvPr id="15" name="Rounded Rectangle 14"/>
          <p:cNvSpPr/>
          <p:nvPr/>
        </p:nvSpPr>
        <p:spPr>
          <a:xfrm>
            <a:off x="2747963" y="61913"/>
            <a:ext cx="5554662" cy="625475"/>
          </a:xfrm>
          <a:prstGeom prst="roundRect">
            <a:avLst/>
          </a:prstGeom>
          <a:solidFill>
            <a:srgbClr val="E4F41A"/>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en-US" sz="3200" b="1" dirty="0" err="1">
                <a:latin typeface="Arial" pitchFamily="34" charset="0"/>
                <a:cs typeface="Arial" pitchFamily="34" charset="0"/>
              </a:rPr>
              <a:t>Chọn</a:t>
            </a:r>
            <a:r>
              <a:rPr lang="en-US" sz="3200" b="1" dirty="0">
                <a:latin typeface="Arial" pitchFamily="34" charset="0"/>
                <a:cs typeface="Arial" pitchFamily="34" charset="0"/>
              </a:rPr>
              <a:t> </a:t>
            </a:r>
            <a:r>
              <a:rPr lang="en-US" sz="3200" b="1" dirty="0" err="1">
                <a:latin typeface="Arial" pitchFamily="34" charset="0"/>
                <a:cs typeface="Arial" pitchFamily="34" charset="0"/>
              </a:rPr>
              <a:t>câu</a:t>
            </a:r>
            <a:r>
              <a:rPr lang="en-US" sz="3200" b="1" dirty="0">
                <a:latin typeface="Arial" pitchFamily="34" charset="0"/>
                <a:cs typeface="Arial" pitchFamily="34" charset="0"/>
              </a:rPr>
              <a:t> </a:t>
            </a:r>
            <a:r>
              <a:rPr lang="en-US" sz="3200" b="1" dirty="0" err="1">
                <a:latin typeface="Arial" pitchFamily="34" charset="0"/>
                <a:cs typeface="Arial" pitchFamily="34" charset="0"/>
              </a:rPr>
              <a:t>trả</a:t>
            </a:r>
            <a:r>
              <a:rPr lang="en-US" sz="3200" b="1" dirty="0">
                <a:latin typeface="Arial" pitchFamily="34" charset="0"/>
                <a:cs typeface="Arial" pitchFamily="34" charset="0"/>
              </a:rPr>
              <a:t> </a:t>
            </a:r>
            <a:r>
              <a:rPr lang="en-US" sz="3200" b="1" dirty="0" err="1">
                <a:latin typeface="Arial" pitchFamily="34" charset="0"/>
                <a:cs typeface="Arial" pitchFamily="34" charset="0"/>
              </a:rPr>
              <a:t>lời</a:t>
            </a:r>
            <a:r>
              <a:rPr lang="en-US" sz="3200" b="1" dirty="0">
                <a:latin typeface="Arial" pitchFamily="34" charset="0"/>
                <a:cs typeface="Arial" pitchFamily="34" charset="0"/>
              </a:rPr>
              <a:t> </a:t>
            </a:r>
            <a:r>
              <a:rPr lang="en-US" sz="3200" b="1" dirty="0" err="1">
                <a:latin typeface="Arial" pitchFamily="34" charset="0"/>
                <a:cs typeface="Arial" pitchFamily="34" charset="0"/>
              </a:rPr>
              <a:t>đúng</a:t>
            </a:r>
            <a:r>
              <a:rPr lang="en-US" sz="3200" b="1" dirty="0">
                <a:latin typeface="Arial" pitchFamily="34" charset="0"/>
                <a:cs typeface="Arial" pitchFamily="34" charset="0"/>
              </a:rPr>
              <a:t> </a:t>
            </a:r>
            <a:r>
              <a:rPr lang="en-US" sz="3200" b="1" dirty="0" err="1">
                <a:latin typeface="Arial" pitchFamily="34" charset="0"/>
                <a:cs typeface="Arial" pitchFamily="34" charset="0"/>
              </a:rPr>
              <a:t>nhất</a:t>
            </a:r>
            <a:endParaRPr lang="en-US" sz="3200" b="1" dirty="0">
              <a:latin typeface="Arial" pitchFamily="34" charset="0"/>
              <a:cs typeface="Arial" pitchFamily="34" charset="0"/>
            </a:endParaRPr>
          </a:p>
        </p:txBody>
      </p:sp>
      <p:sp>
        <p:nvSpPr>
          <p:cNvPr id="5" name="Rounded Rectangle 4"/>
          <p:cNvSpPr/>
          <p:nvPr/>
        </p:nvSpPr>
        <p:spPr>
          <a:xfrm>
            <a:off x="39688" y="2898550"/>
            <a:ext cx="4538662" cy="1223963"/>
          </a:xfrm>
          <a:prstGeom prst="roundRect">
            <a:avLst/>
          </a:prstGeom>
          <a:solidFill>
            <a:schemeClr val="accent4">
              <a:lumMod val="40000"/>
              <a:lumOff val="6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a:latin typeface="Arial" pitchFamily="34" charset="0"/>
                <a:cs typeface="Arial" pitchFamily="34" charset="0"/>
              </a:rPr>
              <a:t>a. </a:t>
            </a:r>
            <a:r>
              <a:rPr lang="vi-VN" sz="3200" dirty="0">
                <a:cs typeface="Arial" pitchFamily="34" charset="0"/>
              </a:rPr>
              <a:t>Tự do lựa chọn việc làm và nơi làm việc</a:t>
            </a:r>
            <a:endParaRPr lang="en-US" sz="3200" dirty="0">
              <a:latin typeface="Arial" pitchFamily="34" charset="0"/>
              <a:cs typeface="Arial" pitchFamily="34" charset="0"/>
            </a:endParaRPr>
          </a:p>
        </p:txBody>
      </p:sp>
      <p:sp>
        <p:nvSpPr>
          <p:cNvPr id="6" name="Rounded Rectangle 5"/>
          <p:cNvSpPr/>
          <p:nvPr/>
        </p:nvSpPr>
        <p:spPr>
          <a:xfrm>
            <a:off x="4678363" y="4346350"/>
            <a:ext cx="4416425" cy="2295525"/>
          </a:xfrm>
          <a:prstGeom prst="roundRect">
            <a:avLst/>
          </a:prstGeom>
          <a:solidFill>
            <a:schemeClr val="accent4">
              <a:lumMod val="40000"/>
              <a:lumOff val="6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a:latin typeface="Arial" pitchFamily="34" charset="0"/>
                <a:cs typeface="Arial" pitchFamily="34" charset="0"/>
              </a:rPr>
              <a:t>d. </a:t>
            </a:r>
            <a:r>
              <a:rPr lang="vi-VN" sz="3200" dirty="0">
                <a:cs typeface="Arial" pitchFamily="34" charset="0"/>
              </a:rPr>
              <a:t>Làm việc cho nhiều chủ sử dụng lao động nhưng phải đảm bảo các điều kiện đã thỏa thuận</a:t>
            </a:r>
            <a:endParaRPr lang="en-US" sz="3200" dirty="0">
              <a:latin typeface="Arial" pitchFamily="34" charset="0"/>
              <a:cs typeface="Arial" pitchFamily="34" charset="0"/>
            </a:endParaRPr>
          </a:p>
        </p:txBody>
      </p:sp>
      <p:sp>
        <p:nvSpPr>
          <p:cNvPr id="7" name="Rounded Rectangle 6"/>
          <p:cNvSpPr/>
          <p:nvPr/>
        </p:nvSpPr>
        <p:spPr>
          <a:xfrm>
            <a:off x="39688" y="4346350"/>
            <a:ext cx="4538662" cy="2295525"/>
          </a:xfrm>
          <a:prstGeom prst="roundRect">
            <a:avLst/>
          </a:prstGeom>
          <a:solidFill>
            <a:schemeClr val="accent4">
              <a:lumMod val="40000"/>
              <a:lumOff val="6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a:latin typeface="Arial" pitchFamily="34" charset="0"/>
                <a:cs typeface="Arial" pitchFamily="34" charset="0"/>
              </a:rPr>
              <a:t>b. </a:t>
            </a:r>
            <a:r>
              <a:rPr lang="vi-VN" sz="3200" dirty="0">
                <a:cs typeface="Arial" pitchFamily="34" charset="0"/>
              </a:rPr>
              <a:t>Thực hiện nghiêm túc những thỏa thuận trong hợp đồng lao động</a:t>
            </a:r>
            <a:endParaRPr lang="en-US" sz="3200" dirty="0">
              <a:latin typeface="Arial" pitchFamily="34" charset="0"/>
              <a:cs typeface="Arial" pitchFamily="34" charset="0"/>
            </a:endParaRPr>
          </a:p>
        </p:txBody>
      </p:sp>
      <p:sp>
        <p:nvSpPr>
          <p:cNvPr id="8" name="Rounded Rectangle 7"/>
          <p:cNvSpPr/>
          <p:nvPr/>
        </p:nvSpPr>
        <p:spPr>
          <a:xfrm>
            <a:off x="4678363" y="2898550"/>
            <a:ext cx="4416425" cy="1223963"/>
          </a:xfrm>
          <a:prstGeom prst="roundRect">
            <a:avLst/>
          </a:prstGeom>
          <a:solidFill>
            <a:schemeClr val="accent4">
              <a:lumMod val="40000"/>
              <a:lumOff val="6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a:latin typeface="Arial" pitchFamily="34" charset="0"/>
                <a:cs typeface="Arial" pitchFamily="34" charset="0"/>
              </a:rPr>
              <a:t>c. </a:t>
            </a:r>
            <a:r>
              <a:rPr lang="vi-VN" sz="3200" dirty="0">
                <a:cs typeface="Arial" pitchFamily="34" charset="0"/>
              </a:rPr>
              <a:t>Lựa chọn nghề và nơi học nghề phù hợp</a:t>
            </a:r>
            <a:endParaRPr lang="en-US" sz="3200" dirty="0">
              <a:latin typeface="Arial" pitchFamily="34" charset="0"/>
              <a:cs typeface="Arial" pitchFamily="34" charset="0"/>
            </a:endParaRPr>
          </a:p>
        </p:txBody>
      </p:sp>
      <p:pic>
        <p:nvPicPr>
          <p:cNvPr id="40969" name="Picture 3" descr="MCj01345490000[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365076" y="61913"/>
            <a:ext cx="1778924" cy="18838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00021304"/>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500" fill="hold"/>
                                        <p:tgtEl>
                                          <p:spTgt spid="5"/>
                                        </p:tgtEl>
                                        <p:attrNameLst>
                                          <p:attrName>ppt_x</p:attrName>
                                        </p:attrNameLst>
                                      </p:cBhvr>
                                      <p:tavLst>
                                        <p:tav tm="0">
                                          <p:val>
                                            <p:strVal val="#ppt_x"/>
                                          </p:val>
                                        </p:tav>
                                        <p:tav tm="100000">
                                          <p:val>
                                            <p:strVal val="#ppt_x"/>
                                          </p:val>
                                        </p:tav>
                                      </p:tavLst>
                                    </p:anim>
                                    <p:anim calcmode="lin" valueType="num">
                                      <p:cBhvr additive="base">
                                        <p:cTn id="15" dur="500" fill="hold"/>
                                        <p:tgtEl>
                                          <p:spTgt spid="5"/>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500" fill="hold"/>
                                        <p:tgtEl>
                                          <p:spTgt spid="6"/>
                                        </p:tgtEl>
                                        <p:attrNameLst>
                                          <p:attrName>ppt_x</p:attrName>
                                        </p:attrNameLst>
                                      </p:cBhvr>
                                      <p:tavLst>
                                        <p:tav tm="0">
                                          <p:val>
                                            <p:strVal val="#ppt_x"/>
                                          </p:val>
                                        </p:tav>
                                        <p:tav tm="100000">
                                          <p:val>
                                            <p:strVal val="#ppt_x"/>
                                          </p:val>
                                        </p:tav>
                                      </p:tavLst>
                                    </p:anim>
                                    <p:anim calcmode="lin" valueType="num">
                                      <p:cBhvr additive="base">
                                        <p:cTn id="19" dur="500" fill="hold"/>
                                        <p:tgtEl>
                                          <p:spTgt spid="6"/>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 fill="hold"/>
                                        <p:tgtEl>
                                          <p:spTgt spid="8"/>
                                        </p:tgtEl>
                                        <p:attrNameLst>
                                          <p:attrName>ppt_x</p:attrName>
                                        </p:attrNameLst>
                                      </p:cBhvr>
                                      <p:tavLst>
                                        <p:tav tm="0">
                                          <p:val>
                                            <p:strVal val="#ppt_x"/>
                                          </p:val>
                                        </p:tav>
                                        <p:tav tm="100000">
                                          <p:val>
                                            <p:strVal val="#ppt_x"/>
                                          </p:val>
                                        </p:tav>
                                      </p:tavLst>
                                    </p:anim>
                                    <p:anim calcmode="lin" valueType="num">
                                      <p:cBhvr additive="base">
                                        <p:cTn id="23" dur="5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500" fill="hold"/>
                                        <p:tgtEl>
                                          <p:spTgt spid="7"/>
                                        </p:tgtEl>
                                        <p:attrNameLst>
                                          <p:attrName>ppt_x</p:attrName>
                                        </p:attrNameLst>
                                      </p:cBhvr>
                                      <p:tavLst>
                                        <p:tav tm="0">
                                          <p:val>
                                            <p:strVal val="#ppt_x"/>
                                          </p:val>
                                        </p:tav>
                                        <p:tav tm="100000">
                                          <p:val>
                                            <p:strVal val="#ppt_x"/>
                                          </p:val>
                                        </p:tav>
                                      </p:tavLst>
                                    </p:anim>
                                    <p:anim calcmode="lin" valueType="num">
                                      <p:cBhvr additive="base">
                                        <p:cTn id="27"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8" fill="hold" nodeType="clickPar">
                      <p:stCondLst>
                        <p:cond delay="indefinite"/>
                      </p:stCondLst>
                      <p:childTnLst>
                        <p:par>
                          <p:cTn id="29" fill="hold" nodeType="withGroup">
                            <p:stCondLst>
                              <p:cond delay="0"/>
                            </p:stCondLst>
                            <p:childTnLst>
                              <p:par>
                                <p:cTn id="30" presetID="1" presetClass="emph" presetSubtype="2" fill="hold" nodeType="clickEffect">
                                  <p:stCondLst>
                                    <p:cond delay="0"/>
                                  </p:stCondLst>
                                  <p:childTnLst>
                                    <p:animClr clrSpc="rgb" dir="cw">
                                      <p:cBhvr>
                                        <p:cTn id="31" dur="2000" fill="hold"/>
                                        <p:tgtEl>
                                          <p:spTgt spid="7"/>
                                        </p:tgtEl>
                                        <p:attrNameLst>
                                          <p:attrName>fillcolor</p:attrName>
                                        </p:attrNameLst>
                                      </p:cBhvr>
                                      <p:to>
                                        <a:srgbClr val="FF0000"/>
                                      </p:to>
                                    </p:animClr>
                                    <p:set>
                                      <p:cBhvr>
                                        <p:cTn id="32" dur="2000" fill="hold"/>
                                        <p:tgtEl>
                                          <p:spTgt spid="7"/>
                                        </p:tgtEl>
                                        <p:attrNameLst>
                                          <p:attrName>fill.type</p:attrName>
                                        </p:attrNameLst>
                                      </p:cBhvr>
                                      <p:to>
                                        <p:strVal val="solid"/>
                                      </p:to>
                                    </p:set>
                                    <p:set>
                                      <p:cBhvr>
                                        <p:cTn id="33" dur="2000" fill="hold"/>
                                        <p:tgtEl>
                                          <p:spTgt spid="7"/>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5" grpId="0" animBg="1"/>
      <p:bldP spid="6" grpId="0" animBg="1"/>
      <p:bldP spid="7" grpId="0" animBg="1"/>
      <p:bldP spid="8"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0" y="1246188"/>
            <a:ext cx="5851525" cy="798512"/>
          </a:xfrm>
          <a:prstGeom prst="rect">
            <a:avLst/>
          </a:prstGeom>
          <a:ln/>
        </p:spPr>
        <p:style>
          <a:lnRef idx="1">
            <a:schemeClr val="accent3"/>
          </a:lnRef>
          <a:fillRef idx="2">
            <a:schemeClr val="accent3"/>
          </a:fillRef>
          <a:effectRef idx="1">
            <a:schemeClr val="accent3"/>
          </a:effectRef>
          <a:fontRef idx="minor">
            <a:schemeClr val="dk1"/>
          </a:fontRef>
        </p:style>
        <p:txBody>
          <a:bodyPr anchor="ctr"/>
          <a:lstStyle/>
          <a:p>
            <a:pPr fontAlgn="auto">
              <a:spcBef>
                <a:spcPts val="0"/>
              </a:spcBef>
              <a:spcAft>
                <a:spcPts val="0"/>
              </a:spcAft>
              <a:defRPr/>
            </a:pPr>
            <a:r>
              <a:rPr lang="vi-VN" sz="3600" b="1" i="1" dirty="0">
                <a:cs typeface="Arial" pitchFamily="34" charset="0"/>
              </a:rPr>
              <a:t>2.3.3. Hợp đồng lao động</a:t>
            </a:r>
          </a:p>
        </p:txBody>
      </p:sp>
      <p:sp>
        <p:nvSpPr>
          <p:cNvPr id="6" name="Rounded Rectangle 5"/>
          <p:cNvSpPr/>
          <p:nvPr/>
        </p:nvSpPr>
        <p:spPr>
          <a:xfrm>
            <a:off x="3175" y="2136775"/>
            <a:ext cx="3803650" cy="776288"/>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3200" b="1" dirty="0">
                <a:latin typeface="Arial" pitchFamily="34" charset="0"/>
                <a:cs typeface="Arial" pitchFamily="34" charset="0"/>
              </a:rPr>
              <a:t>2.3.3.1. </a:t>
            </a:r>
            <a:r>
              <a:rPr lang="en-US" sz="3200" b="1" dirty="0" err="1">
                <a:latin typeface="Arial" pitchFamily="34" charset="0"/>
                <a:cs typeface="Arial" pitchFamily="34" charset="0"/>
              </a:rPr>
              <a:t>Khái</a:t>
            </a:r>
            <a:r>
              <a:rPr lang="en-US" sz="3200" b="1" dirty="0">
                <a:latin typeface="Arial" pitchFamily="34" charset="0"/>
                <a:cs typeface="Arial" pitchFamily="34" charset="0"/>
              </a:rPr>
              <a:t> </a:t>
            </a:r>
            <a:r>
              <a:rPr lang="en-US" sz="3200" b="1" dirty="0" err="1">
                <a:latin typeface="Arial" pitchFamily="34" charset="0"/>
                <a:cs typeface="Arial" pitchFamily="34" charset="0"/>
              </a:rPr>
              <a:t>niệm</a:t>
            </a:r>
            <a:r>
              <a:rPr lang="en-US" sz="3200" b="1" dirty="0">
                <a:latin typeface="Arial" pitchFamily="34" charset="0"/>
                <a:cs typeface="Arial" pitchFamily="34" charset="0"/>
              </a:rPr>
              <a:t> </a:t>
            </a:r>
          </a:p>
        </p:txBody>
      </p:sp>
      <p:pic>
        <p:nvPicPr>
          <p:cNvPr id="41989"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ounded Rectangle 7"/>
          <p:cNvSpPr/>
          <p:nvPr/>
        </p:nvSpPr>
        <p:spPr>
          <a:xfrm>
            <a:off x="2219325" y="6008688"/>
            <a:ext cx="4705350" cy="849312"/>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3200" dirty="0">
                <a:latin typeface="Arial" pitchFamily="34" charset="0"/>
                <a:cs typeface="Arial" pitchFamily="34" charset="0"/>
              </a:rPr>
              <a:t>(</a:t>
            </a:r>
            <a:r>
              <a:rPr lang="en-US" sz="3200" dirty="0" err="1">
                <a:latin typeface="Arial" pitchFamily="34" charset="0"/>
                <a:cs typeface="Arial" pitchFamily="34" charset="0"/>
              </a:rPr>
              <a:t>Điều</a:t>
            </a:r>
            <a:r>
              <a:rPr lang="en-US" sz="3200" dirty="0">
                <a:latin typeface="Arial" pitchFamily="34" charset="0"/>
                <a:cs typeface="Arial" pitchFamily="34" charset="0"/>
              </a:rPr>
              <a:t> 13/BLLĐ/2019).</a:t>
            </a:r>
            <a:endParaRPr lang="en-US" sz="3200" b="1" dirty="0">
              <a:latin typeface="Arial" pitchFamily="34" charset="0"/>
              <a:cs typeface="Arial" pitchFamily="34" charset="0"/>
            </a:endParaRPr>
          </a:p>
        </p:txBody>
      </p:sp>
      <p:sp>
        <p:nvSpPr>
          <p:cNvPr id="7" name="Rounded Rectangle 6"/>
          <p:cNvSpPr/>
          <p:nvPr/>
        </p:nvSpPr>
        <p:spPr>
          <a:xfrm>
            <a:off x="0" y="2992438"/>
            <a:ext cx="9144000" cy="3016250"/>
          </a:xfrm>
          <a:prstGeom prst="roundRect">
            <a:avLst/>
          </a:prstGeom>
          <a:ln/>
        </p:spPr>
        <p:style>
          <a:lnRef idx="3">
            <a:schemeClr val="lt1"/>
          </a:lnRef>
          <a:fillRef idx="1">
            <a:schemeClr val="dk1"/>
          </a:fillRef>
          <a:effectRef idx="1">
            <a:schemeClr val="dk1"/>
          </a:effectRef>
          <a:fontRef idx="minor">
            <a:schemeClr val="lt1"/>
          </a:fontRef>
        </p:style>
        <p:txBody>
          <a:bodyPr anchor="ctr"/>
          <a:lstStyle/>
          <a:p>
            <a:pPr fontAlgn="auto">
              <a:spcBef>
                <a:spcPts val="0"/>
              </a:spcBef>
              <a:spcAft>
                <a:spcPts val="0"/>
              </a:spcAft>
              <a:defRPr/>
            </a:pPr>
            <a:r>
              <a:rPr lang="vi-VN" sz="3200" dirty="0">
                <a:solidFill>
                  <a:schemeClr val="tx1"/>
                </a:solidFill>
                <a:cs typeface="Arial" pitchFamily="34" charset="0"/>
              </a:rPr>
              <a:t>Hợp đồng lao động là </a:t>
            </a:r>
            <a:r>
              <a:rPr lang="vi-VN" sz="3200" dirty="0">
                <a:solidFill>
                  <a:srgbClr val="FF0000"/>
                </a:solidFill>
                <a:cs typeface="Arial" pitchFamily="34" charset="0"/>
              </a:rPr>
              <a:t>sự thỏa thuận </a:t>
            </a:r>
            <a:r>
              <a:rPr lang="vi-VN" sz="3200" dirty="0">
                <a:solidFill>
                  <a:schemeClr val="tx1"/>
                </a:solidFill>
                <a:cs typeface="Arial" pitchFamily="34" charset="0"/>
              </a:rPr>
              <a:t>giữa </a:t>
            </a:r>
            <a:r>
              <a:rPr lang="vi-VN" sz="3200" dirty="0">
                <a:solidFill>
                  <a:srgbClr val="FF0000"/>
                </a:solidFill>
                <a:cs typeface="Arial" pitchFamily="34" charset="0"/>
              </a:rPr>
              <a:t>người lao động</a:t>
            </a:r>
            <a:r>
              <a:rPr lang="vi-VN" sz="3200" dirty="0">
                <a:solidFill>
                  <a:schemeClr val="tx1"/>
                </a:solidFill>
                <a:cs typeface="Arial" pitchFamily="34" charset="0"/>
              </a:rPr>
              <a:t> và </a:t>
            </a:r>
            <a:r>
              <a:rPr lang="vi-VN" sz="3200" dirty="0">
                <a:solidFill>
                  <a:srgbClr val="FF0000"/>
                </a:solidFill>
                <a:cs typeface="Arial" pitchFamily="34" charset="0"/>
              </a:rPr>
              <a:t>người sử dụng lao động </a:t>
            </a:r>
            <a:r>
              <a:rPr lang="vi-VN" sz="3200" dirty="0">
                <a:solidFill>
                  <a:schemeClr val="tx1"/>
                </a:solidFill>
                <a:cs typeface="Arial" pitchFamily="34" charset="0"/>
              </a:rPr>
              <a:t>về</a:t>
            </a:r>
            <a:endParaRPr lang="en-US" sz="3200" dirty="0">
              <a:solidFill>
                <a:schemeClr val="tx1"/>
              </a:solidFill>
              <a:latin typeface="Arial" pitchFamily="34" charset="0"/>
              <a:cs typeface="Arial" pitchFamily="34" charset="0"/>
            </a:endParaRPr>
          </a:p>
          <a:p>
            <a:pPr fontAlgn="auto">
              <a:spcBef>
                <a:spcPts val="0"/>
              </a:spcBef>
              <a:spcAft>
                <a:spcPts val="0"/>
              </a:spcAft>
              <a:defRPr/>
            </a:pPr>
            <a:r>
              <a:rPr lang="en-US" sz="3200" dirty="0">
                <a:solidFill>
                  <a:schemeClr val="tx1"/>
                </a:solidFill>
                <a:latin typeface="Arial" pitchFamily="34" charset="0"/>
                <a:cs typeface="Arial" pitchFamily="34" charset="0"/>
              </a:rPr>
              <a:t>- </a:t>
            </a:r>
            <a:r>
              <a:rPr lang="vi-VN" sz="3200" dirty="0">
                <a:solidFill>
                  <a:schemeClr val="tx1"/>
                </a:solidFill>
                <a:cs typeface="Arial" pitchFamily="34" charset="0"/>
              </a:rPr>
              <a:t>việc làm có trả lương, </a:t>
            </a:r>
            <a:endParaRPr lang="en-US" sz="3200" dirty="0">
              <a:solidFill>
                <a:schemeClr val="tx1"/>
              </a:solidFill>
              <a:latin typeface="Arial" pitchFamily="34" charset="0"/>
              <a:cs typeface="Arial" pitchFamily="34" charset="0"/>
            </a:endParaRPr>
          </a:p>
          <a:p>
            <a:pPr fontAlgn="auto">
              <a:spcBef>
                <a:spcPts val="0"/>
              </a:spcBef>
              <a:spcAft>
                <a:spcPts val="0"/>
              </a:spcAft>
              <a:defRPr/>
            </a:pPr>
            <a:r>
              <a:rPr lang="en-US" sz="3200" dirty="0">
                <a:solidFill>
                  <a:schemeClr val="tx1"/>
                </a:solidFill>
                <a:latin typeface="Arial" pitchFamily="34" charset="0"/>
                <a:cs typeface="Arial" pitchFamily="34" charset="0"/>
              </a:rPr>
              <a:t>- </a:t>
            </a:r>
            <a:r>
              <a:rPr lang="vi-VN" sz="3200" dirty="0">
                <a:solidFill>
                  <a:schemeClr val="tx1"/>
                </a:solidFill>
                <a:cs typeface="Arial" pitchFamily="34" charset="0"/>
              </a:rPr>
              <a:t>điều kiện làm việc, </a:t>
            </a:r>
            <a:endParaRPr lang="en-US" sz="3200" dirty="0">
              <a:solidFill>
                <a:schemeClr val="tx1"/>
              </a:solidFill>
              <a:latin typeface="Arial" pitchFamily="34" charset="0"/>
              <a:cs typeface="Arial" pitchFamily="34" charset="0"/>
            </a:endParaRPr>
          </a:p>
          <a:p>
            <a:pPr fontAlgn="auto">
              <a:spcBef>
                <a:spcPts val="0"/>
              </a:spcBef>
              <a:spcAft>
                <a:spcPts val="0"/>
              </a:spcAft>
              <a:defRPr/>
            </a:pPr>
            <a:r>
              <a:rPr lang="en-US" sz="3200" dirty="0">
                <a:solidFill>
                  <a:schemeClr val="tx1"/>
                </a:solidFill>
                <a:latin typeface="Arial" pitchFamily="34" charset="0"/>
                <a:cs typeface="Arial" pitchFamily="34" charset="0"/>
              </a:rPr>
              <a:t>- </a:t>
            </a:r>
            <a:r>
              <a:rPr lang="vi-VN" sz="3200" dirty="0">
                <a:solidFill>
                  <a:schemeClr val="tx1"/>
                </a:solidFill>
                <a:cs typeface="Arial" pitchFamily="34" charset="0"/>
              </a:rPr>
              <a:t>quyền và nghĩa vụ của mỗi bên trong quan hệ lao động.</a:t>
            </a:r>
            <a:endParaRPr lang="en-US" sz="3200" b="1" dirty="0">
              <a:solidFill>
                <a:schemeClr val="tx1"/>
              </a:solidFill>
              <a:latin typeface="Arial" pitchFamily="34" charset="0"/>
              <a:cs typeface="Arial" pitchFamily="34" charset="0"/>
            </a:endParaRPr>
          </a:p>
        </p:txBody>
      </p:sp>
    </p:spTree>
    <p:extLst>
      <p:ext uri="{BB962C8B-B14F-4D97-AF65-F5344CB8AC3E}">
        <p14:creationId xmlns:p14="http://schemas.microsoft.com/office/powerpoint/2010/main" val="2944218921"/>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1000"/>
                                        <p:tgtEl>
                                          <p:spTgt spid="7"/>
                                        </p:tgtEl>
                                      </p:cBhvr>
                                    </p:animEffect>
                                    <p:anim calcmode="lin" valueType="num">
                                      <p:cBhvr>
                                        <p:cTn id="20" dur="1000" fill="hold"/>
                                        <p:tgtEl>
                                          <p:spTgt spid="7"/>
                                        </p:tgtEl>
                                        <p:attrNameLst>
                                          <p:attrName>ppt_x</p:attrName>
                                        </p:attrNameLst>
                                      </p:cBhvr>
                                      <p:tavLst>
                                        <p:tav tm="0">
                                          <p:val>
                                            <p:strVal val="#ppt_x"/>
                                          </p:val>
                                        </p:tav>
                                        <p:tav tm="100000">
                                          <p:val>
                                            <p:strVal val="#ppt_x"/>
                                          </p:val>
                                        </p:tav>
                                      </p:tavLst>
                                    </p:anim>
                                    <p:anim calcmode="lin" valueType="num">
                                      <p:cBhvr>
                                        <p:cTn id="21"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22" fill="hold" nodeType="clickPar">
                      <p:stCondLst>
                        <p:cond delay="indefinite"/>
                      </p:stCondLst>
                      <p:childTnLst>
                        <p:par>
                          <p:cTn id="23" fill="hold" nodeType="withGroup">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fade">
                                      <p:cBhvr>
                                        <p:cTn id="26" dur="1000"/>
                                        <p:tgtEl>
                                          <p:spTgt spid="8"/>
                                        </p:tgtEl>
                                      </p:cBhvr>
                                    </p:animEffect>
                                    <p:anim calcmode="lin" valueType="num">
                                      <p:cBhvr>
                                        <p:cTn id="27" dur="1000" fill="hold"/>
                                        <p:tgtEl>
                                          <p:spTgt spid="8"/>
                                        </p:tgtEl>
                                        <p:attrNameLst>
                                          <p:attrName>ppt_x</p:attrName>
                                        </p:attrNameLst>
                                      </p:cBhvr>
                                      <p:tavLst>
                                        <p:tav tm="0">
                                          <p:val>
                                            <p:strVal val="#ppt_x"/>
                                          </p:val>
                                        </p:tav>
                                        <p:tav tm="100000">
                                          <p:val>
                                            <p:strVal val="#ppt_x"/>
                                          </p:val>
                                        </p:tav>
                                      </p:tavLst>
                                    </p:anim>
                                    <p:anim calcmode="lin" valueType="num">
                                      <p:cBhvr>
                                        <p:cTn id="28"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8" grpId="0" animBg="1"/>
      <p:bldP spid="7"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0" y="1246188"/>
            <a:ext cx="8462963" cy="815975"/>
          </a:xfrm>
          <a:prstGeom prst="rect">
            <a:avLst/>
          </a:prstGeom>
          <a:ln/>
        </p:spPr>
        <p:style>
          <a:lnRef idx="1">
            <a:schemeClr val="accent1"/>
          </a:lnRef>
          <a:fillRef idx="2">
            <a:schemeClr val="accent1"/>
          </a:fillRef>
          <a:effectRef idx="1">
            <a:schemeClr val="accent1"/>
          </a:effectRef>
          <a:fontRef idx="minor">
            <a:schemeClr val="dk1"/>
          </a:fontRef>
        </p:style>
        <p:txBody>
          <a:bodyPr anchor="ctr"/>
          <a:lstStyle/>
          <a:p>
            <a:pPr fontAlgn="auto">
              <a:spcBef>
                <a:spcPts val="0"/>
              </a:spcBef>
              <a:spcAft>
                <a:spcPts val="0"/>
              </a:spcAft>
              <a:defRPr/>
            </a:pPr>
            <a:r>
              <a:rPr lang="vi-VN" sz="3600" b="1" i="1" dirty="0">
                <a:cs typeface="Arial" pitchFamily="34" charset="0"/>
              </a:rPr>
              <a:t>2.3.3.2. Chủ thể giao kết hợp đồng </a:t>
            </a:r>
            <a:r>
              <a:rPr lang="en-US" sz="3600" b="1" i="1" dirty="0">
                <a:latin typeface="Arial" pitchFamily="34" charset="0"/>
                <a:cs typeface="Arial" pitchFamily="34" charset="0"/>
              </a:rPr>
              <a:t>LĐ</a:t>
            </a:r>
            <a:endParaRPr lang="vi-VN" sz="3600" b="1" i="1" dirty="0">
              <a:cs typeface="Arial" pitchFamily="34" charset="0"/>
            </a:endParaRPr>
          </a:p>
        </p:txBody>
      </p:sp>
      <p:sp>
        <p:nvSpPr>
          <p:cNvPr id="6" name="Rounded Rectangle 5"/>
          <p:cNvSpPr/>
          <p:nvPr/>
        </p:nvSpPr>
        <p:spPr>
          <a:xfrm>
            <a:off x="3175" y="2360613"/>
            <a:ext cx="4227513" cy="798512"/>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vi-VN" sz="3600" b="1" dirty="0">
                <a:cs typeface="Arial" pitchFamily="34" charset="0"/>
              </a:rPr>
              <a:t>a. Người lao động</a:t>
            </a:r>
          </a:p>
        </p:txBody>
      </p:sp>
      <p:pic>
        <p:nvPicPr>
          <p:cNvPr id="43013"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ounded Rectangle 7"/>
          <p:cNvSpPr/>
          <p:nvPr/>
        </p:nvSpPr>
        <p:spPr>
          <a:xfrm>
            <a:off x="0" y="3441700"/>
            <a:ext cx="9144000" cy="2609850"/>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vi-VN" sz="3200" dirty="0">
                <a:cs typeface="Arial" pitchFamily="34" charset="0"/>
              </a:rPr>
              <a:t>“Công dân muốn trở thành một bên chủ thể giao kết hợp đồng lao động phải là người ít nhất </a:t>
            </a:r>
            <a:r>
              <a:rPr lang="en-US" sz="3200" b="1" dirty="0" err="1">
                <a:solidFill>
                  <a:srgbClr val="FF0000"/>
                </a:solidFill>
                <a:latin typeface="Arial" pitchFamily="34" charset="0"/>
                <a:cs typeface="Arial" pitchFamily="34" charset="0"/>
              </a:rPr>
              <a:t>từ</a:t>
            </a:r>
            <a:r>
              <a:rPr lang="en-US" sz="3200" b="1" dirty="0">
                <a:solidFill>
                  <a:srgbClr val="FF0000"/>
                </a:solidFill>
                <a:latin typeface="Arial" pitchFamily="34" charset="0"/>
                <a:cs typeface="Arial" pitchFamily="34" charset="0"/>
              </a:rPr>
              <a:t> </a:t>
            </a:r>
            <a:r>
              <a:rPr lang="vi-VN" sz="3200" b="1" dirty="0">
                <a:solidFill>
                  <a:srgbClr val="FF0000"/>
                </a:solidFill>
                <a:cs typeface="Arial" pitchFamily="34" charset="0"/>
              </a:rPr>
              <a:t>đủ 15 tuổi trở lên</a:t>
            </a:r>
            <a:r>
              <a:rPr lang="vi-VN" sz="3200" dirty="0">
                <a:cs typeface="Arial" pitchFamily="34" charset="0"/>
              </a:rPr>
              <a:t>, có khả năng lao động, được trả lương và chịu sự quản lý”</a:t>
            </a:r>
            <a:endParaRPr lang="en-US" sz="3200" b="1" dirty="0">
              <a:latin typeface="Arial" pitchFamily="34" charset="0"/>
              <a:cs typeface="Arial" pitchFamily="34" charset="0"/>
            </a:endParaRPr>
          </a:p>
        </p:txBody>
      </p:sp>
    </p:spTree>
    <p:extLst>
      <p:ext uri="{BB962C8B-B14F-4D97-AF65-F5344CB8AC3E}">
        <p14:creationId xmlns:p14="http://schemas.microsoft.com/office/powerpoint/2010/main" val="2191975894"/>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1000"/>
                                        <p:tgtEl>
                                          <p:spTgt spid="8"/>
                                        </p:tgtEl>
                                      </p:cBhvr>
                                    </p:animEffect>
                                    <p:anim calcmode="lin" valueType="num">
                                      <p:cBhvr>
                                        <p:cTn id="20" dur="1000" fill="hold"/>
                                        <p:tgtEl>
                                          <p:spTgt spid="8"/>
                                        </p:tgtEl>
                                        <p:attrNameLst>
                                          <p:attrName>ppt_x</p:attrName>
                                        </p:attrNameLst>
                                      </p:cBhvr>
                                      <p:tavLst>
                                        <p:tav tm="0">
                                          <p:val>
                                            <p:strVal val="#ppt_x"/>
                                          </p:val>
                                        </p:tav>
                                        <p:tav tm="100000">
                                          <p:val>
                                            <p:strVal val="#ppt_x"/>
                                          </p:val>
                                        </p:tav>
                                      </p:tavLst>
                                    </p:anim>
                                    <p:anim calcmode="lin" valueType="num">
                                      <p:cBhvr>
                                        <p:cTn id="21"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8"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0" y="1246188"/>
            <a:ext cx="9144000" cy="1397000"/>
          </a:xfrm>
          <a:prstGeom prst="rect">
            <a:avLst/>
          </a:prstGeom>
          <a:ln/>
        </p:spPr>
        <p:style>
          <a:lnRef idx="1">
            <a:schemeClr val="accent2"/>
          </a:lnRef>
          <a:fillRef idx="2">
            <a:schemeClr val="accent2"/>
          </a:fillRef>
          <a:effectRef idx="1">
            <a:schemeClr val="accent2"/>
          </a:effectRef>
          <a:fontRef idx="minor">
            <a:schemeClr val="dk1"/>
          </a:fontRef>
        </p:style>
        <p:txBody>
          <a:bodyPr anchor="ctr"/>
          <a:lstStyle/>
          <a:p>
            <a:pPr fontAlgn="auto">
              <a:spcBef>
                <a:spcPts val="0"/>
              </a:spcBef>
              <a:spcAft>
                <a:spcPts val="0"/>
              </a:spcAft>
              <a:defRPr/>
            </a:pPr>
            <a:r>
              <a:rPr lang="vi-VN" sz="3600" b="1" i="1" dirty="0">
                <a:cs typeface="Arial" pitchFamily="34" charset="0"/>
              </a:rPr>
              <a:t>- Tuy nhiên trong một số trường hợp như VH  NT (xiếc, múa...)</a:t>
            </a:r>
            <a:endParaRPr lang="vi-VN" sz="3600" b="1" dirty="0">
              <a:solidFill>
                <a:srgbClr val="C00000"/>
              </a:solidFill>
              <a:cs typeface="Arial" pitchFamily="34" charset="0"/>
            </a:endParaRPr>
          </a:p>
        </p:txBody>
      </p:sp>
      <p:sp>
        <p:nvSpPr>
          <p:cNvPr id="6" name="Rounded Rectangle 5"/>
          <p:cNvSpPr/>
          <p:nvPr/>
        </p:nvSpPr>
        <p:spPr>
          <a:xfrm>
            <a:off x="3175" y="2825750"/>
            <a:ext cx="9144000" cy="2344738"/>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3200" b="1" dirty="0"/>
              <a:t>PL LĐ </a:t>
            </a:r>
            <a:r>
              <a:rPr lang="vi-VN" sz="3200" b="1" dirty="0"/>
              <a:t>cũng cho phép các công dân </a:t>
            </a:r>
            <a:r>
              <a:rPr lang="vi-VN" sz="3200" b="1" dirty="0">
                <a:solidFill>
                  <a:srgbClr val="FF0000"/>
                </a:solidFill>
              </a:rPr>
              <a:t>chưa đủ 15 tuổi </a:t>
            </a:r>
            <a:r>
              <a:rPr lang="vi-VN" sz="3200" b="1" dirty="0"/>
              <a:t>có thể được trở thành chủ thể giao kết </a:t>
            </a:r>
            <a:r>
              <a:rPr lang="en-US" sz="3200" b="1" dirty="0"/>
              <a:t>HĐ LĐ </a:t>
            </a:r>
            <a:r>
              <a:rPr lang="vi-VN" sz="3200" b="1" dirty="0"/>
              <a:t>nhưng phải có những </a:t>
            </a:r>
            <a:r>
              <a:rPr lang="en-US" sz="3200" b="1" dirty="0"/>
              <a:t>ĐK </a:t>
            </a:r>
            <a:r>
              <a:rPr lang="vi-VN" sz="3200" b="1" dirty="0"/>
              <a:t>ràng buộc kèm theo</a:t>
            </a:r>
            <a:endParaRPr lang="en-US" sz="3200" b="1" dirty="0">
              <a:latin typeface="Arial" pitchFamily="34" charset="0"/>
              <a:cs typeface="Arial" pitchFamily="34" charset="0"/>
            </a:endParaRPr>
          </a:p>
        </p:txBody>
      </p:sp>
      <p:pic>
        <p:nvPicPr>
          <p:cNvPr id="44037"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ounded Rectangle 7"/>
          <p:cNvSpPr/>
          <p:nvPr/>
        </p:nvSpPr>
        <p:spPr>
          <a:xfrm>
            <a:off x="3175" y="5353050"/>
            <a:ext cx="9144000" cy="1222375"/>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vi-VN" sz="3200" dirty="0">
                <a:cs typeface="Arial" pitchFamily="34" charset="0"/>
              </a:rPr>
              <a:t>thực hiện </a:t>
            </a:r>
            <a:r>
              <a:rPr lang="en-US" sz="3200" dirty="0">
                <a:latin typeface="Arial" pitchFamily="34" charset="0"/>
                <a:cs typeface="Arial" pitchFamily="34" charset="0"/>
              </a:rPr>
              <a:t>HĐ LĐ </a:t>
            </a:r>
            <a:r>
              <a:rPr lang="vi-VN" sz="3200" dirty="0">
                <a:cs typeface="Arial" pitchFamily="34" charset="0"/>
              </a:rPr>
              <a:t>phải có sự đồng ý của cha mẹ hoặc người đại diện hợp pháp.</a:t>
            </a:r>
          </a:p>
        </p:txBody>
      </p:sp>
    </p:spTree>
    <p:extLst>
      <p:ext uri="{BB962C8B-B14F-4D97-AF65-F5344CB8AC3E}">
        <p14:creationId xmlns:p14="http://schemas.microsoft.com/office/powerpoint/2010/main" val="324591991"/>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1000"/>
                                        <p:tgtEl>
                                          <p:spTgt spid="8"/>
                                        </p:tgtEl>
                                      </p:cBhvr>
                                    </p:animEffect>
                                    <p:anim calcmode="lin" valueType="num">
                                      <p:cBhvr>
                                        <p:cTn id="20" dur="1000" fill="hold"/>
                                        <p:tgtEl>
                                          <p:spTgt spid="8"/>
                                        </p:tgtEl>
                                        <p:attrNameLst>
                                          <p:attrName>ppt_x</p:attrName>
                                        </p:attrNameLst>
                                      </p:cBhvr>
                                      <p:tavLst>
                                        <p:tav tm="0">
                                          <p:val>
                                            <p:strVal val="#ppt_x"/>
                                          </p:val>
                                        </p:tav>
                                        <p:tav tm="100000">
                                          <p:val>
                                            <p:strVal val="#ppt_x"/>
                                          </p:val>
                                        </p:tav>
                                      </p:tavLst>
                                    </p:anim>
                                    <p:anim calcmode="lin" valueType="num">
                                      <p:cBhvr>
                                        <p:cTn id="21"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8"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0" y="1246188"/>
            <a:ext cx="6218238" cy="798512"/>
          </a:xfrm>
          <a:prstGeom prst="rect">
            <a:avLst/>
          </a:prstGeom>
          <a:ln/>
        </p:spPr>
        <p:style>
          <a:lnRef idx="1">
            <a:schemeClr val="accent3"/>
          </a:lnRef>
          <a:fillRef idx="2">
            <a:schemeClr val="accent3"/>
          </a:fillRef>
          <a:effectRef idx="1">
            <a:schemeClr val="accent3"/>
          </a:effectRef>
          <a:fontRef idx="minor">
            <a:schemeClr val="dk1"/>
          </a:fontRef>
        </p:style>
        <p:txBody>
          <a:bodyPr anchor="ctr"/>
          <a:lstStyle/>
          <a:p>
            <a:pPr fontAlgn="auto">
              <a:spcBef>
                <a:spcPts val="0"/>
              </a:spcBef>
              <a:spcAft>
                <a:spcPts val="0"/>
              </a:spcAft>
              <a:defRPr/>
            </a:pPr>
            <a:r>
              <a:rPr lang="vi-VN" sz="3600" b="1" i="1" dirty="0">
                <a:cs typeface="Arial" pitchFamily="34" charset="0"/>
              </a:rPr>
              <a:t>b. Người sử dụng lao động</a:t>
            </a:r>
            <a:endParaRPr lang="vi-VN" sz="3600" b="1" dirty="0">
              <a:solidFill>
                <a:srgbClr val="C00000"/>
              </a:solidFill>
              <a:cs typeface="Arial" pitchFamily="34" charset="0"/>
            </a:endParaRPr>
          </a:p>
        </p:txBody>
      </p:sp>
      <p:sp>
        <p:nvSpPr>
          <p:cNvPr id="6" name="Rounded Rectangle 5"/>
          <p:cNvSpPr/>
          <p:nvPr/>
        </p:nvSpPr>
        <p:spPr>
          <a:xfrm>
            <a:off x="-11113" y="2476500"/>
            <a:ext cx="9144001" cy="1481138"/>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vi-VN" sz="3200" b="1" dirty="0">
                <a:cs typeface="Arial" pitchFamily="34" charset="0"/>
              </a:rPr>
              <a:t>- Điều kiện để một cá nhân trở thành chủ thể thuê mướn giao kết hợp đồng lao động là</a:t>
            </a:r>
            <a:endParaRPr lang="en-US" sz="3200" b="1" dirty="0">
              <a:latin typeface="Arial" pitchFamily="34" charset="0"/>
              <a:cs typeface="Arial" pitchFamily="34" charset="0"/>
            </a:endParaRPr>
          </a:p>
        </p:txBody>
      </p:sp>
      <p:pic>
        <p:nvPicPr>
          <p:cNvPr id="45061"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ounded Rectangle 7"/>
          <p:cNvSpPr/>
          <p:nvPr/>
        </p:nvSpPr>
        <p:spPr>
          <a:xfrm>
            <a:off x="0" y="4405313"/>
            <a:ext cx="9147175" cy="2011362"/>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vi-VN" sz="3200" b="1" dirty="0">
                <a:cs typeface="Arial" pitchFamily="34" charset="0"/>
              </a:rPr>
              <a:t>người ít nhất phải </a:t>
            </a:r>
            <a:r>
              <a:rPr lang="vi-VN" sz="3200" b="1" dirty="0">
                <a:solidFill>
                  <a:srgbClr val="FF0000"/>
                </a:solidFill>
                <a:cs typeface="Arial" pitchFamily="34" charset="0"/>
              </a:rPr>
              <a:t>từ đủ 18 tuổi trở </a:t>
            </a:r>
            <a:r>
              <a:rPr lang="vi-VN" sz="3200" b="1" dirty="0">
                <a:cs typeface="Arial" pitchFamily="34" charset="0"/>
              </a:rPr>
              <a:t>lên và có </a:t>
            </a:r>
            <a:r>
              <a:rPr lang="vi-VN" sz="3200" b="1" dirty="0">
                <a:solidFill>
                  <a:srgbClr val="FF0000"/>
                </a:solidFill>
                <a:cs typeface="Arial" pitchFamily="34" charset="0"/>
              </a:rPr>
              <a:t>đầy đủ năng lực hành vi dân sự</a:t>
            </a:r>
            <a:r>
              <a:rPr lang="vi-VN" sz="3200" b="1" dirty="0">
                <a:cs typeface="Arial" pitchFamily="34" charset="0"/>
              </a:rPr>
              <a:t>, có khả năng </a:t>
            </a:r>
            <a:r>
              <a:rPr lang="vi-VN" sz="3200" b="1" dirty="0">
                <a:solidFill>
                  <a:srgbClr val="FF0000"/>
                </a:solidFill>
                <a:cs typeface="Arial" pitchFamily="34" charset="0"/>
              </a:rPr>
              <a:t>thuê mướn </a:t>
            </a:r>
            <a:r>
              <a:rPr lang="vi-VN" sz="3200" b="1" dirty="0">
                <a:cs typeface="Arial" pitchFamily="34" charset="0"/>
              </a:rPr>
              <a:t>và </a:t>
            </a:r>
            <a:r>
              <a:rPr lang="vi-VN" sz="3200" b="1" dirty="0">
                <a:solidFill>
                  <a:srgbClr val="FF0000"/>
                </a:solidFill>
                <a:cs typeface="Arial" pitchFamily="34" charset="0"/>
              </a:rPr>
              <a:t>trả công </a:t>
            </a:r>
            <a:r>
              <a:rPr lang="vi-VN" sz="3200" b="1" dirty="0">
                <a:cs typeface="Arial" pitchFamily="34" charset="0"/>
              </a:rPr>
              <a:t>lao động</a:t>
            </a:r>
            <a:endParaRPr lang="en-US" sz="3200" b="1" dirty="0">
              <a:latin typeface="Arial" pitchFamily="34" charset="0"/>
              <a:cs typeface="Arial" pitchFamily="34" charset="0"/>
            </a:endParaRPr>
          </a:p>
        </p:txBody>
      </p:sp>
    </p:spTree>
    <p:extLst>
      <p:ext uri="{BB962C8B-B14F-4D97-AF65-F5344CB8AC3E}">
        <p14:creationId xmlns:p14="http://schemas.microsoft.com/office/powerpoint/2010/main" val="4126323456"/>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1000"/>
                                        <p:tgtEl>
                                          <p:spTgt spid="8"/>
                                        </p:tgtEl>
                                      </p:cBhvr>
                                    </p:animEffect>
                                    <p:anim calcmode="lin" valueType="num">
                                      <p:cBhvr>
                                        <p:cTn id="20" dur="1000" fill="hold"/>
                                        <p:tgtEl>
                                          <p:spTgt spid="8"/>
                                        </p:tgtEl>
                                        <p:attrNameLst>
                                          <p:attrName>ppt_x</p:attrName>
                                        </p:attrNameLst>
                                      </p:cBhvr>
                                      <p:tavLst>
                                        <p:tav tm="0">
                                          <p:val>
                                            <p:strVal val="#ppt_x"/>
                                          </p:val>
                                        </p:tav>
                                        <p:tav tm="100000">
                                          <p:val>
                                            <p:strVal val="#ppt_x"/>
                                          </p:val>
                                        </p:tav>
                                      </p:tavLst>
                                    </p:anim>
                                    <p:anim calcmode="lin" valueType="num">
                                      <p:cBhvr>
                                        <p:cTn id="21"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8"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0" y="1246188"/>
            <a:ext cx="9144000" cy="798512"/>
          </a:xfrm>
          <a:prstGeom prst="rect">
            <a:avLst/>
          </a:prstGeom>
          <a:solidFill>
            <a:schemeClr val="accent6">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vi-VN" sz="3600" b="1" i="1" dirty="0">
                <a:cs typeface="Arial" pitchFamily="34" charset="0"/>
              </a:rPr>
              <a:t>2.3.3.3. Phân loại hợp đồng lao động</a:t>
            </a:r>
            <a:endParaRPr lang="vi-VN" sz="3600" b="1" dirty="0">
              <a:solidFill>
                <a:srgbClr val="C00000"/>
              </a:solidFill>
              <a:cs typeface="Arial" pitchFamily="34" charset="0"/>
            </a:endParaRPr>
          </a:p>
        </p:txBody>
      </p:sp>
      <p:pic>
        <p:nvPicPr>
          <p:cNvPr id="46084"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ounded Rectangle 7"/>
          <p:cNvSpPr/>
          <p:nvPr/>
        </p:nvSpPr>
        <p:spPr>
          <a:xfrm>
            <a:off x="7938" y="2044700"/>
            <a:ext cx="4705350" cy="847725"/>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vi-VN" sz="3200" b="1" i="1" dirty="0">
                <a:cs typeface="Arial" pitchFamily="34" charset="0"/>
              </a:rPr>
              <a:t>(Điều 2</a:t>
            </a:r>
            <a:r>
              <a:rPr lang="en-US" sz="3200" b="1" i="1" dirty="0">
                <a:latin typeface="Arial" pitchFamily="34" charset="0"/>
                <a:cs typeface="Arial" pitchFamily="34" charset="0"/>
              </a:rPr>
              <a:t>0</a:t>
            </a:r>
            <a:r>
              <a:rPr lang="vi-VN" sz="3200" b="1" i="1" dirty="0">
                <a:cs typeface="Arial" pitchFamily="34" charset="0"/>
              </a:rPr>
              <a:t>/BLLĐ/201</a:t>
            </a:r>
            <a:r>
              <a:rPr lang="en-US" sz="3200" b="1" i="1" dirty="0">
                <a:latin typeface="Arial" pitchFamily="34" charset="0"/>
                <a:cs typeface="Arial" pitchFamily="34" charset="0"/>
              </a:rPr>
              <a:t>9</a:t>
            </a:r>
            <a:r>
              <a:rPr lang="vi-VN" sz="3200" b="1" i="1" dirty="0">
                <a:cs typeface="Arial" pitchFamily="34" charset="0"/>
              </a:rPr>
              <a:t>)</a:t>
            </a:r>
            <a:endParaRPr lang="vi-VN" sz="3200" b="1" dirty="0">
              <a:solidFill>
                <a:srgbClr val="C00000"/>
              </a:solidFill>
              <a:cs typeface="Arial" pitchFamily="34" charset="0"/>
            </a:endParaRPr>
          </a:p>
        </p:txBody>
      </p:sp>
      <p:graphicFrame>
        <p:nvGraphicFramePr>
          <p:cNvPr id="11" name="Diagram 10"/>
          <p:cNvGraphicFramePr/>
          <p:nvPr>
            <p:extLst>
              <p:ext uri="{D42A27DB-BD31-4B8C-83A1-F6EECF244321}">
                <p14:modId xmlns:p14="http://schemas.microsoft.com/office/powerpoint/2010/main" val="4188736057"/>
              </p:ext>
            </p:extLst>
          </p:nvPr>
        </p:nvGraphicFramePr>
        <p:xfrm>
          <a:off x="149629" y="2127423"/>
          <a:ext cx="8844742" cy="48133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167525884"/>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arn(inVertical)">
                                      <p:cBhvr>
                                        <p:cTn id="12" dur="500"/>
                                        <p:tgtEl>
                                          <p:spTgt spid="8"/>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wipe(down)">
                                      <p:cBhvr>
                                        <p:cTn id="1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Graphic spid="11" grpId="0">
        <p:bldAsOne/>
      </p:bldGraphic>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0" y="1484784"/>
            <a:ext cx="9144000" cy="1214437"/>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a:latin typeface="Arial" pitchFamily="34" charset="0"/>
                <a:cs typeface="Arial" pitchFamily="34" charset="0"/>
              </a:rPr>
              <a:t>H</a:t>
            </a:r>
            <a:r>
              <a:rPr lang="vi-VN" sz="3200" dirty="0">
                <a:cs typeface="Arial" pitchFamily="34" charset="0"/>
              </a:rPr>
              <a:t>ợp đồng lao động </a:t>
            </a:r>
            <a:r>
              <a:rPr lang="vi-VN" sz="3200" dirty="0">
                <a:solidFill>
                  <a:srgbClr val="FF0000"/>
                </a:solidFill>
                <a:cs typeface="Arial" pitchFamily="34" charset="0"/>
              </a:rPr>
              <a:t>không xác định </a:t>
            </a:r>
            <a:r>
              <a:rPr lang="vi-VN" sz="3200" dirty="0">
                <a:cs typeface="Arial" pitchFamily="34" charset="0"/>
              </a:rPr>
              <a:t>thời </a:t>
            </a:r>
            <a:r>
              <a:rPr lang="vi-VN" sz="3200" dirty="0" smtClean="0">
                <a:cs typeface="Arial" pitchFamily="34" charset="0"/>
              </a:rPr>
              <a:t>hạn</a:t>
            </a:r>
            <a:endParaRPr lang="en-US" sz="3200" dirty="0" smtClean="0">
              <a:cs typeface="Arial" pitchFamily="34" charset="0"/>
            </a:endParaRPr>
          </a:p>
          <a:p>
            <a:pPr>
              <a:defRPr/>
            </a:pPr>
            <a:r>
              <a:rPr lang="en-US" sz="3200" dirty="0" smtClean="0">
                <a:cs typeface="Arial" pitchFamily="34" charset="0"/>
              </a:rPr>
              <a:t>(</a:t>
            </a:r>
            <a:r>
              <a:rPr lang="en-US" sz="3200" b="1" i="1" dirty="0" err="1">
                <a:latin typeface="Arial" pitchFamily="34" charset="0"/>
                <a:cs typeface="Arial" pitchFamily="34" charset="0"/>
              </a:rPr>
              <a:t>Loại</a:t>
            </a:r>
            <a:r>
              <a:rPr lang="en-US" sz="3200" b="1" i="1" dirty="0">
                <a:latin typeface="Arial" pitchFamily="34" charset="0"/>
                <a:cs typeface="Arial" pitchFamily="34" charset="0"/>
              </a:rPr>
              <a:t> 1</a:t>
            </a:r>
            <a:r>
              <a:rPr lang="en-US" sz="3200" b="1" i="1" dirty="0" smtClean="0">
                <a:latin typeface="Arial" pitchFamily="34" charset="0"/>
                <a:cs typeface="Arial" pitchFamily="34" charset="0"/>
              </a:rPr>
              <a:t>)</a:t>
            </a:r>
            <a:endParaRPr lang="vi-VN" sz="3200" b="1" dirty="0">
              <a:solidFill>
                <a:srgbClr val="C00000"/>
              </a:solidFill>
              <a:cs typeface="Arial" pitchFamily="34" charset="0"/>
            </a:endParaRPr>
          </a:p>
        </p:txBody>
      </p:sp>
      <p:pic>
        <p:nvPicPr>
          <p:cNvPr id="47109"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ounded Rectangle 7"/>
          <p:cNvSpPr/>
          <p:nvPr/>
        </p:nvSpPr>
        <p:spPr>
          <a:xfrm>
            <a:off x="0" y="3789040"/>
            <a:ext cx="9144000" cy="2060575"/>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3200" dirty="0">
                <a:latin typeface="Arial" pitchFamily="34" charset="0"/>
                <a:cs typeface="Arial" pitchFamily="34" charset="0"/>
              </a:rPr>
              <a:t>L</a:t>
            </a:r>
            <a:r>
              <a:rPr lang="vi-VN" sz="3200" dirty="0">
                <a:cs typeface="Arial" pitchFamily="34" charset="0"/>
              </a:rPr>
              <a:t>à hợp đồng mà trong đó </a:t>
            </a:r>
            <a:r>
              <a:rPr lang="vi-VN" sz="3200" dirty="0">
                <a:solidFill>
                  <a:srgbClr val="FF0000"/>
                </a:solidFill>
                <a:cs typeface="Arial" pitchFamily="34" charset="0"/>
              </a:rPr>
              <a:t>hai</a:t>
            </a:r>
            <a:r>
              <a:rPr lang="vi-VN" sz="3200" dirty="0">
                <a:cs typeface="Arial" pitchFamily="34" charset="0"/>
              </a:rPr>
              <a:t> bên </a:t>
            </a:r>
            <a:r>
              <a:rPr lang="vi-VN" sz="3200" dirty="0">
                <a:solidFill>
                  <a:srgbClr val="FF0000"/>
                </a:solidFill>
                <a:cs typeface="Arial" pitchFamily="34" charset="0"/>
              </a:rPr>
              <a:t>không xác định thời hạn</a:t>
            </a:r>
            <a:r>
              <a:rPr lang="vi-VN" sz="3200" dirty="0">
                <a:cs typeface="Arial" pitchFamily="34" charset="0"/>
              </a:rPr>
              <a:t>, </a:t>
            </a:r>
            <a:r>
              <a:rPr lang="vi-VN" sz="3200" dirty="0">
                <a:solidFill>
                  <a:srgbClr val="FF0000"/>
                </a:solidFill>
                <a:cs typeface="Arial" pitchFamily="34" charset="0"/>
              </a:rPr>
              <a:t>thời điểm chấm dứt </a:t>
            </a:r>
            <a:r>
              <a:rPr lang="vi-VN" sz="3200" dirty="0">
                <a:cs typeface="Arial" pitchFamily="34" charset="0"/>
              </a:rPr>
              <a:t>hiệu lực của hợp đồng</a:t>
            </a:r>
            <a:endParaRPr lang="en-US" sz="3200" b="1" dirty="0">
              <a:latin typeface="Arial" pitchFamily="34" charset="0"/>
              <a:cs typeface="Arial" pitchFamily="34" charset="0"/>
            </a:endParaRPr>
          </a:p>
        </p:txBody>
      </p:sp>
    </p:spTree>
    <p:extLst>
      <p:ext uri="{BB962C8B-B14F-4D97-AF65-F5344CB8AC3E}">
        <p14:creationId xmlns:p14="http://schemas.microsoft.com/office/powerpoint/2010/main" val="93700482"/>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29552" y="749780"/>
            <a:ext cx="9144000" cy="1214437"/>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a:latin typeface="Arial" pitchFamily="34" charset="0"/>
                <a:cs typeface="Arial" pitchFamily="34" charset="0"/>
              </a:rPr>
              <a:t>H</a:t>
            </a:r>
            <a:r>
              <a:rPr lang="vi-VN" sz="3200" dirty="0">
                <a:cs typeface="Arial" pitchFamily="34" charset="0"/>
              </a:rPr>
              <a:t>ợp đồng lao động </a:t>
            </a:r>
            <a:r>
              <a:rPr lang="vi-VN" sz="3200" dirty="0">
                <a:solidFill>
                  <a:srgbClr val="FF0000"/>
                </a:solidFill>
                <a:cs typeface="Arial" pitchFamily="34" charset="0"/>
              </a:rPr>
              <a:t>xác định </a:t>
            </a:r>
            <a:r>
              <a:rPr lang="vi-VN" sz="3200" dirty="0">
                <a:cs typeface="Arial" pitchFamily="34" charset="0"/>
              </a:rPr>
              <a:t>thời </a:t>
            </a:r>
            <a:r>
              <a:rPr lang="vi-VN" sz="3200" dirty="0" smtClean="0">
                <a:cs typeface="Arial" pitchFamily="34" charset="0"/>
              </a:rPr>
              <a:t>hạn</a:t>
            </a:r>
            <a:r>
              <a:rPr lang="en-US" sz="3200" dirty="0" smtClean="0">
                <a:cs typeface="Arial" pitchFamily="34" charset="0"/>
              </a:rPr>
              <a:t> </a:t>
            </a:r>
            <a:r>
              <a:rPr lang="en-US" sz="3200" b="1" i="1" dirty="0">
                <a:latin typeface="Arial" pitchFamily="34" charset="0"/>
                <a:cs typeface="Arial" pitchFamily="34" charset="0"/>
              </a:rPr>
              <a:t>(</a:t>
            </a:r>
            <a:r>
              <a:rPr lang="en-US" sz="3200" b="1" i="1" dirty="0" err="1">
                <a:latin typeface="Arial" pitchFamily="34" charset="0"/>
                <a:cs typeface="Arial" pitchFamily="34" charset="0"/>
              </a:rPr>
              <a:t>Loại</a:t>
            </a:r>
            <a:r>
              <a:rPr lang="en-US" sz="3200" b="1" i="1" dirty="0">
                <a:latin typeface="Arial" pitchFamily="34" charset="0"/>
                <a:cs typeface="Arial" pitchFamily="34" charset="0"/>
              </a:rPr>
              <a:t> 2</a:t>
            </a:r>
            <a:r>
              <a:rPr lang="en-US" sz="3200" b="1" i="1" dirty="0" smtClean="0">
                <a:latin typeface="Arial" pitchFamily="34" charset="0"/>
                <a:cs typeface="Arial" pitchFamily="34" charset="0"/>
              </a:rPr>
              <a:t>)</a:t>
            </a:r>
            <a:endParaRPr lang="vi-VN" sz="3200" b="1" dirty="0">
              <a:solidFill>
                <a:srgbClr val="C00000"/>
              </a:solidFill>
              <a:cs typeface="Arial" pitchFamily="34" charset="0"/>
            </a:endParaRPr>
          </a:p>
        </p:txBody>
      </p:sp>
      <p:pic>
        <p:nvPicPr>
          <p:cNvPr id="48133"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ounded Rectangle 7"/>
          <p:cNvSpPr/>
          <p:nvPr/>
        </p:nvSpPr>
        <p:spPr>
          <a:xfrm>
            <a:off x="0" y="2636912"/>
            <a:ext cx="9144000" cy="3068687"/>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3200" dirty="0">
                <a:latin typeface="Arial" pitchFamily="34" charset="0"/>
                <a:cs typeface="Arial" pitchFamily="34" charset="0"/>
              </a:rPr>
              <a:t>L</a:t>
            </a:r>
            <a:r>
              <a:rPr lang="vi-VN" sz="3200" dirty="0">
                <a:cs typeface="Arial" pitchFamily="34" charset="0"/>
              </a:rPr>
              <a:t>à hợp đồng mà trong đó </a:t>
            </a:r>
            <a:r>
              <a:rPr lang="vi-VN" sz="3200" dirty="0">
                <a:solidFill>
                  <a:srgbClr val="FF0000"/>
                </a:solidFill>
                <a:cs typeface="Arial" pitchFamily="34" charset="0"/>
              </a:rPr>
              <a:t>hai</a:t>
            </a:r>
            <a:r>
              <a:rPr lang="vi-VN" sz="3200" dirty="0">
                <a:cs typeface="Arial" pitchFamily="34" charset="0"/>
              </a:rPr>
              <a:t> bên </a:t>
            </a:r>
            <a:r>
              <a:rPr lang="vi-VN" sz="3200" dirty="0">
                <a:solidFill>
                  <a:srgbClr val="FF0000"/>
                </a:solidFill>
                <a:cs typeface="Arial" pitchFamily="34" charset="0"/>
              </a:rPr>
              <a:t>xác định thời hạn</a:t>
            </a:r>
            <a:r>
              <a:rPr lang="vi-VN" sz="3200" dirty="0">
                <a:cs typeface="Arial" pitchFamily="34" charset="0"/>
              </a:rPr>
              <a:t>, </a:t>
            </a:r>
            <a:r>
              <a:rPr lang="vi-VN" sz="3200" dirty="0">
                <a:solidFill>
                  <a:srgbClr val="FF0000"/>
                </a:solidFill>
                <a:cs typeface="Arial" pitchFamily="34" charset="0"/>
              </a:rPr>
              <a:t>thời điểm chấm dứt </a:t>
            </a:r>
            <a:r>
              <a:rPr lang="vi-VN" sz="3200" dirty="0">
                <a:cs typeface="Arial" pitchFamily="34" charset="0"/>
              </a:rPr>
              <a:t>hiệu lực của hợp đồng trong thời gian </a:t>
            </a:r>
            <a:r>
              <a:rPr lang="en-US" sz="3200" dirty="0" err="1">
                <a:solidFill>
                  <a:srgbClr val="FF0000"/>
                </a:solidFill>
                <a:latin typeface="Arial" pitchFamily="34" charset="0"/>
                <a:cs typeface="Arial" pitchFamily="34" charset="0"/>
              </a:rPr>
              <a:t>không</a:t>
            </a:r>
            <a:r>
              <a:rPr lang="en-US" sz="3200" dirty="0">
                <a:solidFill>
                  <a:srgbClr val="FF0000"/>
                </a:solidFill>
                <a:latin typeface="Arial" pitchFamily="34" charset="0"/>
                <a:cs typeface="Arial" pitchFamily="34" charset="0"/>
              </a:rPr>
              <a:t> </a:t>
            </a:r>
            <a:r>
              <a:rPr lang="en-US" sz="3200" dirty="0" err="1">
                <a:solidFill>
                  <a:srgbClr val="FF0000"/>
                </a:solidFill>
                <a:latin typeface="Arial" pitchFamily="34" charset="0"/>
                <a:cs typeface="Arial" pitchFamily="34" charset="0"/>
              </a:rPr>
              <a:t>quá</a:t>
            </a:r>
            <a:r>
              <a:rPr lang="en-US" sz="3200" dirty="0">
                <a:solidFill>
                  <a:srgbClr val="FF0000"/>
                </a:solidFill>
                <a:latin typeface="Arial" pitchFamily="34" charset="0"/>
                <a:cs typeface="Arial" pitchFamily="34" charset="0"/>
              </a:rPr>
              <a:t> </a:t>
            </a:r>
            <a:r>
              <a:rPr lang="vi-VN" sz="3200" dirty="0">
                <a:solidFill>
                  <a:srgbClr val="FF0000"/>
                </a:solidFill>
                <a:cs typeface="Arial" pitchFamily="34" charset="0"/>
              </a:rPr>
              <a:t>36 tháng</a:t>
            </a:r>
            <a:endParaRPr lang="en-US" sz="3200" b="1" dirty="0">
              <a:latin typeface="Arial" pitchFamily="34" charset="0"/>
              <a:cs typeface="Arial" pitchFamily="34" charset="0"/>
            </a:endParaRPr>
          </a:p>
        </p:txBody>
      </p:sp>
    </p:spTree>
    <p:extLst>
      <p:ext uri="{BB962C8B-B14F-4D97-AF65-F5344CB8AC3E}">
        <p14:creationId xmlns:p14="http://schemas.microsoft.com/office/powerpoint/2010/main" val="2348561416"/>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0" y="757238"/>
            <a:ext cx="7397750" cy="798512"/>
          </a:xfrm>
          <a:prstGeom prst="rect">
            <a:avLst/>
          </a:prstGeom>
          <a:solidFill>
            <a:schemeClr val="accent6">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vi-VN" sz="3600" b="1" i="1" dirty="0">
                <a:cs typeface="Arial" pitchFamily="34" charset="0"/>
              </a:rPr>
              <a:t>Một số lưu ý khi áp dụng </a:t>
            </a:r>
            <a:r>
              <a:rPr lang="en-US" sz="3600" b="1" i="1" dirty="0">
                <a:latin typeface="Arial" pitchFamily="34" charset="0"/>
                <a:cs typeface="Arial" pitchFamily="34" charset="0"/>
              </a:rPr>
              <a:t>HĐ LĐ</a:t>
            </a:r>
            <a:endParaRPr lang="vi-VN" sz="3600" b="1" dirty="0">
              <a:solidFill>
                <a:srgbClr val="C00000"/>
              </a:solidFill>
              <a:cs typeface="Arial" pitchFamily="34" charset="0"/>
            </a:endParaRPr>
          </a:p>
        </p:txBody>
      </p:sp>
      <p:sp>
        <p:nvSpPr>
          <p:cNvPr id="6" name="Rounded Rectangle 5"/>
          <p:cNvSpPr/>
          <p:nvPr/>
        </p:nvSpPr>
        <p:spPr>
          <a:xfrm>
            <a:off x="-4936" y="2204864"/>
            <a:ext cx="9144000" cy="2509838"/>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vi-VN" sz="3600" dirty="0">
                <a:cs typeface="Arial" pitchFamily="34" charset="0"/>
              </a:rPr>
              <a:t>Khi </a:t>
            </a:r>
            <a:r>
              <a:rPr lang="en-US" sz="3600" dirty="0">
                <a:latin typeface="Arial" pitchFamily="34" charset="0"/>
                <a:cs typeface="Arial" pitchFamily="34" charset="0"/>
              </a:rPr>
              <a:t>HĐ LĐ </a:t>
            </a:r>
            <a:r>
              <a:rPr lang="vi-VN" sz="3600" b="1" i="1" dirty="0">
                <a:solidFill>
                  <a:srgbClr val="FF0000"/>
                </a:solidFill>
                <a:cs typeface="Arial" pitchFamily="34" charset="0"/>
              </a:rPr>
              <a:t>xác định thời hạn </a:t>
            </a:r>
            <a:r>
              <a:rPr lang="en-US" sz="3600" b="1" i="1" dirty="0" smtClean="0">
                <a:solidFill>
                  <a:srgbClr val="FF0000"/>
                </a:solidFill>
                <a:cs typeface="Arial" pitchFamily="34" charset="0"/>
              </a:rPr>
              <a:t>(</a:t>
            </a:r>
            <a:r>
              <a:rPr lang="vi-VN" sz="3600" dirty="0" smtClean="0">
                <a:solidFill>
                  <a:srgbClr val="FF0000"/>
                </a:solidFill>
                <a:cs typeface="Arial" pitchFamily="34" charset="0"/>
              </a:rPr>
              <a:t>loại 2</a:t>
            </a:r>
            <a:r>
              <a:rPr lang="en-US" sz="3600" dirty="0" smtClean="0">
                <a:solidFill>
                  <a:srgbClr val="FF0000"/>
                </a:solidFill>
                <a:cs typeface="Arial" pitchFamily="34" charset="0"/>
              </a:rPr>
              <a:t>)</a:t>
            </a:r>
            <a:r>
              <a:rPr lang="vi-VN" sz="3600" dirty="0" smtClean="0">
                <a:cs typeface="Arial" pitchFamily="34" charset="0"/>
              </a:rPr>
              <a:t> </a:t>
            </a:r>
            <a:r>
              <a:rPr lang="vi-VN" sz="3600" dirty="0">
                <a:cs typeface="Arial" pitchFamily="34" charset="0"/>
              </a:rPr>
              <a:t>hết hạn mà </a:t>
            </a:r>
            <a:r>
              <a:rPr lang="en-US" sz="3600" dirty="0">
                <a:latin typeface="Arial" pitchFamily="34" charset="0"/>
                <a:cs typeface="Arial" pitchFamily="34" charset="0"/>
              </a:rPr>
              <a:t>NLĐ </a:t>
            </a:r>
            <a:r>
              <a:rPr lang="vi-VN" sz="3600" dirty="0">
                <a:cs typeface="Arial" pitchFamily="34" charset="0"/>
              </a:rPr>
              <a:t>tiếp tục làm việc thì trong thời hạn </a:t>
            </a:r>
            <a:r>
              <a:rPr lang="vi-VN" sz="3600" dirty="0">
                <a:solidFill>
                  <a:srgbClr val="FF0000"/>
                </a:solidFill>
                <a:cs typeface="Arial" pitchFamily="34" charset="0"/>
              </a:rPr>
              <a:t>30 ngày</a:t>
            </a:r>
            <a:r>
              <a:rPr lang="vi-VN" sz="3600" dirty="0">
                <a:cs typeface="Arial" pitchFamily="34" charset="0"/>
              </a:rPr>
              <a:t>, kể từ ngày hợp đồng lao động hết hạn, </a:t>
            </a:r>
          </a:p>
        </p:txBody>
      </p:sp>
      <p:pic>
        <p:nvPicPr>
          <p:cNvPr id="49157"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ounded Rectangle 6"/>
          <p:cNvSpPr/>
          <p:nvPr/>
        </p:nvSpPr>
        <p:spPr>
          <a:xfrm>
            <a:off x="1662113" y="5345113"/>
            <a:ext cx="5819775" cy="1212850"/>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vi-VN" sz="3600" dirty="0">
                <a:cs typeface="Arial" pitchFamily="34" charset="0"/>
              </a:rPr>
              <a:t>hai bên </a:t>
            </a:r>
            <a:r>
              <a:rPr lang="vi-VN" sz="3600" b="1" dirty="0">
                <a:solidFill>
                  <a:srgbClr val="FF0000"/>
                </a:solidFill>
                <a:cs typeface="Arial" pitchFamily="34" charset="0"/>
              </a:rPr>
              <a:t>phải ký kết </a:t>
            </a:r>
            <a:endParaRPr lang="en-US" sz="3600" b="1" dirty="0">
              <a:solidFill>
                <a:srgbClr val="FF0000"/>
              </a:solidFill>
              <a:cs typeface="Arial" pitchFamily="34" charset="0"/>
            </a:endParaRPr>
          </a:p>
          <a:p>
            <a:pPr algn="ctr" fontAlgn="auto">
              <a:spcBef>
                <a:spcPts val="0"/>
              </a:spcBef>
              <a:spcAft>
                <a:spcPts val="0"/>
              </a:spcAft>
              <a:defRPr/>
            </a:pPr>
            <a:r>
              <a:rPr lang="vi-VN" sz="3600" dirty="0">
                <a:cs typeface="Arial" pitchFamily="34" charset="0"/>
              </a:rPr>
              <a:t>hợp đồng lao động mới </a:t>
            </a:r>
          </a:p>
        </p:txBody>
      </p:sp>
    </p:spTree>
    <p:extLst>
      <p:ext uri="{BB962C8B-B14F-4D97-AF65-F5344CB8AC3E}">
        <p14:creationId xmlns:p14="http://schemas.microsoft.com/office/powerpoint/2010/main" val="3418852779"/>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1000"/>
                                        <p:tgtEl>
                                          <p:spTgt spid="7"/>
                                        </p:tgtEl>
                                      </p:cBhvr>
                                    </p:animEffect>
                                    <p:anim calcmode="lin" valueType="num">
                                      <p:cBhvr>
                                        <p:cTn id="20" dur="1000" fill="hold"/>
                                        <p:tgtEl>
                                          <p:spTgt spid="7"/>
                                        </p:tgtEl>
                                        <p:attrNameLst>
                                          <p:attrName>ppt_x</p:attrName>
                                        </p:attrNameLst>
                                      </p:cBhvr>
                                      <p:tavLst>
                                        <p:tav tm="0">
                                          <p:val>
                                            <p:strVal val="#ppt_x"/>
                                          </p:val>
                                        </p:tav>
                                        <p:tav tm="100000">
                                          <p:val>
                                            <p:strVal val="#ppt_x"/>
                                          </p:val>
                                        </p:tav>
                                      </p:tavLst>
                                    </p:anim>
                                    <p:anim calcmode="lin" valueType="num">
                                      <p:cBhvr>
                                        <p:cTn id="21"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537493" y="714953"/>
            <a:ext cx="6069013" cy="1463675"/>
          </a:xfrm>
          <a:prstGeom prst="rect">
            <a:avLst/>
          </a:prstGeom>
          <a:solidFill>
            <a:schemeClr val="accent6">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algn="ctr" fontAlgn="auto">
              <a:spcBef>
                <a:spcPts val="0"/>
              </a:spcBef>
              <a:spcAft>
                <a:spcPts val="0"/>
              </a:spcAft>
              <a:defRPr/>
            </a:pPr>
            <a:r>
              <a:rPr lang="vi-VN" sz="3600" b="1" i="1" dirty="0">
                <a:cs typeface="Arial" pitchFamily="34" charset="0"/>
              </a:rPr>
              <a:t>nếu </a:t>
            </a:r>
            <a:r>
              <a:rPr lang="vi-VN" sz="3600" b="1" i="1" dirty="0">
                <a:solidFill>
                  <a:srgbClr val="FF0000"/>
                </a:solidFill>
                <a:cs typeface="Arial" pitchFamily="34" charset="0"/>
              </a:rPr>
              <a:t>không ký kết </a:t>
            </a:r>
            <a:endParaRPr lang="en-US" sz="3600" b="1" i="1" dirty="0">
              <a:solidFill>
                <a:srgbClr val="FF0000"/>
              </a:solidFill>
              <a:cs typeface="Arial" pitchFamily="34" charset="0"/>
            </a:endParaRPr>
          </a:p>
          <a:p>
            <a:pPr algn="ctr" fontAlgn="auto">
              <a:spcBef>
                <a:spcPts val="0"/>
              </a:spcBef>
              <a:spcAft>
                <a:spcPts val="0"/>
              </a:spcAft>
              <a:defRPr/>
            </a:pPr>
            <a:r>
              <a:rPr lang="vi-VN" sz="3600" b="1" i="1" dirty="0">
                <a:cs typeface="Arial" pitchFamily="34" charset="0"/>
              </a:rPr>
              <a:t>hợp đồng lao động mới thì</a:t>
            </a:r>
          </a:p>
        </p:txBody>
      </p:sp>
      <p:sp>
        <p:nvSpPr>
          <p:cNvPr id="6" name="Rounded Rectangle 5"/>
          <p:cNvSpPr/>
          <p:nvPr/>
        </p:nvSpPr>
        <p:spPr>
          <a:xfrm>
            <a:off x="1537493" y="2852936"/>
            <a:ext cx="6490891" cy="1214437"/>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vi-VN" sz="3600" b="1" i="1" dirty="0">
                <a:cs typeface="Arial" pitchFamily="34" charset="0"/>
              </a:rPr>
              <a:t>hợp đồng </a:t>
            </a:r>
            <a:r>
              <a:rPr lang="vi-VN" sz="3600" b="1" i="1" dirty="0">
                <a:solidFill>
                  <a:srgbClr val="FF0000"/>
                </a:solidFill>
                <a:cs typeface="Arial" pitchFamily="34" charset="0"/>
              </a:rPr>
              <a:t>xác định thời hạn </a:t>
            </a:r>
            <a:r>
              <a:rPr lang="en-US" sz="3600" b="1" i="1" dirty="0" smtClean="0">
                <a:solidFill>
                  <a:srgbClr val="FF0000"/>
                </a:solidFill>
                <a:cs typeface="Arial" pitchFamily="34" charset="0"/>
              </a:rPr>
              <a:t>(</a:t>
            </a:r>
            <a:r>
              <a:rPr lang="vi-VN" sz="3600" b="1" i="1" dirty="0" smtClean="0">
                <a:solidFill>
                  <a:srgbClr val="FF0000"/>
                </a:solidFill>
                <a:cs typeface="Arial" pitchFamily="34" charset="0"/>
              </a:rPr>
              <a:t>loại 2</a:t>
            </a:r>
            <a:r>
              <a:rPr lang="en-US" sz="3600" b="1" i="1" dirty="0" smtClean="0">
                <a:solidFill>
                  <a:srgbClr val="FF0000"/>
                </a:solidFill>
                <a:cs typeface="Arial" pitchFamily="34" charset="0"/>
              </a:rPr>
              <a:t>)</a:t>
            </a:r>
            <a:endParaRPr lang="en-US" sz="3600" b="1" dirty="0">
              <a:latin typeface="Arial" pitchFamily="34" charset="0"/>
              <a:cs typeface="Arial" pitchFamily="34" charset="0"/>
            </a:endParaRPr>
          </a:p>
        </p:txBody>
      </p:sp>
      <p:pic>
        <p:nvPicPr>
          <p:cNvPr id="50181"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ounded Rectangle 6"/>
          <p:cNvSpPr/>
          <p:nvPr/>
        </p:nvSpPr>
        <p:spPr>
          <a:xfrm>
            <a:off x="0" y="4762500"/>
            <a:ext cx="9144000" cy="1828800"/>
          </a:xfrm>
          <a:prstGeom prst="roundRect">
            <a:avLst/>
          </a:prstGeom>
          <a:ln/>
        </p:spPr>
        <p:style>
          <a:lnRef idx="1">
            <a:schemeClr val="accent5"/>
          </a:lnRef>
          <a:fillRef idx="2">
            <a:schemeClr val="accent5"/>
          </a:fillRef>
          <a:effectRef idx="1">
            <a:schemeClr val="accent5"/>
          </a:effectRef>
          <a:fontRef idx="minor">
            <a:schemeClr val="dk1"/>
          </a:fontRef>
        </p:style>
        <p:txBody>
          <a:bodyPr anchor="ctr"/>
          <a:lstStyle/>
          <a:p>
            <a:pPr algn="ctr" fontAlgn="auto">
              <a:spcBef>
                <a:spcPts val="0"/>
              </a:spcBef>
              <a:spcAft>
                <a:spcPts val="0"/>
              </a:spcAft>
              <a:defRPr/>
            </a:pPr>
            <a:r>
              <a:rPr lang="vi-VN" sz="3600" b="1" i="1" dirty="0">
                <a:cs typeface="Arial" pitchFamily="34" charset="0"/>
              </a:rPr>
              <a:t>trở thành hợp đồng lao động </a:t>
            </a:r>
            <a:endParaRPr lang="en-US" sz="3600" b="1" i="1" dirty="0">
              <a:cs typeface="Arial" pitchFamily="34" charset="0"/>
            </a:endParaRPr>
          </a:p>
          <a:p>
            <a:pPr algn="ctr" fontAlgn="auto">
              <a:spcBef>
                <a:spcPts val="0"/>
              </a:spcBef>
              <a:spcAft>
                <a:spcPts val="0"/>
              </a:spcAft>
              <a:defRPr/>
            </a:pPr>
            <a:r>
              <a:rPr lang="vi-VN" sz="3600" b="1" i="1" dirty="0">
                <a:solidFill>
                  <a:srgbClr val="FF0000"/>
                </a:solidFill>
                <a:cs typeface="Arial" pitchFamily="34" charset="0"/>
              </a:rPr>
              <a:t>không xác định thời hạn </a:t>
            </a:r>
            <a:r>
              <a:rPr lang="en-US" sz="3600" b="1" i="1" dirty="0">
                <a:solidFill>
                  <a:srgbClr val="FF0000"/>
                </a:solidFill>
                <a:cs typeface="Arial" pitchFamily="34" charset="0"/>
              </a:rPr>
              <a:t>(</a:t>
            </a:r>
            <a:r>
              <a:rPr lang="vi-VN" sz="3600" b="1" i="1" dirty="0">
                <a:solidFill>
                  <a:srgbClr val="FF0000"/>
                </a:solidFill>
                <a:cs typeface="Arial" pitchFamily="34" charset="0"/>
              </a:rPr>
              <a:t>loại </a:t>
            </a:r>
            <a:r>
              <a:rPr lang="en-US" sz="3600" b="1" i="1" dirty="0">
                <a:solidFill>
                  <a:srgbClr val="FF0000"/>
                </a:solidFill>
                <a:latin typeface="Arial" pitchFamily="34" charset="0"/>
                <a:cs typeface="Arial" pitchFamily="34" charset="0"/>
              </a:rPr>
              <a:t>1</a:t>
            </a:r>
            <a:r>
              <a:rPr lang="en-US" sz="3600" b="1" i="1" dirty="0">
                <a:solidFill>
                  <a:srgbClr val="FF0000"/>
                </a:solidFill>
                <a:cs typeface="Arial" pitchFamily="34" charset="0"/>
              </a:rPr>
              <a:t>)</a:t>
            </a:r>
            <a:endParaRPr lang="en-US" sz="3600" b="1" dirty="0">
              <a:solidFill>
                <a:srgbClr val="FF0000"/>
              </a:solidFill>
              <a:latin typeface="Arial" pitchFamily="34" charset="0"/>
              <a:cs typeface="Arial" pitchFamily="34" charset="0"/>
            </a:endParaRPr>
          </a:p>
        </p:txBody>
      </p:sp>
    </p:spTree>
    <p:extLst>
      <p:ext uri="{BB962C8B-B14F-4D97-AF65-F5344CB8AC3E}">
        <p14:creationId xmlns:p14="http://schemas.microsoft.com/office/powerpoint/2010/main" val="1254716421"/>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1000"/>
                                        <p:tgtEl>
                                          <p:spTgt spid="7"/>
                                        </p:tgtEl>
                                      </p:cBhvr>
                                    </p:animEffect>
                                    <p:anim calcmode="lin" valueType="num">
                                      <p:cBhvr>
                                        <p:cTn id="20" dur="1000" fill="hold"/>
                                        <p:tgtEl>
                                          <p:spTgt spid="7"/>
                                        </p:tgtEl>
                                        <p:attrNameLst>
                                          <p:attrName>ppt_x</p:attrName>
                                        </p:attrNameLst>
                                      </p:cBhvr>
                                      <p:tavLst>
                                        <p:tav tm="0">
                                          <p:val>
                                            <p:strVal val="#ppt_x"/>
                                          </p:val>
                                        </p:tav>
                                        <p:tav tm="100000">
                                          <p:val>
                                            <p:strVal val="#ppt_x"/>
                                          </p:val>
                                        </p:tav>
                                      </p:tavLst>
                                    </p:anim>
                                    <p:anim calcmode="lin" valueType="num">
                                      <p:cBhvr>
                                        <p:cTn id="21"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3"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ounded Rectangle 7"/>
          <p:cNvSpPr/>
          <p:nvPr/>
        </p:nvSpPr>
        <p:spPr>
          <a:xfrm>
            <a:off x="614363" y="2925763"/>
            <a:ext cx="8313737" cy="715962"/>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vi-VN" sz="3600" b="1" i="1" dirty="0">
                <a:cs typeface="Arial" pitchFamily="34" charset="0"/>
              </a:rPr>
              <a:t>thì cũng chỉ được ký thêm 01 lần</a:t>
            </a:r>
            <a:endParaRPr lang="en-US" sz="3600" b="1" dirty="0">
              <a:solidFill>
                <a:schemeClr val="tx1"/>
              </a:solidFill>
              <a:latin typeface="Arial" pitchFamily="34" charset="0"/>
              <a:cs typeface="Arial" pitchFamily="34" charset="0"/>
            </a:endParaRPr>
          </a:p>
        </p:txBody>
      </p:sp>
      <p:sp>
        <p:nvSpPr>
          <p:cNvPr id="7" name="Rectangle 6"/>
          <p:cNvSpPr/>
          <p:nvPr/>
        </p:nvSpPr>
        <p:spPr>
          <a:xfrm>
            <a:off x="0" y="757238"/>
            <a:ext cx="9144000" cy="1463675"/>
          </a:xfrm>
          <a:prstGeom prst="rect">
            <a:avLst/>
          </a:prstGeom>
          <a:solidFill>
            <a:schemeClr val="accent6">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algn="ctr" fontAlgn="auto">
              <a:spcBef>
                <a:spcPts val="0"/>
              </a:spcBef>
              <a:spcAft>
                <a:spcPts val="0"/>
              </a:spcAft>
              <a:defRPr/>
            </a:pPr>
            <a:r>
              <a:rPr lang="vi-VN" sz="3600" b="1" i="1" dirty="0">
                <a:cs typeface="Arial" pitchFamily="34" charset="0"/>
              </a:rPr>
              <a:t>Trong trường hợp hai bên ký kết hợp đồng lao động mới là hợp đồng loại 2</a:t>
            </a:r>
          </a:p>
        </p:txBody>
      </p:sp>
      <p:sp>
        <p:nvSpPr>
          <p:cNvPr id="9" name="Rounded Rectangle 8"/>
          <p:cNvSpPr/>
          <p:nvPr/>
        </p:nvSpPr>
        <p:spPr>
          <a:xfrm>
            <a:off x="0" y="4672013"/>
            <a:ext cx="9144000" cy="1679575"/>
          </a:xfrm>
          <a:prstGeom prst="roundRect">
            <a:avLst/>
          </a:prstGeom>
          <a:ln/>
        </p:spPr>
        <p:style>
          <a:lnRef idx="1">
            <a:schemeClr val="accent4"/>
          </a:lnRef>
          <a:fillRef idx="2">
            <a:schemeClr val="accent4"/>
          </a:fillRef>
          <a:effectRef idx="1">
            <a:schemeClr val="accent4"/>
          </a:effectRef>
          <a:fontRef idx="minor">
            <a:schemeClr val="dk1"/>
          </a:fontRef>
        </p:style>
        <p:txBody>
          <a:bodyPr anchor="ctr"/>
          <a:lstStyle/>
          <a:p>
            <a:pPr algn="ctr" fontAlgn="auto">
              <a:spcBef>
                <a:spcPts val="0"/>
              </a:spcBef>
              <a:spcAft>
                <a:spcPts val="0"/>
              </a:spcAft>
              <a:defRPr/>
            </a:pPr>
            <a:r>
              <a:rPr lang="vi-VN" sz="3600" b="1" i="1" dirty="0">
                <a:cs typeface="Arial" pitchFamily="34" charset="0"/>
              </a:rPr>
              <a:t>sau đó nếu người lao động vẫn tiếp tục làm việc thì phải ký kết hợp đồng lao động </a:t>
            </a:r>
            <a:r>
              <a:rPr lang="vi-VN" sz="3600" b="1" i="1" dirty="0">
                <a:solidFill>
                  <a:srgbClr val="FF0000"/>
                </a:solidFill>
                <a:cs typeface="Arial" pitchFamily="34" charset="0"/>
              </a:rPr>
              <a:t>không xác định thời hạn </a:t>
            </a:r>
            <a:endParaRPr lang="en-US" sz="3600" b="1" dirty="0">
              <a:solidFill>
                <a:srgbClr val="FF0000"/>
              </a:solidFill>
              <a:latin typeface="Arial" pitchFamily="34" charset="0"/>
              <a:cs typeface="Arial" pitchFamily="34" charset="0"/>
            </a:endParaRPr>
          </a:p>
        </p:txBody>
      </p:sp>
    </p:spTree>
    <p:extLst>
      <p:ext uri="{BB962C8B-B14F-4D97-AF65-F5344CB8AC3E}">
        <p14:creationId xmlns:p14="http://schemas.microsoft.com/office/powerpoint/2010/main" val="3761189154"/>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circle(in)">
                                      <p:cBhvr>
                                        <p:cTn id="7" dur="2000"/>
                                        <p:tgtEl>
                                          <p:spTgt spid="7"/>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1000"/>
                                        <p:tgtEl>
                                          <p:spTgt spid="8"/>
                                        </p:tgtEl>
                                      </p:cBhvr>
                                    </p:animEffect>
                                    <p:anim calcmode="lin" valueType="num">
                                      <p:cBhvr>
                                        <p:cTn id="13" dur="1000" fill="hold"/>
                                        <p:tgtEl>
                                          <p:spTgt spid="8"/>
                                        </p:tgtEl>
                                        <p:attrNameLst>
                                          <p:attrName>ppt_x</p:attrName>
                                        </p:attrNameLst>
                                      </p:cBhvr>
                                      <p:tavLst>
                                        <p:tav tm="0">
                                          <p:val>
                                            <p:strVal val="#ppt_x"/>
                                          </p:val>
                                        </p:tav>
                                        <p:tav tm="100000">
                                          <p:val>
                                            <p:strVal val="#ppt_x"/>
                                          </p:val>
                                        </p:tav>
                                      </p:tavLst>
                                    </p:anim>
                                    <p:anim calcmode="lin" valueType="num">
                                      <p:cBhvr>
                                        <p:cTn id="14"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1000"/>
                                        <p:tgtEl>
                                          <p:spTgt spid="9"/>
                                        </p:tgtEl>
                                      </p:cBhvr>
                                    </p:animEffect>
                                    <p:anim calcmode="lin" valueType="num">
                                      <p:cBhvr>
                                        <p:cTn id="20" dur="1000" fill="hold"/>
                                        <p:tgtEl>
                                          <p:spTgt spid="9"/>
                                        </p:tgtEl>
                                        <p:attrNameLst>
                                          <p:attrName>ppt_x</p:attrName>
                                        </p:attrNameLst>
                                      </p:cBhvr>
                                      <p:tavLst>
                                        <p:tav tm="0">
                                          <p:val>
                                            <p:strVal val="#ppt_x"/>
                                          </p:val>
                                        </p:tav>
                                        <p:tav tm="100000">
                                          <p:val>
                                            <p:strVal val="#ppt_x"/>
                                          </p:val>
                                        </p:tav>
                                      </p:tavLst>
                                    </p:anim>
                                    <p:anim calcmode="lin" valueType="num">
                                      <p:cBhvr>
                                        <p:cTn id="21"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7" grpId="0" animBg="1"/>
      <p:bldP spid="9"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0" y="810058"/>
            <a:ext cx="8478838" cy="781050"/>
          </a:xfrm>
          <a:prstGeom prst="rect">
            <a:avLst/>
          </a:prstGeom>
          <a:ln/>
        </p:spPr>
        <p:style>
          <a:lnRef idx="3">
            <a:schemeClr val="lt1"/>
          </a:lnRef>
          <a:fillRef idx="1">
            <a:schemeClr val="accent1"/>
          </a:fillRef>
          <a:effectRef idx="1">
            <a:schemeClr val="accent1"/>
          </a:effectRef>
          <a:fontRef idx="minor">
            <a:schemeClr val="lt1"/>
          </a:fontRef>
        </p:style>
        <p:txBody>
          <a:bodyPr anchor="ctr"/>
          <a:lstStyle/>
          <a:p>
            <a:pPr fontAlgn="auto">
              <a:spcBef>
                <a:spcPts val="0"/>
              </a:spcBef>
              <a:spcAft>
                <a:spcPts val="0"/>
              </a:spcAft>
              <a:defRPr/>
            </a:pPr>
            <a:r>
              <a:rPr lang="vi-VN" sz="3600" b="1" dirty="0"/>
              <a:t>2.3.3.4. Hình thức hợp đồng lao động</a:t>
            </a:r>
            <a:endParaRPr lang="en-US" sz="3600" dirty="0"/>
          </a:p>
        </p:txBody>
      </p:sp>
      <p:sp>
        <p:nvSpPr>
          <p:cNvPr id="6" name="Rounded Rectangle 5"/>
          <p:cNvSpPr/>
          <p:nvPr/>
        </p:nvSpPr>
        <p:spPr>
          <a:xfrm>
            <a:off x="4921250" y="1978025"/>
            <a:ext cx="4222750" cy="598488"/>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i="1" dirty="0">
                <a:latin typeface="Arial" pitchFamily="34" charset="0"/>
                <a:cs typeface="Arial" pitchFamily="34" charset="0"/>
              </a:rPr>
              <a:t>(</a:t>
            </a:r>
            <a:r>
              <a:rPr lang="en-US" sz="3200" b="1" i="1" dirty="0" err="1">
                <a:latin typeface="Arial" pitchFamily="34" charset="0"/>
                <a:cs typeface="Arial" pitchFamily="34" charset="0"/>
              </a:rPr>
              <a:t>Điều</a:t>
            </a:r>
            <a:r>
              <a:rPr lang="en-US" sz="3200" b="1" i="1" dirty="0">
                <a:latin typeface="Arial" pitchFamily="34" charset="0"/>
                <a:cs typeface="Arial" pitchFamily="34" charset="0"/>
              </a:rPr>
              <a:t> 14/BLLĐ/2019)</a:t>
            </a:r>
          </a:p>
        </p:txBody>
      </p:sp>
      <p:pic>
        <p:nvPicPr>
          <p:cNvPr id="52229"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3" name="Diagram 2"/>
          <p:cNvGraphicFramePr/>
          <p:nvPr>
            <p:extLst>
              <p:ext uri="{D42A27DB-BD31-4B8C-83A1-F6EECF244321}">
                <p14:modId xmlns:p14="http://schemas.microsoft.com/office/powerpoint/2010/main" val="2775287253"/>
              </p:ext>
            </p:extLst>
          </p:nvPr>
        </p:nvGraphicFramePr>
        <p:xfrm>
          <a:off x="1786732" y="2560819"/>
          <a:ext cx="7357268" cy="4064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Oval 7"/>
          <p:cNvSpPr/>
          <p:nvPr/>
        </p:nvSpPr>
        <p:spPr>
          <a:xfrm>
            <a:off x="19050" y="3092450"/>
            <a:ext cx="3009900" cy="3009900"/>
          </a:xfrm>
          <a:prstGeom prst="ellipse">
            <a:avLst/>
          </a:prstGeom>
          <a:solidFill>
            <a:schemeClr val="bg1">
              <a:lumMod val="95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fontAlgn="auto">
              <a:spcBef>
                <a:spcPts val="0"/>
              </a:spcBef>
              <a:spcAft>
                <a:spcPts val="0"/>
              </a:spcAft>
              <a:defRPr/>
            </a:pPr>
            <a:r>
              <a:rPr lang="en-US" sz="3600" b="1" dirty="0" err="1">
                <a:solidFill>
                  <a:schemeClr val="tx1"/>
                </a:solidFill>
                <a:latin typeface="Arial" pitchFamily="34" charset="0"/>
                <a:cs typeface="Arial" pitchFamily="34" charset="0"/>
              </a:rPr>
              <a:t>Có</a:t>
            </a:r>
            <a:r>
              <a:rPr lang="en-US" sz="3600" b="1" dirty="0">
                <a:solidFill>
                  <a:schemeClr val="tx1"/>
                </a:solidFill>
                <a:latin typeface="Arial" pitchFamily="34" charset="0"/>
                <a:cs typeface="Arial" pitchFamily="34" charset="0"/>
              </a:rPr>
              <a:t> 2 </a:t>
            </a:r>
          </a:p>
          <a:p>
            <a:pPr algn="just" fontAlgn="auto">
              <a:spcBef>
                <a:spcPts val="0"/>
              </a:spcBef>
              <a:spcAft>
                <a:spcPts val="0"/>
              </a:spcAft>
              <a:defRPr/>
            </a:pPr>
            <a:r>
              <a:rPr lang="en-US" sz="3600" b="1" dirty="0" err="1">
                <a:solidFill>
                  <a:schemeClr val="tx1"/>
                </a:solidFill>
                <a:latin typeface="Arial" pitchFamily="34" charset="0"/>
                <a:cs typeface="Arial" pitchFamily="34" charset="0"/>
              </a:rPr>
              <a:t>hình</a:t>
            </a:r>
            <a:r>
              <a:rPr lang="en-US" sz="3600" b="1" dirty="0">
                <a:solidFill>
                  <a:schemeClr val="tx1"/>
                </a:solidFill>
                <a:latin typeface="Arial" pitchFamily="34" charset="0"/>
                <a:cs typeface="Arial" pitchFamily="34" charset="0"/>
              </a:rPr>
              <a:t> </a:t>
            </a:r>
            <a:r>
              <a:rPr lang="en-US" sz="3600" b="1" dirty="0" err="1">
                <a:solidFill>
                  <a:schemeClr val="tx1"/>
                </a:solidFill>
                <a:latin typeface="Arial" pitchFamily="34" charset="0"/>
                <a:cs typeface="Arial" pitchFamily="34" charset="0"/>
              </a:rPr>
              <a:t>thức</a:t>
            </a:r>
            <a:r>
              <a:rPr lang="en-US" sz="3600" b="1" dirty="0">
                <a:solidFill>
                  <a:schemeClr val="tx1"/>
                </a:solidFill>
                <a:latin typeface="Arial" pitchFamily="34" charset="0"/>
                <a:cs typeface="Arial" pitchFamily="34" charset="0"/>
              </a:rPr>
              <a:t> </a:t>
            </a:r>
          </a:p>
          <a:p>
            <a:pPr algn="just" fontAlgn="auto">
              <a:spcBef>
                <a:spcPts val="0"/>
              </a:spcBef>
              <a:spcAft>
                <a:spcPts val="0"/>
              </a:spcAft>
              <a:defRPr/>
            </a:pPr>
            <a:r>
              <a:rPr lang="en-US" sz="3600" b="1" dirty="0">
                <a:solidFill>
                  <a:schemeClr val="tx1"/>
                </a:solidFill>
                <a:latin typeface="Arial" pitchFamily="34" charset="0"/>
                <a:cs typeface="Arial" pitchFamily="34" charset="0"/>
              </a:rPr>
              <a:t>HĐ LĐ</a:t>
            </a:r>
            <a:endParaRPr lang="vi-VN" sz="3600" b="1" dirty="0">
              <a:solidFill>
                <a:schemeClr val="tx1"/>
              </a:solidFill>
              <a:cs typeface="Arial" pitchFamily="34" charset="0"/>
            </a:endParaRPr>
          </a:p>
        </p:txBody>
      </p:sp>
    </p:spTree>
    <p:extLst>
      <p:ext uri="{BB962C8B-B14F-4D97-AF65-F5344CB8AC3E}">
        <p14:creationId xmlns:p14="http://schemas.microsoft.com/office/powerpoint/2010/main" val="191724147"/>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6" presetClass="entr" presetSubtype="16"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circle(in)">
                                      <p:cBhvr>
                                        <p:cTn id="19" dur="2000"/>
                                        <p:tgtEl>
                                          <p:spTgt spid="8"/>
                                        </p:tgtEl>
                                      </p:cBhvr>
                                    </p:animEffect>
                                  </p:childTnLst>
                                </p:cTn>
                              </p:par>
                            </p:childTnLst>
                          </p:cTn>
                        </p:par>
                      </p:childTnLst>
                    </p:cTn>
                  </p:par>
                  <p:par>
                    <p:cTn id="20" fill="hold" nodeType="clickPar">
                      <p:stCondLst>
                        <p:cond delay="indefinite"/>
                      </p:stCondLst>
                      <p:childTnLst>
                        <p:par>
                          <p:cTn id="21" fill="hold" nodeType="withGroup">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3"/>
                                        </p:tgtEl>
                                        <p:attrNameLst>
                                          <p:attrName>style.visibility</p:attrName>
                                        </p:attrNameLst>
                                      </p:cBhvr>
                                      <p:to>
                                        <p:strVal val="visible"/>
                                      </p:to>
                                    </p:set>
                                    <p:animEffect transition="in" filter="barn(inVertical)">
                                      <p:cBhvr>
                                        <p:cTn id="24"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Graphic spid="3" grpId="0">
        <p:bldAsOne/>
      </p:bldGraphic>
      <p:bldP spid="8"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0" y="757670"/>
            <a:ext cx="5553075" cy="781050"/>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anchor="ctr"/>
          <a:lstStyle/>
          <a:p>
            <a:pPr fontAlgn="auto">
              <a:spcBef>
                <a:spcPts val="0"/>
              </a:spcBef>
              <a:spcAft>
                <a:spcPts val="0"/>
              </a:spcAft>
              <a:defRPr/>
            </a:pPr>
            <a:r>
              <a:rPr lang="vi-VN" sz="3600" b="1" dirty="0"/>
              <a:t>2.3.3.4. Hình thức </a:t>
            </a:r>
            <a:r>
              <a:rPr lang="en-US" sz="3600" b="1" dirty="0"/>
              <a:t>HĐ LĐ</a:t>
            </a:r>
            <a:endParaRPr lang="en-US" sz="3600" dirty="0"/>
          </a:p>
        </p:txBody>
      </p:sp>
      <p:pic>
        <p:nvPicPr>
          <p:cNvPr id="5325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11" name="Diagram 10"/>
          <p:cNvGraphicFramePr/>
          <p:nvPr>
            <p:extLst>
              <p:ext uri="{D42A27DB-BD31-4B8C-83A1-F6EECF244321}">
                <p14:modId xmlns:p14="http://schemas.microsoft.com/office/powerpoint/2010/main" val="2850479861"/>
              </p:ext>
            </p:extLst>
          </p:nvPr>
        </p:nvGraphicFramePr>
        <p:xfrm>
          <a:off x="-1" y="1895475"/>
          <a:ext cx="9060873" cy="496252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71852384"/>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6" presetClass="entr" presetSubtype="26"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barn(inHorizontal)">
                                      <p:cBhvr>
                                        <p:cTn id="1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Graphic spid="11" grpId="0">
        <p:bldAsOne/>
      </p:bldGraphic>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0" y="620688"/>
            <a:ext cx="5553075" cy="781050"/>
          </a:xfrm>
          <a:prstGeom prst="rect">
            <a:avLst/>
          </a:prstGeom>
          <a:ln/>
        </p:spPr>
        <p:style>
          <a:lnRef idx="2">
            <a:schemeClr val="accent4">
              <a:shade val="50000"/>
            </a:schemeClr>
          </a:lnRef>
          <a:fillRef idx="1">
            <a:schemeClr val="accent4"/>
          </a:fillRef>
          <a:effectRef idx="0">
            <a:schemeClr val="accent4"/>
          </a:effectRef>
          <a:fontRef idx="minor">
            <a:schemeClr val="lt1"/>
          </a:fontRef>
        </p:style>
        <p:txBody>
          <a:bodyPr anchor="ctr"/>
          <a:lstStyle/>
          <a:p>
            <a:pPr fontAlgn="auto">
              <a:spcBef>
                <a:spcPts val="0"/>
              </a:spcBef>
              <a:spcAft>
                <a:spcPts val="0"/>
              </a:spcAft>
              <a:defRPr/>
            </a:pPr>
            <a:r>
              <a:rPr lang="vi-VN" sz="3600" b="1" dirty="0"/>
              <a:t>2.3.3.4. Hình thức </a:t>
            </a:r>
            <a:r>
              <a:rPr lang="en-US" sz="3600" b="1" dirty="0"/>
              <a:t>HĐ LĐ</a:t>
            </a:r>
            <a:endParaRPr lang="en-US" sz="3600" dirty="0"/>
          </a:p>
        </p:txBody>
      </p:sp>
      <p:pic>
        <p:nvPicPr>
          <p:cNvPr id="54276"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ounded Rectangle 7"/>
          <p:cNvSpPr/>
          <p:nvPr/>
        </p:nvSpPr>
        <p:spPr>
          <a:xfrm>
            <a:off x="0" y="3290888"/>
            <a:ext cx="3043238" cy="2011362"/>
          </a:xfrm>
          <a:prstGeom prst="roundRect">
            <a:avLst/>
          </a:prstGeom>
          <a:ln/>
        </p:spPr>
        <p:style>
          <a:lnRef idx="3">
            <a:schemeClr val="lt1"/>
          </a:lnRef>
          <a:fillRef idx="1">
            <a:schemeClr val="accent1"/>
          </a:fillRef>
          <a:effectRef idx="1">
            <a:schemeClr val="accent1"/>
          </a:effectRef>
          <a:fontRef idx="minor">
            <a:schemeClr val="lt1"/>
          </a:fontRef>
        </p:style>
        <p:txBody>
          <a:bodyPr anchor="ctr"/>
          <a:lstStyle/>
          <a:p>
            <a:pPr algn="just" fontAlgn="auto">
              <a:spcBef>
                <a:spcPts val="0"/>
              </a:spcBef>
              <a:spcAft>
                <a:spcPts val="0"/>
              </a:spcAft>
              <a:defRPr/>
            </a:pPr>
            <a:r>
              <a:rPr lang="vi-VN" sz="3600" b="1" dirty="0">
                <a:solidFill>
                  <a:schemeClr val="tx1"/>
                </a:solidFill>
                <a:cs typeface="Arial" pitchFamily="34" charset="0"/>
              </a:rPr>
              <a:t>Ký kết bằng</a:t>
            </a:r>
            <a:endParaRPr lang="en-US" sz="3600" b="1" dirty="0">
              <a:solidFill>
                <a:schemeClr val="tx1"/>
              </a:solidFill>
              <a:cs typeface="Arial" pitchFamily="34" charset="0"/>
            </a:endParaRPr>
          </a:p>
          <a:p>
            <a:pPr algn="just" fontAlgn="auto">
              <a:spcBef>
                <a:spcPts val="0"/>
              </a:spcBef>
              <a:spcAft>
                <a:spcPts val="0"/>
              </a:spcAft>
              <a:defRPr/>
            </a:pPr>
            <a:r>
              <a:rPr lang="vi-VN" sz="3600" b="1" dirty="0">
                <a:solidFill>
                  <a:schemeClr val="tx1"/>
                </a:solidFill>
                <a:cs typeface="Arial" pitchFamily="34" charset="0"/>
              </a:rPr>
              <a:t> </a:t>
            </a:r>
            <a:r>
              <a:rPr lang="vi-VN" sz="3600" b="1" dirty="0">
                <a:solidFill>
                  <a:srgbClr val="FF0000"/>
                </a:solidFill>
                <a:cs typeface="Arial" pitchFamily="34" charset="0"/>
              </a:rPr>
              <a:t>văn</a:t>
            </a:r>
            <a:r>
              <a:rPr lang="en-US" sz="3600" b="1" dirty="0">
                <a:solidFill>
                  <a:srgbClr val="FF0000"/>
                </a:solidFill>
                <a:cs typeface="Arial" pitchFamily="34" charset="0"/>
              </a:rPr>
              <a:t> </a:t>
            </a:r>
            <a:r>
              <a:rPr lang="en-US" sz="3600" b="1" dirty="0" err="1">
                <a:solidFill>
                  <a:srgbClr val="FF0000"/>
                </a:solidFill>
                <a:cs typeface="Arial" pitchFamily="34" charset="0"/>
              </a:rPr>
              <a:t>bản</a:t>
            </a:r>
            <a:endParaRPr lang="vi-VN" sz="3600" b="1" dirty="0">
              <a:solidFill>
                <a:schemeClr val="tx1"/>
              </a:solidFill>
              <a:cs typeface="Arial" pitchFamily="34" charset="0"/>
            </a:endParaRPr>
          </a:p>
        </p:txBody>
      </p:sp>
      <p:sp>
        <p:nvSpPr>
          <p:cNvPr id="9" name="Rounded Rectangle 8"/>
          <p:cNvSpPr/>
          <p:nvPr/>
        </p:nvSpPr>
        <p:spPr>
          <a:xfrm>
            <a:off x="4156075" y="2144713"/>
            <a:ext cx="4987925" cy="2011362"/>
          </a:xfrm>
          <a:prstGeom prst="roundRect">
            <a:avLst/>
          </a:prstGeom>
          <a:ln/>
        </p:spPr>
        <p:style>
          <a:lnRef idx="3">
            <a:schemeClr val="lt1"/>
          </a:lnRef>
          <a:fillRef idx="1">
            <a:schemeClr val="dk1"/>
          </a:fillRef>
          <a:effectRef idx="1">
            <a:schemeClr val="dk1"/>
          </a:effectRef>
          <a:fontRef idx="minor">
            <a:schemeClr val="lt1"/>
          </a:fontRef>
        </p:style>
        <p:txBody>
          <a:bodyPr anchor="ctr"/>
          <a:lstStyle/>
          <a:p>
            <a:pPr algn="just" fontAlgn="auto">
              <a:spcBef>
                <a:spcPts val="0"/>
              </a:spcBef>
              <a:spcAft>
                <a:spcPts val="0"/>
              </a:spcAft>
              <a:defRPr/>
            </a:pPr>
            <a:r>
              <a:rPr lang="vi-VN" sz="3200" b="1" dirty="0">
                <a:solidFill>
                  <a:schemeClr val="tx1"/>
                </a:solidFill>
                <a:cs typeface="Arial" pitchFamily="34" charset="0"/>
              </a:rPr>
              <a:t>áp dụng cho những công việc có thời hạn </a:t>
            </a:r>
            <a:r>
              <a:rPr lang="vi-VN" sz="3200" b="1" dirty="0">
                <a:solidFill>
                  <a:srgbClr val="FF0000"/>
                </a:solidFill>
                <a:cs typeface="Arial" pitchFamily="34" charset="0"/>
              </a:rPr>
              <a:t>từ 3 tháng trở lên</a:t>
            </a:r>
            <a:endParaRPr lang="vi-VN" sz="3200" b="1" dirty="0">
              <a:solidFill>
                <a:schemeClr val="tx1"/>
              </a:solidFill>
              <a:cs typeface="Arial" pitchFamily="34" charset="0"/>
            </a:endParaRPr>
          </a:p>
        </p:txBody>
      </p:sp>
      <p:sp>
        <p:nvSpPr>
          <p:cNvPr id="10" name="Rounded Rectangle 9"/>
          <p:cNvSpPr/>
          <p:nvPr/>
        </p:nvSpPr>
        <p:spPr>
          <a:xfrm>
            <a:off x="4156075" y="4408488"/>
            <a:ext cx="4987925" cy="2011362"/>
          </a:xfrm>
          <a:prstGeom prst="roundRect">
            <a:avLst/>
          </a:prstGeom>
          <a:ln/>
        </p:spPr>
        <p:style>
          <a:lnRef idx="3">
            <a:schemeClr val="lt1"/>
          </a:lnRef>
          <a:fillRef idx="1">
            <a:schemeClr val="dk1"/>
          </a:fillRef>
          <a:effectRef idx="1">
            <a:schemeClr val="dk1"/>
          </a:effectRef>
          <a:fontRef idx="minor">
            <a:schemeClr val="lt1"/>
          </a:fontRef>
        </p:style>
        <p:txBody>
          <a:bodyPr anchor="ctr"/>
          <a:lstStyle/>
          <a:p>
            <a:pPr algn="just" fontAlgn="auto">
              <a:spcBef>
                <a:spcPts val="0"/>
              </a:spcBef>
              <a:spcAft>
                <a:spcPts val="0"/>
              </a:spcAft>
              <a:defRPr/>
            </a:pPr>
            <a:r>
              <a:rPr lang="vi-VN" sz="3200" b="1" dirty="0">
                <a:solidFill>
                  <a:schemeClr val="tx1"/>
                </a:solidFill>
                <a:cs typeface="Arial" pitchFamily="34" charset="0"/>
              </a:rPr>
              <a:t>phải làm thành </a:t>
            </a:r>
            <a:r>
              <a:rPr lang="vi-VN" sz="3200" b="1" dirty="0">
                <a:solidFill>
                  <a:srgbClr val="FF0000"/>
                </a:solidFill>
                <a:cs typeface="Arial" pitchFamily="34" charset="0"/>
              </a:rPr>
              <a:t>02 bản</a:t>
            </a:r>
            <a:r>
              <a:rPr lang="vi-VN" sz="3200" b="1" dirty="0">
                <a:solidFill>
                  <a:schemeClr val="tx1"/>
                </a:solidFill>
                <a:cs typeface="Arial" pitchFamily="34" charset="0"/>
              </a:rPr>
              <a:t>, </a:t>
            </a:r>
            <a:endParaRPr lang="en-US" sz="3200" b="1" dirty="0">
              <a:solidFill>
                <a:schemeClr val="tx1"/>
              </a:solidFill>
              <a:cs typeface="Arial" pitchFamily="34" charset="0"/>
            </a:endParaRPr>
          </a:p>
          <a:p>
            <a:pPr algn="just" fontAlgn="auto">
              <a:spcBef>
                <a:spcPts val="0"/>
              </a:spcBef>
              <a:spcAft>
                <a:spcPts val="0"/>
              </a:spcAft>
              <a:defRPr/>
            </a:pPr>
            <a:r>
              <a:rPr lang="vi-VN" sz="3200" b="1" dirty="0">
                <a:solidFill>
                  <a:schemeClr val="tx1"/>
                </a:solidFill>
                <a:cs typeface="Arial" pitchFamily="34" charset="0"/>
              </a:rPr>
              <a:t>mỗi bên giữ 01 bản.</a:t>
            </a:r>
          </a:p>
        </p:txBody>
      </p:sp>
      <p:cxnSp>
        <p:nvCxnSpPr>
          <p:cNvPr id="4" name="Straight Arrow Connector 3"/>
          <p:cNvCxnSpPr>
            <a:stCxn id="8" idx="3"/>
            <a:endCxn id="10" idx="1"/>
          </p:cNvCxnSpPr>
          <p:nvPr/>
        </p:nvCxnSpPr>
        <p:spPr>
          <a:xfrm>
            <a:off x="3043238" y="4297363"/>
            <a:ext cx="1112837" cy="1117600"/>
          </a:xfrm>
          <a:prstGeom prst="straightConnector1">
            <a:avLst/>
          </a:prstGeom>
          <a:ln w="76200">
            <a:tailEnd type="arrow"/>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a:stCxn id="8" idx="3"/>
            <a:endCxn id="9" idx="1"/>
          </p:cNvCxnSpPr>
          <p:nvPr/>
        </p:nvCxnSpPr>
        <p:spPr>
          <a:xfrm flipV="1">
            <a:off x="3043238" y="3149600"/>
            <a:ext cx="1112837" cy="1147763"/>
          </a:xfrm>
          <a:prstGeom prst="straightConnector1">
            <a:avLst/>
          </a:prstGeom>
          <a:ln w="76200">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73252181"/>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1000"/>
                                        <p:tgtEl>
                                          <p:spTgt spid="8"/>
                                        </p:tgtEl>
                                      </p:cBhvr>
                                    </p:animEffect>
                                    <p:anim calcmode="lin" valueType="num">
                                      <p:cBhvr>
                                        <p:cTn id="13" dur="1000" fill="hold"/>
                                        <p:tgtEl>
                                          <p:spTgt spid="8"/>
                                        </p:tgtEl>
                                        <p:attrNameLst>
                                          <p:attrName>ppt_x</p:attrName>
                                        </p:attrNameLst>
                                      </p:cBhvr>
                                      <p:tavLst>
                                        <p:tav tm="0">
                                          <p:val>
                                            <p:strVal val="#ppt_x"/>
                                          </p:val>
                                        </p:tav>
                                        <p:tav tm="100000">
                                          <p:val>
                                            <p:strVal val="#ppt_x"/>
                                          </p:val>
                                        </p:tav>
                                      </p:tavLst>
                                    </p:anim>
                                    <p:anim calcmode="lin" valueType="num">
                                      <p:cBhvr>
                                        <p:cTn id="14"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1000"/>
                                        <p:tgtEl>
                                          <p:spTgt spid="9"/>
                                        </p:tgtEl>
                                      </p:cBhvr>
                                    </p:animEffect>
                                    <p:anim calcmode="lin" valueType="num">
                                      <p:cBhvr>
                                        <p:cTn id="20" dur="1000" fill="hold"/>
                                        <p:tgtEl>
                                          <p:spTgt spid="9"/>
                                        </p:tgtEl>
                                        <p:attrNameLst>
                                          <p:attrName>ppt_x</p:attrName>
                                        </p:attrNameLst>
                                      </p:cBhvr>
                                      <p:tavLst>
                                        <p:tav tm="0">
                                          <p:val>
                                            <p:strVal val="#ppt_x"/>
                                          </p:val>
                                        </p:tav>
                                        <p:tav tm="100000">
                                          <p:val>
                                            <p:strVal val="#ppt_x"/>
                                          </p:val>
                                        </p:tav>
                                      </p:tavLst>
                                    </p:anim>
                                    <p:anim calcmode="lin" valueType="num">
                                      <p:cBhvr>
                                        <p:cTn id="21"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22" fill="hold" nodeType="clickPar">
                      <p:stCondLst>
                        <p:cond delay="indefinite"/>
                      </p:stCondLst>
                      <p:childTnLst>
                        <p:par>
                          <p:cTn id="23" fill="hold" nodeType="withGroup">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fade">
                                      <p:cBhvr>
                                        <p:cTn id="26" dur="1000"/>
                                        <p:tgtEl>
                                          <p:spTgt spid="10"/>
                                        </p:tgtEl>
                                      </p:cBhvr>
                                    </p:animEffect>
                                    <p:anim calcmode="lin" valueType="num">
                                      <p:cBhvr>
                                        <p:cTn id="27" dur="1000" fill="hold"/>
                                        <p:tgtEl>
                                          <p:spTgt spid="10"/>
                                        </p:tgtEl>
                                        <p:attrNameLst>
                                          <p:attrName>ppt_x</p:attrName>
                                        </p:attrNameLst>
                                      </p:cBhvr>
                                      <p:tavLst>
                                        <p:tav tm="0">
                                          <p:val>
                                            <p:strVal val="#ppt_x"/>
                                          </p:val>
                                        </p:tav>
                                        <p:tav tm="100000">
                                          <p:val>
                                            <p:strVal val="#ppt_x"/>
                                          </p:val>
                                        </p:tav>
                                      </p:tavLst>
                                    </p:anim>
                                    <p:anim calcmode="lin" valueType="num">
                                      <p:cBhvr>
                                        <p:cTn id="28"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P spid="9" grpId="0" animBg="1"/>
      <p:bldP spid="10"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0" y="744683"/>
            <a:ext cx="9144000" cy="773113"/>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600" b="1" i="1" dirty="0">
                <a:cs typeface="Arial" pitchFamily="34" charset="0"/>
              </a:rPr>
              <a:t>2.3.3.5. Hiệu lực của hợp đồng lao động</a:t>
            </a:r>
            <a:endParaRPr lang="en-US" sz="3600" dirty="0">
              <a:latin typeface="Arial" pitchFamily="34" charset="0"/>
              <a:cs typeface="Arial" pitchFamily="34" charset="0"/>
            </a:endParaRPr>
          </a:p>
        </p:txBody>
      </p:sp>
      <p:pic>
        <p:nvPicPr>
          <p:cNvPr id="55300"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ounded Rectangle 7"/>
          <p:cNvSpPr/>
          <p:nvPr/>
        </p:nvSpPr>
        <p:spPr>
          <a:xfrm>
            <a:off x="0" y="3198813"/>
            <a:ext cx="9144000" cy="1789112"/>
          </a:xfrm>
          <a:prstGeom prst="roundRect">
            <a:avLst/>
          </a:prstGeom>
          <a:ln/>
        </p:spPr>
        <p:style>
          <a:lnRef idx="3">
            <a:schemeClr val="lt1"/>
          </a:lnRef>
          <a:fillRef idx="1">
            <a:schemeClr val="accent5"/>
          </a:fillRef>
          <a:effectRef idx="1">
            <a:schemeClr val="accent5"/>
          </a:effectRef>
          <a:fontRef idx="minor">
            <a:schemeClr val="lt1"/>
          </a:fontRef>
        </p:style>
        <p:txBody>
          <a:bodyPr anchor="ctr"/>
          <a:lstStyle/>
          <a:p>
            <a:pPr algn="just" fontAlgn="auto">
              <a:spcBef>
                <a:spcPts val="0"/>
              </a:spcBef>
              <a:spcAft>
                <a:spcPts val="0"/>
              </a:spcAft>
              <a:defRPr/>
            </a:pPr>
            <a:r>
              <a:rPr lang="vi-VN" sz="3200" b="1" dirty="0">
                <a:solidFill>
                  <a:schemeClr val="tx1"/>
                </a:solidFill>
                <a:cs typeface="Arial" pitchFamily="34" charset="0"/>
              </a:rPr>
              <a:t>Hợp đồng lao động có hiệu lực kể từ ngày giao kết trừ trường hợp hai bên có thỏa thuận khác hoặc pháp luật có quy định khác.</a:t>
            </a:r>
          </a:p>
        </p:txBody>
      </p:sp>
      <p:sp>
        <p:nvSpPr>
          <p:cNvPr id="7" name="Rounded Rectangle 6"/>
          <p:cNvSpPr/>
          <p:nvPr/>
        </p:nvSpPr>
        <p:spPr>
          <a:xfrm>
            <a:off x="0" y="5203825"/>
            <a:ext cx="9144000" cy="1230313"/>
          </a:xfrm>
          <a:prstGeom prst="roundRect">
            <a:avLst/>
          </a:prstGeom>
          <a:solidFill>
            <a:schemeClr val="bg2">
              <a:lumMod val="9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vi-VN" sz="3200" b="1" dirty="0">
                <a:solidFill>
                  <a:schemeClr val="tx1"/>
                </a:solidFill>
                <a:cs typeface="Arial" pitchFamily="34" charset="0"/>
              </a:rPr>
              <a:t>* Sửa đổi, bổ sung hợp đồng lao động đã giao kết (Điều 3</a:t>
            </a:r>
            <a:r>
              <a:rPr lang="en-US" sz="3200" b="1" dirty="0">
                <a:solidFill>
                  <a:schemeClr val="tx1"/>
                </a:solidFill>
                <a:latin typeface="Arial" pitchFamily="34" charset="0"/>
                <a:cs typeface="Arial" pitchFamily="34" charset="0"/>
              </a:rPr>
              <a:t>3</a:t>
            </a:r>
            <a:r>
              <a:rPr lang="vi-VN" sz="3200" b="1" dirty="0">
                <a:solidFill>
                  <a:schemeClr val="tx1"/>
                </a:solidFill>
                <a:cs typeface="Arial" pitchFamily="34" charset="0"/>
              </a:rPr>
              <a:t>/BLLĐ/201</a:t>
            </a:r>
            <a:r>
              <a:rPr lang="en-US" sz="3200" b="1" dirty="0">
                <a:solidFill>
                  <a:schemeClr val="tx1"/>
                </a:solidFill>
                <a:latin typeface="Arial" pitchFamily="34" charset="0"/>
                <a:cs typeface="Arial" pitchFamily="34" charset="0"/>
              </a:rPr>
              <a:t>9</a:t>
            </a:r>
            <a:r>
              <a:rPr lang="vi-VN" sz="3200" b="1" dirty="0">
                <a:solidFill>
                  <a:schemeClr val="tx1"/>
                </a:solidFill>
                <a:cs typeface="Arial" pitchFamily="34" charset="0"/>
              </a:rPr>
              <a:t>) </a:t>
            </a:r>
          </a:p>
        </p:txBody>
      </p:sp>
      <p:sp>
        <p:nvSpPr>
          <p:cNvPr id="9" name="Rounded Rectangle 8"/>
          <p:cNvSpPr/>
          <p:nvPr/>
        </p:nvSpPr>
        <p:spPr>
          <a:xfrm>
            <a:off x="4687888" y="2220913"/>
            <a:ext cx="4456112" cy="773112"/>
          </a:xfrm>
          <a:prstGeom prst="roundRect">
            <a:avLst/>
          </a:prstGeom>
          <a:ln/>
        </p:spPr>
        <p:style>
          <a:lnRef idx="1">
            <a:schemeClr val="accent1"/>
          </a:lnRef>
          <a:fillRef idx="2">
            <a:schemeClr val="accent1"/>
          </a:fillRef>
          <a:effectRef idx="1">
            <a:schemeClr val="accent1"/>
          </a:effectRef>
          <a:fontRef idx="minor">
            <a:schemeClr val="dk1"/>
          </a:fontRef>
        </p:style>
        <p:txBody>
          <a:bodyPr anchor="ctr"/>
          <a:lstStyle/>
          <a:p>
            <a:pPr>
              <a:defRPr/>
            </a:pPr>
            <a:r>
              <a:rPr lang="vi-VN" sz="3200" b="1" i="1" dirty="0">
                <a:cs typeface="Arial" pitchFamily="34" charset="0"/>
              </a:rPr>
              <a:t>(Điều </a:t>
            </a:r>
            <a:r>
              <a:rPr lang="en-US" sz="3200" b="1" i="1" dirty="0">
                <a:latin typeface="Arial" pitchFamily="34" charset="0"/>
                <a:cs typeface="Arial" pitchFamily="34" charset="0"/>
              </a:rPr>
              <a:t>33</a:t>
            </a:r>
            <a:r>
              <a:rPr lang="vi-VN" sz="3200" b="1" i="1" dirty="0">
                <a:cs typeface="Arial" pitchFamily="34" charset="0"/>
              </a:rPr>
              <a:t>/BLLĐ/201</a:t>
            </a:r>
            <a:r>
              <a:rPr lang="en-US" sz="3200" b="1" i="1" dirty="0">
                <a:latin typeface="Arial" pitchFamily="34" charset="0"/>
                <a:cs typeface="Arial" pitchFamily="34" charset="0"/>
              </a:rPr>
              <a:t>9</a:t>
            </a:r>
            <a:r>
              <a:rPr lang="vi-VN" sz="3200" b="1" i="1" dirty="0">
                <a:cs typeface="Arial" pitchFamily="34" charset="0"/>
              </a:rPr>
              <a:t>)</a:t>
            </a:r>
            <a:endParaRPr lang="en-US" sz="3200" dirty="0">
              <a:latin typeface="Arial" pitchFamily="34" charset="0"/>
              <a:cs typeface="Arial" pitchFamily="34" charset="0"/>
            </a:endParaRPr>
          </a:p>
        </p:txBody>
      </p:sp>
    </p:spTree>
    <p:extLst>
      <p:ext uri="{BB962C8B-B14F-4D97-AF65-F5344CB8AC3E}">
        <p14:creationId xmlns:p14="http://schemas.microsoft.com/office/powerpoint/2010/main" val="1557651100"/>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2000"/>
                                        <p:tgtEl>
                                          <p:spTgt spid="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barn(inVertical)">
                                      <p:cBhvr>
                                        <p:cTn id="12" dur="500"/>
                                        <p:tgtEl>
                                          <p:spTgt spid="9"/>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42" presetClass="entr" presetSubtype="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1000"/>
                                        <p:tgtEl>
                                          <p:spTgt spid="8"/>
                                        </p:tgtEl>
                                      </p:cBhvr>
                                    </p:animEffect>
                                    <p:anim calcmode="lin" valueType="num">
                                      <p:cBhvr>
                                        <p:cTn id="18" dur="1000" fill="hold"/>
                                        <p:tgtEl>
                                          <p:spTgt spid="8"/>
                                        </p:tgtEl>
                                        <p:attrNameLst>
                                          <p:attrName>ppt_x</p:attrName>
                                        </p:attrNameLst>
                                      </p:cBhvr>
                                      <p:tavLst>
                                        <p:tav tm="0">
                                          <p:val>
                                            <p:strVal val="#ppt_x"/>
                                          </p:val>
                                        </p:tav>
                                        <p:tav tm="100000">
                                          <p:val>
                                            <p:strVal val="#ppt_x"/>
                                          </p:val>
                                        </p:tav>
                                      </p:tavLst>
                                    </p:anim>
                                    <p:anim calcmode="lin" valueType="num">
                                      <p:cBhvr>
                                        <p:cTn id="1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20" fill="hold" nodeType="clickPar">
                      <p:stCondLst>
                        <p:cond delay="indefinite"/>
                      </p:stCondLst>
                      <p:childTnLst>
                        <p:par>
                          <p:cTn id="21" fill="hold" nodeType="withGroup">
                            <p:stCondLst>
                              <p:cond delay="0"/>
                            </p:stCondLst>
                            <p:childTnLst>
                              <p:par>
                                <p:cTn id="22" presetID="42" presetClass="entr" presetSubtype="0" fill="hold" grpId="0" nodeType="click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fade">
                                      <p:cBhvr>
                                        <p:cTn id="24" dur="1000"/>
                                        <p:tgtEl>
                                          <p:spTgt spid="7"/>
                                        </p:tgtEl>
                                      </p:cBhvr>
                                    </p:animEffect>
                                    <p:anim calcmode="lin" valueType="num">
                                      <p:cBhvr>
                                        <p:cTn id="25" dur="1000" fill="hold"/>
                                        <p:tgtEl>
                                          <p:spTgt spid="7"/>
                                        </p:tgtEl>
                                        <p:attrNameLst>
                                          <p:attrName>ppt_x</p:attrName>
                                        </p:attrNameLst>
                                      </p:cBhvr>
                                      <p:tavLst>
                                        <p:tav tm="0">
                                          <p:val>
                                            <p:strVal val="#ppt_x"/>
                                          </p:val>
                                        </p:tav>
                                        <p:tav tm="100000">
                                          <p:val>
                                            <p:strVal val="#ppt_x"/>
                                          </p:val>
                                        </p:tav>
                                      </p:tavLst>
                                    </p:anim>
                                    <p:anim calcmode="lin" valueType="num">
                                      <p:cBhvr>
                                        <p:cTn id="2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animBg="1"/>
      <p:bldP spid="7" grpId="0" animBg="1"/>
      <p:bldP spid="9"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ounded Rectangle 10"/>
          <p:cNvSpPr/>
          <p:nvPr/>
        </p:nvSpPr>
        <p:spPr>
          <a:xfrm>
            <a:off x="66675" y="1772816"/>
            <a:ext cx="9077325" cy="1477963"/>
          </a:xfrm>
          <a:prstGeom prst="roundRect">
            <a:avLst/>
          </a:prstGeom>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a:latin typeface="Arial" pitchFamily="34" charset="0"/>
                <a:cs typeface="Arial" pitchFamily="34" charset="0"/>
              </a:rPr>
              <a:t>7/ </a:t>
            </a:r>
            <a:r>
              <a:rPr lang="vi-VN" sz="3200" dirty="0">
                <a:cs typeface="Arial" pitchFamily="34" charset="0"/>
              </a:rPr>
              <a:t>Theo pháp luật lao động Việt Nam, quy định chung về độ tuổi bắt đầu được tham gia lao động là</a:t>
            </a:r>
            <a:r>
              <a:rPr lang="en-US" sz="3200" dirty="0">
                <a:latin typeface="Arial" pitchFamily="34" charset="0"/>
                <a:cs typeface="Arial" pitchFamily="34" charset="0"/>
              </a:rPr>
              <a:t>:</a:t>
            </a:r>
          </a:p>
        </p:txBody>
      </p:sp>
      <p:sp>
        <p:nvSpPr>
          <p:cNvPr id="15" name="Rounded Rectangle 14"/>
          <p:cNvSpPr/>
          <p:nvPr/>
        </p:nvSpPr>
        <p:spPr>
          <a:xfrm>
            <a:off x="2747963" y="61913"/>
            <a:ext cx="5554662" cy="625475"/>
          </a:xfrm>
          <a:prstGeom prst="roundRect">
            <a:avLst/>
          </a:prstGeom>
          <a:solidFill>
            <a:srgbClr val="E4F41A"/>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en-US" sz="3200" b="1" dirty="0" err="1">
                <a:latin typeface="Arial" pitchFamily="34" charset="0"/>
                <a:cs typeface="Arial" pitchFamily="34" charset="0"/>
              </a:rPr>
              <a:t>Chọn</a:t>
            </a:r>
            <a:r>
              <a:rPr lang="en-US" sz="3200" b="1" dirty="0">
                <a:latin typeface="Arial" pitchFamily="34" charset="0"/>
                <a:cs typeface="Arial" pitchFamily="34" charset="0"/>
              </a:rPr>
              <a:t> </a:t>
            </a:r>
            <a:r>
              <a:rPr lang="en-US" sz="3200" b="1" dirty="0" err="1">
                <a:latin typeface="Arial" pitchFamily="34" charset="0"/>
                <a:cs typeface="Arial" pitchFamily="34" charset="0"/>
              </a:rPr>
              <a:t>câu</a:t>
            </a:r>
            <a:r>
              <a:rPr lang="en-US" sz="3200" b="1" dirty="0">
                <a:latin typeface="Arial" pitchFamily="34" charset="0"/>
                <a:cs typeface="Arial" pitchFamily="34" charset="0"/>
              </a:rPr>
              <a:t> </a:t>
            </a:r>
            <a:r>
              <a:rPr lang="en-US" sz="3200" b="1" dirty="0" err="1">
                <a:latin typeface="Arial" pitchFamily="34" charset="0"/>
                <a:cs typeface="Arial" pitchFamily="34" charset="0"/>
              </a:rPr>
              <a:t>trả</a:t>
            </a:r>
            <a:r>
              <a:rPr lang="en-US" sz="3200" b="1" dirty="0">
                <a:latin typeface="Arial" pitchFamily="34" charset="0"/>
                <a:cs typeface="Arial" pitchFamily="34" charset="0"/>
              </a:rPr>
              <a:t> </a:t>
            </a:r>
            <a:r>
              <a:rPr lang="en-US" sz="3200" b="1" dirty="0" err="1">
                <a:latin typeface="Arial" pitchFamily="34" charset="0"/>
                <a:cs typeface="Arial" pitchFamily="34" charset="0"/>
              </a:rPr>
              <a:t>lời</a:t>
            </a:r>
            <a:r>
              <a:rPr lang="en-US" sz="3200" b="1" dirty="0">
                <a:latin typeface="Arial" pitchFamily="34" charset="0"/>
                <a:cs typeface="Arial" pitchFamily="34" charset="0"/>
              </a:rPr>
              <a:t> </a:t>
            </a:r>
            <a:r>
              <a:rPr lang="en-US" sz="3200" b="1" dirty="0" err="1">
                <a:latin typeface="Arial" pitchFamily="34" charset="0"/>
                <a:cs typeface="Arial" pitchFamily="34" charset="0"/>
              </a:rPr>
              <a:t>đúng</a:t>
            </a:r>
            <a:r>
              <a:rPr lang="en-US" sz="3200" b="1" dirty="0">
                <a:latin typeface="Arial" pitchFamily="34" charset="0"/>
                <a:cs typeface="Arial" pitchFamily="34" charset="0"/>
              </a:rPr>
              <a:t> </a:t>
            </a:r>
            <a:r>
              <a:rPr lang="en-US" sz="3200" b="1" dirty="0" err="1">
                <a:latin typeface="Arial" pitchFamily="34" charset="0"/>
                <a:cs typeface="Arial" pitchFamily="34" charset="0"/>
              </a:rPr>
              <a:t>nhất</a:t>
            </a:r>
            <a:endParaRPr lang="en-US" sz="3200" b="1" dirty="0">
              <a:latin typeface="Arial" pitchFamily="34" charset="0"/>
              <a:cs typeface="Arial" pitchFamily="34" charset="0"/>
            </a:endParaRPr>
          </a:p>
        </p:txBody>
      </p:sp>
      <p:sp>
        <p:nvSpPr>
          <p:cNvPr id="5" name="Rounded Rectangle 4"/>
          <p:cNvSpPr/>
          <p:nvPr/>
        </p:nvSpPr>
        <p:spPr>
          <a:xfrm>
            <a:off x="66675" y="4165600"/>
            <a:ext cx="4538663" cy="722313"/>
          </a:xfrm>
          <a:prstGeom prst="roundRect">
            <a:avLst/>
          </a:prstGeom>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a:latin typeface="Arial" pitchFamily="34" charset="0"/>
                <a:cs typeface="Arial" pitchFamily="34" charset="0"/>
              </a:rPr>
              <a:t>a. </a:t>
            </a:r>
            <a:r>
              <a:rPr lang="vi-VN" sz="3200" dirty="0">
                <a:cs typeface="Arial" pitchFamily="34" charset="0"/>
              </a:rPr>
              <a:t>Từ đủ 16 tuổi</a:t>
            </a:r>
            <a:endParaRPr lang="en-US" sz="3200" dirty="0">
              <a:latin typeface="Arial" pitchFamily="34" charset="0"/>
              <a:cs typeface="Arial" pitchFamily="34" charset="0"/>
            </a:endParaRPr>
          </a:p>
        </p:txBody>
      </p:sp>
      <p:sp>
        <p:nvSpPr>
          <p:cNvPr id="6" name="Rounded Rectangle 5"/>
          <p:cNvSpPr/>
          <p:nvPr/>
        </p:nvSpPr>
        <p:spPr>
          <a:xfrm>
            <a:off x="4727575" y="5419725"/>
            <a:ext cx="4416425" cy="768350"/>
          </a:xfrm>
          <a:prstGeom prst="roundRect">
            <a:avLst/>
          </a:prstGeom>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a:latin typeface="Arial" pitchFamily="34" charset="0"/>
                <a:cs typeface="Arial" pitchFamily="34" charset="0"/>
              </a:rPr>
              <a:t>d. </a:t>
            </a:r>
            <a:r>
              <a:rPr lang="vi-VN" sz="3200" dirty="0">
                <a:cs typeface="Arial" pitchFamily="34" charset="0"/>
              </a:rPr>
              <a:t>Từ đủ 21 tuổi</a:t>
            </a:r>
            <a:endParaRPr lang="en-US" sz="3200" dirty="0">
              <a:latin typeface="Arial" pitchFamily="34" charset="0"/>
              <a:cs typeface="Arial" pitchFamily="34" charset="0"/>
            </a:endParaRPr>
          </a:p>
        </p:txBody>
      </p:sp>
      <p:sp>
        <p:nvSpPr>
          <p:cNvPr id="7" name="Rounded Rectangle 6"/>
          <p:cNvSpPr/>
          <p:nvPr/>
        </p:nvSpPr>
        <p:spPr>
          <a:xfrm>
            <a:off x="66675" y="5419725"/>
            <a:ext cx="4538663" cy="768350"/>
          </a:xfrm>
          <a:prstGeom prst="roundRect">
            <a:avLst/>
          </a:prstGeom>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a:latin typeface="Arial" pitchFamily="34" charset="0"/>
                <a:cs typeface="Arial" pitchFamily="34" charset="0"/>
              </a:rPr>
              <a:t>b. </a:t>
            </a:r>
            <a:r>
              <a:rPr lang="vi-VN" sz="3200" dirty="0">
                <a:cs typeface="Arial" pitchFamily="34" charset="0"/>
              </a:rPr>
              <a:t>Từ đủ 15 tuổi</a:t>
            </a:r>
            <a:endParaRPr lang="en-US" sz="3200" dirty="0">
              <a:latin typeface="Arial" pitchFamily="34" charset="0"/>
              <a:cs typeface="Arial" pitchFamily="34" charset="0"/>
            </a:endParaRPr>
          </a:p>
        </p:txBody>
      </p:sp>
      <p:sp>
        <p:nvSpPr>
          <p:cNvPr id="8" name="Rounded Rectangle 7"/>
          <p:cNvSpPr/>
          <p:nvPr/>
        </p:nvSpPr>
        <p:spPr>
          <a:xfrm>
            <a:off x="4727575" y="4165600"/>
            <a:ext cx="4416425" cy="722313"/>
          </a:xfrm>
          <a:prstGeom prst="roundRect">
            <a:avLst/>
          </a:prstGeom>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a:latin typeface="Arial" pitchFamily="34" charset="0"/>
                <a:cs typeface="Arial" pitchFamily="34" charset="0"/>
              </a:rPr>
              <a:t>c. </a:t>
            </a:r>
            <a:r>
              <a:rPr lang="vi-VN" sz="3200" dirty="0">
                <a:cs typeface="Arial" pitchFamily="34" charset="0"/>
              </a:rPr>
              <a:t>Từ đủ 18 tuổi</a:t>
            </a:r>
            <a:endParaRPr lang="en-US" sz="3200" dirty="0">
              <a:latin typeface="Arial" pitchFamily="34" charset="0"/>
              <a:cs typeface="Arial" pitchFamily="34" charset="0"/>
            </a:endParaRPr>
          </a:p>
        </p:txBody>
      </p:sp>
      <p:pic>
        <p:nvPicPr>
          <p:cNvPr id="56329" name="Picture 3" descr="MCj01345490000[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349968" y="61913"/>
            <a:ext cx="1794032" cy="18998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005581867"/>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500" fill="hold"/>
                                        <p:tgtEl>
                                          <p:spTgt spid="5"/>
                                        </p:tgtEl>
                                        <p:attrNameLst>
                                          <p:attrName>ppt_x</p:attrName>
                                        </p:attrNameLst>
                                      </p:cBhvr>
                                      <p:tavLst>
                                        <p:tav tm="0">
                                          <p:val>
                                            <p:strVal val="#ppt_x"/>
                                          </p:val>
                                        </p:tav>
                                        <p:tav tm="100000">
                                          <p:val>
                                            <p:strVal val="#ppt_x"/>
                                          </p:val>
                                        </p:tav>
                                      </p:tavLst>
                                    </p:anim>
                                    <p:anim calcmode="lin" valueType="num">
                                      <p:cBhvr additive="base">
                                        <p:cTn id="15" dur="500" fill="hold"/>
                                        <p:tgtEl>
                                          <p:spTgt spid="5"/>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500" fill="hold"/>
                                        <p:tgtEl>
                                          <p:spTgt spid="6"/>
                                        </p:tgtEl>
                                        <p:attrNameLst>
                                          <p:attrName>ppt_x</p:attrName>
                                        </p:attrNameLst>
                                      </p:cBhvr>
                                      <p:tavLst>
                                        <p:tav tm="0">
                                          <p:val>
                                            <p:strVal val="#ppt_x"/>
                                          </p:val>
                                        </p:tav>
                                        <p:tav tm="100000">
                                          <p:val>
                                            <p:strVal val="#ppt_x"/>
                                          </p:val>
                                        </p:tav>
                                      </p:tavLst>
                                    </p:anim>
                                    <p:anim calcmode="lin" valueType="num">
                                      <p:cBhvr additive="base">
                                        <p:cTn id="19" dur="500" fill="hold"/>
                                        <p:tgtEl>
                                          <p:spTgt spid="6"/>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 fill="hold"/>
                                        <p:tgtEl>
                                          <p:spTgt spid="8"/>
                                        </p:tgtEl>
                                        <p:attrNameLst>
                                          <p:attrName>ppt_x</p:attrName>
                                        </p:attrNameLst>
                                      </p:cBhvr>
                                      <p:tavLst>
                                        <p:tav tm="0">
                                          <p:val>
                                            <p:strVal val="#ppt_x"/>
                                          </p:val>
                                        </p:tav>
                                        <p:tav tm="100000">
                                          <p:val>
                                            <p:strVal val="#ppt_x"/>
                                          </p:val>
                                        </p:tav>
                                      </p:tavLst>
                                    </p:anim>
                                    <p:anim calcmode="lin" valueType="num">
                                      <p:cBhvr additive="base">
                                        <p:cTn id="23" dur="5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500" fill="hold"/>
                                        <p:tgtEl>
                                          <p:spTgt spid="7"/>
                                        </p:tgtEl>
                                        <p:attrNameLst>
                                          <p:attrName>ppt_x</p:attrName>
                                        </p:attrNameLst>
                                      </p:cBhvr>
                                      <p:tavLst>
                                        <p:tav tm="0">
                                          <p:val>
                                            <p:strVal val="#ppt_x"/>
                                          </p:val>
                                        </p:tav>
                                        <p:tav tm="100000">
                                          <p:val>
                                            <p:strVal val="#ppt_x"/>
                                          </p:val>
                                        </p:tav>
                                      </p:tavLst>
                                    </p:anim>
                                    <p:anim calcmode="lin" valueType="num">
                                      <p:cBhvr additive="base">
                                        <p:cTn id="27"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8" fill="hold" nodeType="clickPar">
                      <p:stCondLst>
                        <p:cond delay="indefinite"/>
                      </p:stCondLst>
                      <p:childTnLst>
                        <p:par>
                          <p:cTn id="29" fill="hold" nodeType="withGroup">
                            <p:stCondLst>
                              <p:cond delay="0"/>
                            </p:stCondLst>
                            <p:childTnLst>
                              <p:par>
                                <p:cTn id="30" presetID="1" presetClass="emph" presetSubtype="2" fill="hold" nodeType="clickEffect">
                                  <p:stCondLst>
                                    <p:cond delay="0"/>
                                  </p:stCondLst>
                                  <p:childTnLst>
                                    <p:animClr clrSpc="rgb" dir="cw">
                                      <p:cBhvr>
                                        <p:cTn id="31" dur="2000" fill="hold"/>
                                        <p:tgtEl>
                                          <p:spTgt spid="7"/>
                                        </p:tgtEl>
                                        <p:attrNameLst>
                                          <p:attrName>fillcolor</p:attrName>
                                        </p:attrNameLst>
                                      </p:cBhvr>
                                      <p:to>
                                        <a:srgbClr val="FF0000"/>
                                      </p:to>
                                    </p:animClr>
                                    <p:set>
                                      <p:cBhvr>
                                        <p:cTn id="32" dur="2000" fill="hold"/>
                                        <p:tgtEl>
                                          <p:spTgt spid="7"/>
                                        </p:tgtEl>
                                        <p:attrNameLst>
                                          <p:attrName>fill.type</p:attrName>
                                        </p:attrNameLst>
                                      </p:cBhvr>
                                      <p:to>
                                        <p:strVal val="solid"/>
                                      </p:to>
                                    </p:set>
                                    <p:set>
                                      <p:cBhvr>
                                        <p:cTn id="33" dur="2000" fill="hold"/>
                                        <p:tgtEl>
                                          <p:spTgt spid="7"/>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5" grpId="0" animBg="1"/>
      <p:bldP spid="6" grpId="0" animBg="1"/>
      <p:bldP spid="7" grpId="0" animBg="1"/>
      <p:bldP spid="8"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346"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ounded Rectangle 10"/>
          <p:cNvSpPr/>
          <p:nvPr/>
        </p:nvSpPr>
        <p:spPr>
          <a:xfrm>
            <a:off x="66675" y="2132856"/>
            <a:ext cx="9077325" cy="1477963"/>
          </a:xfrm>
          <a:prstGeom prst="roundRect">
            <a:avLst/>
          </a:prstGeom>
          <a:ln/>
        </p:spPr>
        <p:style>
          <a:lnRef idx="1">
            <a:schemeClr val="dk1"/>
          </a:lnRef>
          <a:fillRef idx="2">
            <a:schemeClr val="dk1"/>
          </a:fillRef>
          <a:effectRef idx="1">
            <a:schemeClr val="dk1"/>
          </a:effectRef>
          <a:fontRef idx="minor">
            <a:schemeClr val="dk1"/>
          </a:fontRef>
        </p:style>
        <p:txBody>
          <a:bodyPr anchor="ctr"/>
          <a:lstStyle/>
          <a:p>
            <a:pPr>
              <a:defRPr/>
            </a:pPr>
            <a:r>
              <a:rPr lang="en-US" sz="3200" dirty="0">
                <a:latin typeface="Arial" pitchFamily="34" charset="0"/>
                <a:cs typeface="Arial" pitchFamily="34" charset="0"/>
              </a:rPr>
              <a:t>8/ </a:t>
            </a:r>
            <a:r>
              <a:rPr lang="vi-VN" sz="3200" dirty="0">
                <a:cs typeface="Arial" pitchFamily="34" charset="0"/>
              </a:rPr>
              <a:t>Theo quy định chung của pháp luật lao động Việt Nam, độ tuổi được phép thuê mướn lao động là:</a:t>
            </a:r>
            <a:endParaRPr lang="en-US" sz="3200" dirty="0">
              <a:latin typeface="Arial" pitchFamily="34" charset="0"/>
              <a:cs typeface="Arial" pitchFamily="34" charset="0"/>
            </a:endParaRPr>
          </a:p>
        </p:txBody>
      </p:sp>
      <p:sp>
        <p:nvSpPr>
          <p:cNvPr id="15" name="Rounded Rectangle 14"/>
          <p:cNvSpPr/>
          <p:nvPr/>
        </p:nvSpPr>
        <p:spPr>
          <a:xfrm>
            <a:off x="2747963" y="61913"/>
            <a:ext cx="5554662" cy="625475"/>
          </a:xfrm>
          <a:prstGeom prst="roundRect">
            <a:avLst/>
          </a:prstGeom>
          <a:solidFill>
            <a:srgbClr val="E4F41A"/>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en-US" sz="3200" b="1" dirty="0" err="1">
                <a:latin typeface="Arial" pitchFamily="34" charset="0"/>
                <a:cs typeface="Arial" pitchFamily="34" charset="0"/>
              </a:rPr>
              <a:t>Chọn</a:t>
            </a:r>
            <a:r>
              <a:rPr lang="en-US" sz="3200" b="1" dirty="0">
                <a:latin typeface="Arial" pitchFamily="34" charset="0"/>
                <a:cs typeface="Arial" pitchFamily="34" charset="0"/>
              </a:rPr>
              <a:t> </a:t>
            </a:r>
            <a:r>
              <a:rPr lang="en-US" sz="3200" b="1" dirty="0" err="1">
                <a:latin typeface="Arial" pitchFamily="34" charset="0"/>
                <a:cs typeface="Arial" pitchFamily="34" charset="0"/>
              </a:rPr>
              <a:t>câu</a:t>
            </a:r>
            <a:r>
              <a:rPr lang="en-US" sz="3200" b="1" dirty="0">
                <a:latin typeface="Arial" pitchFamily="34" charset="0"/>
                <a:cs typeface="Arial" pitchFamily="34" charset="0"/>
              </a:rPr>
              <a:t> </a:t>
            </a:r>
            <a:r>
              <a:rPr lang="en-US" sz="3200" b="1" dirty="0" err="1">
                <a:latin typeface="Arial" pitchFamily="34" charset="0"/>
                <a:cs typeface="Arial" pitchFamily="34" charset="0"/>
              </a:rPr>
              <a:t>trả</a:t>
            </a:r>
            <a:r>
              <a:rPr lang="en-US" sz="3200" b="1" dirty="0">
                <a:latin typeface="Arial" pitchFamily="34" charset="0"/>
                <a:cs typeface="Arial" pitchFamily="34" charset="0"/>
              </a:rPr>
              <a:t> </a:t>
            </a:r>
            <a:r>
              <a:rPr lang="en-US" sz="3200" b="1" dirty="0" err="1">
                <a:latin typeface="Arial" pitchFamily="34" charset="0"/>
                <a:cs typeface="Arial" pitchFamily="34" charset="0"/>
              </a:rPr>
              <a:t>lời</a:t>
            </a:r>
            <a:r>
              <a:rPr lang="en-US" sz="3200" b="1" dirty="0">
                <a:latin typeface="Arial" pitchFamily="34" charset="0"/>
                <a:cs typeface="Arial" pitchFamily="34" charset="0"/>
              </a:rPr>
              <a:t> </a:t>
            </a:r>
            <a:r>
              <a:rPr lang="en-US" sz="3200" b="1" dirty="0" err="1">
                <a:latin typeface="Arial" pitchFamily="34" charset="0"/>
                <a:cs typeface="Arial" pitchFamily="34" charset="0"/>
              </a:rPr>
              <a:t>đúng</a:t>
            </a:r>
            <a:r>
              <a:rPr lang="en-US" sz="3200" b="1" dirty="0">
                <a:latin typeface="Arial" pitchFamily="34" charset="0"/>
                <a:cs typeface="Arial" pitchFamily="34" charset="0"/>
              </a:rPr>
              <a:t> </a:t>
            </a:r>
            <a:r>
              <a:rPr lang="en-US" sz="3200" b="1" dirty="0" err="1">
                <a:latin typeface="Arial" pitchFamily="34" charset="0"/>
                <a:cs typeface="Arial" pitchFamily="34" charset="0"/>
              </a:rPr>
              <a:t>nhất</a:t>
            </a:r>
            <a:endParaRPr lang="en-US" sz="3200" b="1" dirty="0">
              <a:latin typeface="Arial" pitchFamily="34" charset="0"/>
              <a:cs typeface="Arial" pitchFamily="34" charset="0"/>
            </a:endParaRPr>
          </a:p>
        </p:txBody>
      </p:sp>
      <p:sp>
        <p:nvSpPr>
          <p:cNvPr id="5" name="Rounded Rectangle 4"/>
          <p:cNvSpPr/>
          <p:nvPr/>
        </p:nvSpPr>
        <p:spPr>
          <a:xfrm>
            <a:off x="66675" y="4165600"/>
            <a:ext cx="4416425" cy="722313"/>
          </a:xfrm>
          <a:prstGeom prst="roundRect">
            <a:avLst/>
          </a:prstGeom>
          <a:ln/>
        </p:spPr>
        <p:style>
          <a:lnRef idx="1">
            <a:schemeClr val="dk1"/>
          </a:lnRef>
          <a:fillRef idx="2">
            <a:schemeClr val="dk1"/>
          </a:fillRef>
          <a:effectRef idx="1">
            <a:schemeClr val="dk1"/>
          </a:effectRef>
          <a:fontRef idx="minor">
            <a:schemeClr val="dk1"/>
          </a:fontRef>
        </p:style>
        <p:txBody>
          <a:bodyPr anchor="ctr"/>
          <a:lstStyle/>
          <a:p>
            <a:pPr>
              <a:defRPr/>
            </a:pPr>
            <a:r>
              <a:rPr lang="en-US" sz="3200" dirty="0">
                <a:latin typeface="Arial" pitchFamily="34" charset="0"/>
                <a:cs typeface="Arial" pitchFamily="34" charset="0"/>
              </a:rPr>
              <a:t>a. </a:t>
            </a:r>
            <a:r>
              <a:rPr lang="vi-VN" sz="3200" dirty="0">
                <a:cs typeface="Arial" pitchFamily="34" charset="0"/>
              </a:rPr>
              <a:t>Từ đủ 16 tuổi</a:t>
            </a:r>
            <a:endParaRPr lang="en-US" sz="3200" dirty="0">
              <a:latin typeface="Arial" pitchFamily="34" charset="0"/>
              <a:cs typeface="Arial" pitchFamily="34" charset="0"/>
            </a:endParaRPr>
          </a:p>
        </p:txBody>
      </p:sp>
      <p:sp>
        <p:nvSpPr>
          <p:cNvPr id="6" name="Rounded Rectangle 5"/>
          <p:cNvSpPr/>
          <p:nvPr/>
        </p:nvSpPr>
        <p:spPr>
          <a:xfrm>
            <a:off x="4716099" y="5387398"/>
            <a:ext cx="4416425" cy="722313"/>
          </a:xfrm>
          <a:prstGeom prst="roundRect">
            <a:avLst/>
          </a:prstGeom>
          <a:ln/>
        </p:spPr>
        <p:style>
          <a:lnRef idx="1">
            <a:schemeClr val="dk1"/>
          </a:lnRef>
          <a:fillRef idx="2">
            <a:schemeClr val="dk1"/>
          </a:fillRef>
          <a:effectRef idx="1">
            <a:schemeClr val="dk1"/>
          </a:effectRef>
          <a:fontRef idx="minor">
            <a:schemeClr val="dk1"/>
          </a:fontRef>
        </p:style>
        <p:txBody>
          <a:bodyPr anchor="ctr"/>
          <a:lstStyle/>
          <a:p>
            <a:pPr>
              <a:defRPr/>
            </a:pPr>
            <a:r>
              <a:rPr lang="en-US" sz="3200" dirty="0">
                <a:latin typeface="Arial" pitchFamily="34" charset="0"/>
                <a:cs typeface="Arial" pitchFamily="34" charset="0"/>
              </a:rPr>
              <a:t>d. </a:t>
            </a:r>
            <a:r>
              <a:rPr lang="vi-VN" sz="3200" dirty="0">
                <a:cs typeface="Arial" pitchFamily="34" charset="0"/>
              </a:rPr>
              <a:t>Từ đủ 21 tuổi</a:t>
            </a:r>
            <a:endParaRPr lang="en-US" sz="3200" dirty="0">
              <a:latin typeface="Arial" pitchFamily="34" charset="0"/>
              <a:cs typeface="Arial" pitchFamily="34" charset="0"/>
            </a:endParaRPr>
          </a:p>
        </p:txBody>
      </p:sp>
      <p:sp>
        <p:nvSpPr>
          <p:cNvPr id="7" name="Rounded Rectangle 6"/>
          <p:cNvSpPr/>
          <p:nvPr/>
        </p:nvSpPr>
        <p:spPr>
          <a:xfrm>
            <a:off x="4727575" y="4165599"/>
            <a:ext cx="4393475" cy="722313"/>
          </a:xfrm>
          <a:prstGeom prst="roundRect">
            <a:avLst/>
          </a:prstGeom>
          <a:ln/>
        </p:spPr>
        <p:style>
          <a:lnRef idx="1">
            <a:schemeClr val="dk1"/>
          </a:lnRef>
          <a:fillRef idx="2">
            <a:schemeClr val="dk1"/>
          </a:fillRef>
          <a:effectRef idx="1">
            <a:schemeClr val="dk1"/>
          </a:effectRef>
          <a:fontRef idx="minor">
            <a:schemeClr val="dk1"/>
          </a:fontRef>
        </p:style>
        <p:txBody>
          <a:bodyPr anchor="ctr"/>
          <a:lstStyle/>
          <a:p>
            <a:pPr>
              <a:defRPr/>
            </a:pPr>
            <a:r>
              <a:rPr lang="en-US" sz="3200" dirty="0">
                <a:latin typeface="Arial" pitchFamily="34" charset="0"/>
                <a:cs typeface="Arial" pitchFamily="34" charset="0"/>
              </a:rPr>
              <a:t>c. </a:t>
            </a:r>
            <a:r>
              <a:rPr lang="vi-VN" sz="3200" dirty="0">
                <a:cs typeface="Arial" pitchFamily="34" charset="0"/>
              </a:rPr>
              <a:t>Từ đủ 18 tuổi</a:t>
            </a:r>
            <a:endParaRPr lang="en-US" sz="3200" dirty="0">
              <a:latin typeface="Arial" pitchFamily="34" charset="0"/>
              <a:cs typeface="Arial" pitchFamily="34" charset="0"/>
            </a:endParaRPr>
          </a:p>
        </p:txBody>
      </p:sp>
      <p:sp>
        <p:nvSpPr>
          <p:cNvPr id="8" name="Rounded Rectangle 7"/>
          <p:cNvSpPr/>
          <p:nvPr/>
        </p:nvSpPr>
        <p:spPr>
          <a:xfrm>
            <a:off x="66675" y="5387398"/>
            <a:ext cx="4416425" cy="722313"/>
          </a:xfrm>
          <a:prstGeom prst="roundRect">
            <a:avLst/>
          </a:prstGeom>
          <a:ln/>
        </p:spPr>
        <p:style>
          <a:lnRef idx="1">
            <a:schemeClr val="dk1"/>
          </a:lnRef>
          <a:fillRef idx="2">
            <a:schemeClr val="dk1"/>
          </a:fillRef>
          <a:effectRef idx="1">
            <a:schemeClr val="dk1"/>
          </a:effectRef>
          <a:fontRef idx="minor">
            <a:schemeClr val="dk1"/>
          </a:fontRef>
        </p:style>
        <p:txBody>
          <a:bodyPr anchor="ctr"/>
          <a:lstStyle/>
          <a:p>
            <a:pPr>
              <a:defRPr/>
            </a:pPr>
            <a:r>
              <a:rPr lang="en-US" sz="3200" dirty="0">
                <a:latin typeface="Arial" pitchFamily="34" charset="0"/>
                <a:cs typeface="Arial" pitchFamily="34" charset="0"/>
              </a:rPr>
              <a:t>b. </a:t>
            </a:r>
            <a:r>
              <a:rPr lang="vi-VN" sz="3200" dirty="0">
                <a:cs typeface="Arial" pitchFamily="34" charset="0"/>
              </a:rPr>
              <a:t>Từ đủ 15 </a:t>
            </a:r>
            <a:r>
              <a:rPr lang="vi-VN" sz="3200" dirty="0" smtClean="0">
                <a:cs typeface="Arial" pitchFamily="34" charset="0"/>
              </a:rPr>
              <a:t>tuổi</a:t>
            </a:r>
            <a:endParaRPr lang="en-US" sz="3200" dirty="0">
              <a:latin typeface="Arial" pitchFamily="34" charset="0"/>
              <a:cs typeface="Arial" pitchFamily="34" charset="0"/>
            </a:endParaRPr>
          </a:p>
        </p:txBody>
      </p:sp>
      <p:pic>
        <p:nvPicPr>
          <p:cNvPr id="57353" name="Picture 3" descr="MCj01345490000[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099300" y="61913"/>
            <a:ext cx="2044700" cy="2165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79993232"/>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500" fill="hold"/>
                                        <p:tgtEl>
                                          <p:spTgt spid="5"/>
                                        </p:tgtEl>
                                        <p:attrNameLst>
                                          <p:attrName>ppt_x</p:attrName>
                                        </p:attrNameLst>
                                      </p:cBhvr>
                                      <p:tavLst>
                                        <p:tav tm="0">
                                          <p:val>
                                            <p:strVal val="#ppt_x"/>
                                          </p:val>
                                        </p:tav>
                                        <p:tav tm="100000">
                                          <p:val>
                                            <p:strVal val="#ppt_x"/>
                                          </p:val>
                                        </p:tav>
                                      </p:tavLst>
                                    </p:anim>
                                    <p:anim calcmode="lin" valueType="num">
                                      <p:cBhvr additive="base">
                                        <p:cTn id="15" dur="500" fill="hold"/>
                                        <p:tgtEl>
                                          <p:spTgt spid="5"/>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500" fill="hold"/>
                                        <p:tgtEl>
                                          <p:spTgt spid="6"/>
                                        </p:tgtEl>
                                        <p:attrNameLst>
                                          <p:attrName>ppt_x</p:attrName>
                                        </p:attrNameLst>
                                      </p:cBhvr>
                                      <p:tavLst>
                                        <p:tav tm="0">
                                          <p:val>
                                            <p:strVal val="#ppt_x"/>
                                          </p:val>
                                        </p:tav>
                                        <p:tav tm="100000">
                                          <p:val>
                                            <p:strVal val="#ppt_x"/>
                                          </p:val>
                                        </p:tav>
                                      </p:tavLst>
                                    </p:anim>
                                    <p:anim calcmode="lin" valueType="num">
                                      <p:cBhvr additive="base">
                                        <p:cTn id="19" dur="500" fill="hold"/>
                                        <p:tgtEl>
                                          <p:spTgt spid="6"/>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 fill="hold"/>
                                        <p:tgtEl>
                                          <p:spTgt spid="8"/>
                                        </p:tgtEl>
                                        <p:attrNameLst>
                                          <p:attrName>ppt_x</p:attrName>
                                        </p:attrNameLst>
                                      </p:cBhvr>
                                      <p:tavLst>
                                        <p:tav tm="0">
                                          <p:val>
                                            <p:strVal val="#ppt_x"/>
                                          </p:val>
                                        </p:tav>
                                        <p:tav tm="100000">
                                          <p:val>
                                            <p:strVal val="#ppt_x"/>
                                          </p:val>
                                        </p:tav>
                                      </p:tavLst>
                                    </p:anim>
                                    <p:anim calcmode="lin" valueType="num">
                                      <p:cBhvr additive="base">
                                        <p:cTn id="23" dur="5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500" fill="hold"/>
                                        <p:tgtEl>
                                          <p:spTgt spid="7"/>
                                        </p:tgtEl>
                                        <p:attrNameLst>
                                          <p:attrName>ppt_x</p:attrName>
                                        </p:attrNameLst>
                                      </p:cBhvr>
                                      <p:tavLst>
                                        <p:tav tm="0">
                                          <p:val>
                                            <p:strVal val="#ppt_x"/>
                                          </p:val>
                                        </p:tav>
                                        <p:tav tm="100000">
                                          <p:val>
                                            <p:strVal val="#ppt_x"/>
                                          </p:val>
                                        </p:tav>
                                      </p:tavLst>
                                    </p:anim>
                                    <p:anim calcmode="lin" valueType="num">
                                      <p:cBhvr additive="base">
                                        <p:cTn id="27"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8" fill="hold" nodeType="clickPar">
                      <p:stCondLst>
                        <p:cond delay="indefinite"/>
                      </p:stCondLst>
                      <p:childTnLst>
                        <p:par>
                          <p:cTn id="29" fill="hold" nodeType="withGroup">
                            <p:stCondLst>
                              <p:cond delay="0"/>
                            </p:stCondLst>
                            <p:childTnLst>
                              <p:par>
                                <p:cTn id="30" presetID="1" presetClass="emph" presetSubtype="2" fill="hold" nodeType="clickEffect">
                                  <p:stCondLst>
                                    <p:cond delay="0"/>
                                  </p:stCondLst>
                                  <p:childTnLst>
                                    <p:animClr clrSpc="rgb" dir="cw">
                                      <p:cBhvr>
                                        <p:cTn id="31" dur="2000" fill="hold"/>
                                        <p:tgtEl>
                                          <p:spTgt spid="7"/>
                                        </p:tgtEl>
                                        <p:attrNameLst>
                                          <p:attrName>fillcolor</p:attrName>
                                        </p:attrNameLst>
                                      </p:cBhvr>
                                      <p:to>
                                        <a:srgbClr val="FF0000"/>
                                      </p:to>
                                    </p:animClr>
                                    <p:set>
                                      <p:cBhvr>
                                        <p:cTn id="32" dur="2000" fill="hold"/>
                                        <p:tgtEl>
                                          <p:spTgt spid="7"/>
                                        </p:tgtEl>
                                        <p:attrNameLst>
                                          <p:attrName>fill.type</p:attrName>
                                        </p:attrNameLst>
                                      </p:cBhvr>
                                      <p:to>
                                        <p:strVal val="solid"/>
                                      </p:to>
                                    </p:set>
                                    <p:set>
                                      <p:cBhvr>
                                        <p:cTn id="33" dur="2000" fill="hold"/>
                                        <p:tgtEl>
                                          <p:spTgt spid="7"/>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5" grpId="0" animBg="1"/>
      <p:bldP spid="6" grpId="0" animBg="1"/>
      <p:bldP spid="7" grpId="0" animBg="1"/>
      <p:bldP spid="8" grpId="0" animBg="1"/>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70"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ounded Rectangle 10"/>
          <p:cNvSpPr/>
          <p:nvPr/>
        </p:nvSpPr>
        <p:spPr>
          <a:xfrm>
            <a:off x="39688" y="2279650"/>
            <a:ext cx="9077325" cy="779463"/>
          </a:xfrm>
          <a:prstGeom prst="roundRect">
            <a:avLst/>
          </a:prstGeom>
          <a:solidFill>
            <a:schemeClr val="tx2">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a:latin typeface="Arial" pitchFamily="34" charset="0"/>
                <a:cs typeface="Arial" pitchFamily="34" charset="0"/>
              </a:rPr>
              <a:t>9/ </a:t>
            </a:r>
            <a:r>
              <a:rPr lang="vi-VN" sz="3200" dirty="0">
                <a:cs typeface="Arial" pitchFamily="34" charset="0"/>
              </a:rPr>
              <a:t>Hợp đồng lao động có</a:t>
            </a:r>
            <a:r>
              <a:rPr lang="en-US" sz="3200" dirty="0">
                <a:latin typeface="Arial" pitchFamily="34" charset="0"/>
                <a:cs typeface="Arial" pitchFamily="34" charset="0"/>
              </a:rPr>
              <a:t>:</a:t>
            </a:r>
          </a:p>
        </p:txBody>
      </p:sp>
      <p:sp>
        <p:nvSpPr>
          <p:cNvPr id="15" name="Rounded Rectangle 14"/>
          <p:cNvSpPr/>
          <p:nvPr/>
        </p:nvSpPr>
        <p:spPr>
          <a:xfrm>
            <a:off x="2747963" y="61913"/>
            <a:ext cx="5554662" cy="625475"/>
          </a:xfrm>
          <a:prstGeom prst="roundRect">
            <a:avLst/>
          </a:prstGeom>
          <a:solidFill>
            <a:srgbClr val="E4F41A"/>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en-US" sz="3200" b="1" dirty="0" err="1">
                <a:latin typeface="Arial" pitchFamily="34" charset="0"/>
                <a:cs typeface="Arial" pitchFamily="34" charset="0"/>
              </a:rPr>
              <a:t>Chọn</a:t>
            </a:r>
            <a:r>
              <a:rPr lang="en-US" sz="3200" b="1" dirty="0">
                <a:latin typeface="Arial" pitchFamily="34" charset="0"/>
                <a:cs typeface="Arial" pitchFamily="34" charset="0"/>
              </a:rPr>
              <a:t> </a:t>
            </a:r>
            <a:r>
              <a:rPr lang="en-US" sz="3200" b="1" dirty="0" err="1">
                <a:latin typeface="Arial" pitchFamily="34" charset="0"/>
                <a:cs typeface="Arial" pitchFamily="34" charset="0"/>
              </a:rPr>
              <a:t>câu</a:t>
            </a:r>
            <a:r>
              <a:rPr lang="en-US" sz="3200" b="1" dirty="0">
                <a:latin typeface="Arial" pitchFamily="34" charset="0"/>
                <a:cs typeface="Arial" pitchFamily="34" charset="0"/>
              </a:rPr>
              <a:t> </a:t>
            </a:r>
            <a:r>
              <a:rPr lang="en-US" sz="3200" b="1" dirty="0" err="1">
                <a:latin typeface="Arial" pitchFamily="34" charset="0"/>
                <a:cs typeface="Arial" pitchFamily="34" charset="0"/>
              </a:rPr>
              <a:t>trả</a:t>
            </a:r>
            <a:r>
              <a:rPr lang="en-US" sz="3200" b="1" dirty="0">
                <a:latin typeface="Arial" pitchFamily="34" charset="0"/>
                <a:cs typeface="Arial" pitchFamily="34" charset="0"/>
              </a:rPr>
              <a:t> </a:t>
            </a:r>
            <a:r>
              <a:rPr lang="en-US" sz="3200" b="1" dirty="0" err="1">
                <a:latin typeface="Arial" pitchFamily="34" charset="0"/>
                <a:cs typeface="Arial" pitchFamily="34" charset="0"/>
              </a:rPr>
              <a:t>lời</a:t>
            </a:r>
            <a:r>
              <a:rPr lang="en-US" sz="3200" b="1" dirty="0">
                <a:latin typeface="Arial" pitchFamily="34" charset="0"/>
                <a:cs typeface="Arial" pitchFamily="34" charset="0"/>
              </a:rPr>
              <a:t> </a:t>
            </a:r>
            <a:r>
              <a:rPr lang="en-US" sz="3200" b="1" dirty="0" err="1">
                <a:latin typeface="Arial" pitchFamily="34" charset="0"/>
                <a:cs typeface="Arial" pitchFamily="34" charset="0"/>
              </a:rPr>
              <a:t>đúng</a:t>
            </a:r>
            <a:r>
              <a:rPr lang="en-US" sz="3200" b="1" dirty="0">
                <a:latin typeface="Arial" pitchFamily="34" charset="0"/>
                <a:cs typeface="Arial" pitchFamily="34" charset="0"/>
              </a:rPr>
              <a:t> </a:t>
            </a:r>
            <a:r>
              <a:rPr lang="en-US" sz="3200" b="1" dirty="0" err="1">
                <a:latin typeface="Arial" pitchFamily="34" charset="0"/>
                <a:cs typeface="Arial" pitchFamily="34" charset="0"/>
              </a:rPr>
              <a:t>nhất</a:t>
            </a:r>
            <a:endParaRPr lang="en-US" sz="3200" b="1" dirty="0">
              <a:latin typeface="Arial" pitchFamily="34" charset="0"/>
              <a:cs typeface="Arial" pitchFamily="34" charset="0"/>
            </a:endParaRPr>
          </a:p>
        </p:txBody>
      </p:sp>
      <p:sp>
        <p:nvSpPr>
          <p:cNvPr id="5" name="Rounded Rectangle 4"/>
          <p:cNvSpPr/>
          <p:nvPr/>
        </p:nvSpPr>
        <p:spPr>
          <a:xfrm>
            <a:off x="17463" y="5368925"/>
            <a:ext cx="4538662" cy="822325"/>
          </a:xfrm>
          <a:prstGeom prst="roundRect">
            <a:avLst/>
          </a:prstGeom>
          <a:solidFill>
            <a:schemeClr val="tx2">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a:latin typeface="Arial" pitchFamily="34" charset="0"/>
                <a:cs typeface="Arial" pitchFamily="34" charset="0"/>
              </a:rPr>
              <a:t>b. </a:t>
            </a:r>
            <a:r>
              <a:rPr lang="vi-VN" sz="3200" dirty="0">
                <a:cs typeface="Arial" pitchFamily="34" charset="0"/>
              </a:rPr>
              <a:t>Ba loại</a:t>
            </a:r>
            <a:endParaRPr lang="en-US" sz="3200" dirty="0">
              <a:latin typeface="Arial" pitchFamily="34" charset="0"/>
              <a:cs typeface="Arial" pitchFamily="34" charset="0"/>
            </a:endParaRPr>
          </a:p>
        </p:txBody>
      </p:sp>
      <p:sp>
        <p:nvSpPr>
          <p:cNvPr id="6" name="Rounded Rectangle 5"/>
          <p:cNvSpPr/>
          <p:nvPr/>
        </p:nvSpPr>
        <p:spPr>
          <a:xfrm>
            <a:off x="4678363" y="5353050"/>
            <a:ext cx="4416425" cy="831850"/>
          </a:xfrm>
          <a:prstGeom prst="roundRect">
            <a:avLst/>
          </a:prstGeom>
          <a:solidFill>
            <a:schemeClr val="tx2">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a:latin typeface="Arial" pitchFamily="34" charset="0"/>
                <a:cs typeface="Arial" pitchFamily="34" charset="0"/>
              </a:rPr>
              <a:t>d. </a:t>
            </a:r>
            <a:r>
              <a:rPr lang="vi-VN" sz="3200" dirty="0">
                <a:cs typeface="Arial" pitchFamily="34" charset="0"/>
              </a:rPr>
              <a:t>Năm loại</a:t>
            </a:r>
            <a:endParaRPr lang="en-US" sz="3200" dirty="0">
              <a:latin typeface="Arial" pitchFamily="34" charset="0"/>
              <a:cs typeface="Arial" pitchFamily="34" charset="0"/>
            </a:endParaRPr>
          </a:p>
        </p:txBody>
      </p:sp>
      <p:sp>
        <p:nvSpPr>
          <p:cNvPr id="7" name="Rounded Rectangle 6"/>
          <p:cNvSpPr/>
          <p:nvPr/>
        </p:nvSpPr>
        <p:spPr>
          <a:xfrm>
            <a:off x="39688" y="3708400"/>
            <a:ext cx="4538662" cy="820738"/>
          </a:xfrm>
          <a:prstGeom prst="roundRect">
            <a:avLst/>
          </a:prstGeom>
          <a:solidFill>
            <a:schemeClr val="tx2">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a:latin typeface="Arial" pitchFamily="34" charset="0"/>
                <a:cs typeface="Arial" pitchFamily="34" charset="0"/>
              </a:rPr>
              <a:t>a. </a:t>
            </a:r>
            <a:r>
              <a:rPr lang="vi-VN" sz="3200" dirty="0">
                <a:cs typeface="Arial" pitchFamily="34" charset="0"/>
              </a:rPr>
              <a:t>Hai loại</a:t>
            </a:r>
            <a:endParaRPr lang="en-US" sz="3200" dirty="0">
              <a:latin typeface="Arial" pitchFamily="34" charset="0"/>
              <a:cs typeface="Arial" pitchFamily="34" charset="0"/>
            </a:endParaRPr>
          </a:p>
        </p:txBody>
      </p:sp>
      <p:sp>
        <p:nvSpPr>
          <p:cNvPr id="8" name="Rounded Rectangle 7"/>
          <p:cNvSpPr/>
          <p:nvPr/>
        </p:nvSpPr>
        <p:spPr>
          <a:xfrm>
            <a:off x="4678363" y="3706813"/>
            <a:ext cx="4416425" cy="822325"/>
          </a:xfrm>
          <a:prstGeom prst="roundRect">
            <a:avLst/>
          </a:prstGeom>
          <a:solidFill>
            <a:schemeClr val="tx2">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a:latin typeface="Arial" pitchFamily="34" charset="0"/>
                <a:cs typeface="Arial" pitchFamily="34" charset="0"/>
              </a:rPr>
              <a:t>c. </a:t>
            </a:r>
            <a:r>
              <a:rPr lang="vi-VN" sz="3200" dirty="0">
                <a:cs typeface="Arial" pitchFamily="34" charset="0"/>
              </a:rPr>
              <a:t>Bốn loại</a:t>
            </a:r>
            <a:endParaRPr lang="en-US" sz="3200" dirty="0">
              <a:latin typeface="Arial" pitchFamily="34" charset="0"/>
              <a:cs typeface="Arial" pitchFamily="34" charset="0"/>
            </a:endParaRPr>
          </a:p>
        </p:txBody>
      </p:sp>
      <p:pic>
        <p:nvPicPr>
          <p:cNvPr id="58377" name="Picture 3" descr="MCj01345490000[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099300" y="61913"/>
            <a:ext cx="2044700" cy="2165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97527497"/>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500" fill="hold"/>
                                        <p:tgtEl>
                                          <p:spTgt spid="5"/>
                                        </p:tgtEl>
                                        <p:attrNameLst>
                                          <p:attrName>ppt_x</p:attrName>
                                        </p:attrNameLst>
                                      </p:cBhvr>
                                      <p:tavLst>
                                        <p:tav tm="0">
                                          <p:val>
                                            <p:strVal val="#ppt_x"/>
                                          </p:val>
                                        </p:tav>
                                        <p:tav tm="100000">
                                          <p:val>
                                            <p:strVal val="#ppt_x"/>
                                          </p:val>
                                        </p:tav>
                                      </p:tavLst>
                                    </p:anim>
                                    <p:anim calcmode="lin" valueType="num">
                                      <p:cBhvr additive="base">
                                        <p:cTn id="15" dur="500" fill="hold"/>
                                        <p:tgtEl>
                                          <p:spTgt spid="5"/>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500" fill="hold"/>
                                        <p:tgtEl>
                                          <p:spTgt spid="6"/>
                                        </p:tgtEl>
                                        <p:attrNameLst>
                                          <p:attrName>ppt_x</p:attrName>
                                        </p:attrNameLst>
                                      </p:cBhvr>
                                      <p:tavLst>
                                        <p:tav tm="0">
                                          <p:val>
                                            <p:strVal val="#ppt_x"/>
                                          </p:val>
                                        </p:tav>
                                        <p:tav tm="100000">
                                          <p:val>
                                            <p:strVal val="#ppt_x"/>
                                          </p:val>
                                        </p:tav>
                                      </p:tavLst>
                                    </p:anim>
                                    <p:anim calcmode="lin" valueType="num">
                                      <p:cBhvr additive="base">
                                        <p:cTn id="19" dur="500" fill="hold"/>
                                        <p:tgtEl>
                                          <p:spTgt spid="6"/>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 fill="hold"/>
                                        <p:tgtEl>
                                          <p:spTgt spid="8"/>
                                        </p:tgtEl>
                                        <p:attrNameLst>
                                          <p:attrName>ppt_x</p:attrName>
                                        </p:attrNameLst>
                                      </p:cBhvr>
                                      <p:tavLst>
                                        <p:tav tm="0">
                                          <p:val>
                                            <p:strVal val="#ppt_x"/>
                                          </p:val>
                                        </p:tav>
                                        <p:tav tm="100000">
                                          <p:val>
                                            <p:strVal val="#ppt_x"/>
                                          </p:val>
                                        </p:tav>
                                      </p:tavLst>
                                    </p:anim>
                                    <p:anim calcmode="lin" valueType="num">
                                      <p:cBhvr additive="base">
                                        <p:cTn id="23" dur="5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500" fill="hold"/>
                                        <p:tgtEl>
                                          <p:spTgt spid="7"/>
                                        </p:tgtEl>
                                        <p:attrNameLst>
                                          <p:attrName>ppt_x</p:attrName>
                                        </p:attrNameLst>
                                      </p:cBhvr>
                                      <p:tavLst>
                                        <p:tav tm="0">
                                          <p:val>
                                            <p:strVal val="#ppt_x"/>
                                          </p:val>
                                        </p:tav>
                                        <p:tav tm="100000">
                                          <p:val>
                                            <p:strVal val="#ppt_x"/>
                                          </p:val>
                                        </p:tav>
                                      </p:tavLst>
                                    </p:anim>
                                    <p:anim calcmode="lin" valueType="num">
                                      <p:cBhvr additive="base">
                                        <p:cTn id="27"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8" fill="hold" nodeType="clickPar">
                      <p:stCondLst>
                        <p:cond delay="indefinite"/>
                      </p:stCondLst>
                      <p:childTnLst>
                        <p:par>
                          <p:cTn id="29" fill="hold" nodeType="withGroup">
                            <p:stCondLst>
                              <p:cond delay="0"/>
                            </p:stCondLst>
                            <p:childTnLst>
                              <p:par>
                                <p:cTn id="30" presetID="1" presetClass="emph" presetSubtype="2" fill="hold" nodeType="clickEffect">
                                  <p:stCondLst>
                                    <p:cond delay="0"/>
                                  </p:stCondLst>
                                  <p:childTnLst>
                                    <p:animClr clrSpc="rgb" dir="cw">
                                      <p:cBhvr>
                                        <p:cTn id="31" dur="2000" fill="hold"/>
                                        <p:tgtEl>
                                          <p:spTgt spid="7"/>
                                        </p:tgtEl>
                                        <p:attrNameLst>
                                          <p:attrName>fillcolor</p:attrName>
                                        </p:attrNameLst>
                                      </p:cBhvr>
                                      <p:to>
                                        <a:srgbClr val="FF0000"/>
                                      </p:to>
                                    </p:animClr>
                                    <p:set>
                                      <p:cBhvr>
                                        <p:cTn id="32" dur="2000" fill="hold"/>
                                        <p:tgtEl>
                                          <p:spTgt spid="7"/>
                                        </p:tgtEl>
                                        <p:attrNameLst>
                                          <p:attrName>fill.type</p:attrName>
                                        </p:attrNameLst>
                                      </p:cBhvr>
                                      <p:to>
                                        <p:strVal val="solid"/>
                                      </p:to>
                                    </p:set>
                                    <p:set>
                                      <p:cBhvr>
                                        <p:cTn id="33" dur="2000" fill="hold"/>
                                        <p:tgtEl>
                                          <p:spTgt spid="7"/>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5" grpId="0" animBg="1"/>
      <p:bldP spid="6" grpId="0" animBg="1"/>
      <p:bldP spid="7" grpId="0" animBg="1"/>
      <p:bldP spid="8" grpId="0" animBg="1"/>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4"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ounded Rectangle 10"/>
          <p:cNvSpPr/>
          <p:nvPr/>
        </p:nvSpPr>
        <p:spPr>
          <a:xfrm>
            <a:off x="39688" y="1030288"/>
            <a:ext cx="6477000" cy="1196975"/>
          </a:xfrm>
          <a:prstGeom prst="roundRect">
            <a:avLst/>
          </a:prstGeom>
          <a:solidFill>
            <a:srgbClr val="F7E2D7"/>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a:latin typeface="Arial" pitchFamily="34" charset="0"/>
                <a:cs typeface="Arial" pitchFamily="34" charset="0"/>
              </a:rPr>
              <a:t>10/ </a:t>
            </a:r>
            <a:r>
              <a:rPr lang="vi-VN" sz="3200" dirty="0">
                <a:cs typeface="Arial" pitchFamily="34" charset="0"/>
              </a:rPr>
              <a:t>Hợp đồng lao động loại có lợi nhất cho người lao động là</a:t>
            </a:r>
            <a:r>
              <a:rPr lang="en-US" sz="3200" dirty="0">
                <a:latin typeface="Arial" pitchFamily="34" charset="0"/>
                <a:cs typeface="Arial" pitchFamily="34" charset="0"/>
              </a:rPr>
              <a:t>:</a:t>
            </a:r>
          </a:p>
        </p:txBody>
      </p:sp>
      <p:sp>
        <p:nvSpPr>
          <p:cNvPr id="15" name="Rounded Rectangle 14"/>
          <p:cNvSpPr/>
          <p:nvPr/>
        </p:nvSpPr>
        <p:spPr>
          <a:xfrm>
            <a:off x="2747963" y="61913"/>
            <a:ext cx="5554662" cy="625475"/>
          </a:xfrm>
          <a:prstGeom prst="roundRect">
            <a:avLst/>
          </a:prstGeom>
          <a:solidFill>
            <a:srgbClr val="E4F41A"/>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en-US" sz="3200" b="1" dirty="0" err="1">
                <a:latin typeface="Arial" pitchFamily="34" charset="0"/>
                <a:cs typeface="Arial" pitchFamily="34" charset="0"/>
              </a:rPr>
              <a:t>Chọn</a:t>
            </a:r>
            <a:r>
              <a:rPr lang="en-US" sz="3200" b="1" dirty="0">
                <a:latin typeface="Arial" pitchFamily="34" charset="0"/>
                <a:cs typeface="Arial" pitchFamily="34" charset="0"/>
              </a:rPr>
              <a:t> </a:t>
            </a:r>
            <a:r>
              <a:rPr lang="en-US" sz="3200" b="1" dirty="0" err="1">
                <a:latin typeface="Arial" pitchFamily="34" charset="0"/>
                <a:cs typeface="Arial" pitchFamily="34" charset="0"/>
              </a:rPr>
              <a:t>câu</a:t>
            </a:r>
            <a:r>
              <a:rPr lang="en-US" sz="3200" b="1" dirty="0">
                <a:latin typeface="Arial" pitchFamily="34" charset="0"/>
                <a:cs typeface="Arial" pitchFamily="34" charset="0"/>
              </a:rPr>
              <a:t> </a:t>
            </a:r>
            <a:r>
              <a:rPr lang="en-US" sz="3200" b="1" dirty="0" err="1">
                <a:latin typeface="Arial" pitchFamily="34" charset="0"/>
                <a:cs typeface="Arial" pitchFamily="34" charset="0"/>
              </a:rPr>
              <a:t>trả</a:t>
            </a:r>
            <a:r>
              <a:rPr lang="en-US" sz="3200" b="1" dirty="0">
                <a:latin typeface="Arial" pitchFamily="34" charset="0"/>
                <a:cs typeface="Arial" pitchFamily="34" charset="0"/>
              </a:rPr>
              <a:t> </a:t>
            </a:r>
            <a:r>
              <a:rPr lang="en-US" sz="3200" b="1" dirty="0" err="1">
                <a:latin typeface="Arial" pitchFamily="34" charset="0"/>
                <a:cs typeface="Arial" pitchFamily="34" charset="0"/>
              </a:rPr>
              <a:t>lời</a:t>
            </a:r>
            <a:r>
              <a:rPr lang="en-US" sz="3200" b="1" dirty="0">
                <a:latin typeface="Arial" pitchFamily="34" charset="0"/>
                <a:cs typeface="Arial" pitchFamily="34" charset="0"/>
              </a:rPr>
              <a:t> </a:t>
            </a:r>
            <a:r>
              <a:rPr lang="en-US" sz="3200" b="1" dirty="0" err="1">
                <a:latin typeface="Arial" pitchFamily="34" charset="0"/>
                <a:cs typeface="Arial" pitchFamily="34" charset="0"/>
              </a:rPr>
              <a:t>đúng</a:t>
            </a:r>
            <a:r>
              <a:rPr lang="en-US" sz="3200" b="1" dirty="0">
                <a:latin typeface="Arial" pitchFamily="34" charset="0"/>
                <a:cs typeface="Arial" pitchFamily="34" charset="0"/>
              </a:rPr>
              <a:t> </a:t>
            </a:r>
            <a:r>
              <a:rPr lang="en-US" sz="3200" b="1" dirty="0" err="1">
                <a:latin typeface="Arial" pitchFamily="34" charset="0"/>
                <a:cs typeface="Arial" pitchFamily="34" charset="0"/>
              </a:rPr>
              <a:t>nhất</a:t>
            </a:r>
            <a:endParaRPr lang="en-US" sz="3200" b="1" dirty="0">
              <a:latin typeface="Arial" pitchFamily="34" charset="0"/>
              <a:cs typeface="Arial" pitchFamily="34" charset="0"/>
            </a:endParaRPr>
          </a:p>
        </p:txBody>
      </p:sp>
      <p:sp>
        <p:nvSpPr>
          <p:cNvPr id="5" name="Rounded Rectangle 4"/>
          <p:cNvSpPr/>
          <p:nvPr/>
        </p:nvSpPr>
        <p:spPr>
          <a:xfrm>
            <a:off x="39688" y="3114675"/>
            <a:ext cx="4538662" cy="1092200"/>
          </a:xfrm>
          <a:prstGeom prst="roundRect">
            <a:avLst/>
          </a:prstGeom>
          <a:solidFill>
            <a:srgbClr val="F7E2D7"/>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a:latin typeface="Arial" pitchFamily="34" charset="0"/>
                <a:cs typeface="Arial" pitchFamily="34" charset="0"/>
              </a:rPr>
              <a:t>a. </a:t>
            </a:r>
            <a:r>
              <a:rPr lang="vi-VN" sz="3200" dirty="0">
                <a:cs typeface="Arial" pitchFamily="34" charset="0"/>
              </a:rPr>
              <a:t>Hợp đồng có xác định thời hạn</a:t>
            </a:r>
            <a:endParaRPr lang="en-US" sz="3200" dirty="0">
              <a:latin typeface="Arial" pitchFamily="34" charset="0"/>
              <a:cs typeface="Arial" pitchFamily="34" charset="0"/>
            </a:endParaRPr>
          </a:p>
        </p:txBody>
      </p:sp>
      <p:sp>
        <p:nvSpPr>
          <p:cNvPr id="6" name="Rounded Rectangle 5"/>
          <p:cNvSpPr/>
          <p:nvPr/>
        </p:nvSpPr>
        <p:spPr>
          <a:xfrm>
            <a:off x="4678363" y="4562475"/>
            <a:ext cx="4416425" cy="1920875"/>
          </a:xfrm>
          <a:prstGeom prst="roundRect">
            <a:avLst/>
          </a:prstGeom>
          <a:solidFill>
            <a:srgbClr val="F7E2D7"/>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a:latin typeface="Arial" pitchFamily="34" charset="0"/>
                <a:cs typeface="Arial" pitchFamily="34" charset="0"/>
              </a:rPr>
              <a:t>d. </a:t>
            </a:r>
            <a:r>
              <a:rPr lang="vi-VN" sz="3200" dirty="0">
                <a:cs typeface="Arial" pitchFamily="34" charset="0"/>
              </a:rPr>
              <a:t>Hợp đồng theo công việc nhất định có thời gian dưới 12 tháng.</a:t>
            </a:r>
            <a:endParaRPr lang="en-US" sz="3200" dirty="0">
              <a:latin typeface="Arial" pitchFamily="34" charset="0"/>
              <a:cs typeface="Arial" pitchFamily="34" charset="0"/>
            </a:endParaRPr>
          </a:p>
        </p:txBody>
      </p:sp>
      <p:sp>
        <p:nvSpPr>
          <p:cNvPr id="7" name="Rounded Rectangle 6"/>
          <p:cNvSpPr/>
          <p:nvPr/>
        </p:nvSpPr>
        <p:spPr>
          <a:xfrm>
            <a:off x="39688" y="4562475"/>
            <a:ext cx="4538662" cy="1920875"/>
          </a:xfrm>
          <a:prstGeom prst="roundRect">
            <a:avLst/>
          </a:prstGeom>
          <a:solidFill>
            <a:srgbClr val="F7E2D7"/>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a:latin typeface="Arial" pitchFamily="34" charset="0"/>
                <a:cs typeface="Arial" pitchFamily="34" charset="0"/>
              </a:rPr>
              <a:t>b. </a:t>
            </a:r>
            <a:r>
              <a:rPr lang="vi-VN" sz="3200" dirty="0">
                <a:cs typeface="Arial" pitchFamily="34" charset="0"/>
              </a:rPr>
              <a:t>Hợp đồng lao động không xác định thời hạn</a:t>
            </a:r>
            <a:endParaRPr lang="en-US" sz="3200" dirty="0">
              <a:latin typeface="Arial" pitchFamily="34" charset="0"/>
              <a:cs typeface="Arial" pitchFamily="34" charset="0"/>
            </a:endParaRPr>
          </a:p>
        </p:txBody>
      </p:sp>
      <p:sp>
        <p:nvSpPr>
          <p:cNvPr id="8" name="Rounded Rectangle 7"/>
          <p:cNvSpPr/>
          <p:nvPr/>
        </p:nvSpPr>
        <p:spPr>
          <a:xfrm>
            <a:off x="4678363" y="3114675"/>
            <a:ext cx="4416425" cy="1092200"/>
          </a:xfrm>
          <a:prstGeom prst="roundRect">
            <a:avLst/>
          </a:prstGeom>
          <a:solidFill>
            <a:srgbClr val="F7E2D7"/>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a:latin typeface="Arial" pitchFamily="34" charset="0"/>
                <a:cs typeface="Arial" pitchFamily="34" charset="0"/>
              </a:rPr>
              <a:t>c. </a:t>
            </a:r>
            <a:r>
              <a:rPr lang="vi-VN" sz="3200" dirty="0">
                <a:cs typeface="Arial" pitchFamily="34" charset="0"/>
              </a:rPr>
              <a:t>Hợp đồng theo mùa vụ</a:t>
            </a:r>
            <a:endParaRPr lang="en-US" sz="3200" dirty="0">
              <a:latin typeface="Arial" pitchFamily="34" charset="0"/>
              <a:cs typeface="Arial" pitchFamily="34" charset="0"/>
            </a:endParaRPr>
          </a:p>
        </p:txBody>
      </p:sp>
      <p:pic>
        <p:nvPicPr>
          <p:cNvPr id="59401" name="Picture 3" descr="MCj01345490000[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099300" y="61913"/>
            <a:ext cx="2044700" cy="2165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10388365"/>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500" fill="hold"/>
                                        <p:tgtEl>
                                          <p:spTgt spid="5"/>
                                        </p:tgtEl>
                                        <p:attrNameLst>
                                          <p:attrName>ppt_x</p:attrName>
                                        </p:attrNameLst>
                                      </p:cBhvr>
                                      <p:tavLst>
                                        <p:tav tm="0">
                                          <p:val>
                                            <p:strVal val="#ppt_x"/>
                                          </p:val>
                                        </p:tav>
                                        <p:tav tm="100000">
                                          <p:val>
                                            <p:strVal val="#ppt_x"/>
                                          </p:val>
                                        </p:tav>
                                      </p:tavLst>
                                    </p:anim>
                                    <p:anim calcmode="lin" valueType="num">
                                      <p:cBhvr additive="base">
                                        <p:cTn id="15" dur="500" fill="hold"/>
                                        <p:tgtEl>
                                          <p:spTgt spid="5"/>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500" fill="hold"/>
                                        <p:tgtEl>
                                          <p:spTgt spid="6"/>
                                        </p:tgtEl>
                                        <p:attrNameLst>
                                          <p:attrName>ppt_x</p:attrName>
                                        </p:attrNameLst>
                                      </p:cBhvr>
                                      <p:tavLst>
                                        <p:tav tm="0">
                                          <p:val>
                                            <p:strVal val="#ppt_x"/>
                                          </p:val>
                                        </p:tav>
                                        <p:tav tm="100000">
                                          <p:val>
                                            <p:strVal val="#ppt_x"/>
                                          </p:val>
                                        </p:tav>
                                      </p:tavLst>
                                    </p:anim>
                                    <p:anim calcmode="lin" valueType="num">
                                      <p:cBhvr additive="base">
                                        <p:cTn id="19" dur="500" fill="hold"/>
                                        <p:tgtEl>
                                          <p:spTgt spid="6"/>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 fill="hold"/>
                                        <p:tgtEl>
                                          <p:spTgt spid="8"/>
                                        </p:tgtEl>
                                        <p:attrNameLst>
                                          <p:attrName>ppt_x</p:attrName>
                                        </p:attrNameLst>
                                      </p:cBhvr>
                                      <p:tavLst>
                                        <p:tav tm="0">
                                          <p:val>
                                            <p:strVal val="#ppt_x"/>
                                          </p:val>
                                        </p:tav>
                                        <p:tav tm="100000">
                                          <p:val>
                                            <p:strVal val="#ppt_x"/>
                                          </p:val>
                                        </p:tav>
                                      </p:tavLst>
                                    </p:anim>
                                    <p:anim calcmode="lin" valueType="num">
                                      <p:cBhvr additive="base">
                                        <p:cTn id="23" dur="5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500" fill="hold"/>
                                        <p:tgtEl>
                                          <p:spTgt spid="7"/>
                                        </p:tgtEl>
                                        <p:attrNameLst>
                                          <p:attrName>ppt_x</p:attrName>
                                        </p:attrNameLst>
                                      </p:cBhvr>
                                      <p:tavLst>
                                        <p:tav tm="0">
                                          <p:val>
                                            <p:strVal val="#ppt_x"/>
                                          </p:val>
                                        </p:tav>
                                        <p:tav tm="100000">
                                          <p:val>
                                            <p:strVal val="#ppt_x"/>
                                          </p:val>
                                        </p:tav>
                                      </p:tavLst>
                                    </p:anim>
                                    <p:anim calcmode="lin" valueType="num">
                                      <p:cBhvr additive="base">
                                        <p:cTn id="27"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8" fill="hold" nodeType="clickPar">
                      <p:stCondLst>
                        <p:cond delay="indefinite"/>
                      </p:stCondLst>
                      <p:childTnLst>
                        <p:par>
                          <p:cTn id="29" fill="hold" nodeType="withGroup">
                            <p:stCondLst>
                              <p:cond delay="0"/>
                            </p:stCondLst>
                            <p:childTnLst>
                              <p:par>
                                <p:cTn id="30" presetID="1" presetClass="emph" presetSubtype="2" fill="hold" nodeType="clickEffect">
                                  <p:stCondLst>
                                    <p:cond delay="0"/>
                                  </p:stCondLst>
                                  <p:childTnLst>
                                    <p:animClr clrSpc="rgb" dir="cw">
                                      <p:cBhvr>
                                        <p:cTn id="31" dur="2000" fill="hold"/>
                                        <p:tgtEl>
                                          <p:spTgt spid="7"/>
                                        </p:tgtEl>
                                        <p:attrNameLst>
                                          <p:attrName>fillcolor</p:attrName>
                                        </p:attrNameLst>
                                      </p:cBhvr>
                                      <p:to>
                                        <a:srgbClr val="FF0000"/>
                                      </p:to>
                                    </p:animClr>
                                    <p:set>
                                      <p:cBhvr>
                                        <p:cTn id="32" dur="2000" fill="hold"/>
                                        <p:tgtEl>
                                          <p:spTgt spid="7"/>
                                        </p:tgtEl>
                                        <p:attrNameLst>
                                          <p:attrName>fill.type</p:attrName>
                                        </p:attrNameLst>
                                      </p:cBhvr>
                                      <p:to>
                                        <p:strVal val="solid"/>
                                      </p:to>
                                    </p:set>
                                    <p:set>
                                      <p:cBhvr>
                                        <p:cTn id="33" dur="2000" fill="hold"/>
                                        <p:tgtEl>
                                          <p:spTgt spid="7"/>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5" grpId="0" animBg="1"/>
      <p:bldP spid="6" grpId="0" animBg="1"/>
      <p:bldP spid="7" grpId="0" animBg="1"/>
      <p:bldP spid="8" grpId="0" animBg="1"/>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141288" y="1250950"/>
            <a:ext cx="8853487" cy="927100"/>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i="1" dirty="0">
                <a:cs typeface="Arial" pitchFamily="34" charset="0"/>
              </a:rPr>
              <a:t>2.3.3.6. Chấm dứt hợp đồng lao động</a:t>
            </a:r>
          </a:p>
        </p:txBody>
      </p:sp>
      <p:pic>
        <p:nvPicPr>
          <p:cNvPr id="60420"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8"/>
          <p:cNvSpPr/>
          <p:nvPr/>
        </p:nvSpPr>
        <p:spPr>
          <a:xfrm>
            <a:off x="141288" y="3009900"/>
            <a:ext cx="8853487" cy="2243138"/>
          </a:xfrm>
          <a:prstGeom prst="roundRect">
            <a:avLst/>
          </a:prstGeom>
          <a:solidFill>
            <a:schemeClr val="accent1">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i="1" dirty="0">
                <a:cs typeface="Arial" pitchFamily="34" charset="0"/>
              </a:rPr>
              <a:t>Hợp đồng lao động đã giao kết có thể bị chấm dứt vì nhiều lí do khác nhau, pháp luật lao động chia ra các trường hợp chấm dứt hợp đồng lao động như sau:</a:t>
            </a:r>
          </a:p>
        </p:txBody>
      </p:sp>
    </p:spTree>
    <p:extLst>
      <p:ext uri="{BB962C8B-B14F-4D97-AF65-F5344CB8AC3E}">
        <p14:creationId xmlns:p14="http://schemas.microsoft.com/office/powerpoint/2010/main" val="2648476232"/>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
                                          </p:val>
                                        </p:tav>
                                        <p:tav tm="100000">
                                          <p:val>
                                            <p:strVal val="#ppt_x"/>
                                          </p:val>
                                        </p:tav>
                                      </p:tavLst>
                                    </p:anim>
                                    <p:anim calcmode="lin" valueType="num">
                                      <p:cBhvr>
                                        <p:cTn id="1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9" grpId="0" animBg="1"/>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3175" y="652030"/>
            <a:ext cx="9140825" cy="644525"/>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i="1" dirty="0">
                <a:cs typeface="Arial" pitchFamily="34" charset="0"/>
              </a:rPr>
              <a:t>a. Hợp đồng lao động đương nhiên chấm dứt</a:t>
            </a:r>
          </a:p>
        </p:txBody>
      </p:sp>
      <p:pic>
        <p:nvPicPr>
          <p:cNvPr id="61444"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ounded Rectangle 7"/>
          <p:cNvSpPr/>
          <p:nvPr/>
        </p:nvSpPr>
        <p:spPr>
          <a:xfrm>
            <a:off x="1263650" y="1740332"/>
            <a:ext cx="6699250" cy="581025"/>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	Theo (</a:t>
            </a:r>
            <a:r>
              <a:rPr lang="vi-VN" sz="3200" dirty="0">
                <a:latin typeface="Arial" pitchFamily="34" charset="0"/>
                <a:cs typeface="Arial" pitchFamily="34" charset="0"/>
              </a:rPr>
              <a:t>Điều 3</a:t>
            </a:r>
            <a:r>
              <a:rPr lang="en-US" sz="3200" dirty="0">
                <a:latin typeface="Arial" pitchFamily="34" charset="0"/>
                <a:cs typeface="Arial" pitchFamily="34" charset="0"/>
              </a:rPr>
              <a:t>4</a:t>
            </a:r>
            <a:r>
              <a:rPr lang="vi-VN" sz="3200" dirty="0">
                <a:latin typeface="Arial" pitchFamily="34" charset="0"/>
                <a:cs typeface="Arial" pitchFamily="34" charset="0"/>
              </a:rPr>
              <a:t>/BLLĐ/201</a:t>
            </a:r>
            <a:r>
              <a:rPr lang="en-US" sz="3200" dirty="0">
                <a:latin typeface="Arial" pitchFamily="34" charset="0"/>
                <a:cs typeface="Arial" pitchFamily="34" charset="0"/>
              </a:rPr>
              <a:t>9</a:t>
            </a:r>
            <a:r>
              <a:rPr lang="vi-VN" sz="3200" dirty="0">
                <a:cs typeface="Arial" pitchFamily="34" charset="0"/>
              </a:rPr>
              <a:t>)</a:t>
            </a:r>
          </a:p>
        </p:txBody>
      </p:sp>
      <p:graphicFrame>
        <p:nvGraphicFramePr>
          <p:cNvPr id="5" name="Diagram 4"/>
          <p:cNvGraphicFramePr/>
          <p:nvPr/>
        </p:nvGraphicFramePr>
        <p:xfrm>
          <a:off x="3175" y="2273438"/>
          <a:ext cx="9140825" cy="483393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787177310"/>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6" presetClass="entr" presetSubtype="16" fill="hold" grpId="0" nodeType="click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circle(in)">
                                      <p:cBhvr>
                                        <p:cTn id="21"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animBg="1"/>
      <p:bldGraphic spid="5" grpId="0">
        <p:bldAsOne/>
      </p:bldGraphic>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3175" y="1250950"/>
            <a:ext cx="9140825" cy="773113"/>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i="1" dirty="0">
                <a:cs typeface="Arial" pitchFamily="34" charset="0"/>
              </a:rPr>
              <a:t>b. Hợp đồng lao động đơn phương chấm dứt</a:t>
            </a:r>
          </a:p>
        </p:txBody>
      </p:sp>
      <p:pic>
        <p:nvPicPr>
          <p:cNvPr id="62468"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8"/>
          <p:cNvSpPr/>
          <p:nvPr/>
        </p:nvSpPr>
        <p:spPr>
          <a:xfrm>
            <a:off x="6350" y="3282950"/>
            <a:ext cx="9140825" cy="1944688"/>
          </a:xfrm>
          <a:prstGeom prst="roundRect">
            <a:avLst/>
          </a:prstGeom>
          <a:solidFill>
            <a:schemeClr val="tx2">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i="1" dirty="0">
                <a:cs typeface="Arial" pitchFamily="34" charset="0"/>
              </a:rPr>
              <a:t>	Pháp luật lao động cho phép mỗi bên có quyền đơn phương chấp dứt hợp đồng lao động trong một số trường hợp</a:t>
            </a:r>
          </a:p>
        </p:txBody>
      </p:sp>
    </p:spTree>
    <p:extLst>
      <p:ext uri="{BB962C8B-B14F-4D97-AF65-F5344CB8AC3E}">
        <p14:creationId xmlns:p14="http://schemas.microsoft.com/office/powerpoint/2010/main" val="35481248"/>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
                                          </p:val>
                                        </p:tav>
                                        <p:tav tm="100000">
                                          <p:val>
                                            <p:strVal val="#ppt_x"/>
                                          </p:val>
                                        </p:tav>
                                      </p:tavLst>
                                    </p:anim>
                                    <p:anim calcmode="lin" valueType="num">
                                      <p:cBhvr>
                                        <p:cTn id="1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9" grpId="0" animBg="1"/>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3175" y="1612900"/>
            <a:ext cx="9140825" cy="1246188"/>
          </a:xfrm>
          <a:prstGeom prst="roundRect">
            <a:avLst/>
          </a:prstGeom>
          <a:solidFill>
            <a:schemeClr val="accent2">
              <a:lumMod val="40000"/>
              <a:lumOff val="6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i="1" dirty="0">
                <a:cs typeface="Arial" pitchFamily="34" charset="0"/>
              </a:rPr>
              <a:t>* Người lao động được quyền đơn phương chấm dứt </a:t>
            </a:r>
            <a:r>
              <a:rPr lang="en-US" sz="3200" b="1" i="1" dirty="0">
                <a:latin typeface="Arial" pitchFamily="34" charset="0"/>
                <a:cs typeface="Arial" pitchFamily="34" charset="0"/>
              </a:rPr>
              <a:t>HĐLĐ </a:t>
            </a:r>
            <a:r>
              <a:rPr lang="vi-VN" sz="3200" b="1" i="1" dirty="0">
                <a:cs typeface="Arial" pitchFamily="34" charset="0"/>
              </a:rPr>
              <a:t>trong các trường hợp sau</a:t>
            </a:r>
            <a:endParaRPr lang="en-US" sz="3200" dirty="0">
              <a:latin typeface="Arial" pitchFamily="34" charset="0"/>
              <a:cs typeface="Arial" pitchFamily="34" charset="0"/>
            </a:endParaRPr>
          </a:p>
        </p:txBody>
      </p:sp>
      <p:pic>
        <p:nvPicPr>
          <p:cNvPr id="6349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8"/>
          <p:cNvSpPr/>
          <p:nvPr/>
        </p:nvSpPr>
        <p:spPr>
          <a:xfrm>
            <a:off x="4630738" y="3375025"/>
            <a:ext cx="4513262" cy="903288"/>
          </a:xfrm>
          <a:prstGeom prst="roundRect">
            <a:avLst/>
          </a:prstGeom>
          <a:solidFill>
            <a:schemeClr val="tx2">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i="1" dirty="0">
                <a:cs typeface="Arial" pitchFamily="34" charset="0"/>
              </a:rPr>
              <a:t>(Điều </a:t>
            </a:r>
            <a:r>
              <a:rPr lang="vi-VN" sz="3200" b="1" i="1" dirty="0">
                <a:latin typeface="Arial" pitchFamily="34" charset="0"/>
                <a:cs typeface="Arial" pitchFamily="34" charset="0"/>
              </a:rPr>
              <a:t>3</a:t>
            </a:r>
            <a:r>
              <a:rPr lang="en-US" sz="3200" b="1" i="1" dirty="0">
                <a:latin typeface="Arial" pitchFamily="34" charset="0"/>
                <a:cs typeface="Arial" pitchFamily="34" charset="0"/>
              </a:rPr>
              <a:t>5</a:t>
            </a:r>
            <a:r>
              <a:rPr lang="vi-VN" sz="3200" b="1" i="1" dirty="0">
                <a:cs typeface="Arial" pitchFamily="34" charset="0"/>
              </a:rPr>
              <a:t>/BLLĐ/201</a:t>
            </a:r>
            <a:r>
              <a:rPr lang="en-US" sz="3200" b="1" i="1" dirty="0">
                <a:latin typeface="Arial" pitchFamily="34" charset="0"/>
                <a:cs typeface="Arial" pitchFamily="34" charset="0"/>
              </a:rPr>
              <a:t>9</a:t>
            </a:r>
            <a:r>
              <a:rPr lang="vi-VN" sz="3200" b="1" i="1" dirty="0">
                <a:cs typeface="Arial" pitchFamily="34" charset="0"/>
              </a:rPr>
              <a:t>)</a:t>
            </a:r>
            <a:endParaRPr lang="en-US" sz="3200" dirty="0">
              <a:latin typeface="Arial" pitchFamily="34" charset="0"/>
              <a:cs typeface="Arial" pitchFamily="34" charset="0"/>
            </a:endParaRPr>
          </a:p>
        </p:txBody>
      </p:sp>
    </p:spTree>
    <p:extLst>
      <p:ext uri="{BB962C8B-B14F-4D97-AF65-F5344CB8AC3E}">
        <p14:creationId xmlns:p14="http://schemas.microsoft.com/office/powerpoint/2010/main" val="2200122411"/>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
                                          </p:val>
                                        </p:tav>
                                        <p:tav tm="100000">
                                          <p:val>
                                            <p:strVal val="#ppt_x"/>
                                          </p:val>
                                        </p:tav>
                                      </p:tavLst>
                                    </p:anim>
                                    <p:anim calcmode="lin" valueType="num">
                                      <p:cBhvr>
                                        <p:cTn id="1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9" grpId="0" animBg="1"/>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3175" y="1250950"/>
            <a:ext cx="3222625" cy="844550"/>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a:cs typeface="Arial" pitchFamily="34" charset="0"/>
              </a:rPr>
              <a:t>Trường hợp 1: </a:t>
            </a:r>
          </a:p>
        </p:txBody>
      </p:sp>
      <p:pic>
        <p:nvPicPr>
          <p:cNvPr id="64516"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8"/>
          <p:cNvSpPr/>
          <p:nvPr/>
        </p:nvSpPr>
        <p:spPr>
          <a:xfrm>
            <a:off x="3175" y="2260600"/>
            <a:ext cx="9007475" cy="1728788"/>
          </a:xfrm>
          <a:prstGeom prst="roundRect">
            <a:avLst/>
          </a:prstGeom>
          <a:ln/>
        </p:spPr>
        <p:style>
          <a:lnRef idx="1">
            <a:schemeClr val="accent3"/>
          </a:lnRef>
          <a:fillRef idx="2">
            <a:schemeClr val="accent3"/>
          </a:fillRef>
          <a:effectRef idx="1">
            <a:schemeClr val="accent3"/>
          </a:effectRef>
          <a:fontRef idx="minor">
            <a:schemeClr val="dk1"/>
          </a:fontRef>
        </p:style>
        <p:txBody>
          <a:bodyPr anchor="ctr"/>
          <a:lstStyle/>
          <a:p>
            <a:pPr>
              <a:defRPr/>
            </a:pPr>
            <a:r>
              <a:rPr lang="vi-VN" sz="3200" dirty="0">
                <a:cs typeface="Arial" pitchFamily="34" charset="0"/>
              </a:rPr>
              <a:t> Người lao động có quyền đơn phương chấm dứt hợp đồng lao động nhưng phải báo trước cho người sử dụng lao động như sau:</a:t>
            </a:r>
          </a:p>
        </p:txBody>
      </p:sp>
      <p:sp>
        <p:nvSpPr>
          <p:cNvPr id="7" name="Rounded Rectangle 6"/>
          <p:cNvSpPr/>
          <p:nvPr/>
        </p:nvSpPr>
        <p:spPr>
          <a:xfrm>
            <a:off x="1163638" y="4505325"/>
            <a:ext cx="3990975" cy="820738"/>
          </a:xfrm>
          <a:prstGeom prst="roundRect">
            <a:avLst/>
          </a:prstGeom>
          <a:solidFill>
            <a:srgbClr val="FFC000"/>
          </a:solidFill>
          <a:ln/>
        </p:spPr>
        <p:style>
          <a:lnRef idx="0">
            <a:schemeClr val="accent3"/>
          </a:lnRef>
          <a:fillRef idx="3">
            <a:schemeClr val="accent3"/>
          </a:fillRef>
          <a:effectRef idx="3">
            <a:schemeClr val="accent3"/>
          </a:effectRef>
          <a:fontRef idx="minor">
            <a:schemeClr val="lt1"/>
          </a:fontRef>
        </p:style>
        <p:txBody>
          <a:bodyPr anchor="ctr"/>
          <a:lstStyle/>
          <a:p>
            <a:pPr>
              <a:defRPr/>
            </a:pPr>
            <a:r>
              <a:rPr lang="vi-VN" sz="3200" dirty="0">
                <a:solidFill>
                  <a:schemeClr val="tx1"/>
                </a:solidFill>
                <a:cs typeface="Arial" pitchFamily="34" charset="0"/>
              </a:rPr>
              <a:t>a) Ít nhất </a:t>
            </a:r>
            <a:r>
              <a:rPr lang="vi-VN" sz="3200" b="1" dirty="0">
                <a:solidFill>
                  <a:srgbClr val="FF0000"/>
                </a:solidFill>
                <a:cs typeface="Arial" pitchFamily="34" charset="0"/>
              </a:rPr>
              <a:t>45</a:t>
            </a:r>
            <a:r>
              <a:rPr lang="en-US" sz="3200" b="1" dirty="0">
                <a:solidFill>
                  <a:srgbClr val="FF0000"/>
                </a:solidFill>
                <a:cs typeface="Arial" pitchFamily="34" charset="0"/>
              </a:rPr>
              <a:t> </a:t>
            </a:r>
            <a:r>
              <a:rPr lang="en-US" sz="3200" b="1" dirty="0" err="1">
                <a:solidFill>
                  <a:srgbClr val="FF0000"/>
                </a:solidFill>
                <a:latin typeface="Arial" pitchFamily="34" charset="0"/>
                <a:cs typeface="Arial" pitchFamily="34" charset="0"/>
              </a:rPr>
              <a:t>ngày</a:t>
            </a:r>
            <a:r>
              <a:rPr lang="en-US" sz="3200" b="1" dirty="0">
                <a:solidFill>
                  <a:srgbClr val="FF0000"/>
                </a:solidFill>
                <a:cs typeface="Arial" pitchFamily="34" charset="0"/>
              </a:rPr>
              <a:t> </a:t>
            </a:r>
            <a:endParaRPr lang="vi-VN" sz="3200" b="1" dirty="0">
              <a:solidFill>
                <a:srgbClr val="FF0000"/>
              </a:solidFill>
              <a:cs typeface="Arial" pitchFamily="34" charset="0"/>
            </a:endParaRPr>
          </a:p>
        </p:txBody>
      </p:sp>
      <p:sp>
        <p:nvSpPr>
          <p:cNvPr id="5" name="Notched Right Arrow 4"/>
          <p:cNvSpPr/>
          <p:nvPr/>
        </p:nvSpPr>
        <p:spPr>
          <a:xfrm>
            <a:off x="0" y="4687888"/>
            <a:ext cx="1077913" cy="454025"/>
          </a:xfrm>
          <a:prstGeom prst="notchedRightArrow">
            <a:avLst/>
          </a:prstGeom>
        </p:spPr>
        <p:style>
          <a:lnRef idx="1">
            <a:schemeClr val="accent1"/>
          </a:lnRef>
          <a:fillRef idx="2">
            <a:schemeClr val="accent1"/>
          </a:fillRef>
          <a:effectRef idx="1">
            <a:schemeClr val="accent1"/>
          </a:effectRef>
          <a:fontRef idx="minor">
            <a:schemeClr val="dk1"/>
          </a:fontRef>
        </p:style>
        <p:txBody>
          <a:bodyPr anchor="ctr"/>
          <a:lstStyle/>
          <a:p>
            <a:pPr algn="ctr">
              <a:defRPr/>
            </a:pPr>
            <a:endParaRPr lang="en-US"/>
          </a:p>
        </p:txBody>
      </p:sp>
      <p:sp>
        <p:nvSpPr>
          <p:cNvPr id="8" name="Rounded Rectangle 7"/>
          <p:cNvSpPr/>
          <p:nvPr/>
        </p:nvSpPr>
        <p:spPr>
          <a:xfrm>
            <a:off x="3516313" y="5521325"/>
            <a:ext cx="5627687" cy="1236663"/>
          </a:xfrm>
          <a:prstGeom prst="roundRect">
            <a:avLst/>
          </a:prstGeom>
          <a:solidFill>
            <a:srgbClr val="FFC000"/>
          </a:solidFill>
          <a:ln/>
        </p:spPr>
        <p:style>
          <a:lnRef idx="0">
            <a:schemeClr val="accent3"/>
          </a:lnRef>
          <a:fillRef idx="3">
            <a:schemeClr val="accent3"/>
          </a:fillRef>
          <a:effectRef idx="3">
            <a:schemeClr val="accent3"/>
          </a:effectRef>
          <a:fontRef idx="minor">
            <a:schemeClr val="lt1"/>
          </a:fontRef>
        </p:style>
        <p:txBody>
          <a:bodyPr anchor="ctr"/>
          <a:lstStyle/>
          <a:p>
            <a:pPr>
              <a:defRPr/>
            </a:pPr>
            <a:r>
              <a:rPr lang="vi-VN" sz="3200" dirty="0">
                <a:solidFill>
                  <a:schemeClr val="tx1"/>
                </a:solidFill>
                <a:cs typeface="Arial" pitchFamily="34" charset="0"/>
              </a:rPr>
              <a:t>làm việc theo </a:t>
            </a:r>
            <a:r>
              <a:rPr lang="en-US" sz="3200" dirty="0">
                <a:solidFill>
                  <a:schemeClr val="tx1"/>
                </a:solidFill>
                <a:latin typeface="Arial" pitchFamily="34" charset="0"/>
                <a:cs typeface="Arial" pitchFamily="34" charset="0"/>
              </a:rPr>
              <a:t>HĐLĐ </a:t>
            </a:r>
            <a:r>
              <a:rPr lang="vi-VN" sz="3200" b="1" dirty="0">
                <a:solidFill>
                  <a:schemeClr val="tx1"/>
                </a:solidFill>
                <a:cs typeface="Arial" pitchFamily="34" charset="0"/>
              </a:rPr>
              <a:t>không xác định thời hạn</a:t>
            </a:r>
            <a:r>
              <a:rPr lang="en-US" sz="3200" b="1" dirty="0">
                <a:solidFill>
                  <a:schemeClr val="tx1"/>
                </a:solidFill>
                <a:latin typeface="Arial" pitchFamily="34" charset="0"/>
                <a:cs typeface="Arial" pitchFamily="34" charset="0"/>
              </a:rPr>
              <a:t> (</a:t>
            </a:r>
            <a:r>
              <a:rPr lang="en-US" sz="3200" b="1" dirty="0" err="1">
                <a:solidFill>
                  <a:srgbClr val="FF0000"/>
                </a:solidFill>
                <a:latin typeface="Arial" pitchFamily="34" charset="0"/>
                <a:cs typeface="Arial" pitchFamily="34" charset="0"/>
              </a:rPr>
              <a:t>loại</a:t>
            </a:r>
            <a:r>
              <a:rPr lang="en-US" sz="3200" b="1" dirty="0">
                <a:solidFill>
                  <a:schemeClr val="tx1"/>
                </a:solidFill>
                <a:latin typeface="Arial" pitchFamily="34" charset="0"/>
                <a:cs typeface="Arial" pitchFamily="34" charset="0"/>
              </a:rPr>
              <a:t> 1)</a:t>
            </a:r>
            <a:r>
              <a:rPr lang="vi-VN" sz="3200" dirty="0">
                <a:cs typeface="Arial" pitchFamily="34" charset="0"/>
              </a:rPr>
              <a:t>; </a:t>
            </a:r>
          </a:p>
        </p:txBody>
      </p:sp>
    </p:spTree>
    <p:extLst>
      <p:ext uri="{BB962C8B-B14F-4D97-AF65-F5344CB8AC3E}">
        <p14:creationId xmlns:p14="http://schemas.microsoft.com/office/powerpoint/2010/main" val="2982277402"/>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
                                          </p:val>
                                        </p:tav>
                                        <p:tav tm="100000">
                                          <p:val>
                                            <p:strVal val="#ppt_x"/>
                                          </p:val>
                                        </p:tav>
                                      </p:tavLst>
                                    </p:anim>
                                    <p:anim calcmode="lin" valueType="num">
                                      <p:cBhvr>
                                        <p:cTn id="1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21" presetClass="entr" presetSubtype="1" fill="hold" grpId="0" nodeType="click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wheel(1)">
                                      <p:cBhvr>
                                        <p:cTn id="21" dur="2000"/>
                                        <p:tgtEl>
                                          <p:spTgt spid="5"/>
                                        </p:tgtEl>
                                      </p:cBhvr>
                                    </p:animEffect>
                                  </p:childTnLst>
                                </p:cTn>
                              </p:par>
                            </p:childTnLst>
                          </p:cTn>
                        </p:par>
                      </p:childTnLst>
                    </p:cTn>
                  </p:par>
                  <p:par>
                    <p:cTn id="22" fill="hold" nodeType="clickPar">
                      <p:stCondLst>
                        <p:cond delay="indefinite"/>
                      </p:stCondLst>
                      <p:childTnLst>
                        <p:par>
                          <p:cTn id="23" fill="hold" nodeType="withGroup">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7"/>
                                        </p:tgtEl>
                                        <p:attrNameLst>
                                          <p:attrName>style.visibility</p:attrName>
                                        </p:attrNameLst>
                                      </p:cBhvr>
                                      <p:to>
                                        <p:strVal val="visible"/>
                                      </p:to>
                                    </p:set>
                                    <p:animEffect transition="in" filter="fade">
                                      <p:cBhvr>
                                        <p:cTn id="26" dur="1000"/>
                                        <p:tgtEl>
                                          <p:spTgt spid="7"/>
                                        </p:tgtEl>
                                      </p:cBhvr>
                                    </p:animEffect>
                                    <p:anim calcmode="lin" valueType="num">
                                      <p:cBhvr>
                                        <p:cTn id="27" dur="1000" fill="hold"/>
                                        <p:tgtEl>
                                          <p:spTgt spid="7"/>
                                        </p:tgtEl>
                                        <p:attrNameLst>
                                          <p:attrName>ppt_x</p:attrName>
                                        </p:attrNameLst>
                                      </p:cBhvr>
                                      <p:tavLst>
                                        <p:tav tm="0">
                                          <p:val>
                                            <p:strVal val="#ppt_x"/>
                                          </p:val>
                                        </p:tav>
                                        <p:tav tm="100000">
                                          <p:val>
                                            <p:strVal val="#ppt_x"/>
                                          </p:val>
                                        </p:tav>
                                      </p:tavLst>
                                    </p:anim>
                                    <p:anim calcmode="lin" valueType="num">
                                      <p:cBhvr>
                                        <p:cTn id="28"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29" fill="hold" nodeType="clickPar">
                      <p:stCondLst>
                        <p:cond delay="indefinite"/>
                      </p:stCondLst>
                      <p:childTnLst>
                        <p:par>
                          <p:cTn id="30" fill="hold" nodeType="withGroup">
                            <p:stCondLst>
                              <p:cond delay="0"/>
                            </p:stCondLst>
                            <p:childTnLst>
                              <p:par>
                                <p:cTn id="31" presetID="42" presetClass="entr" presetSubtype="0" fill="hold" grpId="0" nodeType="clickEffect">
                                  <p:stCondLst>
                                    <p:cond delay="0"/>
                                  </p:stCondLst>
                                  <p:childTnLst>
                                    <p:set>
                                      <p:cBhvr>
                                        <p:cTn id="32" dur="1" fill="hold">
                                          <p:stCondLst>
                                            <p:cond delay="0"/>
                                          </p:stCondLst>
                                        </p:cTn>
                                        <p:tgtEl>
                                          <p:spTgt spid="8"/>
                                        </p:tgtEl>
                                        <p:attrNameLst>
                                          <p:attrName>style.visibility</p:attrName>
                                        </p:attrNameLst>
                                      </p:cBhvr>
                                      <p:to>
                                        <p:strVal val="visible"/>
                                      </p:to>
                                    </p:set>
                                    <p:animEffect transition="in" filter="fade">
                                      <p:cBhvr>
                                        <p:cTn id="33" dur="1000"/>
                                        <p:tgtEl>
                                          <p:spTgt spid="8"/>
                                        </p:tgtEl>
                                      </p:cBhvr>
                                    </p:animEffect>
                                    <p:anim calcmode="lin" valueType="num">
                                      <p:cBhvr>
                                        <p:cTn id="34" dur="1000" fill="hold"/>
                                        <p:tgtEl>
                                          <p:spTgt spid="8"/>
                                        </p:tgtEl>
                                        <p:attrNameLst>
                                          <p:attrName>ppt_x</p:attrName>
                                        </p:attrNameLst>
                                      </p:cBhvr>
                                      <p:tavLst>
                                        <p:tav tm="0">
                                          <p:val>
                                            <p:strVal val="#ppt_x"/>
                                          </p:val>
                                        </p:tav>
                                        <p:tav tm="100000">
                                          <p:val>
                                            <p:strVal val="#ppt_x"/>
                                          </p:val>
                                        </p:tav>
                                      </p:tavLst>
                                    </p:anim>
                                    <p:anim calcmode="lin" valueType="num">
                                      <p:cBhvr>
                                        <p:cTn id="35"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9" grpId="0" animBg="1"/>
      <p:bldP spid="7" grpId="0" animBg="1"/>
      <p:bldP spid="5" grpId="0" animBg="1"/>
      <p:bldP spid="8" grpId="0" animBg="1"/>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5539"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ounded Rectangle 9"/>
          <p:cNvSpPr/>
          <p:nvPr/>
        </p:nvSpPr>
        <p:spPr>
          <a:xfrm>
            <a:off x="33338" y="1086063"/>
            <a:ext cx="4222750" cy="928687"/>
          </a:xfrm>
          <a:prstGeom prst="roundRect">
            <a:avLst/>
          </a:prstGeom>
          <a:solidFill>
            <a:schemeClr val="accent4">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b) Ít nhất </a:t>
            </a:r>
            <a:r>
              <a:rPr lang="vi-VN" sz="3200" b="1" dirty="0">
                <a:solidFill>
                  <a:srgbClr val="FF0000"/>
                </a:solidFill>
                <a:cs typeface="Arial" pitchFamily="34" charset="0"/>
              </a:rPr>
              <a:t>30 ngày</a:t>
            </a:r>
          </a:p>
        </p:txBody>
      </p:sp>
      <p:sp>
        <p:nvSpPr>
          <p:cNvPr id="7" name="Rounded Rectangle 6"/>
          <p:cNvSpPr/>
          <p:nvPr/>
        </p:nvSpPr>
        <p:spPr>
          <a:xfrm>
            <a:off x="3225800" y="2029038"/>
            <a:ext cx="5915025" cy="1927225"/>
          </a:xfrm>
          <a:prstGeom prst="roundRect">
            <a:avLst/>
          </a:prstGeom>
          <a:solidFill>
            <a:schemeClr val="accent4">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làm việc theo hợp đồng lao động xác định thời hạn có thời hạn </a:t>
            </a:r>
            <a:r>
              <a:rPr lang="vi-VN" sz="3200" b="1" dirty="0">
                <a:solidFill>
                  <a:srgbClr val="FF0000"/>
                </a:solidFill>
                <a:cs typeface="Arial" pitchFamily="34" charset="0"/>
              </a:rPr>
              <a:t>từ 12 tháng đến 36 tháng</a:t>
            </a:r>
          </a:p>
        </p:txBody>
      </p:sp>
      <p:sp>
        <p:nvSpPr>
          <p:cNvPr id="9" name="Rounded Rectangle 8"/>
          <p:cNvSpPr/>
          <p:nvPr/>
        </p:nvSpPr>
        <p:spPr>
          <a:xfrm>
            <a:off x="33337" y="4168025"/>
            <a:ext cx="5436438" cy="927100"/>
          </a:xfrm>
          <a:prstGeom prst="roundRect">
            <a:avLst/>
          </a:prstGeom>
          <a:solidFill>
            <a:schemeClr val="accent4">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c) Ít nhất </a:t>
            </a:r>
            <a:r>
              <a:rPr lang="vi-VN" sz="3200" b="1" dirty="0">
                <a:solidFill>
                  <a:srgbClr val="FF0000"/>
                </a:solidFill>
                <a:cs typeface="Arial" pitchFamily="34" charset="0"/>
              </a:rPr>
              <a:t>03 ngày làm việc</a:t>
            </a:r>
          </a:p>
        </p:txBody>
      </p:sp>
      <p:sp>
        <p:nvSpPr>
          <p:cNvPr id="11" name="Rounded Rectangle 10"/>
          <p:cNvSpPr/>
          <p:nvPr/>
        </p:nvSpPr>
        <p:spPr>
          <a:xfrm>
            <a:off x="3225800" y="5111750"/>
            <a:ext cx="5915025" cy="1555750"/>
          </a:xfrm>
          <a:prstGeom prst="roundRect">
            <a:avLst/>
          </a:prstGeom>
          <a:solidFill>
            <a:schemeClr val="accent4">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làm việc theo hợp đồng lao động xác định thời hạn có thời hạn </a:t>
            </a:r>
            <a:r>
              <a:rPr lang="vi-VN" sz="3200" b="1" dirty="0">
                <a:solidFill>
                  <a:srgbClr val="FF0000"/>
                </a:solidFill>
                <a:cs typeface="Arial" pitchFamily="34" charset="0"/>
              </a:rPr>
              <a:t>dưới 12 tháng</a:t>
            </a:r>
          </a:p>
        </p:txBody>
      </p:sp>
    </p:spTree>
    <p:extLst>
      <p:ext uri="{BB962C8B-B14F-4D97-AF65-F5344CB8AC3E}">
        <p14:creationId xmlns:p14="http://schemas.microsoft.com/office/powerpoint/2010/main" val="3139454533"/>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1000"/>
                                        <p:tgtEl>
                                          <p:spTgt spid="7"/>
                                        </p:tgtEl>
                                      </p:cBhvr>
                                    </p:animEffect>
                                    <p:anim calcmode="lin" valueType="num">
                                      <p:cBhvr>
                                        <p:cTn id="15" dur="1000" fill="hold"/>
                                        <p:tgtEl>
                                          <p:spTgt spid="7"/>
                                        </p:tgtEl>
                                        <p:attrNameLst>
                                          <p:attrName>ppt_x</p:attrName>
                                        </p:attrNameLst>
                                      </p:cBhvr>
                                      <p:tavLst>
                                        <p:tav tm="0">
                                          <p:val>
                                            <p:strVal val="#ppt_x"/>
                                          </p:val>
                                        </p:tav>
                                        <p:tav tm="100000">
                                          <p:val>
                                            <p:strVal val="#ppt_x"/>
                                          </p:val>
                                        </p:tav>
                                      </p:tavLst>
                                    </p:anim>
                                    <p:anim calcmode="lin" valueType="num">
                                      <p:cBhvr>
                                        <p:cTn id="1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fade">
                                      <p:cBhvr>
                                        <p:cTn id="21" dur="1000"/>
                                        <p:tgtEl>
                                          <p:spTgt spid="9"/>
                                        </p:tgtEl>
                                      </p:cBhvr>
                                    </p:animEffect>
                                    <p:anim calcmode="lin" valueType="num">
                                      <p:cBhvr>
                                        <p:cTn id="22" dur="1000" fill="hold"/>
                                        <p:tgtEl>
                                          <p:spTgt spid="9"/>
                                        </p:tgtEl>
                                        <p:attrNameLst>
                                          <p:attrName>ppt_x</p:attrName>
                                        </p:attrNameLst>
                                      </p:cBhvr>
                                      <p:tavLst>
                                        <p:tav tm="0">
                                          <p:val>
                                            <p:strVal val="#ppt_x"/>
                                          </p:val>
                                        </p:tav>
                                        <p:tav tm="100000">
                                          <p:val>
                                            <p:strVal val="#ppt_x"/>
                                          </p:val>
                                        </p:tav>
                                      </p:tavLst>
                                    </p:anim>
                                    <p:anim calcmode="lin" valueType="num">
                                      <p:cBhvr>
                                        <p:cTn id="23"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24" fill="hold" nodeType="clickPar">
                      <p:stCondLst>
                        <p:cond delay="indefinite"/>
                      </p:stCondLst>
                      <p:childTnLst>
                        <p:par>
                          <p:cTn id="25" fill="hold" nodeType="withGroup">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fade">
                                      <p:cBhvr>
                                        <p:cTn id="28" dur="1000"/>
                                        <p:tgtEl>
                                          <p:spTgt spid="11"/>
                                        </p:tgtEl>
                                      </p:cBhvr>
                                    </p:animEffect>
                                    <p:anim calcmode="lin" valueType="num">
                                      <p:cBhvr>
                                        <p:cTn id="29" dur="1000" fill="hold"/>
                                        <p:tgtEl>
                                          <p:spTgt spid="11"/>
                                        </p:tgtEl>
                                        <p:attrNameLst>
                                          <p:attrName>ppt_x</p:attrName>
                                        </p:attrNameLst>
                                      </p:cBhvr>
                                      <p:tavLst>
                                        <p:tav tm="0">
                                          <p:val>
                                            <p:strVal val="#ppt_x"/>
                                          </p:val>
                                        </p:tav>
                                        <p:tav tm="100000">
                                          <p:val>
                                            <p:strVal val="#ppt_x"/>
                                          </p:val>
                                        </p:tav>
                                      </p:tavLst>
                                    </p:anim>
                                    <p:anim calcmode="lin" valueType="num">
                                      <p:cBhvr>
                                        <p:cTn id="30"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7" grpId="0" animBg="1"/>
      <p:bldP spid="9" grpId="0" animBg="1"/>
      <p:bldP spid="11" grpId="0" animBg="1"/>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563"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3" name="Diagram 2"/>
          <p:cNvGraphicFramePr/>
          <p:nvPr>
            <p:extLst>
              <p:ext uri="{D42A27DB-BD31-4B8C-83A1-F6EECF244321}">
                <p14:modId xmlns:p14="http://schemas.microsoft.com/office/powerpoint/2010/main" val="3532592105"/>
              </p:ext>
            </p:extLst>
          </p:nvPr>
        </p:nvGraphicFramePr>
        <p:xfrm>
          <a:off x="0" y="1729048"/>
          <a:ext cx="9144000" cy="431430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445339271"/>
      </p:ext>
    </p:extLst>
  </p:cSld>
  <p:clrMapOvr>
    <a:masterClrMapping/>
  </p:clrMapOvr>
  <p:transition spd="slow">
    <p:wipe/>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3175" y="1250950"/>
            <a:ext cx="3222625" cy="811213"/>
          </a:xfrm>
          <a:prstGeom prst="roundRect">
            <a:avLst/>
          </a:prstGeom>
          <a:solidFill>
            <a:srgbClr val="E4F41A"/>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a:cs typeface="Arial" pitchFamily="34" charset="0"/>
              </a:rPr>
              <a:t>Trường hợp </a:t>
            </a:r>
            <a:r>
              <a:rPr lang="en-US" sz="3200" b="1" dirty="0">
                <a:latin typeface="Arial" pitchFamily="34" charset="0"/>
                <a:cs typeface="Arial" pitchFamily="34" charset="0"/>
              </a:rPr>
              <a:t>2</a:t>
            </a:r>
            <a:r>
              <a:rPr lang="vi-VN" sz="3200" b="1" dirty="0">
                <a:cs typeface="Arial" pitchFamily="34" charset="0"/>
              </a:rPr>
              <a:t>: </a:t>
            </a:r>
          </a:p>
        </p:txBody>
      </p:sp>
      <p:pic>
        <p:nvPicPr>
          <p:cNvPr id="67588"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ounded Rectangle 6"/>
          <p:cNvSpPr/>
          <p:nvPr/>
        </p:nvSpPr>
        <p:spPr>
          <a:xfrm>
            <a:off x="133350" y="2786063"/>
            <a:ext cx="8877300" cy="2840037"/>
          </a:xfrm>
          <a:prstGeom prst="roundRect">
            <a:avLst/>
          </a:prstGeom>
          <a:ln/>
        </p:spPr>
        <p:style>
          <a:lnRef idx="1">
            <a:schemeClr val="accent2"/>
          </a:lnRef>
          <a:fillRef idx="2">
            <a:schemeClr val="accent2"/>
          </a:fillRef>
          <a:effectRef idx="1">
            <a:schemeClr val="accent2"/>
          </a:effectRef>
          <a:fontRef idx="minor">
            <a:schemeClr val="dk1"/>
          </a:fontRef>
        </p:style>
        <p:txBody>
          <a:bodyPr anchor="ctr"/>
          <a:lstStyle/>
          <a:p>
            <a:pPr>
              <a:defRPr/>
            </a:pPr>
            <a:r>
              <a:rPr lang="vi-VN" sz="3200" dirty="0">
                <a:cs typeface="Arial" pitchFamily="34" charset="0"/>
              </a:rPr>
              <a:t>Người lao động có quyền đơn phương chấm dứt hợp đồng lao động không cần báo trước trong trường hợp sau đây</a:t>
            </a:r>
          </a:p>
        </p:txBody>
      </p:sp>
    </p:spTree>
    <p:extLst>
      <p:ext uri="{BB962C8B-B14F-4D97-AF65-F5344CB8AC3E}">
        <p14:creationId xmlns:p14="http://schemas.microsoft.com/office/powerpoint/2010/main" val="2901276849"/>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1000"/>
                                        <p:tgtEl>
                                          <p:spTgt spid="7"/>
                                        </p:tgtEl>
                                      </p:cBhvr>
                                    </p:animEffect>
                                    <p:anim calcmode="lin" valueType="num">
                                      <p:cBhvr>
                                        <p:cTn id="15" dur="1000" fill="hold"/>
                                        <p:tgtEl>
                                          <p:spTgt spid="7"/>
                                        </p:tgtEl>
                                        <p:attrNameLst>
                                          <p:attrName>ppt_x</p:attrName>
                                        </p:attrNameLst>
                                      </p:cBhvr>
                                      <p:tavLst>
                                        <p:tav tm="0">
                                          <p:val>
                                            <p:strVal val="#ppt_x"/>
                                          </p:val>
                                        </p:tav>
                                        <p:tav tm="100000">
                                          <p:val>
                                            <p:strVal val="#ppt_x"/>
                                          </p:val>
                                        </p:tav>
                                      </p:tavLst>
                                    </p:anim>
                                    <p:anim calcmode="lin" valueType="num">
                                      <p:cBhvr>
                                        <p:cTn id="1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8611"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8"/>
          <p:cNvSpPr/>
          <p:nvPr/>
        </p:nvSpPr>
        <p:spPr>
          <a:xfrm>
            <a:off x="3175" y="1196975"/>
            <a:ext cx="9105900" cy="2660650"/>
          </a:xfrm>
          <a:prstGeom prst="roundRect">
            <a:avLst/>
          </a:prstGeom>
          <a:ln/>
        </p:spPr>
        <p:style>
          <a:lnRef idx="1">
            <a:schemeClr val="accent5"/>
          </a:lnRef>
          <a:fillRef idx="2">
            <a:schemeClr val="accent5"/>
          </a:fillRef>
          <a:effectRef idx="1">
            <a:schemeClr val="accent5"/>
          </a:effectRef>
          <a:fontRef idx="minor">
            <a:schemeClr val="dk1"/>
          </a:fontRef>
        </p:style>
        <p:txBody>
          <a:bodyPr anchor="ctr"/>
          <a:lstStyle/>
          <a:p>
            <a:pPr>
              <a:defRPr/>
            </a:pPr>
            <a:r>
              <a:rPr lang="vi-VN" sz="3200" dirty="0">
                <a:cs typeface="Arial" pitchFamily="34" charset="0"/>
              </a:rPr>
              <a:t>a) Không được bố trí theo đúng công việc, địa điểm làm việc hoặc không được bảo đảm điều kiện làm việc theo thỏa thuận, trừ trường hợp quy định tại Điều 29 của Bộ luật Lao động;</a:t>
            </a:r>
          </a:p>
        </p:txBody>
      </p:sp>
      <p:sp>
        <p:nvSpPr>
          <p:cNvPr id="6" name="Rounded Rectangle 5"/>
          <p:cNvSpPr/>
          <p:nvPr/>
        </p:nvSpPr>
        <p:spPr>
          <a:xfrm>
            <a:off x="38100" y="4438650"/>
            <a:ext cx="9105900" cy="2144713"/>
          </a:xfrm>
          <a:prstGeom prst="roundRect">
            <a:avLst/>
          </a:prstGeom>
          <a:ln/>
        </p:spPr>
        <p:style>
          <a:lnRef idx="1">
            <a:schemeClr val="accent3"/>
          </a:lnRef>
          <a:fillRef idx="2">
            <a:schemeClr val="accent3"/>
          </a:fillRef>
          <a:effectRef idx="1">
            <a:schemeClr val="accent3"/>
          </a:effectRef>
          <a:fontRef idx="minor">
            <a:schemeClr val="dk1"/>
          </a:fontRef>
        </p:style>
        <p:txBody>
          <a:bodyPr anchor="ctr"/>
          <a:lstStyle/>
          <a:p>
            <a:pPr>
              <a:defRPr/>
            </a:pPr>
            <a:r>
              <a:rPr lang="vi-VN" sz="3200" dirty="0">
                <a:cs typeface="Arial" pitchFamily="34" charset="0"/>
              </a:rPr>
              <a:t>b) Không được trả đủ lương hoặc trả lương không đúng thời hạn, trừ trường hợp quy định tại khoản 4 Điều 97 của Bộ luật Lao động;</a:t>
            </a:r>
          </a:p>
        </p:txBody>
      </p:sp>
    </p:spTree>
    <p:extLst>
      <p:ext uri="{BB962C8B-B14F-4D97-AF65-F5344CB8AC3E}">
        <p14:creationId xmlns:p14="http://schemas.microsoft.com/office/powerpoint/2010/main" val="903529605"/>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
                                          </p:val>
                                        </p:tav>
                                        <p:tav tm="100000">
                                          <p:val>
                                            <p:strVal val="#ppt_x"/>
                                          </p:val>
                                        </p:tav>
                                      </p:tavLst>
                                    </p:anim>
                                    <p:anim calcmode="lin" valueType="num">
                                      <p:cBhvr>
                                        <p:cTn id="16"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6" grpId="0" animBg="1"/>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9635"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8"/>
          <p:cNvSpPr/>
          <p:nvPr/>
        </p:nvSpPr>
        <p:spPr>
          <a:xfrm>
            <a:off x="3175" y="1196975"/>
            <a:ext cx="9105900" cy="2311400"/>
          </a:xfrm>
          <a:prstGeom prst="roundRect">
            <a:avLst/>
          </a:prstGeom>
          <a:ln/>
        </p:spPr>
        <p:style>
          <a:lnRef idx="3">
            <a:schemeClr val="lt1"/>
          </a:lnRef>
          <a:fillRef idx="1">
            <a:schemeClr val="accent3"/>
          </a:fillRef>
          <a:effectRef idx="1">
            <a:schemeClr val="accent3"/>
          </a:effectRef>
          <a:fontRef idx="minor">
            <a:schemeClr val="lt1"/>
          </a:fontRef>
        </p:style>
        <p:txBody>
          <a:bodyPr anchor="ctr"/>
          <a:lstStyle/>
          <a:p>
            <a:pPr>
              <a:defRPr/>
            </a:pPr>
            <a:r>
              <a:rPr lang="vi-VN" sz="3200" dirty="0">
                <a:cs typeface="Arial" pitchFamily="34" charset="0"/>
              </a:rPr>
              <a:t>c) Bị người sử dụng lao động ngược đãi, đánh đập hoặc có lời nói, hành vi nhục mạ, hành vi làm ảnh hưởng đến sức khỏe, nhân phẩm, danh dự; bị cưỡng bức lao động;</a:t>
            </a:r>
          </a:p>
        </p:txBody>
      </p:sp>
      <p:sp>
        <p:nvSpPr>
          <p:cNvPr id="6" name="Rounded Rectangle 5"/>
          <p:cNvSpPr/>
          <p:nvPr/>
        </p:nvSpPr>
        <p:spPr>
          <a:xfrm>
            <a:off x="38100" y="3806825"/>
            <a:ext cx="9105900" cy="947738"/>
          </a:xfrm>
          <a:prstGeom prst="roundRect">
            <a:avLst/>
          </a:prstGeom>
          <a:ln/>
        </p:spPr>
        <p:style>
          <a:lnRef idx="1">
            <a:schemeClr val="accent3"/>
          </a:lnRef>
          <a:fillRef idx="2">
            <a:schemeClr val="accent3"/>
          </a:fillRef>
          <a:effectRef idx="1">
            <a:schemeClr val="accent3"/>
          </a:effectRef>
          <a:fontRef idx="minor">
            <a:schemeClr val="dk1"/>
          </a:fontRef>
        </p:style>
        <p:txBody>
          <a:bodyPr anchor="ctr"/>
          <a:lstStyle/>
          <a:p>
            <a:pPr>
              <a:defRPr/>
            </a:pPr>
            <a:r>
              <a:rPr lang="vi-VN" sz="3200" dirty="0">
                <a:cs typeface="Arial" pitchFamily="34" charset="0"/>
              </a:rPr>
              <a:t>d) Bị quấy rối tình dục tại nơi làm việc;</a:t>
            </a:r>
          </a:p>
        </p:txBody>
      </p:sp>
      <p:sp>
        <p:nvSpPr>
          <p:cNvPr id="8" name="Rounded Rectangle 7"/>
          <p:cNvSpPr/>
          <p:nvPr/>
        </p:nvSpPr>
        <p:spPr>
          <a:xfrm>
            <a:off x="-14288" y="5170488"/>
            <a:ext cx="9105901" cy="1463675"/>
          </a:xfrm>
          <a:prstGeom prst="roundRect">
            <a:avLst/>
          </a:prstGeom>
          <a:solidFill>
            <a:schemeClr val="tx2">
              <a:lumMod val="50000"/>
            </a:schemeClr>
          </a:solidFill>
          <a:ln/>
        </p:spPr>
        <p:style>
          <a:lnRef idx="1">
            <a:schemeClr val="accent4"/>
          </a:lnRef>
          <a:fillRef idx="2">
            <a:schemeClr val="accent4"/>
          </a:fillRef>
          <a:effectRef idx="1">
            <a:schemeClr val="accent4"/>
          </a:effectRef>
          <a:fontRef idx="minor">
            <a:schemeClr val="dk1"/>
          </a:fontRef>
        </p:style>
        <p:txBody>
          <a:bodyPr anchor="ctr"/>
          <a:lstStyle/>
          <a:p>
            <a:pPr>
              <a:defRPr/>
            </a:pPr>
            <a:r>
              <a:rPr lang="vi-VN" sz="3200" dirty="0">
                <a:solidFill>
                  <a:schemeClr val="tx1"/>
                </a:solidFill>
                <a:cs typeface="Arial" pitchFamily="34" charset="0"/>
              </a:rPr>
              <a:t>đ) Lao động nữ mang thai phải nghỉ việc theo quy định tại khoản 1 Điều 138 của Bộ luật Lao động;</a:t>
            </a:r>
          </a:p>
        </p:txBody>
      </p:sp>
    </p:spTree>
    <p:extLst>
      <p:ext uri="{BB962C8B-B14F-4D97-AF65-F5344CB8AC3E}">
        <p14:creationId xmlns:p14="http://schemas.microsoft.com/office/powerpoint/2010/main" val="2714696819"/>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
                                          </p:val>
                                        </p:tav>
                                        <p:tav tm="100000">
                                          <p:val>
                                            <p:strVal val="#ppt_x"/>
                                          </p:val>
                                        </p:tav>
                                      </p:tavLst>
                                    </p:anim>
                                    <p:anim calcmode="lin" valueType="num">
                                      <p:cBhvr>
                                        <p:cTn id="16"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anim calcmode="lin" valueType="num">
                                      <p:cBhvr>
                                        <p:cTn id="22" dur="1000" fill="hold"/>
                                        <p:tgtEl>
                                          <p:spTgt spid="8"/>
                                        </p:tgtEl>
                                        <p:attrNameLst>
                                          <p:attrName>ppt_x</p:attrName>
                                        </p:attrNameLst>
                                      </p:cBhvr>
                                      <p:tavLst>
                                        <p:tav tm="0">
                                          <p:val>
                                            <p:strVal val="#ppt_x"/>
                                          </p:val>
                                        </p:tav>
                                        <p:tav tm="100000">
                                          <p:val>
                                            <p:strVal val="#ppt_x"/>
                                          </p:val>
                                        </p:tav>
                                      </p:tavLst>
                                    </p:anim>
                                    <p:anim calcmode="lin" valueType="num">
                                      <p:cBhvr>
                                        <p:cTn id="23"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6" grpId="0" animBg="1"/>
      <p:bldP spid="8" grpId="0" animBg="1"/>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0659"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ounded Rectangle 6"/>
          <p:cNvSpPr/>
          <p:nvPr/>
        </p:nvSpPr>
        <p:spPr>
          <a:xfrm>
            <a:off x="0" y="1147763"/>
            <a:ext cx="9144000" cy="1479550"/>
          </a:xfrm>
          <a:prstGeom prst="roundRect">
            <a:avLst/>
          </a:prstGeom>
          <a:solidFill>
            <a:schemeClr val="accent1">
              <a:lumMod val="40000"/>
              <a:lumOff val="6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e) Đủ tuổi nghỉ hưu theo quy định tại Điều 169 của Bộ luật này, trừ trường hợp các bên có thỏa thuận khác;</a:t>
            </a:r>
          </a:p>
        </p:txBody>
      </p:sp>
      <p:sp>
        <p:nvSpPr>
          <p:cNvPr id="10" name="Notched Right Arrow 9"/>
          <p:cNvSpPr/>
          <p:nvPr/>
        </p:nvSpPr>
        <p:spPr>
          <a:xfrm>
            <a:off x="0" y="2476500"/>
            <a:ext cx="9144000" cy="4656138"/>
          </a:xfrm>
          <a:prstGeom prst="notchedRightArrow">
            <a:avLst/>
          </a:prstGeom>
          <a:ln w="57150"/>
        </p:spPr>
        <p:style>
          <a:lnRef idx="1">
            <a:schemeClr val="accent5"/>
          </a:lnRef>
          <a:fillRef idx="2">
            <a:schemeClr val="accent5"/>
          </a:fillRef>
          <a:effectRef idx="1">
            <a:schemeClr val="accent5"/>
          </a:effectRef>
          <a:fontRef idx="minor">
            <a:schemeClr val="dk1"/>
          </a:fontRef>
        </p:style>
        <p:txBody>
          <a:bodyPr anchor="ctr"/>
          <a:lstStyle/>
          <a:p>
            <a:pPr algn="ctr">
              <a:defRPr/>
            </a:pPr>
            <a:r>
              <a:rPr lang="vi-VN" sz="3200" dirty="0">
                <a:cs typeface="Arial" pitchFamily="34" charset="0"/>
              </a:rPr>
              <a:t>g) Người sử dụng lao động cung cấp thông tin không trung thực theo quy định tại khoản 1 Điều 16 của Bộ luật Lao động làm ảnh hưởng đến việc thực hiện hợp đồng lao động.</a:t>
            </a:r>
          </a:p>
        </p:txBody>
      </p:sp>
    </p:spTree>
    <p:extLst>
      <p:ext uri="{BB962C8B-B14F-4D97-AF65-F5344CB8AC3E}">
        <p14:creationId xmlns:p14="http://schemas.microsoft.com/office/powerpoint/2010/main" val="3980473230"/>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21" presetClass="entr" presetSubtype="1" fill="hold" grpId="0" nodeType="click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wheel(1)">
                                      <p:cBhvr>
                                        <p:cTn id="14"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0" grpId="0" animBg="1"/>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3175" y="1255713"/>
            <a:ext cx="9140825" cy="1320800"/>
          </a:xfrm>
          <a:prstGeom prst="roundRect">
            <a:avLst/>
          </a:prstGeom>
          <a:solidFill>
            <a:schemeClr val="accent6">
              <a:lumMod val="40000"/>
              <a:lumOff val="6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a:cs typeface="Arial" pitchFamily="34" charset="0"/>
              </a:rPr>
              <a:t>Khi đơn phương chấm dứt </a:t>
            </a:r>
            <a:r>
              <a:rPr lang="en-US" sz="3200" b="1" dirty="0">
                <a:latin typeface="Arial" pitchFamily="34" charset="0"/>
                <a:cs typeface="Arial" pitchFamily="34" charset="0"/>
              </a:rPr>
              <a:t>HĐLĐ </a:t>
            </a:r>
            <a:r>
              <a:rPr lang="vi-VN" sz="3200" b="1" dirty="0">
                <a:cs typeface="Arial" pitchFamily="34" charset="0"/>
              </a:rPr>
              <a:t>người lao động phải báo cho </a:t>
            </a:r>
            <a:r>
              <a:rPr lang="en-US" sz="3200" b="1" dirty="0">
                <a:latin typeface="Arial" pitchFamily="34" charset="0"/>
                <a:cs typeface="Arial" pitchFamily="34" charset="0"/>
              </a:rPr>
              <a:t>NSD LĐ </a:t>
            </a:r>
            <a:r>
              <a:rPr lang="vi-VN" sz="3200" b="1" dirty="0">
                <a:cs typeface="Arial" pitchFamily="34" charset="0"/>
              </a:rPr>
              <a:t>biết trước: </a:t>
            </a:r>
          </a:p>
        </p:txBody>
      </p:sp>
      <p:pic>
        <p:nvPicPr>
          <p:cNvPr id="71684"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8"/>
          <p:cNvSpPr/>
          <p:nvPr/>
        </p:nvSpPr>
        <p:spPr>
          <a:xfrm>
            <a:off x="3175" y="2759075"/>
            <a:ext cx="9140825" cy="998538"/>
          </a:xfrm>
          <a:prstGeom prst="roundRect">
            <a:avLst/>
          </a:prstGeom>
          <a:solidFill>
            <a:schemeClr val="accent1">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a. Ít nhất </a:t>
            </a:r>
            <a:r>
              <a:rPr lang="vi-VN" sz="3200" dirty="0">
                <a:solidFill>
                  <a:srgbClr val="FF0000"/>
                </a:solidFill>
                <a:cs typeface="Arial" pitchFamily="34" charset="0"/>
              </a:rPr>
              <a:t>45 ngày </a:t>
            </a:r>
            <a:r>
              <a:rPr lang="vi-VN" sz="3200" dirty="0">
                <a:cs typeface="Arial" pitchFamily="34" charset="0"/>
              </a:rPr>
              <a:t>đối với </a:t>
            </a:r>
            <a:r>
              <a:rPr lang="en-US" sz="3200" dirty="0">
                <a:latin typeface="Arial" pitchFamily="34" charset="0"/>
                <a:cs typeface="Arial" pitchFamily="34" charset="0"/>
              </a:rPr>
              <a:t>HĐLĐ</a:t>
            </a:r>
            <a:r>
              <a:rPr lang="vi-VN" sz="3200" dirty="0">
                <a:cs typeface="Arial" pitchFamily="34" charset="0"/>
              </a:rPr>
              <a:t> không xác định thời hạn; </a:t>
            </a:r>
          </a:p>
        </p:txBody>
      </p:sp>
      <p:sp>
        <p:nvSpPr>
          <p:cNvPr id="7" name="Rounded Rectangle 6"/>
          <p:cNvSpPr/>
          <p:nvPr/>
        </p:nvSpPr>
        <p:spPr>
          <a:xfrm>
            <a:off x="3175" y="3935413"/>
            <a:ext cx="9140825" cy="1038225"/>
          </a:xfrm>
          <a:prstGeom prst="roundRect">
            <a:avLst/>
          </a:prstGeom>
          <a:solidFill>
            <a:schemeClr val="accent2">
              <a:lumMod val="40000"/>
              <a:lumOff val="6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b. Ít nhất </a:t>
            </a:r>
            <a:r>
              <a:rPr lang="vi-VN" sz="3200" dirty="0">
                <a:solidFill>
                  <a:srgbClr val="FF0000"/>
                </a:solidFill>
                <a:cs typeface="Arial" pitchFamily="34" charset="0"/>
              </a:rPr>
              <a:t>30 ngày </a:t>
            </a:r>
            <a:r>
              <a:rPr lang="vi-VN" sz="3200" dirty="0">
                <a:cs typeface="Arial" pitchFamily="34" charset="0"/>
              </a:rPr>
              <a:t>đối với </a:t>
            </a:r>
            <a:r>
              <a:rPr lang="en-US" sz="3200" dirty="0">
                <a:latin typeface="Arial" pitchFamily="34" charset="0"/>
                <a:cs typeface="Arial" pitchFamily="34" charset="0"/>
              </a:rPr>
              <a:t>HĐLĐ </a:t>
            </a:r>
            <a:r>
              <a:rPr lang="vi-VN" sz="3200" dirty="0">
                <a:cs typeface="Arial" pitchFamily="34" charset="0"/>
              </a:rPr>
              <a:t>xác định </a:t>
            </a:r>
            <a:r>
              <a:rPr lang="en-US" sz="3200" dirty="0" smtClean="0">
                <a:latin typeface="Arial" pitchFamily="34" charset="0"/>
                <a:cs typeface="Arial" pitchFamily="34" charset="0"/>
              </a:rPr>
              <a:t>TH (</a:t>
            </a:r>
            <a:r>
              <a:rPr lang="en-US" sz="3200" dirty="0" err="1" smtClean="0">
                <a:latin typeface="Arial" pitchFamily="34" charset="0"/>
                <a:cs typeface="Arial" pitchFamily="34" charset="0"/>
              </a:rPr>
              <a:t>có</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thời</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gian</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từ</a:t>
            </a:r>
            <a:r>
              <a:rPr lang="en-US" sz="3200" dirty="0" smtClean="0">
                <a:latin typeface="Arial" pitchFamily="34" charset="0"/>
                <a:cs typeface="Arial" pitchFamily="34" charset="0"/>
              </a:rPr>
              <a:t> 12 </a:t>
            </a:r>
            <a:r>
              <a:rPr lang="en-US" sz="3200" dirty="0" err="1" smtClean="0">
                <a:latin typeface="Arial" pitchFamily="34" charset="0"/>
                <a:cs typeface="Arial" pitchFamily="34" charset="0"/>
              </a:rPr>
              <a:t>tháng</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đến</a:t>
            </a:r>
            <a:r>
              <a:rPr lang="en-US" sz="3200" dirty="0" smtClean="0">
                <a:latin typeface="Arial" pitchFamily="34" charset="0"/>
                <a:cs typeface="Arial" pitchFamily="34" charset="0"/>
              </a:rPr>
              <a:t> 36 </a:t>
            </a:r>
            <a:r>
              <a:rPr lang="en-US" sz="3200" dirty="0" err="1" smtClean="0">
                <a:latin typeface="Arial" pitchFamily="34" charset="0"/>
                <a:cs typeface="Arial" pitchFamily="34" charset="0"/>
              </a:rPr>
              <a:t>tháng</a:t>
            </a:r>
            <a:r>
              <a:rPr lang="en-US" sz="3200" dirty="0" smtClean="0">
                <a:latin typeface="Arial" pitchFamily="34" charset="0"/>
                <a:cs typeface="Arial" pitchFamily="34" charset="0"/>
              </a:rPr>
              <a:t>)</a:t>
            </a:r>
            <a:r>
              <a:rPr lang="vi-VN" sz="3200" dirty="0" smtClean="0">
                <a:cs typeface="Arial" pitchFamily="34" charset="0"/>
              </a:rPr>
              <a:t>; </a:t>
            </a:r>
            <a:endParaRPr lang="vi-VN" sz="3200" dirty="0">
              <a:cs typeface="Arial" pitchFamily="34" charset="0"/>
            </a:endParaRPr>
          </a:p>
        </p:txBody>
      </p:sp>
      <p:sp>
        <p:nvSpPr>
          <p:cNvPr id="8" name="Rounded Rectangle 7"/>
          <p:cNvSpPr/>
          <p:nvPr/>
        </p:nvSpPr>
        <p:spPr>
          <a:xfrm>
            <a:off x="-3175" y="5189538"/>
            <a:ext cx="9140825" cy="1609725"/>
          </a:xfrm>
          <a:prstGeom prst="roundRect">
            <a:avLst/>
          </a:prstGeom>
          <a:solidFill>
            <a:schemeClr val="accent2">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c. Ít nhất </a:t>
            </a:r>
            <a:r>
              <a:rPr lang="vi-VN" sz="3200" dirty="0">
                <a:solidFill>
                  <a:srgbClr val="FF0000"/>
                </a:solidFill>
                <a:cs typeface="Arial" pitchFamily="34" charset="0"/>
              </a:rPr>
              <a:t>03 ngày </a:t>
            </a:r>
            <a:r>
              <a:rPr lang="vi-VN" sz="3200" b="1" dirty="0">
                <a:solidFill>
                  <a:srgbClr val="FF0000"/>
                </a:solidFill>
                <a:cs typeface="Arial" pitchFamily="34" charset="0"/>
              </a:rPr>
              <a:t>làm việc </a:t>
            </a:r>
            <a:r>
              <a:rPr lang="vi-VN" sz="3200" dirty="0">
                <a:cs typeface="Arial" pitchFamily="34" charset="0"/>
              </a:rPr>
              <a:t>đối với </a:t>
            </a:r>
            <a:r>
              <a:rPr lang="en-US" sz="3200" dirty="0">
                <a:latin typeface="Arial" pitchFamily="34" charset="0"/>
                <a:cs typeface="Arial" pitchFamily="34" charset="0"/>
              </a:rPr>
              <a:t>HĐ LĐ</a:t>
            </a:r>
            <a:r>
              <a:rPr lang="vi-VN" sz="3200" dirty="0">
                <a:cs typeface="Arial" pitchFamily="34" charset="0"/>
              </a:rPr>
              <a:t> theo theo một công việc nhất định có thời hạn </a:t>
            </a:r>
            <a:r>
              <a:rPr lang="vi-VN" sz="3200" dirty="0">
                <a:solidFill>
                  <a:srgbClr val="FF0000"/>
                </a:solidFill>
                <a:cs typeface="Arial" pitchFamily="34" charset="0"/>
              </a:rPr>
              <a:t>dưới 12 </a:t>
            </a:r>
            <a:r>
              <a:rPr lang="vi-VN" sz="3200" dirty="0">
                <a:cs typeface="Arial" pitchFamily="34" charset="0"/>
              </a:rPr>
              <a:t>tháng.</a:t>
            </a:r>
          </a:p>
        </p:txBody>
      </p:sp>
    </p:spTree>
    <p:extLst>
      <p:ext uri="{BB962C8B-B14F-4D97-AF65-F5344CB8AC3E}">
        <p14:creationId xmlns:p14="http://schemas.microsoft.com/office/powerpoint/2010/main" val="1432287685"/>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
                                          </p:val>
                                        </p:tav>
                                        <p:tav tm="100000">
                                          <p:val>
                                            <p:strVal val="#ppt_x"/>
                                          </p:val>
                                        </p:tav>
                                      </p:tavLst>
                                    </p:anim>
                                    <p:anim calcmode="lin" valueType="num">
                                      <p:cBhvr>
                                        <p:cTn id="1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
                                          </p:val>
                                        </p:tav>
                                        <p:tav tm="100000">
                                          <p:val>
                                            <p:strVal val="#ppt_x"/>
                                          </p:val>
                                        </p:tav>
                                      </p:tavLst>
                                    </p:anim>
                                    <p:anim calcmode="lin" valueType="num">
                                      <p:cBhvr>
                                        <p:cTn id="2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24" fill="hold" nodeType="clickPar">
                      <p:stCondLst>
                        <p:cond delay="indefinite"/>
                      </p:stCondLst>
                      <p:childTnLst>
                        <p:par>
                          <p:cTn id="25" fill="hold" nodeType="withGroup">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fade">
                                      <p:cBhvr>
                                        <p:cTn id="28" dur="1000"/>
                                        <p:tgtEl>
                                          <p:spTgt spid="8"/>
                                        </p:tgtEl>
                                      </p:cBhvr>
                                    </p:animEffect>
                                    <p:anim calcmode="lin" valueType="num">
                                      <p:cBhvr>
                                        <p:cTn id="29" dur="1000" fill="hold"/>
                                        <p:tgtEl>
                                          <p:spTgt spid="8"/>
                                        </p:tgtEl>
                                        <p:attrNameLst>
                                          <p:attrName>ppt_x</p:attrName>
                                        </p:attrNameLst>
                                      </p:cBhvr>
                                      <p:tavLst>
                                        <p:tav tm="0">
                                          <p:val>
                                            <p:strVal val="#ppt_x"/>
                                          </p:val>
                                        </p:tav>
                                        <p:tav tm="100000">
                                          <p:val>
                                            <p:strVal val="#ppt_x"/>
                                          </p:val>
                                        </p:tav>
                                      </p:tavLst>
                                    </p:anim>
                                    <p:anim calcmode="lin" valueType="num">
                                      <p:cBhvr>
                                        <p:cTn id="30"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9" grpId="0" animBg="1"/>
      <p:bldP spid="7" grpId="0" animBg="1"/>
      <p:bldP spid="8" grpId="0" animBg="1"/>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3175" y="1250950"/>
            <a:ext cx="9140825" cy="1176338"/>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a:cs typeface="Arial" pitchFamily="34" charset="0"/>
              </a:rPr>
              <a:t>* Người </a:t>
            </a:r>
            <a:r>
              <a:rPr lang="en-US" sz="3200" b="1" dirty="0">
                <a:latin typeface="Arial" pitchFamily="34" charset="0"/>
                <a:cs typeface="Arial" pitchFamily="34" charset="0"/>
              </a:rPr>
              <a:t>SD LĐ </a:t>
            </a:r>
            <a:r>
              <a:rPr lang="vi-VN" sz="3200" b="1" dirty="0">
                <a:cs typeface="Arial" pitchFamily="34" charset="0"/>
              </a:rPr>
              <a:t>được quyền đơn phương chấm dứt </a:t>
            </a:r>
            <a:r>
              <a:rPr lang="en-US" sz="3200" b="1" dirty="0">
                <a:latin typeface="Arial" pitchFamily="34" charset="0"/>
                <a:cs typeface="Arial" pitchFamily="34" charset="0"/>
              </a:rPr>
              <a:t>HĐLĐ </a:t>
            </a:r>
            <a:r>
              <a:rPr lang="vi-VN" sz="3200" b="1" dirty="0">
                <a:cs typeface="Arial" pitchFamily="34" charset="0"/>
              </a:rPr>
              <a:t>trong các trường hợp sau</a:t>
            </a:r>
          </a:p>
        </p:txBody>
      </p:sp>
      <p:pic>
        <p:nvPicPr>
          <p:cNvPr id="72708"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8"/>
          <p:cNvSpPr/>
          <p:nvPr/>
        </p:nvSpPr>
        <p:spPr>
          <a:xfrm>
            <a:off x="-23813" y="4181475"/>
            <a:ext cx="9140826" cy="1246188"/>
          </a:xfrm>
          <a:prstGeom prst="roundRect">
            <a:avLst/>
          </a:prstGeom>
          <a:ln/>
        </p:spPr>
        <p:style>
          <a:lnRef idx="1">
            <a:schemeClr val="accent1"/>
          </a:lnRef>
          <a:fillRef idx="2">
            <a:schemeClr val="accent1"/>
          </a:fillRef>
          <a:effectRef idx="1">
            <a:schemeClr val="accent1"/>
          </a:effectRef>
          <a:fontRef idx="minor">
            <a:schemeClr val="dk1"/>
          </a:fontRef>
        </p:style>
        <p:txBody>
          <a:bodyPr anchor="ctr"/>
          <a:lstStyle/>
          <a:p>
            <a:pPr>
              <a:defRPr/>
            </a:pPr>
            <a:r>
              <a:rPr lang="vi-VN" sz="3200" dirty="0">
                <a:cs typeface="Arial" pitchFamily="34" charset="0"/>
              </a:rPr>
              <a:t>a. Người lao động </a:t>
            </a:r>
            <a:r>
              <a:rPr lang="vi-VN" sz="3200" dirty="0">
                <a:solidFill>
                  <a:srgbClr val="FF0000"/>
                </a:solidFill>
                <a:cs typeface="Arial" pitchFamily="34" charset="0"/>
              </a:rPr>
              <a:t>thường xuyên </a:t>
            </a:r>
            <a:r>
              <a:rPr lang="vi-VN" sz="3200" dirty="0">
                <a:cs typeface="Arial" pitchFamily="34" charset="0"/>
              </a:rPr>
              <a:t>không hoàn thành công việc theo hợp đồng lao động;</a:t>
            </a:r>
          </a:p>
        </p:txBody>
      </p:sp>
      <p:sp>
        <p:nvSpPr>
          <p:cNvPr id="7" name="Rounded Rectangle 6"/>
          <p:cNvSpPr/>
          <p:nvPr/>
        </p:nvSpPr>
        <p:spPr>
          <a:xfrm>
            <a:off x="4438650" y="2830513"/>
            <a:ext cx="4705350" cy="827087"/>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a:cs typeface="Arial" pitchFamily="34" charset="0"/>
              </a:rPr>
              <a:t>(Điều 3</a:t>
            </a:r>
            <a:r>
              <a:rPr lang="en-US" sz="3200" b="1" dirty="0">
                <a:cs typeface="Arial" pitchFamily="34" charset="0"/>
              </a:rPr>
              <a:t>6</a:t>
            </a:r>
            <a:r>
              <a:rPr lang="vi-VN" sz="3200" b="1" dirty="0">
                <a:cs typeface="Arial" pitchFamily="34" charset="0"/>
              </a:rPr>
              <a:t>/BLLĐ/201</a:t>
            </a:r>
            <a:r>
              <a:rPr lang="en-US" sz="3200" b="1" dirty="0">
                <a:latin typeface="Arial" pitchFamily="34" charset="0"/>
                <a:cs typeface="Arial" pitchFamily="34" charset="0"/>
              </a:rPr>
              <a:t>9</a:t>
            </a:r>
            <a:r>
              <a:rPr lang="vi-VN" sz="3200" b="1" dirty="0">
                <a:cs typeface="Arial" pitchFamily="34" charset="0"/>
              </a:rPr>
              <a:t>): </a:t>
            </a:r>
          </a:p>
        </p:txBody>
      </p:sp>
    </p:spTree>
    <p:extLst>
      <p:ext uri="{BB962C8B-B14F-4D97-AF65-F5344CB8AC3E}">
        <p14:creationId xmlns:p14="http://schemas.microsoft.com/office/powerpoint/2010/main" val="1720034458"/>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
                                          </p:val>
                                        </p:tav>
                                        <p:tav tm="100000">
                                          <p:val>
                                            <p:strVal val="#ppt_x"/>
                                          </p:val>
                                        </p:tav>
                                      </p:tavLst>
                                    </p:anim>
                                    <p:anim calcmode="lin" valueType="num">
                                      <p:cBhvr>
                                        <p:cTn id="1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
                                          </p:val>
                                        </p:tav>
                                        <p:tav tm="100000">
                                          <p:val>
                                            <p:strVal val="#ppt_x"/>
                                          </p:val>
                                        </p:tav>
                                      </p:tavLst>
                                    </p:anim>
                                    <p:anim calcmode="lin" valueType="num">
                                      <p:cBhvr>
                                        <p:cTn id="2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9" grpId="0" animBg="1"/>
      <p:bldP spid="7" grpId="0" animBg="1"/>
    </p:bld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3731"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ounded Rectangle 7"/>
          <p:cNvSpPr/>
          <p:nvPr/>
        </p:nvSpPr>
        <p:spPr>
          <a:xfrm>
            <a:off x="3175" y="1246189"/>
            <a:ext cx="9140825" cy="1862772"/>
          </a:xfrm>
          <a:prstGeom prst="roundRect">
            <a:avLst/>
          </a:prstGeom>
          <a:solidFill>
            <a:schemeClr val="accent1">
              <a:lumMod val="40000"/>
              <a:lumOff val="6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b) Người lao động bị ốm đau, tai nạn đã điều trị 12 tháng liên tục đối với người làm việc theo hợp đồng lao động không xác định thời </a:t>
            </a:r>
            <a:r>
              <a:rPr lang="vi-VN" sz="3200" dirty="0" smtClean="0">
                <a:cs typeface="Arial" pitchFamily="34" charset="0"/>
              </a:rPr>
              <a:t>hạn</a:t>
            </a:r>
            <a:endParaRPr lang="nl-NL" sz="3200" dirty="0">
              <a:latin typeface="Arial" pitchFamily="34" charset="0"/>
              <a:cs typeface="Arial" pitchFamily="34" charset="0"/>
            </a:endParaRPr>
          </a:p>
        </p:txBody>
      </p:sp>
      <p:sp>
        <p:nvSpPr>
          <p:cNvPr id="6" name="Rounded Rectangle 5"/>
          <p:cNvSpPr/>
          <p:nvPr/>
        </p:nvSpPr>
        <p:spPr>
          <a:xfrm>
            <a:off x="-11113" y="3258590"/>
            <a:ext cx="9140826" cy="3458124"/>
          </a:xfrm>
          <a:prstGeom prst="roundRect">
            <a:avLst/>
          </a:prstGeom>
          <a:solidFill>
            <a:srgbClr val="FFC0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hoặc đã điều trị 06 tháng liên tục</a:t>
            </a:r>
            <a:endParaRPr lang="nl-NL" sz="3200" dirty="0">
              <a:latin typeface="Arial" pitchFamily="34" charset="0"/>
              <a:cs typeface="Arial" pitchFamily="34" charset="0"/>
            </a:endParaRPr>
          </a:p>
          <a:p>
            <a:pPr>
              <a:defRPr/>
            </a:pPr>
            <a:r>
              <a:rPr lang="vi-VN" sz="3200" dirty="0" smtClean="0">
                <a:cs typeface="Arial" pitchFamily="34" charset="0"/>
              </a:rPr>
              <a:t>đối </a:t>
            </a:r>
            <a:r>
              <a:rPr lang="vi-VN" sz="3200" dirty="0">
                <a:cs typeface="Arial" pitchFamily="34" charset="0"/>
              </a:rPr>
              <a:t>với người làm việc theo hợp đồng lao động xác định thời hạn có thời hạn từ 12 tháng đến 36 tháng hoặc quá nửa thời hạn hợp đồng lao động đối với người làm việc theo hợp đồng lao động xác định thời hạn có thời hạn dưới 12 tháng mà khả năng lao động chưa hồi phục</a:t>
            </a:r>
            <a:endParaRPr lang="nl-NL" sz="3200" dirty="0">
              <a:latin typeface="Arial" pitchFamily="34" charset="0"/>
              <a:cs typeface="Arial" pitchFamily="34" charset="0"/>
            </a:endParaRPr>
          </a:p>
        </p:txBody>
      </p:sp>
    </p:spTree>
    <p:extLst>
      <p:ext uri="{BB962C8B-B14F-4D97-AF65-F5344CB8AC3E}">
        <p14:creationId xmlns:p14="http://schemas.microsoft.com/office/powerpoint/2010/main" val="775789912"/>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
                                          </p:val>
                                        </p:tav>
                                        <p:tav tm="100000">
                                          <p:val>
                                            <p:strVal val="#ppt_x"/>
                                          </p:val>
                                        </p:tav>
                                      </p:tavLst>
                                    </p:anim>
                                    <p:anim calcmode="lin" valueType="num">
                                      <p:cBhvr>
                                        <p:cTn id="16"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6" grpId="0" animBg="1"/>
    </p:bld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4755"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Rounded Rectangle 11"/>
          <p:cNvSpPr/>
          <p:nvPr/>
        </p:nvSpPr>
        <p:spPr>
          <a:xfrm>
            <a:off x="3175" y="1330325"/>
            <a:ext cx="9140825" cy="3008313"/>
          </a:xfrm>
          <a:prstGeom prst="roundRect">
            <a:avLst/>
          </a:prstGeom>
          <a:ln/>
        </p:spPr>
        <p:style>
          <a:lnRef idx="1">
            <a:schemeClr val="accent2"/>
          </a:lnRef>
          <a:fillRef idx="3">
            <a:schemeClr val="accent2"/>
          </a:fillRef>
          <a:effectRef idx="2">
            <a:schemeClr val="accent2"/>
          </a:effectRef>
          <a:fontRef idx="minor">
            <a:schemeClr val="lt1"/>
          </a:fontRef>
        </p:style>
        <p:txBody>
          <a:bodyPr anchor="ctr"/>
          <a:lstStyle/>
          <a:p>
            <a:pPr>
              <a:defRPr/>
            </a:pPr>
            <a:r>
              <a:rPr lang="vi-VN" sz="3200" dirty="0">
                <a:solidFill>
                  <a:schemeClr val="tx1"/>
                </a:solidFill>
                <a:cs typeface="Arial" pitchFamily="34" charset="0"/>
              </a:rPr>
              <a:t>c) Do thiên tai, hỏa hoạn, dịch bệnh nguy hiểm, địch họa hoặc di dời, thu hẹp sản xuất, kinh doanh theo yêu cầu của cơ quan nhà nước có thẩm quyền mà người sử dụng lao động đã tìm mọi biện pháp khắc phục nhưng vẫn buộc phải giảm chỗ làm việc;</a:t>
            </a:r>
            <a:endParaRPr lang="vi-VN" sz="3200" b="1" dirty="0">
              <a:solidFill>
                <a:schemeClr val="tx1"/>
              </a:solidFill>
              <a:cs typeface="Arial" pitchFamily="34" charset="0"/>
            </a:endParaRPr>
          </a:p>
        </p:txBody>
      </p:sp>
      <p:sp>
        <p:nvSpPr>
          <p:cNvPr id="7" name="Rounded Rectangle 6"/>
          <p:cNvSpPr/>
          <p:nvPr/>
        </p:nvSpPr>
        <p:spPr>
          <a:xfrm>
            <a:off x="1978025" y="4702175"/>
            <a:ext cx="7165975" cy="1846263"/>
          </a:xfrm>
          <a:prstGeom prst="roundRect">
            <a:avLst/>
          </a:prstGeom>
          <a:solidFill>
            <a:srgbClr val="FFC0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d) Người lao động không có mặt tại nơi làm việc sau thời hạn quy định tại Điều 31 của Bộ luật này;</a:t>
            </a:r>
            <a:endParaRPr lang="vi-VN" sz="3200" b="1" dirty="0">
              <a:cs typeface="Arial" pitchFamily="34" charset="0"/>
            </a:endParaRPr>
          </a:p>
        </p:txBody>
      </p:sp>
    </p:spTree>
    <p:extLst>
      <p:ext uri="{BB962C8B-B14F-4D97-AF65-F5344CB8AC3E}">
        <p14:creationId xmlns:p14="http://schemas.microsoft.com/office/powerpoint/2010/main" val="968265882"/>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anim calcmode="lin" valueType="num">
                                      <p:cBhvr>
                                        <p:cTn id="8" dur="1000" fill="hold"/>
                                        <p:tgtEl>
                                          <p:spTgt spid="12"/>
                                        </p:tgtEl>
                                        <p:attrNameLst>
                                          <p:attrName>ppt_x</p:attrName>
                                        </p:attrNameLst>
                                      </p:cBhvr>
                                      <p:tavLst>
                                        <p:tav tm="0">
                                          <p:val>
                                            <p:strVal val="#ppt_x"/>
                                          </p:val>
                                        </p:tav>
                                        <p:tav tm="100000">
                                          <p:val>
                                            <p:strVal val="#ppt_x"/>
                                          </p:val>
                                        </p:tav>
                                      </p:tavLst>
                                    </p:anim>
                                    <p:anim calcmode="lin" valueType="num">
                                      <p:cBhvr>
                                        <p:cTn id="9"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1000"/>
                                        <p:tgtEl>
                                          <p:spTgt spid="7"/>
                                        </p:tgtEl>
                                      </p:cBhvr>
                                    </p:animEffect>
                                    <p:anim calcmode="lin" valueType="num">
                                      <p:cBhvr>
                                        <p:cTn id="15" dur="1000" fill="hold"/>
                                        <p:tgtEl>
                                          <p:spTgt spid="7"/>
                                        </p:tgtEl>
                                        <p:attrNameLst>
                                          <p:attrName>ppt_x</p:attrName>
                                        </p:attrNameLst>
                                      </p:cBhvr>
                                      <p:tavLst>
                                        <p:tav tm="0">
                                          <p:val>
                                            <p:strVal val="#ppt_x"/>
                                          </p:val>
                                        </p:tav>
                                        <p:tav tm="100000">
                                          <p:val>
                                            <p:strVal val="#ppt_x"/>
                                          </p:val>
                                        </p:tav>
                                      </p:tavLst>
                                    </p:anim>
                                    <p:anim calcmode="lin" valueType="num">
                                      <p:cBhvr>
                                        <p:cTn id="1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7" grpId="0" animBg="1"/>
    </p:bld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5779"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Rounded Rectangle 11"/>
          <p:cNvSpPr/>
          <p:nvPr/>
        </p:nvSpPr>
        <p:spPr>
          <a:xfrm>
            <a:off x="133350" y="1330325"/>
            <a:ext cx="8843963" cy="1728788"/>
          </a:xfrm>
          <a:prstGeom prst="roundRect">
            <a:avLst/>
          </a:prstGeom>
          <a:solidFill>
            <a:schemeClr val="accent1">
              <a:lumMod val="75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solidFill>
                  <a:schemeClr val="tx1"/>
                </a:solidFill>
                <a:cs typeface="Arial" pitchFamily="34" charset="0"/>
              </a:rPr>
              <a:t>e) Người lao động tự ý bỏ việc mà không có lý do chính đáng từ 05 ngày làm việc liên tục trở lên;</a:t>
            </a:r>
            <a:endParaRPr lang="vi-VN" sz="3200" b="1" dirty="0">
              <a:solidFill>
                <a:schemeClr val="tx1"/>
              </a:solidFill>
              <a:cs typeface="Arial" pitchFamily="34" charset="0"/>
            </a:endParaRPr>
          </a:p>
        </p:txBody>
      </p:sp>
      <p:sp>
        <p:nvSpPr>
          <p:cNvPr id="7" name="Rounded Rectangle 6"/>
          <p:cNvSpPr/>
          <p:nvPr/>
        </p:nvSpPr>
        <p:spPr>
          <a:xfrm>
            <a:off x="133350" y="3940175"/>
            <a:ext cx="8843963" cy="2608263"/>
          </a:xfrm>
          <a:prstGeom prst="roundRect">
            <a:avLst/>
          </a:prstGeom>
          <a:solidFill>
            <a:schemeClr val="accent2">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g) Người lao động cung cấp không trung thực thông tin theo quy định tại khoản 2 Điều 16 của Bộ luật này khi giao kết hợp đồng lao động làm ảnh hưởng đến việc tuyển dụng người lao động.</a:t>
            </a:r>
            <a:endParaRPr lang="vi-VN" sz="3200" b="1" dirty="0">
              <a:cs typeface="Arial" pitchFamily="34" charset="0"/>
            </a:endParaRPr>
          </a:p>
        </p:txBody>
      </p:sp>
    </p:spTree>
    <p:extLst>
      <p:ext uri="{BB962C8B-B14F-4D97-AF65-F5344CB8AC3E}">
        <p14:creationId xmlns:p14="http://schemas.microsoft.com/office/powerpoint/2010/main" val="2985578353"/>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anim calcmode="lin" valueType="num">
                                      <p:cBhvr>
                                        <p:cTn id="8" dur="1000" fill="hold"/>
                                        <p:tgtEl>
                                          <p:spTgt spid="12"/>
                                        </p:tgtEl>
                                        <p:attrNameLst>
                                          <p:attrName>ppt_x</p:attrName>
                                        </p:attrNameLst>
                                      </p:cBhvr>
                                      <p:tavLst>
                                        <p:tav tm="0">
                                          <p:val>
                                            <p:strVal val="#ppt_x"/>
                                          </p:val>
                                        </p:tav>
                                        <p:tav tm="100000">
                                          <p:val>
                                            <p:strVal val="#ppt_x"/>
                                          </p:val>
                                        </p:tav>
                                      </p:tavLst>
                                    </p:anim>
                                    <p:anim calcmode="lin" valueType="num">
                                      <p:cBhvr>
                                        <p:cTn id="9"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1000"/>
                                        <p:tgtEl>
                                          <p:spTgt spid="7"/>
                                        </p:tgtEl>
                                      </p:cBhvr>
                                    </p:animEffect>
                                    <p:anim calcmode="lin" valueType="num">
                                      <p:cBhvr>
                                        <p:cTn id="15" dur="1000" fill="hold"/>
                                        <p:tgtEl>
                                          <p:spTgt spid="7"/>
                                        </p:tgtEl>
                                        <p:attrNameLst>
                                          <p:attrName>ppt_x</p:attrName>
                                        </p:attrNameLst>
                                      </p:cBhvr>
                                      <p:tavLst>
                                        <p:tav tm="0">
                                          <p:val>
                                            <p:strVal val="#ppt_x"/>
                                          </p:val>
                                        </p:tav>
                                        <p:tav tm="100000">
                                          <p:val>
                                            <p:strVal val="#ppt_x"/>
                                          </p:val>
                                        </p:tav>
                                      </p:tavLst>
                                    </p:anim>
                                    <p:anim calcmode="lin" valueType="num">
                                      <p:cBhvr>
                                        <p:cTn id="1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7" grpId="0" animBg="1"/>
    </p:bld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3175" y="1250950"/>
            <a:ext cx="3238500" cy="971550"/>
          </a:xfrm>
          <a:prstGeom prst="roundRect">
            <a:avLst/>
          </a:prstGeom>
          <a:ln/>
        </p:spPr>
        <p:style>
          <a:lnRef idx="1">
            <a:schemeClr val="accent3"/>
          </a:lnRef>
          <a:fillRef idx="2">
            <a:schemeClr val="accent3"/>
          </a:fillRef>
          <a:effectRef idx="1">
            <a:schemeClr val="accent3"/>
          </a:effectRef>
          <a:fontRef idx="minor">
            <a:schemeClr val="dk1"/>
          </a:fontRef>
        </p:style>
        <p:txBody>
          <a:bodyPr anchor="ctr"/>
          <a:lstStyle/>
          <a:p>
            <a:pPr>
              <a:defRPr/>
            </a:pPr>
            <a:r>
              <a:rPr lang="vi-VN" sz="3200" b="1" dirty="0">
                <a:cs typeface="Arial" pitchFamily="34" charset="0"/>
              </a:rPr>
              <a:t>Trường hợp 2:</a:t>
            </a:r>
          </a:p>
        </p:txBody>
      </p:sp>
      <p:pic>
        <p:nvPicPr>
          <p:cNvPr id="76804"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ounded Rectangle 6"/>
          <p:cNvSpPr/>
          <p:nvPr/>
        </p:nvSpPr>
        <p:spPr>
          <a:xfrm>
            <a:off x="149225" y="2959100"/>
            <a:ext cx="8828088" cy="2976563"/>
          </a:xfrm>
          <a:prstGeom prst="roundRect">
            <a:avLst/>
          </a:prstGeom>
          <a:solidFill>
            <a:schemeClr val="accent4">
              <a:lumMod val="20000"/>
              <a:lumOff val="80000"/>
            </a:schemeClr>
          </a:solidFill>
          <a:ln/>
        </p:spPr>
        <p:style>
          <a:lnRef idx="1">
            <a:schemeClr val="accent3"/>
          </a:lnRef>
          <a:fillRef idx="2">
            <a:schemeClr val="accent3"/>
          </a:fillRef>
          <a:effectRef idx="1">
            <a:schemeClr val="accent3"/>
          </a:effectRef>
          <a:fontRef idx="minor">
            <a:schemeClr val="dk1"/>
          </a:fontRef>
        </p:style>
        <p:txBody>
          <a:bodyPr anchor="ctr"/>
          <a:lstStyle/>
          <a:p>
            <a:pPr>
              <a:defRPr/>
            </a:pPr>
            <a:r>
              <a:rPr lang="vi-VN" sz="3200" b="1" dirty="0">
                <a:cs typeface="Arial" pitchFamily="34" charset="0"/>
              </a:rPr>
              <a:t>Khi đơn phương chấm dứt hợp đồng lao động trong trường hợp quy định tại các điểm a, b, c, và g ở trường hợp 1, người sử dụng lao động phải báo trước cho người lao động như sau:</a:t>
            </a:r>
          </a:p>
        </p:txBody>
      </p:sp>
    </p:spTree>
    <p:extLst>
      <p:ext uri="{BB962C8B-B14F-4D97-AF65-F5344CB8AC3E}">
        <p14:creationId xmlns:p14="http://schemas.microsoft.com/office/powerpoint/2010/main" val="4084419316"/>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1000"/>
                                        <p:tgtEl>
                                          <p:spTgt spid="7"/>
                                        </p:tgtEl>
                                      </p:cBhvr>
                                    </p:animEffect>
                                    <p:anim calcmode="lin" valueType="num">
                                      <p:cBhvr>
                                        <p:cTn id="15" dur="1000" fill="hold"/>
                                        <p:tgtEl>
                                          <p:spTgt spid="7"/>
                                        </p:tgtEl>
                                        <p:attrNameLst>
                                          <p:attrName>ppt_x</p:attrName>
                                        </p:attrNameLst>
                                      </p:cBhvr>
                                      <p:tavLst>
                                        <p:tav tm="0">
                                          <p:val>
                                            <p:strVal val="#ppt_x"/>
                                          </p:val>
                                        </p:tav>
                                        <p:tav tm="100000">
                                          <p:val>
                                            <p:strVal val="#ppt_x"/>
                                          </p:val>
                                        </p:tav>
                                      </p:tavLst>
                                    </p:anim>
                                    <p:anim calcmode="lin" valueType="num">
                                      <p:cBhvr>
                                        <p:cTn id="1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3175" y="1255713"/>
            <a:ext cx="9140825" cy="1320800"/>
          </a:xfrm>
          <a:prstGeom prst="roundRect">
            <a:avLst/>
          </a:prstGeom>
          <a:solidFill>
            <a:schemeClr val="accent6">
              <a:lumMod val="40000"/>
              <a:lumOff val="6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a:cs typeface="Arial" pitchFamily="34" charset="0"/>
              </a:rPr>
              <a:t>Khi đơn phương chấm dứt </a:t>
            </a:r>
            <a:r>
              <a:rPr lang="en-US" sz="3200" b="1" dirty="0">
                <a:latin typeface="Arial" pitchFamily="34" charset="0"/>
                <a:cs typeface="Arial" pitchFamily="34" charset="0"/>
              </a:rPr>
              <a:t>HĐLĐ </a:t>
            </a:r>
            <a:r>
              <a:rPr lang="vi-VN" sz="3200" b="1" dirty="0">
                <a:cs typeface="Arial" pitchFamily="34" charset="0"/>
              </a:rPr>
              <a:t>người sử dụng lao động phải báo cho </a:t>
            </a:r>
            <a:r>
              <a:rPr lang="en-US" sz="3200" b="1" dirty="0">
                <a:latin typeface="Arial" pitchFamily="34" charset="0"/>
                <a:cs typeface="Arial" pitchFamily="34" charset="0"/>
              </a:rPr>
              <a:t>NLĐ </a:t>
            </a:r>
            <a:r>
              <a:rPr lang="vi-VN" sz="3200" b="1" dirty="0">
                <a:cs typeface="Arial" pitchFamily="34" charset="0"/>
              </a:rPr>
              <a:t>biết trước: </a:t>
            </a:r>
          </a:p>
        </p:txBody>
      </p:sp>
      <p:pic>
        <p:nvPicPr>
          <p:cNvPr id="7885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8"/>
          <p:cNvSpPr/>
          <p:nvPr/>
        </p:nvSpPr>
        <p:spPr>
          <a:xfrm>
            <a:off x="3175" y="2759075"/>
            <a:ext cx="9140825" cy="998538"/>
          </a:xfrm>
          <a:prstGeom prst="roundRect">
            <a:avLst/>
          </a:prstGeom>
          <a:solidFill>
            <a:schemeClr val="accent1">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a. Ít nhất </a:t>
            </a:r>
            <a:r>
              <a:rPr lang="vi-VN" sz="3200" dirty="0">
                <a:solidFill>
                  <a:srgbClr val="FF0000"/>
                </a:solidFill>
                <a:cs typeface="Arial" pitchFamily="34" charset="0"/>
              </a:rPr>
              <a:t>45 ngày </a:t>
            </a:r>
            <a:r>
              <a:rPr lang="vi-VN" sz="3200" dirty="0">
                <a:cs typeface="Arial" pitchFamily="34" charset="0"/>
              </a:rPr>
              <a:t>đối với </a:t>
            </a:r>
            <a:r>
              <a:rPr lang="en-US" sz="3200" dirty="0">
                <a:latin typeface="Arial" pitchFamily="34" charset="0"/>
                <a:cs typeface="Arial" pitchFamily="34" charset="0"/>
              </a:rPr>
              <a:t>HĐLĐ</a:t>
            </a:r>
            <a:r>
              <a:rPr lang="vi-VN" sz="3200" dirty="0">
                <a:cs typeface="Arial" pitchFamily="34" charset="0"/>
              </a:rPr>
              <a:t> </a:t>
            </a:r>
            <a:r>
              <a:rPr lang="vi-VN" sz="3200" dirty="0">
                <a:solidFill>
                  <a:srgbClr val="FF0000"/>
                </a:solidFill>
                <a:cs typeface="Arial" pitchFamily="34" charset="0"/>
              </a:rPr>
              <a:t>không xác định thời hạn</a:t>
            </a:r>
            <a:r>
              <a:rPr lang="vi-VN" sz="3200" dirty="0">
                <a:cs typeface="Arial" pitchFamily="34" charset="0"/>
              </a:rPr>
              <a:t>; </a:t>
            </a:r>
          </a:p>
        </p:txBody>
      </p:sp>
      <p:sp>
        <p:nvSpPr>
          <p:cNvPr id="7" name="Rounded Rectangle 6"/>
          <p:cNvSpPr/>
          <p:nvPr/>
        </p:nvSpPr>
        <p:spPr>
          <a:xfrm>
            <a:off x="3175" y="3935413"/>
            <a:ext cx="9140825" cy="1038225"/>
          </a:xfrm>
          <a:prstGeom prst="roundRect">
            <a:avLst/>
          </a:prstGeom>
          <a:solidFill>
            <a:schemeClr val="accent2">
              <a:lumMod val="40000"/>
              <a:lumOff val="6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b. Ít nhất </a:t>
            </a:r>
            <a:r>
              <a:rPr lang="vi-VN" sz="3200" dirty="0">
                <a:solidFill>
                  <a:srgbClr val="FF0000"/>
                </a:solidFill>
                <a:cs typeface="Arial" pitchFamily="34" charset="0"/>
              </a:rPr>
              <a:t>30 ngày </a:t>
            </a:r>
            <a:r>
              <a:rPr lang="vi-VN" sz="3200" dirty="0">
                <a:cs typeface="Arial" pitchFamily="34" charset="0"/>
              </a:rPr>
              <a:t>đối với </a:t>
            </a:r>
            <a:r>
              <a:rPr lang="en-US" sz="3200" dirty="0">
                <a:latin typeface="Arial" pitchFamily="34" charset="0"/>
                <a:cs typeface="Arial" pitchFamily="34" charset="0"/>
              </a:rPr>
              <a:t>HĐLĐ </a:t>
            </a:r>
            <a:r>
              <a:rPr lang="vi-VN" sz="3200" dirty="0">
                <a:solidFill>
                  <a:srgbClr val="FF0000"/>
                </a:solidFill>
                <a:cs typeface="Arial" pitchFamily="34" charset="0"/>
              </a:rPr>
              <a:t>xác định </a:t>
            </a:r>
            <a:r>
              <a:rPr lang="en-US" sz="3200" dirty="0" smtClean="0">
                <a:solidFill>
                  <a:srgbClr val="FF0000"/>
                </a:solidFill>
                <a:latin typeface="Arial" pitchFamily="34" charset="0"/>
                <a:cs typeface="Arial" pitchFamily="34" charset="0"/>
              </a:rPr>
              <a:t>TH (</a:t>
            </a:r>
            <a:r>
              <a:rPr lang="en-US" sz="3200" dirty="0" err="1" smtClean="0">
                <a:solidFill>
                  <a:srgbClr val="FF0000"/>
                </a:solidFill>
                <a:latin typeface="Arial" pitchFamily="34" charset="0"/>
                <a:cs typeface="Arial" pitchFamily="34" charset="0"/>
              </a:rPr>
              <a:t>có</a:t>
            </a:r>
            <a:r>
              <a:rPr lang="en-US" sz="3200" dirty="0" smtClean="0">
                <a:solidFill>
                  <a:srgbClr val="FF0000"/>
                </a:solidFill>
                <a:latin typeface="Arial" pitchFamily="34" charset="0"/>
                <a:cs typeface="Arial" pitchFamily="34" charset="0"/>
              </a:rPr>
              <a:t> </a:t>
            </a:r>
            <a:r>
              <a:rPr lang="en-US" sz="3200" dirty="0" err="1" smtClean="0">
                <a:solidFill>
                  <a:srgbClr val="FF0000"/>
                </a:solidFill>
                <a:latin typeface="Arial" pitchFamily="34" charset="0"/>
                <a:cs typeface="Arial" pitchFamily="34" charset="0"/>
              </a:rPr>
              <a:t>thời</a:t>
            </a:r>
            <a:r>
              <a:rPr lang="en-US" sz="3200" dirty="0" smtClean="0">
                <a:solidFill>
                  <a:srgbClr val="FF0000"/>
                </a:solidFill>
                <a:latin typeface="Arial" pitchFamily="34" charset="0"/>
                <a:cs typeface="Arial" pitchFamily="34" charset="0"/>
              </a:rPr>
              <a:t> </a:t>
            </a:r>
            <a:r>
              <a:rPr lang="en-US" sz="3200" dirty="0" err="1" smtClean="0">
                <a:solidFill>
                  <a:srgbClr val="FF0000"/>
                </a:solidFill>
                <a:latin typeface="Arial" pitchFamily="34" charset="0"/>
                <a:cs typeface="Arial" pitchFamily="34" charset="0"/>
              </a:rPr>
              <a:t>gian</a:t>
            </a:r>
            <a:r>
              <a:rPr lang="en-US" sz="3200" dirty="0" smtClean="0">
                <a:solidFill>
                  <a:srgbClr val="FF0000"/>
                </a:solidFill>
                <a:latin typeface="Arial" pitchFamily="34" charset="0"/>
                <a:cs typeface="Arial" pitchFamily="34" charset="0"/>
              </a:rPr>
              <a:t> </a:t>
            </a:r>
            <a:r>
              <a:rPr lang="en-US" sz="3200" dirty="0" err="1" smtClean="0">
                <a:solidFill>
                  <a:srgbClr val="FF0000"/>
                </a:solidFill>
                <a:latin typeface="Arial" pitchFamily="34" charset="0"/>
                <a:cs typeface="Arial" pitchFamily="34" charset="0"/>
              </a:rPr>
              <a:t>từ</a:t>
            </a:r>
            <a:r>
              <a:rPr lang="en-US" sz="3200" dirty="0" smtClean="0">
                <a:solidFill>
                  <a:srgbClr val="FF0000"/>
                </a:solidFill>
                <a:latin typeface="Arial" pitchFamily="34" charset="0"/>
                <a:cs typeface="Arial" pitchFamily="34" charset="0"/>
              </a:rPr>
              <a:t> 12 </a:t>
            </a:r>
            <a:r>
              <a:rPr lang="en-US" sz="3200" dirty="0" err="1" smtClean="0">
                <a:solidFill>
                  <a:srgbClr val="FF0000"/>
                </a:solidFill>
                <a:latin typeface="Arial" pitchFamily="34" charset="0"/>
                <a:cs typeface="Arial" pitchFamily="34" charset="0"/>
              </a:rPr>
              <a:t>tháng</a:t>
            </a:r>
            <a:r>
              <a:rPr lang="en-US" sz="3200" dirty="0" smtClean="0">
                <a:solidFill>
                  <a:srgbClr val="FF0000"/>
                </a:solidFill>
                <a:latin typeface="Arial" pitchFamily="34" charset="0"/>
                <a:cs typeface="Arial" pitchFamily="34" charset="0"/>
              </a:rPr>
              <a:t> </a:t>
            </a:r>
            <a:r>
              <a:rPr lang="en-US" sz="3200" dirty="0" err="1" smtClean="0">
                <a:solidFill>
                  <a:srgbClr val="FF0000"/>
                </a:solidFill>
                <a:latin typeface="Arial" pitchFamily="34" charset="0"/>
                <a:cs typeface="Arial" pitchFamily="34" charset="0"/>
              </a:rPr>
              <a:t>đến</a:t>
            </a:r>
            <a:r>
              <a:rPr lang="en-US" sz="3200" dirty="0" smtClean="0">
                <a:solidFill>
                  <a:srgbClr val="FF0000"/>
                </a:solidFill>
                <a:latin typeface="Arial" pitchFamily="34" charset="0"/>
                <a:cs typeface="Arial" pitchFamily="34" charset="0"/>
              </a:rPr>
              <a:t> 36 </a:t>
            </a:r>
            <a:r>
              <a:rPr lang="en-US" sz="3200" dirty="0" err="1" smtClean="0">
                <a:solidFill>
                  <a:srgbClr val="FF0000"/>
                </a:solidFill>
                <a:latin typeface="Arial" pitchFamily="34" charset="0"/>
                <a:cs typeface="Arial" pitchFamily="34" charset="0"/>
              </a:rPr>
              <a:t>tháng</a:t>
            </a:r>
            <a:r>
              <a:rPr lang="en-US" sz="3200" dirty="0" smtClean="0">
                <a:solidFill>
                  <a:srgbClr val="FF0000"/>
                </a:solidFill>
                <a:latin typeface="Arial" pitchFamily="34" charset="0"/>
                <a:cs typeface="Arial" pitchFamily="34" charset="0"/>
              </a:rPr>
              <a:t>)</a:t>
            </a:r>
            <a:r>
              <a:rPr lang="vi-VN" sz="3200" dirty="0" smtClean="0">
                <a:cs typeface="Arial" pitchFamily="34" charset="0"/>
              </a:rPr>
              <a:t>; </a:t>
            </a:r>
            <a:endParaRPr lang="vi-VN" sz="3200" dirty="0">
              <a:cs typeface="Arial" pitchFamily="34" charset="0"/>
            </a:endParaRPr>
          </a:p>
        </p:txBody>
      </p:sp>
      <p:sp>
        <p:nvSpPr>
          <p:cNvPr id="8" name="Rounded Rectangle 7"/>
          <p:cNvSpPr/>
          <p:nvPr/>
        </p:nvSpPr>
        <p:spPr>
          <a:xfrm>
            <a:off x="-3175" y="5189538"/>
            <a:ext cx="9140825" cy="1609725"/>
          </a:xfrm>
          <a:prstGeom prst="roundRect">
            <a:avLst/>
          </a:prstGeom>
          <a:solidFill>
            <a:schemeClr val="accent2">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c. Ít nhất </a:t>
            </a:r>
            <a:r>
              <a:rPr lang="vi-VN" sz="3200" dirty="0">
                <a:solidFill>
                  <a:srgbClr val="FF0000"/>
                </a:solidFill>
                <a:cs typeface="Arial" pitchFamily="34" charset="0"/>
              </a:rPr>
              <a:t>03 ngày </a:t>
            </a:r>
            <a:r>
              <a:rPr lang="vi-VN" sz="3200" dirty="0">
                <a:ln>
                  <a:solidFill>
                    <a:srgbClr val="FFFF00"/>
                  </a:solidFill>
                </a:ln>
                <a:solidFill>
                  <a:srgbClr val="FF0000"/>
                </a:solidFill>
                <a:cs typeface="Arial" pitchFamily="34" charset="0"/>
              </a:rPr>
              <a:t>làm việc </a:t>
            </a:r>
            <a:r>
              <a:rPr lang="vi-VN" sz="3200" dirty="0">
                <a:cs typeface="Arial" pitchFamily="34" charset="0"/>
              </a:rPr>
              <a:t>đối với </a:t>
            </a:r>
            <a:r>
              <a:rPr lang="en-US" sz="3200" dirty="0">
                <a:latin typeface="Arial" pitchFamily="34" charset="0"/>
                <a:cs typeface="Arial" pitchFamily="34" charset="0"/>
              </a:rPr>
              <a:t>HĐ LĐ</a:t>
            </a:r>
            <a:r>
              <a:rPr lang="vi-VN" sz="3200" dirty="0">
                <a:cs typeface="Arial" pitchFamily="34" charset="0"/>
              </a:rPr>
              <a:t> theo </a:t>
            </a:r>
            <a:r>
              <a:rPr lang="vi-VN" sz="3200" dirty="0" smtClean="0">
                <a:cs typeface="Arial" pitchFamily="34" charset="0"/>
              </a:rPr>
              <a:t> </a:t>
            </a:r>
            <a:r>
              <a:rPr lang="vi-VN" sz="3200" dirty="0">
                <a:cs typeface="Arial" pitchFamily="34" charset="0"/>
              </a:rPr>
              <a:t>một công việc nhất định có thời hạn </a:t>
            </a:r>
            <a:r>
              <a:rPr lang="vi-VN" sz="3200" dirty="0">
                <a:solidFill>
                  <a:srgbClr val="FF0000"/>
                </a:solidFill>
                <a:cs typeface="Arial" pitchFamily="34" charset="0"/>
              </a:rPr>
              <a:t>dưới 12 </a:t>
            </a:r>
            <a:r>
              <a:rPr lang="vi-VN" sz="3200" dirty="0">
                <a:cs typeface="Arial" pitchFamily="34" charset="0"/>
              </a:rPr>
              <a:t>tháng.</a:t>
            </a:r>
          </a:p>
        </p:txBody>
      </p:sp>
    </p:spTree>
    <p:extLst>
      <p:ext uri="{BB962C8B-B14F-4D97-AF65-F5344CB8AC3E}">
        <p14:creationId xmlns:p14="http://schemas.microsoft.com/office/powerpoint/2010/main" val="3628857446"/>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
                                          </p:val>
                                        </p:tav>
                                        <p:tav tm="100000">
                                          <p:val>
                                            <p:strVal val="#ppt_x"/>
                                          </p:val>
                                        </p:tav>
                                      </p:tavLst>
                                    </p:anim>
                                    <p:anim calcmode="lin" valueType="num">
                                      <p:cBhvr>
                                        <p:cTn id="1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
                                          </p:val>
                                        </p:tav>
                                        <p:tav tm="100000">
                                          <p:val>
                                            <p:strVal val="#ppt_x"/>
                                          </p:val>
                                        </p:tav>
                                      </p:tavLst>
                                    </p:anim>
                                    <p:anim calcmode="lin" valueType="num">
                                      <p:cBhvr>
                                        <p:cTn id="2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24" fill="hold" nodeType="clickPar">
                      <p:stCondLst>
                        <p:cond delay="indefinite"/>
                      </p:stCondLst>
                      <p:childTnLst>
                        <p:par>
                          <p:cTn id="25" fill="hold" nodeType="withGroup">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fade">
                                      <p:cBhvr>
                                        <p:cTn id="28" dur="1000"/>
                                        <p:tgtEl>
                                          <p:spTgt spid="8"/>
                                        </p:tgtEl>
                                      </p:cBhvr>
                                    </p:animEffect>
                                    <p:anim calcmode="lin" valueType="num">
                                      <p:cBhvr>
                                        <p:cTn id="29" dur="1000" fill="hold"/>
                                        <p:tgtEl>
                                          <p:spTgt spid="8"/>
                                        </p:tgtEl>
                                        <p:attrNameLst>
                                          <p:attrName>ppt_x</p:attrName>
                                        </p:attrNameLst>
                                      </p:cBhvr>
                                      <p:tavLst>
                                        <p:tav tm="0">
                                          <p:val>
                                            <p:strVal val="#ppt_x"/>
                                          </p:val>
                                        </p:tav>
                                        <p:tav tm="100000">
                                          <p:val>
                                            <p:strVal val="#ppt_x"/>
                                          </p:val>
                                        </p:tav>
                                      </p:tavLst>
                                    </p:anim>
                                    <p:anim calcmode="lin" valueType="num">
                                      <p:cBhvr>
                                        <p:cTn id="30"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9" grpId="0" animBg="1"/>
      <p:bldP spid="7" grpId="0" animBg="1"/>
      <p:bldP spid="8" grpId="0" animBg="1"/>
    </p:bld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814388" y="1250950"/>
            <a:ext cx="7332662" cy="3271838"/>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a:cs typeface="Arial" pitchFamily="34" charset="0"/>
              </a:rPr>
              <a:t>Các trường hợp </a:t>
            </a:r>
            <a:r>
              <a:rPr lang="en-US" sz="3200" b="1" dirty="0">
                <a:latin typeface="Arial" pitchFamily="34" charset="0"/>
                <a:cs typeface="Arial" pitchFamily="34" charset="0"/>
              </a:rPr>
              <a:t>NSD LĐ </a:t>
            </a:r>
            <a:r>
              <a:rPr lang="vi-VN" sz="3200" b="1" dirty="0">
                <a:solidFill>
                  <a:srgbClr val="FF0000"/>
                </a:solidFill>
                <a:cs typeface="Arial" pitchFamily="34" charset="0"/>
              </a:rPr>
              <a:t>không được </a:t>
            </a:r>
            <a:r>
              <a:rPr lang="vi-VN" sz="3200" b="1" dirty="0">
                <a:cs typeface="Arial" pitchFamily="34" charset="0"/>
              </a:rPr>
              <a:t>đơn phương chấm dứt hợp đồng lao động</a:t>
            </a:r>
          </a:p>
        </p:txBody>
      </p:sp>
      <p:pic>
        <p:nvPicPr>
          <p:cNvPr id="79876"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ounded Rectangle 6"/>
          <p:cNvSpPr/>
          <p:nvPr/>
        </p:nvSpPr>
        <p:spPr>
          <a:xfrm>
            <a:off x="2465387" y="6034088"/>
            <a:ext cx="4567179" cy="676275"/>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a:cs typeface="Arial" pitchFamily="34" charset="0"/>
              </a:rPr>
              <a:t>(Điều </a:t>
            </a:r>
            <a:r>
              <a:rPr lang="vi-VN" sz="3200" b="1" dirty="0" smtClean="0">
                <a:cs typeface="Arial" pitchFamily="34" charset="0"/>
              </a:rPr>
              <a:t>39/</a:t>
            </a:r>
            <a:r>
              <a:rPr lang="en-US" sz="3200" b="1" dirty="0" smtClean="0">
                <a:cs typeface="Arial" pitchFamily="34" charset="0"/>
              </a:rPr>
              <a:t> </a:t>
            </a:r>
            <a:r>
              <a:rPr lang="vi-VN" sz="3200" b="1" dirty="0" smtClean="0">
                <a:cs typeface="Arial" pitchFamily="34" charset="0"/>
              </a:rPr>
              <a:t>BLLĐ/20</a:t>
            </a:r>
            <a:r>
              <a:rPr lang="vi-VN" sz="3200" b="1" dirty="0" smtClean="0">
                <a:latin typeface="Arial" pitchFamily="34" charset="0"/>
                <a:cs typeface="Arial" pitchFamily="34" charset="0"/>
              </a:rPr>
              <a:t>1</a:t>
            </a:r>
            <a:r>
              <a:rPr lang="en-US" sz="3200" b="1" dirty="0" smtClean="0">
                <a:latin typeface="Arial" pitchFamily="34" charset="0"/>
                <a:cs typeface="Arial" pitchFamily="34" charset="0"/>
              </a:rPr>
              <a:t>9</a:t>
            </a:r>
            <a:r>
              <a:rPr lang="vi-VN" sz="3200" b="1" dirty="0" smtClean="0">
                <a:cs typeface="Arial" pitchFamily="34" charset="0"/>
              </a:rPr>
              <a:t>)</a:t>
            </a:r>
            <a:endParaRPr lang="vi-VN" sz="3200" b="1" dirty="0">
              <a:cs typeface="Arial" pitchFamily="34" charset="0"/>
            </a:endParaRPr>
          </a:p>
        </p:txBody>
      </p:sp>
    </p:spTree>
    <p:extLst>
      <p:ext uri="{BB962C8B-B14F-4D97-AF65-F5344CB8AC3E}">
        <p14:creationId xmlns:p14="http://schemas.microsoft.com/office/powerpoint/2010/main" val="2166028534"/>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1000"/>
                                        <p:tgtEl>
                                          <p:spTgt spid="7"/>
                                        </p:tgtEl>
                                      </p:cBhvr>
                                    </p:animEffect>
                                    <p:anim calcmode="lin" valueType="num">
                                      <p:cBhvr>
                                        <p:cTn id="15" dur="1000" fill="hold"/>
                                        <p:tgtEl>
                                          <p:spTgt spid="7"/>
                                        </p:tgtEl>
                                        <p:attrNameLst>
                                          <p:attrName>ppt_x</p:attrName>
                                        </p:attrNameLst>
                                      </p:cBhvr>
                                      <p:tavLst>
                                        <p:tav tm="0">
                                          <p:val>
                                            <p:strVal val="#ppt_x"/>
                                          </p:val>
                                        </p:tav>
                                        <p:tav tm="100000">
                                          <p:val>
                                            <p:strVal val="#ppt_x"/>
                                          </p:val>
                                        </p:tav>
                                      </p:tavLst>
                                    </p:anim>
                                    <p:anim calcmode="lin" valueType="num">
                                      <p:cBhvr>
                                        <p:cTn id="1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0899"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8"/>
          <p:cNvSpPr/>
          <p:nvPr/>
        </p:nvSpPr>
        <p:spPr>
          <a:xfrm>
            <a:off x="3175" y="1273175"/>
            <a:ext cx="3055938" cy="771525"/>
          </a:xfrm>
          <a:prstGeom prst="roundRect">
            <a:avLst/>
          </a:prstGeom>
          <a:ln/>
        </p:spPr>
        <p:style>
          <a:lnRef idx="1">
            <a:schemeClr val="accent1"/>
          </a:lnRef>
          <a:fillRef idx="2">
            <a:schemeClr val="accent1"/>
          </a:fillRef>
          <a:effectRef idx="1">
            <a:schemeClr val="accent1"/>
          </a:effectRef>
          <a:fontRef idx="minor">
            <a:schemeClr val="dk1"/>
          </a:fontRef>
        </p:style>
        <p:txBody>
          <a:bodyPr anchor="ctr"/>
          <a:lstStyle/>
          <a:p>
            <a:pPr>
              <a:defRPr/>
            </a:pPr>
            <a:r>
              <a:rPr lang="vi-VN" sz="3200" dirty="0">
                <a:cs typeface="Arial" pitchFamily="34" charset="0"/>
              </a:rPr>
              <a:t>Trường hợp 1: </a:t>
            </a:r>
          </a:p>
        </p:txBody>
      </p:sp>
      <p:sp>
        <p:nvSpPr>
          <p:cNvPr id="10" name="Rounded Rectangle 9"/>
          <p:cNvSpPr/>
          <p:nvPr/>
        </p:nvSpPr>
        <p:spPr>
          <a:xfrm>
            <a:off x="3175" y="2260600"/>
            <a:ext cx="9140825" cy="2468563"/>
          </a:xfrm>
          <a:prstGeom prst="roundRect">
            <a:avLst/>
          </a:prstGeom>
          <a:ln w="57150"/>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Người lao động ốm đau hoặc bị tai nạn lao động, bệnh nghề nghiệp đang điều trị, điều dưỡng theo quyết định của cơ sở khám bệnh, chữa bệnh có thẩm quyền, </a:t>
            </a:r>
          </a:p>
        </p:txBody>
      </p:sp>
      <p:sp>
        <p:nvSpPr>
          <p:cNvPr id="8" name="Rounded Rectangle 7"/>
          <p:cNvSpPr/>
          <p:nvPr/>
        </p:nvSpPr>
        <p:spPr>
          <a:xfrm>
            <a:off x="1531144" y="5048250"/>
            <a:ext cx="7354095" cy="1263650"/>
          </a:xfrm>
          <a:prstGeom prst="roundRect">
            <a:avLst/>
          </a:prstGeom>
          <a:ln w="57150"/>
        </p:spPr>
        <p:style>
          <a:lnRef idx="1">
            <a:schemeClr val="accent1"/>
          </a:lnRef>
          <a:fillRef idx="2">
            <a:schemeClr val="accent1"/>
          </a:fillRef>
          <a:effectRef idx="1">
            <a:schemeClr val="accent1"/>
          </a:effectRef>
          <a:fontRef idx="minor">
            <a:schemeClr val="dk1"/>
          </a:fontRef>
        </p:style>
        <p:txBody>
          <a:bodyPr anchor="ctr"/>
          <a:lstStyle/>
          <a:p>
            <a:pPr>
              <a:defRPr/>
            </a:pPr>
            <a:r>
              <a:rPr lang="vi-VN" sz="3200" dirty="0">
                <a:solidFill>
                  <a:srgbClr val="FF0000"/>
                </a:solidFill>
                <a:cs typeface="Arial" pitchFamily="34" charset="0"/>
              </a:rPr>
              <a:t>trừ trường hợp </a:t>
            </a:r>
            <a:r>
              <a:rPr lang="vi-VN" sz="3200" dirty="0">
                <a:cs typeface="Arial" pitchFamily="34" charset="0"/>
              </a:rPr>
              <a:t>quy </a:t>
            </a:r>
            <a:r>
              <a:rPr lang="vi-VN" sz="3200" dirty="0">
                <a:solidFill>
                  <a:srgbClr val="FF0000"/>
                </a:solidFill>
                <a:cs typeface="Arial" pitchFamily="34" charset="0"/>
              </a:rPr>
              <a:t>định tại điểm b khoản 1 Điều </a:t>
            </a:r>
            <a:r>
              <a:rPr lang="vi-VN" sz="3200" dirty="0">
                <a:solidFill>
                  <a:srgbClr val="FF0000"/>
                </a:solidFill>
                <a:latin typeface="+mj-lt"/>
                <a:cs typeface="Arial" pitchFamily="34" charset="0"/>
              </a:rPr>
              <a:t>3</a:t>
            </a:r>
            <a:r>
              <a:rPr lang="en-US" sz="3200" dirty="0">
                <a:solidFill>
                  <a:srgbClr val="FF0000"/>
                </a:solidFill>
                <a:cs typeface="Arial" pitchFamily="34" charset="0"/>
              </a:rPr>
              <a:t>8</a:t>
            </a:r>
            <a:r>
              <a:rPr lang="vi-VN" sz="3200" dirty="0">
                <a:solidFill>
                  <a:srgbClr val="FF0000"/>
                </a:solidFill>
                <a:latin typeface="+mj-lt"/>
                <a:cs typeface="Arial" pitchFamily="34" charset="0"/>
              </a:rPr>
              <a:t> </a:t>
            </a:r>
            <a:r>
              <a:rPr lang="vi-VN" sz="3200" dirty="0">
                <a:cs typeface="Arial" pitchFamily="34" charset="0"/>
              </a:rPr>
              <a:t>của </a:t>
            </a:r>
            <a:r>
              <a:rPr lang="en-US" sz="3200" dirty="0" smtClean="0">
                <a:latin typeface="Arial" pitchFamily="34" charset="0"/>
                <a:cs typeface="Arial" pitchFamily="34" charset="0"/>
              </a:rPr>
              <a:t>BLLĐ / 2019</a:t>
            </a:r>
            <a:endParaRPr lang="vi-VN" sz="3200" dirty="0">
              <a:latin typeface="Arial" pitchFamily="34" charset="0"/>
              <a:cs typeface="Arial" pitchFamily="34" charset="0"/>
            </a:endParaRPr>
          </a:p>
        </p:txBody>
      </p:sp>
      <p:sp>
        <p:nvSpPr>
          <p:cNvPr id="11" name="Notched Right Arrow 10"/>
          <p:cNvSpPr/>
          <p:nvPr/>
        </p:nvSpPr>
        <p:spPr>
          <a:xfrm>
            <a:off x="115889" y="5445224"/>
            <a:ext cx="1287759" cy="454025"/>
          </a:xfrm>
          <a:prstGeom prst="notchedRightArrow">
            <a:avLst/>
          </a:prstGeom>
        </p:spPr>
        <p:style>
          <a:lnRef idx="1">
            <a:schemeClr val="accent1"/>
          </a:lnRef>
          <a:fillRef idx="2">
            <a:schemeClr val="accent1"/>
          </a:fillRef>
          <a:effectRef idx="1">
            <a:schemeClr val="accent1"/>
          </a:effectRef>
          <a:fontRef idx="minor">
            <a:schemeClr val="dk1"/>
          </a:fontRef>
        </p:style>
        <p:txBody>
          <a:bodyPr anchor="ctr"/>
          <a:lstStyle/>
          <a:p>
            <a:pPr algn="ctr">
              <a:defRPr/>
            </a:pPr>
            <a:endParaRPr lang="en-US"/>
          </a:p>
        </p:txBody>
      </p:sp>
    </p:spTree>
    <p:extLst>
      <p:ext uri="{BB962C8B-B14F-4D97-AF65-F5344CB8AC3E}">
        <p14:creationId xmlns:p14="http://schemas.microsoft.com/office/powerpoint/2010/main" val="1494316673"/>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1000"/>
                                        <p:tgtEl>
                                          <p:spTgt spid="10"/>
                                        </p:tgtEl>
                                      </p:cBhvr>
                                    </p:animEffect>
                                    <p:anim calcmode="lin" valueType="num">
                                      <p:cBhvr>
                                        <p:cTn id="15" dur="1000" fill="hold"/>
                                        <p:tgtEl>
                                          <p:spTgt spid="10"/>
                                        </p:tgtEl>
                                        <p:attrNameLst>
                                          <p:attrName>ppt_x</p:attrName>
                                        </p:attrNameLst>
                                      </p:cBhvr>
                                      <p:tavLst>
                                        <p:tav tm="0">
                                          <p:val>
                                            <p:strVal val="#ppt_x"/>
                                          </p:val>
                                        </p:tav>
                                        <p:tav tm="100000">
                                          <p:val>
                                            <p:strVal val="#ppt_x"/>
                                          </p:val>
                                        </p:tav>
                                      </p:tavLst>
                                    </p:anim>
                                    <p:anim calcmode="lin" valueType="num">
                                      <p:cBhvr>
                                        <p:cTn id="16"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21" presetClass="entr" presetSubtype="1" fill="hold" grpId="0" nodeType="click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wheel(1)">
                                      <p:cBhvr>
                                        <p:cTn id="21" dur="2000"/>
                                        <p:tgtEl>
                                          <p:spTgt spid="11"/>
                                        </p:tgtEl>
                                      </p:cBhvr>
                                    </p:animEffect>
                                  </p:childTnLst>
                                </p:cTn>
                              </p:par>
                            </p:childTnLst>
                          </p:cTn>
                        </p:par>
                      </p:childTnLst>
                    </p:cTn>
                  </p:par>
                  <p:par>
                    <p:cTn id="22" fill="hold" nodeType="clickPar">
                      <p:stCondLst>
                        <p:cond delay="indefinite"/>
                      </p:stCondLst>
                      <p:childTnLst>
                        <p:par>
                          <p:cTn id="23" fill="hold" nodeType="withGroup">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fade">
                                      <p:cBhvr>
                                        <p:cTn id="26" dur="1000"/>
                                        <p:tgtEl>
                                          <p:spTgt spid="8"/>
                                        </p:tgtEl>
                                      </p:cBhvr>
                                    </p:animEffect>
                                    <p:anim calcmode="lin" valueType="num">
                                      <p:cBhvr>
                                        <p:cTn id="27" dur="1000" fill="hold"/>
                                        <p:tgtEl>
                                          <p:spTgt spid="8"/>
                                        </p:tgtEl>
                                        <p:attrNameLst>
                                          <p:attrName>ppt_x</p:attrName>
                                        </p:attrNameLst>
                                      </p:cBhvr>
                                      <p:tavLst>
                                        <p:tav tm="0">
                                          <p:val>
                                            <p:strVal val="#ppt_x"/>
                                          </p:val>
                                        </p:tav>
                                        <p:tav tm="100000">
                                          <p:val>
                                            <p:strVal val="#ppt_x"/>
                                          </p:val>
                                        </p:tav>
                                      </p:tavLst>
                                    </p:anim>
                                    <p:anim calcmode="lin" valueType="num">
                                      <p:cBhvr>
                                        <p:cTn id="28"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8" grpId="0" animBg="1"/>
      <p:bldP spid="11" grpId="0" animBg="1"/>
    </p:bld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3175" y="1250950"/>
            <a:ext cx="3222625" cy="811213"/>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a:cs typeface="Arial" pitchFamily="34" charset="0"/>
              </a:rPr>
              <a:t>Trường hợp 2:</a:t>
            </a:r>
          </a:p>
        </p:txBody>
      </p:sp>
      <p:pic>
        <p:nvPicPr>
          <p:cNvPr id="81924"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8"/>
          <p:cNvSpPr/>
          <p:nvPr/>
        </p:nvSpPr>
        <p:spPr>
          <a:xfrm>
            <a:off x="1785938" y="2552700"/>
            <a:ext cx="6381750" cy="1776413"/>
          </a:xfrm>
          <a:prstGeom prst="roundRect">
            <a:avLst/>
          </a:prstGeom>
          <a:ln/>
        </p:spPr>
        <p:style>
          <a:lnRef idx="3">
            <a:schemeClr val="lt1"/>
          </a:lnRef>
          <a:fillRef idx="1">
            <a:schemeClr val="accent1"/>
          </a:fillRef>
          <a:effectRef idx="1">
            <a:schemeClr val="accent1"/>
          </a:effectRef>
          <a:fontRef idx="minor">
            <a:schemeClr val="lt1"/>
          </a:fontRef>
        </p:style>
        <p:txBody>
          <a:bodyPr anchor="ctr"/>
          <a:lstStyle/>
          <a:p>
            <a:pPr>
              <a:defRPr/>
            </a:pPr>
            <a:r>
              <a:rPr lang="vi-VN" sz="3200" b="1" dirty="0">
                <a:cs typeface="Arial" pitchFamily="34" charset="0"/>
              </a:rPr>
              <a:t>Người lao động đang nghỉ hằng năm, nghỉ việc riêng</a:t>
            </a:r>
          </a:p>
        </p:txBody>
      </p:sp>
      <p:sp>
        <p:nvSpPr>
          <p:cNvPr id="7" name="Rounded Rectangle 6"/>
          <p:cNvSpPr/>
          <p:nvPr/>
        </p:nvSpPr>
        <p:spPr>
          <a:xfrm>
            <a:off x="2759075" y="4832350"/>
            <a:ext cx="6384925" cy="1776413"/>
          </a:xfrm>
          <a:prstGeom prst="roundRect">
            <a:avLst/>
          </a:prstGeom>
          <a:ln/>
        </p:spPr>
        <p:style>
          <a:lnRef idx="1">
            <a:schemeClr val="accent1"/>
          </a:lnRef>
          <a:fillRef idx="2">
            <a:schemeClr val="accent1"/>
          </a:fillRef>
          <a:effectRef idx="1">
            <a:schemeClr val="accent1"/>
          </a:effectRef>
          <a:fontRef idx="minor">
            <a:schemeClr val="dk1"/>
          </a:fontRef>
        </p:style>
        <p:txBody>
          <a:bodyPr anchor="ctr"/>
          <a:lstStyle/>
          <a:p>
            <a:pPr>
              <a:defRPr/>
            </a:pPr>
            <a:r>
              <a:rPr lang="vi-VN" sz="3200" b="1" dirty="0">
                <a:cs typeface="Arial" pitchFamily="34" charset="0"/>
              </a:rPr>
              <a:t>và những trường hợp nghỉ khác được người sử dụng lao động đồng ý</a:t>
            </a:r>
          </a:p>
        </p:txBody>
      </p:sp>
      <p:sp>
        <p:nvSpPr>
          <p:cNvPr id="8" name="Notched Right Arrow 7"/>
          <p:cNvSpPr/>
          <p:nvPr/>
        </p:nvSpPr>
        <p:spPr>
          <a:xfrm>
            <a:off x="268288" y="3224213"/>
            <a:ext cx="1130300" cy="455612"/>
          </a:xfrm>
          <a:prstGeom prst="notchedRightArrow">
            <a:avLst/>
          </a:prstGeom>
          <a:ln w="57150"/>
        </p:spPr>
        <p:style>
          <a:lnRef idx="1">
            <a:schemeClr val="accent1"/>
          </a:lnRef>
          <a:fillRef idx="2">
            <a:schemeClr val="accent1"/>
          </a:fillRef>
          <a:effectRef idx="1">
            <a:schemeClr val="accent1"/>
          </a:effectRef>
          <a:fontRef idx="minor">
            <a:schemeClr val="dk1"/>
          </a:fontRef>
        </p:style>
        <p:txBody>
          <a:bodyPr anchor="ctr"/>
          <a:lstStyle/>
          <a:p>
            <a:pPr algn="ctr">
              <a:defRPr/>
            </a:pPr>
            <a:endParaRPr lang="en-US"/>
          </a:p>
        </p:txBody>
      </p:sp>
      <p:sp>
        <p:nvSpPr>
          <p:cNvPr id="10" name="Notched Right Arrow 9"/>
          <p:cNvSpPr/>
          <p:nvPr/>
        </p:nvSpPr>
        <p:spPr>
          <a:xfrm>
            <a:off x="268288" y="5492750"/>
            <a:ext cx="2262187" cy="455613"/>
          </a:xfrm>
          <a:prstGeom prst="notchedRightArrow">
            <a:avLst/>
          </a:prstGeom>
          <a:ln w="57150">
            <a:solidFill>
              <a:schemeClr val="tx2">
                <a:lumMod val="75000"/>
              </a:schemeClr>
            </a:solidFill>
          </a:ln>
        </p:spPr>
        <p:style>
          <a:lnRef idx="1">
            <a:schemeClr val="accent1"/>
          </a:lnRef>
          <a:fillRef idx="2">
            <a:schemeClr val="accent1"/>
          </a:fillRef>
          <a:effectRef idx="1">
            <a:schemeClr val="accent1"/>
          </a:effectRef>
          <a:fontRef idx="minor">
            <a:schemeClr val="dk1"/>
          </a:fontRef>
        </p:style>
        <p:txBody>
          <a:bodyPr anchor="ctr"/>
          <a:lstStyle/>
          <a:p>
            <a:pPr algn="ctr">
              <a:defRPr/>
            </a:pPr>
            <a:endParaRPr lang="en-US"/>
          </a:p>
        </p:txBody>
      </p:sp>
    </p:spTree>
    <p:extLst>
      <p:ext uri="{BB962C8B-B14F-4D97-AF65-F5344CB8AC3E}">
        <p14:creationId xmlns:p14="http://schemas.microsoft.com/office/powerpoint/2010/main" val="2770590452"/>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21" presetClass="entr" presetSubtype="1"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wheel(1)">
                                      <p:cBhvr>
                                        <p:cTn id="14" dur="2000"/>
                                        <p:tgtEl>
                                          <p:spTgt spid="8"/>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1000"/>
                                        <p:tgtEl>
                                          <p:spTgt spid="9"/>
                                        </p:tgtEl>
                                      </p:cBhvr>
                                    </p:animEffect>
                                    <p:anim calcmode="lin" valueType="num">
                                      <p:cBhvr>
                                        <p:cTn id="20" dur="1000" fill="hold"/>
                                        <p:tgtEl>
                                          <p:spTgt spid="9"/>
                                        </p:tgtEl>
                                        <p:attrNameLst>
                                          <p:attrName>ppt_x</p:attrName>
                                        </p:attrNameLst>
                                      </p:cBhvr>
                                      <p:tavLst>
                                        <p:tav tm="0">
                                          <p:val>
                                            <p:strVal val="#ppt_x"/>
                                          </p:val>
                                        </p:tav>
                                        <p:tav tm="100000">
                                          <p:val>
                                            <p:strVal val="#ppt_x"/>
                                          </p:val>
                                        </p:tav>
                                      </p:tavLst>
                                    </p:anim>
                                    <p:anim calcmode="lin" valueType="num">
                                      <p:cBhvr>
                                        <p:cTn id="21"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22" fill="hold" nodeType="clickPar">
                      <p:stCondLst>
                        <p:cond delay="indefinite"/>
                      </p:stCondLst>
                      <p:childTnLst>
                        <p:par>
                          <p:cTn id="23" fill="hold" nodeType="withGroup">
                            <p:stCondLst>
                              <p:cond delay="0"/>
                            </p:stCondLst>
                            <p:childTnLst>
                              <p:par>
                                <p:cTn id="24" presetID="21" presetClass="entr" presetSubtype="1" fill="hold" grpId="0" nodeType="click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wheel(1)">
                                      <p:cBhvr>
                                        <p:cTn id="26" dur="2000"/>
                                        <p:tgtEl>
                                          <p:spTgt spid="10"/>
                                        </p:tgtEl>
                                      </p:cBhvr>
                                    </p:animEffect>
                                  </p:childTnLst>
                                </p:cTn>
                              </p:par>
                            </p:childTnLst>
                          </p:cTn>
                        </p:par>
                      </p:childTnLst>
                    </p:cTn>
                  </p:par>
                  <p:par>
                    <p:cTn id="27" fill="hold" nodeType="clickPar">
                      <p:stCondLst>
                        <p:cond delay="indefinite"/>
                      </p:stCondLst>
                      <p:childTnLst>
                        <p:par>
                          <p:cTn id="28" fill="hold" nodeType="withGroup">
                            <p:stCondLst>
                              <p:cond delay="0"/>
                            </p:stCondLst>
                            <p:childTnLst>
                              <p:par>
                                <p:cTn id="29" presetID="42" presetClass="entr" presetSubtype="0" fill="hold" grpId="0" nodeType="click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fade">
                                      <p:cBhvr>
                                        <p:cTn id="31" dur="1000"/>
                                        <p:tgtEl>
                                          <p:spTgt spid="7"/>
                                        </p:tgtEl>
                                      </p:cBhvr>
                                    </p:animEffect>
                                    <p:anim calcmode="lin" valueType="num">
                                      <p:cBhvr>
                                        <p:cTn id="32" dur="1000" fill="hold"/>
                                        <p:tgtEl>
                                          <p:spTgt spid="7"/>
                                        </p:tgtEl>
                                        <p:attrNameLst>
                                          <p:attrName>ppt_x</p:attrName>
                                        </p:attrNameLst>
                                      </p:cBhvr>
                                      <p:tavLst>
                                        <p:tav tm="0">
                                          <p:val>
                                            <p:strVal val="#ppt_x"/>
                                          </p:val>
                                        </p:tav>
                                        <p:tav tm="100000">
                                          <p:val>
                                            <p:strVal val="#ppt_x"/>
                                          </p:val>
                                        </p:tav>
                                      </p:tavLst>
                                    </p:anim>
                                    <p:anim calcmode="lin" valueType="num">
                                      <p:cBhvr>
                                        <p:cTn id="3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9" grpId="0" animBg="1"/>
      <p:bldP spid="7" grpId="0" animBg="1"/>
      <p:bldP spid="8" grpId="0" animBg="1"/>
      <p:bldP spid="10" grpId="0" animBg="1"/>
    </p:bld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3175" y="1250950"/>
            <a:ext cx="3222625" cy="811213"/>
          </a:xfrm>
          <a:prstGeom prst="roundRect">
            <a:avLst/>
          </a:prstGeom>
          <a:solidFill>
            <a:srgbClr val="FFCCFF"/>
          </a:solidFill>
          <a:ln w="28575">
            <a:solidFill>
              <a:schemeClr val="accent2">
                <a:lumMod val="60000"/>
                <a:lumOff val="40000"/>
              </a:schemeClr>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a:cs typeface="Arial" pitchFamily="34" charset="0"/>
              </a:rPr>
              <a:t>Trường hợp </a:t>
            </a:r>
            <a:r>
              <a:rPr lang="en-US" sz="3200" b="1" dirty="0">
                <a:latin typeface="Arial" pitchFamily="34" charset="0"/>
                <a:cs typeface="Arial" pitchFamily="34" charset="0"/>
              </a:rPr>
              <a:t>3</a:t>
            </a:r>
            <a:r>
              <a:rPr lang="vi-VN" sz="3200" b="1" dirty="0">
                <a:cs typeface="Arial" pitchFamily="34" charset="0"/>
              </a:rPr>
              <a:t>:</a:t>
            </a:r>
          </a:p>
        </p:txBody>
      </p:sp>
      <p:pic>
        <p:nvPicPr>
          <p:cNvPr id="82948"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ounded Rectangle 9"/>
          <p:cNvSpPr/>
          <p:nvPr/>
        </p:nvSpPr>
        <p:spPr>
          <a:xfrm>
            <a:off x="3175" y="2543175"/>
            <a:ext cx="9140825" cy="2527300"/>
          </a:xfrm>
          <a:prstGeom prst="roundRect">
            <a:avLst/>
          </a:prstGeom>
          <a:ln w="57150"/>
        </p:spPr>
        <p:style>
          <a:lnRef idx="1">
            <a:schemeClr val="accent1"/>
          </a:lnRef>
          <a:fillRef idx="2">
            <a:schemeClr val="accent1"/>
          </a:fillRef>
          <a:effectRef idx="1">
            <a:schemeClr val="accent1"/>
          </a:effectRef>
          <a:fontRef idx="minor">
            <a:schemeClr val="dk1"/>
          </a:fontRef>
        </p:style>
        <p:txBody>
          <a:bodyPr anchor="ctr"/>
          <a:lstStyle/>
          <a:p>
            <a:pPr>
              <a:defRPr/>
            </a:pPr>
            <a:r>
              <a:rPr lang="vi-VN" sz="3200" dirty="0">
                <a:cs typeface="Arial" pitchFamily="34" charset="0"/>
              </a:rPr>
              <a:t>Người sử dụng lao động </a:t>
            </a:r>
            <a:r>
              <a:rPr lang="vi-VN" sz="3200" dirty="0">
                <a:solidFill>
                  <a:srgbClr val="FF0000"/>
                </a:solidFill>
                <a:cs typeface="Arial" pitchFamily="34" charset="0"/>
              </a:rPr>
              <a:t>không được sa thải </a:t>
            </a:r>
            <a:r>
              <a:rPr lang="vi-VN" sz="3200" dirty="0">
                <a:cs typeface="Arial" pitchFamily="34" charset="0"/>
              </a:rPr>
              <a:t>hoặc </a:t>
            </a:r>
            <a:r>
              <a:rPr lang="vi-VN" sz="3200" dirty="0">
                <a:solidFill>
                  <a:srgbClr val="FF0000"/>
                </a:solidFill>
                <a:cs typeface="Arial" pitchFamily="34" charset="0"/>
              </a:rPr>
              <a:t>đơn phương chấm dứt hợp đồng lao động </a:t>
            </a:r>
            <a:r>
              <a:rPr lang="vi-VN" sz="3200" dirty="0">
                <a:cs typeface="Arial" pitchFamily="34" charset="0"/>
              </a:rPr>
              <a:t>đối với lao động nữ vì lý do </a:t>
            </a:r>
            <a:r>
              <a:rPr lang="vi-VN" sz="3200" dirty="0">
                <a:solidFill>
                  <a:srgbClr val="FF0000"/>
                </a:solidFill>
                <a:cs typeface="Arial" pitchFamily="34" charset="0"/>
              </a:rPr>
              <a:t>kết hôn, mang thai, nghỉ thai sản, nuôi con dưới 12 tháng tuổi</a:t>
            </a:r>
          </a:p>
        </p:txBody>
      </p:sp>
      <p:sp>
        <p:nvSpPr>
          <p:cNvPr id="7" name="Rounded Rectangle 6"/>
          <p:cNvSpPr/>
          <p:nvPr/>
        </p:nvSpPr>
        <p:spPr>
          <a:xfrm>
            <a:off x="1614488" y="5584825"/>
            <a:ext cx="5878512" cy="795338"/>
          </a:xfrm>
          <a:prstGeom prst="roundRect">
            <a:avLst/>
          </a:prstGeom>
          <a:solidFill>
            <a:srgbClr val="F7E2D7"/>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(khoản 3 Điều </a:t>
            </a:r>
            <a:r>
              <a:rPr lang="vi-VN" sz="3200" dirty="0" smtClean="0">
                <a:latin typeface="Arial" pitchFamily="34" charset="0"/>
                <a:cs typeface="Arial" pitchFamily="34" charset="0"/>
              </a:rPr>
              <a:t>155/BLLĐ/201</a:t>
            </a:r>
            <a:r>
              <a:rPr lang="en-US" sz="3200" dirty="0" smtClean="0">
                <a:latin typeface="Arial" pitchFamily="34" charset="0"/>
                <a:cs typeface="Arial" pitchFamily="34" charset="0"/>
              </a:rPr>
              <a:t>9</a:t>
            </a:r>
            <a:r>
              <a:rPr lang="vi-VN" sz="3200" dirty="0" smtClean="0">
                <a:cs typeface="Arial" pitchFamily="34" charset="0"/>
              </a:rPr>
              <a:t>) </a:t>
            </a:r>
            <a:endParaRPr lang="vi-VN" sz="3200" dirty="0">
              <a:cs typeface="Arial" pitchFamily="34" charset="0"/>
            </a:endParaRPr>
          </a:p>
        </p:txBody>
      </p:sp>
    </p:spTree>
    <p:extLst>
      <p:ext uri="{BB962C8B-B14F-4D97-AF65-F5344CB8AC3E}">
        <p14:creationId xmlns:p14="http://schemas.microsoft.com/office/powerpoint/2010/main" val="553893717"/>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1000"/>
                                        <p:tgtEl>
                                          <p:spTgt spid="10"/>
                                        </p:tgtEl>
                                      </p:cBhvr>
                                    </p:animEffect>
                                    <p:anim calcmode="lin" valueType="num">
                                      <p:cBhvr>
                                        <p:cTn id="15" dur="1000" fill="hold"/>
                                        <p:tgtEl>
                                          <p:spTgt spid="10"/>
                                        </p:tgtEl>
                                        <p:attrNameLst>
                                          <p:attrName>ppt_x</p:attrName>
                                        </p:attrNameLst>
                                      </p:cBhvr>
                                      <p:tavLst>
                                        <p:tav tm="0">
                                          <p:val>
                                            <p:strVal val="#ppt_x"/>
                                          </p:val>
                                        </p:tav>
                                        <p:tav tm="100000">
                                          <p:val>
                                            <p:strVal val="#ppt_x"/>
                                          </p:val>
                                        </p:tav>
                                      </p:tavLst>
                                    </p:anim>
                                    <p:anim calcmode="lin" valueType="num">
                                      <p:cBhvr>
                                        <p:cTn id="16"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
                                          </p:val>
                                        </p:tav>
                                        <p:tav tm="100000">
                                          <p:val>
                                            <p:strVal val="#ppt_x"/>
                                          </p:val>
                                        </p:tav>
                                      </p:tavLst>
                                    </p:anim>
                                    <p:anim calcmode="lin" valueType="num">
                                      <p:cBhvr>
                                        <p:cTn id="2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0" grpId="0" animBg="1"/>
      <p:bldP spid="7" grpId="0" animBg="1"/>
    </p:bld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3175" y="1250950"/>
            <a:ext cx="3222625" cy="1027113"/>
          </a:xfrm>
          <a:prstGeom prst="roundRect">
            <a:avLst/>
          </a:prstGeom>
          <a:solidFill>
            <a:srgbClr val="FFCCFF"/>
          </a:solidFill>
          <a:ln w="28575">
            <a:solidFill>
              <a:schemeClr val="accent2">
                <a:lumMod val="60000"/>
                <a:lumOff val="40000"/>
              </a:schemeClr>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a:cs typeface="Arial" pitchFamily="34" charset="0"/>
              </a:rPr>
              <a:t>Trường hợp 4: </a:t>
            </a:r>
          </a:p>
        </p:txBody>
      </p:sp>
      <p:pic>
        <p:nvPicPr>
          <p:cNvPr id="8397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8"/>
          <p:cNvSpPr/>
          <p:nvPr/>
        </p:nvSpPr>
        <p:spPr>
          <a:xfrm>
            <a:off x="3175" y="2628900"/>
            <a:ext cx="9140825" cy="2259013"/>
          </a:xfrm>
          <a:prstGeom prst="roundRect">
            <a:avLst/>
          </a:prstGeom>
          <a:ln/>
        </p:spPr>
        <p:style>
          <a:lnRef idx="1">
            <a:schemeClr val="accent3"/>
          </a:lnRef>
          <a:fillRef idx="2">
            <a:schemeClr val="accent3"/>
          </a:fillRef>
          <a:effectRef idx="1">
            <a:schemeClr val="accent3"/>
          </a:effectRef>
          <a:fontRef idx="minor">
            <a:schemeClr val="dk1"/>
          </a:fontRef>
        </p:style>
        <p:txBody>
          <a:bodyPr anchor="ctr"/>
          <a:lstStyle/>
          <a:p>
            <a:pPr>
              <a:defRPr/>
            </a:pPr>
            <a:r>
              <a:rPr lang="vi-VN" sz="3200" dirty="0">
                <a:cs typeface="Arial" pitchFamily="34" charset="0"/>
              </a:rPr>
              <a:t>Người lao động nghỉ việc hưởng chế độ thai sản theo quy định của pháp luật về bảo hiểm xã hội </a:t>
            </a:r>
          </a:p>
        </p:txBody>
      </p:sp>
    </p:spTree>
    <p:extLst>
      <p:ext uri="{BB962C8B-B14F-4D97-AF65-F5344CB8AC3E}">
        <p14:creationId xmlns:p14="http://schemas.microsoft.com/office/powerpoint/2010/main" val="3066834723"/>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
                                          </p:val>
                                        </p:tav>
                                        <p:tav tm="100000">
                                          <p:val>
                                            <p:strVal val="#ppt_x"/>
                                          </p:val>
                                        </p:tav>
                                      </p:tavLst>
                                    </p:anim>
                                    <p:anim calcmode="lin" valueType="num">
                                      <p:cBhvr>
                                        <p:cTn id="1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9" grpId="0" animBg="1"/>
    </p:bld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4"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ounded Rectangle 10"/>
          <p:cNvSpPr/>
          <p:nvPr/>
        </p:nvSpPr>
        <p:spPr>
          <a:xfrm>
            <a:off x="39688" y="903590"/>
            <a:ext cx="7059612" cy="1196975"/>
          </a:xfrm>
          <a:prstGeom prst="roundRect">
            <a:avLst/>
          </a:prstGeom>
          <a:ln/>
        </p:spPr>
        <p:style>
          <a:lnRef idx="1">
            <a:schemeClr val="dk1"/>
          </a:lnRef>
          <a:fillRef idx="2">
            <a:schemeClr val="dk1"/>
          </a:fillRef>
          <a:effectRef idx="1">
            <a:schemeClr val="dk1"/>
          </a:effectRef>
          <a:fontRef idx="minor">
            <a:schemeClr val="dk1"/>
          </a:fontRef>
        </p:style>
        <p:txBody>
          <a:bodyPr anchor="ctr"/>
          <a:lstStyle/>
          <a:p>
            <a:pPr>
              <a:defRPr/>
            </a:pPr>
            <a:r>
              <a:rPr lang="en-US" sz="3200" dirty="0" smtClean="0">
                <a:latin typeface="Arial" pitchFamily="34" charset="0"/>
                <a:cs typeface="Arial" pitchFamily="34" charset="0"/>
              </a:rPr>
              <a:t>11/ </a:t>
            </a:r>
            <a:r>
              <a:rPr lang="vi-VN" sz="3200" dirty="0">
                <a:cs typeface="Arial" pitchFamily="34" charset="0"/>
              </a:rPr>
              <a:t>Giao kết hợp đồng lao động có</a:t>
            </a:r>
            <a:endParaRPr lang="en-US" sz="3200" dirty="0">
              <a:latin typeface="Arial" pitchFamily="34" charset="0"/>
              <a:cs typeface="Arial" pitchFamily="34" charset="0"/>
            </a:endParaRPr>
          </a:p>
        </p:txBody>
      </p:sp>
      <p:sp>
        <p:nvSpPr>
          <p:cNvPr id="15" name="Rounded Rectangle 14"/>
          <p:cNvSpPr/>
          <p:nvPr/>
        </p:nvSpPr>
        <p:spPr>
          <a:xfrm>
            <a:off x="2747963" y="61913"/>
            <a:ext cx="5554662" cy="625475"/>
          </a:xfrm>
          <a:prstGeom prst="roundRect">
            <a:avLst/>
          </a:prstGeom>
          <a:solidFill>
            <a:srgbClr val="E4F41A"/>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en-US" sz="3200" b="1" dirty="0" err="1">
                <a:latin typeface="Arial" pitchFamily="34" charset="0"/>
                <a:cs typeface="Arial" pitchFamily="34" charset="0"/>
              </a:rPr>
              <a:t>Chọn</a:t>
            </a:r>
            <a:r>
              <a:rPr lang="en-US" sz="3200" b="1" dirty="0">
                <a:latin typeface="Arial" pitchFamily="34" charset="0"/>
                <a:cs typeface="Arial" pitchFamily="34" charset="0"/>
              </a:rPr>
              <a:t> </a:t>
            </a:r>
            <a:r>
              <a:rPr lang="en-US" sz="3200" b="1" dirty="0" err="1">
                <a:latin typeface="Arial" pitchFamily="34" charset="0"/>
                <a:cs typeface="Arial" pitchFamily="34" charset="0"/>
              </a:rPr>
              <a:t>câu</a:t>
            </a:r>
            <a:r>
              <a:rPr lang="en-US" sz="3200" b="1" dirty="0">
                <a:latin typeface="Arial" pitchFamily="34" charset="0"/>
                <a:cs typeface="Arial" pitchFamily="34" charset="0"/>
              </a:rPr>
              <a:t> </a:t>
            </a:r>
            <a:r>
              <a:rPr lang="en-US" sz="3200" b="1" dirty="0" err="1">
                <a:latin typeface="Arial" pitchFamily="34" charset="0"/>
                <a:cs typeface="Arial" pitchFamily="34" charset="0"/>
              </a:rPr>
              <a:t>trả</a:t>
            </a:r>
            <a:r>
              <a:rPr lang="en-US" sz="3200" b="1" dirty="0">
                <a:latin typeface="Arial" pitchFamily="34" charset="0"/>
                <a:cs typeface="Arial" pitchFamily="34" charset="0"/>
              </a:rPr>
              <a:t> </a:t>
            </a:r>
            <a:r>
              <a:rPr lang="en-US" sz="3200" b="1" dirty="0" err="1">
                <a:latin typeface="Arial" pitchFamily="34" charset="0"/>
                <a:cs typeface="Arial" pitchFamily="34" charset="0"/>
              </a:rPr>
              <a:t>lời</a:t>
            </a:r>
            <a:r>
              <a:rPr lang="en-US" sz="3200" b="1" dirty="0">
                <a:latin typeface="Arial" pitchFamily="34" charset="0"/>
                <a:cs typeface="Arial" pitchFamily="34" charset="0"/>
              </a:rPr>
              <a:t> </a:t>
            </a:r>
            <a:r>
              <a:rPr lang="en-US" sz="3200" b="1" dirty="0" err="1">
                <a:latin typeface="Arial" pitchFamily="34" charset="0"/>
                <a:cs typeface="Arial" pitchFamily="34" charset="0"/>
              </a:rPr>
              <a:t>đúng</a:t>
            </a:r>
            <a:r>
              <a:rPr lang="en-US" sz="3200" b="1" dirty="0">
                <a:latin typeface="Arial" pitchFamily="34" charset="0"/>
                <a:cs typeface="Arial" pitchFamily="34" charset="0"/>
              </a:rPr>
              <a:t> </a:t>
            </a:r>
            <a:r>
              <a:rPr lang="en-US" sz="3200" b="1" dirty="0" err="1">
                <a:latin typeface="Arial" pitchFamily="34" charset="0"/>
                <a:cs typeface="Arial" pitchFamily="34" charset="0"/>
              </a:rPr>
              <a:t>nhất</a:t>
            </a:r>
            <a:endParaRPr lang="en-US" sz="3200" b="1" dirty="0">
              <a:latin typeface="Arial" pitchFamily="34" charset="0"/>
              <a:cs typeface="Arial" pitchFamily="34" charset="0"/>
            </a:endParaRPr>
          </a:p>
        </p:txBody>
      </p:sp>
      <p:sp>
        <p:nvSpPr>
          <p:cNvPr id="5" name="Rounded Rectangle 4"/>
          <p:cNvSpPr/>
          <p:nvPr/>
        </p:nvSpPr>
        <p:spPr>
          <a:xfrm>
            <a:off x="654830" y="2370913"/>
            <a:ext cx="4538662" cy="960437"/>
          </a:xfrm>
          <a:prstGeom prst="roundRect">
            <a:avLst/>
          </a:prstGeom>
          <a:ln/>
        </p:spPr>
        <p:style>
          <a:lnRef idx="1">
            <a:schemeClr val="dk1"/>
          </a:lnRef>
          <a:fillRef idx="2">
            <a:schemeClr val="dk1"/>
          </a:fillRef>
          <a:effectRef idx="1">
            <a:schemeClr val="dk1"/>
          </a:effectRef>
          <a:fontRef idx="minor">
            <a:schemeClr val="dk1"/>
          </a:fontRef>
        </p:style>
        <p:txBody>
          <a:bodyPr anchor="ctr"/>
          <a:lstStyle/>
          <a:p>
            <a:pPr>
              <a:defRPr/>
            </a:pPr>
            <a:r>
              <a:rPr lang="en-US" sz="3200" dirty="0">
                <a:latin typeface="Arial" pitchFamily="34" charset="0"/>
                <a:cs typeface="Arial" pitchFamily="34" charset="0"/>
              </a:rPr>
              <a:t>a. </a:t>
            </a:r>
            <a:r>
              <a:rPr lang="vi-VN" sz="3200" dirty="0">
                <a:cs typeface="Arial" pitchFamily="34" charset="0"/>
              </a:rPr>
              <a:t>Một hình thức</a:t>
            </a:r>
            <a:endParaRPr lang="en-US" sz="3200" dirty="0">
              <a:latin typeface="Arial" pitchFamily="34" charset="0"/>
              <a:cs typeface="Arial" pitchFamily="34" charset="0"/>
            </a:endParaRPr>
          </a:p>
        </p:txBody>
      </p:sp>
      <p:sp>
        <p:nvSpPr>
          <p:cNvPr id="6" name="Rounded Rectangle 5"/>
          <p:cNvSpPr/>
          <p:nvPr/>
        </p:nvSpPr>
        <p:spPr>
          <a:xfrm>
            <a:off x="654829" y="5634019"/>
            <a:ext cx="4538663" cy="960437"/>
          </a:xfrm>
          <a:prstGeom prst="roundRect">
            <a:avLst/>
          </a:prstGeom>
          <a:ln/>
        </p:spPr>
        <p:style>
          <a:lnRef idx="1">
            <a:schemeClr val="dk1"/>
          </a:lnRef>
          <a:fillRef idx="2">
            <a:schemeClr val="dk1"/>
          </a:fillRef>
          <a:effectRef idx="1">
            <a:schemeClr val="dk1"/>
          </a:effectRef>
          <a:fontRef idx="minor">
            <a:schemeClr val="dk1"/>
          </a:fontRef>
        </p:style>
        <p:txBody>
          <a:bodyPr anchor="ctr"/>
          <a:lstStyle/>
          <a:p>
            <a:pPr>
              <a:defRPr/>
            </a:pPr>
            <a:r>
              <a:rPr lang="en-US" sz="3200" dirty="0">
                <a:latin typeface="Arial" pitchFamily="34" charset="0"/>
                <a:cs typeface="Arial" pitchFamily="34" charset="0"/>
              </a:rPr>
              <a:t>d. </a:t>
            </a:r>
            <a:r>
              <a:rPr lang="vi-VN" sz="3200" dirty="0">
                <a:cs typeface="Arial" pitchFamily="34" charset="0"/>
              </a:rPr>
              <a:t>Bốn hình thức</a:t>
            </a:r>
            <a:endParaRPr lang="en-US" sz="3200" dirty="0">
              <a:latin typeface="Arial" pitchFamily="34" charset="0"/>
              <a:cs typeface="Arial" pitchFamily="34" charset="0"/>
            </a:endParaRPr>
          </a:p>
        </p:txBody>
      </p:sp>
      <p:sp>
        <p:nvSpPr>
          <p:cNvPr id="7" name="Rounded Rectangle 6"/>
          <p:cNvSpPr/>
          <p:nvPr/>
        </p:nvSpPr>
        <p:spPr>
          <a:xfrm>
            <a:off x="615142" y="3468195"/>
            <a:ext cx="4538662" cy="960437"/>
          </a:xfrm>
          <a:prstGeom prst="roundRect">
            <a:avLst/>
          </a:prstGeom>
          <a:ln/>
        </p:spPr>
        <p:style>
          <a:lnRef idx="1">
            <a:schemeClr val="dk1"/>
          </a:lnRef>
          <a:fillRef idx="2">
            <a:schemeClr val="dk1"/>
          </a:fillRef>
          <a:effectRef idx="1">
            <a:schemeClr val="dk1"/>
          </a:effectRef>
          <a:fontRef idx="minor">
            <a:schemeClr val="dk1"/>
          </a:fontRef>
        </p:style>
        <p:txBody>
          <a:bodyPr anchor="ctr"/>
          <a:lstStyle/>
          <a:p>
            <a:pPr>
              <a:defRPr/>
            </a:pPr>
            <a:r>
              <a:rPr lang="en-US" sz="3200" dirty="0">
                <a:latin typeface="Arial" pitchFamily="34" charset="0"/>
                <a:cs typeface="Arial" pitchFamily="34" charset="0"/>
              </a:rPr>
              <a:t>b. </a:t>
            </a:r>
            <a:r>
              <a:rPr lang="vi-VN" sz="3200" dirty="0">
                <a:cs typeface="Arial" pitchFamily="34" charset="0"/>
              </a:rPr>
              <a:t>Hai hình thức</a:t>
            </a:r>
            <a:endParaRPr lang="en-US" sz="3200" dirty="0">
              <a:latin typeface="Arial" pitchFamily="34" charset="0"/>
              <a:cs typeface="Arial" pitchFamily="34" charset="0"/>
            </a:endParaRPr>
          </a:p>
        </p:txBody>
      </p:sp>
      <p:sp>
        <p:nvSpPr>
          <p:cNvPr id="8" name="Rounded Rectangle 7"/>
          <p:cNvSpPr/>
          <p:nvPr/>
        </p:nvSpPr>
        <p:spPr>
          <a:xfrm>
            <a:off x="654830" y="4546884"/>
            <a:ext cx="4538662" cy="960437"/>
          </a:xfrm>
          <a:prstGeom prst="roundRect">
            <a:avLst/>
          </a:prstGeom>
          <a:ln/>
        </p:spPr>
        <p:style>
          <a:lnRef idx="1">
            <a:schemeClr val="dk1"/>
          </a:lnRef>
          <a:fillRef idx="2">
            <a:schemeClr val="dk1"/>
          </a:fillRef>
          <a:effectRef idx="1">
            <a:schemeClr val="dk1"/>
          </a:effectRef>
          <a:fontRef idx="minor">
            <a:schemeClr val="dk1"/>
          </a:fontRef>
        </p:style>
        <p:txBody>
          <a:bodyPr anchor="ctr"/>
          <a:lstStyle/>
          <a:p>
            <a:pPr>
              <a:defRPr/>
            </a:pPr>
            <a:r>
              <a:rPr lang="en-US" sz="3200" dirty="0">
                <a:latin typeface="Arial" pitchFamily="34" charset="0"/>
                <a:cs typeface="Arial" pitchFamily="34" charset="0"/>
              </a:rPr>
              <a:t>c. </a:t>
            </a:r>
            <a:r>
              <a:rPr lang="vi-VN" sz="3200" dirty="0">
                <a:cs typeface="Arial" pitchFamily="34" charset="0"/>
              </a:rPr>
              <a:t>Ba hình thức</a:t>
            </a:r>
            <a:endParaRPr lang="en-US" sz="3200" dirty="0">
              <a:latin typeface="Arial" pitchFamily="34" charset="0"/>
              <a:cs typeface="Arial" pitchFamily="34" charset="0"/>
            </a:endParaRPr>
          </a:p>
        </p:txBody>
      </p:sp>
      <p:pic>
        <p:nvPicPr>
          <p:cNvPr id="59401" name="Picture 3" descr="MCj01345490000[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099300" y="61913"/>
            <a:ext cx="2044700" cy="2165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212058850"/>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500" fill="hold"/>
                                        <p:tgtEl>
                                          <p:spTgt spid="5"/>
                                        </p:tgtEl>
                                        <p:attrNameLst>
                                          <p:attrName>ppt_x</p:attrName>
                                        </p:attrNameLst>
                                      </p:cBhvr>
                                      <p:tavLst>
                                        <p:tav tm="0">
                                          <p:val>
                                            <p:strVal val="#ppt_x"/>
                                          </p:val>
                                        </p:tav>
                                        <p:tav tm="100000">
                                          <p:val>
                                            <p:strVal val="#ppt_x"/>
                                          </p:val>
                                        </p:tav>
                                      </p:tavLst>
                                    </p:anim>
                                    <p:anim calcmode="lin" valueType="num">
                                      <p:cBhvr additive="base">
                                        <p:cTn id="15" dur="500" fill="hold"/>
                                        <p:tgtEl>
                                          <p:spTgt spid="5"/>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500" fill="hold"/>
                                        <p:tgtEl>
                                          <p:spTgt spid="6"/>
                                        </p:tgtEl>
                                        <p:attrNameLst>
                                          <p:attrName>ppt_x</p:attrName>
                                        </p:attrNameLst>
                                      </p:cBhvr>
                                      <p:tavLst>
                                        <p:tav tm="0">
                                          <p:val>
                                            <p:strVal val="#ppt_x"/>
                                          </p:val>
                                        </p:tav>
                                        <p:tav tm="100000">
                                          <p:val>
                                            <p:strVal val="#ppt_x"/>
                                          </p:val>
                                        </p:tav>
                                      </p:tavLst>
                                    </p:anim>
                                    <p:anim calcmode="lin" valueType="num">
                                      <p:cBhvr additive="base">
                                        <p:cTn id="19" dur="500" fill="hold"/>
                                        <p:tgtEl>
                                          <p:spTgt spid="6"/>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 fill="hold"/>
                                        <p:tgtEl>
                                          <p:spTgt spid="8"/>
                                        </p:tgtEl>
                                        <p:attrNameLst>
                                          <p:attrName>ppt_x</p:attrName>
                                        </p:attrNameLst>
                                      </p:cBhvr>
                                      <p:tavLst>
                                        <p:tav tm="0">
                                          <p:val>
                                            <p:strVal val="#ppt_x"/>
                                          </p:val>
                                        </p:tav>
                                        <p:tav tm="100000">
                                          <p:val>
                                            <p:strVal val="#ppt_x"/>
                                          </p:val>
                                        </p:tav>
                                      </p:tavLst>
                                    </p:anim>
                                    <p:anim calcmode="lin" valueType="num">
                                      <p:cBhvr additive="base">
                                        <p:cTn id="23" dur="5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500" fill="hold"/>
                                        <p:tgtEl>
                                          <p:spTgt spid="7"/>
                                        </p:tgtEl>
                                        <p:attrNameLst>
                                          <p:attrName>ppt_x</p:attrName>
                                        </p:attrNameLst>
                                      </p:cBhvr>
                                      <p:tavLst>
                                        <p:tav tm="0">
                                          <p:val>
                                            <p:strVal val="#ppt_x"/>
                                          </p:val>
                                        </p:tav>
                                        <p:tav tm="100000">
                                          <p:val>
                                            <p:strVal val="#ppt_x"/>
                                          </p:val>
                                        </p:tav>
                                      </p:tavLst>
                                    </p:anim>
                                    <p:anim calcmode="lin" valueType="num">
                                      <p:cBhvr additive="base">
                                        <p:cTn id="27"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8" fill="hold" nodeType="clickPar">
                      <p:stCondLst>
                        <p:cond delay="indefinite"/>
                      </p:stCondLst>
                      <p:childTnLst>
                        <p:par>
                          <p:cTn id="29" fill="hold" nodeType="withGroup">
                            <p:stCondLst>
                              <p:cond delay="0"/>
                            </p:stCondLst>
                            <p:childTnLst>
                              <p:par>
                                <p:cTn id="30" presetID="1" presetClass="emph" presetSubtype="2" fill="hold" nodeType="clickEffect">
                                  <p:stCondLst>
                                    <p:cond delay="0"/>
                                  </p:stCondLst>
                                  <p:childTnLst>
                                    <p:animClr clrSpc="rgb" dir="cw">
                                      <p:cBhvr>
                                        <p:cTn id="31" dur="2000" fill="hold"/>
                                        <p:tgtEl>
                                          <p:spTgt spid="7"/>
                                        </p:tgtEl>
                                        <p:attrNameLst>
                                          <p:attrName>fillcolor</p:attrName>
                                        </p:attrNameLst>
                                      </p:cBhvr>
                                      <p:to>
                                        <a:srgbClr val="FF0000"/>
                                      </p:to>
                                    </p:animClr>
                                    <p:set>
                                      <p:cBhvr>
                                        <p:cTn id="32" dur="2000" fill="hold"/>
                                        <p:tgtEl>
                                          <p:spTgt spid="7"/>
                                        </p:tgtEl>
                                        <p:attrNameLst>
                                          <p:attrName>fill.type</p:attrName>
                                        </p:attrNameLst>
                                      </p:cBhvr>
                                      <p:to>
                                        <p:strVal val="solid"/>
                                      </p:to>
                                    </p:set>
                                    <p:set>
                                      <p:cBhvr>
                                        <p:cTn id="33" dur="2000" fill="hold"/>
                                        <p:tgtEl>
                                          <p:spTgt spid="7"/>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5" grpId="0" animBg="1"/>
      <p:bldP spid="6" grpId="0" animBg="1"/>
      <p:bldP spid="7" grpId="0" animBg="1"/>
      <p:bldP spid="8" grpId="0" animBg="1"/>
    </p:bld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4"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ounded Rectangle 10"/>
          <p:cNvSpPr/>
          <p:nvPr/>
        </p:nvSpPr>
        <p:spPr>
          <a:xfrm>
            <a:off x="39687" y="1030287"/>
            <a:ext cx="7508269" cy="2111924"/>
          </a:xfrm>
          <a:prstGeom prst="roundRect">
            <a:avLst/>
          </a:prstGeom>
          <a:ln/>
        </p:spPr>
        <p:style>
          <a:lnRef idx="1">
            <a:schemeClr val="accent2"/>
          </a:lnRef>
          <a:fillRef idx="2">
            <a:schemeClr val="accent2"/>
          </a:fillRef>
          <a:effectRef idx="1">
            <a:schemeClr val="accent2"/>
          </a:effectRef>
          <a:fontRef idx="minor">
            <a:schemeClr val="dk1"/>
          </a:fontRef>
        </p:style>
        <p:txBody>
          <a:bodyPr anchor="ctr"/>
          <a:lstStyle/>
          <a:p>
            <a:pPr>
              <a:defRPr/>
            </a:pPr>
            <a:r>
              <a:rPr lang="en-US" sz="3200" dirty="0" smtClean="0">
                <a:latin typeface="Arial" pitchFamily="34" charset="0"/>
                <a:cs typeface="Arial" pitchFamily="34" charset="0"/>
              </a:rPr>
              <a:t>12/ </a:t>
            </a:r>
            <a:r>
              <a:rPr lang="vi-VN" sz="3200" dirty="0">
                <a:cs typeface="Arial" pitchFamily="34" charset="0"/>
              </a:rPr>
              <a:t>Đối với hợp đồng </a:t>
            </a:r>
            <a:r>
              <a:rPr lang="vi-VN" sz="3200">
                <a:cs typeface="Arial" pitchFamily="34" charset="0"/>
              </a:rPr>
              <a:t>lao </a:t>
            </a:r>
            <a:r>
              <a:rPr lang="vi-VN" sz="3200" smtClean="0">
                <a:cs typeface="Arial" pitchFamily="34" charset="0"/>
              </a:rPr>
              <a:t>động</a:t>
            </a:r>
            <a:r>
              <a:rPr lang="en-US" sz="3200" smtClean="0">
                <a:cs typeface="Arial" pitchFamily="34" charset="0"/>
              </a:rPr>
              <a:t> </a:t>
            </a:r>
            <a:r>
              <a:rPr lang="en-US" sz="3200" dirty="0" smtClean="0">
                <a:latin typeface="Arial" pitchFamily="34" charset="0"/>
                <a:cs typeface="Arial" pitchFamily="34" charset="0"/>
              </a:rPr>
              <a:t>(</a:t>
            </a:r>
            <a:r>
              <a:rPr lang="en-US" sz="3200" dirty="0" err="1" smtClean="0">
                <a:latin typeface="Arial" pitchFamily="34" charset="0"/>
                <a:cs typeface="Arial" pitchFamily="34" charset="0"/>
              </a:rPr>
              <a:t>từ</a:t>
            </a:r>
            <a:r>
              <a:rPr lang="en-US" sz="3200" dirty="0" smtClean="0">
                <a:latin typeface="Arial" pitchFamily="34" charset="0"/>
                <a:cs typeface="Arial" pitchFamily="34" charset="0"/>
              </a:rPr>
              <a:t> 12-36 t)</a:t>
            </a:r>
            <a:r>
              <a:rPr lang="vi-VN" sz="3200" dirty="0" smtClean="0">
                <a:cs typeface="Arial" pitchFamily="34" charset="0"/>
              </a:rPr>
              <a:t>, </a:t>
            </a:r>
            <a:r>
              <a:rPr lang="vi-VN" sz="3200" dirty="0">
                <a:cs typeface="Arial" pitchFamily="34" charset="0"/>
              </a:rPr>
              <a:t>khi đơn phương chấm dứt hợp đồng, người lao động báo cho người sử dụng lao động biết trước</a:t>
            </a:r>
            <a:endParaRPr lang="en-US" sz="3200" dirty="0">
              <a:latin typeface="Arial" pitchFamily="34" charset="0"/>
              <a:cs typeface="Arial" pitchFamily="34" charset="0"/>
            </a:endParaRPr>
          </a:p>
        </p:txBody>
      </p:sp>
      <p:sp>
        <p:nvSpPr>
          <p:cNvPr id="15" name="Rounded Rectangle 14"/>
          <p:cNvSpPr/>
          <p:nvPr/>
        </p:nvSpPr>
        <p:spPr>
          <a:xfrm>
            <a:off x="2747963" y="61913"/>
            <a:ext cx="5554662" cy="625475"/>
          </a:xfrm>
          <a:prstGeom prst="roundRect">
            <a:avLst/>
          </a:prstGeom>
          <a:solidFill>
            <a:srgbClr val="E4F41A"/>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en-US" sz="3200" b="1" dirty="0" err="1">
                <a:latin typeface="Arial" pitchFamily="34" charset="0"/>
                <a:cs typeface="Arial" pitchFamily="34" charset="0"/>
              </a:rPr>
              <a:t>Chọn</a:t>
            </a:r>
            <a:r>
              <a:rPr lang="en-US" sz="3200" b="1" dirty="0">
                <a:latin typeface="Arial" pitchFamily="34" charset="0"/>
                <a:cs typeface="Arial" pitchFamily="34" charset="0"/>
              </a:rPr>
              <a:t> </a:t>
            </a:r>
            <a:r>
              <a:rPr lang="en-US" sz="3200" b="1" dirty="0" err="1">
                <a:latin typeface="Arial" pitchFamily="34" charset="0"/>
                <a:cs typeface="Arial" pitchFamily="34" charset="0"/>
              </a:rPr>
              <a:t>câu</a:t>
            </a:r>
            <a:r>
              <a:rPr lang="en-US" sz="3200" b="1" dirty="0">
                <a:latin typeface="Arial" pitchFamily="34" charset="0"/>
                <a:cs typeface="Arial" pitchFamily="34" charset="0"/>
              </a:rPr>
              <a:t> </a:t>
            </a:r>
            <a:r>
              <a:rPr lang="en-US" sz="3200" b="1" dirty="0" err="1">
                <a:latin typeface="Arial" pitchFamily="34" charset="0"/>
                <a:cs typeface="Arial" pitchFamily="34" charset="0"/>
              </a:rPr>
              <a:t>trả</a:t>
            </a:r>
            <a:r>
              <a:rPr lang="en-US" sz="3200" b="1" dirty="0">
                <a:latin typeface="Arial" pitchFamily="34" charset="0"/>
                <a:cs typeface="Arial" pitchFamily="34" charset="0"/>
              </a:rPr>
              <a:t> </a:t>
            </a:r>
            <a:r>
              <a:rPr lang="en-US" sz="3200" b="1" dirty="0" err="1">
                <a:latin typeface="Arial" pitchFamily="34" charset="0"/>
                <a:cs typeface="Arial" pitchFamily="34" charset="0"/>
              </a:rPr>
              <a:t>lời</a:t>
            </a:r>
            <a:r>
              <a:rPr lang="en-US" sz="3200" b="1" dirty="0">
                <a:latin typeface="Arial" pitchFamily="34" charset="0"/>
                <a:cs typeface="Arial" pitchFamily="34" charset="0"/>
              </a:rPr>
              <a:t> </a:t>
            </a:r>
            <a:r>
              <a:rPr lang="en-US" sz="3200" b="1" dirty="0" err="1">
                <a:latin typeface="Arial" pitchFamily="34" charset="0"/>
                <a:cs typeface="Arial" pitchFamily="34" charset="0"/>
              </a:rPr>
              <a:t>đúng</a:t>
            </a:r>
            <a:r>
              <a:rPr lang="en-US" sz="3200" b="1" dirty="0">
                <a:latin typeface="Arial" pitchFamily="34" charset="0"/>
                <a:cs typeface="Arial" pitchFamily="34" charset="0"/>
              </a:rPr>
              <a:t> </a:t>
            </a:r>
            <a:r>
              <a:rPr lang="en-US" sz="3200" b="1" dirty="0" err="1">
                <a:latin typeface="Arial" pitchFamily="34" charset="0"/>
                <a:cs typeface="Arial" pitchFamily="34" charset="0"/>
              </a:rPr>
              <a:t>nhất</a:t>
            </a:r>
            <a:endParaRPr lang="en-US" sz="3200" b="1" dirty="0">
              <a:latin typeface="Arial" pitchFamily="34" charset="0"/>
              <a:cs typeface="Arial" pitchFamily="34" charset="0"/>
            </a:endParaRPr>
          </a:p>
        </p:txBody>
      </p:sp>
      <p:sp>
        <p:nvSpPr>
          <p:cNvPr id="5" name="Rounded Rectangle 4"/>
          <p:cNvSpPr/>
          <p:nvPr/>
        </p:nvSpPr>
        <p:spPr>
          <a:xfrm>
            <a:off x="2211734" y="3248558"/>
            <a:ext cx="6627119" cy="810859"/>
          </a:xfrm>
          <a:prstGeom prst="roundRect">
            <a:avLst/>
          </a:prstGeom>
          <a:ln/>
        </p:spPr>
        <p:style>
          <a:lnRef idx="1">
            <a:schemeClr val="accent2"/>
          </a:lnRef>
          <a:fillRef idx="2">
            <a:schemeClr val="accent2"/>
          </a:fillRef>
          <a:effectRef idx="1">
            <a:schemeClr val="accent2"/>
          </a:effectRef>
          <a:fontRef idx="minor">
            <a:schemeClr val="dk1"/>
          </a:fontRef>
        </p:style>
        <p:txBody>
          <a:bodyPr anchor="ctr"/>
          <a:lstStyle/>
          <a:p>
            <a:pPr>
              <a:defRPr/>
            </a:pPr>
            <a:r>
              <a:rPr lang="en-US" sz="3200" dirty="0">
                <a:latin typeface="Arial" pitchFamily="34" charset="0"/>
                <a:cs typeface="Arial" pitchFamily="34" charset="0"/>
              </a:rPr>
              <a:t>a. </a:t>
            </a:r>
            <a:r>
              <a:rPr lang="vi-VN" sz="3200" dirty="0">
                <a:cs typeface="Arial" pitchFamily="34" charset="0"/>
              </a:rPr>
              <a:t>Ít nhất 45 ngày</a:t>
            </a:r>
            <a:endParaRPr lang="en-US" sz="3200" dirty="0">
              <a:latin typeface="Arial" pitchFamily="34" charset="0"/>
              <a:cs typeface="Arial" pitchFamily="34" charset="0"/>
            </a:endParaRPr>
          </a:p>
        </p:txBody>
      </p:sp>
      <p:sp>
        <p:nvSpPr>
          <p:cNvPr id="6" name="Rounded Rectangle 5"/>
          <p:cNvSpPr/>
          <p:nvPr/>
        </p:nvSpPr>
        <p:spPr>
          <a:xfrm>
            <a:off x="2211734" y="4148217"/>
            <a:ext cx="6627119" cy="808979"/>
          </a:xfrm>
          <a:prstGeom prst="roundRect">
            <a:avLst/>
          </a:prstGeom>
          <a:ln/>
        </p:spPr>
        <p:style>
          <a:lnRef idx="1">
            <a:schemeClr val="accent2"/>
          </a:lnRef>
          <a:fillRef idx="2">
            <a:schemeClr val="accent2"/>
          </a:fillRef>
          <a:effectRef idx="1">
            <a:schemeClr val="accent2"/>
          </a:effectRef>
          <a:fontRef idx="minor">
            <a:schemeClr val="dk1"/>
          </a:fontRef>
        </p:style>
        <p:txBody>
          <a:bodyPr anchor="ctr"/>
          <a:lstStyle/>
          <a:p>
            <a:pPr>
              <a:defRPr/>
            </a:pPr>
            <a:r>
              <a:rPr lang="en-US" sz="3200" dirty="0" smtClean="0">
                <a:latin typeface="Arial" pitchFamily="34" charset="0"/>
                <a:cs typeface="Arial" pitchFamily="34" charset="0"/>
              </a:rPr>
              <a:t>b. </a:t>
            </a:r>
            <a:r>
              <a:rPr lang="vi-VN" sz="3200" dirty="0">
                <a:cs typeface="Arial" pitchFamily="34" charset="0"/>
              </a:rPr>
              <a:t>Ít nhất </a:t>
            </a:r>
            <a:r>
              <a:rPr lang="en-US" sz="3200" dirty="0" smtClean="0">
                <a:latin typeface="Arial" pitchFamily="34" charset="0"/>
                <a:cs typeface="Arial" pitchFamily="34" charset="0"/>
              </a:rPr>
              <a:t>6 </a:t>
            </a:r>
            <a:r>
              <a:rPr lang="en-US" sz="3200" dirty="0" err="1" smtClean="0">
                <a:latin typeface="Arial" pitchFamily="34" charset="0"/>
                <a:cs typeface="Arial" pitchFamily="34" charset="0"/>
              </a:rPr>
              <a:t>tháng</a:t>
            </a:r>
            <a:endParaRPr lang="en-US" sz="3200" dirty="0">
              <a:latin typeface="Arial" pitchFamily="34" charset="0"/>
              <a:cs typeface="Arial" pitchFamily="34" charset="0"/>
            </a:endParaRPr>
          </a:p>
        </p:txBody>
      </p:sp>
      <p:sp>
        <p:nvSpPr>
          <p:cNvPr id="7" name="Rounded Rectangle 6"/>
          <p:cNvSpPr/>
          <p:nvPr/>
        </p:nvSpPr>
        <p:spPr>
          <a:xfrm>
            <a:off x="2211735" y="5933635"/>
            <a:ext cx="6627118" cy="819120"/>
          </a:xfrm>
          <a:prstGeom prst="roundRect">
            <a:avLst/>
          </a:prstGeom>
          <a:ln/>
        </p:spPr>
        <p:style>
          <a:lnRef idx="1">
            <a:schemeClr val="accent2"/>
          </a:lnRef>
          <a:fillRef idx="2">
            <a:schemeClr val="accent2"/>
          </a:fillRef>
          <a:effectRef idx="1">
            <a:schemeClr val="accent2"/>
          </a:effectRef>
          <a:fontRef idx="minor">
            <a:schemeClr val="dk1"/>
          </a:fontRef>
        </p:style>
        <p:txBody>
          <a:bodyPr anchor="ctr"/>
          <a:lstStyle/>
          <a:p>
            <a:pPr>
              <a:defRPr/>
            </a:pPr>
            <a:r>
              <a:rPr lang="en-US" sz="3200" dirty="0" smtClean="0">
                <a:latin typeface="Arial" pitchFamily="34" charset="0"/>
                <a:cs typeface="Arial" pitchFamily="34" charset="0"/>
              </a:rPr>
              <a:t>d. </a:t>
            </a:r>
            <a:r>
              <a:rPr lang="vi-VN" sz="3200" dirty="0">
                <a:cs typeface="Arial" pitchFamily="34" charset="0"/>
              </a:rPr>
              <a:t>Ít nhất </a:t>
            </a:r>
            <a:r>
              <a:rPr lang="en-US" sz="3200" dirty="0" smtClean="0">
                <a:latin typeface="Arial" pitchFamily="34" charset="0"/>
                <a:cs typeface="Arial" pitchFamily="34" charset="0"/>
              </a:rPr>
              <a:t>30</a:t>
            </a:r>
            <a:r>
              <a:rPr lang="vi-VN" sz="3200" dirty="0" smtClean="0">
                <a:latin typeface="Arial" pitchFamily="34" charset="0"/>
                <a:cs typeface="Arial" pitchFamily="34" charset="0"/>
              </a:rPr>
              <a:t> </a:t>
            </a:r>
            <a:r>
              <a:rPr lang="vi-VN" sz="3200" dirty="0">
                <a:cs typeface="Arial" pitchFamily="34" charset="0"/>
              </a:rPr>
              <a:t>ngày</a:t>
            </a:r>
            <a:endParaRPr lang="en-US" sz="3200" dirty="0">
              <a:latin typeface="Arial" pitchFamily="34" charset="0"/>
              <a:cs typeface="Arial" pitchFamily="34" charset="0"/>
            </a:endParaRPr>
          </a:p>
        </p:txBody>
      </p:sp>
      <p:sp>
        <p:nvSpPr>
          <p:cNvPr id="8" name="Rounded Rectangle 7"/>
          <p:cNvSpPr/>
          <p:nvPr/>
        </p:nvSpPr>
        <p:spPr>
          <a:xfrm>
            <a:off x="2211734" y="5042154"/>
            <a:ext cx="6627119" cy="812821"/>
          </a:xfrm>
          <a:prstGeom prst="roundRect">
            <a:avLst/>
          </a:prstGeom>
          <a:ln/>
        </p:spPr>
        <p:style>
          <a:lnRef idx="1">
            <a:schemeClr val="accent2"/>
          </a:lnRef>
          <a:fillRef idx="2">
            <a:schemeClr val="accent2"/>
          </a:fillRef>
          <a:effectRef idx="1">
            <a:schemeClr val="accent2"/>
          </a:effectRef>
          <a:fontRef idx="minor">
            <a:schemeClr val="dk1"/>
          </a:fontRef>
        </p:style>
        <p:txBody>
          <a:bodyPr anchor="ctr"/>
          <a:lstStyle/>
          <a:p>
            <a:pPr>
              <a:defRPr/>
            </a:pPr>
            <a:r>
              <a:rPr lang="en-US" sz="3200" dirty="0">
                <a:latin typeface="Arial" pitchFamily="34" charset="0"/>
                <a:cs typeface="Arial" pitchFamily="34" charset="0"/>
              </a:rPr>
              <a:t>c. </a:t>
            </a:r>
            <a:r>
              <a:rPr lang="vi-VN" sz="3200" dirty="0">
                <a:cs typeface="Arial" pitchFamily="34" charset="0"/>
              </a:rPr>
              <a:t>Ít </a:t>
            </a:r>
            <a:r>
              <a:rPr lang="vi-VN" sz="3200" dirty="0">
                <a:latin typeface="Arial" pitchFamily="34" charset="0"/>
                <a:cs typeface="Arial" pitchFamily="34" charset="0"/>
              </a:rPr>
              <a:t>nhất </a:t>
            </a:r>
            <a:r>
              <a:rPr lang="en-US" sz="3200" dirty="0" smtClean="0">
                <a:latin typeface="Arial" pitchFamily="34" charset="0"/>
                <a:cs typeface="Arial" pitchFamily="34" charset="0"/>
              </a:rPr>
              <a:t>3</a:t>
            </a:r>
            <a:r>
              <a:rPr lang="vi-VN" sz="3200" dirty="0" smtClean="0">
                <a:latin typeface="Arial" pitchFamily="34" charset="0"/>
                <a:cs typeface="Arial" pitchFamily="34" charset="0"/>
              </a:rPr>
              <a:t> ngày</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làm</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việc</a:t>
            </a:r>
            <a:endParaRPr lang="en-US" sz="3200" dirty="0">
              <a:latin typeface="Arial" pitchFamily="34" charset="0"/>
              <a:cs typeface="Arial" pitchFamily="34" charset="0"/>
            </a:endParaRPr>
          </a:p>
        </p:txBody>
      </p:sp>
      <p:pic>
        <p:nvPicPr>
          <p:cNvPr id="59401" name="Picture 3" descr="MCj01345490000[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381366" y="61913"/>
            <a:ext cx="1762634" cy="18666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21930759"/>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500" fill="hold"/>
                                        <p:tgtEl>
                                          <p:spTgt spid="5"/>
                                        </p:tgtEl>
                                        <p:attrNameLst>
                                          <p:attrName>ppt_x</p:attrName>
                                        </p:attrNameLst>
                                      </p:cBhvr>
                                      <p:tavLst>
                                        <p:tav tm="0">
                                          <p:val>
                                            <p:strVal val="#ppt_x"/>
                                          </p:val>
                                        </p:tav>
                                        <p:tav tm="100000">
                                          <p:val>
                                            <p:strVal val="#ppt_x"/>
                                          </p:val>
                                        </p:tav>
                                      </p:tavLst>
                                    </p:anim>
                                    <p:anim calcmode="lin" valueType="num">
                                      <p:cBhvr additive="base">
                                        <p:cTn id="15" dur="500" fill="hold"/>
                                        <p:tgtEl>
                                          <p:spTgt spid="5"/>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500" fill="hold"/>
                                        <p:tgtEl>
                                          <p:spTgt spid="6"/>
                                        </p:tgtEl>
                                        <p:attrNameLst>
                                          <p:attrName>ppt_x</p:attrName>
                                        </p:attrNameLst>
                                      </p:cBhvr>
                                      <p:tavLst>
                                        <p:tav tm="0">
                                          <p:val>
                                            <p:strVal val="#ppt_x"/>
                                          </p:val>
                                        </p:tav>
                                        <p:tav tm="100000">
                                          <p:val>
                                            <p:strVal val="#ppt_x"/>
                                          </p:val>
                                        </p:tav>
                                      </p:tavLst>
                                    </p:anim>
                                    <p:anim calcmode="lin" valueType="num">
                                      <p:cBhvr additive="base">
                                        <p:cTn id="19" dur="500" fill="hold"/>
                                        <p:tgtEl>
                                          <p:spTgt spid="6"/>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 fill="hold"/>
                                        <p:tgtEl>
                                          <p:spTgt spid="8"/>
                                        </p:tgtEl>
                                        <p:attrNameLst>
                                          <p:attrName>ppt_x</p:attrName>
                                        </p:attrNameLst>
                                      </p:cBhvr>
                                      <p:tavLst>
                                        <p:tav tm="0">
                                          <p:val>
                                            <p:strVal val="#ppt_x"/>
                                          </p:val>
                                        </p:tav>
                                        <p:tav tm="100000">
                                          <p:val>
                                            <p:strVal val="#ppt_x"/>
                                          </p:val>
                                        </p:tav>
                                      </p:tavLst>
                                    </p:anim>
                                    <p:anim calcmode="lin" valueType="num">
                                      <p:cBhvr additive="base">
                                        <p:cTn id="23" dur="5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500" fill="hold"/>
                                        <p:tgtEl>
                                          <p:spTgt spid="7"/>
                                        </p:tgtEl>
                                        <p:attrNameLst>
                                          <p:attrName>ppt_x</p:attrName>
                                        </p:attrNameLst>
                                      </p:cBhvr>
                                      <p:tavLst>
                                        <p:tav tm="0">
                                          <p:val>
                                            <p:strVal val="#ppt_x"/>
                                          </p:val>
                                        </p:tav>
                                        <p:tav tm="100000">
                                          <p:val>
                                            <p:strVal val="#ppt_x"/>
                                          </p:val>
                                        </p:tav>
                                      </p:tavLst>
                                    </p:anim>
                                    <p:anim calcmode="lin" valueType="num">
                                      <p:cBhvr additive="base">
                                        <p:cTn id="27"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8" fill="hold" nodeType="clickPar">
                      <p:stCondLst>
                        <p:cond delay="indefinite"/>
                      </p:stCondLst>
                      <p:childTnLst>
                        <p:par>
                          <p:cTn id="29" fill="hold" nodeType="withGroup">
                            <p:stCondLst>
                              <p:cond delay="0"/>
                            </p:stCondLst>
                            <p:childTnLst>
                              <p:par>
                                <p:cTn id="30" presetID="1" presetClass="emph" presetSubtype="2" fill="hold" nodeType="clickEffect">
                                  <p:stCondLst>
                                    <p:cond delay="0"/>
                                  </p:stCondLst>
                                  <p:childTnLst>
                                    <p:animClr clrSpc="rgb" dir="cw">
                                      <p:cBhvr>
                                        <p:cTn id="31" dur="2000" fill="hold"/>
                                        <p:tgtEl>
                                          <p:spTgt spid="7"/>
                                        </p:tgtEl>
                                        <p:attrNameLst>
                                          <p:attrName>fillcolor</p:attrName>
                                        </p:attrNameLst>
                                      </p:cBhvr>
                                      <p:to>
                                        <a:srgbClr val="FF0000"/>
                                      </p:to>
                                    </p:animClr>
                                    <p:set>
                                      <p:cBhvr>
                                        <p:cTn id="32" dur="2000" fill="hold"/>
                                        <p:tgtEl>
                                          <p:spTgt spid="7"/>
                                        </p:tgtEl>
                                        <p:attrNameLst>
                                          <p:attrName>fill.type</p:attrName>
                                        </p:attrNameLst>
                                      </p:cBhvr>
                                      <p:to>
                                        <p:strVal val="solid"/>
                                      </p:to>
                                    </p:set>
                                    <p:set>
                                      <p:cBhvr>
                                        <p:cTn id="33" dur="2000" fill="hold"/>
                                        <p:tgtEl>
                                          <p:spTgt spid="7"/>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5" grpId="0" animBg="1"/>
      <p:bldP spid="6" grpId="0" animBg="1"/>
      <p:bldP spid="7" grpId="0" animBg="1"/>
      <p:bldP spid="8" grpId="0" animBg="1"/>
    </p:bld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3175" y="1250950"/>
            <a:ext cx="3770313" cy="1027113"/>
          </a:xfrm>
          <a:prstGeom prst="roundRect">
            <a:avLst/>
          </a:prstGeom>
          <a:solidFill>
            <a:srgbClr val="FFCCFF"/>
          </a:solidFill>
          <a:ln w="28575">
            <a:solidFill>
              <a:schemeClr val="accent2">
                <a:lumMod val="60000"/>
                <a:lumOff val="40000"/>
              </a:schemeClr>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a:cs typeface="Arial" pitchFamily="34" charset="0"/>
              </a:rPr>
              <a:t>2.3.4. Tiền lương</a:t>
            </a:r>
          </a:p>
        </p:txBody>
      </p:sp>
      <p:pic>
        <p:nvPicPr>
          <p:cNvPr id="84996"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8"/>
          <p:cNvSpPr/>
          <p:nvPr/>
        </p:nvSpPr>
        <p:spPr>
          <a:xfrm>
            <a:off x="3175" y="3011488"/>
            <a:ext cx="9140825" cy="1062037"/>
          </a:xfrm>
          <a:prstGeom prst="roundRect">
            <a:avLst/>
          </a:prstGeom>
          <a:ln/>
        </p:spPr>
        <p:style>
          <a:lnRef idx="1">
            <a:schemeClr val="accent3"/>
          </a:lnRef>
          <a:fillRef idx="2">
            <a:schemeClr val="accent3"/>
          </a:fillRef>
          <a:effectRef idx="1">
            <a:schemeClr val="accent3"/>
          </a:effectRef>
          <a:fontRef idx="minor">
            <a:schemeClr val="dk1"/>
          </a:fontRef>
        </p:style>
        <p:txBody>
          <a:bodyPr anchor="ctr"/>
          <a:lstStyle/>
          <a:p>
            <a:pPr>
              <a:defRPr/>
            </a:pPr>
            <a:r>
              <a:rPr lang="vi-VN" sz="3200" b="1" dirty="0">
                <a:cs typeface="Arial" pitchFamily="34" charset="0"/>
              </a:rPr>
              <a:t>a. Những nguyên tắc cơ bản của tiền lương</a:t>
            </a:r>
          </a:p>
        </p:txBody>
      </p:sp>
      <p:sp>
        <p:nvSpPr>
          <p:cNvPr id="10" name="Rounded Rectangle 9"/>
          <p:cNvSpPr/>
          <p:nvPr/>
        </p:nvSpPr>
        <p:spPr>
          <a:xfrm>
            <a:off x="3175" y="4787900"/>
            <a:ext cx="9140825" cy="1230313"/>
          </a:xfrm>
          <a:prstGeom prst="roundRect">
            <a:avLst/>
          </a:prstGeom>
          <a:solidFill>
            <a:srgbClr val="FFFF00"/>
          </a:solidFill>
          <a:ln w="57150">
            <a:solidFill>
              <a:schemeClr val="accent3">
                <a:lumMod val="75000"/>
              </a:schemeClr>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 Người lao động được trả lương trực tiếp, đầy đủ và đúng thời hạn</a:t>
            </a:r>
          </a:p>
        </p:txBody>
      </p:sp>
    </p:spTree>
    <p:extLst>
      <p:ext uri="{BB962C8B-B14F-4D97-AF65-F5344CB8AC3E}">
        <p14:creationId xmlns:p14="http://schemas.microsoft.com/office/powerpoint/2010/main" val="2765569440"/>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
                                          </p:val>
                                        </p:tav>
                                        <p:tav tm="100000">
                                          <p:val>
                                            <p:strVal val="#ppt_x"/>
                                          </p:val>
                                        </p:tav>
                                      </p:tavLst>
                                    </p:anim>
                                    <p:anim calcmode="lin" valueType="num">
                                      <p:cBhvr>
                                        <p:cTn id="1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fade">
                                      <p:cBhvr>
                                        <p:cTn id="21" dur="1000"/>
                                        <p:tgtEl>
                                          <p:spTgt spid="10"/>
                                        </p:tgtEl>
                                      </p:cBhvr>
                                    </p:animEffect>
                                    <p:anim calcmode="lin" valueType="num">
                                      <p:cBhvr>
                                        <p:cTn id="22" dur="1000" fill="hold"/>
                                        <p:tgtEl>
                                          <p:spTgt spid="10"/>
                                        </p:tgtEl>
                                        <p:attrNameLst>
                                          <p:attrName>ppt_x</p:attrName>
                                        </p:attrNameLst>
                                      </p:cBhvr>
                                      <p:tavLst>
                                        <p:tav tm="0">
                                          <p:val>
                                            <p:strVal val="#ppt_x"/>
                                          </p:val>
                                        </p:tav>
                                        <p:tav tm="100000">
                                          <p:val>
                                            <p:strVal val="#ppt_x"/>
                                          </p:val>
                                        </p:tav>
                                      </p:tavLst>
                                    </p:anim>
                                    <p:anim calcmode="lin" valueType="num">
                                      <p:cBhvr>
                                        <p:cTn id="23"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9" grpId="0" animBg="1"/>
      <p:bldP spid="10" grpId="0" animBg="1"/>
    </p:bld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6019"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ounded Rectangle 6"/>
          <p:cNvSpPr/>
          <p:nvPr/>
        </p:nvSpPr>
        <p:spPr>
          <a:xfrm>
            <a:off x="3175" y="1363663"/>
            <a:ext cx="9140825" cy="1130300"/>
          </a:xfrm>
          <a:prstGeom prst="roundRect">
            <a:avLst/>
          </a:prstGeom>
          <a:solidFill>
            <a:schemeClr val="accent4">
              <a:lumMod val="20000"/>
              <a:lumOff val="80000"/>
            </a:schemeClr>
          </a:solidFill>
          <a:ln w="28575">
            <a:solidFill>
              <a:schemeClr val="bg1">
                <a:lumMod val="50000"/>
              </a:schemeClr>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Trường hợp đặc biệt không thể trả lương đúng thời hạn</a:t>
            </a:r>
          </a:p>
        </p:txBody>
      </p:sp>
      <p:sp>
        <p:nvSpPr>
          <p:cNvPr id="8" name="Rounded Rectangle 7"/>
          <p:cNvSpPr/>
          <p:nvPr/>
        </p:nvSpPr>
        <p:spPr>
          <a:xfrm>
            <a:off x="0" y="2779713"/>
            <a:ext cx="9140825" cy="2722562"/>
          </a:xfrm>
          <a:prstGeom prst="roundRect">
            <a:avLst/>
          </a:prstGeom>
          <a:solidFill>
            <a:schemeClr val="accent6">
              <a:lumMod val="20000"/>
              <a:lumOff val="80000"/>
            </a:schemeClr>
          </a:solidFill>
          <a:ln w="28575">
            <a:solidFill>
              <a:schemeClr val="accent6">
                <a:lumMod val="75000"/>
              </a:schemeClr>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a:latin typeface="Arial" pitchFamily="34" charset="0"/>
                <a:cs typeface="Arial" pitchFamily="34" charset="0"/>
              </a:rPr>
              <a:t>K</a:t>
            </a:r>
            <a:r>
              <a:rPr lang="vi-VN" sz="3200" dirty="0">
                <a:cs typeface="Arial" pitchFamily="34" charset="0"/>
              </a:rPr>
              <a:t>hông được chậm quá 01 tháng và </a:t>
            </a:r>
            <a:r>
              <a:rPr lang="en-US" sz="3200" dirty="0">
                <a:latin typeface="Arial" pitchFamily="34" charset="0"/>
                <a:cs typeface="Arial" pitchFamily="34" charset="0"/>
              </a:rPr>
              <a:t>NSD LĐ</a:t>
            </a:r>
            <a:r>
              <a:rPr lang="vi-VN" sz="3200" dirty="0">
                <a:cs typeface="Arial" pitchFamily="34" charset="0"/>
              </a:rPr>
              <a:t> phải trả thêm cho </a:t>
            </a:r>
            <a:r>
              <a:rPr lang="en-US" sz="3200" dirty="0">
                <a:latin typeface="Arial" pitchFamily="34" charset="0"/>
                <a:cs typeface="Arial" pitchFamily="34" charset="0"/>
              </a:rPr>
              <a:t>NLĐ </a:t>
            </a:r>
            <a:r>
              <a:rPr lang="vi-VN" sz="3200" dirty="0">
                <a:cs typeface="Arial" pitchFamily="34" charset="0"/>
              </a:rPr>
              <a:t>một khoản tiền ít nhất bằng lãi suất huy động tiền gửi do Ngân hàng Nhà nước Việt Nam công bố tại thời điểm trả lương</a:t>
            </a:r>
          </a:p>
        </p:txBody>
      </p:sp>
      <p:sp>
        <p:nvSpPr>
          <p:cNvPr id="11" name="Rounded Rectangle 10"/>
          <p:cNvSpPr/>
          <p:nvPr/>
        </p:nvSpPr>
        <p:spPr>
          <a:xfrm>
            <a:off x="2020887" y="5749925"/>
            <a:ext cx="5377439" cy="958850"/>
          </a:xfrm>
          <a:prstGeom prst="roundRect">
            <a:avLst/>
          </a:prstGeom>
          <a:ln w="57150"/>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(Điều </a:t>
            </a:r>
            <a:r>
              <a:rPr lang="vi-VN" sz="3200" dirty="0" smtClean="0">
                <a:cs typeface="Arial" pitchFamily="34" charset="0"/>
              </a:rPr>
              <a:t>96/BLLĐ/2019)</a:t>
            </a:r>
            <a:endParaRPr lang="vi-VN" sz="3200" dirty="0">
              <a:cs typeface="Arial" pitchFamily="34" charset="0"/>
            </a:endParaRPr>
          </a:p>
        </p:txBody>
      </p:sp>
    </p:spTree>
    <p:extLst>
      <p:ext uri="{BB962C8B-B14F-4D97-AF65-F5344CB8AC3E}">
        <p14:creationId xmlns:p14="http://schemas.microsoft.com/office/powerpoint/2010/main" val="2584330682"/>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fade">
                                      <p:cBhvr>
                                        <p:cTn id="21" dur="1000"/>
                                        <p:tgtEl>
                                          <p:spTgt spid="11"/>
                                        </p:tgtEl>
                                      </p:cBhvr>
                                    </p:animEffect>
                                    <p:anim calcmode="lin" valueType="num">
                                      <p:cBhvr>
                                        <p:cTn id="22" dur="1000" fill="hold"/>
                                        <p:tgtEl>
                                          <p:spTgt spid="11"/>
                                        </p:tgtEl>
                                        <p:attrNameLst>
                                          <p:attrName>ppt_x</p:attrName>
                                        </p:attrNameLst>
                                      </p:cBhvr>
                                      <p:tavLst>
                                        <p:tav tm="0">
                                          <p:val>
                                            <p:strVal val="#ppt_x"/>
                                          </p:val>
                                        </p:tav>
                                        <p:tav tm="100000">
                                          <p:val>
                                            <p:strVal val="#ppt_x"/>
                                          </p:val>
                                        </p:tav>
                                      </p:tavLst>
                                    </p:anim>
                                    <p:anim calcmode="lin" valueType="num">
                                      <p:cBhvr>
                                        <p:cTn id="23"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11" grpId="0" animBg="1"/>
    </p:bld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0" y="1350963"/>
            <a:ext cx="4240213" cy="876300"/>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b. Tiền lương tối thiểu</a:t>
            </a:r>
          </a:p>
        </p:txBody>
      </p:sp>
      <p:pic>
        <p:nvPicPr>
          <p:cNvPr id="87044"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ounded Rectangle 7"/>
          <p:cNvSpPr/>
          <p:nvPr/>
        </p:nvSpPr>
        <p:spPr>
          <a:xfrm>
            <a:off x="1430338" y="2319338"/>
            <a:ext cx="6334125" cy="1520825"/>
          </a:xfrm>
          <a:prstGeom prst="roundRect">
            <a:avLst/>
          </a:prstGeom>
          <a:solidFill>
            <a:schemeClr val="accent6">
              <a:lumMod val="20000"/>
              <a:lumOff val="80000"/>
            </a:schemeClr>
          </a:solidFill>
          <a:ln w="28575">
            <a:solidFill>
              <a:schemeClr val="accent6">
                <a:lumMod val="50000"/>
              </a:schemeClr>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a:latin typeface="Arial" pitchFamily="34" charset="0"/>
                <a:cs typeface="Arial" pitchFamily="34" charset="0"/>
              </a:rPr>
              <a:t>T</a:t>
            </a:r>
            <a:r>
              <a:rPr lang="vi-VN" sz="3200" dirty="0">
                <a:cs typeface="Arial" pitchFamily="34" charset="0"/>
              </a:rPr>
              <a:t>iền lương tối thiểu thực hiện </a:t>
            </a:r>
            <a:endParaRPr lang="en-US" sz="3200" dirty="0">
              <a:cs typeface="Arial" pitchFamily="34" charset="0"/>
            </a:endParaRPr>
          </a:p>
          <a:p>
            <a:pPr>
              <a:defRPr/>
            </a:pPr>
            <a:r>
              <a:rPr lang="vi-VN" sz="3200" dirty="0">
                <a:cs typeface="Arial" pitchFamily="34" charset="0"/>
              </a:rPr>
              <a:t>2 chức năng cơ bản là: </a:t>
            </a:r>
            <a:endParaRPr lang="en-US" sz="3200" dirty="0">
              <a:cs typeface="Arial" pitchFamily="34" charset="0"/>
            </a:endParaRPr>
          </a:p>
        </p:txBody>
      </p:sp>
      <p:sp>
        <p:nvSpPr>
          <p:cNvPr id="9" name="Rounded Rectangle 8"/>
          <p:cNvSpPr/>
          <p:nvPr/>
        </p:nvSpPr>
        <p:spPr>
          <a:xfrm>
            <a:off x="17463" y="4122738"/>
            <a:ext cx="4438650" cy="2735262"/>
          </a:xfrm>
          <a:prstGeom prst="roundRect">
            <a:avLst/>
          </a:prstGeom>
          <a:ln/>
        </p:spPr>
        <p:style>
          <a:lnRef idx="1">
            <a:schemeClr val="accent3"/>
          </a:lnRef>
          <a:fillRef idx="2">
            <a:schemeClr val="accent3"/>
          </a:fillRef>
          <a:effectRef idx="1">
            <a:schemeClr val="accent3"/>
          </a:effectRef>
          <a:fontRef idx="minor">
            <a:schemeClr val="dk1"/>
          </a:fontRef>
        </p:style>
        <p:txBody>
          <a:bodyPr anchor="ctr"/>
          <a:lstStyle/>
          <a:p>
            <a:pPr>
              <a:defRPr/>
            </a:pPr>
            <a:r>
              <a:rPr lang="en-US" sz="3200" dirty="0">
                <a:cs typeface="Arial" pitchFamily="34" charset="0"/>
              </a:rPr>
              <a:t>D</a:t>
            </a:r>
            <a:r>
              <a:rPr lang="vi-VN" sz="3200" dirty="0">
                <a:cs typeface="Arial" pitchFamily="34" charset="0"/>
              </a:rPr>
              <a:t>ùng để trả cho người lao động làm công việc giản đơn nhất trong điều kiện lao động bình thường</a:t>
            </a:r>
          </a:p>
        </p:txBody>
      </p:sp>
      <p:sp>
        <p:nvSpPr>
          <p:cNvPr id="10" name="Rounded Rectangle 9"/>
          <p:cNvSpPr/>
          <p:nvPr/>
        </p:nvSpPr>
        <p:spPr>
          <a:xfrm>
            <a:off x="4721225" y="4122738"/>
            <a:ext cx="4422775" cy="2735262"/>
          </a:xfrm>
          <a:prstGeom prst="roundRect">
            <a:avLst/>
          </a:prstGeom>
          <a:ln/>
        </p:spPr>
        <p:style>
          <a:lnRef idx="1">
            <a:schemeClr val="accent3"/>
          </a:lnRef>
          <a:fillRef idx="2">
            <a:schemeClr val="accent3"/>
          </a:fillRef>
          <a:effectRef idx="1">
            <a:schemeClr val="accent3"/>
          </a:effectRef>
          <a:fontRef idx="minor">
            <a:schemeClr val="dk1"/>
          </a:fontRef>
        </p:style>
        <p:txBody>
          <a:bodyPr anchor="ctr"/>
          <a:lstStyle/>
          <a:p>
            <a:pPr>
              <a:defRPr/>
            </a:pPr>
            <a:r>
              <a:rPr lang="vi-VN" sz="3200" dirty="0">
                <a:cs typeface="Arial" pitchFamily="34" charset="0"/>
              </a:rPr>
              <a:t>chức năng thứ hai là dùng làm căn cứ để tính trả các mức lương khác.</a:t>
            </a:r>
          </a:p>
        </p:txBody>
      </p:sp>
    </p:spTree>
    <p:extLst>
      <p:ext uri="{BB962C8B-B14F-4D97-AF65-F5344CB8AC3E}">
        <p14:creationId xmlns:p14="http://schemas.microsoft.com/office/powerpoint/2010/main" val="3108254660"/>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fade">
                                      <p:cBhvr>
                                        <p:cTn id="21" dur="1000"/>
                                        <p:tgtEl>
                                          <p:spTgt spid="9"/>
                                        </p:tgtEl>
                                      </p:cBhvr>
                                    </p:animEffect>
                                    <p:anim calcmode="lin" valueType="num">
                                      <p:cBhvr>
                                        <p:cTn id="22" dur="1000" fill="hold"/>
                                        <p:tgtEl>
                                          <p:spTgt spid="9"/>
                                        </p:tgtEl>
                                        <p:attrNameLst>
                                          <p:attrName>ppt_x</p:attrName>
                                        </p:attrNameLst>
                                      </p:cBhvr>
                                      <p:tavLst>
                                        <p:tav tm="0">
                                          <p:val>
                                            <p:strVal val="#ppt_x"/>
                                          </p:val>
                                        </p:tav>
                                        <p:tav tm="100000">
                                          <p:val>
                                            <p:strVal val="#ppt_x"/>
                                          </p:val>
                                        </p:tav>
                                      </p:tavLst>
                                    </p:anim>
                                    <p:anim calcmode="lin" valueType="num">
                                      <p:cBhvr>
                                        <p:cTn id="23"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24" fill="hold" nodeType="clickPar">
                      <p:stCondLst>
                        <p:cond delay="indefinite"/>
                      </p:stCondLst>
                      <p:childTnLst>
                        <p:par>
                          <p:cTn id="25" fill="hold" nodeType="withGroup">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fade">
                                      <p:cBhvr>
                                        <p:cTn id="28" dur="1000"/>
                                        <p:tgtEl>
                                          <p:spTgt spid="10"/>
                                        </p:tgtEl>
                                      </p:cBhvr>
                                    </p:animEffect>
                                    <p:anim calcmode="lin" valueType="num">
                                      <p:cBhvr>
                                        <p:cTn id="29" dur="1000" fill="hold"/>
                                        <p:tgtEl>
                                          <p:spTgt spid="10"/>
                                        </p:tgtEl>
                                        <p:attrNameLst>
                                          <p:attrName>ppt_x</p:attrName>
                                        </p:attrNameLst>
                                      </p:cBhvr>
                                      <p:tavLst>
                                        <p:tav tm="0">
                                          <p:val>
                                            <p:strVal val="#ppt_x"/>
                                          </p:val>
                                        </p:tav>
                                        <p:tav tm="100000">
                                          <p:val>
                                            <p:strVal val="#ppt_x"/>
                                          </p:val>
                                        </p:tav>
                                      </p:tavLst>
                                    </p:anim>
                                    <p:anim calcmode="lin" valueType="num">
                                      <p:cBhvr>
                                        <p:cTn id="30"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animBg="1"/>
      <p:bldP spid="9" grpId="0" animBg="1"/>
      <p:bldP spid="10" grpId="0" animBg="1"/>
    </p:bld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0" y="1350963"/>
            <a:ext cx="4240213" cy="876300"/>
          </a:xfrm>
          <a:prstGeom prst="roundRect">
            <a:avLst/>
          </a:prstGeom>
          <a:solidFill>
            <a:srgbClr val="FFCCFF"/>
          </a:solidFill>
          <a:ln w="28575">
            <a:solidFill>
              <a:schemeClr val="accent2">
                <a:lumMod val="60000"/>
                <a:lumOff val="40000"/>
              </a:schemeClr>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b. Tiền lương tối thiểu</a:t>
            </a:r>
          </a:p>
        </p:txBody>
      </p:sp>
      <p:pic>
        <p:nvPicPr>
          <p:cNvPr id="88068"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ounded Rectangle 6"/>
          <p:cNvSpPr/>
          <p:nvPr/>
        </p:nvSpPr>
        <p:spPr>
          <a:xfrm>
            <a:off x="449263" y="2743200"/>
            <a:ext cx="8196262" cy="3074988"/>
          </a:xfrm>
          <a:prstGeom prst="roundRect">
            <a:avLst/>
          </a:prstGeom>
          <a:ln/>
        </p:spPr>
        <p:style>
          <a:lnRef idx="1">
            <a:schemeClr val="accent1"/>
          </a:lnRef>
          <a:fillRef idx="2">
            <a:schemeClr val="accent1"/>
          </a:fillRef>
          <a:effectRef idx="1">
            <a:schemeClr val="accent1"/>
          </a:effectRef>
          <a:fontRef idx="minor">
            <a:schemeClr val="dk1"/>
          </a:fontRef>
        </p:style>
        <p:txBody>
          <a:bodyPr anchor="ctr"/>
          <a:lstStyle/>
          <a:p>
            <a:pPr algn="ctr">
              <a:defRPr/>
            </a:pPr>
            <a:r>
              <a:rPr lang="vi-VN" sz="3200" dirty="0">
                <a:cs typeface="Arial" pitchFamily="34" charset="0"/>
              </a:rPr>
              <a:t>Tiền lương tối thiểu do </a:t>
            </a:r>
            <a:endParaRPr lang="en-US" sz="3200" dirty="0">
              <a:cs typeface="Arial" pitchFamily="34" charset="0"/>
            </a:endParaRPr>
          </a:p>
          <a:p>
            <a:pPr algn="ctr">
              <a:defRPr/>
            </a:pPr>
            <a:r>
              <a:rPr lang="vi-VN" sz="3200" b="1" dirty="0">
                <a:solidFill>
                  <a:srgbClr val="FF0000"/>
                </a:solidFill>
                <a:cs typeface="Arial" pitchFamily="34" charset="0"/>
              </a:rPr>
              <a:t>Chính phủ quyết định</a:t>
            </a:r>
            <a:r>
              <a:rPr lang="vi-VN" sz="3200" dirty="0">
                <a:solidFill>
                  <a:srgbClr val="FF0000"/>
                </a:solidFill>
                <a:cs typeface="Arial" pitchFamily="34" charset="0"/>
              </a:rPr>
              <a:t> </a:t>
            </a:r>
            <a:endParaRPr lang="en-US" sz="3200" dirty="0">
              <a:solidFill>
                <a:srgbClr val="FF0000"/>
              </a:solidFill>
              <a:cs typeface="Arial" pitchFamily="34" charset="0"/>
            </a:endParaRPr>
          </a:p>
          <a:p>
            <a:pPr algn="ctr">
              <a:defRPr/>
            </a:pPr>
            <a:r>
              <a:rPr lang="vi-VN" sz="3200" dirty="0">
                <a:cs typeface="Arial" pitchFamily="34" charset="0"/>
              </a:rPr>
              <a:t>và </a:t>
            </a:r>
            <a:r>
              <a:rPr lang="vi-VN" sz="3200" b="1" dirty="0">
                <a:solidFill>
                  <a:srgbClr val="FF0000"/>
                </a:solidFill>
                <a:cs typeface="Arial" pitchFamily="34" charset="0"/>
              </a:rPr>
              <a:t>công bố trong từng thời kỳ </a:t>
            </a:r>
            <a:endParaRPr lang="en-US" sz="3200" b="1" dirty="0">
              <a:solidFill>
                <a:srgbClr val="FF0000"/>
              </a:solidFill>
              <a:cs typeface="Arial" pitchFamily="34" charset="0"/>
            </a:endParaRPr>
          </a:p>
          <a:p>
            <a:pPr algn="ctr">
              <a:defRPr/>
            </a:pPr>
            <a:r>
              <a:rPr lang="vi-VN" sz="3200" dirty="0">
                <a:cs typeface="Arial" pitchFamily="34" charset="0"/>
              </a:rPr>
              <a:t>sau khi tham khảo ý kiến của các đối tác xã hội</a:t>
            </a:r>
          </a:p>
        </p:txBody>
      </p:sp>
    </p:spTree>
    <p:extLst>
      <p:ext uri="{BB962C8B-B14F-4D97-AF65-F5344CB8AC3E}">
        <p14:creationId xmlns:p14="http://schemas.microsoft.com/office/powerpoint/2010/main" val="1112977744"/>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1000"/>
                                        <p:tgtEl>
                                          <p:spTgt spid="7"/>
                                        </p:tgtEl>
                                      </p:cBhvr>
                                    </p:animEffect>
                                    <p:anim calcmode="lin" valueType="num">
                                      <p:cBhvr>
                                        <p:cTn id="15" dur="1000" fill="hold"/>
                                        <p:tgtEl>
                                          <p:spTgt spid="7"/>
                                        </p:tgtEl>
                                        <p:attrNameLst>
                                          <p:attrName>ppt_x</p:attrName>
                                        </p:attrNameLst>
                                      </p:cBhvr>
                                      <p:tavLst>
                                        <p:tav tm="0">
                                          <p:val>
                                            <p:strVal val="#ppt_x"/>
                                          </p:val>
                                        </p:tav>
                                        <p:tav tm="100000">
                                          <p:val>
                                            <p:strVal val="#ppt_x"/>
                                          </p:val>
                                        </p:tav>
                                      </p:tavLst>
                                    </p:anim>
                                    <p:anim calcmode="lin" valueType="num">
                                      <p:cBhvr>
                                        <p:cTn id="1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3175" y="1250950"/>
            <a:ext cx="7761288" cy="760413"/>
          </a:xfrm>
          <a:prstGeom prst="roundRect">
            <a:avLst/>
          </a:prstGeom>
          <a:solidFill>
            <a:srgbClr val="FFCCFF"/>
          </a:solidFill>
          <a:ln w="28575">
            <a:solidFill>
              <a:schemeClr val="accent2">
                <a:lumMod val="60000"/>
                <a:lumOff val="40000"/>
              </a:schemeClr>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a:cs typeface="Arial" pitchFamily="34" charset="0"/>
              </a:rPr>
              <a:t>c. Tiền lương trong thời gian làm thêm</a:t>
            </a:r>
          </a:p>
        </p:txBody>
      </p:sp>
      <p:pic>
        <p:nvPicPr>
          <p:cNvPr id="8909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8"/>
          <p:cNvSpPr/>
          <p:nvPr/>
        </p:nvSpPr>
        <p:spPr>
          <a:xfrm>
            <a:off x="3175" y="2413000"/>
            <a:ext cx="9140825" cy="1411288"/>
          </a:xfrm>
          <a:prstGeom prst="roundRect">
            <a:avLst/>
          </a:prstGeom>
          <a:solidFill>
            <a:srgbClr val="FFFF00"/>
          </a:solidFill>
          <a:ln w="28575">
            <a:solidFill>
              <a:schemeClr val="accent3">
                <a:lumMod val="75000"/>
              </a:schemeClr>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 Tiền lương làm </a:t>
            </a:r>
            <a:r>
              <a:rPr lang="vi-VN" sz="3200" dirty="0">
                <a:solidFill>
                  <a:srgbClr val="FF0000"/>
                </a:solidFill>
                <a:cs typeface="Arial" pitchFamily="34" charset="0"/>
              </a:rPr>
              <a:t>thêm giờ </a:t>
            </a:r>
            <a:r>
              <a:rPr lang="vi-VN" sz="3200" dirty="0">
                <a:cs typeface="Arial" pitchFamily="34" charset="0"/>
              </a:rPr>
              <a:t>trong </a:t>
            </a:r>
            <a:r>
              <a:rPr lang="vi-VN" sz="3200" dirty="0">
                <a:solidFill>
                  <a:srgbClr val="FF0000"/>
                </a:solidFill>
                <a:cs typeface="Arial" pitchFamily="34" charset="0"/>
              </a:rPr>
              <a:t>ngày làm việc bình thường</a:t>
            </a:r>
            <a:r>
              <a:rPr lang="vi-VN" sz="3200" dirty="0">
                <a:cs typeface="Arial" pitchFamily="34" charset="0"/>
              </a:rPr>
              <a:t> ít nhất bằng </a:t>
            </a:r>
            <a:r>
              <a:rPr lang="vi-VN" sz="3200" dirty="0">
                <a:solidFill>
                  <a:srgbClr val="FF0000"/>
                </a:solidFill>
                <a:cs typeface="Arial" pitchFamily="34" charset="0"/>
              </a:rPr>
              <a:t>150%</a:t>
            </a:r>
            <a:r>
              <a:rPr lang="vi-VN" sz="3200" dirty="0">
                <a:cs typeface="Arial" pitchFamily="34" charset="0"/>
              </a:rPr>
              <a:t>;</a:t>
            </a:r>
          </a:p>
        </p:txBody>
      </p:sp>
      <p:sp>
        <p:nvSpPr>
          <p:cNvPr id="8" name="Rounded Rectangle 7"/>
          <p:cNvSpPr/>
          <p:nvPr/>
        </p:nvSpPr>
        <p:spPr>
          <a:xfrm>
            <a:off x="0" y="4262438"/>
            <a:ext cx="9140825" cy="1423987"/>
          </a:xfrm>
          <a:prstGeom prst="roundRect">
            <a:avLst/>
          </a:prstGeom>
          <a:ln/>
        </p:spPr>
        <p:style>
          <a:lnRef idx="2">
            <a:schemeClr val="accent2">
              <a:shade val="50000"/>
            </a:schemeClr>
          </a:lnRef>
          <a:fillRef idx="1">
            <a:schemeClr val="accent2"/>
          </a:fillRef>
          <a:effectRef idx="0">
            <a:schemeClr val="accent2"/>
          </a:effectRef>
          <a:fontRef idx="minor">
            <a:schemeClr val="lt1"/>
          </a:fontRef>
        </p:style>
        <p:txBody>
          <a:bodyPr anchor="ctr"/>
          <a:lstStyle/>
          <a:p>
            <a:pPr>
              <a:defRPr/>
            </a:pPr>
            <a:r>
              <a:rPr lang="vi-VN" sz="3200" dirty="0">
                <a:cs typeface="Arial" pitchFamily="34" charset="0"/>
              </a:rPr>
              <a:t>+ Tiền lương làm thêm giờ trong </a:t>
            </a:r>
            <a:r>
              <a:rPr lang="vi-VN" sz="3200" dirty="0">
                <a:solidFill>
                  <a:srgbClr val="FF0000"/>
                </a:solidFill>
                <a:cs typeface="Arial" pitchFamily="34" charset="0"/>
              </a:rPr>
              <a:t>ngày nghỉ hàng tuần</a:t>
            </a:r>
            <a:r>
              <a:rPr lang="vi-VN" sz="3200" dirty="0">
                <a:cs typeface="Arial" pitchFamily="34" charset="0"/>
              </a:rPr>
              <a:t> ít nhất bằng </a:t>
            </a:r>
            <a:r>
              <a:rPr lang="vi-VN" sz="3200" dirty="0">
                <a:solidFill>
                  <a:srgbClr val="FF0000"/>
                </a:solidFill>
                <a:cs typeface="Arial" pitchFamily="34" charset="0"/>
              </a:rPr>
              <a:t>200%</a:t>
            </a:r>
            <a:r>
              <a:rPr lang="vi-VN" sz="3200" dirty="0">
                <a:cs typeface="Arial" pitchFamily="34" charset="0"/>
              </a:rPr>
              <a:t>;</a:t>
            </a:r>
          </a:p>
        </p:txBody>
      </p:sp>
    </p:spTree>
    <p:extLst>
      <p:ext uri="{BB962C8B-B14F-4D97-AF65-F5344CB8AC3E}">
        <p14:creationId xmlns:p14="http://schemas.microsoft.com/office/powerpoint/2010/main" val="1734901013"/>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
                                          </p:val>
                                        </p:tav>
                                        <p:tav tm="100000">
                                          <p:val>
                                            <p:strVal val="#ppt_x"/>
                                          </p:val>
                                        </p:tav>
                                      </p:tavLst>
                                    </p:anim>
                                    <p:anim calcmode="lin" valueType="num">
                                      <p:cBhvr>
                                        <p:cTn id="1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anim calcmode="lin" valueType="num">
                                      <p:cBhvr>
                                        <p:cTn id="22" dur="1000" fill="hold"/>
                                        <p:tgtEl>
                                          <p:spTgt spid="8"/>
                                        </p:tgtEl>
                                        <p:attrNameLst>
                                          <p:attrName>ppt_x</p:attrName>
                                        </p:attrNameLst>
                                      </p:cBhvr>
                                      <p:tavLst>
                                        <p:tav tm="0">
                                          <p:val>
                                            <p:strVal val="#ppt_x"/>
                                          </p:val>
                                        </p:tav>
                                        <p:tav tm="100000">
                                          <p:val>
                                            <p:strVal val="#ppt_x"/>
                                          </p:val>
                                        </p:tav>
                                      </p:tavLst>
                                    </p:anim>
                                    <p:anim calcmode="lin" valueType="num">
                                      <p:cBhvr>
                                        <p:cTn id="23"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9" grpId="0" animBg="1"/>
      <p:bldP spid="8" grpId="0" animBg="1"/>
    </p:bld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3175" y="1250950"/>
            <a:ext cx="9140825" cy="760413"/>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a:cs typeface="Arial" pitchFamily="34" charset="0"/>
              </a:rPr>
              <a:t>c. Tiền lương trong thời gian làm thêm</a:t>
            </a:r>
          </a:p>
        </p:txBody>
      </p:sp>
      <p:pic>
        <p:nvPicPr>
          <p:cNvPr id="90116"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ounded Rectangle 6"/>
          <p:cNvSpPr/>
          <p:nvPr/>
        </p:nvSpPr>
        <p:spPr>
          <a:xfrm>
            <a:off x="0" y="2411413"/>
            <a:ext cx="9140825" cy="2625725"/>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 Tiền lương làm thêm giờ trong </a:t>
            </a:r>
            <a:r>
              <a:rPr lang="vi-VN" sz="3200" dirty="0">
                <a:solidFill>
                  <a:srgbClr val="FF0000"/>
                </a:solidFill>
                <a:cs typeface="Arial" pitchFamily="34" charset="0"/>
              </a:rPr>
              <a:t>ngày lễ, ngày tết</a:t>
            </a:r>
            <a:r>
              <a:rPr lang="vi-VN" sz="3200" dirty="0">
                <a:cs typeface="Arial" pitchFamily="34" charset="0"/>
              </a:rPr>
              <a:t>, ngày nghỉ có lương ít nhất bằng </a:t>
            </a:r>
            <a:r>
              <a:rPr lang="vi-VN" sz="3200" dirty="0">
                <a:solidFill>
                  <a:srgbClr val="FF0000"/>
                </a:solidFill>
                <a:cs typeface="Arial" pitchFamily="34" charset="0"/>
              </a:rPr>
              <a:t>300%</a:t>
            </a:r>
            <a:r>
              <a:rPr lang="vi-VN" sz="3200" dirty="0">
                <a:cs typeface="Arial" pitchFamily="34" charset="0"/>
              </a:rPr>
              <a:t> chưa kể tiền lương ngày lễ, ngày nghỉ có hưởng lương (Điểm c/K1/Đ </a:t>
            </a:r>
            <a:r>
              <a:rPr lang="vi-VN" sz="3200" dirty="0" smtClean="0">
                <a:cs typeface="Arial" pitchFamily="34" charset="0"/>
              </a:rPr>
              <a:t>97/BLLĐ</a:t>
            </a:r>
            <a:r>
              <a:rPr lang="en-US" sz="3200" dirty="0" smtClean="0">
                <a:cs typeface="Arial" pitchFamily="34" charset="0"/>
              </a:rPr>
              <a:t>/</a:t>
            </a:r>
            <a:r>
              <a:rPr lang="vi-VN" sz="3200" dirty="0" smtClean="0">
                <a:cs typeface="Arial" pitchFamily="34" charset="0"/>
              </a:rPr>
              <a:t>2019)</a:t>
            </a:r>
            <a:endParaRPr lang="vi-VN" sz="3200" dirty="0">
              <a:cs typeface="Arial" pitchFamily="34" charset="0"/>
            </a:endParaRPr>
          </a:p>
        </p:txBody>
      </p:sp>
      <p:sp>
        <p:nvSpPr>
          <p:cNvPr id="8" name="Rounded Rectangle 7"/>
          <p:cNvSpPr/>
          <p:nvPr/>
        </p:nvSpPr>
        <p:spPr>
          <a:xfrm>
            <a:off x="0" y="5353050"/>
            <a:ext cx="9140825" cy="1330325"/>
          </a:xfrm>
          <a:prstGeom prst="roundRect">
            <a:avLst/>
          </a:prstGeom>
          <a:ln/>
        </p:spPr>
        <p:style>
          <a:lnRef idx="2">
            <a:schemeClr val="accent4">
              <a:shade val="50000"/>
            </a:schemeClr>
          </a:lnRef>
          <a:fillRef idx="1">
            <a:schemeClr val="accent4"/>
          </a:fillRef>
          <a:effectRef idx="0">
            <a:schemeClr val="accent4"/>
          </a:effectRef>
          <a:fontRef idx="minor">
            <a:schemeClr val="lt1"/>
          </a:fontRef>
        </p:style>
        <p:txBody>
          <a:bodyPr anchor="ctr"/>
          <a:lstStyle/>
          <a:p>
            <a:pPr>
              <a:defRPr/>
            </a:pPr>
            <a:r>
              <a:rPr lang="vi-VN" sz="3200" dirty="0">
                <a:cs typeface="Arial" pitchFamily="34" charset="0"/>
              </a:rPr>
              <a:t>+ Nếu làm thêm vào ban đêm còn được cộng thêm từ 30% đến 35%.</a:t>
            </a:r>
          </a:p>
        </p:txBody>
      </p:sp>
    </p:spTree>
    <p:extLst>
      <p:ext uri="{BB962C8B-B14F-4D97-AF65-F5344CB8AC3E}">
        <p14:creationId xmlns:p14="http://schemas.microsoft.com/office/powerpoint/2010/main" val="2132866003"/>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1000"/>
                                        <p:tgtEl>
                                          <p:spTgt spid="7"/>
                                        </p:tgtEl>
                                      </p:cBhvr>
                                    </p:animEffect>
                                    <p:anim calcmode="lin" valueType="num">
                                      <p:cBhvr>
                                        <p:cTn id="15" dur="1000" fill="hold"/>
                                        <p:tgtEl>
                                          <p:spTgt spid="7"/>
                                        </p:tgtEl>
                                        <p:attrNameLst>
                                          <p:attrName>ppt_x</p:attrName>
                                        </p:attrNameLst>
                                      </p:cBhvr>
                                      <p:tavLst>
                                        <p:tav tm="0">
                                          <p:val>
                                            <p:strVal val="#ppt_x"/>
                                          </p:val>
                                        </p:tav>
                                        <p:tav tm="100000">
                                          <p:val>
                                            <p:strVal val="#ppt_x"/>
                                          </p:val>
                                        </p:tav>
                                      </p:tavLst>
                                    </p:anim>
                                    <p:anim calcmode="lin" valueType="num">
                                      <p:cBhvr>
                                        <p:cTn id="1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anim calcmode="lin" valueType="num">
                                      <p:cBhvr>
                                        <p:cTn id="22" dur="1000" fill="hold"/>
                                        <p:tgtEl>
                                          <p:spTgt spid="8"/>
                                        </p:tgtEl>
                                        <p:attrNameLst>
                                          <p:attrName>ppt_x</p:attrName>
                                        </p:attrNameLst>
                                      </p:cBhvr>
                                      <p:tavLst>
                                        <p:tav tm="0">
                                          <p:val>
                                            <p:strVal val="#ppt_x"/>
                                          </p:val>
                                        </p:tav>
                                        <p:tav tm="100000">
                                          <p:val>
                                            <p:strVal val="#ppt_x"/>
                                          </p:val>
                                        </p:tav>
                                      </p:tavLst>
                                    </p:anim>
                                    <p:anim calcmode="lin" valueType="num">
                                      <p:cBhvr>
                                        <p:cTn id="23"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3175" y="1250950"/>
            <a:ext cx="9140825" cy="1027113"/>
          </a:xfrm>
          <a:prstGeom prst="roundRect">
            <a:avLst/>
          </a:prstGeom>
          <a:solidFill>
            <a:srgbClr val="FFCCFF"/>
          </a:solidFill>
          <a:ln w="28575">
            <a:solidFill>
              <a:schemeClr val="accent2">
                <a:lumMod val="75000"/>
              </a:schemeClr>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a:cs typeface="Arial" pitchFamily="34" charset="0"/>
              </a:rPr>
              <a:t>d. Tiền lương trong trường hợp ngừng việc</a:t>
            </a:r>
          </a:p>
        </p:txBody>
      </p:sp>
      <p:pic>
        <p:nvPicPr>
          <p:cNvPr id="91140"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8"/>
          <p:cNvSpPr/>
          <p:nvPr/>
        </p:nvSpPr>
        <p:spPr>
          <a:xfrm>
            <a:off x="3175" y="2628900"/>
            <a:ext cx="9140825" cy="2841625"/>
          </a:xfrm>
          <a:prstGeom prst="roundRect">
            <a:avLst/>
          </a:prstGeom>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 Pháp luật lao động quy định trong thời gian ngừng việc người lao động </a:t>
            </a:r>
            <a:r>
              <a:rPr lang="vi-VN" sz="3200" b="1" dirty="0">
                <a:solidFill>
                  <a:srgbClr val="FF0000"/>
                </a:solidFill>
                <a:cs typeface="Arial" pitchFamily="34" charset="0"/>
              </a:rPr>
              <a:t>có thể được </a:t>
            </a:r>
            <a:r>
              <a:rPr lang="vi-VN" sz="3200" dirty="0">
                <a:cs typeface="Arial" pitchFamily="34" charset="0"/>
              </a:rPr>
              <a:t>hoặc </a:t>
            </a:r>
            <a:r>
              <a:rPr lang="vi-VN" sz="3200" b="1" dirty="0">
                <a:solidFill>
                  <a:srgbClr val="FF0000"/>
                </a:solidFill>
                <a:cs typeface="Arial" pitchFamily="34" charset="0"/>
              </a:rPr>
              <a:t>không được hưởng lương </a:t>
            </a:r>
            <a:r>
              <a:rPr lang="vi-VN" sz="3200" dirty="0">
                <a:cs typeface="Arial" pitchFamily="34" charset="0"/>
              </a:rPr>
              <a:t>tùy từng </a:t>
            </a:r>
            <a:r>
              <a:rPr lang="vi-VN" sz="3200" b="1" dirty="0">
                <a:solidFill>
                  <a:srgbClr val="FF0000"/>
                </a:solidFill>
                <a:cs typeface="Arial" pitchFamily="34" charset="0"/>
              </a:rPr>
              <a:t>lý do cụ thể </a:t>
            </a:r>
            <a:r>
              <a:rPr lang="vi-VN" sz="3200" dirty="0">
                <a:cs typeface="Arial" pitchFamily="34" charset="0"/>
              </a:rPr>
              <a:t>dẫn đến ngừng việc </a:t>
            </a:r>
          </a:p>
        </p:txBody>
      </p:sp>
    </p:spTree>
    <p:extLst>
      <p:ext uri="{BB962C8B-B14F-4D97-AF65-F5344CB8AC3E}">
        <p14:creationId xmlns:p14="http://schemas.microsoft.com/office/powerpoint/2010/main" val="4012505213"/>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
                                          </p:val>
                                        </p:tav>
                                        <p:tav tm="100000">
                                          <p:val>
                                            <p:strVal val="#ppt_x"/>
                                          </p:val>
                                        </p:tav>
                                      </p:tavLst>
                                    </p:anim>
                                    <p:anim calcmode="lin" valueType="num">
                                      <p:cBhvr>
                                        <p:cTn id="1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9" grpId="0" animBg="1"/>
    </p:bld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0" y="1600200"/>
            <a:ext cx="9137650" cy="1209675"/>
          </a:xfrm>
          <a:prstGeom prst="roundRect">
            <a:avLst/>
          </a:prstGeom>
          <a:solidFill>
            <a:srgbClr val="FFCCFF"/>
          </a:solidFill>
          <a:ln w="28575">
            <a:solidFill>
              <a:schemeClr val="accent2">
                <a:lumMod val="60000"/>
                <a:lumOff val="40000"/>
              </a:schemeClr>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Nếu ngừng việc do </a:t>
            </a:r>
            <a:endParaRPr lang="en-US" sz="3200" dirty="0">
              <a:cs typeface="Arial" pitchFamily="34" charset="0"/>
            </a:endParaRPr>
          </a:p>
          <a:p>
            <a:pPr>
              <a:defRPr/>
            </a:pPr>
            <a:r>
              <a:rPr lang="en-US" sz="3600" dirty="0">
                <a:solidFill>
                  <a:srgbClr val="FF0000"/>
                </a:solidFill>
                <a:cs typeface="Arial" pitchFamily="34" charset="0"/>
              </a:rPr>
              <a:t>             </a:t>
            </a:r>
            <a:r>
              <a:rPr lang="vi-VN" sz="3600" dirty="0" smtClean="0">
                <a:solidFill>
                  <a:srgbClr val="FF0000"/>
                </a:solidFill>
                <a:cs typeface="Arial" pitchFamily="34" charset="0"/>
              </a:rPr>
              <a:t>lỗi </a:t>
            </a:r>
            <a:r>
              <a:rPr lang="vi-VN" sz="3600" dirty="0">
                <a:solidFill>
                  <a:srgbClr val="FF0000"/>
                </a:solidFill>
                <a:cs typeface="Arial" pitchFamily="34" charset="0"/>
              </a:rPr>
              <a:t>của </a:t>
            </a:r>
            <a:r>
              <a:rPr lang="vi-VN" sz="3600" b="1" dirty="0">
                <a:solidFill>
                  <a:srgbClr val="FF0000"/>
                </a:solidFill>
                <a:cs typeface="Arial" pitchFamily="34" charset="0"/>
              </a:rPr>
              <a:t>người sử dụng </a:t>
            </a:r>
            <a:r>
              <a:rPr lang="vi-VN" sz="3600" dirty="0">
                <a:solidFill>
                  <a:srgbClr val="FF0000"/>
                </a:solidFill>
                <a:cs typeface="Arial" pitchFamily="34" charset="0"/>
              </a:rPr>
              <a:t>lao động</a:t>
            </a:r>
          </a:p>
        </p:txBody>
      </p:sp>
      <p:pic>
        <p:nvPicPr>
          <p:cNvPr id="92164"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ounded Rectangle 6"/>
          <p:cNvSpPr/>
          <p:nvPr/>
        </p:nvSpPr>
        <p:spPr>
          <a:xfrm>
            <a:off x="814388" y="3614738"/>
            <a:ext cx="8329612" cy="1027112"/>
          </a:xfrm>
          <a:prstGeom prst="roundRect">
            <a:avLst/>
          </a:prstGeom>
          <a:solidFill>
            <a:schemeClr val="tx2">
              <a:lumMod val="20000"/>
              <a:lumOff val="80000"/>
            </a:schemeClr>
          </a:solidFill>
          <a:ln w="28575">
            <a:solidFill>
              <a:schemeClr val="tx2">
                <a:lumMod val="60000"/>
                <a:lumOff val="40000"/>
              </a:schemeClr>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thì </a:t>
            </a:r>
            <a:r>
              <a:rPr lang="vi-VN" sz="3600" dirty="0">
                <a:cs typeface="Arial" pitchFamily="34" charset="0"/>
              </a:rPr>
              <a:t>người lao động </a:t>
            </a:r>
            <a:r>
              <a:rPr lang="vi-VN" sz="3600" b="1" dirty="0">
                <a:solidFill>
                  <a:srgbClr val="FF0000"/>
                </a:solidFill>
                <a:cs typeface="Arial" pitchFamily="34" charset="0"/>
              </a:rPr>
              <a:t>được trả đủ </a:t>
            </a:r>
            <a:r>
              <a:rPr lang="vi-VN" sz="3600" dirty="0">
                <a:cs typeface="Arial" pitchFamily="34" charset="0"/>
              </a:rPr>
              <a:t>lương</a:t>
            </a:r>
            <a:r>
              <a:rPr lang="vi-VN" sz="3200" dirty="0">
                <a:cs typeface="Arial" pitchFamily="34" charset="0"/>
              </a:rPr>
              <a:t>;</a:t>
            </a:r>
          </a:p>
        </p:txBody>
      </p:sp>
    </p:spTree>
    <p:extLst>
      <p:ext uri="{BB962C8B-B14F-4D97-AF65-F5344CB8AC3E}">
        <p14:creationId xmlns:p14="http://schemas.microsoft.com/office/powerpoint/2010/main" val="457614458"/>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1000"/>
                                        <p:tgtEl>
                                          <p:spTgt spid="7"/>
                                        </p:tgtEl>
                                      </p:cBhvr>
                                    </p:animEffect>
                                    <p:anim calcmode="lin" valueType="num">
                                      <p:cBhvr>
                                        <p:cTn id="15" dur="1000" fill="hold"/>
                                        <p:tgtEl>
                                          <p:spTgt spid="7"/>
                                        </p:tgtEl>
                                        <p:attrNameLst>
                                          <p:attrName>ppt_x</p:attrName>
                                        </p:attrNameLst>
                                      </p:cBhvr>
                                      <p:tavLst>
                                        <p:tav tm="0">
                                          <p:val>
                                            <p:strVal val="#ppt_x"/>
                                          </p:val>
                                        </p:tav>
                                        <p:tav tm="100000">
                                          <p:val>
                                            <p:strVal val="#ppt_x"/>
                                          </p:val>
                                        </p:tav>
                                      </p:tavLst>
                                    </p:anim>
                                    <p:anim calcmode="lin" valueType="num">
                                      <p:cBhvr>
                                        <p:cTn id="1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3187"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8"/>
          <p:cNvSpPr/>
          <p:nvPr/>
        </p:nvSpPr>
        <p:spPr>
          <a:xfrm>
            <a:off x="3175" y="1446213"/>
            <a:ext cx="9140825" cy="981075"/>
          </a:xfrm>
          <a:prstGeom prst="roundRect">
            <a:avLst/>
          </a:prstGeom>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Nếu ngừng việc do </a:t>
            </a:r>
            <a:r>
              <a:rPr lang="vi-VN" sz="3600" dirty="0">
                <a:solidFill>
                  <a:srgbClr val="FF0000"/>
                </a:solidFill>
                <a:cs typeface="Arial" pitchFamily="34" charset="0"/>
              </a:rPr>
              <a:t>lỗi của </a:t>
            </a:r>
            <a:r>
              <a:rPr lang="vi-VN" sz="3600" b="1" dirty="0">
                <a:solidFill>
                  <a:srgbClr val="FF0000"/>
                </a:solidFill>
                <a:cs typeface="Arial" pitchFamily="34" charset="0"/>
              </a:rPr>
              <a:t>người lao động</a:t>
            </a:r>
          </a:p>
        </p:txBody>
      </p:sp>
      <p:sp>
        <p:nvSpPr>
          <p:cNvPr id="7" name="Rounded Rectangle 6"/>
          <p:cNvSpPr/>
          <p:nvPr/>
        </p:nvSpPr>
        <p:spPr>
          <a:xfrm>
            <a:off x="3175" y="2876550"/>
            <a:ext cx="9140825" cy="3557588"/>
          </a:xfrm>
          <a:prstGeom prst="roundRect">
            <a:avLst/>
          </a:prstGeom>
          <a:solidFill>
            <a:srgbClr val="FFCCFF"/>
          </a:solidFill>
          <a:ln w="28575">
            <a:solidFill>
              <a:schemeClr val="accent2">
                <a:lumMod val="60000"/>
                <a:lumOff val="40000"/>
              </a:schemeClr>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a:solidFill>
                  <a:srgbClr val="FF0000"/>
                </a:solidFill>
                <a:cs typeface="Arial" pitchFamily="34" charset="0"/>
              </a:rPr>
              <a:t>- N</a:t>
            </a:r>
            <a:r>
              <a:rPr lang="vi-VN" sz="3200" dirty="0">
                <a:solidFill>
                  <a:srgbClr val="FF0000"/>
                </a:solidFill>
                <a:cs typeface="Arial" pitchFamily="34" charset="0"/>
              </a:rPr>
              <a:t>gười lao động </a:t>
            </a:r>
            <a:r>
              <a:rPr lang="vi-VN" sz="3200" b="1" dirty="0">
                <a:solidFill>
                  <a:srgbClr val="FF0000"/>
                </a:solidFill>
                <a:cs typeface="Arial" pitchFamily="34" charset="0"/>
              </a:rPr>
              <a:t>không được trả </a:t>
            </a:r>
            <a:r>
              <a:rPr lang="vi-VN" sz="3200" dirty="0">
                <a:solidFill>
                  <a:srgbClr val="FF0000"/>
                </a:solidFill>
                <a:cs typeface="Arial" pitchFamily="34" charset="0"/>
              </a:rPr>
              <a:t>lương</a:t>
            </a:r>
            <a:r>
              <a:rPr lang="vi-VN" sz="3200" dirty="0">
                <a:cs typeface="Arial" pitchFamily="34" charset="0"/>
              </a:rPr>
              <a:t>; </a:t>
            </a:r>
            <a:endParaRPr lang="en-US" sz="3200" dirty="0">
              <a:cs typeface="Arial" pitchFamily="34" charset="0"/>
            </a:endParaRPr>
          </a:p>
          <a:p>
            <a:pPr>
              <a:defRPr/>
            </a:pPr>
            <a:endParaRPr lang="en-US" sz="3200" dirty="0">
              <a:cs typeface="Arial" pitchFamily="34" charset="0"/>
            </a:endParaRPr>
          </a:p>
          <a:p>
            <a:pPr>
              <a:defRPr/>
            </a:pPr>
            <a:r>
              <a:rPr lang="en-US" sz="3200" dirty="0">
                <a:cs typeface="Arial" pitchFamily="34" charset="0"/>
              </a:rPr>
              <a:t>- N</a:t>
            </a:r>
            <a:r>
              <a:rPr lang="vi-VN" sz="3200" dirty="0">
                <a:cs typeface="Arial" pitchFamily="34" charset="0"/>
              </a:rPr>
              <a:t>hững </a:t>
            </a:r>
            <a:r>
              <a:rPr lang="vi-VN" sz="3200" b="1" dirty="0">
                <a:solidFill>
                  <a:srgbClr val="FF0000"/>
                </a:solidFill>
                <a:cs typeface="Arial" pitchFamily="34" charset="0"/>
              </a:rPr>
              <a:t>người lao động khác </a:t>
            </a:r>
            <a:r>
              <a:rPr lang="vi-VN" sz="3200" dirty="0">
                <a:cs typeface="Arial" pitchFamily="34" charset="0"/>
              </a:rPr>
              <a:t>trong cùng đơn vị phải ngừng việc được trả lương theo mức </a:t>
            </a:r>
            <a:r>
              <a:rPr lang="vi-VN" sz="3200" dirty="0">
                <a:solidFill>
                  <a:srgbClr val="FF0000"/>
                </a:solidFill>
                <a:cs typeface="Arial" pitchFamily="34" charset="0"/>
              </a:rPr>
              <a:t>do 2 bên thỏa thuận</a:t>
            </a:r>
            <a:r>
              <a:rPr lang="vi-VN" sz="3200" dirty="0">
                <a:cs typeface="Arial" pitchFamily="34" charset="0"/>
              </a:rPr>
              <a:t> nhưng </a:t>
            </a:r>
            <a:r>
              <a:rPr lang="vi-VN" sz="3200" b="1" dirty="0">
                <a:solidFill>
                  <a:srgbClr val="FF0000"/>
                </a:solidFill>
                <a:cs typeface="Arial" pitchFamily="34" charset="0"/>
              </a:rPr>
              <a:t>không thấp hơn </a:t>
            </a:r>
            <a:r>
              <a:rPr lang="vi-VN" sz="3200" dirty="0">
                <a:cs typeface="Arial" pitchFamily="34" charset="0"/>
              </a:rPr>
              <a:t>mức lương tối thiểu;</a:t>
            </a:r>
          </a:p>
        </p:txBody>
      </p:sp>
    </p:spTree>
    <p:extLst>
      <p:ext uri="{BB962C8B-B14F-4D97-AF65-F5344CB8AC3E}">
        <p14:creationId xmlns:p14="http://schemas.microsoft.com/office/powerpoint/2010/main" val="319714942"/>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1000"/>
                                        <p:tgtEl>
                                          <p:spTgt spid="7"/>
                                        </p:tgtEl>
                                      </p:cBhvr>
                                    </p:animEffect>
                                    <p:anim calcmode="lin" valueType="num">
                                      <p:cBhvr>
                                        <p:cTn id="15" dur="1000" fill="hold"/>
                                        <p:tgtEl>
                                          <p:spTgt spid="7"/>
                                        </p:tgtEl>
                                        <p:attrNameLst>
                                          <p:attrName>ppt_x</p:attrName>
                                        </p:attrNameLst>
                                      </p:cBhvr>
                                      <p:tavLst>
                                        <p:tav tm="0">
                                          <p:val>
                                            <p:strVal val="#ppt_x"/>
                                          </p:val>
                                        </p:tav>
                                        <p:tav tm="100000">
                                          <p:val>
                                            <p:strVal val="#ppt_x"/>
                                          </p:val>
                                        </p:tav>
                                      </p:tavLst>
                                    </p:anim>
                                    <p:anim calcmode="lin" valueType="num">
                                      <p:cBhvr>
                                        <p:cTn id="1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7" grpId="0" animBg="1"/>
    </p:bld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211"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ounded Rectangle 9"/>
          <p:cNvSpPr/>
          <p:nvPr/>
        </p:nvSpPr>
        <p:spPr>
          <a:xfrm>
            <a:off x="647700" y="1528763"/>
            <a:ext cx="7731125" cy="1995487"/>
          </a:xfrm>
          <a:prstGeom prst="roundRect">
            <a:avLst/>
          </a:prstGeom>
          <a:solidFill>
            <a:srgbClr val="FFFF00"/>
          </a:solidFill>
          <a:ln w="57150">
            <a:solidFill>
              <a:schemeClr val="accent3">
                <a:lumMod val="75000"/>
              </a:schemeClr>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Nếu do sự cố điện nước mà </a:t>
            </a:r>
            <a:r>
              <a:rPr lang="vi-VN" sz="3200" dirty="0">
                <a:solidFill>
                  <a:srgbClr val="FF0000"/>
                </a:solidFill>
                <a:cs typeface="Arial" pitchFamily="34" charset="0"/>
              </a:rPr>
              <a:t>không do lỗi của người sử dụng lao động </a:t>
            </a:r>
            <a:r>
              <a:rPr lang="vi-VN" sz="3200" dirty="0">
                <a:cs typeface="Arial" pitchFamily="34" charset="0"/>
              </a:rPr>
              <a:t>hoặc vì </a:t>
            </a:r>
            <a:r>
              <a:rPr lang="vi-VN" sz="3200" dirty="0">
                <a:solidFill>
                  <a:srgbClr val="FF0000"/>
                </a:solidFill>
                <a:cs typeface="Arial" pitchFamily="34" charset="0"/>
              </a:rPr>
              <a:t>lý do bất khả kháng</a:t>
            </a:r>
            <a:endParaRPr lang="vi-VN" sz="3200" dirty="0">
              <a:cs typeface="Arial" pitchFamily="34" charset="0"/>
            </a:endParaRPr>
          </a:p>
        </p:txBody>
      </p:sp>
      <p:sp>
        <p:nvSpPr>
          <p:cNvPr id="7" name="Rounded Rectangle 6"/>
          <p:cNvSpPr/>
          <p:nvPr/>
        </p:nvSpPr>
        <p:spPr>
          <a:xfrm>
            <a:off x="3175" y="4040188"/>
            <a:ext cx="9140825" cy="1795462"/>
          </a:xfrm>
          <a:prstGeom prst="roundRect">
            <a:avLst/>
          </a:prstGeom>
          <a:solidFill>
            <a:schemeClr val="accent3">
              <a:lumMod val="20000"/>
              <a:lumOff val="80000"/>
            </a:schemeClr>
          </a:solidFill>
          <a:ln w="28575">
            <a:solidFill>
              <a:schemeClr val="bg1">
                <a:lumMod val="50000"/>
              </a:schemeClr>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thì tiền lương do </a:t>
            </a:r>
            <a:r>
              <a:rPr lang="vi-VN" sz="3200" b="1" dirty="0">
                <a:solidFill>
                  <a:srgbClr val="FF0000"/>
                </a:solidFill>
                <a:cs typeface="Arial" pitchFamily="34" charset="0"/>
              </a:rPr>
              <a:t>2 bên thỏa thuận </a:t>
            </a:r>
            <a:r>
              <a:rPr lang="vi-VN" sz="3200" dirty="0">
                <a:cs typeface="Arial" pitchFamily="34" charset="0"/>
              </a:rPr>
              <a:t>nhưng </a:t>
            </a:r>
            <a:r>
              <a:rPr lang="vi-VN" sz="3200" b="1" dirty="0">
                <a:solidFill>
                  <a:srgbClr val="FF0000"/>
                </a:solidFill>
                <a:cs typeface="Arial" pitchFamily="34" charset="0"/>
              </a:rPr>
              <a:t>không</a:t>
            </a:r>
            <a:r>
              <a:rPr lang="vi-VN" sz="3200" b="1" dirty="0">
                <a:cs typeface="Arial" pitchFamily="34" charset="0"/>
              </a:rPr>
              <a:t> </a:t>
            </a:r>
            <a:r>
              <a:rPr lang="vi-VN" sz="3200" b="1" dirty="0">
                <a:solidFill>
                  <a:srgbClr val="FF0000"/>
                </a:solidFill>
                <a:cs typeface="Arial" pitchFamily="34" charset="0"/>
              </a:rPr>
              <a:t>thấp hơn</a:t>
            </a:r>
            <a:r>
              <a:rPr lang="vi-VN" sz="3200" b="1" dirty="0">
                <a:cs typeface="Arial" pitchFamily="34" charset="0"/>
              </a:rPr>
              <a:t> </a:t>
            </a:r>
            <a:r>
              <a:rPr lang="vi-VN" sz="3200" dirty="0">
                <a:cs typeface="Arial" pitchFamily="34" charset="0"/>
              </a:rPr>
              <a:t>mức lương tối thiểu.</a:t>
            </a:r>
          </a:p>
        </p:txBody>
      </p:sp>
    </p:spTree>
    <p:extLst>
      <p:ext uri="{BB962C8B-B14F-4D97-AF65-F5344CB8AC3E}">
        <p14:creationId xmlns:p14="http://schemas.microsoft.com/office/powerpoint/2010/main" val="2768027370"/>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1000"/>
                                        <p:tgtEl>
                                          <p:spTgt spid="7"/>
                                        </p:tgtEl>
                                      </p:cBhvr>
                                    </p:animEffect>
                                    <p:anim calcmode="lin" valueType="num">
                                      <p:cBhvr>
                                        <p:cTn id="15" dur="1000" fill="hold"/>
                                        <p:tgtEl>
                                          <p:spTgt spid="7"/>
                                        </p:tgtEl>
                                        <p:attrNameLst>
                                          <p:attrName>ppt_x</p:attrName>
                                        </p:attrNameLst>
                                      </p:cBhvr>
                                      <p:tavLst>
                                        <p:tav tm="0">
                                          <p:val>
                                            <p:strVal val="#ppt_x"/>
                                          </p:val>
                                        </p:tav>
                                        <p:tav tm="100000">
                                          <p:val>
                                            <p:strVal val="#ppt_x"/>
                                          </p:val>
                                        </p:tav>
                                      </p:tavLst>
                                    </p:anim>
                                    <p:anim calcmode="lin" valueType="num">
                                      <p:cBhvr>
                                        <p:cTn id="1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7" grpId="0" animBg="1"/>
    </p:bld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5234"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Rounded Rectangle 14"/>
          <p:cNvSpPr/>
          <p:nvPr/>
        </p:nvSpPr>
        <p:spPr>
          <a:xfrm>
            <a:off x="2759075" y="7938"/>
            <a:ext cx="5603875" cy="749300"/>
          </a:xfrm>
          <a:prstGeom prst="roundRect">
            <a:avLst/>
          </a:prstGeom>
          <a:solidFill>
            <a:srgbClr val="E4F41A"/>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en-US" sz="3200" b="1" dirty="0" err="1">
                <a:latin typeface="Arial" pitchFamily="34" charset="0"/>
                <a:cs typeface="Arial" pitchFamily="34" charset="0"/>
              </a:rPr>
              <a:t>Chọn</a:t>
            </a:r>
            <a:r>
              <a:rPr lang="en-US" sz="3200" b="1" dirty="0">
                <a:latin typeface="Arial" pitchFamily="34" charset="0"/>
                <a:cs typeface="Arial" pitchFamily="34" charset="0"/>
              </a:rPr>
              <a:t> </a:t>
            </a:r>
            <a:r>
              <a:rPr lang="en-US" sz="3200" b="1" dirty="0" err="1">
                <a:latin typeface="Arial" pitchFamily="34" charset="0"/>
                <a:cs typeface="Arial" pitchFamily="34" charset="0"/>
              </a:rPr>
              <a:t>câu</a:t>
            </a:r>
            <a:r>
              <a:rPr lang="en-US" sz="3200" b="1" dirty="0">
                <a:latin typeface="Arial" pitchFamily="34" charset="0"/>
                <a:cs typeface="Arial" pitchFamily="34" charset="0"/>
              </a:rPr>
              <a:t> </a:t>
            </a:r>
            <a:r>
              <a:rPr lang="en-US" sz="3200" b="1" dirty="0" err="1">
                <a:latin typeface="Arial" pitchFamily="34" charset="0"/>
                <a:cs typeface="Arial" pitchFamily="34" charset="0"/>
              </a:rPr>
              <a:t>trả</a:t>
            </a:r>
            <a:r>
              <a:rPr lang="en-US" sz="3200" b="1" dirty="0">
                <a:latin typeface="Arial" pitchFamily="34" charset="0"/>
                <a:cs typeface="Arial" pitchFamily="34" charset="0"/>
              </a:rPr>
              <a:t> </a:t>
            </a:r>
            <a:r>
              <a:rPr lang="en-US" sz="3200" b="1" dirty="0" err="1">
                <a:latin typeface="Arial" pitchFamily="34" charset="0"/>
                <a:cs typeface="Arial" pitchFamily="34" charset="0"/>
              </a:rPr>
              <a:t>lời</a:t>
            </a:r>
            <a:r>
              <a:rPr lang="en-US" sz="3200" b="1" dirty="0">
                <a:latin typeface="Arial" pitchFamily="34" charset="0"/>
                <a:cs typeface="Arial" pitchFamily="34" charset="0"/>
              </a:rPr>
              <a:t> </a:t>
            </a:r>
            <a:r>
              <a:rPr lang="en-US" sz="3200" b="1" dirty="0" err="1">
                <a:latin typeface="Arial" pitchFamily="34" charset="0"/>
                <a:cs typeface="Arial" pitchFamily="34" charset="0"/>
              </a:rPr>
              <a:t>đúng</a:t>
            </a:r>
            <a:r>
              <a:rPr lang="en-US" sz="3200" b="1" dirty="0">
                <a:latin typeface="Arial" pitchFamily="34" charset="0"/>
                <a:cs typeface="Arial" pitchFamily="34" charset="0"/>
              </a:rPr>
              <a:t> </a:t>
            </a:r>
            <a:r>
              <a:rPr lang="en-US" sz="3200" b="1" dirty="0" err="1">
                <a:latin typeface="Arial" pitchFamily="34" charset="0"/>
                <a:cs typeface="Arial" pitchFamily="34" charset="0"/>
              </a:rPr>
              <a:t>nhất</a:t>
            </a:r>
            <a:r>
              <a:rPr lang="en-US" sz="3200" b="1" dirty="0">
                <a:latin typeface="Arial" pitchFamily="34" charset="0"/>
                <a:cs typeface="Arial" pitchFamily="34" charset="0"/>
              </a:rPr>
              <a:t>  </a:t>
            </a:r>
          </a:p>
        </p:txBody>
      </p:sp>
      <p:sp>
        <p:nvSpPr>
          <p:cNvPr id="6" name="Rounded Rectangle 5"/>
          <p:cNvSpPr/>
          <p:nvPr/>
        </p:nvSpPr>
        <p:spPr>
          <a:xfrm>
            <a:off x="0" y="1476375"/>
            <a:ext cx="9144000" cy="1484313"/>
          </a:xfrm>
          <a:prstGeom prst="roundRect">
            <a:avLst/>
          </a:prstGeom>
          <a:solidFill>
            <a:schemeClr val="tx2">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smtClean="0">
                <a:latin typeface="Arial" pitchFamily="34" charset="0"/>
                <a:cs typeface="Arial" pitchFamily="34" charset="0"/>
              </a:rPr>
              <a:t>13/ </a:t>
            </a:r>
            <a:r>
              <a:rPr lang="vi-VN" sz="3200" dirty="0">
                <a:cs typeface="Arial" pitchFamily="34" charset="0"/>
              </a:rPr>
              <a:t>Theo quy định chung của pháp luật lao động Việt Nam, độ tuổi được phép thuê mướn lao động là</a:t>
            </a:r>
            <a:r>
              <a:rPr lang="en-US" sz="3200" dirty="0">
                <a:latin typeface="Arial" pitchFamily="34" charset="0"/>
                <a:cs typeface="Arial" pitchFamily="34" charset="0"/>
              </a:rPr>
              <a:t>.</a:t>
            </a:r>
          </a:p>
        </p:txBody>
      </p:sp>
      <p:sp>
        <p:nvSpPr>
          <p:cNvPr id="7" name="Rounded Rectangle 6"/>
          <p:cNvSpPr/>
          <p:nvPr/>
        </p:nvSpPr>
        <p:spPr>
          <a:xfrm>
            <a:off x="4787900" y="3325813"/>
            <a:ext cx="4206875" cy="1038225"/>
          </a:xfrm>
          <a:prstGeom prst="roundRect">
            <a:avLst/>
          </a:prstGeom>
          <a:solidFill>
            <a:schemeClr val="accent5">
              <a:lumMod val="60000"/>
              <a:lumOff val="4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c. Từ đủ 21 tuổi.</a:t>
            </a:r>
          </a:p>
        </p:txBody>
      </p:sp>
      <p:sp>
        <p:nvSpPr>
          <p:cNvPr id="8" name="Rounded Rectangle 7"/>
          <p:cNvSpPr/>
          <p:nvPr/>
        </p:nvSpPr>
        <p:spPr>
          <a:xfrm>
            <a:off x="215900" y="3325813"/>
            <a:ext cx="4206875" cy="1044575"/>
          </a:xfrm>
          <a:prstGeom prst="roundRect">
            <a:avLst/>
          </a:prstGeom>
          <a:solidFill>
            <a:schemeClr val="accent5">
              <a:lumMod val="60000"/>
              <a:lumOff val="4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a:latin typeface="Arial" pitchFamily="34" charset="0"/>
                <a:cs typeface="Arial" pitchFamily="34" charset="0"/>
              </a:rPr>
              <a:t>a. </a:t>
            </a:r>
            <a:r>
              <a:rPr lang="vi-VN" sz="3200" dirty="0">
                <a:cs typeface="Arial" pitchFamily="34" charset="0"/>
              </a:rPr>
              <a:t>Từ 18 tuổi.</a:t>
            </a:r>
          </a:p>
        </p:txBody>
      </p:sp>
      <p:sp>
        <p:nvSpPr>
          <p:cNvPr id="9" name="Rounded Rectangle 8"/>
          <p:cNvSpPr/>
          <p:nvPr/>
        </p:nvSpPr>
        <p:spPr>
          <a:xfrm>
            <a:off x="215900" y="4714875"/>
            <a:ext cx="4206875" cy="1085850"/>
          </a:xfrm>
          <a:prstGeom prst="roundRect">
            <a:avLst/>
          </a:prstGeom>
          <a:solidFill>
            <a:schemeClr val="accent5">
              <a:lumMod val="60000"/>
              <a:lumOff val="4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b. Từ đủ 18 tuổi</a:t>
            </a:r>
            <a:r>
              <a:rPr lang="en-US" sz="3200" dirty="0">
                <a:latin typeface="Arial" pitchFamily="34" charset="0"/>
                <a:cs typeface="Arial" pitchFamily="34" charset="0"/>
              </a:rPr>
              <a:t>.</a:t>
            </a:r>
          </a:p>
        </p:txBody>
      </p:sp>
      <p:sp>
        <p:nvSpPr>
          <p:cNvPr id="10" name="Rounded Rectangle 9"/>
          <p:cNvSpPr/>
          <p:nvPr/>
        </p:nvSpPr>
        <p:spPr>
          <a:xfrm>
            <a:off x="4808538" y="4714875"/>
            <a:ext cx="4206875" cy="1085850"/>
          </a:xfrm>
          <a:prstGeom prst="roundRect">
            <a:avLst/>
          </a:prstGeom>
          <a:solidFill>
            <a:schemeClr val="accent5">
              <a:lumMod val="60000"/>
              <a:lumOff val="4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d. Từ 21 tuổi.</a:t>
            </a:r>
          </a:p>
          <a:p>
            <a:pPr>
              <a:defRPr/>
            </a:pPr>
            <a:endParaRPr lang="en-US" sz="3200" b="1" dirty="0">
              <a:latin typeface="Arial" pitchFamily="34" charset="0"/>
              <a:cs typeface="Arial" pitchFamily="34" charset="0"/>
            </a:endParaRPr>
          </a:p>
        </p:txBody>
      </p:sp>
    </p:spTree>
    <p:extLst>
      <p:ext uri="{BB962C8B-B14F-4D97-AF65-F5344CB8AC3E}">
        <p14:creationId xmlns:p14="http://schemas.microsoft.com/office/powerpoint/2010/main" val="2446180266"/>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500" fill="hold"/>
                                        <p:tgtEl>
                                          <p:spTgt spid="7"/>
                                        </p:tgtEl>
                                        <p:attrNameLst>
                                          <p:attrName>ppt_x</p:attrName>
                                        </p:attrNameLst>
                                      </p:cBhvr>
                                      <p:tavLst>
                                        <p:tav tm="0">
                                          <p:val>
                                            <p:strVal val="#ppt_x"/>
                                          </p:val>
                                        </p:tav>
                                        <p:tav tm="100000">
                                          <p:val>
                                            <p:strVal val="#ppt_x"/>
                                          </p:val>
                                        </p:tav>
                                      </p:tavLst>
                                    </p:anim>
                                    <p:anim calcmode="lin" valueType="num">
                                      <p:cBhvr additive="base">
                                        <p:cTn id="15" dur="5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ppt_x"/>
                                          </p:val>
                                        </p:tav>
                                        <p:tav tm="100000">
                                          <p:val>
                                            <p:strVal val="#ppt_x"/>
                                          </p:val>
                                        </p:tav>
                                      </p:tavLst>
                                    </p:anim>
                                    <p:anim calcmode="lin" valueType="num">
                                      <p:cBhvr additive="base">
                                        <p:cTn id="19" dur="500" fill="hold"/>
                                        <p:tgtEl>
                                          <p:spTgt spid="8"/>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500" fill="hold"/>
                                        <p:tgtEl>
                                          <p:spTgt spid="10"/>
                                        </p:tgtEl>
                                        <p:attrNameLst>
                                          <p:attrName>ppt_x</p:attrName>
                                        </p:attrNameLst>
                                      </p:cBhvr>
                                      <p:tavLst>
                                        <p:tav tm="0">
                                          <p:val>
                                            <p:strVal val="#ppt_x"/>
                                          </p:val>
                                        </p:tav>
                                        <p:tav tm="100000">
                                          <p:val>
                                            <p:strVal val="#ppt_x"/>
                                          </p:val>
                                        </p:tav>
                                      </p:tavLst>
                                    </p:anim>
                                    <p:anim calcmode="lin" valueType="num">
                                      <p:cBhvr additive="base">
                                        <p:cTn id="23" dur="500" fill="hold"/>
                                        <p:tgtEl>
                                          <p:spTgt spid="10"/>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500" fill="hold"/>
                                        <p:tgtEl>
                                          <p:spTgt spid="9"/>
                                        </p:tgtEl>
                                        <p:attrNameLst>
                                          <p:attrName>ppt_x</p:attrName>
                                        </p:attrNameLst>
                                      </p:cBhvr>
                                      <p:tavLst>
                                        <p:tav tm="0">
                                          <p:val>
                                            <p:strVal val="#ppt_x"/>
                                          </p:val>
                                        </p:tav>
                                        <p:tav tm="100000">
                                          <p:val>
                                            <p:strVal val="#ppt_x"/>
                                          </p:val>
                                        </p:tav>
                                      </p:tavLst>
                                    </p:anim>
                                    <p:anim calcmode="lin" valueType="num">
                                      <p:cBhvr additive="base">
                                        <p:cTn id="27"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8" fill="hold" nodeType="clickPar">
                      <p:stCondLst>
                        <p:cond delay="indefinite"/>
                      </p:stCondLst>
                      <p:childTnLst>
                        <p:par>
                          <p:cTn id="29" fill="hold" nodeType="withGroup">
                            <p:stCondLst>
                              <p:cond delay="0"/>
                            </p:stCondLst>
                            <p:childTnLst>
                              <p:par>
                                <p:cTn id="30" presetID="1" presetClass="emph" presetSubtype="2" fill="hold" nodeType="clickEffect">
                                  <p:stCondLst>
                                    <p:cond delay="0"/>
                                  </p:stCondLst>
                                  <p:childTnLst>
                                    <p:animClr clrSpc="rgb" dir="cw">
                                      <p:cBhvr>
                                        <p:cTn id="31" dur="2000" fill="hold"/>
                                        <p:tgtEl>
                                          <p:spTgt spid="9"/>
                                        </p:tgtEl>
                                        <p:attrNameLst>
                                          <p:attrName>fillcolor</p:attrName>
                                        </p:attrNameLst>
                                      </p:cBhvr>
                                      <p:to>
                                        <a:srgbClr val="FF0000"/>
                                      </p:to>
                                    </p:animClr>
                                    <p:set>
                                      <p:cBhvr>
                                        <p:cTn id="32" dur="2000" fill="hold"/>
                                        <p:tgtEl>
                                          <p:spTgt spid="9"/>
                                        </p:tgtEl>
                                        <p:attrNameLst>
                                          <p:attrName>fill.type</p:attrName>
                                        </p:attrNameLst>
                                      </p:cBhvr>
                                      <p:to>
                                        <p:strVal val="solid"/>
                                      </p:to>
                                    </p:set>
                                    <p:set>
                                      <p:cBhvr>
                                        <p:cTn id="33" dur="2000" fill="hold"/>
                                        <p:tgtEl>
                                          <p:spTgt spid="9"/>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6258"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ounded Rectangle 10"/>
          <p:cNvSpPr/>
          <p:nvPr/>
        </p:nvSpPr>
        <p:spPr>
          <a:xfrm>
            <a:off x="124662" y="924718"/>
            <a:ext cx="9077325" cy="1179513"/>
          </a:xfrm>
          <a:prstGeom prst="roundRect">
            <a:avLst/>
          </a:prstGeom>
          <a:solidFill>
            <a:schemeClr val="accent6">
              <a:lumMod val="40000"/>
              <a:lumOff val="6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smtClean="0">
                <a:latin typeface="Arial" pitchFamily="34" charset="0"/>
                <a:cs typeface="Arial" pitchFamily="34" charset="0"/>
              </a:rPr>
              <a:t>14/ </a:t>
            </a:r>
            <a:r>
              <a:rPr lang="vi-VN" sz="3200" dirty="0" smtClean="0">
                <a:latin typeface="Arial" pitchFamily="34" charset="0"/>
                <a:cs typeface="Arial" pitchFamily="34" charset="0"/>
              </a:rPr>
              <a:t>Nếu </a:t>
            </a:r>
            <a:r>
              <a:rPr lang="vi-VN" sz="3200" dirty="0">
                <a:latin typeface="Arial" pitchFamily="34" charset="0"/>
                <a:cs typeface="Arial" pitchFamily="34" charset="0"/>
              </a:rPr>
              <a:t>ngừng việc do lỗi của người lao </a:t>
            </a:r>
            <a:r>
              <a:rPr lang="vi-VN" sz="3200" dirty="0" smtClean="0">
                <a:latin typeface="Arial" pitchFamily="34" charset="0"/>
                <a:cs typeface="Arial" pitchFamily="34" charset="0"/>
              </a:rPr>
              <a:t>động</a:t>
            </a:r>
            <a:endParaRPr lang="vi-VN" sz="3200" dirty="0">
              <a:latin typeface="Arial" pitchFamily="34" charset="0"/>
              <a:cs typeface="Arial" pitchFamily="34" charset="0"/>
            </a:endParaRPr>
          </a:p>
        </p:txBody>
      </p:sp>
      <p:sp>
        <p:nvSpPr>
          <p:cNvPr id="5" name="Rounded Rectangle 4"/>
          <p:cNvSpPr/>
          <p:nvPr/>
        </p:nvSpPr>
        <p:spPr>
          <a:xfrm>
            <a:off x="124662" y="2219325"/>
            <a:ext cx="8629888" cy="969731"/>
          </a:xfrm>
          <a:prstGeom prst="roundRect">
            <a:avLst/>
          </a:prstGeom>
          <a:solidFill>
            <a:schemeClr val="accent6">
              <a:lumMod val="60000"/>
              <a:lumOff val="4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a</a:t>
            </a:r>
            <a:r>
              <a:rPr lang="vi-VN" sz="3200" dirty="0" smtClean="0">
                <a:cs typeface="Arial" pitchFamily="34" charset="0"/>
              </a:rPr>
              <a:t>.</a:t>
            </a:r>
            <a:r>
              <a:rPr lang="en-US" sz="3200" dirty="0" smtClean="0">
                <a:cs typeface="Arial" pitchFamily="34" charset="0"/>
              </a:rPr>
              <a:t> </a:t>
            </a:r>
            <a:r>
              <a:rPr lang="en-US" sz="3200" dirty="0" smtClean="0">
                <a:latin typeface="Arial" pitchFamily="34" charset="0"/>
                <a:cs typeface="Arial" pitchFamily="34" charset="0"/>
              </a:rPr>
              <a:t>NLĐ </a:t>
            </a:r>
            <a:r>
              <a:rPr lang="en-US" sz="3200" dirty="0" err="1" smtClean="0">
                <a:latin typeface="Arial" pitchFamily="34" charset="0"/>
                <a:cs typeface="Arial" pitchFamily="34" charset="0"/>
              </a:rPr>
              <a:t>được</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hưởng</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nguyên</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lương</a:t>
            </a:r>
            <a:r>
              <a:rPr lang="en-US" sz="3200" dirty="0" smtClean="0">
                <a:latin typeface="Arial" pitchFamily="34" charset="0"/>
                <a:cs typeface="Arial" pitchFamily="34" charset="0"/>
              </a:rPr>
              <a:t> </a:t>
            </a:r>
            <a:r>
              <a:rPr lang="vi-VN" sz="3200" dirty="0" smtClean="0">
                <a:latin typeface="Arial" pitchFamily="34" charset="0"/>
                <a:cs typeface="Arial" pitchFamily="34" charset="0"/>
              </a:rPr>
              <a:t> </a:t>
            </a:r>
            <a:endParaRPr lang="vi-VN" sz="3200" dirty="0">
              <a:latin typeface="Arial" pitchFamily="34" charset="0"/>
              <a:cs typeface="Arial" pitchFamily="34" charset="0"/>
            </a:endParaRPr>
          </a:p>
        </p:txBody>
      </p:sp>
      <p:sp>
        <p:nvSpPr>
          <p:cNvPr id="6" name="Rounded Rectangle 5"/>
          <p:cNvSpPr/>
          <p:nvPr/>
        </p:nvSpPr>
        <p:spPr>
          <a:xfrm>
            <a:off x="134187" y="3296942"/>
            <a:ext cx="8610802" cy="908987"/>
          </a:xfrm>
          <a:prstGeom prst="roundRect">
            <a:avLst/>
          </a:prstGeom>
          <a:solidFill>
            <a:schemeClr val="accent6">
              <a:lumMod val="60000"/>
              <a:lumOff val="4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b. </a:t>
            </a:r>
            <a:r>
              <a:rPr lang="en-US" sz="3200" dirty="0">
                <a:latin typeface="Arial" pitchFamily="34" charset="0"/>
                <a:cs typeface="Arial" pitchFamily="34" charset="0"/>
              </a:rPr>
              <a:t>NLĐ </a:t>
            </a:r>
            <a:r>
              <a:rPr lang="en-US" sz="3200" dirty="0" err="1">
                <a:latin typeface="Arial" pitchFamily="34" charset="0"/>
                <a:cs typeface="Arial" pitchFamily="34" charset="0"/>
              </a:rPr>
              <a:t>được</a:t>
            </a:r>
            <a:r>
              <a:rPr lang="en-US" sz="3200" dirty="0">
                <a:latin typeface="Arial" pitchFamily="34" charset="0"/>
                <a:cs typeface="Arial" pitchFamily="34" charset="0"/>
              </a:rPr>
              <a:t> </a:t>
            </a:r>
            <a:r>
              <a:rPr lang="en-US" sz="3200" dirty="0" err="1">
                <a:latin typeface="Arial" pitchFamily="34" charset="0"/>
                <a:cs typeface="Arial" pitchFamily="34" charset="0"/>
              </a:rPr>
              <a:t>hưởng</a:t>
            </a:r>
            <a:r>
              <a:rPr lang="en-US" sz="3200" dirty="0">
                <a:latin typeface="Arial" pitchFamily="34" charset="0"/>
                <a:cs typeface="Arial" pitchFamily="34" charset="0"/>
              </a:rPr>
              <a:t> </a:t>
            </a:r>
            <a:r>
              <a:rPr lang="en-US" sz="3200" dirty="0" err="1" smtClean="0">
                <a:latin typeface="Arial" pitchFamily="34" charset="0"/>
                <a:cs typeface="Arial" pitchFamily="34" charset="0"/>
              </a:rPr>
              <a:t>lương</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theo</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thỏa</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thuận</a:t>
            </a:r>
            <a:endParaRPr lang="vi-VN" sz="3200" dirty="0">
              <a:latin typeface="Arial" pitchFamily="34" charset="0"/>
              <a:cs typeface="Arial" pitchFamily="34" charset="0"/>
            </a:endParaRPr>
          </a:p>
        </p:txBody>
      </p:sp>
      <p:sp>
        <p:nvSpPr>
          <p:cNvPr id="7" name="Rounded Rectangle 6"/>
          <p:cNvSpPr/>
          <p:nvPr/>
        </p:nvSpPr>
        <p:spPr>
          <a:xfrm>
            <a:off x="134187" y="4288580"/>
            <a:ext cx="8610802" cy="969731"/>
          </a:xfrm>
          <a:prstGeom prst="roundRect">
            <a:avLst/>
          </a:prstGeom>
          <a:solidFill>
            <a:schemeClr val="accent6">
              <a:lumMod val="60000"/>
              <a:lumOff val="4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c</a:t>
            </a:r>
            <a:r>
              <a:rPr lang="vi-VN" sz="3200" dirty="0" smtClean="0">
                <a:cs typeface="Arial" pitchFamily="34" charset="0"/>
              </a:rPr>
              <a:t>.</a:t>
            </a:r>
            <a:r>
              <a:rPr lang="en-US" sz="3200" dirty="0">
                <a:cs typeface="Arial" pitchFamily="34" charset="0"/>
              </a:rPr>
              <a:t> </a:t>
            </a:r>
            <a:r>
              <a:rPr lang="en-US" sz="3200" dirty="0">
                <a:latin typeface="Arial" pitchFamily="34" charset="0"/>
                <a:cs typeface="Arial" pitchFamily="34" charset="0"/>
              </a:rPr>
              <a:t>NLĐ </a:t>
            </a:r>
            <a:r>
              <a:rPr lang="en-US" sz="3200" dirty="0" err="1" smtClean="0">
                <a:latin typeface="Arial" pitchFamily="34" charset="0"/>
                <a:cs typeface="Arial" pitchFamily="34" charset="0"/>
              </a:rPr>
              <a:t>không</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được</a:t>
            </a:r>
            <a:r>
              <a:rPr lang="en-US" sz="3200" dirty="0" smtClean="0">
                <a:latin typeface="Arial" pitchFamily="34" charset="0"/>
                <a:cs typeface="Arial" pitchFamily="34" charset="0"/>
              </a:rPr>
              <a:t> </a:t>
            </a:r>
            <a:r>
              <a:rPr lang="en-US" sz="3200" dirty="0" err="1">
                <a:latin typeface="Arial" pitchFamily="34" charset="0"/>
                <a:cs typeface="Arial" pitchFamily="34" charset="0"/>
              </a:rPr>
              <a:t>hưởng</a:t>
            </a:r>
            <a:r>
              <a:rPr lang="en-US" sz="3200" dirty="0">
                <a:latin typeface="Arial" pitchFamily="34" charset="0"/>
                <a:cs typeface="Arial" pitchFamily="34" charset="0"/>
              </a:rPr>
              <a:t> </a:t>
            </a:r>
            <a:r>
              <a:rPr lang="en-US" sz="3200" dirty="0" err="1" smtClean="0">
                <a:latin typeface="Arial" pitchFamily="34" charset="0"/>
                <a:cs typeface="Arial" pitchFamily="34" charset="0"/>
              </a:rPr>
              <a:t>lương</a:t>
            </a:r>
            <a:r>
              <a:rPr lang="vi-VN" sz="3200" dirty="0" smtClean="0">
                <a:latin typeface="Arial" pitchFamily="34" charset="0"/>
                <a:cs typeface="Arial" pitchFamily="34" charset="0"/>
              </a:rPr>
              <a:t> </a:t>
            </a:r>
            <a:endParaRPr lang="vi-VN" sz="3200" dirty="0">
              <a:latin typeface="Arial" pitchFamily="34" charset="0"/>
              <a:cs typeface="Arial" pitchFamily="34" charset="0"/>
            </a:endParaRPr>
          </a:p>
        </p:txBody>
      </p:sp>
      <p:sp>
        <p:nvSpPr>
          <p:cNvPr id="8" name="Rounded Rectangle 7"/>
          <p:cNvSpPr/>
          <p:nvPr/>
        </p:nvSpPr>
        <p:spPr>
          <a:xfrm>
            <a:off x="124663" y="5403403"/>
            <a:ext cx="8629886" cy="969731"/>
          </a:xfrm>
          <a:prstGeom prst="roundRect">
            <a:avLst/>
          </a:prstGeom>
          <a:solidFill>
            <a:schemeClr val="accent6">
              <a:lumMod val="60000"/>
              <a:lumOff val="4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d. </a:t>
            </a:r>
            <a:r>
              <a:rPr lang="en-US" sz="3200" dirty="0" smtClean="0">
                <a:latin typeface="Arial" pitchFamily="34" charset="0"/>
                <a:cs typeface="Arial" pitchFamily="34" charset="0"/>
              </a:rPr>
              <a:t>NSD LĐ </a:t>
            </a:r>
            <a:r>
              <a:rPr lang="en-US" sz="3200" dirty="0" err="1" smtClean="0">
                <a:latin typeface="Arial" pitchFamily="34" charset="0"/>
                <a:cs typeface="Arial" pitchFamily="34" charset="0"/>
              </a:rPr>
              <a:t>trả</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lương</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tùy</a:t>
            </a:r>
            <a:r>
              <a:rPr lang="en-US" sz="3200" dirty="0" smtClean="0">
                <a:latin typeface="Arial" pitchFamily="34" charset="0"/>
                <a:cs typeface="Arial" pitchFamily="34" charset="0"/>
              </a:rPr>
              <a:t> ý</a:t>
            </a:r>
            <a:endParaRPr lang="vi-VN" sz="3200" dirty="0">
              <a:latin typeface="Arial" pitchFamily="34" charset="0"/>
              <a:cs typeface="Arial" pitchFamily="34" charset="0"/>
            </a:endParaRPr>
          </a:p>
        </p:txBody>
      </p:sp>
      <p:sp>
        <p:nvSpPr>
          <p:cNvPr id="9" name="Rounded Rectangle 8"/>
          <p:cNvSpPr/>
          <p:nvPr/>
        </p:nvSpPr>
        <p:spPr>
          <a:xfrm>
            <a:off x="2759075" y="7938"/>
            <a:ext cx="5603875" cy="749300"/>
          </a:xfrm>
          <a:prstGeom prst="roundRect">
            <a:avLst/>
          </a:prstGeom>
          <a:solidFill>
            <a:srgbClr val="E4F41A"/>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en-US" sz="3200" b="1" dirty="0" err="1">
                <a:latin typeface="Arial" pitchFamily="34" charset="0"/>
                <a:cs typeface="Arial" pitchFamily="34" charset="0"/>
              </a:rPr>
              <a:t>Chọn</a:t>
            </a:r>
            <a:r>
              <a:rPr lang="en-US" sz="3200" b="1" dirty="0">
                <a:latin typeface="Arial" pitchFamily="34" charset="0"/>
                <a:cs typeface="Arial" pitchFamily="34" charset="0"/>
              </a:rPr>
              <a:t> </a:t>
            </a:r>
            <a:r>
              <a:rPr lang="en-US" sz="3200" b="1" dirty="0" err="1">
                <a:latin typeface="Arial" pitchFamily="34" charset="0"/>
                <a:cs typeface="Arial" pitchFamily="34" charset="0"/>
              </a:rPr>
              <a:t>câu</a:t>
            </a:r>
            <a:r>
              <a:rPr lang="en-US" sz="3200" b="1" dirty="0">
                <a:latin typeface="Arial" pitchFamily="34" charset="0"/>
                <a:cs typeface="Arial" pitchFamily="34" charset="0"/>
              </a:rPr>
              <a:t> </a:t>
            </a:r>
            <a:r>
              <a:rPr lang="en-US" sz="3200" b="1" dirty="0" err="1">
                <a:latin typeface="Arial" pitchFamily="34" charset="0"/>
                <a:cs typeface="Arial" pitchFamily="34" charset="0"/>
              </a:rPr>
              <a:t>trả</a:t>
            </a:r>
            <a:r>
              <a:rPr lang="en-US" sz="3200" b="1" dirty="0">
                <a:latin typeface="Arial" pitchFamily="34" charset="0"/>
                <a:cs typeface="Arial" pitchFamily="34" charset="0"/>
              </a:rPr>
              <a:t> </a:t>
            </a:r>
            <a:r>
              <a:rPr lang="en-US" sz="3200" b="1" dirty="0" err="1">
                <a:latin typeface="Arial" pitchFamily="34" charset="0"/>
                <a:cs typeface="Arial" pitchFamily="34" charset="0"/>
              </a:rPr>
              <a:t>lời</a:t>
            </a:r>
            <a:r>
              <a:rPr lang="en-US" sz="3200" b="1" dirty="0">
                <a:latin typeface="Arial" pitchFamily="34" charset="0"/>
                <a:cs typeface="Arial" pitchFamily="34" charset="0"/>
              </a:rPr>
              <a:t> </a:t>
            </a:r>
            <a:r>
              <a:rPr lang="en-US" sz="3200" b="1" dirty="0" err="1">
                <a:latin typeface="Arial" pitchFamily="34" charset="0"/>
                <a:cs typeface="Arial" pitchFamily="34" charset="0"/>
              </a:rPr>
              <a:t>đúng</a:t>
            </a:r>
            <a:r>
              <a:rPr lang="en-US" sz="3200" b="1" dirty="0">
                <a:latin typeface="Arial" pitchFamily="34" charset="0"/>
                <a:cs typeface="Arial" pitchFamily="34" charset="0"/>
              </a:rPr>
              <a:t> </a:t>
            </a:r>
            <a:r>
              <a:rPr lang="en-US" sz="3200" b="1" dirty="0" err="1">
                <a:latin typeface="Arial" pitchFamily="34" charset="0"/>
                <a:cs typeface="Arial" pitchFamily="34" charset="0"/>
              </a:rPr>
              <a:t>nhất</a:t>
            </a:r>
            <a:r>
              <a:rPr lang="en-US" sz="3200" b="1" dirty="0">
                <a:latin typeface="Arial" pitchFamily="34" charset="0"/>
                <a:cs typeface="Arial" pitchFamily="34" charset="0"/>
              </a:rPr>
              <a:t>  </a:t>
            </a:r>
          </a:p>
        </p:txBody>
      </p:sp>
    </p:spTree>
    <p:extLst>
      <p:ext uri="{BB962C8B-B14F-4D97-AF65-F5344CB8AC3E}">
        <p14:creationId xmlns:p14="http://schemas.microsoft.com/office/powerpoint/2010/main" val="1606678685"/>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500" fill="hold"/>
                                        <p:tgtEl>
                                          <p:spTgt spid="5"/>
                                        </p:tgtEl>
                                        <p:attrNameLst>
                                          <p:attrName>ppt_x</p:attrName>
                                        </p:attrNameLst>
                                      </p:cBhvr>
                                      <p:tavLst>
                                        <p:tav tm="0">
                                          <p:val>
                                            <p:strVal val="#ppt_x"/>
                                          </p:val>
                                        </p:tav>
                                        <p:tav tm="100000">
                                          <p:val>
                                            <p:strVal val="#ppt_x"/>
                                          </p:val>
                                        </p:tav>
                                      </p:tavLst>
                                    </p:anim>
                                    <p:anim calcmode="lin" valueType="num">
                                      <p:cBhvr additive="base">
                                        <p:cTn id="15" dur="500" fill="hold"/>
                                        <p:tgtEl>
                                          <p:spTgt spid="5"/>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500" fill="hold"/>
                                        <p:tgtEl>
                                          <p:spTgt spid="6"/>
                                        </p:tgtEl>
                                        <p:attrNameLst>
                                          <p:attrName>ppt_x</p:attrName>
                                        </p:attrNameLst>
                                      </p:cBhvr>
                                      <p:tavLst>
                                        <p:tav tm="0">
                                          <p:val>
                                            <p:strVal val="#ppt_x"/>
                                          </p:val>
                                        </p:tav>
                                        <p:tav tm="100000">
                                          <p:val>
                                            <p:strVal val="#ppt_x"/>
                                          </p:val>
                                        </p:tav>
                                      </p:tavLst>
                                    </p:anim>
                                    <p:anim calcmode="lin" valueType="num">
                                      <p:cBhvr additive="base">
                                        <p:cTn id="19" dur="500" fill="hold"/>
                                        <p:tgtEl>
                                          <p:spTgt spid="6"/>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 fill="hold"/>
                                        <p:tgtEl>
                                          <p:spTgt spid="8"/>
                                        </p:tgtEl>
                                        <p:attrNameLst>
                                          <p:attrName>ppt_x</p:attrName>
                                        </p:attrNameLst>
                                      </p:cBhvr>
                                      <p:tavLst>
                                        <p:tav tm="0">
                                          <p:val>
                                            <p:strVal val="#ppt_x"/>
                                          </p:val>
                                        </p:tav>
                                        <p:tav tm="100000">
                                          <p:val>
                                            <p:strVal val="#ppt_x"/>
                                          </p:val>
                                        </p:tav>
                                      </p:tavLst>
                                    </p:anim>
                                    <p:anim calcmode="lin" valueType="num">
                                      <p:cBhvr additive="base">
                                        <p:cTn id="23" dur="5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500" fill="hold"/>
                                        <p:tgtEl>
                                          <p:spTgt spid="7"/>
                                        </p:tgtEl>
                                        <p:attrNameLst>
                                          <p:attrName>ppt_x</p:attrName>
                                        </p:attrNameLst>
                                      </p:cBhvr>
                                      <p:tavLst>
                                        <p:tav tm="0">
                                          <p:val>
                                            <p:strVal val="#ppt_x"/>
                                          </p:val>
                                        </p:tav>
                                        <p:tav tm="100000">
                                          <p:val>
                                            <p:strVal val="#ppt_x"/>
                                          </p:val>
                                        </p:tav>
                                      </p:tavLst>
                                    </p:anim>
                                    <p:anim calcmode="lin" valueType="num">
                                      <p:cBhvr additive="base">
                                        <p:cTn id="27"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8" fill="hold" nodeType="clickPar">
                      <p:stCondLst>
                        <p:cond delay="indefinite"/>
                      </p:stCondLst>
                      <p:childTnLst>
                        <p:par>
                          <p:cTn id="29" fill="hold" nodeType="withGroup">
                            <p:stCondLst>
                              <p:cond delay="0"/>
                            </p:stCondLst>
                            <p:childTnLst>
                              <p:par>
                                <p:cTn id="30" presetID="1" presetClass="emph" presetSubtype="2" fill="hold" nodeType="clickEffect">
                                  <p:stCondLst>
                                    <p:cond delay="0"/>
                                  </p:stCondLst>
                                  <p:childTnLst>
                                    <p:animClr clrSpc="rgb" dir="cw">
                                      <p:cBhvr>
                                        <p:cTn id="31" dur="2000" fill="hold"/>
                                        <p:tgtEl>
                                          <p:spTgt spid="7"/>
                                        </p:tgtEl>
                                        <p:attrNameLst>
                                          <p:attrName>fillcolor</p:attrName>
                                        </p:attrNameLst>
                                      </p:cBhvr>
                                      <p:to>
                                        <a:srgbClr val="FF0000"/>
                                      </p:to>
                                    </p:animClr>
                                    <p:set>
                                      <p:cBhvr>
                                        <p:cTn id="32" dur="2000" fill="hold"/>
                                        <p:tgtEl>
                                          <p:spTgt spid="7"/>
                                        </p:tgtEl>
                                        <p:attrNameLst>
                                          <p:attrName>fill.type</p:attrName>
                                        </p:attrNameLst>
                                      </p:cBhvr>
                                      <p:to>
                                        <p:strVal val="solid"/>
                                      </p:to>
                                    </p:set>
                                    <p:set>
                                      <p:cBhvr>
                                        <p:cTn id="33" dur="2000" fill="hold"/>
                                        <p:tgtEl>
                                          <p:spTgt spid="7"/>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5" grpId="0" animBg="1"/>
      <p:bldP spid="6" grpId="0" animBg="1"/>
      <p:bldP spid="7" grpId="0" animBg="1"/>
      <p:bldP spid="8" grpId="0" animBg="1"/>
    </p:bld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728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ounded Rectangle 4"/>
          <p:cNvSpPr/>
          <p:nvPr/>
        </p:nvSpPr>
        <p:spPr>
          <a:xfrm>
            <a:off x="0" y="1208701"/>
            <a:ext cx="9144000" cy="1052368"/>
          </a:xfrm>
          <a:prstGeom prst="roundRect">
            <a:avLst/>
          </a:prstGeom>
          <a:solidFill>
            <a:schemeClr val="accent5">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smtClean="0">
                <a:latin typeface="Arial" pitchFamily="34" charset="0"/>
                <a:cs typeface="Arial" pitchFamily="34" charset="0"/>
              </a:rPr>
              <a:t>15/ </a:t>
            </a:r>
            <a:r>
              <a:rPr lang="vi-VN" sz="3200" dirty="0">
                <a:latin typeface="Arial" pitchFamily="34" charset="0"/>
                <a:cs typeface="Arial" pitchFamily="34" charset="0"/>
              </a:rPr>
              <a:t>Tiền lương tối thiểu </a:t>
            </a:r>
            <a:r>
              <a:rPr lang="vi-VN" sz="3200" dirty="0" smtClean="0">
                <a:latin typeface="Arial" pitchFamily="34" charset="0"/>
                <a:cs typeface="Arial" pitchFamily="34" charset="0"/>
              </a:rPr>
              <a:t>do</a:t>
            </a:r>
            <a:endParaRPr lang="vi-VN" sz="3200" dirty="0">
              <a:latin typeface="Arial" pitchFamily="34" charset="0"/>
              <a:cs typeface="Arial" pitchFamily="34" charset="0"/>
            </a:endParaRPr>
          </a:p>
        </p:txBody>
      </p:sp>
      <p:sp>
        <p:nvSpPr>
          <p:cNvPr id="6" name="Rounded Rectangle 5"/>
          <p:cNvSpPr/>
          <p:nvPr/>
        </p:nvSpPr>
        <p:spPr>
          <a:xfrm>
            <a:off x="1786731" y="3594635"/>
            <a:ext cx="5403397" cy="877613"/>
          </a:xfrm>
          <a:prstGeom prst="roundRect">
            <a:avLst/>
          </a:prstGeom>
          <a:solidFill>
            <a:schemeClr val="accent1">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a. </a:t>
            </a:r>
            <a:r>
              <a:rPr lang="en-US" sz="3200" dirty="0" err="1" smtClean="0">
                <a:latin typeface="Arial" pitchFamily="34" charset="0"/>
                <a:cs typeface="Arial" pitchFamily="34" charset="0"/>
              </a:rPr>
              <a:t>Quốc</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hội</a:t>
            </a:r>
            <a:r>
              <a:rPr lang="en-US" sz="3200" dirty="0" smtClean="0">
                <a:latin typeface="Arial" pitchFamily="34" charset="0"/>
                <a:cs typeface="Arial" pitchFamily="34" charset="0"/>
              </a:rPr>
              <a:t> </a:t>
            </a:r>
            <a:r>
              <a:rPr lang="vi-VN" sz="3200" dirty="0" smtClean="0">
                <a:latin typeface="Arial" pitchFamily="34" charset="0"/>
                <a:cs typeface="Arial" pitchFamily="34" charset="0"/>
              </a:rPr>
              <a:t>quyết </a:t>
            </a:r>
            <a:r>
              <a:rPr lang="vi-VN" sz="3200" dirty="0">
                <a:cs typeface="Arial" pitchFamily="34" charset="0"/>
              </a:rPr>
              <a:t>định</a:t>
            </a:r>
          </a:p>
        </p:txBody>
      </p:sp>
      <p:sp>
        <p:nvSpPr>
          <p:cNvPr id="7" name="Rounded Rectangle 6"/>
          <p:cNvSpPr/>
          <p:nvPr/>
        </p:nvSpPr>
        <p:spPr>
          <a:xfrm>
            <a:off x="215987" y="2580482"/>
            <a:ext cx="5403397" cy="877613"/>
          </a:xfrm>
          <a:prstGeom prst="roundRect">
            <a:avLst/>
          </a:prstGeom>
          <a:solidFill>
            <a:schemeClr val="accent1">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b. </a:t>
            </a:r>
            <a:r>
              <a:rPr lang="en-US" sz="3200" dirty="0" err="1" smtClean="0">
                <a:latin typeface="Arial" pitchFamily="34" charset="0"/>
                <a:cs typeface="Arial" pitchFamily="34" charset="0"/>
              </a:rPr>
              <a:t>Chủ</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tịch</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nước</a:t>
            </a:r>
            <a:r>
              <a:rPr lang="en-US" sz="3200" dirty="0" smtClean="0">
                <a:latin typeface="Arial" pitchFamily="34" charset="0"/>
                <a:cs typeface="Arial" pitchFamily="34" charset="0"/>
              </a:rPr>
              <a:t> </a:t>
            </a:r>
            <a:r>
              <a:rPr lang="vi-VN" sz="3200" dirty="0" smtClean="0">
                <a:latin typeface="Arial" pitchFamily="34" charset="0"/>
                <a:cs typeface="Arial" pitchFamily="34" charset="0"/>
              </a:rPr>
              <a:t>quyết </a:t>
            </a:r>
            <a:r>
              <a:rPr lang="vi-VN" sz="3200" dirty="0">
                <a:latin typeface="Arial" pitchFamily="34" charset="0"/>
                <a:cs typeface="Arial" pitchFamily="34" charset="0"/>
              </a:rPr>
              <a:t>định </a:t>
            </a:r>
          </a:p>
        </p:txBody>
      </p:sp>
      <p:sp>
        <p:nvSpPr>
          <p:cNvPr id="8" name="Rounded Rectangle 7"/>
          <p:cNvSpPr/>
          <p:nvPr/>
        </p:nvSpPr>
        <p:spPr>
          <a:xfrm>
            <a:off x="3047094" y="4691915"/>
            <a:ext cx="5116003" cy="877613"/>
          </a:xfrm>
          <a:prstGeom prst="roundRect">
            <a:avLst/>
          </a:prstGeom>
          <a:solidFill>
            <a:schemeClr val="accent1">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c. </a:t>
            </a:r>
            <a:r>
              <a:rPr lang="vi-VN" sz="3200" dirty="0">
                <a:latin typeface="Arial" pitchFamily="34" charset="0"/>
                <a:cs typeface="Arial" pitchFamily="34" charset="0"/>
              </a:rPr>
              <a:t>Chính phủ quyết định </a:t>
            </a:r>
            <a:endParaRPr lang="vi-VN" sz="3200" dirty="0">
              <a:cs typeface="Arial" pitchFamily="34" charset="0"/>
            </a:endParaRPr>
          </a:p>
        </p:txBody>
      </p:sp>
      <p:sp>
        <p:nvSpPr>
          <p:cNvPr id="9" name="Rounded Rectangle 8"/>
          <p:cNvSpPr/>
          <p:nvPr/>
        </p:nvSpPr>
        <p:spPr>
          <a:xfrm>
            <a:off x="4161000" y="5771761"/>
            <a:ext cx="5116003" cy="878421"/>
          </a:xfrm>
          <a:prstGeom prst="roundRect">
            <a:avLst/>
          </a:prstGeom>
          <a:solidFill>
            <a:schemeClr val="accent1">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d. </a:t>
            </a:r>
            <a:r>
              <a:rPr lang="en-US" sz="3200" dirty="0" err="1" smtClean="0">
                <a:latin typeface="Arial" pitchFamily="34" charset="0"/>
                <a:cs typeface="Arial" pitchFamily="34" charset="0"/>
              </a:rPr>
              <a:t>Tòa</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án</a:t>
            </a:r>
            <a:r>
              <a:rPr lang="en-US" sz="3200" dirty="0" smtClean="0">
                <a:latin typeface="Arial" pitchFamily="34" charset="0"/>
                <a:cs typeface="Arial" pitchFamily="34" charset="0"/>
              </a:rPr>
              <a:t> </a:t>
            </a:r>
            <a:r>
              <a:rPr lang="vi-VN" sz="3200" dirty="0" smtClean="0">
                <a:latin typeface="Arial" pitchFamily="34" charset="0"/>
                <a:cs typeface="Arial" pitchFamily="34" charset="0"/>
              </a:rPr>
              <a:t>quyết </a:t>
            </a:r>
            <a:r>
              <a:rPr lang="vi-VN" sz="3200" dirty="0">
                <a:latin typeface="Arial" pitchFamily="34" charset="0"/>
                <a:cs typeface="Arial" pitchFamily="34" charset="0"/>
              </a:rPr>
              <a:t>định</a:t>
            </a:r>
          </a:p>
        </p:txBody>
      </p:sp>
      <p:sp>
        <p:nvSpPr>
          <p:cNvPr id="10" name="Rounded Rectangle 9"/>
          <p:cNvSpPr/>
          <p:nvPr/>
        </p:nvSpPr>
        <p:spPr>
          <a:xfrm>
            <a:off x="2759075" y="7938"/>
            <a:ext cx="5603875" cy="749300"/>
          </a:xfrm>
          <a:prstGeom prst="roundRect">
            <a:avLst/>
          </a:prstGeom>
          <a:solidFill>
            <a:srgbClr val="E4F41A"/>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en-US" sz="3200" b="1" dirty="0" err="1">
                <a:latin typeface="Arial" pitchFamily="34" charset="0"/>
                <a:cs typeface="Arial" pitchFamily="34" charset="0"/>
              </a:rPr>
              <a:t>Chọn</a:t>
            </a:r>
            <a:r>
              <a:rPr lang="en-US" sz="3200" b="1" dirty="0">
                <a:latin typeface="Arial" pitchFamily="34" charset="0"/>
                <a:cs typeface="Arial" pitchFamily="34" charset="0"/>
              </a:rPr>
              <a:t> </a:t>
            </a:r>
            <a:r>
              <a:rPr lang="en-US" sz="3200" b="1" dirty="0" err="1">
                <a:latin typeface="Arial" pitchFamily="34" charset="0"/>
                <a:cs typeface="Arial" pitchFamily="34" charset="0"/>
              </a:rPr>
              <a:t>câu</a:t>
            </a:r>
            <a:r>
              <a:rPr lang="en-US" sz="3200" b="1" dirty="0">
                <a:latin typeface="Arial" pitchFamily="34" charset="0"/>
                <a:cs typeface="Arial" pitchFamily="34" charset="0"/>
              </a:rPr>
              <a:t> </a:t>
            </a:r>
            <a:r>
              <a:rPr lang="en-US" sz="3200" b="1" dirty="0" err="1">
                <a:latin typeface="Arial" pitchFamily="34" charset="0"/>
                <a:cs typeface="Arial" pitchFamily="34" charset="0"/>
              </a:rPr>
              <a:t>trả</a:t>
            </a:r>
            <a:r>
              <a:rPr lang="en-US" sz="3200" b="1" dirty="0">
                <a:latin typeface="Arial" pitchFamily="34" charset="0"/>
                <a:cs typeface="Arial" pitchFamily="34" charset="0"/>
              </a:rPr>
              <a:t> </a:t>
            </a:r>
            <a:r>
              <a:rPr lang="en-US" sz="3200" b="1" dirty="0" err="1">
                <a:latin typeface="Arial" pitchFamily="34" charset="0"/>
                <a:cs typeface="Arial" pitchFamily="34" charset="0"/>
              </a:rPr>
              <a:t>lời</a:t>
            </a:r>
            <a:r>
              <a:rPr lang="en-US" sz="3200" b="1" dirty="0">
                <a:latin typeface="Arial" pitchFamily="34" charset="0"/>
                <a:cs typeface="Arial" pitchFamily="34" charset="0"/>
              </a:rPr>
              <a:t> </a:t>
            </a:r>
            <a:r>
              <a:rPr lang="en-US" sz="3200" b="1" dirty="0" err="1">
                <a:latin typeface="Arial" pitchFamily="34" charset="0"/>
                <a:cs typeface="Arial" pitchFamily="34" charset="0"/>
              </a:rPr>
              <a:t>đúng</a:t>
            </a:r>
            <a:r>
              <a:rPr lang="en-US" sz="3200" b="1" dirty="0">
                <a:latin typeface="Arial" pitchFamily="34" charset="0"/>
                <a:cs typeface="Arial" pitchFamily="34" charset="0"/>
              </a:rPr>
              <a:t> </a:t>
            </a:r>
            <a:r>
              <a:rPr lang="en-US" sz="3200" b="1" dirty="0" err="1">
                <a:latin typeface="Arial" pitchFamily="34" charset="0"/>
                <a:cs typeface="Arial" pitchFamily="34" charset="0"/>
              </a:rPr>
              <a:t>nhất</a:t>
            </a:r>
            <a:r>
              <a:rPr lang="en-US" sz="3200" b="1" dirty="0">
                <a:latin typeface="Arial" pitchFamily="34" charset="0"/>
                <a:cs typeface="Arial" pitchFamily="34" charset="0"/>
              </a:rPr>
              <a:t>  </a:t>
            </a:r>
          </a:p>
        </p:txBody>
      </p:sp>
    </p:spTree>
    <p:extLst>
      <p:ext uri="{BB962C8B-B14F-4D97-AF65-F5344CB8AC3E}">
        <p14:creationId xmlns:p14="http://schemas.microsoft.com/office/powerpoint/2010/main" val="3397752318"/>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500" fill="hold"/>
                                        <p:tgtEl>
                                          <p:spTgt spid="6"/>
                                        </p:tgtEl>
                                        <p:attrNameLst>
                                          <p:attrName>ppt_x</p:attrName>
                                        </p:attrNameLst>
                                      </p:cBhvr>
                                      <p:tavLst>
                                        <p:tav tm="0">
                                          <p:val>
                                            <p:strVal val="#ppt_x"/>
                                          </p:val>
                                        </p:tav>
                                        <p:tav tm="100000">
                                          <p:val>
                                            <p:strVal val="#ppt_x"/>
                                          </p:val>
                                        </p:tav>
                                      </p:tavLst>
                                    </p:anim>
                                    <p:anim calcmode="lin" valueType="num">
                                      <p:cBhvr additive="base">
                                        <p:cTn id="15" dur="5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 fill="hold"/>
                                        <p:tgtEl>
                                          <p:spTgt spid="7"/>
                                        </p:tgtEl>
                                        <p:attrNameLst>
                                          <p:attrName>ppt_x</p:attrName>
                                        </p:attrNameLst>
                                      </p:cBhvr>
                                      <p:tavLst>
                                        <p:tav tm="0">
                                          <p:val>
                                            <p:strVal val="#ppt_x"/>
                                          </p:val>
                                        </p:tav>
                                        <p:tav tm="100000">
                                          <p:val>
                                            <p:strVal val="#ppt_x"/>
                                          </p:val>
                                        </p:tav>
                                      </p:tavLst>
                                    </p:anim>
                                    <p:anim calcmode="lin" valueType="num">
                                      <p:cBhvr additive="base">
                                        <p:cTn id="19" dur="5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500" fill="hold"/>
                                        <p:tgtEl>
                                          <p:spTgt spid="9"/>
                                        </p:tgtEl>
                                        <p:attrNameLst>
                                          <p:attrName>ppt_x</p:attrName>
                                        </p:attrNameLst>
                                      </p:cBhvr>
                                      <p:tavLst>
                                        <p:tav tm="0">
                                          <p:val>
                                            <p:strVal val="#ppt_x"/>
                                          </p:val>
                                        </p:tav>
                                        <p:tav tm="100000">
                                          <p:val>
                                            <p:strVal val="#ppt_x"/>
                                          </p:val>
                                        </p:tav>
                                      </p:tavLst>
                                    </p:anim>
                                    <p:anim calcmode="lin" valueType="num">
                                      <p:cBhvr additive="base">
                                        <p:cTn id="23" dur="500" fill="hold"/>
                                        <p:tgtEl>
                                          <p:spTgt spid="9"/>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500" fill="hold"/>
                                        <p:tgtEl>
                                          <p:spTgt spid="8"/>
                                        </p:tgtEl>
                                        <p:attrNameLst>
                                          <p:attrName>ppt_x</p:attrName>
                                        </p:attrNameLst>
                                      </p:cBhvr>
                                      <p:tavLst>
                                        <p:tav tm="0">
                                          <p:val>
                                            <p:strVal val="#ppt_x"/>
                                          </p:val>
                                        </p:tav>
                                        <p:tav tm="100000">
                                          <p:val>
                                            <p:strVal val="#ppt_x"/>
                                          </p:val>
                                        </p:tav>
                                      </p:tavLst>
                                    </p:anim>
                                    <p:anim calcmode="lin" valueType="num">
                                      <p:cBhvr additive="base">
                                        <p:cTn id="27"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8" fill="hold" nodeType="clickPar">
                      <p:stCondLst>
                        <p:cond delay="indefinite"/>
                      </p:stCondLst>
                      <p:childTnLst>
                        <p:par>
                          <p:cTn id="29" fill="hold" nodeType="withGroup">
                            <p:stCondLst>
                              <p:cond delay="0"/>
                            </p:stCondLst>
                            <p:childTnLst>
                              <p:par>
                                <p:cTn id="30" presetID="1" presetClass="emph" presetSubtype="2" fill="hold" nodeType="clickEffect">
                                  <p:stCondLst>
                                    <p:cond delay="0"/>
                                  </p:stCondLst>
                                  <p:childTnLst>
                                    <p:animClr clrSpc="rgb" dir="cw">
                                      <p:cBhvr>
                                        <p:cTn id="31" dur="2000" fill="hold"/>
                                        <p:tgtEl>
                                          <p:spTgt spid="8"/>
                                        </p:tgtEl>
                                        <p:attrNameLst>
                                          <p:attrName>fillcolor</p:attrName>
                                        </p:attrNameLst>
                                      </p:cBhvr>
                                      <p:to>
                                        <a:srgbClr val="FF0000"/>
                                      </p:to>
                                    </p:animClr>
                                    <p:set>
                                      <p:cBhvr>
                                        <p:cTn id="32" dur="2000" fill="hold"/>
                                        <p:tgtEl>
                                          <p:spTgt spid="8"/>
                                        </p:tgtEl>
                                        <p:attrNameLst>
                                          <p:attrName>fill.type</p:attrName>
                                        </p:attrNameLst>
                                      </p:cBhvr>
                                      <p:to>
                                        <p:strVal val="solid"/>
                                      </p:to>
                                    </p:set>
                                    <p:set>
                                      <p:cBhvr>
                                        <p:cTn id="33" dur="2000" fill="hold"/>
                                        <p:tgtEl>
                                          <p:spTgt spid="8"/>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6258"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ounded Rectangle 10"/>
          <p:cNvSpPr/>
          <p:nvPr/>
        </p:nvSpPr>
        <p:spPr>
          <a:xfrm>
            <a:off x="124662" y="924718"/>
            <a:ext cx="9077325" cy="1179513"/>
          </a:xfrm>
          <a:prstGeom prst="roundRect">
            <a:avLst/>
          </a:prstGeom>
          <a:solidFill>
            <a:schemeClr val="accent6">
              <a:lumMod val="40000"/>
              <a:lumOff val="6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smtClean="0">
                <a:latin typeface="Arial" pitchFamily="34" charset="0"/>
                <a:cs typeface="Arial" pitchFamily="34" charset="0"/>
              </a:rPr>
              <a:t>16/ </a:t>
            </a:r>
            <a:r>
              <a:rPr lang="vi-VN" sz="3200" dirty="0" smtClean="0">
                <a:latin typeface="Arial" pitchFamily="34" charset="0"/>
                <a:cs typeface="Arial" pitchFamily="34" charset="0"/>
              </a:rPr>
              <a:t>Nếu </a:t>
            </a:r>
            <a:r>
              <a:rPr lang="vi-VN" sz="3200" dirty="0">
                <a:latin typeface="Arial" pitchFamily="34" charset="0"/>
                <a:cs typeface="Arial" pitchFamily="34" charset="0"/>
              </a:rPr>
              <a:t>ngừng việc do sự cố điện nước</a:t>
            </a:r>
          </a:p>
        </p:txBody>
      </p:sp>
      <p:sp>
        <p:nvSpPr>
          <p:cNvPr id="5" name="Rounded Rectangle 4"/>
          <p:cNvSpPr/>
          <p:nvPr/>
        </p:nvSpPr>
        <p:spPr>
          <a:xfrm>
            <a:off x="124662" y="2219325"/>
            <a:ext cx="8629888" cy="969731"/>
          </a:xfrm>
          <a:prstGeom prst="roundRect">
            <a:avLst/>
          </a:prstGeom>
          <a:solidFill>
            <a:schemeClr val="accent6">
              <a:lumMod val="60000"/>
              <a:lumOff val="4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a</a:t>
            </a:r>
            <a:r>
              <a:rPr lang="vi-VN" sz="3200" dirty="0" smtClean="0">
                <a:cs typeface="Arial" pitchFamily="34" charset="0"/>
              </a:rPr>
              <a:t>.</a:t>
            </a:r>
            <a:r>
              <a:rPr lang="en-US" sz="3200" dirty="0" smtClean="0">
                <a:cs typeface="Arial" pitchFamily="34" charset="0"/>
              </a:rPr>
              <a:t> </a:t>
            </a:r>
            <a:r>
              <a:rPr lang="en-US" sz="3200" dirty="0" smtClean="0">
                <a:latin typeface="Arial" pitchFamily="34" charset="0"/>
                <a:cs typeface="Arial" pitchFamily="34" charset="0"/>
              </a:rPr>
              <a:t>NLĐ </a:t>
            </a:r>
            <a:r>
              <a:rPr lang="en-US" sz="3200" dirty="0" err="1" smtClean="0">
                <a:latin typeface="Arial" pitchFamily="34" charset="0"/>
                <a:cs typeface="Arial" pitchFamily="34" charset="0"/>
              </a:rPr>
              <a:t>được</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hưởng</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nguyên</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lương</a:t>
            </a:r>
            <a:r>
              <a:rPr lang="en-US" sz="3200" dirty="0" smtClean="0">
                <a:latin typeface="Arial" pitchFamily="34" charset="0"/>
                <a:cs typeface="Arial" pitchFamily="34" charset="0"/>
              </a:rPr>
              <a:t> </a:t>
            </a:r>
            <a:r>
              <a:rPr lang="vi-VN" sz="3200" dirty="0" smtClean="0">
                <a:latin typeface="Arial" pitchFamily="34" charset="0"/>
                <a:cs typeface="Arial" pitchFamily="34" charset="0"/>
              </a:rPr>
              <a:t> </a:t>
            </a:r>
            <a:endParaRPr lang="vi-VN" sz="3200" dirty="0">
              <a:latin typeface="Arial" pitchFamily="34" charset="0"/>
              <a:cs typeface="Arial" pitchFamily="34" charset="0"/>
            </a:endParaRPr>
          </a:p>
        </p:txBody>
      </p:sp>
      <p:sp>
        <p:nvSpPr>
          <p:cNvPr id="6" name="Rounded Rectangle 5"/>
          <p:cNvSpPr/>
          <p:nvPr/>
        </p:nvSpPr>
        <p:spPr>
          <a:xfrm>
            <a:off x="124402" y="4400206"/>
            <a:ext cx="8630149" cy="908987"/>
          </a:xfrm>
          <a:prstGeom prst="roundRect">
            <a:avLst/>
          </a:prstGeom>
          <a:solidFill>
            <a:schemeClr val="accent6">
              <a:lumMod val="60000"/>
              <a:lumOff val="4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smtClean="0">
                <a:latin typeface="Arial" pitchFamily="34" charset="0"/>
                <a:cs typeface="Arial" pitchFamily="34" charset="0"/>
              </a:rPr>
              <a:t>c</a:t>
            </a:r>
            <a:r>
              <a:rPr lang="vi-VN" sz="3200" dirty="0" smtClean="0">
                <a:latin typeface="Arial" pitchFamily="34" charset="0"/>
                <a:cs typeface="Arial" pitchFamily="34" charset="0"/>
              </a:rPr>
              <a:t>. </a:t>
            </a:r>
            <a:r>
              <a:rPr lang="en-US" sz="3200" dirty="0">
                <a:latin typeface="Arial" pitchFamily="34" charset="0"/>
                <a:cs typeface="Arial" pitchFamily="34" charset="0"/>
              </a:rPr>
              <a:t>NLĐ </a:t>
            </a:r>
            <a:r>
              <a:rPr lang="en-US" sz="3200" dirty="0" err="1">
                <a:latin typeface="Arial" pitchFamily="34" charset="0"/>
                <a:cs typeface="Arial" pitchFamily="34" charset="0"/>
              </a:rPr>
              <a:t>không</a:t>
            </a:r>
            <a:r>
              <a:rPr lang="en-US" sz="3200" dirty="0">
                <a:latin typeface="Arial" pitchFamily="34" charset="0"/>
                <a:cs typeface="Arial" pitchFamily="34" charset="0"/>
              </a:rPr>
              <a:t> </a:t>
            </a:r>
            <a:r>
              <a:rPr lang="en-US" sz="3200" dirty="0" err="1">
                <a:latin typeface="Arial" pitchFamily="34" charset="0"/>
                <a:cs typeface="Arial" pitchFamily="34" charset="0"/>
              </a:rPr>
              <a:t>được</a:t>
            </a:r>
            <a:r>
              <a:rPr lang="en-US" sz="3200" dirty="0">
                <a:latin typeface="Arial" pitchFamily="34" charset="0"/>
                <a:cs typeface="Arial" pitchFamily="34" charset="0"/>
              </a:rPr>
              <a:t> </a:t>
            </a:r>
            <a:r>
              <a:rPr lang="en-US" sz="3200" dirty="0" err="1">
                <a:latin typeface="Arial" pitchFamily="34" charset="0"/>
                <a:cs typeface="Arial" pitchFamily="34" charset="0"/>
              </a:rPr>
              <a:t>hưởng</a:t>
            </a:r>
            <a:r>
              <a:rPr lang="en-US" sz="3200" dirty="0">
                <a:latin typeface="Arial" pitchFamily="34" charset="0"/>
                <a:cs typeface="Arial" pitchFamily="34" charset="0"/>
              </a:rPr>
              <a:t> </a:t>
            </a:r>
            <a:r>
              <a:rPr lang="en-US" sz="3200" dirty="0" err="1">
                <a:latin typeface="Arial" pitchFamily="34" charset="0"/>
                <a:cs typeface="Arial" pitchFamily="34" charset="0"/>
              </a:rPr>
              <a:t>lương</a:t>
            </a:r>
            <a:r>
              <a:rPr lang="vi-VN" sz="3200" dirty="0">
                <a:latin typeface="Arial" pitchFamily="34" charset="0"/>
                <a:cs typeface="Arial" pitchFamily="34" charset="0"/>
              </a:rPr>
              <a:t> </a:t>
            </a:r>
          </a:p>
        </p:txBody>
      </p:sp>
      <p:sp>
        <p:nvSpPr>
          <p:cNvPr id="7" name="Rounded Rectangle 6"/>
          <p:cNvSpPr/>
          <p:nvPr/>
        </p:nvSpPr>
        <p:spPr>
          <a:xfrm>
            <a:off x="124403" y="3318849"/>
            <a:ext cx="8630148" cy="969731"/>
          </a:xfrm>
          <a:prstGeom prst="roundRect">
            <a:avLst/>
          </a:prstGeom>
          <a:solidFill>
            <a:schemeClr val="accent6">
              <a:lumMod val="60000"/>
              <a:lumOff val="4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smtClean="0">
                <a:latin typeface="Arial" pitchFamily="34" charset="0"/>
                <a:cs typeface="Arial" pitchFamily="34" charset="0"/>
              </a:rPr>
              <a:t>b</a:t>
            </a:r>
            <a:r>
              <a:rPr lang="vi-VN" sz="3200" dirty="0" smtClean="0">
                <a:latin typeface="Arial" pitchFamily="34" charset="0"/>
                <a:cs typeface="Arial" pitchFamily="34" charset="0"/>
              </a:rPr>
              <a:t>.</a:t>
            </a:r>
            <a:r>
              <a:rPr lang="en-US" sz="3200" dirty="0" smtClean="0">
                <a:latin typeface="Arial" pitchFamily="34" charset="0"/>
                <a:cs typeface="Arial" pitchFamily="34" charset="0"/>
              </a:rPr>
              <a:t> </a:t>
            </a:r>
            <a:r>
              <a:rPr lang="en-US" sz="3200" dirty="0">
                <a:latin typeface="Arial" pitchFamily="34" charset="0"/>
                <a:cs typeface="Arial" pitchFamily="34" charset="0"/>
              </a:rPr>
              <a:t>NLĐ </a:t>
            </a:r>
            <a:r>
              <a:rPr lang="en-US" sz="3200" dirty="0" err="1">
                <a:latin typeface="Arial" pitchFamily="34" charset="0"/>
                <a:cs typeface="Arial" pitchFamily="34" charset="0"/>
              </a:rPr>
              <a:t>được</a:t>
            </a:r>
            <a:r>
              <a:rPr lang="en-US" sz="3200" dirty="0">
                <a:latin typeface="Arial" pitchFamily="34" charset="0"/>
                <a:cs typeface="Arial" pitchFamily="34" charset="0"/>
              </a:rPr>
              <a:t> </a:t>
            </a:r>
            <a:r>
              <a:rPr lang="en-US" sz="3200" dirty="0" err="1">
                <a:latin typeface="Arial" pitchFamily="34" charset="0"/>
                <a:cs typeface="Arial" pitchFamily="34" charset="0"/>
              </a:rPr>
              <a:t>hưởng</a:t>
            </a:r>
            <a:r>
              <a:rPr lang="en-US" sz="3200" dirty="0">
                <a:latin typeface="Arial" pitchFamily="34" charset="0"/>
                <a:cs typeface="Arial" pitchFamily="34" charset="0"/>
              </a:rPr>
              <a:t> </a:t>
            </a:r>
            <a:r>
              <a:rPr lang="en-US" sz="3200" dirty="0" err="1">
                <a:latin typeface="Arial" pitchFamily="34" charset="0"/>
                <a:cs typeface="Arial" pitchFamily="34" charset="0"/>
              </a:rPr>
              <a:t>lương</a:t>
            </a:r>
            <a:r>
              <a:rPr lang="en-US" sz="3200" dirty="0">
                <a:latin typeface="Arial" pitchFamily="34" charset="0"/>
                <a:cs typeface="Arial" pitchFamily="34" charset="0"/>
              </a:rPr>
              <a:t> </a:t>
            </a:r>
            <a:r>
              <a:rPr lang="en-US" sz="3200" dirty="0" err="1">
                <a:latin typeface="Arial" pitchFamily="34" charset="0"/>
                <a:cs typeface="Arial" pitchFamily="34" charset="0"/>
              </a:rPr>
              <a:t>theo</a:t>
            </a:r>
            <a:r>
              <a:rPr lang="en-US" sz="3200" dirty="0">
                <a:latin typeface="Arial" pitchFamily="34" charset="0"/>
                <a:cs typeface="Arial" pitchFamily="34" charset="0"/>
              </a:rPr>
              <a:t> </a:t>
            </a:r>
            <a:r>
              <a:rPr lang="en-US" sz="3200" dirty="0" err="1">
                <a:latin typeface="Arial" pitchFamily="34" charset="0"/>
                <a:cs typeface="Arial" pitchFamily="34" charset="0"/>
              </a:rPr>
              <a:t>thỏa</a:t>
            </a:r>
            <a:r>
              <a:rPr lang="en-US" sz="3200" dirty="0">
                <a:latin typeface="Arial" pitchFamily="34" charset="0"/>
                <a:cs typeface="Arial" pitchFamily="34" charset="0"/>
              </a:rPr>
              <a:t> </a:t>
            </a:r>
            <a:r>
              <a:rPr lang="en-US" sz="3200" dirty="0" err="1" smtClean="0">
                <a:latin typeface="Arial" pitchFamily="34" charset="0"/>
                <a:cs typeface="Arial" pitchFamily="34" charset="0"/>
              </a:rPr>
              <a:t>thuận</a:t>
            </a:r>
            <a:endParaRPr lang="vi-VN" sz="3200" dirty="0">
              <a:latin typeface="Arial" pitchFamily="34" charset="0"/>
              <a:cs typeface="Arial" pitchFamily="34" charset="0"/>
            </a:endParaRPr>
          </a:p>
        </p:txBody>
      </p:sp>
      <p:sp>
        <p:nvSpPr>
          <p:cNvPr id="8" name="Rounded Rectangle 7"/>
          <p:cNvSpPr/>
          <p:nvPr/>
        </p:nvSpPr>
        <p:spPr>
          <a:xfrm>
            <a:off x="124401" y="5403403"/>
            <a:ext cx="8630147" cy="969731"/>
          </a:xfrm>
          <a:prstGeom prst="roundRect">
            <a:avLst/>
          </a:prstGeom>
          <a:solidFill>
            <a:schemeClr val="accent6">
              <a:lumMod val="60000"/>
              <a:lumOff val="4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d. </a:t>
            </a:r>
            <a:r>
              <a:rPr lang="en-US" sz="3200" dirty="0" smtClean="0">
                <a:latin typeface="Arial" pitchFamily="34" charset="0"/>
                <a:cs typeface="Arial" pitchFamily="34" charset="0"/>
              </a:rPr>
              <a:t>NSD LĐ </a:t>
            </a:r>
            <a:r>
              <a:rPr lang="en-US" sz="3200" dirty="0" err="1" smtClean="0">
                <a:latin typeface="Arial" pitchFamily="34" charset="0"/>
                <a:cs typeface="Arial" pitchFamily="34" charset="0"/>
              </a:rPr>
              <a:t>trả</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lương</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tùy</a:t>
            </a:r>
            <a:r>
              <a:rPr lang="en-US" sz="3200" dirty="0" smtClean="0">
                <a:latin typeface="Arial" pitchFamily="34" charset="0"/>
                <a:cs typeface="Arial" pitchFamily="34" charset="0"/>
              </a:rPr>
              <a:t> ý</a:t>
            </a:r>
            <a:endParaRPr lang="vi-VN" sz="3200" dirty="0">
              <a:latin typeface="Arial" pitchFamily="34" charset="0"/>
              <a:cs typeface="Arial" pitchFamily="34" charset="0"/>
            </a:endParaRPr>
          </a:p>
        </p:txBody>
      </p:sp>
      <p:sp>
        <p:nvSpPr>
          <p:cNvPr id="9" name="Rounded Rectangle 8"/>
          <p:cNvSpPr/>
          <p:nvPr/>
        </p:nvSpPr>
        <p:spPr>
          <a:xfrm>
            <a:off x="2759075" y="7938"/>
            <a:ext cx="5603875" cy="749300"/>
          </a:xfrm>
          <a:prstGeom prst="roundRect">
            <a:avLst/>
          </a:prstGeom>
          <a:solidFill>
            <a:srgbClr val="E4F41A"/>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en-US" sz="3200" b="1" dirty="0" err="1">
                <a:latin typeface="Arial" pitchFamily="34" charset="0"/>
                <a:cs typeface="Arial" pitchFamily="34" charset="0"/>
              </a:rPr>
              <a:t>Chọn</a:t>
            </a:r>
            <a:r>
              <a:rPr lang="en-US" sz="3200" b="1" dirty="0">
                <a:latin typeface="Arial" pitchFamily="34" charset="0"/>
                <a:cs typeface="Arial" pitchFamily="34" charset="0"/>
              </a:rPr>
              <a:t> </a:t>
            </a:r>
            <a:r>
              <a:rPr lang="en-US" sz="3200" b="1" dirty="0" err="1">
                <a:latin typeface="Arial" pitchFamily="34" charset="0"/>
                <a:cs typeface="Arial" pitchFamily="34" charset="0"/>
              </a:rPr>
              <a:t>câu</a:t>
            </a:r>
            <a:r>
              <a:rPr lang="en-US" sz="3200" b="1" dirty="0">
                <a:latin typeface="Arial" pitchFamily="34" charset="0"/>
                <a:cs typeface="Arial" pitchFamily="34" charset="0"/>
              </a:rPr>
              <a:t> </a:t>
            </a:r>
            <a:r>
              <a:rPr lang="en-US" sz="3200" b="1" dirty="0" err="1">
                <a:latin typeface="Arial" pitchFamily="34" charset="0"/>
                <a:cs typeface="Arial" pitchFamily="34" charset="0"/>
              </a:rPr>
              <a:t>trả</a:t>
            </a:r>
            <a:r>
              <a:rPr lang="en-US" sz="3200" b="1" dirty="0">
                <a:latin typeface="Arial" pitchFamily="34" charset="0"/>
                <a:cs typeface="Arial" pitchFamily="34" charset="0"/>
              </a:rPr>
              <a:t> </a:t>
            </a:r>
            <a:r>
              <a:rPr lang="en-US" sz="3200" b="1" dirty="0" err="1">
                <a:latin typeface="Arial" pitchFamily="34" charset="0"/>
                <a:cs typeface="Arial" pitchFamily="34" charset="0"/>
              </a:rPr>
              <a:t>lời</a:t>
            </a:r>
            <a:r>
              <a:rPr lang="en-US" sz="3200" b="1" dirty="0">
                <a:latin typeface="Arial" pitchFamily="34" charset="0"/>
                <a:cs typeface="Arial" pitchFamily="34" charset="0"/>
              </a:rPr>
              <a:t> </a:t>
            </a:r>
            <a:r>
              <a:rPr lang="en-US" sz="3200" b="1" dirty="0" err="1">
                <a:latin typeface="Arial" pitchFamily="34" charset="0"/>
                <a:cs typeface="Arial" pitchFamily="34" charset="0"/>
              </a:rPr>
              <a:t>đúng</a:t>
            </a:r>
            <a:r>
              <a:rPr lang="en-US" sz="3200" b="1" dirty="0">
                <a:latin typeface="Arial" pitchFamily="34" charset="0"/>
                <a:cs typeface="Arial" pitchFamily="34" charset="0"/>
              </a:rPr>
              <a:t> </a:t>
            </a:r>
            <a:r>
              <a:rPr lang="en-US" sz="3200" b="1" dirty="0" err="1">
                <a:latin typeface="Arial" pitchFamily="34" charset="0"/>
                <a:cs typeface="Arial" pitchFamily="34" charset="0"/>
              </a:rPr>
              <a:t>nhất</a:t>
            </a:r>
            <a:r>
              <a:rPr lang="en-US" sz="3200" b="1" dirty="0">
                <a:latin typeface="Arial" pitchFamily="34" charset="0"/>
                <a:cs typeface="Arial" pitchFamily="34" charset="0"/>
              </a:rPr>
              <a:t>  </a:t>
            </a:r>
          </a:p>
        </p:txBody>
      </p:sp>
    </p:spTree>
    <p:extLst>
      <p:ext uri="{BB962C8B-B14F-4D97-AF65-F5344CB8AC3E}">
        <p14:creationId xmlns:p14="http://schemas.microsoft.com/office/powerpoint/2010/main" val="1291266751"/>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500" fill="hold"/>
                                        <p:tgtEl>
                                          <p:spTgt spid="5"/>
                                        </p:tgtEl>
                                        <p:attrNameLst>
                                          <p:attrName>ppt_x</p:attrName>
                                        </p:attrNameLst>
                                      </p:cBhvr>
                                      <p:tavLst>
                                        <p:tav tm="0">
                                          <p:val>
                                            <p:strVal val="#ppt_x"/>
                                          </p:val>
                                        </p:tav>
                                        <p:tav tm="100000">
                                          <p:val>
                                            <p:strVal val="#ppt_x"/>
                                          </p:val>
                                        </p:tav>
                                      </p:tavLst>
                                    </p:anim>
                                    <p:anim calcmode="lin" valueType="num">
                                      <p:cBhvr additive="base">
                                        <p:cTn id="15" dur="500" fill="hold"/>
                                        <p:tgtEl>
                                          <p:spTgt spid="5"/>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500" fill="hold"/>
                                        <p:tgtEl>
                                          <p:spTgt spid="6"/>
                                        </p:tgtEl>
                                        <p:attrNameLst>
                                          <p:attrName>ppt_x</p:attrName>
                                        </p:attrNameLst>
                                      </p:cBhvr>
                                      <p:tavLst>
                                        <p:tav tm="0">
                                          <p:val>
                                            <p:strVal val="#ppt_x"/>
                                          </p:val>
                                        </p:tav>
                                        <p:tav tm="100000">
                                          <p:val>
                                            <p:strVal val="#ppt_x"/>
                                          </p:val>
                                        </p:tav>
                                      </p:tavLst>
                                    </p:anim>
                                    <p:anim calcmode="lin" valueType="num">
                                      <p:cBhvr additive="base">
                                        <p:cTn id="19" dur="500" fill="hold"/>
                                        <p:tgtEl>
                                          <p:spTgt spid="6"/>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 fill="hold"/>
                                        <p:tgtEl>
                                          <p:spTgt spid="8"/>
                                        </p:tgtEl>
                                        <p:attrNameLst>
                                          <p:attrName>ppt_x</p:attrName>
                                        </p:attrNameLst>
                                      </p:cBhvr>
                                      <p:tavLst>
                                        <p:tav tm="0">
                                          <p:val>
                                            <p:strVal val="#ppt_x"/>
                                          </p:val>
                                        </p:tav>
                                        <p:tav tm="100000">
                                          <p:val>
                                            <p:strVal val="#ppt_x"/>
                                          </p:val>
                                        </p:tav>
                                      </p:tavLst>
                                    </p:anim>
                                    <p:anim calcmode="lin" valueType="num">
                                      <p:cBhvr additive="base">
                                        <p:cTn id="23" dur="5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500" fill="hold"/>
                                        <p:tgtEl>
                                          <p:spTgt spid="7"/>
                                        </p:tgtEl>
                                        <p:attrNameLst>
                                          <p:attrName>ppt_x</p:attrName>
                                        </p:attrNameLst>
                                      </p:cBhvr>
                                      <p:tavLst>
                                        <p:tav tm="0">
                                          <p:val>
                                            <p:strVal val="#ppt_x"/>
                                          </p:val>
                                        </p:tav>
                                        <p:tav tm="100000">
                                          <p:val>
                                            <p:strVal val="#ppt_x"/>
                                          </p:val>
                                        </p:tav>
                                      </p:tavLst>
                                    </p:anim>
                                    <p:anim calcmode="lin" valueType="num">
                                      <p:cBhvr additive="base">
                                        <p:cTn id="27"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8" fill="hold" nodeType="clickPar">
                      <p:stCondLst>
                        <p:cond delay="indefinite"/>
                      </p:stCondLst>
                      <p:childTnLst>
                        <p:par>
                          <p:cTn id="29" fill="hold" nodeType="withGroup">
                            <p:stCondLst>
                              <p:cond delay="0"/>
                            </p:stCondLst>
                            <p:childTnLst>
                              <p:par>
                                <p:cTn id="30" presetID="1" presetClass="emph" presetSubtype="2" fill="hold" nodeType="clickEffect">
                                  <p:stCondLst>
                                    <p:cond delay="0"/>
                                  </p:stCondLst>
                                  <p:childTnLst>
                                    <p:animClr clrSpc="rgb" dir="cw">
                                      <p:cBhvr>
                                        <p:cTn id="31" dur="2000" fill="hold"/>
                                        <p:tgtEl>
                                          <p:spTgt spid="7"/>
                                        </p:tgtEl>
                                        <p:attrNameLst>
                                          <p:attrName>fillcolor</p:attrName>
                                        </p:attrNameLst>
                                      </p:cBhvr>
                                      <p:to>
                                        <a:srgbClr val="FF0000"/>
                                      </p:to>
                                    </p:animClr>
                                    <p:set>
                                      <p:cBhvr>
                                        <p:cTn id="32" dur="2000" fill="hold"/>
                                        <p:tgtEl>
                                          <p:spTgt spid="7"/>
                                        </p:tgtEl>
                                        <p:attrNameLst>
                                          <p:attrName>fill.type</p:attrName>
                                        </p:attrNameLst>
                                      </p:cBhvr>
                                      <p:to>
                                        <p:strVal val="solid"/>
                                      </p:to>
                                    </p:set>
                                    <p:set>
                                      <p:cBhvr>
                                        <p:cTn id="33" dur="2000" fill="hold"/>
                                        <p:tgtEl>
                                          <p:spTgt spid="7"/>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5" grpId="0" animBg="1"/>
      <p:bldP spid="6" grpId="0" animBg="1"/>
      <p:bldP spid="7" grpId="0" animBg="1"/>
      <p:bldP spid="8" grpId="0" animBg="1"/>
    </p:bld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3175" y="1250950"/>
            <a:ext cx="4567238" cy="1027113"/>
          </a:xfrm>
          <a:prstGeom prst="roundRect">
            <a:avLst/>
          </a:prstGeom>
          <a:solidFill>
            <a:srgbClr val="FFCCFF"/>
          </a:solidFill>
          <a:ln w="28575">
            <a:solidFill>
              <a:schemeClr val="accent2">
                <a:lumMod val="60000"/>
                <a:lumOff val="40000"/>
              </a:schemeClr>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2.3.5. Bảo hiểm xã hội</a:t>
            </a:r>
          </a:p>
        </p:txBody>
      </p:sp>
      <p:pic>
        <p:nvPicPr>
          <p:cNvPr id="9933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8"/>
          <p:cNvSpPr/>
          <p:nvPr/>
        </p:nvSpPr>
        <p:spPr>
          <a:xfrm>
            <a:off x="3175" y="2528888"/>
            <a:ext cx="2755900" cy="928687"/>
          </a:xfrm>
          <a:prstGeom prst="roundRect">
            <a:avLst/>
          </a:prstGeom>
          <a:ln/>
        </p:spPr>
        <p:style>
          <a:lnRef idx="1">
            <a:schemeClr val="accent1"/>
          </a:lnRef>
          <a:fillRef idx="2">
            <a:schemeClr val="accent1"/>
          </a:fillRef>
          <a:effectRef idx="1">
            <a:schemeClr val="accent1"/>
          </a:effectRef>
          <a:fontRef idx="minor">
            <a:schemeClr val="dk1"/>
          </a:fontRef>
        </p:style>
        <p:txBody>
          <a:bodyPr anchor="ctr"/>
          <a:lstStyle/>
          <a:p>
            <a:pPr>
              <a:defRPr/>
            </a:pPr>
            <a:r>
              <a:rPr lang="vi-VN" sz="3200" dirty="0">
                <a:cs typeface="Arial" pitchFamily="34" charset="0"/>
              </a:rPr>
              <a:t>a. Khái niệm:</a:t>
            </a:r>
          </a:p>
        </p:txBody>
      </p:sp>
      <p:sp>
        <p:nvSpPr>
          <p:cNvPr id="7" name="Rounded Rectangle 6"/>
          <p:cNvSpPr/>
          <p:nvPr/>
        </p:nvSpPr>
        <p:spPr>
          <a:xfrm>
            <a:off x="0" y="3690938"/>
            <a:ext cx="9140825" cy="3108325"/>
          </a:xfrm>
          <a:prstGeom prst="roundRect">
            <a:avLst/>
          </a:prstGeom>
          <a:solidFill>
            <a:schemeClr val="tx2">
              <a:lumMod val="20000"/>
              <a:lumOff val="80000"/>
            </a:schemeClr>
          </a:solidFill>
          <a:ln w="28575">
            <a:solidFill>
              <a:schemeClr val="tx2">
                <a:lumMod val="60000"/>
                <a:lumOff val="40000"/>
              </a:schemeClr>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	Là </a:t>
            </a:r>
            <a:r>
              <a:rPr lang="vi-VN" sz="3200" dirty="0">
                <a:solidFill>
                  <a:srgbClr val="FF0000"/>
                </a:solidFill>
                <a:cs typeface="Arial" pitchFamily="34" charset="0"/>
              </a:rPr>
              <a:t>sự bảo đảm </a:t>
            </a:r>
            <a:r>
              <a:rPr lang="vi-VN" sz="3200" dirty="0">
                <a:cs typeface="Arial" pitchFamily="34" charset="0"/>
              </a:rPr>
              <a:t>thay thế hoặc </a:t>
            </a:r>
            <a:r>
              <a:rPr lang="vi-VN" sz="3200" dirty="0">
                <a:solidFill>
                  <a:schemeClr val="accent6">
                    <a:lumMod val="50000"/>
                  </a:schemeClr>
                </a:solidFill>
                <a:cs typeface="Arial" pitchFamily="34" charset="0"/>
              </a:rPr>
              <a:t>bù đắp một phần thu nhập </a:t>
            </a:r>
            <a:r>
              <a:rPr lang="vi-VN" sz="3200" dirty="0">
                <a:cs typeface="Arial" pitchFamily="34" charset="0"/>
              </a:rPr>
              <a:t>của người lao động </a:t>
            </a:r>
            <a:r>
              <a:rPr lang="vi-VN" sz="3200" dirty="0">
                <a:solidFill>
                  <a:srgbClr val="FF0000"/>
                </a:solidFill>
                <a:cs typeface="Arial" pitchFamily="34" charset="0"/>
              </a:rPr>
              <a:t>khi bị giảm hoặc mất thu nhập</a:t>
            </a:r>
            <a:r>
              <a:rPr lang="vi-VN" sz="3200" dirty="0">
                <a:cs typeface="Arial" pitchFamily="34" charset="0"/>
              </a:rPr>
              <a:t> do </a:t>
            </a:r>
            <a:r>
              <a:rPr lang="vi-VN" sz="3200" dirty="0">
                <a:solidFill>
                  <a:schemeClr val="accent6">
                    <a:lumMod val="50000"/>
                  </a:schemeClr>
                </a:solidFill>
                <a:cs typeface="Arial" pitchFamily="34" charset="0"/>
              </a:rPr>
              <a:t>ốm đau, thai sản, tai nạn lao động, bệnh nghề nghiệp, thất nghiệp, hết tuổi lao động hoặc chết </a:t>
            </a:r>
            <a:r>
              <a:rPr lang="vi-VN" sz="3200" dirty="0">
                <a:cs typeface="Arial" pitchFamily="34" charset="0"/>
              </a:rPr>
              <a:t>trên cơ sở đóng vào quỹ bảo hiểm xã hội.</a:t>
            </a:r>
          </a:p>
        </p:txBody>
      </p:sp>
    </p:spTree>
    <p:extLst>
      <p:ext uri="{BB962C8B-B14F-4D97-AF65-F5344CB8AC3E}">
        <p14:creationId xmlns:p14="http://schemas.microsoft.com/office/powerpoint/2010/main" val="823434513"/>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
                                          </p:val>
                                        </p:tav>
                                        <p:tav tm="100000">
                                          <p:val>
                                            <p:strVal val="#ppt_x"/>
                                          </p:val>
                                        </p:tav>
                                      </p:tavLst>
                                    </p:anim>
                                    <p:anim calcmode="lin" valueType="num">
                                      <p:cBhvr>
                                        <p:cTn id="1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
                                          </p:val>
                                        </p:tav>
                                        <p:tav tm="100000">
                                          <p:val>
                                            <p:strVal val="#ppt_x"/>
                                          </p:val>
                                        </p:tav>
                                      </p:tavLst>
                                    </p:anim>
                                    <p:anim calcmode="lin" valueType="num">
                                      <p:cBhvr>
                                        <p:cTn id="2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9" grpId="0" animBg="1"/>
      <p:bldP spid="7" grpId="0" animBg="1"/>
    </p:bld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3175" y="1250950"/>
            <a:ext cx="5267325" cy="893763"/>
          </a:xfrm>
          <a:prstGeom prst="roundRect">
            <a:avLst/>
          </a:prstGeom>
          <a:solidFill>
            <a:srgbClr val="FFCCFF"/>
          </a:solidFill>
          <a:ln w="28575">
            <a:solidFill>
              <a:schemeClr val="accent2">
                <a:lumMod val="60000"/>
                <a:lumOff val="40000"/>
              </a:schemeClr>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a:cs typeface="Arial" pitchFamily="34" charset="0"/>
              </a:rPr>
              <a:t>b. Các loại hình bảo hiểm </a:t>
            </a:r>
          </a:p>
        </p:txBody>
      </p:sp>
      <p:pic>
        <p:nvPicPr>
          <p:cNvPr id="100356"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8"/>
          <p:cNvSpPr/>
          <p:nvPr/>
        </p:nvSpPr>
        <p:spPr>
          <a:xfrm>
            <a:off x="3175" y="2395538"/>
            <a:ext cx="9140825" cy="879475"/>
          </a:xfrm>
          <a:prstGeom prst="roundRect">
            <a:avLst/>
          </a:prstGeom>
          <a:ln/>
        </p:spPr>
        <p:style>
          <a:lnRef idx="1">
            <a:schemeClr val="accent2"/>
          </a:lnRef>
          <a:fillRef idx="2">
            <a:schemeClr val="accent2"/>
          </a:fillRef>
          <a:effectRef idx="1">
            <a:schemeClr val="accent2"/>
          </a:effectRef>
          <a:fontRef idx="minor">
            <a:schemeClr val="dk1"/>
          </a:fontRef>
        </p:style>
        <p:txBody>
          <a:bodyPr anchor="ctr"/>
          <a:lstStyle/>
          <a:p>
            <a:pPr>
              <a:defRPr/>
            </a:pPr>
            <a:r>
              <a:rPr lang="vi-VN" sz="3200" dirty="0">
                <a:cs typeface="Arial" pitchFamily="34" charset="0"/>
              </a:rPr>
              <a:t> Luật Bảo hiểm quy định </a:t>
            </a:r>
            <a:r>
              <a:rPr lang="vi-VN" sz="3200" dirty="0">
                <a:solidFill>
                  <a:srgbClr val="FF0000"/>
                </a:solidFill>
                <a:cs typeface="Arial" pitchFamily="34" charset="0"/>
              </a:rPr>
              <a:t>các loại hình bảo hiểm</a:t>
            </a:r>
            <a:endParaRPr lang="vi-VN" sz="3200" dirty="0">
              <a:cs typeface="Arial" pitchFamily="34" charset="0"/>
            </a:endParaRPr>
          </a:p>
        </p:txBody>
      </p:sp>
      <p:graphicFrame>
        <p:nvGraphicFramePr>
          <p:cNvPr id="3" name="Diagram 2"/>
          <p:cNvGraphicFramePr/>
          <p:nvPr>
            <p:extLst>
              <p:ext uri="{D42A27DB-BD31-4B8C-83A1-F6EECF244321}">
                <p14:modId xmlns:p14="http://schemas.microsoft.com/office/powerpoint/2010/main" val="4013800715"/>
              </p:ext>
            </p:extLst>
          </p:nvPr>
        </p:nvGraphicFramePr>
        <p:xfrm>
          <a:off x="292964" y="3197225"/>
          <a:ext cx="8851036" cy="366077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15742015"/>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
                                          </p:val>
                                        </p:tav>
                                        <p:tav tm="100000">
                                          <p:val>
                                            <p:strVal val="#ppt_x"/>
                                          </p:val>
                                        </p:tav>
                                      </p:tavLst>
                                    </p:anim>
                                    <p:anim calcmode="lin" valueType="num">
                                      <p:cBhvr>
                                        <p:cTn id="1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6" presetClass="entr" presetSubtype="16" fill="hold" grpId="0" nodeType="clickEffect">
                                  <p:stCondLst>
                                    <p:cond delay="0"/>
                                  </p:stCondLst>
                                  <p:childTnLst>
                                    <p:set>
                                      <p:cBhvr>
                                        <p:cTn id="20" dur="1" fill="hold">
                                          <p:stCondLst>
                                            <p:cond delay="0"/>
                                          </p:stCondLst>
                                        </p:cTn>
                                        <p:tgtEl>
                                          <p:spTgt spid="3"/>
                                        </p:tgtEl>
                                        <p:attrNameLst>
                                          <p:attrName>style.visibility</p:attrName>
                                        </p:attrNameLst>
                                      </p:cBhvr>
                                      <p:to>
                                        <p:strVal val="visible"/>
                                      </p:to>
                                    </p:set>
                                    <p:animEffect transition="in" filter="circle(in)">
                                      <p:cBhvr>
                                        <p:cTn id="21"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9" grpId="0" animBg="1"/>
      <p:bldGraphic spid="3" grpId="0">
        <p:bldAsOne/>
      </p:bldGraphic>
    </p:bld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1379"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ounded Rectangle 6"/>
          <p:cNvSpPr/>
          <p:nvPr/>
        </p:nvSpPr>
        <p:spPr>
          <a:xfrm>
            <a:off x="0" y="1450975"/>
            <a:ext cx="5499100" cy="860425"/>
          </a:xfrm>
          <a:prstGeom prst="roundRect">
            <a:avLst/>
          </a:prstGeom>
          <a:solidFill>
            <a:srgbClr val="FFFF00"/>
          </a:solidFill>
          <a:ln w="28575">
            <a:solidFill>
              <a:srgbClr val="92D050"/>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err="1">
                <a:latin typeface="Arial" pitchFamily="34" charset="0"/>
                <a:cs typeface="Arial" pitchFamily="34" charset="0"/>
              </a:rPr>
              <a:t>Bảo</a:t>
            </a:r>
            <a:r>
              <a:rPr lang="en-US" sz="3200" dirty="0">
                <a:latin typeface="Arial" pitchFamily="34" charset="0"/>
                <a:cs typeface="Arial" pitchFamily="34" charset="0"/>
              </a:rPr>
              <a:t> </a:t>
            </a:r>
            <a:r>
              <a:rPr lang="en-US" sz="3200" dirty="0" err="1">
                <a:latin typeface="Arial" pitchFamily="34" charset="0"/>
                <a:cs typeface="Arial" pitchFamily="34" charset="0"/>
              </a:rPr>
              <a:t>hiểm</a:t>
            </a:r>
            <a:r>
              <a:rPr lang="en-US" sz="3200" dirty="0">
                <a:latin typeface="Arial" pitchFamily="34" charset="0"/>
                <a:cs typeface="Arial" pitchFamily="34" charset="0"/>
              </a:rPr>
              <a:t> </a:t>
            </a:r>
            <a:r>
              <a:rPr lang="en-US" sz="3200" dirty="0" err="1">
                <a:latin typeface="Arial" pitchFamily="34" charset="0"/>
                <a:cs typeface="Arial" pitchFamily="34" charset="0"/>
              </a:rPr>
              <a:t>xã</a:t>
            </a:r>
            <a:r>
              <a:rPr lang="en-US" sz="3200" dirty="0">
                <a:latin typeface="Arial" pitchFamily="34" charset="0"/>
                <a:cs typeface="Arial" pitchFamily="34" charset="0"/>
              </a:rPr>
              <a:t> </a:t>
            </a:r>
            <a:r>
              <a:rPr lang="en-US" sz="3200" dirty="0" err="1">
                <a:latin typeface="Arial" pitchFamily="34" charset="0"/>
                <a:cs typeface="Arial" pitchFamily="34" charset="0"/>
              </a:rPr>
              <a:t>hội</a:t>
            </a:r>
            <a:r>
              <a:rPr lang="en-US" sz="3200" dirty="0">
                <a:latin typeface="Arial" pitchFamily="34" charset="0"/>
                <a:cs typeface="Arial" pitchFamily="34" charset="0"/>
              </a:rPr>
              <a:t> </a:t>
            </a:r>
            <a:r>
              <a:rPr lang="en-US" sz="3200" dirty="0" err="1">
                <a:latin typeface="Arial" pitchFamily="34" charset="0"/>
                <a:cs typeface="Arial" pitchFamily="34" charset="0"/>
              </a:rPr>
              <a:t>bắt</a:t>
            </a:r>
            <a:r>
              <a:rPr lang="en-US" sz="3200" dirty="0">
                <a:latin typeface="Arial" pitchFamily="34" charset="0"/>
                <a:cs typeface="Arial" pitchFamily="34" charset="0"/>
              </a:rPr>
              <a:t> </a:t>
            </a:r>
            <a:r>
              <a:rPr lang="en-US" sz="3200" dirty="0" err="1">
                <a:latin typeface="Arial" pitchFamily="34" charset="0"/>
                <a:cs typeface="Arial" pitchFamily="34" charset="0"/>
              </a:rPr>
              <a:t>buộc</a:t>
            </a:r>
            <a:r>
              <a:rPr lang="en-US" sz="3200" dirty="0">
                <a:latin typeface="Arial" pitchFamily="34" charset="0"/>
                <a:cs typeface="Arial" pitchFamily="34" charset="0"/>
              </a:rPr>
              <a:t> </a:t>
            </a:r>
            <a:r>
              <a:rPr lang="vi-VN" sz="3200" dirty="0">
                <a:cs typeface="Arial" pitchFamily="34" charset="0"/>
              </a:rPr>
              <a:t> </a:t>
            </a:r>
          </a:p>
        </p:txBody>
      </p:sp>
      <p:graphicFrame>
        <p:nvGraphicFramePr>
          <p:cNvPr id="3" name="Diagram 2"/>
          <p:cNvGraphicFramePr/>
          <p:nvPr/>
        </p:nvGraphicFramePr>
        <p:xfrm>
          <a:off x="0" y="2794000"/>
          <a:ext cx="9144000" cy="4064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828945332"/>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16" presetClass="entr" presetSubtype="21"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barn(inVertical)">
                                      <p:cBhvr>
                                        <p:cTn id="14"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Graphic spid="3" grpId="0">
        <p:bldAsOne/>
      </p:bldGraphic>
    </p:bld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3175" y="835325"/>
            <a:ext cx="9140825" cy="1608138"/>
          </a:xfrm>
          <a:prstGeom prst="roundRect">
            <a:avLst/>
          </a:prstGeom>
          <a:solidFill>
            <a:srgbClr val="FFCCFF"/>
          </a:solidFill>
          <a:ln w="28575">
            <a:solidFill>
              <a:schemeClr val="accent2">
                <a:lumMod val="60000"/>
                <a:lumOff val="40000"/>
              </a:schemeClr>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err="1">
                <a:latin typeface="Arial" pitchFamily="34" charset="0"/>
                <a:cs typeface="Arial" pitchFamily="34" charset="0"/>
              </a:rPr>
              <a:t>Bảo</a:t>
            </a:r>
            <a:r>
              <a:rPr lang="en-US" sz="3200" b="1" dirty="0">
                <a:latin typeface="Arial" pitchFamily="34" charset="0"/>
                <a:cs typeface="Arial" pitchFamily="34" charset="0"/>
              </a:rPr>
              <a:t> </a:t>
            </a:r>
            <a:r>
              <a:rPr lang="en-US" sz="3200" b="1" dirty="0" err="1">
                <a:latin typeface="Arial" pitchFamily="34" charset="0"/>
                <a:cs typeface="Arial" pitchFamily="34" charset="0"/>
              </a:rPr>
              <a:t>hiểm</a:t>
            </a:r>
            <a:r>
              <a:rPr lang="en-US" sz="3200" b="1" dirty="0">
                <a:latin typeface="Arial" pitchFamily="34" charset="0"/>
                <a:cs typeface="Arial" pitchFamily="34" charset="0"/>
              </a:rPr>
              <a:t> </a:t>
            </a:r>
            <a:r>
              <a:rPr lang="en-US" sz="3200" b="1" dirty="0" err="1">
                <a:latin typeface="Arial" pitchFamily="34" charset="0"/>
                <a:cs typeface="Arial" pitchFamily="34" charset="0"/>
              </a:rPr>
              <a:t>thất</a:t>
            </a:r>
            <a:r>
              <a:rPr lang="en-US" sz="3200" b="1" dirty="0">
                <a:latin typeface="Arial" pitchFamily="34" charset="0"/>
                <a:cs typeface="Arial" pitchFamily="34" charset="0"/>
              </a:rPr>
              <a:t> </a:t>
            </a:r>
            <a:r>
              <a:rPr lang="en-US" sz="3200" b="1" dirty="0" err="1">
                <a:latin typeface="Arial" pitchFamily="34" charset="0"/>
                <a:cs typeface="Arial" pitchFamily="34" charset="0"/>
              </a:rPr>
              <a:t>nghiệp</a:t>
            </a:r>
            <a:r>
              <a:rPr lang="en-US" sz="3200" dirty="0">
                <a:latin typeface="Arial" pitchFamily="34" charset="0"/>
                <a:cs typeface="Arial" pitchFamily="34" charset="0"/>
              </a:rPr>
              <a:t>: </a:t>
            </a:r>
            <a:r>
              <a:rPr lang="vi-VN" sz="3200" dirty="0">
                <a:cs typeface="Arial" pitchFamily="34" charset="0"/>
              </a:rPr>
              <a:t>bắt buộc áp dụng đối với người lao động là công dân Việt Nam</a:t>
            </a:r>
            <a:r>
              <a:rPr lang="en-US" sz="3200" dirty="0">
                <a:latin typeface="Arial" pitchFamily="34" charset="0"/>
                <a:cs typeface="Arial" pitchFamily="34" charset="0"/>
              </a:rPr>
              <a:t> (HĐLĐ </a:t>
            </a:r>
            <a:r>
              <a:rPr lang="en-US" sz="3200" dirty="0" err="1">
                <a:latin typeface="Arial" pitchFamily="34" charset="0"/>
                <a:cs typeface="Arial" pitchFamily="34" charset="0"/>
              </a:rPr>
              <a:t>loại</a:t>
            </a:r>
            <a:r>
              <a:rPr lang="en-US" sz="3200" dirty="0">
                <a:latin typeface="Arial" pitchFamily="34" charset="0"/>
                <a:cs typeface="Arial" pitchFamily="34" charset="0"/>
              </a:rPr>
              <a:t> 1, </a:t>
            </a:r>
            <a:r>
              <a:rPr lang="en-US" sz="3200" dirty="0" err="1">
                <a:latin typeface="Arial" pitchFamily="34" charset="0"/>
                <a:cs typeface="Arial" pitchFamily="34" charset="0"/>
              </a:rPr>
              <a:t>và</a:t>
            </a:r>
            <a:r>
              <a:rPr lang="en-US" sz="3200" dirty="0">
                <a:latin typeface="Arial" pitchFamily="34" charset="0"/>
                <a:cs typeface="Arial" pitchFamily="34" charset="0"/>
              </a:rPr>
              <a:t> </a:t>
            </a:r>
            <a:r>
              <a:rPr lang="en-US" sz="3200" dirty="0" err="1">
                <a:latin typeface="Arial" pitchFamily="34" charset="0"/>
                <a:cs typeface="Arial" pitchFamily="34" charset="0"/>
              </a:rPr>
              <a:t>loại</a:t>
            </a:r>
            <a:r>
              <a:rPr lang="en-US" sz="3200" dirty="0">
                <a:latin typeface="Arial" pitchFamily="34" charset="0"/>
                <a:cs typeface="Arial" pitchFamily="34" charset="0"/>
              </a:rPr>
              <a:t> 2) </a:t>
            </a:r>
            <a:endParaRPr lang="vi-VN" sz="3200" dirty="0">
              <a:cs typeface="Arial" pitchFamily="34" charset="0"/>
            </a:endParaRPr>
          </a:p>
        </p:txBody>
      </p:sp>
      <p:pic>
        <p:nvPicPr>
          <p:cNvPr id="102404"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3" name="Group 48"/>
          <p:cNvGrpSpPr>
            <a:grpSpLocks/>
          </p:cNvGrpSpPr>
          <p:nvPr/>
        </p:nvGrpSpPr>
        <p:grpSpPr bwMode="auto">
          <a:xfrm>
            <a:off x="598488" y="3716338"/>
            <a:ext cx="2855912" cy="2266950"/>
            <a:chOff x="3248025" y="3752850"/>
            <a:chExt cx="1704975" cy="1885950"/>
          </a:xfrm>
        </p:grpSpPr>
        <p:sp>
          <p:nvSpPr>
            <p:cNvPr id="102424" name="Oval 34"/>
            <p:cNvSpPr>
              <a:spLocks noChangeArrowheads="1"/>
            </p:cNvSpPr>
            <p:nvPr/>
          </p:nvSpPr>
          <p:spPr bwMode="gray">
            <a:xfrm rot="-723406">
              <a:off x="3316288" y="4972050"/>
              <a:ext cx="1438275" cy="666750"/>
            </a:xfrm>
            <a:prstGeom prst="ellipse">
              <a:avLst/>
            </a:prstGeom>
            <a:solidFill>
              <a:srgbClr val="0F2145">
                <a:alpha val="30196"/>
              </a:srgbClr>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a:solidFill>
                  <a:srgbClr val="FF0000"/>
                </a:solidFill>
              </a:endParaRPr>
            </a:p>
          </p:txBody>
        </p:sp>
        <p:sp>
          <p:nvSpPr>
            <p:cNvPr id="102425" name="Oval 35"/>
            <p:cNvSpPr>
              <a:spLocks noChangeArrowheads="1"/>
            </p:cNvSpPr>
            <p:nvPr/>
          </p:nvSpPr>
          <p:spPr bwMode="gray">
            <a:xfrm>
              <a:off x="3248025" y="3752850"/>
              <a:ext cx="1704975" cy="1706563"/>
            </a:xfrm>
            <a:prstGeom prst="ellipse">
              <a:avLst/>
            </a:prstGeom>
            <a:gradFill rotWithShape="1">
              <a:gsLst>
                <a:gs pos="0">
                  <a:srgbClr val="636869"/>
                </a:gs>
                <a:gs pos="100000">
                  <a:srgbClr val="D6E1E2"/>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p>
              <a:endParaRPr lang="en-US">
                <a:solidFill>
                  <a:srgbClr val="FF0000"/>
                </a:solidFill>
              </a:endParaRPr>
            </a:p>
          </p:txBody>
        </p:sp>
        <p:sp>
          <p:nvSpPr>
            <p:cNvPr id="102426" name="Oval 36"/>
            <p:cNvSpPr>
              <a:spLocks noChangeArrowheads="1"/>
            </p:cNvSpPr>
            <p:nvPr/>
          </p:nvSpPr>
          <p:spPr bwMode="gray">
            <a:xfrm>
              <a:off x="3268663" y="3762375"/>
              <a:ext cx="1665287" cy="1663700"/>
            </a:xfrm>
            <a:prstGeom prst="ellipse">
              <a:avLst/>
            </a:prstGeom>
            <a:gradFill rotWithShape="1">
              <a:gsLst>
                <a:gs pos="0">
                  <a:srgbClr val="D6E1E2">
                    <a:alpha val="0"/>
                  </a:srgbClr>
                </a:gs>
                <a:gs pos="100000">
                  <a:srgbClr val="F1F5F5"/>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p>
              <a:endParaRPr lang="en-US">
                <a:solidFill>
                  <a:srgbClr val="FF0000"/>
                </a:solidFill>
              </a:endParaRPr>
            </a:p>
          </p:txBody>
        </p:sp>
        <p:sp>
          <p:nvSpPr>
            <p:cNvPr id="102427" name="Oval 37"/>
            <p:cNvSpPr>
              <a:spLocks noChangeArrowheads="1"/>
            </p:cNvSpPr>
            <p:nvPr/>
          </p:nvSpPr>
          <p:spPr bwMode="gray">
            <a:xfrm>
              <a:off x="3286125" y="3778250"/>
              <a:ext cx="1584325" cy="1555750"/>
            </a:xfrm>
            <a:prstGeom prst="ellipse">
              <a:avLst/>
            </a:prstGeom>
            <a:gradFill rotWithShape="1">
              <a:gsLst>
                <a:gs pos="0">
                  <a:srgbClr val="AAB2B3"/>
                </a:gs>
                <a:gs pos="100000">
                  <a:srgbClr val="D6E1E2">
                    <a:alpha val="48000"/>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p>
              <a:endParaRPr lang="en-US">
                <a:solidFill>
                  <a:srgbClr val="FF0000"/>
                </a:solidFill>
              </a:endParaRPr>
            </a:p>
          </p:txBody>
        </p:sp>
        <p:sp>
          <p:nvSpPr>
            <p:cNvPr id="102428" name="Oval 38"/>
            <p:cNvSpPr>
              <a:spLocks noChangeArrowheads="1"/>
            </p:cNvSpPr>
            <p:nvPr/>
          </p:nvSpPr>
          <p:spPr bwMode="gray">
            <a:xfrm>
              <a:off x="3378200" y="3822700"/>
              <a:ext cx="1409700" cy="1262063"/>
            </a:xfrm>
            <a:prstGeom prst="ellipse">
              <a:avLst/>
            </a:prstGeom>
            <a:gradFill rotWithShape="1">
              <a:gsLst>
                <a:gs pos="0">
                  <a:srgbClr val="FFFFFF"/>
                </a:gs>
                <a:gs pos="100000">
                  <a:srgbClr val="D6E1E2">
                    <a:alpha val="37999"/>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p>
              <a:endParaRPr lang="en-US">
                <a:solidFill>
                  <a:srgbClr val="FF0000"/>
                </a:solidFill>
              </a:endParaRPr>
            </a:p>
          </p:txBody>
        </p:sp>
        <p:sp>
          <p:nvSpPr>
            <p:cNvPr id="102429" name="Text Box 39"/>
            <p:cNvSpPr txBox="1">
              <a:spLocks noChangeArrowheads="1"/>
            </p:cNvSpPr>
            <p:nvPr/>
          </p:nvSpPr>
          <p:spPr bwMode="gray">
            <a:xfrm>
              <a:off x="3384422" y="4236719"/>
              <a:ext cx="1568578" cy="8961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r>
                <a:rPr lang="vi-VN" sz="3200" b="1" dirty="0">
                  <a:solidFill>
                    <a:srgbClr val="FF0000"/>
                  </a:solidFill>
                </a:rPr>
                <a:t>trợ cấp thất nghiệp</a:t>
              </a:r>
            </a:p>
          </p:txBody>
        </p:sp>
      </p:grpSp>
      <p:sp>
        <p:nvSpPr>
          <p:cNvPr id="21" name="Oval 20"/>
          <p:cNvSpPr/>
          <p:nvPr/>
        </p:nvSpPr>
        <p:spPr>
          <a:xfrm>
            <a:off x="661988" y="2943225"/>
            <a:ext cx="7669212" cy="730250"/>
          </a:xfrm>
          <a:prstGeom prst="ellipse">
            <a:avLst/>
          </a:prstGeom>
          <a:ln>
            <a:solidFill>
              <a:schemeClr val="accent3">
                <a:lumMod val="50000"/>
              </a:schemeClr>
            </a:solidFill>
          </a:ln>
        </p:spPr>
        <p:style>
          <a:lnRef idx="0">
            <a:schemeClr val="accent3"/>
          </a:lnRef>
          <a:fillRef idx="3">
            <a:schemeClr val="accent3"/>
          </a:fillRef>
          <a:effectRef idx="3">
            <a:schemeClr val="accent3"/>
          </a:effectRef>
          <a:fontRef idx="minor">
            <a:schemeClr val="lt1"/>
          </a:fontRef>
        </p:style>
        <p:txBody>
          <a:bodyPr anchor="ctr"/>
          <a:lstStyle/>
          <a:p>
            <a:pPr>
              <a:defRPr/>
            </a:pPr>
            <a:r>
              <a:rPr lang="en-US" sz="3600" b="1" dirty="0">
                <a:solidFill>
                  <a:schemeClr val="tx1"/>
                </a:solidFill>
                <a:latin typeface="Arial" pitchFamily="34" charset="0"/>
                <a:cs typeface="Arial" pitchFamily="34" charset="0"/>
              </a:rPr>
              <a:t>C</a:t>
            </a:r>
            <a:r>
              <a:rPr lang="vi-VN" sz="3600" b="1" dirty="0">
                <a:solidFill>
                  <a:schemeClr val="tx1"/>
                </a:solidFill>
                <a:cs typeface="Arial" pitchFamily="34" charset="0"/>
              </a:rPr>
              <a:t>ó ba chế độ bảo hiểm</a:t>
            </a:r>
          </a:p>
        </p:txBody>
      </p:sp>
      <p:sp>
        <p:nvSpPr>
          <p:cNvPr id="22" name="Right Arrow 21"/>
          <p:cNvSpPr/>
          <p:nvPr/>
        </p:nvSpPr>
        <p:spPr>
          <a:xfrm rot="5400000">
            <a:off x="4029869" y="4182269"/>
            <a:ext cx="890587" cy="11112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3" name="Right Arrow 22"/>
          <p:cNvSpPr/>
          <p:nvPr/>
        </p:nvSpPr>
        <p:spPr>
          <a:xfrm rot="8400000">
            <a:off x="3335338" y="4103688"/>
            <a:ext cx="1219200" cy="1524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4" name="Right Arrow 23"/>
          <p:cNvSpPr/>
          <p:nvPr/>
        </p:nvSpPr>
        <p:spPr>
          <a:xfrm rot="2400000">
            <a:off x="4437063" y="4103688"/>
            <a:ext cx="1219200" cy="1524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nvGrpSpPr>
          <p:cNvPr id="25" name="Group 48"/>
          <p:cNvGrpSpPr>
            <a:grpSpLocks/>
          </p:cNvGrpSpPr>
          <p:nvPr/>
        </p:nvGrpSpPr>
        <p:grpSpPr bwMode="auto">
          <a:xfrm>
            <a:off x="3044825" y="4816475"/>
            <a:ext cx="2857500" cy="2266950"/>
            <a:chOff x="3248025" y="3752850"/>
            <a:chExt cx="1704975" cy="1885950"/>
          </a:xfrm>
        </p:grpSpPr>
        <p:sp>
          <p:nvSpPr>
            <p:cNvPr id="102418" name="Oval 34"/>
            <p:cNvSpPr>
              <a:spLocks noChangeArrowheads="1"/>
            </p:cNvSpPr>
            <p:nvPr/>
          </p:nvSpPr>
          <p:spPr bwMode="gray">
            <a:xfrm rot="-723406">
              <a:off x="3316288" y="4972050"/>
              <a:ext cx="1438275" cy="666750"/>
            </a:xfrm>
            <a:prstGeom prst="ellipse">
              <a:avLst/>
            </a:prstGeom>
            <a:solidFill>
              <a:srgbClr val="0F2145">
                <a:alpha val="30196"/>
              </a:srgbClr>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a:solidFill>
                  <a:srgbClr val="FF0000"/>
                </a:solidFill>
              </a:endParaRPr>
            </a:p>
          </p:txBody>
        </p:sp>
        <p:sp>
          <p:nvSpPr>
            <p:cNvPr id="102419" name="Oval 35"/>
            <p:cNvSpPr>
              <a:spLocks noChangeArrowheads="1"/>
            </p:cNvSpPr>
            <p:nvPr/>
          </p:nvSpPr>
          <p:spPr bwMode="gray">
            <a:xfrm>
              <a:off x="3248025" y="3752850"/>
              <a:ext cx="1704975" cy="1706563"/>
            </a:xfrm>
            <a:prstGeom prst="ellipse">
              <a:avLst/>
            </a:prstGeom>
            <a:gradFill rotWithShape="1">
              <a:gsLst>
                <a:gs pos="0">
                  <a:srgbClr val="636869"/>
                </a:gs>
                <a:gs pos="100000">
                  <a:srgbClr val="D6E1E2"/>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p>
              <a:endParaRPr lang="en-US">
                <a:solidFill>
                  <a:srgbClr val="FF0000"/>
                </a:solidFill>
              </a:endParaRPr>
            </a:p>
          </p:txBody>
        </p:sp>
        <p:sp>
          <p:nvSpPr>
            <p:cNvPr id="102420" name="Oval 36"/>
            <p:cNvSpPr>
              <a:spLocks noChangeArrowheads="1"/>
            </p:cNvSpPr>
            <p:nvPr/>
          </p:nvSpPr>
          <p:spPr bwMode="gray">
            <a:xfrm>
              <a:off x="3268663" y="3762375"/>
              <a:ext cx="1665287" cy="1663700"/>
            </a:xfrm>
            <a:prstGeom prst="ellipse">
              <a:avLst/>
            </a:prstGeom>
            <a:gradFill rotWithShape="1">
              <a:gsLst>
                <a:gs pos="0">
                  <a:srgbClr val="D6E1E2">
                    <a:alpha val="0"/>
                  </a:srgbClr>
                </a:gs>
                <a:gs pos="100000">
                  <a:srgbClr val="F1F5F5"/>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p>
              <a:endParaRPr lang="en-US">
                <a:solidFill>
                  <a:srgbClr val="FF0000"/>
                </a:solidFill>
              </a:endParaRPr>
            </a:p>
          </p:txBody>
        </p:sp>
        <p:sp>
          <p:nvSpPr>
            <p:cNvPr id="102421" name="Oval 37"/>
            <p:cNvSpPr>
              <a:spLocks noChangeArrowheads="1"/>
            </p:cNvSpPr>
            <p:nvPr/>
          </p:nvSpPr>
          <p:spPr bwMode="gray">
            <a:xfrm>
              <a:off x="3286125" y="3778250"/>
              <a:ext cx="1584325" cy="1555750"/>
            </a:xfrm>
            <a:prstGeom prst="ellipse">
              <a:avLst/>
            </a:prstGeom>
            <a:gradFill rotWithShape="1">
              <a:gsLst>
                <a:gs pos="0">
                  <a:srgbClr val="AAB2B3"/>
                </a:gs>
                <a:gs pos="100000">
                  <a:srgbClr val="D6E1E2">
                    <a:alpha val="48000"/>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p>
              <a:endParaRPr lang="en-US">
                <a:solidFill>
                  <a:srgbClr val="FF0000"/>
                </a:solidFill>
              </a:endParaRPr>
            </a:p>
          </p:txBody>
        </p:sp>
        <p:sp>
          <p:nvSpPr>
            <p:cNvPr id="102422" name="Oval 38"/>
            <p:cNvSpPr>
              <a:spLocks noChangeArrowheads="1"/>
            </p:cNvSpPr>
            <p:nvPr/>
          </p:nvSpPr>
          <p:spPr bwMode="gray">
            <a:xfrm>
              <a:off x="3378200" y="3822700"/>
              <a:ext cx="1409700" cy="1262063"/>
            </a:xfrm>
            <a:prstGeom prst="ellipse">
              <a:avLst/>
            </a:prstGeom>
            <a:gradFill rotWithShape="1">
              <a:gsLst>
                <a:gs pos="0">
                  <a:srgbClr val="FFFFFF"/>
                </a:gs>
                <a:gs pos="100000">
                  <a:srgbClr val="D6E1E2">
                    <a:alpha val="37999"/>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p>
              <a:endParaRPr lang="en-US">
                <a:solidFill>
                  <a:srgbClr val="FF0000"/>
                </a:solidFill>
              </a:endParaRPr>
            </a:p>
          </p:txBody>
        </p:sp>
        <p:sp>
          <p:nvSpPr>
            <p:cNvPr id="102423" name="Text Box 39"/>
            <p:cNvSpPr txBox="1">
              <a:spLocks noChangeArrowheads="1"/>
            </p:cNvSpPr>
            <p:nvPr/>
          </p:nvSpPr>
          <p:spPr bwMode="gray">
            <a:xfrm>
              <a:off x="3384422" y="4236719"/>
              <a:ext cx="1568578" cy="8961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r>
                <a:rPr lang="vi-VN" sz="3200" b="1">
                  <a:solidFill>
                    <a:srgbClr val="FF0000"/>
                  </a:solidFill>
                </a:rPr>
                <a:t>hỗ trợ học nghề</a:t>
              </a:r>
            </a:p>
          </p:txBody>
        </p:sp>
      </p:grpSp>
      <p:grpSp>
        <p:nvGrpSpPr>
          <p:cNvPr id="32" name="Group 48"/>
          <p:cNvGrpSpPr>
            <a:grpSpLocks/>
          </p:cNvGrpSpPr>
          <p:nvPr/>
        </p:nvGrpSpPr>
        <p:grpSpPr bwMode="auto">
          <a:xfrm>
            <a:off x="5503863" y="3716338"/>
            <a:ext cx="2859087" cy="2266950"/>
            <a:chOff x="3248025" y="3752850"/>
            <a:chExt cx="1704975" cy="1885950"/>
          </a:xfrm>
        </p:grpSpPr>
        <p:sp>
          <p:nvSpPr>
            <p:cNvPr id="102412" name="Oval 34"/>
            <p:cNvSpPr>
              <a:spLocks noChangeArrowheads="1"/>
            </p:cNvSpPr>
            <p:nvPr/>
          </p:nvSpPr>
          <p:spPr bwMode="gray">
            <a:xfrm rot="-723406">
              <a:off x="3316288" y="4972050"/>
              <a:ext cx="1438275" cy="666750"/>
            </a:xfrm>
            <a:prstGeom prst="ellipse">
              <a:avLst/>
            </a:prstGeom>
            <a:solidFill>
              <a:srgbClr val="0F2145">
                <a:alpha val="30196"/>
              </a:srgbClr>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a:solidFill>
                  <a:srgbClr val="FF0000"/>
                </a:solidFill>
              </a:endParaRPr>
            </a:p>
          </p:txBody>
        </p:sp>
        <p:sp>
          <p:nvSpPr>
            <p:cNvPr id="102413" name="Oval 35"/>
            <p:cNvSpPr>
              <a:spLocks noChangeArrowheads="1"/>
            </p:cNvSpPr>
            <p:nvPr/>
          </p:nvSpPr>
          <p:spPr bwMode="gray">
            <a:xfrm>
              <a:off x="3248025" y="3752850"/>
              <a:ext cx="1704975" cy="1706563"/>
            </a:xfrm>
            <a:prstGeom prst="ellipse">
              <a:avLst/>
            </a:prstGeom>
            <a:gradFill rotWithShape="1">
              <a:gsLst>
                <a:gs pos="0">
                  <a:srgbClr val="636869"/>
                </a:gs>
                <a:gs pos="100000">
                  <a:srgbClr val="D6E1E2"/>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p>
              <a:endParaRPr lang="en-US">
                <a:solidFill>
                  <a:srgbClr val="FF0000"/>
                </a:solidFill>
              </a:endParaRPr>
            </a:p>
          </p:txBody>
        </p:sp>
        <p:sp>
          <p:nvSpPr>
            <p:cNvPr id="102414" name="Oval 36"/>
            <p:cNvSpPr>
              <a:spLocks noChangeArrowheads="1"/>
            </p:cNvSpPr>
            <p:nvPr/>
          </p:nvSpPr>
          <p:spPr bwMode="gray">
            <a:xfrm>
              <a:off x="3268663" y="3762375"/>
              <a:ext cx="1665287" cy="1663700"/>
            </a:xfrm>
            <a:prstGeom prst="ellipse">
              <a:avLst/>
            </a:prstGeom>
            <a:gradFill rotWithShape="1">
              <a:gsLst>
                <a:gs pos="0">
                  <a:srgbClr val="D6E1E2">
                    <a:alpha val="0"/>
                  </a:srgbClr>
                </a:gs>
                <a:gs pos="100000">
                  <a:srgbClr val="F1F5F5"/>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p>
              <a:endParaRPr lang="en-US">
                <a:solidFill>
                  <a:srgbClr val="FF0000"/>
                </a:solidFill>
              </a:endParaRPr>
            </a:p>
          </p:txBody>
        </p:sp>
        <p:sp>
          <p:nvSpPr>
            <p:cNvPr id="102415" name="Oval 37"/>
            <p:cNvSpPr>
              <a:spLocks noChangeArrowheads="1"/>
            </p:cNvSpPr>
            <p:nvPr/>
          </p:nvSpPr>
          <p:spPr bwMode="gray">
            <a:xfrm>
              <a:off x="3286125" y="3778250"/>
              <a:ext cx="1584325" cy="1555750"/>
            </a:xfrm>
            <a:prstGeom prst="ellipse">
              <a:avLst/>
            </a:prstGeom>
            <a:gradFill rotWithShape="1">
              <a:gsLst>
                <a:gs pos="0">
                  <a:srgbClr val="AAB2B3"/>
                </a:gs>
                <a:gs pos="100000">
                  <a:srgbClr val="D6E1E2">
                    <a:alpha val="48000"/>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p>
              <a:endParaRPr lang="en-US">
                <a:solidFill>
                  <a:srgbClr val="FF0000"/>
                </a:solidFill>
              </a:endParaRPr>
            </a:p>
          </p:txBody>
        </p:sp>
        <p:sp>
          <p:nvSpPr>
            <p:cNvPr id="102416" name="Oval 38"/>
            <p:cNvSpPr>
              <a:spLocks noChangeArrowheads="1"/>
            </p:cNvSpPr>
            <p:nvPr/>
          </p:nvSpPr>
          <p:spPr bwMode="gray">
            <a:xfrm>
              <a:off x="3378200" y="3822700"/>
              <a:ext cx="1409700" cy="1262063"/>
            </a:xfrm>
            <a:prstGeom prst="ellipse">
              <a:avLst/>
            </a:prstGeom>
            <a:gradFill rotWithShape="1">
              <a:gsLst>
                <a:gs pos="0">
                  <a:srgbClr val="FFFFFF"/>
                </a:gs>
                <a:gs pos="100000">
                  <a:srgbClr val="D6E1E2">
                    <a:alpha val="37999"/>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p>
              <a:endParaRPr lang="en-US">
                <a:solidFill>
                  <a:srgbClr val="FF0000"/>
                </a:solidFill>
              </a:endParaRPr>
            </a:p>
          </p:txBody>
        </p:sp>
        <p:sp>
          <p:nvSpPr>
            <p:cNvPr id="102417" name="Text Box 39"/>
            <p:cNvSpPr txBox="1">
              <a:spLocks noChangeArrowheads="1"/>
            </p:cNvSpPr>
            <p:nvPr/>
          </p:nvSpPr>
          <p:spPr bwMode="gray">
            <a:xfrm>
              <a:off x="3384422" y="4236719"/>
              <a:ext cx="1568578" cy="8961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r>
                <a:rPr lang="vi-VN" sz="3200" b="1">
                  <a:solidFill>
                    <a:srgbClr val="FF0000"/>
                  </a:solidFill>
                </a:rPr>
                <a:t>hỗ trợ tìm việc làm</a:t>
              </a:r>
            </a:p>
          </p:txBody>
        </p:sp>
      </p:grpSp>
    </p:spTree>
    <p:extLst>
      <p:ext uri="{BB962C8B-B14F-4D97-AF65-F5344CB8AC3E}">
        <p14:creationId xmlns:p14="http://schemas.microsoft.com/office/powerpoint/2010/main" val="2258300915"/>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5" presetClass="entr" presetSubtype="10" fill="hold" nodeType="clickEffect">
                                  <p:stCondLst>
                                    <p:cond delay="0"/>
                                  </p:stCondLst>
                                  <p:childTnLst>
                                    <p:set>
                                      <p:cBhvr>
                                        <p:cTn id="13" dur="1" fill="hold">
                                          <p:stCondLst>
                                            <p:cond delay="0"/>
                                          </p:stCondLst>
                                        </p:cTn>
                                        <p:tgtEl>
                                          <p:spTgt spid="21"/>
                                        </p:tgtEl>
                                        <p:attrNameLst>
                                          <p:attrName>style.visibility</p:attrName>
                                        </p:attrNameLst>
                                      </p:cBhvr>
                                      <p:to>
                                        <p:strVal val="visible"/>
                                      </p:to>
                                    </p:set>
                                    <p:animEffect transition="in" filter="checkerboard(across)">
                                      <p:cBhvr>
                                        <p:cTn id="14" dur="500"/>
                                        <p:tgtEl>
                                          <p:spTgt spid="21"/>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16" presetClass="entr" presetSubtype="26" fill="hold" grpId="0" nodeType="clickEffect">
                                  <p:stCondLst>
                                    <p:cond delay="0"/>
                                  </p:stCondLst>
                                  <p:childTnLst>
                                    <p:set>
                                      <p:cBhvr>
                                        <p:cTn id="18" dur="1" fill="hold">
                                          <p:stCondLst>
                                            <p:cond delay="0"/>
                                          </p:stCondLst>
                                        </p:cTn>
                                        <p:tgtEl>
                                          <p:spTgt spid="23"/>
                                        </p:tgtEl>
                                        <p:attrNameLst>
                                          <p:attrName>style.visibility</p:attrName>
                                        </p:attrNameLst>
                                      </p:cBhvr>
                                      <p:to>
                                        <p:strVal val="visible"/>
                                      </p:to>
                                    </p:set>
                                    <p:animEffect transition="in" filter="barn(inHorizontal)">
                                      <p:cBhvr>
                                        <p:cTn id="19" dur="500"/>
                                        <p:tgtEl>
                                          <p:spTgt spid="23"/>
                                        </p:tgtEl>
                                      </p:cBhvr>
                                    </p:animEffect>
                                  </p:childTnLst>
                                </p:cTn>
                              </p:par>
                            </p:childTnLst>
                          </p:cTn>
                        </p:par>
                      </p:childTnLst>
                    </p:cTn>
                  </p:par>
                  <p:par>
                    <p:cTn id="20" fill="hold" nodeType="clickPar">
                      <p:stCondLst>
                        <p:cond delay="indefinite"/>
                      </p:stCondLst>
                      <p:childTnLst>
                        <p:par>
                          <p:cTn id="21" fill="hold" nodeType="withGroup">
                            <p:stCondLst>
                              <p:cond delay="0"/>
                            </p:stCondLst>
                            <p:childTnLst>
                              <p:par>
                                <p:cTn id="22" presetID="3" presetClass="entr" presetSubtype="10" fill="hold" nodeType="clickEffect">
                                  <p:stCondLst>
                                    <p:cond delay="0"/>
                                  </p:stCondLst>
                                  <p:childTnLst>
                                    <p:set>
                                      <p:cBhvr>
                                        <p:cTn id="23" dur="1" fill="hold">
                                          <p:stCondLst>
                                            <p:cond delay="0"/>
                                          </p:stCondLst>
                                        </p:cTn>
                                        <p:tgtEl>
                                          <p:spTgt spid="13"/>
                                        </p:tgtEl>
                                        <p:attrNameLst>
                                          <p:attrName>style.visibility</p:attrName>
                                        </p:attrNameLst>
                                      </p:cBhvr>
                                      <p:to>
                                        <p:strVal val="visible"/>
                                      </p:to>
                                    </p:set>
                                    <p:animEffect transition="in" filter="blinds(horizontal)">
                                      <p:cBhvr>
                                        <p:cTn id="24" dur="500"/>
                                        <p:tgtEl>
                                          <p:spTgt spid="13"/>
                                        </p:tgtEl>
                                      </p:cBhvr>
                                    </p:animEffect>
                                  </p:childTnLst>
                                </p:cTn>
                              </p:par>
                            </p:childTnLst>
                          </p:cTn>
                        </p:par>
                      </p:childTnLst>
                    </p:cTn>
                  </p:par>
                  <p:par>
                    <p:cTn id="25" fill="hold" nodeType="clickPar">
                      <p:stCondLst>
                        <p:cond delay="indefinite"/>
                      </p:stCondLst>
                      <p:childTnLst>
                        <p:par>
                          <p:cTn id="26" fill="hold" nodeType="withGroup">
                            <p:stCondLst>
                              <p:cond delay="0"/>
                            </p:stCondLst>
                            <p:childTnLst>
                              <p:par>
                                <p:cTn id="27" presetID="16" presetClass="entr" presetSubtype="26" fill="hold" grpId="0" nodeType="clickEffect">
                                  <p:stCondLst>
                                    <p:cond delay="0"/>
                                  </p:stCondLst>
                                  <p:childTnLst>
                                    <p:set>
                                      <p:cBhvr>
                                        <p:cTn id="28" dur="1" fill="hold">
                                          <p:stCondLst>
                                            <p:cond delay="0"/>
                                          </p:stCondLst>
                                        </p:cTn>
                                        <p:tgtEl>
                                          <p:spTgt spid="22"/>
                                        </p:tgtEl>
                                        <p:attrNameLst>
                                          <p:attrName>style.visibility</p:attrName>
                                        </p:attrNameLst>
                                      </p:cBhvr>
                                      <p:to>
                                        <p:strVal val="visible"/>
                                      </p:to>
                                    </p:set>
                                    <p:animEffect transition="in" filter="barn(inHorizontal)">
                                      <p:cBhvr>
                                        <p:cTn id="29" dur="500"/>
                                        <p:tgtEl>
                                          <p:spTgt spid="22"/>
                                        </p:tgtEl>
                                      </p:cBhvr>
                                    </p:animEffect>
                                  </p:childTnLst>
                                </p:cTn>
                              </p:par>
                            </p:childTnLst>
                          </p:cTn>
                        </p:par>
                      </p:childTnLst>
                    </p:cTn>
                  </p:par>
                  <p:par>
                    <p:cTn id="30" fill="hold" nodeType="clickPar">
                      <p:stCondLst>
                        <p:cond delay="indefinite"/>
                      </p:stCondLst>
                      <p:childTnLst>
                        <p:par>
                          <p:cTn id="31" fill="hold" nodeType="withGroup">
                            <p:stCondLst>
                              <p:cond delay="0"/>
                            </p:stCondLst>
                            <p:childTnLst>
                              <p:par>
                                <p:cTn id="32" presetID="3" presetClass="entr" presetSubtype="10" fill="hold" nodeType="clickEffect">
                                  <p:stCondLst>
                                    <p:cond delay="0"/>
                                  </p:stCondLst>
                                  <p:childTnLst>
                                    <p:set>
                                      <p:cBhvr>
                                        <p:cTn id="33" dur="1" fill="hold">
                                          <p:stCondLst>
                                            <p:cond delay="0"/>
                                          </p:stCondLst>
                                        </p:cTn>
                                        <p:tgtEl>
                                          <p:spTgt spid="25"/>
                                        </p:tgtEl>
                                        <p:attrNameLst>
                                          <p:attrName>style.visibility</p:attrName>
                                        </p:attrNameLst>
                                      </p:cBhvr>
                                      <p:to>
                                        <p:strVal val="visible"/>
                                      </p:to>
                                    </p:set>
                                    <p:animEffect transition="in" filter="blinds(horizontal)">
                                      <p:cBhvr>
                                        <p:cTn id="34" dur="500"/>
                                        <p:tgtEl>
                                          <p:spTgt spid="25"/>
                                        </p:tgtEl>
                                      </p:cBhvr>
                                    </p:animEffect>
                                  </p:childTnLst>
                                </p:cTn>
                              </p:par>
                            </p:childTnLst>
                          </p:cTn>
                        </p:par>
                      </p:childTnLst>
                    </p:cTn>
                  </p:par>
                  <p:par>
                    <p:cTn id="35" fill="hold" nodeType="clickPar">
                      <p:stCondLst>
                        <p:cond delay="indefinite"/>
                      </p:stCondLst>
                      <p:childTnLst>
                        <p:par>
                          <p:cTn id="36" fill="hold" nodeType="withGroup">
                            <p:stCondLst>
                              <p:cond delay="0"/>
                            </p:stCondLst>
                            <p:childTnLst>
                              <p:par>
                                <p:cTn id="37" presetID="16" presetClass="entr" presetSubtype="26" fill="hold" grpId="0" nodeType="clickEffect">
                                  <p:stCondLst>
                                    <p:cond delay="0"/>
                                  </p:stCondLst>
                                  <p:childTnLst>
                                    <p:set>
                                      <p:cBhvr>
                                        <p:cTn id="38" dur="1" fill="hold">
                                          <p:stCondLst>
                                            <p:cond delay="0"/>
                                          </p:stCondLst>
                                        </p:cTn>
                                        <p:tgtEl>
                                          <p:spTgt spid="24"/>
                                        </p:tgtEl>
                                        <p:attrNameLst>
                                          <p:attrName>style.visibility</p:attrName>
                                        </p:attrNameLst>
                                      </p:cBhvr>
                                      <p:to>
                                        <p:strVal val="visible"/>
                                      </p:to>
                                    </p:set>
                                    <p:animEffect transition="in" filter="barn(inHorizontal)">
                                      <p:cBhvr>
                                        <p:cTn id="39" dur="500"/>
                                        <p:tgtEl>
                                          <p:spTgt spid="24"/>
                                        </p:tgtEl>
                                      </p:cBhvr>
                                    </p:animEffect>
                                  </p:childTnLst>
                                </p:cTn>
                              </p:par>
                            </p:childTnLst>
                          </p:cTn>
                        </p:par>
                      </p:childTnLst>
                    </p:cTn>
                  </p:par>
                  <p:par>
                    <p:cTn id="40" fill="hold" nodeType="clickPar">
                      <p:stCondLst>
                        <p:cond delay="indefinite"/>
                      </p:stCondLst>
                      <p:childTnLst>
                        <p:par>
                          <p:cTn id="41" fill="hold" nodeType="withGroup">
                            <p:stCondLst>
                              <p:cond delay="0"/>
                            </p:stCondLst>
                            <p:childTnLst>
                              <p:par>
                                <p:cTn id="42" presetID="3" presetClass="entr" presetSubtype="10" fill="hold" nodeType="clickEffect">
                                  <p:stCondLst>
                                    <p:cond delay="0"/>
                                  </p:stCondLst>
                                  <p:childTnLst>
                                    <p:set>
                                      <p:cBhvr>
                                        <p:cTn id="43" dur="1" fill="hold">
                                          <p:stCondLst>
                                            <p:cond delay="0"/>
                                          </p:stCondLst>
                                        </p:cTn>
                                        <p:tgtEl>
                                          <p:spTgt spid="32"/>
                                        </p:tgtEl>
                                        <p:attrNameLst>
                                          <p:attrName>style.visibility</p:attrName>
                                        </p:attrNameLst>
                                      </p:cBhvr>
                                      <p:to>
                                        <p:strVal val="visible"/>
                                      </p:to>
                                    </p:set>
                                    <p:animEffect transition="in" filter="blinds(horizontal)">
                                      <p:cBhvr>
                                        <p:cTn id="44"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22" grpId="0" animBg="1"/>
      <p:bldP spid="23" grpId="0" animBg="1"/>
      <p:bldP spid="24" grpId="0" animBg="1"/>
    </p:bld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3175" y="1250950"/>
            <a:ext cx="6181725" cy="1027113"/>
          </a:xfrm>
          <a:prstGeom prst="roundRect">
            <a:avLst/>
          </a:prstGeom>
          <a:solidFill>
            <a:srgbClr val="FFCCFF"/>
          </a:solidFill>
          <a:ln w="28575">
            <a:solidFill>
              <a:schemeClr val="accent2">
                <a:lumMod val="60000"/>
                <a:lumOff val="40000"/>
              </a:schemeClr>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a:cs typeface="Arial" pitchFamily="34" charset="0"/>
              </a:rPr>
              <a:t>c. Mức đóng bảo hiểm xã hội: </a:t>
            </a:r>
          </a:p>
        </p:txBody>
      </p:sp>
      <p:pic>
        <p:nvPicPr>
          <p:cNvPr id="103428"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8"/>
          <p:cNvSpPr/>
          <p:nvPr/>
        </p:nvSpPr>
        <p:spPr>
          <a:xfrm>
            <a:off x="482600" y="2546350"/>
            <a:ext cx="8661400" cy="695325"/>
          </a:xfrm>
          <a:prstGeom prst="roundRect">
            <a:avLst/>
          </a:prstGeom>
          <a:ln/>
        </p:spPr>
        <p:style>
          <a:lnRef idx="1">
            <a:schemeClr val="accent3"/>
          </a:lnRef>
          <a:fillRef idx="2">
            <a:schemeClr val="accent3"/>
          </a:fillRef>
          <a:effectRef idx="1">
            <a:schemeClr val="accent3"/>
          </a:effectRef>
          <a:fontRef idx="minor">
            <a:schemeClr val="dk1"/>
          </a:fontRef>
        </p:style>
        <p:txBody>
          <a:bodyPr anchor="ctr"/>
          <a:lstStyle/>
          <a:p>
            <a:pPr>
              <a:defRPr/>
            </a:pPr>
            <a:r>
              <a:rPr lang="vi-VN" sz="3200" dirty="0">
                <a:cs typeface="Arial" pitchFamily="34" charset="0"/>
              </a:rPr>
              <a:t> (Quyết định 1111/QĐ-BHXH ngày 25/10/2011) </a:t>
            </a:r>
          </a:p>
        </p:txBody>
      </p:sp>
      <p:sp>
        <p:nvSpPr>
          <p:cNvPr id="7" name="Rounded Rectangle 6"/>
          <p:cNvSpPr/>
          <p:nvPr/>
        </p:nvSpPr>
        <p:spPr>
          <a:xfrm>
            <a:off x="3175" y="3495675"/>
            <a:ext cx="7677150" cy="1027113"/>
          </a:xfrm>
          <a:prstGeom prst="roundRect">
            <a:avLst/>
          </a:prstGeom>
          <a:solidFill>
            <a:srgbClr val="FFCCFF"/>
          </a:solidFill>
          <a:ln w="28575">
            <a:solidFill>
              <a:schemeClr val="accent2">
                <a:lumMod val="60000"/>
                <a:lumOff val="40000"/>
              </a:schemeClr>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a:cs typeface="Arial" pitchFamily="34" charset="0"/>
              </a:rPr>
              <a:t>- Mức đóng bảo hiểm xã hội bắt buộc: </a:t>
            </a:r>
          </a:p>
        </p:txBody>
      </p:sp>
      <p:sp>
        <p:nvSpPr>
          <p:cNvPr id="8" name="Rounded Rectangle 7"/>
          <p:cNvSpPr/>
          <p:nvPr/>
        </p:nvSpPr>
        <p:spPr>
          <a:xfrm>
            <a:off x="1695450" y="4738688"/>
            <a:ext cx="4486275" cy="892175"/>
          </a:xfrm>
          <a:prstGeom prst="roundRect">
            <a:avLst/>
          </a:prstGeom>
          <a:solidFill>
            <a:schemeClr val="accent6">
              <a:lumMod val="20000"/>
              <a:lumOff val="80000"/>
            </a:schemeClr>
          </a:solidFill>
          <a:ln w="28575">
            <a:solidFill>
              <a:schemeClr val="accent2">
                <a:lumMod val="60000"/>
                <a:lumOff val="40000"/>
              </a:schemeClr>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a:cs typeface="Arial" pitchFamily="34" charset="0"/>
              </a:rPr>
              <a:t>+ Với người lao động</a:t>
            </a:r>
          </a:p>
        </p:txBody>
      </p:sp>
      <p:sp>
        <p:nvSpPr>
          <p:cNvPr id="11" name="Rounded Rectangle 10"/>
          <p:cNvSpPr/>
          <p:nvPr/>
        </p:nvSpPr>
        <p:spPr>
          <a:xfrm>
            <a:off x="1695450" y="5802313"/>
            <a:ext cx="6235700" cy="889000"/>
          </a:xfrm>
          <a:prstGeom prst="roundRect">
            <a:avLst/>
          </a:prstGeom>
          <a:solidFill>
            <a:schemeClr val="accent6">
              <a:lumMod val="60000"/>
              <a:lumOff val="40000"/>
            </a:schemeClr>
          </a:solidFill>
          <a:ln w="28575">
            <a:solidFill>
              <a:schemeClr val="accent2">
                <a:lumMod val="60000"/>
                <a:lumOff val="40000"/>
              </a:schemeClr>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a:cs typeface="Arial" pitchFamily="34" charset="0"/>
              </a:rPr>
              <a:t>+ Với người </a:t>
            </a:r>
            <a:r>
              <a:rPr lang="en-US" sz="3200" b="1" dirty="0" err="1">
                <a:latin typeface="Arial" pitchFamily="34" charset="0"/>
                <a:cs typeface="Arial" pitchFamily="34" charset="0"/>
              </a:rPr>
              <a:t>sử</a:t>
            </a:r>
            <a:r>
              <a:rPr lang="en-US" sz="3200" b="1" dirty="0">
                <a:latin typeface="Arial" pitchFamily="34" charset="0"/>
                <a:cs typeface="Arial" pitchFamily="34" charset="0"/>
              </a:rPr>
              <a:t> </a:t>
            </a:r>
            <a:r>
              <a:rPr lang="en-US" sz="3200" b="1" dirty="0" err="1">
                <a:latin typeface="Arial" pitchFamily="34" charset="0"/>
                <a:cs typeface="Arial" pitchFamily="34" charset="0"/>
              </a:rPr>
              <a:t>dụng</a:t>
            </a:r>
            <a:r>
              <a:rPr lang="en-US" sz="3200" b="1" dirty="0">
                <a:latin typeface="Arial" pitchFamily="34" charset="0"/>
                <a:cs typeface="Arial" pitchFamily="34" charset="0"/>
              </a:rPr>
              <a:t> </a:t>
            </a:r>
            <a:r>
              <a:rPr lang="vi-VN" sz="3200" b="1" dirty="0">
                <a:cs typeface="Arial" pitchFamily="34" charset="0"/>
              </a:rPr>
              <a:t>lao động</a:t>
            </a:r>
          </a:p>
        </p:txBody>
      </p:sp>
    </p:spTree>
    <p:extLst>
      <p:ext uri="{BB962C8B-B14F-4D97-AF65-F5344CB8AC3E}">
        <p14:creationId xmlns:p14="http://schemas.microsoft.com/office/powerpoint/2010/main" val="329394590"/>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
                                          </p:val>
                                        </p:tav>
                                        <p:tav tm="100000">
                                          <p:val>
                                            <p:strVal val="#ppt_x"/>
                                          </p:val>
                                        </p:tav>
                                      </p:tavLst>
                                    </p:anim>
                                    <p:anim calcmode="lin" valueType="num">
                                      <p:cBhvr>
                                        <p:cTn id="1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
                                          </p:val>
                                        </p:tav>
                                        <p:tav tm="100000">
                                          <p:val>
                                            <p:strVal val="#ppt_x"/>
                                          </p:val>
                                        </p:tav>
                                      </p:tavLst>
                                    </p:anim>
                                    <p:anim calcmode="lin" valueType="num">
                                      <p:cBhvr>
                                        <p:cTn id="2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24" fill="hold" nodeType="clickPar">
                      <p:stCondLst>
                        <p:cond delay="indefinite"/>
                      </p:stCondLst>
                      <p:childTnLst>
                        <p:par>
                          <p:cTn id="25" fill="hold" nodeType="withGroup">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fade">
                                      <p:cBhvr>
                                        <p:cTn id="28" dur="1000"/>
                                        <p:tgtEl>
                                          <p:spTgt spid="8"/>
                                        </p:tgtEl>
                                      </p:cBhvr>
                                    </p:animEffect>
                                    <p:anim calcmode="lin" valueType="num">
                                      <p:cBhvr>
                                        <p:cTn id="29" dur="1000" fill="hold"/>
                                        <p:tgtEl>
                                          <p:spTgt spid="8"/>
                                        </p:tgtEl>
                                        <p:attrNameLst>
                                          <p:attrName>ppt_x</p:attrName>
                                        </p:attrNameLst>
                                      </p:cBhvr>
                                      <p:tavLst>
                                        <p:tav tm="0">
                                          <p:val>
                                            <p:strVal val="#ppt_x"/>
                                          </p:val>
                                        </p:tav>
                                        <p:tav tm="100000">
                                          <p:val>
                                            <p:strVal val="#ppt_x"/>
                                          </p:val>
                                        </p:tav>
                                      </p:tavLst>
                                    </p:anim>
                                    <p:anim calcmode="lin" valueType="num">
                                      <p:cBhvr>
                                        <p:cTn id="30"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31" fill="hold" nodeType="clickPar">
                      <p:stCondLst>
                        <p:cond delay="indefinite"/>
                      </p:stCondLst>
                      <p:childTnLst>
                        <p:par>
                          <p:cTn id="32" fill="hold" nodeType="withGroup">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11"/>
                                        </p:tgtEl>
                                        <p:attrNameLst>
                                          <p:attrName>style.visibility</p:attrName>
                                        </p:attrNameLst>
                                      </p:cBhvr>
                                      <p:to>
                                        <p:strVal val="visible"/>
                                      </p:to>
                                    </p:set>
                                    <p:animEffect transition="in" filter="fade">
                                      <p:cBhvr>
                                        <p:cTn id="35" dur="1000"/>
                                        <p:tgtEl>
                                          <p:spTgt spid="11"/>
                                        </p:tgtEl>
                                      </p:cBhvr>
                                    </p:animEffect>
                                    <p:anim calcmode="lin" valueType="num">
                                      <p:cBhvr>
                                        <p:cTn id="36" dur="1000" fill="hold"/>
                                        <p:tgtEl>
                                          <p:spTgt spid="11"/>
                                        </p:tgtEl>
                                        <p:attrNameLst>
                                          <p:attrName>ppt_x</p:attrName>
                                        </p:attrNameLst>
                                      </p:cBhvr>
                                      <p:tavLst>
                                        <p:tav tm="0">
                                          <p:val>
                                            <p:strVal val="#ppt_x"/>
                                          </p:val>
                                        </p:tav>
                                        <p:tav tm="100000">
                                          <p:val>
                                            <p:strVal val="#ppt_x"/>
                                          </p:val>
                                        </p:tav>
                                      </p:tavLst>
                                    </p:anim>
                                    <p:anim calcmode="lin" valueType="num">
                                      <p:cBhvr>
                                        <p:cTn id="37"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9" grpId="0" animBg="1"/>
      <p:bldP spid="7" grpId="0" animBg="1"/>
      <p:bldP spid="8" grpId="0" animBg="1"/>
      <p:bldP spid="11" grpId="0" animBg="1"/>
    </p:bld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3175" y="1250950"/>
            <a:ext cx="7677150" cy="1027113"/>
          </a:xfrm>
          <a:prstGeom prst="roundRect">
            <a:avLst/>
          </a:prstGeom>
          <a:solidFill>
            <a:srgbClr val="FFCCFF"/>
          </a:solidFill>
          <a:ln w="28575">
            <a:solidFill>
              <a:schemeClr val="accent2">
                <a:lumMod val="75000"/>
              </a:schemeClr>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a:cs typeface="Arial" pitchFamily="34" charset="0"/>
              </a:rPr>
              <a:t>- Mức đóng bảo hiểm xã hội bắt buộc: </a:t>
            </a:r>
          </a:p>
        </p:txBody>
      </p:sp>
      <p:pic>
        <p:nvPicPr>
          <p:cNvPr id="10445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8"/>
          <p:cNvSpPr/>
          <p:nvPr/>
        </p:nvSpPr>
        <p:spPr>
          <a:xfrm>
            <a:off x="3175" y="3476625"/>
            <a:ext cx="9140825" cy="1809750"/>
          </a:xfrm>
          <a:prstGeom prst="roundRect">
            <a:avLst/>
          </a:prstGeom>
          <a:solidFill>
            <a:schemeClr val="accent1">
              <a:lumMod val="40000"/>
              <a:lumOff val="60000"/>
            </a:schemeClr>
          </a:solidFill>
          <a:ln w="28575">
            <a:solidFill>
              <a:schemeClr val="tx2">
                <a:lumMod val="75000"/>
              </a:schemeClr>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 Hàng tháng, người lao động đóng bằng </a:t>
            </a:r>
            <a:r>
              <a:rPr lang="vi-VN" sz="3200" dirty="0">
                <a:solidFill>
                  <a:srgbClr val="FF0000"/>
                </a:solidFill>
                <a:cs typeface="Arial" pitchFamily="34" charset="0"/>
              </a:rPr>
              <a:t>5%</a:t>
            </a:r>
            <a:r>
              <a:rPr lang="vi-VN" sz="3200" dirty="0">
                <a:cs typeface="Arial" pitchFamily="34" charset="0"/>
              </a:rPr>
              <a:t> mức tiền lương, tiền công vào </a:t>
            </a:r>
            <a:r>
              <a:rPr lang="vi-VN" sz="3200" dirty="0">
                <a:solidFill>
                  <a:srgbClr val="FF0000"/>
                </a:solidFill>
                <a:cs typeface="Arial" pitchFamily="34" charset="0"/>
              </a:rPr>
              <a:t>quỹ hưu trí và tử tuất</a:t>
            </a:r>
          </a:p>
        </p:txBody>
      </p:sp>
      <p:sp>
        <p:nvSpPr>
          <p:cNvPr id="7" name="Rounded Rectangle 6"/>
          <p:cNvSpPr/>
          <p:nvPr/>
        </p:nvSpPr>
        <p:spPr>
          <a:xfrm>
            <a:off x="0" y="2427288"/>
            <a:ext cx="4486275" cy="893762"/>
          </a:xfrm>
          <a:prstGeom prst="roundRect">
            <a:avLst/>
          </a:prstGeom>
          <a:solidFill>
            <a:schemeClr val="accent6">
              <a:lumMod val="20000"/>
              <a:lumOff val="80000"/>
            </a:schemeClr>
          </a:solidFill>
          <a:ln w="28575">
            <a:solidFill>
              <a:schemeClr val="accent2">
                <a:lumMod val="75000"/>
              </a:schemeClr>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a:cs typeface="Arial" pitchFamily="34" charset="0"/>
              </a:rPr>
              <a:t>+ Với người lao động</a:t>
            </a:r>
          </a:p>
        </p:txBody>
      </p:sp>
      <p:sp>
        <p:nvSpPr>
          <p:cNvPr id="8" name="Rounded Rectangle 7"/>
          <p:cNvSpPr/>
          <p:nvPr/>
        </p:nvSpPr>
        <p:spPr>
          <a:xfrm>
            <a:off x="3175" y="5624513"/>
            <a:ext cx="9140825" cy="1141412"/>
          </a:xfrm>
          <a:prstGeom prst="roundRect">
            <a:avLst/>
          </a:prstGeom>
          <a:ln/>
        </p:spPr>
        <p:style>
          <a:lnRef idx="1">
            <a:schemeClr val="accent4"/>
          </a:lnRef>
          <a:fillRef idx="2">
            <a:schemeClr val="accent4"/>
          </a:fillRef>
          <a:effectRef idx="1">
            <a:schemeClr val="accent4"/>
          </a:effectRef>
          <a:fontRef idx="minor">
            <a:schemeClr val="dk1"/>
          </a:fontRef>
        </p:style>
        <p:txBody>
          <a:bodyPr anchor="ctr"/>
          <a:lstStyle/>
          <a:p>
            <a:pPr>
              <a:defRPr/>
            </a:pPr>
            <a:r>
              <a:rPr lang="vi-VN" sz="3200" dirty="0">
                <a:cs typeface="Arial" pitchFamily="34" charset="0"/>
              </a:rPr>
              <a:t>Từ năm 2010 trở đi </a:t>
            </a:r>
            <a:r>
              <a:rPr lang="vi-VN" sz="3200" dirty="0">
                <a:solidFill>
                  <a:srgbClr val="FF0000"/>
                </a:solidFill>
                <a:cs typeface="Arial" pitchFamily="34" charset="0"/>
              </a:rPr>
              <a:t>cứ 2 năm </a:t>
            </a:r>
            <a:r>
              <a:rPr lang="vi-VN" sz="3200" dirty="0">
                <a:cs typeface="Arial" pitchFamily="34" charset="0"/>
              </a:rPr>
              <a:t>một lần đóng thêm </a:t>
            </a:r>
            <a:r>
              <a:rPr lang="vi-VN" sz="3200" dirty="0">
                <a:solidFill>
                  <a:srgbClr val="FF0000"/>
                </a:solidFill>
                <a:cs typeface="Arial" pitchFamily="34" charset="0"/>
              </a:rPr>
              <a:t>1%</a:t>
            </a:r>
            <a:r>
              <a:rPr lang="vi-VN" sz="3200" dirty="0">
                <a:cs typeface="Arial" pitchFamily="34" charset="0"/>
              </a:rPr>
              <a:t> cho đến khi đạt mức 8%; </a:t>
            </a:r>
          </a:p>
        </p:txBody>
      </p:sp>
    </p:spTree>
    <p:extLst>
      <p:ext uri="{BB962C8B-B14F-4D97-AF65-F5344CB8AC3E}">
        <p14:creationId xmlns:p14="http://schemas.microsoft.com/office/powerpoint/2010/main" val="1849983434"/>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
                                          </p:val>
                                        </p:tav>
                                        <p:tav tm="100000">
                                          <p:val>
                                            <p:strVal val="#ppt_x"/>
                                          </p:val>
                                        </p:tav>
                                      </p:tavLst>
                                    </p:anim>
                                    <p:anim calcmode="lin" valueType="num">
                                      <p:cBhvr>
                                        <p:cTn id="1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
                                          </p:val>
                                        </p:tav>
                                        <p:tav tm="100000">
                                          <p:val>
                                            <p:strVal val="#ppt_x"/>
                                          </p:val>
                                        </p:tav>
                                      </p:tavLst>
                                    </p:anim>
                                    <p:anim calcmode="lin" valueType="num">
                                      <p:cBhvr>
                                        <p:cTn id="2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24" fill="hold" nodeType="clickPar">
                      <p:stCondLst>
                        <p:cond delay="indefinite"/>
                      </p:stCondLst>
                      <p:childTnLst>
                        <p:par>
                          <p:cTn id="25" fill="hold" nodeType="withGroup">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fade">
                                      <p:cBhvr>
                                        <p:cTn id="28" dur="1000"/>
                                        <p:tgtEl>
                                          <p:spTgt spid="8"/>
                                        </p:tgtEl>
                                      </p:cBhvr>
                                    </p:animEffect>
                                    <p:anim calcmode="lin" valueType="num">
                                      <p:cBhvr>
                                        <p:cTn id="29" dur="1000" fill="hold"/>
                                        <p:tgtEl>
                                          <p:spTgt spid="8"/>
                                        </p:tgtEl>
                                        <p:attrNameLst>
                                          <p:attrName>ppt_x</p:attrName>
                                        </p:attrNameLst>
                                      </p:cBhvr>
                                      <p:tavLst>
                                        <p:tav tm="0">
                                          <p:val>
                                            <p:strVal val="#ppt_x"/>
                                          </p:val>
                                        </p:tav>
                                        <p:tav tm="100000">
                                          <p:val>
                                            <p:strVal val="#ppt_x"/>
                                          </p:val>
                                        </p:tav>
                                      </p:tavLst>
                                    </p:anim>
                                    <p:anim calcmode="lin" valueType="num">
                                      <p:cBhvr>
                                        <p:cTn id="30"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9" grpId="0" animBg="1"/>
      <p:bldP spid="7" grpId="0" animBg="1"/>
      <p:bldP spid="8" grpId="0" animBg="1"/>
    </p:bld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3175" y="1250950"/>
            <a:ext cx="7677150" cy="1027113"/>
          </a:xfrm>
          <a:prstGeom prst="roundRect">
            <a:avLst/>
          </a:prstGeom>
          <a:solidFill>
            <a:srgbClr val="FFCCFF"/>
          </a:solidFill>
          <a:ln w="28575">
            <a:solidFill>
              <a:schemeClr val="accent2">
                <a:lumMod val="75000"/>
              </a:schemeClr>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a:cs typeface="Arial" pitchFamily="34" charset="0"/>
              </a:rPr>
              <a:t>- Mức đóng bảo hiểm xã hội bắt buộc: </a:t>
            </a:r>
          </a:p>
        </p:txBody>
      </p:sp>
      <p:pic>
        <p:nvPicPr>
          <p:cNvPr id="105476"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8"/>
          <p:cNvSpPr/>
          <p:nvPr/>
        </p:nvSpPr>
        <p:spPr>
          <a:xfrm>
            <a:off x="3175" y="4724400"/>
            <a:ext cx="9140825" cy="1809750"/>
          </a:xfrm>
          <a:prstGeom prst="roundRect">
            <a:avLst/>
          </a:prstGeom>
          <a:ln/>
        </p:spPr>
        <p:style>
          <a:lnRef idx="3">
            <a:schemeClr val="lt1"/>
          </a:lnRef>
          <a:fillRef idx="1">
            <a:schemeClr val="accent2"/>
          </a:fillRef>
          <a:effectRef idx="1">
            <a:schemeClr val="accent2"/>
          </a:effectRef>
          <a:fontRef idx="minor">
            <a:schemeClr val="lt1"/>
          </a:fontRef>
        </p:style>
        <p:txBody>
          <a:bodyPr anchor="ctr"/>
          <a:lstStyle/>
          <a:p>
            <a:pPr>
              <a:defRPr/>
            </a:pPr>
            <a:r>
              <a:rPr lang="vi-VN" sz="3200" dirty="0">
                <a:solidFill>
                  <a:schemeClr val="tx1"/>
                </a:solidFill>
                <a:cs typeface="Arial" pitchFamily="34" charset="0"/>
              </a:rPr>
              <a:t>Hàng tháng, người sử dụng lao động đóng trên quỹ tiền lương, tiền công đóng bảo hiểm xã hội của người lao động. Cụ thể:</a:t>
            </a:r>
          </a:p>
        </p:txBody>
      </p:sp>
      <p:sp>
        <p:nvSpPr>
          <p:cNvPr id="10" name="Rounded Rectangle 9"/>
          <p:cNvSpPr/>
          <p:nvPr/>
        </p:nvSpPr>
        <p:spPr>
          <a:xfrm>
            <a:off x="3175" y="3059113"/>
            <a:ext cx="6234113" cy="889000"/>
          </a:xfrm>
          <a:prstGeom prst="roundRect">
            <a:avLst/>
          </a:prstGeom>
          <a:solidFill>
            <a:schemeClr val="accent6">
              <a:lumMod val="60000"/>
              <a:lumOff val="40000"/>
            </a:schemeClr>
          </a:solidFill>
          <a:ln w="28575">
            <a:solidFill>
              <a:schemeClr val="accent2">
                <a:lumMod val="75000"/>
              </a:schemeClr>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a:cs typeface="Arial" pitchFamily="34" charset="0"/>
              </a:rPr>
              <a:t>+ Với người </a:t>
            </a:r>
            <a:r>
              <a:rPr lang="en-US" sz="3200" b="1" dirty="0" err="1">
                <a:latin typeface="Arial" pitchFamily="34" charset="0"/>
                <a:cs typeface="Arial" pitchFamily="34" charset="0"/>
              </a:rPr>
              <a:t>sử</a:t>
            </a:r>
            <a:r>
              <a:rPr lang="en-US" sz="3200" b="1" dirty="0">
                <a:latin typeface="Arial" pitchFamily="34" charset="0"/>
                <a:cs typeface="Arial" pitchFamily="34" charset="0"/>
              </a:rPr>
              <a:t> </a:t>
            </a:r>
            <a:r>
              <a:rPr lang="en-US" sz="3200" b="1" dirty="0" err="1">
                <a:latin typeface="Arial" pitchFamily="34" charset="0"/>
                <a:cs typeface="Arial" pitchFamily="34" charset="0"/>
              </a:rPr>
              <a:t>dụng</a:t>
            </a:r>
            <a:r>
              <a:rPr lang="en-US" sz="3200" b="1" dirty="0">
                <a:latin typeface="Arial" pitchFamily="34" charset="0"/>
                <a:cs typeface="Arial" pitchFamily="34" charset="0"/>
              </a:rPr>
              <a:t> </a:t>
            </a:r>
            <a:r>
              <a:rPr lang="vi-VN" sz="3200" b="1" dirty="0">
                <a:cs typeface="Arial" pitchFamily="34" charset="0"/>
              </a:rPr>
              <a:t>lao động</a:t>
            </a:r>
          </a:p>
        </p:txBody>
      </p:sp>
    </p:spTree>
    <p:extLst>
      <p:ext uri="{BB962C8B-B14F-4D97-AF65-F5344CB8AC3E}">
        <p14:creationId xmlns:p14="http://schemas.microsoft.com/office/powerpoint/2010/main" val="2963629917"/>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
                                          </p:val>
                                        </p:tav>
                                        <p:tav tm="100000">
                                          <p:val>
                                            <p:strVal val="#ppt_x"/>
                                          </p:val>
                                        </p:tav>
                                      </p:tavLst>
                                    </p:anim>
                                    <p:anim calcmode="lin" valueType="num">
                                      <p:cBhvr>
                                        <p:cTn id="1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fade">
                                      <p:cBhvr>
                                        <p:cTn id="21" dur="1000"/>
                                        <p:tgtEl>
                                          <p:spTgt spid="10"/>
                                        </p:tgtEl>
                                      </p:cBhvr>
                                    </p:animEffect>
                                    <p:anim calcmode="lin" valueType="num">
                                      <p:cBhvr>
                                        <p:cTn id="22" dur="1000" fill="hold"/>
                                        <p:tgtEl>
                                          <p:spTgt spid="10"/>
                                        </p:tgtEl>
                                        <p:attrNameLst>
                                          <p:attrName>ppt_x</p:attrName>
                                        </p:attrNameLst>
                                      </p:cBhvr>
                                      <p:tavLst>
                                        <p:tav tm="0">
                                          <p:val>
                                            <p:strVal val="#ppt_x"/>
                                          </p:val>
                                        </p:tav>
                                        <p:tav tm="100000">
                                          <p:val>
                                            <p:strVal val="#ppt_x"/>
                                          </p:val>
                                        </p:tav>
                                      </p:tavLst>
                                    </p:anim>
                                    <p:anim calcmode="lin" valueType="num">
                                      <p:cBhvr>
                                        <p:cTn id="23"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9" grpId="0" animBg="1"/>
      <p:bldP spid="10" grpId="0" animBg="1"/>
    </p:bld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3175" y="1250950"/>
            <a:ext cx="1784350" cy="1027113"/>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a:cs typeface="Arial" pitchFamily="34" charset="0"/>
              </a:rPr>
              <a:t>Cụ thể: </a:t>
            </a:r>
          </a:p>
        </p:txBody>
      </p:sp>
      <p:pic>
        <p:nvPicPr>
          <p:cNvPr id="106500"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8"/>
          <p:cNvSpPr/>
          <p:nvPr/>
        </p:nvSpPr>
        <p:spPr>
          <a:xfrm>
            <a:off x="2263775" y="1995488"/>
            <a:ext cx="4203700" cy="1628775"/>
          </a:xfrm>
          <a:prstGeom prst="roundRect">
            <a:avLst/>
          </a:prstGeom>
          <a:ln/>
        </p:spPr>
        <p:style>
          <a:lnRef idx="1">
            <a:schemeClr val="accent3"/>
          </a:lnRef>
          <a:fillRef idx="2">
            <a:schemeClr val="accent3"/>
          </a:fillRef>
          <a:effectRef idx="1">
            <a:schemeClr val="accent3"/>
          </a:effectRef>
          <a:fontRef idx="minor">
            <a:schemeClr val="dk1"/>
          </a:fontRef>
        </p:style>
        <p:txBody>
          <a:bodyPr anchor="ctr"/>
          <a:lstStyle/>
          <a:p>
            <a:pPr>
              <a:defRPr/>
            </a:pPr>
            <a:r>
              <a:rPr lang="vi-VN" sz="3200" dirty="0">
                <a:cs typeface="Arial" pitchFamily="34" charset="0"/>
              </a:rPr>
              <a:t> </a:t>
            </a:r>
            <a:r>
              <a:rPr lang="en-US" sz="3200" dirty="0" err="1">
                <a:latin typeface="Arial" pitchFamily="34" charset="0"/>
                <a:cs typeface="Arial" pitchFamily="34" charset="0"/>
              </a:rPr>
              <a:t>Đóng</a:t>
            </a:r>
            <a:r>
              <a:rPr lang="en-US" sz="3200" dirty="0">
                <a:latin typeface="Arial" pitchFamily="34" charset="0"/>
                <a:cs typeface="Arial" pitchFamily="34" charset="0"/>
              </a:rPr>
              <a:t> </a:t>
            </a:r>
            <a:r>
              <a:rPr lang="vi-VN" sz="3200" b="1" dirty="0">
                <a:solidFill>
                  <a:srgbClr val="FF0000"/>
                </a:solidFill>
                <a:cs typeface="Arial" pitchFamily="34" charset="0"/>
              </a:rPr>
              <a:t>3% </a:t>
            </a:r>
            <a:r>
              <a:rPr lang="vi-VN" sz="3200" dirty="0">
                <a:cs typeface="Arial" pitchFamily="34" charset="0"/>
              </a:rPr>
              <a:t>vào quỹ ốm đau và thai sản; </a:t>
            </a:r>
          </a:p>
        </p:txBody>
      </p:sp>
      <p:sp>
        <p:nvSpPr>
          <p:cNvPr id="8" name="Rounded Rectangle 7"/>
          <p:cNvSpPr/>
          <p:nvPr/>
        </p:nvSpPr>
        <p:spPr>
          <a:xfrm>
            <a:off x="331788" y="4365625"/>
            <a:ext cx="8480425" cy="1919288"/>
          </a:xfrm>
          <a:prstGeom prst="roundRect">
            <a:avLst/>
          </a:prstGeom>
          <a:ln/>
        </p:spPr>
        <p:style>
          <a:lnRef idx="1">
            <a:schemeClr val="accent1"/>
          </a:lnRef>
          <a:fillRef idx="2">
            <a:schemeClr val="accent1"/>
          </a:fillRef>
          <a:effectRef idx="1">
            <a:schemeClr val="accent1"/>
          </a:effectRef>
          <a:fontRef idx="minor">
            <a:schemeClr val="dk1"/>
          </a:fontRef>
        </p:style>
        <p:txBody>
          <a:bodyPr anchor="ctr"/>
          <a:lstStyle/>
          <a:p>
            <a:pPr>
              <a:defRPr/>
            </a:pPr>
            <a:r>
              <a:rPr lang="vi-VN" sz="3200" dirty="0">
                <a:cs typeface="Arial" pitchFamily="34" charset="0"/>
              </a:rPr>
              <a:t> </a:t>
            </a:r>
            <a:r>
              <a:rPr lang="en-US" sz="3200" dirty="0">
                <a:cs typeface="Arial" pitchFamily="34" charset="0"/>
              </a:rPr>
              <a:t>(</a:t>
            </a:r>
            <a:r>
              <a:rPr lang="vi-VN" sz="3200" dirty="0">
                <a:cs typeface="Arial" pitchFamily="34" charset="0"/>
              </a:rPr>
              <a:t>trong đó </a:t>
            </a:r>
            <a:r>
              <a:rPr lang="vi-VN" sz="3200" dirty="0">
                <a:solidFill>
                  <a:srgbClr val="FF0000"/>
                </a:solidFill>
                <a:cs typeface="Arial" pitchFamily="34" charset="0"/>
              </a:rPr>
              <a:t>người sử dụng lao động</a:t>
            </a:r>
            <a:r>
              <a:rPr lang="vi-VN" sz="3200" dirty="0">
                <a:cs typeface="Arial" pitchFamily="34" charset="0"/>
              </a:rPr>
              <a:t> giữ lại </a:t>
            </a:r>
            <a:r>
              <a:rPr lang="vi-VN" sz="3200" dirty="0">
                <a:solidFill>
                  <a:srgbClr val="FF0000"/>
                </a:solidFill>
                <a:cs typeface="Arial" pitchFamily="34" charset="0"/>
              </a:rPr>
              <a:t>2%</a:t>
            </a:r>
            <a:r>
              <a:rPr lang="vi-VN" sz="3200" dirty="0">
                <a:cs typeface="Arial" pitchFamily="34" charset="0"/>
              </a:rPr>
              <a:t> để trả kịp thời cho người lao động đủ điều kiện hưởng trợ cấp ốm đau thai sản</a:t>
            </a:r>
            <a:r>
              <a:rPr lang="en-US" sz="3200" dirty="0">
                <a:cs typeface="Arial" pitchFamily="34" charset="0"/>
              </a:rPr>
              <a:t>)</a:t>
            </a:r>
            <a:r>
              <a:rPr lang="vi-VN" sz="3200" dirty="0">
                <a:cs typeface="Arial" pitchFamily="34" charset="0"/>
              </a:rPr>
              <a:t>;</a:t>
            </a:r>
          </a:p>
        </p:txBody>
      </p:sp>
    </p:spTree>
    <p:extLst>
      <p:ext uri="{BB962C8B-B14F-4D97-AF65-F5344CB8AC3E}">
        <p14:creationId xmlns:p14="http://schemas.microsoft.com/office/powerpoint/2010/main" val="2187816837"/>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
                                          </p:val>
                                        </p:tav>
                                        <p:tav tm="100000">
                                          <p:val>
                                            <p:strVal val="#ppt_x"/>
                                          </p:val>
                                        </p:tav>
                                      </p:tavLst>
                                    </p:anim>
                                    <p:anim calcmode="lin" valueType="num">
                                      <p:cBhvr>
                                        <p:cTn id="1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anim calcmode="lin" valueType="num">
                                      <p:cBhvr>
                                        <p:cTn id="22" dur="1000" fill="hold"/>
                                        <p:tgtEl>
                                          <p:spTgt spid="8"/>
                                        </p:tgtEl>
                                        <p:attrNameLst>
                                          <p:attrName>ppt_x</p:attrName>
                                        </p:attrNameLst>
                                      </p:cBhvr>
                                      <p:tavLst>
                                        <p:tav tm="0">
                                          <p:val>
                                            <p:strVal val="#ppt_x"/>
                                          </p:val>
                                        </p:tav>
                                        <p:tav tm="100000">
                                          <p:val>
                                            <p:strVal val="#ppt_x"/>
                                          </p:val>
                                        </p:tav>
                                      </p:tavLst>
                                    </p:anim>
                                    <p:anim calcmode="lin" valueType="num">
                                      <p:cBhvr>
                                        <p:cTn id="23"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9" grpId="0" animBg="1"/>
      <p:bldP spid="8" grpId="0" animBg="1"/>
    </p:bld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3175" y="1250950"/>
            <a:ext cx="1784350" cy="1027113"/>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a:cs typeface="Arial" pitchFamily="34" charset="0"/>
              </a:rPr>
              <a:t>Cụ thể: </a:t>
            </a:r>
          </a:p>
        </p:txBody>
      </p:sp>
      <p:pic>
        <p:nvPicPr>
          <p:cNvPr id="107524"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ounded Rectangle 6"/>
          <p:cNvSpPr/>
          <p:nvPr/>
        </p:nvSpPr>
        <p:spPr>
          <a:xfrm>
            <a:off x="0" y="2643188"/>
            <a:ext cx="9144000" cy="1296987"/>
          </a:xfrm>
          <a:prstGeom prst="roundRect">
            <a:avLst/>
          </a:prstGeom>
          <a:ln/>
        </p:spPr>
        <p:style>
          <a:lnRef idx="1">
            <a:schemeClr val="accent5"/>
          </a:lnRef>
          <a:fillRef idx="2">
            <a:schemeClr val="accent5"/>
          </a:fillRef>
          <a:effectRef idx="1">
            <a:schemeClr val="accent5"/>
          </a:effectRef>
          <a:fontRef idx="minor">
            <a:schemeClr val="dk1"/>
          </a:fontRef>
        </p:style>
        <p:txBody>
          <a:bodyPr anchor="ctr"/>
          <a:lstStyle/>
          <a:p>
            <a:pPr>
              <a:defRPr/>
            </a:pPr>
            <a:r>
              <a:rPr lang="vi-VN" sz="3200" dirty="0">
                <a:cs typeface="Arial" pitchFamily="34" charset="0"/>
              </a:rPr>
              <a:t>1% vào quỹ tai nạn lao động, bệnh nghề nghiệp</a:t>
            </a:r>
          </a:p>
        </p:txBody>
      </p:sp>
      <p:sp>
        <p:nvSpPr>
          <p:cNvPr id="8" name="Rounded Rectangle 7"/>
          <p:cNvSpPr/>
          <p:nvPr/>
        </p:nvSpPr>
        <p:spPr>
          <a:xfrm>
            <a:off x="0" y="4410075"/>
            <a:ext cx="9140825" cy="2322513"/>
          </a:xfrm>
          <a:prstGeom prst="roundRect">
            <a:avLst/>
          </a:prstGeom>
          <a:ln/>
        </p:spPr>
        <p:style>
          <a:lnRef idx="1">
            <a:schemeClr val="accent1"/>
          </a:lnRef>
          <a:fillRef idx="2">
            <a:schemeClr val="accent1"/>
          </a:fillRef>
          <a:effectRef idx="1">
            <a:schemeClr val="accent1"/>
          </a:effectRef>
          <a:fontRef idx="minor">
            <a:schemeClr val="dk1"/>
          </a:fontRef>
        </p:style>
        <p:txBody>
          <a:bodyPr anchor="ctr"/>
          <a:lstStyle/>
          <a:p>
            <a:pPr>
              <a:defRPr/>
            </a:pPr>
            <a:r>
              <a:rPr lang="en-US" sz="3200" dirty="0">
                <a:cs typeface="Arial" pitchFamily="34" charset="0"/>
              </a:rPr>
              <a:t>Đ</a:t>
            </a:r>
            <a:r>
              <a:rPr lang="vi-VN" sz="3200" dirty="0">
                <a:cs typeface="Arial" pitchFamily="34" charset="0"/>
              </a:rPr>
              <a:t>óng 11% vào quỹ hưu trí và tử tuất. </a:t>
            </a:r>
            <a:endParaRPr lang="en-US" sz="3200" dirty="0">
              <a:cs typeface="Arial" pitchFamily="34" charset="0"/>
            </a:endParaRPr>
          </a:p>
          <a:p>
            <a:pPr>
              <a:defRPr/>
            </a:pPr>
            <a:r>
              <a:rPr lang="vi-VN" sz="3200" dirty="0">
                <a:cs typeface="Arial" pitchFamily="34" charset="0"/>
              </a:rPr>
              <a:t>Từ 2012 trở đi cứ 2 năm một lần đóng thêm 1 % </a:t>
            </a:r>
          </a:p>
          <a:p>
            <a:pPr>
              <a:defRPr/>
            </a:pPr>
            <a:r>
              <a:rPr lang="vi-VN" sz="3200" dirty="0">
                <a:cs typeface="Arial" pitchFamily="34" charset="0"/>
              </a:rPr>
              <a:t>cho đến đạt mức 14%.</a:t>
            </a:r>
          </a:p>
        </p:txBody>
      </p:sp>
    </p:spTree>
    <p:extLst>
      <p:ext uri="{BB962C8B-B14F-4D97-AF65-F5344CB8AC3E}">
        <p14:creationId xmlns:p14="http://schemas.microsoft.com/office/powerpoint/2010/main" val="3712933285"/>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1000"/>
                                        <p:tgtEl>
                                          <p:spTgt spid="7"/>
                                        </p:tgtEl>
                                      </p:cBhvr>
                                    </p:animEffect>
                                    <p:anim calcmode="lin" valueType="num">
                                      <p:cBhvr>
                                        <p:cTn id="15" dur="1000" fill="hold"/>
                                        <p:tgtEl>
                                          <p:spTgt spid="7"/>
                                        </p:tgtEl>
                                        <p:attrNameLst>
                                          <p:attrName>ppt_x</p:attrName>
                                        </p:attrNameLst>
                                      </p:cBhvr>
                                      <p:tavLst>
                                        <p:tav tm="0">
                                          <p:val>
                                            <p:strVal val="#ppt_x"/>
                                          </p:val>
                                        </p:tav>
                                        <p:tav tm="100000">
                                          <p:val>
                                            <p:strVal val="#ppt_x"/>
                                          </p:val>
                                        </p:tav>
                                      </p:tavLst>
                                    </p:anim>
                                    <p:anim calcmode="lin" valueType="num">
                                      <p:cBhvr>
                                        <p:cTn id="1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anim calcmode="lin" valueType="num">
                                      <p:cBhvr>
                                        <p:cTn id="22" dur="1000" fill="hold"/>
                                        <p:tgtEl>
                                          <p:spTgt spid="8"/>
                                        </p:tgtEl>
                                        <p:attrNameLst>
                                          <p:attrName>ppt_x</p:attrName>
                                        </p:attrNameLst>
                                      </p:cBhvr>
                                      <p:tavLst>
                                        <p:tav tm="0">
                                          <p:val>
                                            <p:strVal val="#ppt_x"/>
                                          </p:val>
                                        </p:tav>
                                        <p:tav tm="100000">
                                          <p:val>
                                            <p:strVal val="#ppt_x"/>
                                          </p:val>
                                        </p:tav>
                                      </p:tavLst>
                                    </p:anim>
                                    <p:anim calcmode="lin" valueType="num">
                                      <p:cBhvr>
                                        <p:cTn id="23"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Lst>
  </p:timing>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3175" y="1250950"/>
            <a:ext cx="9140825" cy="1027113"/>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d. Mức đóng bảo hiểm xã hội </a:t>
            </a:r>
            <a:r>
              <a:rPr lang="vi-VN" sz="3200" b="1" dirty="0">
                <a:solidFill>
                  <a:srgbClr val="FF0000"/>
                </a:solidFill>
                <a:cs typeface="Arial" pitchFamily="34" charset="0"/>
              </a:rPr>
              <a:t>tự nguyện</a:t>
            </a:r>
          </a:p>
        </p:txBody>
      </p:sp>
      <p:pic>
        <p:nvPicPr>
          <p:cNvPr id="108548"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8"/>
          <p:cNvSpPr/>
          <p:nvPr/>
        </p:nvSpPr>
        <p:spPr>
          <a:xfrm>
            <a:off x="3175" y="2479675"/>
            <a:ext cx="9140825" cy="1760538"/>
          </a:xfrm>
          <a:prstGeom prst="roundRect">
            <a:avLst/>
          </a:prstGeom>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	Người lao động đóng bảo hiểm hàng tháng bằng </a:t>
            </a:r>
            <a:r>
              <a:rPr lang="vi-VN" sz="3200" dirty="0">
                <a:solidFill>
                  <a:srgbClr val="FF0000"/>
                </a:solidFill>
                <a:cs typeface="Arial" pitchFamily="34" charset="0"/>
              </a:rPr>
              <a:t>16%</a:t>
            </a:r>
            <a:r>
              <a:rPr lang="vi-VN" sz="3200" dirty="0">
                <a:cs typeface="Arial" pitchFamily="34" charset="0"/>
              </a:rPr>
              <a:t> mức thu nhập của </a:t>
            </a:r>
            <a:r>
              <a:rPr lang="vi-VN" sz="3200" b="1" dirty="0">
                <a:cs typeface="Arial" pitchFamily="34" charset="0"/>
              </a:rPr>
              <a:t>người lao động lựa chọn</a:t>
            </a:r>
            <a:r>
              <a:rPr lang="vi-VN" sz="3200" dirty="0">
                <a:cs typeface="Arial" pitchFamily="34" charset="0"/>
              </a:rPr>
              <a:t> đóng bảo hiểm xã hội. </a:t>
            </a:r>
          </a:p>
        </p:txBody>
      </p:sp>
      <p:sp>
        <p:nvSpPr>
          <p:cNvPr id="10" name="Rounded Rectangle 9"/>
          <p:cNvSpPr/>
          <p:nvPr/>
        </p:nvSpPr>
        <p:spPr>
          <a:xfrm>
            <a:off x="3175" y="4471988"/>
            <a:ext cx="9140825" cy="2244725"/>
          </a:xfrm>
          <a:prstGeom prst="roundRect">
            <a:avLst/>
          </a:prstGeom>
          <a:ln/>
        </p:spPr>
        <p:style>
          <a:lnRef idx="1">
            <a:schemeClr val="accent3"/>
          </a:lnRef>
          <a:fillRef idx="2">
            <a:schemeClr val="accent3"/>
          </a:fillRef>
          <a:effectRef idx="1">
            <a:schemeClr val="accent3"/>
          </a:effectRef>
          <a:fontRef idx="minor">
            <a:schemeClr val="dk1"/>
          </a:fontRef>
        </p:style>
        <p:txBody>
          <a:bodyPr anchor="ctr"/>
          <a:lstStyle/>
          <a:p>
            <a:pPr>
              <a:defRPr/>
            </a:pPr>
            <a:r>
              <a:rPr lang="vi-VN" sz="3200" dirty="0">
                <a:cs typeface="Arial" pitchFamily="34" charset="0"/>
              </a:rPr>
              <a:t>Từ 2010 trở đi cứ 2 năm một lần đóng thêm 2% cho đến khi đạt mức đóng 22%. Người lao động được chọn phương thức đóng theo hàng tháng hoặc từng quý</a:t>
            </a:r>
          </a:p>
        </p:txBody>
      </p:sp>
    </p:spTree>
    <p:extLst>
      <p:ext uri="{BB962C8B-B14F-4D97-AF65-F5344CB8AC3E}">
        <p14:creationId xmlns:p14="http://schemas.microsoft.com/office/powerpoint/2010/main" val="430976843"/>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
                                          </p:val>
                                        </p:tav>
                                        <p:tav tm="100000">
                                          <p:val>
                                            <p:strVal val="#ppt_x"/>
                                          </p:val>
                                        </p:tav>
                                      </p:tavLst>
                                    </p:anim>
                                    <p:anim calcmode="lin" valueType="num">
                                      <p:cBhvr>
                                        <p:cTn id="1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fade">
                                      <p:cBhvr>
                                        <p:cTn id="21" dur="1000"/>
                                        <p:tgtEl>
                                          <p:spTgt spid="10"/>
                                        </p:tgtEl>
                                      </p:cBhvr>
                                    </p:animEffect>
                                    <p:anim calcmode="lin" valueType="num">
                                      <p:cBhvr>
                                        <p:cTn id="22" dur="1000" fill="hold"/>
                                        <p:tgtEl>
                                          <p:spTgt spid="10"/>
                                        </p:tgtEl>
                                        <p:attrNameLst>
                                          <p:attrName>ppt_x</p:attrName>
                                        </p:attrNameLst>
                                      </p:cBhvr>
                                      <p:tavLst>
                                        <p:tav tm="0">
                                          <p:val>
                                            <p:strVal val="#ppt_x"/>
                                          </p:val>
                                        </p:tav>
                                        <p:tav tm="100000">
                                          <p:val>
                                            <p:strVal val="#ppt_x"/>
                                          </p:val>
                                        </p:tav>
                                      </p:tavLst>
                                    </p:anim>
                                    <p:anim calcmode="lin" valueType="num">
                                      <p:cBhvr>
                                        <p:cTn id="23"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9" grpId="0" animBg="1"/>
      <p:bldP spid="10" grpId="0" animBg="1"/>
    </p:bldLst>
  </p:timing>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3175" y="1250950"/>
            <a:ext cx="9140825" cy="1027113"/>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a:cs typeface="Arial" pitchFamily="34" charset="0"/>
              </a:rPr>
              <a:t>2.3.6. Thời gian làm việc, thời gian nghỉ ngơi: </a:t>
            </a:r>
          </a:p>
        </p:txBody>
      </p:sp>
      <p:pic>
        <p:nvPicPr>
          <p:cNvPr id="10957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8"/>
          <p:cNvSpPr/>
          <p:nvPr/>
        </p:nvSpPr>
        <p:spPr>
          <a:xfrm>
            <a:off x="3175" y="2628900"/>
            <a:ext cx="5732463" cy="1311275"/>
          </a:xfrm>
          <a:prstGeom prst="roundRect">
            <a:avLst/>
          </a:prstGeom>
          <a:ln/>
        </p:spPr>
        <p:style>
          <a:lnRef idx="1">
            <a:schemeClr val="accent4"/>
          </a:lnRef>
          <a:fillRef idx="2">
            <a:schemeClr val="accent4"/>
          </a:fillRef>
          <a:effectRef idx="1">
            <a:schemeClr val="accent4"/>
          </a:effectRef>
          <a:fontRef idx="minor">
            <a:schemeClr val="dk1"/>
          </a:fontRef>
        </p:style>
        <p:txBody>
          <a:bodyPr anchor="ctr"/>
          <a:lstStyle/>
          <a:p>
            <a:pPr>
              <a:defRPr/>
            </a:pPr>
            <a:r>
              <a:rPr lang="vi-VN" sz="3200" dirty="0">
                <a:cs typeface="Arial" pitchFamily="34" charset="0"/>
              </a:rPr>
              <a:t> 2.3.6.1. Thời gian làm việc </a:t>
            </a:r>
            <a:endParaRPr lang="en-US" sz="3200" dirty="0">
              <a:cs typeface="Arial" pitchFamily="34" charset="0"/>
            </a:endParaRPr>
          </a:p>
        </p:txBody>
      </p:sp>
      <p:sp>
        <p:nvSpPr>
          <p:cNvPr id="7" name="Rounded Rectangle 6"/>
          <p:cNvSpPr/>
          <p:nvPr/>
        </p:nvSpPr>
        <p:spPr>
          <a:xfrm>
            <a:off x="3411538" y="4633913"/>
            <a:ext cx="5732462" cy="1335087"/>
          </a:xfrm>
          <a:prstGeom prst="roundRect">
            <a:avLst/>
          </a:prstGeom>
          <a:ln/>
        </p:spPr>
        <p:style>
          <a:lnRef idx="1">
            <a:schemeClr val="accent5"/>
          </a:lnRef>
          <a:fillRef idx="2">
            <a:schemeClr val="accent5"/>
          </a:fillRef>
          <a:effectRef idx="1">
            <a:schemeClr val="accent5"/>
          </a:effectRef>
          <a:fontRef idx="minor">
            <a:schemeClr val="dk1"/>
          </a:fontRef>
        </p:style>
        <p:txBody>
          <a:bodyPr anchor="ctr"/>
          <a:lstStyle/>
          <a:p>
            <a:pPr>
              <a:defRPr/>
            </a:pPr>
            <a:r>
              <a:rPr lang="vi-VN" sz="3200" dirty="0">
                <a:cs typeface="Arial" pitchFamily="34" charset="0"/>
              </a:rPr>
              <a:t> (Điều </a:t>
            </a:r>
            <a:r>
              <a:rPr lang="vi-VN" sz="3200" dirty="0" smtClean="0">
                <a:cs typeface="Arial" pitchFamily="34" charset="0"/>
              </a:rPr>
              <a:t>104…107/BLLĐ/2019); </a:t>
            </a:r>
            <a:endParaRPr lang="vi-VN" sz="3200" dirty="0">
              <a:cs typeface="Arial" pitchFamily="34" charset="0"/>
            </a:endParaRPr>
          </a:p>
        </p:txBody>
      </p:sp>
    </p:spTree>
    <p:extLst>
      <p:ext uri="{BB962C8B-B14F-4D97-AF65-F5344CB8AC3E}">
        <p14:creationId xmlns:p14="http://schemas.microsoft.com/office/powerpoint/2010/main" val="1638043556"/>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
                                          </p:val>
                                        </p:tav>
                                        <p:tav tm="100000">
                                          <p:val>
                                            <p:strVal val="#ppt_x"/>
                                          </p:val>
                                        </p:tav>
                                      </p:tavLst>
                                    </p:anim>
                                    <p:anim calcmode="lin" valueType="num">
                                      <p:cBhvr>
                                        <p:cTn id="1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
                                          </p:val>
                                        </p:tav>
                                        <p:tav tm="100000">
                                          <p:val>
                                            <p:strVal val="#ppt_x"/>
                                          </p:val>
                                        </p:tav>
                                      </p:tavLst>
                                    </p:anim>
                                    <p:anim calcmode="lin" valueType="num">
                                      <p:cBhvr>
                                        <p:cTn id="2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9" grpId="0" animBg="1"/>
      <p:bldP spid="7" grpId="0" animBg="1"/>
    </p:bldLst>
  </p:timing>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3175" y="1250950"/>
            <a:ext cx="6164263" cy="1027113"/>
          </a:xfrm>
          <a:prstGeom prst="roundRect">
            <a:avLst/>
          </a:prstGeom>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a:latin typeface="Arial" pitchFamily="34" charset="0"/>
                <a:cs typeface="Arial" pitchFamily="34" charset="0"/>
              </a:rPr>
              <a:t>a. </a:t>
            </a:r>
            <a:r>
              <a:rPr lang="en-US" sz="3200" dirty="0" err="1">
                <a:latin typeface="Arial" pitchFamily="34" charset="0"/>
                <a:cs typeface="Arial" pitchFamily="34" charset="0"/>
              </a:rPr>
              <a:t>Thời</a:t>
            </a:r>
            <a:r>
              <a:rPr lang="en-US" sz="3200" dirty="0">
                <a:latin typeface="Arial" pitchFamily="34" charset="0"/>
                <a:cs typeface="Arial" pitchFamily="34" charset="0"/>
              </a:rPr>
              <a:t> </a:t>
            </a:r>
            <a:r>
              <a:rPr lang="en-US" sz="3200" dirty="0" err="1">
                <a:latin typeface="Arial" pitchFamily="34" charset="0"/>
                <a:cs typeface="Arial" pitchFamily="34" charset="0"/>
              </a:rPr>
              <a:t>gian</a:t>
            </a:r>
            <a:r>
              <a:rPr lang="en-US" sz="3200" dirty="0">
                <a:latin typeface="Arial" pitchFamily="34" charset="0"/>
                <a:cs typeface="Arial" pitchFamily="34" charset="0"/>
              </a:rPr>
              <a:t> </a:t>
            </a:r>
            <a:r>
              <a:rPr lang="en-US" sz="3200" dirty="0" err="1">
                <a:latin typeface="Arial" pitchFamily="34" charset="0"/>
                <a:cs typeface="Arial" pitchFamily="34" charset="0"/>
              </a:rPr>
              <a:t>làm</a:t>
            </a:r>
            <a:r>
              <a:rPr lang="en-US" sz="3200" dirty="0">
                <a:latin typeface="Arial" pitchFamily="34" charset="0"/>
                <a:cs typeface="Arial" pitchFamily="34" charset="0"/>
              </a:rPr>
              <a:t> </a:t>
            </a:r>
            <a:r>
              <a:rPr lang="en-US" sz="3200" dirty="0" err="1">
                <a:latin typeface="Arial" pitchFamily="34" charset="0"/>
                <a:cs typeface="Arial" pitchFamily="34" charset="0"/>
              </a:rPr>
              <a:t>việc</a:t>
            </a:r>
            <a:r>
              <a:rPr lang="en-US" sz="3200" dirty="0">
                <a:latin typeface="Arial" pitchFamily="34" charset="0"/>
                <a:cs typeface="Arial" pitchFamily="34" charset="0"/>
              </a:rPr>
              <a:t> </a:t>
            </a:r>
            <a:r>
              <a:rPr lang="en-US" sz="3200" dirty="0" err="1">
                <a:latin typeface="Arial" pitchFamily="34" charset="0"/>
                <a:cs typeface="Arial" pitchFamily="34" charset="0"/>
              </a:rPr>
              <a:t>tiêu</a:t>
            </a:r>
            <a:r>
              <a:rPr lang="en-US" sz="3200" dirty="0">
                <a:latin typeface="Arial" pitchFamily="34" charset="0"/>
                <a:cs typeface="Arial" pitchFamily="34" charset="0"/>
              </a:rPr>
              <a:t> </a:t>
            </a:r>
            <a:r>
              <a:rPr lang="en-US" sz="3200" dirty="0" err="1">
                <a:latin typeface="Arial" pitchFamily="34" charset="0"/>
                <a:cs typeface="Arial" pitchFamily="34" charset="0"/>
              </a:rPr>
              <a:t>chuẩn</a:t>
            </a:r>
            <a:r>
              <a:rPr lang="vi-VN" sz="3200" b="1" dirty="0">
                <a:cs typeface="Arial" pitchFamily="34" charset="0"/>
              </a:rPr>
              <a:t> </a:t>
            </a:r>
          </a:p>
        </p:txBody>
      </p:sp>
      <p:pic>
        <p:nvPicPr>
          <p:cNvPr id="110596"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8"/>
          <p:cNvSpPr/>
          <p:nvPr/>
        </p:nvSpPr>
        <p:spPr>
          <a:xfrm>
            <a:off x="0" y="2662238"/>
            <a:ext cx="9140825" cy="1709737"/>
          </a:xfrm>
          <a:prstGeom prst="round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dk1"/>
          </a:lnRef>
          <a:fillRef idx="2">
            <a:schemeClr val="dk1"/>
          </a:fillRef>
          <a:effectRef idx="1">
            <a:schemeClr val="dk1"/>
          </a:effectRef>
          <a:fontRef idx="minor">
            <a:schemeClr val="dk1"/>
          </a:fontRef>
        </p:style>
        <p:txBody>
          <a:bodyPr anchor="ctr"/>
          <a:lstStyle/>
          <a:p>
            <a:pPr>
              <a:defRPr/>
            </a:pPr>
            <a:r>
              <a:rPr lang="vi-VN" sz="3200" dirty="0">
                <a:cs typeface="Arial" pitchFamily="34" charset="0"/>
              </a:rPr>
              <a:t> Thời gian làm việc tiêu chuẩn trong điều kiện lao động bình thường là</a:t>
            </a:r>
          </a:p>
        </p:txBody>
      </p:sp>
      <p:sp>
        <p:nvSpPr>
          <p:cNvPr id="7" name="Rounded Rectangle 6"/>
          <p:cNvSpPr/>
          <p:nvPr/>
        </p:nvSpPr>
        <p:spPr>
          <a:xfrm>
            <a:off x="1412875" y="4743450"/>
            <a:ext cx="6600825" cy="1709738"/>
          </a:xfrm>
          <a:prstGeom prst="round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defRPr/>
            </a:pPr>
            <a:r>
              <a:rPr lang="vi-VN" sz="3200" b="1" dirty="0">
                <a:cs typeface="Arial" pitchFamily="34" charset="0"/>
              </a:rPr>
              <a:t>không quá 08 giờ </a:t>
            </a:r>
            <a:r>
              <a:rPr lang="vi-VN" sz="3200" dirty="0">
                <a:cs typeface="Arial" pitchFamily="34" charset="0"/>
              </a:rPr>
              <a:t>trong 01 ngày </a:t>
            </a:r>
            <a:endParaRPr lang="en-US" sz="3200" dirty="0">
              <a:cs typeface="Arial" pitchFamily="34" charset="0"/>
            </a:endParaRPr>
          </a:p>
          <a:p>
            <a:pPr>
              <a:defRPr/>
            </a:pPr>
            <a:r>
              <a:rPr lang="vi-VN" sz="3200" dirty="0">
                <a:cs typeface="Arial" pitchFamily="34" charset="0"/>
              </a:rPr>
              <a:t>và </a:t>
            </a:r>
            <a:r>
              <a:rPr lang="vi-VN" sz="3200" b="1" dirty="0">
                <a:cs typeface="Arial" pitchFamily="34" charset="0"/>
              </a:rPr>
              <a:t>48 giờ </a:t>
            </a:r>
            <a:r>
              <a:rPr lang="vi-VN" sz="3200" dirty="0">
                <a:cs typeface="Arial" pitchFamily="34" charset="0"/>
              </a:rPr>
              <a:t>trong 01 tuần.</a:t>
            </a:r>
          </a:p>
        </p:txBody>
      </p:sp>
    </p:spTree>
    <p:extLst>
      <p:ext uri="{BB962C8B-B14F-4D97-AF65-F5344CB8AC3E}">
        <p14:creationId xmlns:p14="http://schemas.microsoft.com/office/powerpoint/2010/main" val="1314486385"/>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
                                          </p:val>
                                        </p:tav>
                                        <p:tav tm="100000">
                                          <p:val>
                                            <p:strVal val="#ppt_x"/>
                                          </p:val>
                                        </p:tav>
                                      </p:tavLst>
                                    </p:anim>
                                    <p:anim calcmode="lin" valueType="num">
                                      <p:cBhvr>
                                        <p:cTn id="1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
                                          </p:val>
                                        </p:tav>
                                        <p:tav tm="100000">
                                          <p:val>
                                            <p:strVal val="#ppt_x"/>
                                          </p:val>
                                        </p:tav>
                                      </p:tavLst>
                                    </p:anim>
                                    <p:anim calcmode="lin" valueType="num">
                                      <p:cBhvr>
                                        <p:cTn id="2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3175" y="1250950"/>
            <a:ext cx="6164263" cy="1027113"/>
          </a:xfrm>
          <a:prstGeom prst="roundRect">
            <a:avLst/>
          </a:prstGeom>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a:latin typeface="Arial" pitchFamily="34" charset="0"/>
                <a:cs typeface="Arial" pitchFamily="34" charset="0"/>
              </a:rPr>
              <a:t>a. </a:t>
            </a:r>
            <a:r>
              <a:rPr lang="en-US" sz="3200" dirty="0" err="1">
                <a:latin typeface="Arial" pitchFamily="34" charset="0"/>
                <a:cs typeface="Arial" pitchFamily="34" charset="0"/>
              </a:rPr>
              <a:t>Thời</a:t>
            </a:r>
            <a:r>
              <a:rPr lang="en-US" sz="3200" dirty="0">
                <a:latin typeface="Arial" pitchFamily="34" charset="0"/>
                <a:cs typeface="Arial" pitchFamily="34" charset="0"/>
              </a:rPr>
              <a:t> </a:t>
            </a:r>
            <a:r>
              <a:rPr lang="en-US" sz="3200" dirty="0" err="1">
                <a:latin typeface="Arial" pitchFamily="34" charset="0"/>
                <a:cs typeface="Arial" pitchFamily="34" charset="0"/>
              </a:rPr>
              <a:t>gian</a:t>
            </a:r>
            <a:r>
              <a:rPr lang="en-US" sz="3200" dirty="0">
                <a:latin typeface="Arial" pitchFamily="34" charset="0"/>
                <a:cs typeface="Arial" pitchFamily="34" charset="0"/>
              </a:rPr>
              <a:t> </a:t>
            </a:r>
            <a:r>
              <a:rPr lang="en-US" sz="3200" dirty="0" err="1">
                <a:latin typeface="Arial" pitchFamily="34" charset="0"/>
                <a:cs typeface="Arial" pitchFamily="34" charset="0"/>
              </a:rPr>
              <a:t>làm</a:t>
            </a:r>
            <a:r>
              <a:rPr lang="en-US" sz="3200" dirty="0">
                <a:latin typeface="Arial" pitchFamily="34" charset="0"/>
                <a:cs typeface="Arial" pitchFamily="34" charset="0"/>
              </a:rPr>
              <a:t> </a:t>
            </a:r>
            <a:r>
              <a:rPr lang="en-US" sz="3200" dirty="0" err="1">
                <a:latin typeface="Arial" pitchFamily="34" charset="0"/>
                <a:cs typeface="Arial" pitchFamily="34" charset="0"/>
              </a:rPr>
              <a:t>việc</a:t>
            </a:r>
            <a:r>
              <a:rPr lang="en-US" sz="3200" dirty="0">
                <a:latin typeface="Arial" pitchFamily="34" charset="0"/>
                <a:cs typeface="Arial" pitchFamily="34" charset="0"/>
              </a:rPr>
              <a:t> </a:t>
            </a:r>
            <a:r>
              <a:rPr lang="en-US" sz="3200" dirty="0" err="1">
                <a:latin typeface="Arial" pitchFamily="34" charset="0"/>
                <a:cs typeface="Arial" pitchFamily="34" charset="0"/>
              </a:rPr>
              <a:t>tiêu</a:t>
            </a:r>
            <a:r>
              <a:rPr lang="en-US" sz="3200" dirty="0">
                <a:latin typeface="Arial" pitchFamily="34" charset="0"/>
                <a:cs typeface="Arial" pitchFamily="34" charset="0"/>
              </a:rPr>
              <a:t> </a:t>
            </a:r>
            <a:r>
              <a:rPr lang="en-US" sz="3200" dirty="0" err="1">
                <a:latin typeface="Arial" pitchFamily="34" charset="0"/>
                <a:cs typeface="Arial" pitchFamily="34" charset="0"/>
              </a:rPr>
              <a:t>chuẩn</a:t>
            </a:r>
            <a:r>
              <a:rPr lang="vi-VN" sz="3200" b="1" dirty="0">
                <a:cs typeface="Arial" pitchFamily="34" charset="0"/>
              </a:rPr>
              <a:t> </a:t>
            </a:r>
          </a:p>
        </p:txBody>
      </p:sp>
      <p:pic>
        <p:nvPicPr>
          <p:cNvPr id="111620"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ounded Rectangle 9"/>
          <p:cNvSpPr/>
          <p:nvPr/>
        </p:nvSpPr>
        <p:spPr>
          <a:xfrm>
            <a:off x="0" y="2535238"/>
            <a:ext cx="9140825" cy="2152650"/>
          </a:xfrm>
          <a:prstGeom prst="roundRect">
            <a:avLst/>
          </a:prstGeom>
          <a:solidFill>
            <a:srgbClr val="FFFF00"/>
          </a:solidFill>
          <a:ln w="285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a:cs typeface="Arial" pitchFamily="34" charset="0"/>
              </a:rPr>
              <a:t>T</a:t>
            </a:r>
            <a:r>
              <a:rPr lang="vi-VN" sz="3200" dirty="0">
                <a:cs typeface="Arial" pitchFamily="34" charset="0"/>
              </a:rPr>
              <a:t>rong </a:t>
            </a:r>
            <a:r>
              <a:rPr lang="en-US" sz="3200" dirty="0">
                <a:cs typeface="Arial" pitchFamily="34" charset="0"/>
              </a:rPr>
              <a:t>ĐK </a:t>
            </a:r>
            <a:r>
              <a:rPr lang="vi-VN" sz="3200" dirty="0">
                <a:cs typeface="Arial" pitchFamily="34" charset="0"/>
              </a:rPr>
              <a:t>đặc biệt được </a:t>
            </a:r>
            <a:r>
              <a:rPr lang="vi-VN" sz="3200" b="1" dirty="0">
                <a:solidFill>
                  <a:srgbClr val="FF0000"/>
                </a:solidFill>
                <a:cs typeface="Arial" pitchFamily="34" charset="0"/>
              </a:rPr>
              <a:t>rút ngắn từ 1 đến 2 giờ</a:t>
            </a:r>
            <a:r>
              <a:rPr lang="vi-VN" sz="3200" dirty="0">
                <a:cs typeface="Arial" pitchFamily="34" charset="0"/>
              </a:rPr>
              <a:t> cho người lao động làm các công việc đặc biệt nặng nhọc, độc hại, nguy hiểm</a:t>
            </a:r>
          </a:p>
        </p:txBody>
      </p:sp>
      <p:sp>
        <p:nvSpPr>
          <p:cNvPr id="7" name="Rounded Rectangle 6"/>
          <p:cNvSpPr/>
          <p:nvPr/>
        </p:nvSpPr>
        <p:spPr>
          <a:xfrm>
            <a:off x="3175" y="5087938"/>
            <a:ext cx="9140825" cy="1654175"/>
          </a:xfrm>
          <a:prstGeom prst="roundRect">
            <a:avLst/>
          </a:prstGeom>
          <a:solidFill>
            <a:schemeClr val="accent6">
              <a:lumMod val="60000"/>
              <a:lumOff val="40000"/>
            </a:schemeClr>
          </a:solidFill>
          <a:ln w="285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theo danh mục do Bộ </a:t>
            </a:r>
            <a:r>
              <a:rPr lang="en-US" sz="3200" dirty="0">
                <a:cs typeface="Arial" pitchFamily="34" charset="0"/>
              </a:rPr>
              <a:t>LĐ</a:t>
            </a:r>
            <a:r>
              <a:rPr lang="vi-VN" sz="3200" dirty="0">
                <a:cs typeface="Arial" pitchFamily="34" charset="0"/>
              </a:rPr>
              <a:t>- Thương binh và X</a:t>
            </a:r>
            <a:r>
              <a:rPr lang="en-US" sz="3200" dirty="0">
                <a:latin typeface="Arial" pitchFamily="34" charset="0"/>
                <a:cs typeface="Arial" pitchFamily="34" charset="0"/>
              </a:rPr>
              <a:t>H ban </a:t>
            </a:r>
            <a:r>
              <a:rPr lang="en-US" sz="3200" dirty="0" err="1">
                <a:latin typeface="Arial" pitchFamily="34" charset="0"/>
                <a:cs typeface="Arial" pitchFamily="34" charset="0"/>
              </a:rPr>
              <a:t>hành</a:t>
            </a:r>
            <a:endParaRPr lang="vi-VN" sz="3200" dirty="0">
              <a:cs typeface="Arial" pitchFamily="34" charset="0"/>
            </a:endParaRPr>
          </a:p>
        </p:txBody>
      </p:sp>
    </p:spTree>
    <p:extLst>
      <p:ext uri="{BB962C8B-B14F-4D97-AF65-F5344CB8AC3E}">
        <p14:creationId xmlns:p14="http://schemas.microsoft.com/office/powerpoint/2010/main" val="3601477947"/>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1000"/>
                                        <p:tgtEl>
                                          <p:spTgt spid="7"/>
                                        </p:tgtEl>
                                      </p:cBhvr>
                                    </p:animEffect>
                                    <p:anim calcmode="lin" valueType="num">
                                      <p:cBhvr>
                                        <p:cTn id="15" dur="1000" fill="hold"/>
                                        <p:tgtEl>
                                          <p:spTgt spid="7"/>
                                        </p:tgtEl>
                                        <p:attrNameLst>
                                          <p:attrName>ppt_x</p:attrName>
                                        </p:attrNameLst>
                                      </p:cBhvr>
                                      <p:tavLst>
                                        <p:tav tm="0">
                                          <p:val>
                                            <p:strVal val="#ppt_x"/>
                                          </p:val>
                                        </p:tav>
                                        <p:tav tm="100000">
                                          <p:val>
                                            <p:strVal val="#ppt_x"/>
                                          </p:val>
                                        </p:tav>
                                      </p:tavLst>
                                    </p:anim>
                                    <p:anim calcmode="lin" valueType="num">
                                      <p:cBhvr>
                                        <p:cTn id="1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3175" y="1250950"/>
            <a:ext cx="6048375" cy="844550"/>
          </a:xfrm>
          <a:prstGeom prst="roundRect">
            <a:avLst/>
          </a:prstGeom>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a:latin typeface="Arial" pitchFamily="34" charset="0"/>
                <a:cs typeface="Arial" pitchFamily="34" charset="0"/>
              </a:rPr>
              <a:t>a. </a:t>
            </a:r>
            <a:r>
              <a:rPr lang="en-US" sz="3200" dirty="0" err="1">
                <a:latin typeface="Arial" pitchFamily="34" charset="0"/>
                <a:cs typeface="Arial" pitchFamily="34" charset="0"/>
              </a:rPr>
              <a:t>Thời</a:t>
            </a:r>
            <a:r>
              <a:rPr lang="en-US" sz="3200" dirty="0">
                <a:latin typeface="Arial" pitchFamily="34" charset="0"/>
                <a:cs typeface="Arial" pitchFamily="34" charset="0"/>
              </a:rPr>
              <a:t> </a:t>
            </a:r>
            <a:r>
              <a:rPr lang="en-US" sz="3200" dirty="0" err="1">
                <a:latin typeface="Arial" pitchFamily="34" charset="0"/>
                <a:cs typeface="Arial" pitchFamily="34" charset="0"/>
              </a:rPr>
              <a:t>gian</a:t>
            </a:r>
            <a:r>
              <a:rPr lang="en-US" sz="3200" dirty="0">
                <a:latin typeface="Arial" pitchFamily="34" charset="0"/>
                <a:cs typeface="Arial" pitchFamily="34" charset="0"/>
              </a:rPr>
              <a:t> </a:t>
            </a:r>
            <a:r>
              <a:rPr lang="en-US" sz="3200" dirty="0" err="1">
                <a:latin typeface="Arial" pitchFamily="34" charset="0"/>
                <a:cs typeface="Arial" pitchFamily="34" charset="0"/>
              </a:rPr>
              <a:t>làm</a:t>
            </a:r>
            <a:r>
              <a:rPr lang="en-US" sz="3200" dirty="0">
                <a:latin typeface="Arial" pitchFamily="34" charset="0"/>
                <a:cs typeface="Arial" pitchFamily="34" charset="0"/>
              </a:rPr>
              <a:t> </a:t>
            </a:r>
            <a:r>
              <a:rPr lang="en-US" sz="3200" dirty="0" err="1">
                <a:latin typeface="Arial" pitchFamily="34" charset="0"/>
                <a:cs typeface="Arial" pitchFamily="34" charset="0"/>
              </a:rPr>
              <a:t>việc</a:t>
            </a:r>
            <a:r>
              <a:rPr lang="en-US" sz="3200" dirty="0">
                <a:latin typeface="Arial" pitchFamily="34" charset="0"/>
                <a:cs typeface="Arial" pitchFamily="34" charset="0"/>
              </a:rPr>
              <a:t> </a:t>
            </a:r>
            <a:r>
              <a:rPr lang="en-US" sz="3200" dirty="0" err="1">
                <a:latin typeface="Arial" pitchFamily="34" charset="0"/>
                <a:cs typeface="Arial" pitchFamily="34" charset="0"/>
              </a:rPr>
              <a:t>tiêu</a:t>
            </a:r>
            <a:r>
              <a:rPr lang="en-US" sz="3200" dirty="0">
                <a:latin typeface="Arial" pitchFamily="34" charset="0"/>
                <a:cs typeface="Arial" pitchFamily="34" charset="0"/>
              </a:rPr>
              <a:t> </a:t>
            </a:r>
            <a:r>
              <a:rPr lang="en-US" sz="3200" dirty="0" err="1">
                <a:latin typeface="Arial" pitchFamily="34" charset="0"/>
                <a:cs typeface="Arial" pitchFamily="34" charset="0"/>
              </a:rPr>
              <a:t>chuẩn</a:t>
            </a:r>
            <a:r>
              <a:rPr lang="vi-VN" sz="3200" b="1" dirty="0">
                <a:cs typeface="Arial" pitchFamily="34" charset="0"/>
              </a:rPr>
              <a:t> </a:t>
            </a:r>
          </a:p>
        </p:txBody>
      </p:sp>
      <p:pic>
        <p:nvPicPr>
          <p:cNvPr id="112644"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8"/>
          <p:cNvSpPr/>
          <p:nvPr/>
        </p:nvSpPr>
        <p:spPr>
          <a:xfrm>
            <a:off x="3175" y="2379663"/>
            <a:ext cx="9140825" cy="928687"/>
          </a:xfrm>
          <a:prstGeom prst="roundRect">
            <a:avLst/>
          </a:prstGeom>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Cách thức xác định thời gian làm việc tiêu chuẩn</a:t>
            </a:r>
          </a:p>
        </p:txBody>
      </p:sp>
      <p:sp>
        <p:nvSpPr>
          <p:cNvPr id="10" name="Rounded Rectangle 9"/>
          <p:cNvSpPr/>
          <p:nvPr/>
        </p:nvSpPr>
        <p:spPr>
          <a:xfrm>
            <a:off x="3175" y="3554413"/>
            <a:ext cx="9209088" cy="1200150"/>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người sử dụng lao động có quyền quy định chế độ thời gian làm việc theo ngày hoặc theo tuần,</a:t>
            </a:r>
          </a:p>
        </p:txBody>
      </p:sp>
      <p:sp>
        <p:nvSpPr>
          <p:cNvPr id="8" name="Rounded Rectangle 7"/>
          <p:cNvSpPr/>
          <p:nvPr/>
        </p:nvSpPr>
        <p:spPr>
          <a:xfrm>
            <a:off x="0" y="4981575"/>
            <a:ext cx="9140825" cy="1663700"/>
          </a:xfrm>
          <a:prstGeom prst="roundRect">
            <a:avLst/>
          </a:prstGeom>
          <a:solidFill>
            <a:schemeClr val="accent6">
              <a:lumMod val="60000"/>
              <a:lumOff val="4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nhưng phải quy định trong hợp đồng lao động hoặc nội quy lao động hoặc thỏa ước lao động và phải thông báo trước cho người lao động biết</a:t>
            </a:r>
          </a:p>
        </p:txBody>
      </p:sp>
    </p:spTree>
    <p:extLst>
      <p:ext uri="{BB962C8B-B14F-4D97-AF65-F5344CB8AC3E}">
        <p14:creationId xmlns:p14="http://schemas.microsoft.com/office/powerpoint/2010/main" val="3165424940"/>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1000"/>
                                        <p:tgtEl>
                                          <p:spTgt spid="10"/>
                                        </p:tgtEl>
                                      </p:cBhvr>
                                    </p:animEffect>
                                    <p:anim calcmode="lin" valueType="num">
                                      <p:cBhvr>
                                        <p:cTn id="15" dur="1000" fill="hold"/>
                                        <p:tgtEl>
                                          <p:spTgt spid="10"/>
                                        </p:tgtEl>
                                        <p:attrNameLst>
                                          <p:attrName>ppt_x</p:attrName>
                                        </p:attrNameLst>
                                      </p:cBhvr>
                                      <p:tavLst>
                                        <p:tav tm="0">
                                          <p:val>
                                            <p:strVal val="#ppt_x"/>
                                          </p:val>
                                        </p:tav>
                                        <p:tav tm="100000">
                                          <p:val>
                                            <p:strVal val="#ppt_x"/>
                                          </p:val>
                                        </p:tav>
                                      </p:tavLst>
                                    </p:anim>
                                    <p:anim calcmode="lin" valueType="num">
                                      <p:cBhvr>
                                        <p:cTn id="16"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anim calcmode="lin" valueType="num">
                                      <p:cBhvr>
                                        <p:cTn id="22" dur="1000" fill="hold"/>
                                        <p:tgtEl>
                                          <p:spTgt spid="8"/>
                                        </p:tgtEl>
                                        <p:attrNameLst>
                                          <p:attrName>ppt_x</p:attrName>
                                        </p:attrNameLst>
                                      </p:cBhvr>
                                      <p:tavLst>
                                        <p:tav tm="0">
                                          <p:val>
                                            <p:strVal val="#ppt_x"/>
                                          </p:val>
                                        </p:tav>
                                        <p:tav tm="100000">
                                          <p:val>
                                            <p:strVal val="#ppt_x"/>
                                          </p:val>
                                        </p:tav>
                                      </p:tavLst>
                                    </p:anim>
                                    <p:anim calcmode="lin" valueType="num">
                                      <p:cBhvr>
                                        <p:cTn id="23"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8" grpId="0" animBg="1"/>
    </p:bldLst>
  </p:timing>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3175" y="1250950"/>
            <a:ext cx="4386263" cy="1027113"/>
          </a:xfrm>
          <a:prstGeom prst="round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defRPr/>
            </a:pPr>
            <a:r>
              <a:rPr lang="vi-VN" sz="3200" dirty="0">
                <a:cs typeface="Arial" pitchFamily="34" charset="0"/>
              </a:rPr>
              <a:t>b. Thời gian làm thêm</a:t>
            </a:r>
            <a:endParaRPr lang="vi-VN" sz="3200" b="1" dirty="0">
              <a:cs typeface="Arial" pitchFamily="34" charset="0"/>
            </a:endParaRPr>
          </a:p>
        </p:txBody>
      </p:sp>
      <p:pic>
        <p:nvPicPr>
          <p:cNvPr id="113670"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8"/>
          <p:cNvSpPr/>
          <p:nvPr/>
        </p:nvSpPr>
        <p:spPr>
          <a:xfrm>
            <a:off x="3175" y="2628900"/>
            <a:ext cx="9140825" cy="1427163"/>
          </a:xfrm>
          <a:prstGeom prst="roundRect">
            <a:avLst/>
          </a:prstGeom>
          <a:ln/>
        </p:spPr>
        <p:style>
          <a:lnRef idx="1">
            <a:schemeClr val="accent1"/>
          </a:lnRef>
          <a:fillRef idx="3">
            <a:schemeClr val="accent1"/>
          </a:fillRef>
          <a:effectRef idx="2">
            <a:schemeClr val="accent1"/>
          </a:effectRef>
          <a:fontRef idx="minor">
            <a:schemeClr val="lt1"/>
          </a:fontRef>
        </p:style>
        <p:txBody>
          <a:bodyPr anchor="ctr"/>
          <a:lstStyle/>
          <a:p>
            <a:pPr>
              <a:defRPr/>
            </a:pPr>
            <a:r>
              <a:rPr lang="en-US" sz="3200" dirty="0">
                <a:latin typeface="Arial" pitchFamily="34" charset="0"/>
                <a:cs typeface="Arial" pitchFamily="34" charset="0"/>
              </a:rPr>
              <a:t>S</a:t>
            </a:r>
            <a:r>
              <a:rPr lang="vi-VN" sz="3200" dirty="0">
                <a:cs typeface="Arial" pitchFamily="34" charset="0"/>
              </a:rPr>
              <a:t>ố giờ làm thêm của người lao động </a:t>
            </a:r>
            <a:r>
              <a:rPr lang="vi-VN" sz="3200" dirty="0">
                <a:solidFill>
                  <a:srgbClr val="FF0000"/>
                </a:solidFill>
                <a:cs typeface="Arial" pitchFamily="34" charset="0"/>
              </a:rPr>
              <a:t>không quá </a:t>
            </a:r>
            <a:r>
              <a:rPr lang="vi-VN" sz="3200" dirty="0">
                <a:cs typeface="Arial" pitchFamily="34" charset="0"/>
              </a:rPr>
              <a:t>50% số giờ làm việc bình thường trong 1 ngày</a:t>
            </a:r>
          </a:p>
        </p:txBody>
      </p:sp>
      <p:sp>
        <p:nvSpPr>
          <p:cNvPr id="7" name="Rounded Rectangle 6"/>
          <p:cNvSpPr/>
          <p:nvPr/>
        </p:nvSpPr>
        <p:spPr>
          <a:xfrm>
            <a:off x="0" y="4256088"/>
            <a:ext cx="9140825" cy="1063625"/>
          </a:xfrm>
          <a:prstGeom prst="roundRect">
            <a:avLst/>
          </a:prstGeom>
          <a:solidFill>
            <a:schemeClr val="accent6">
              <a:lumMod val="60000"/>
              <a:lumOff val="4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tổng số giờ làm thêm </a:t>
            </a:r>
            <a:r>
              <a:rPr lang="vi-VN" sz="3200" dirty="0">
                <a:solidFill>
                  <a:srgbClr val="FF0000"/>
                </a:solidFill>
                <a:cs typeface="Arial" pitchFamily="34" charset="0"/>
              </a:rPr>
              <a:t>không quá </a:t>
            </a:r>
            <a:r>
              <a:rPr lang="vi-VN" sz="3200" dirty="0">
                <a:cs typeface="Arial" pitchFamily="34" charset="0"/>
              </a:rPr>
              <a:t>200 giờ</a:t>
            </a:r>
            <a:r>
              <a:rPr lang="en-US" sz="3200" dirty="0">
                <a:cs typeface="Arial" pitchFamily="34" charset="0"/>
              </a:rPr>
              <a:t>/</a:t>
            </a:r>
            <a:r>
              <a:rPr lang="vi-VN" sz="3200" dirty="0">
                <a:cs typeface="Arial" pitchFamily="34" charset="0"/>
              </a:rPr>
              <a:t>1 năm;</a:t>
            </a:r>
            <a:endParaRPr lang="en-US" sz="3200" dirty="0">
              <a:cs typeface="Arial" pitchFamily="34" charset="0"/>
            </a:endParaRPr>
          </a:p>
        </p:txBody>
      </p:sp>
      <p:sp>
        <p:nvSpPr>
          <p:cNvPr id="8" name="Rounded Rectangle 7"/>
          <p:cNvSpPr/>
          <p:nvPr/>
        </p:nvSpPr>
        <p:spPr>
          <a:xfrm>
            <a:off x="3175" y="5516563"/>
            <a:ext cx="9140825" cy="1249362"/>
          </a:xfrm>
          <a:prstGeom prst="roundRect">
            <a:avLst/>
          </a:prstGeom>
          <a:ln/>
        </p:spPr>
        <p:style>
          <a:lnRef idx="1">
            <a:schemeClr val="accent3"/>
          </a:lnRef>
          <a:fillRef idx="2">
            <a:schemeClr val="accent3"/>
          </a:fillRef>
          <a:effectRef idx="1">
            <a:schemeClr val="accent3"/>
          </a:effectRef>
          <a:fontRef idx="minor">
            <a:schemeClr val="dk1"/>
          </a:fontRef>
        </p:style>
        <p:txBody>
          <a:bodyPr anchor="ctr"/>
          <a:lstStyle/>
          <a:p>
            <a:pPr>
              <a:defRPr/>
            </a:pPr>
            <a:r>
              <a:rPr lang="vi-VN" sz="3200" dirty="0">
                <a:cs typeface="Arial" pitchFamily="34" charset="0"/>
              </a:rPr>
              <a:t>trừ một số trường hợp Chính phủ cho phép thỏa thuận </a:t>
            </a:r>
            <a:r>
              <a:rPr lang="vi-VN" sz="3200" dirty="0">
                <a:solidFill>
                  <a:srgbClr val="FF0000"/>
                </a:solidFill>
                <a:cs typeface="Arial" pitchFamily="34" charset="0"/>
              </a:rPr>
              <a:t>làm thêm đến 300 giờ</a:t>
            </a:r>
            <a:r>
              <a:rPr lang="en-US" sz="3200" dirty="0">
                <a:solidFill>
                  <a:srgbClr val="FF0000"/>
                </a:solidFill>
                <a:cs typeface="Arial" pitchFamily="34" charset="0"/>
              </a:rPr>
              <a:t>/</a:t>
            </a:r>
            <a:r>
              <a:rPr lang="vi-VN" sz="3200" dirty="0">
                <a:solidFill>
                  <a:srgbClr val="FF0000"/>
                </a:solidFill>
                <a:cs typeface="Arial" pitchFamily="34" charset="0"/>
              </a:rPr>
              <a:t>1 năm </a:t>
            </a:r>
          </a:p>
        </p:txBody>
      </p:sp>
    </p:spTree>
    <p:extLst>
      <p:ext uri="{BB962C8B-B14F-4D97-AF65-F5344CB8AC3E}">
        <p14:creationId xmlns:p14="http://schemas.microsoft.com/office/powerpoint/2010/main" val="2368723032"/>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
                                          </p:val>
                                        </p:tav>
                                        <p:tav tm="100000">
                                          <p:val>
                                            <p:strVal val="#ppt_x"/>
                                          </p:val>
                                        </p:tav>
                                      </p:tavLst>
                                    </p:anim>
                                    <p:anim calcmode="lin" valueType="num">
                                      <p:cBhvr>
                                        <p:cTn id="1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
                                          </p:val>
                                        </p:tav>
                                        <p:tav tm="100000">
                                          <p:val>
                                            <p:strVal val="#ppt_x"/>
                                          </p:val>
                                        </p:tav>
                                      </p:tavLst>
                                    </p:anim>
                                    <p:anim calcmode="lin" valueType="num">
                                      <p:cBhvr>
                                        <p:cTn id="2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24" fill="hold" nodeType="clickPar">
                      <p:stCondLst>
                        <p:cond delay="indefinite"/>
                      </p:stCondLst>
                      <p:childTnLst>
                        <p:par>
                          <p:cTn id="25" fill="hold" nodeType="withGroup">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fade">
                                      <p:cBhvr>
                                        <p:cTn id="28" dur="1000"/>
                                        <p:tgtEl>
                                          <p:spTgt spid="8"/>
                                        </p:tgtEl>
                                      </p:cBhvr>
                                    </p:animEffect>
                                    <p:anim calcmode="lin" valueType="num">
                                      <p:cBhvr>
                                        <p:cTn id="29" dur="1000" fill="hold"/>
                                        <p:tgtEl>
                                          <p:spTgt spid="8"/>
                                        </p:tgtEl>
                                        <p:attrNameLst>
                                          <p:attrName>ppt_x</p:attrName>
                                        </p:attrNameLst>
                                      </p:cBhvr>
                                      <p:tavLst>
                                        <p:tav tm="0">
                                          <p:val>
                                            <p:strVal val="#ppt_x"/>
                                          </p:val>
                                        </p:tav>
                                        <p:tav tm="100000">
                                          <p:val>
                                            <p:strVal val="#ppt_x"/>
                                          </p:val>
                                        </p:tav>
                                      </p:tavLst>
                                    </p:anim>
                                    <p:anim calcmode="lin" valueType="num">
                                      <p:cBhvr>
                                        <p:cTn id="30"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7" grpId="0" animBg="1"/>
      <p:bldP spid="8" grpId="0" animBg="1"/>
    </p:bldLst>
  </p:timing>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3175" y="1250950"/>
            <a:ext cx="4335463" cy="1027113"/>
          </a:xfrm>
          <a:prstGeom prst="round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defRPr/>
            </a:pPr>
            <a:r>
              <a:rPr lang="vi-VN" sz="3200" dirty="0">
                <a:cs typeface="Arial" pitchFamily="34" charset="0"/>
              </a:rPr>
              <a:t>b. Thời gian làm thêm</a:t>
            </a:r>
            <a:endParaRPr lang="vi-VN" sz="3200" b="1" dirty="0">
              <a:cs typeface="Arial" pitchFamily="34" charset="0"/>
            </a:endParaRPr>
          </a:p>
        </p:txBody>
      </p:sp>
      <p:pic>
        <p:nvPicPr>
          <p:cNvPr id="114694"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8"/>
          <p:cNvSpPr/>
          <p:nvPr/>
        </p:nvSpPr>
        <p:spPr>
          <a:xfrm>
            <a:off x="3175" y="2628900"/>
            <a:ext cx="9140825" cy="1162050"/>
          </a:xfrm>
          <a:prstGeom prst="roundRect">
            <a:avLst/>
          </a:prstGeom>
          <a:ln/>
        </p:spPr>
        <p:style>
          <a:lnRef idx="1">
            <a:schemeClr val="accent2"/>
          </a:lnRef>
          <a:fillRef idx="2">
            <a:schemeClr val="accent2"/>
          </a:fillRef>
          <a:effectRef idx="1">
            <a:schemeClr val="accent2"/>
          </a:effectRef>
          <a:fontRef idx="minor">
            <a:schemeClr val="dk1"/>
          </a:fontRef>
        </p:style>
        <p:txBody>
          <a:bodyPr anchor="ctr"/>
          <a:lstStyle/>
          <a:p>
            <a:pPr>
              <a:defRPr/>
            </a:pPr>
            <a:r>
              <a:rPr lang="vi-VN" sz="3200" dirty="0">
                <a:cs typeface="Arial" pitchFamily="34" charset="0"/>
              </a:rPr>
              <a:t>	Dù thực hiện chế độ làm thêm theo ngày hay theo tuần thì</a:t>
            </a:r>
          </a:p>
        </p:txBody>
      </p:sp>
      <p:sp>
        <p:nvSpPr>
          <p:cNvPr id="7" name="Rounded Rectangle 6"/>
          <p:cNvSpPr/>
          <p:nvPr/>
        </p:nvSpPr>
        <p:spPr>
          <a:xfrm>
            <a:off x="0" y="4110038"/>
            <a:ext cx="9140825" cy="1127125"/>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a:cs typeface="Arial" pitchFamily="34" charset="0"/>
              </a:rPr>
              <a:t>T</a:t>
            </a:r>
            <a:r>
              <a:rPr lang="vi-VN" sz="3200" dirty="0">
                <a:cs typeface="Arial" pitchFamily="34" charset="0"/>
              </a:rPr>
              <a:t>ổng số giờ làm việc không quá 12 giờ</a:t>
            </a:r>
            <a:r>
              <a:rPr lang="en-US" sz="3200" dirty="0">
                <a:cs typeface="Arial" pitchFamily="34" charset="0"/>
              </a:rPr>
              <a:t>/</a:t>
            </a:r>
            <a:r>
              <a:rPr lang="vi-VN" sz="3200" dirty="0">
                <a:cs typeface="Arial" pitchFamily="34" charset="0"/>
              </a:rPr>
              <a:t>1 ngày </a:t>
            </a:r>
            <a:endParaRPr lang="en-US" sz="3200" dirty="0">
              <a:cs typeface="Arial" pitchFamily="34" charset="0"/>
            </a:endParaRPr>
          </a:p>
        </p:txBody>
      </p:sp>
      <p:sp>
        <p:nvSpPr>
          <p:cNvPr id="8" name="Rounded Rectangle 7"/>
          <p:cNvSpPr/>
          <p:nvPr/>
        </p:nvSpPr>
        <p:spPr>
          <a:xfrm>
            <a:off x="3175" y="5535613"/>
            <a:ext cx="9140825" cy="1165225"/>
          </a:xfrm>
          <a:prstGeom prst="roundRect">
            <a:avLst/>
          </a:prstGeom>
          <a:solidFill>
            <a:schemeClr val="accent6">
              <a:lumMod val="60000"/>
              <a:lumOff val="4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a:cs typeface="Arial" pitchFamily="34" charset="0"/>
              </a:rPr>
              <a:t>T</a:t>
            </a:r>
            <a:r>
              <a:rPr lang="vi-VN" sz="3200" dirty="0">
                <a:cs typeface="Arial" pitchFamily="34" charset="0"/>
              </a:rPr>
              <a:t>ổng số giờ làm </a:t>
            </a:r>
            <a:r>
              <a:rPr lang="en-US" sz="3200" dirty="0" err="1">
                <a:latin typeface="Arial" pitchFamily="34" charset="0"/>
                <a:cs typeface="Arial" pitchFamily="34" charset="0"/>
              </a:rPr>
              <a:t>thêm</a:t>
            </a:r>
            <a:r>
              <a:rPr lang="en-US" sz="3200" dirty="0">
                <a:latin typeface="Arial" pitchFamily="34" charset="0"/>
                <a:cs typeface="Arial" pitchFamily="34" charset="0"/>
              </a:rPr>
              <a:t> </a:t>
            </a:r>
            <a:r>
              <a:rPr lang="vi-VN" sz="3200" dirty="0">
                <a:cs typeface="Arial" pitchFamily="34" charset="0"/>
              </a:rPr>
              <a:t>không quá 30 giờ</a:t>
            </a:r>
            <a:r>
              <a:rPr lang="en-US" sz="3200" dirty="0">
                <a:cs typeface="Arial" pitchFamily="34" charset="0"/>
              </a:rPr>
              <a:t>/</a:t>
            </a:r>
            <a:r>
              <a:rPr lang="vi-VN" sz="3200" dirty="0">
                <a:cs typeface="Arial" pitchFamily="34" charset="0"/>
              </a:rPr>
              <a:t>1 tháng </a:t>
            </a:r>
          </a:p>
        </p:txBody>
      </p:sp>
    </p:spTree>
    <p:extLst>
      <p:ext uri="{BB962C8B-B14F-4D97-AF65-F5344CB8AC3E}">
        <p14:creationId xmlns:p14="http://schemas.microsoft.com/office/powerpoint/2010/main" val="591979472"/>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1000"/>
                                        <p:tgtEl>
                                          <p:spTgt spid="7"/>
                                        </p:tgtEl>
                                      </p:cBhvr>
                                    </p:animEffect>
                                    <p:anim calcmode="lin" valueType="num">
                                      <p:cBhvr>
                                        <p:cTn id="15" dur="1000" fill="hold"/>
                                        <p:tgtEl>
                                          <p:spTgt spid="7"/>
                                        </p:tgtEl>
                                        <p:attrNameLst>
                                          <p:attrName>ppt_x</p:attrName>
                                        </p:attrNameLst>
                                      </p:cBhvr>
                                      <p:tavLst>
                                        <p:tav tm="0">
                                          <p:val>
                                            <p:strVal val="#ppt_x"/>
                                          </p:val>
                                        </p:tav>
                                        <p:tav tm="100000">
                                          <p:val>
                                            <p:strVal val="#ppt_x"/>
                                          </p:val>
                                        </p:tav>
                                      </p:tavLst>
                                    </p:anim>
                                    <p:anim calcmode="lin" valueType="num">
                                      <p:cBhvr>
                                        <p:cTn id="1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anim calcmode="lin" valueType="num">
                                      <p:cBhvr>
                                        <p:cTn id="22" dur="1000" fill="hold"/>
                                        <p:tgtEl>
                                          <p:spTgt spid="8"/>
                                        </p:tgtEl>
                                        <p:attrNameLst>
                                          <p:attrName>ppt_x</p:attrName>
                                        </p:attrNameLst>
                                      </p:cBhvr>
                                      <p:tavLst>
                                        <p:tav tm="0">
                                          <p:val>
                                            <p:strVal val="#ppt_x"/>
                                          </p:val>
                                        </p:tav>
                                        <p:tav tm="100000">
                                          <p:val>
                                            <p:strVal val="#ppt_x"/>
                                          </p:val>
                                        </p:tav>
                                      </p:tavLst>
                                    </p:anim>
                                    <p:anim calcmode="lin" valueType="num">
                                      <p:cBhvr>
                                        <p:cTn id="23"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7" grpId="0" animBg="1"/>
      <p:bldP spid="8" grpId="0" animBg="1"/>
    </p:bldLst>
  </p:timing>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3175" y="1250950"/>
            <a:ext cx="5300663" cy="727479"/>
          </a:xfrm>
          <a:prstGeom prst="roundRect">
            <a:avLst/>
          </a:prstGeom>
          <a:solidFill>
            <a:srgbClr val="FFCCFF"/>
          </a:solidFill>
          <a:ln w="285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2.3.6.2. Thời gian nghỉ ngơi</a:t>
            </a:r>
          </a:p>
        </p:txBody>
      </p:sp>
      <p:pic>
        <p:nvPicPr>
          <p:cNvPr id="115718"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ounded Rectangle 9"/>
          <p:cNvSpPr/>
          <p:nvPr/>
        </p:nvSpPr>
        <p:spPr>
          <a:xfrm>
            <a:off x="3598863" y="2062163"/>
            <a:ext cx="5511800" cy="587375"/>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(Điều </a:t>
            </a:r>
            <a:r>
              <a:rPr lang="vi-VN" sz="3200" dirty="0" smtClean="0">
                <a:cs typeface="Arial" pitchFamily="34" charset="0"/>
              </a:rPr>
              <a:t>108…116/BLLĐ</a:t>
            </a:r>
            <a:r>
              <a:rPr lang="vi-VN" sz="3200" b="1" dirty="0">
                <a:cs typeface="Arial" pitchFamily="34" charset="0"/>
              </a:rPr>
              <a:t> </a:t>
            </a:r>
            <a:r>
              <a:rPr lang="vi-VN" sz="3200" b="1" dirty="0" smtClean="0">
                <a:cs typeface="Arial" pitchFamily="34" charset="0"/>
              </a:rPr>
              <a:t>/</a:t>
            </a:r>
            <a:r>
              <a:rPr lang="vi-VN" sz="3200" b="1" dirty="0">
                <a:cs typeface="Arial" pitchFamily="34" charset="0"/>
              </a:rPr>
              <a:t>20</a:t>
            </a:r>
            <a:r>
              <a:rPr lang="vi-VN" sz="3200" b="1" dirty="0">
                <a:latin typeface="Arial" pitchFamily="34" charset="0"/>
                <a:cs typeface="Arial" pitchFamily="34" charset="0"/>
              </a:rPr>
              <a:t>1</a:t>
            </a:r>
            <a:r>
              <a:rPr lang="en-US" sz="3200" b="1" dirty="0" smtClean="0">
                <a:latin typeface="Arial" pitchFamily="34" charset="0"/>
                <a:cs typeface="Arial" pitchFamily="34" charset="0"/>
              </a:rPr>
              <a:t>9</a:t>
            </a:r>
            <a:r>
              <a:rPr lang="vi-VN" sz="3200" dirty="0" smtClean="0">
                <a:cs typeface="Arial" pitchFamily="34" charset="0"/>
              </a:rPr>
              <a:t>)</a:t>
            </a:r>
            <a:endParaRPr lang="vi-VN" sz="3200" dirty="0">
              <a:cs typeface="Arial" pitchFamily="34" charset="0"/>
            </a:endParaRPr>
          </a:p>
        </p:txBody>
      </p:sp>
      <p:grpSp>
        <p:nvGrpSpPr>
          <p:cNvPr id="115720" name="Group 46"/>
          <p:cNvGrpSpPr>
            <a:grpSpLocks/>
          </p:cNvGrpSpPr>
          <p:nvPr/>
        </p:nvGrpSpPr>
        <p:grpSpPr bwMode="auto">
          <a:xfrm>
            <a:off x="-2760663" y="1949450"/>
            <a:ext cx="5519738" cy="4824413"/>
            <a:chOff x="-2590799" y="1347786"/>
            <a:chExt cx="4770438" cy="4824413"/>
          </a:xfrm>
        </p:grpSpPr>
        <p:sp>
          <p:nvSpPr>
            <p:cNvPr id="8" name="AutoShape 4"/>
            <p:cNvSpPr>
              <a:spLocks noChangeArrowheads="1"/>
            </p:cNvSpPr>
            <p:nvPr/>
          </p:nvSpPr>
          <p:spPr bwMode="ltGray">
            <a:xfrm rot="5400000">
              <a:off x="-2617787" y="1374774"/>
              <a:ext cx="4824413" cy="4770438"/>
            </a:xfrm>
            <a:custGeom>
              <a:avLst/>
              <a:gdLst>
                <a:gd name="T0" fmla="*/ 2412207 w 21600"/>
                <a:gd name="T1" fmla="*/ 0 h 21600"/>
                <a:gd name="T2" fmla="*/ 36183 w 21600"/>
                <a:gd name="T3" fmla="*/ 2349441 h 21600"/>
                <a:gd name="T4" fmla="*/ 2412207 w 21600"/>
                <a:gd name="T5" fmla="*/ 71115 h 21600"/>
                <a:gd name="T6" fmla="*/ 4788230 w 21600"/>
                <a:gd name="T7" fmla="*/ 2349441 h 21600"/>
                <a:gd name="T8" fmla="*/ 0 60000 65536"/>
                <a:gd name="T9" fmla="*/ 0 60000 65536"/>
                <a:gd name="T10" fmla="*/ 0 60000 65536"/>
                <a:gd name="T11" fmla="*/ 0 60000 65536"/>
                <a:gd name="T12" fmla="*/ 401 w 21600"/>
                <a:gd name="T13" fmla="*/ 0 h 21600"/>
                <a:gd name="T14" fmla="*/ 21199 w 21600"/>
                <a:gd name="T15" fmla="*/ 13628 h 21600"/>
              </a:gdLst>
              <a:ahLst/>
              <a:cxnLst>
                <a:cxn ang="T8">
                  <a:pos x="T0" y="T1"/>
                </a:cxn>
                <a:cxn ang="T9">
                  <a:pos x="T2" y="T3"/>
                </a:cxn>
                <a:cxn ang="T10">
                  <a:pos x="T4" y="T5"/>
                </a:cxn>
                <a:cxn ang="T11">
                  <a:pos x="T6" y="T7"/>
                </a:cxn>
              </a:cxnLst>
              <a:rect l="T12" t="T13" r="T14" b="T15"/>
              <a:pathLst>
                <a:path w="21600" h="21600">
                  <a:moveTo>
                    <a:pt x="323" y="10641"/>
                  </a:moveTo>
                  <a:cubicBezTo>
                    <a:pt x="410" y="4916"/>
                    <a:pt x="5075" y="321"/>
                    <a:pt x="10800" y="322"/>
                  </a:cubicBezTo>
                  <a:cubicBezTo>
                    <a:pt x="16524" y="322"/>
                    <a:pt x="21189" y="4916"/>
                    <a:pt x="21276" y="10641"/>
                  </a:cubicBezTo>
                  <a:lnTo>
                    <a:pt x="21598" y="10636"/>
                  </a:lnTo>
                  <a:cubicBezTo>
                    <a:pt x="21509" y="4736"/>
                    <a:pt x="16700" y="-1"/>
                    <a:pt x="10799" y="0"/>
                  </a:cubicBezTo>
                  <a:cubicBezTo>
                    <a:pt x="4899" y="0"/>
                    <a:pt x="90" y="4736"/>
                    <a:pt x="1" y="10636"/>
                  </a:cubicBezTo>
                  <a:close/>
                </a:path>
              </a:pathLst>
            </a:custGeom>
            <a:gradFill rotWithShape="1">
              <a:gsLst>
                <a:gs pos="0">
                  <a:srgbClr val="E2E2E2"/>
                </a:gs>
                <a:gs pos="50000">
                  <a:schemeClr val="bg2"/>
                </a:gs>
                <a:gs pos="100000">
                  <a:srgbClr val="E2E2E2"/>
                </a:gs>
              </a:gsLst>
              <a:lin ang="0" scaled="1"/>
            </a:gradFill>
            <a:ln w="9525" algn="ctr">
              <a:noFill/>
              <a:miter lim="800000"/>
              <a:headEnd/>
              <a:tailEnd/>
            </a:ln>
          </p:spPr>
          <p:txBody>
            <a:bodyPr rot="10800000" vert="eaVert" wrap="none" anchor="ctr"/>
            <a:lstStyle/>
            <a:p>
              <a:pPr>
                <a:defRPr/>
              </a:pPr>
              <a:endParaRPr lang="en-US">
                <a:latin typeface="Arial" charset="0"/>
              </a:endParaRPr>
            </a:p>
          </p:txBody>
        </p:sp>
        <p:grpSp>
          <p:nvGrpSpPr>
            <p:cNvPr id="115725" name="AutoShape 5"/>
            <p:cNvGrpSpPr>
              <a:grpSpLocks/>
            </p:cNvGrpSpPr>
            <p:nvPr/>
          </p:nvGrpSpPr>
          <p:grpSpPr bwMode="auto">
            <a:xfrm>
              <a:off x="-256221" y="1719642"/>
              <a:ext cx="2078736" cy="4145280"/>
              <a:chOff x="-60960" y="1133856"/>
              <a:chExt cx="2078736" cy="4145280"/>
            </a:xfrm>
          </p:grpSpPr>
          <p:pic>
            <p:nvPicPr>
              <p:cNvPr id="115726" name="AutoShape 5"/>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ltGray">
              <a:xfrm>
                <a:off x="-60960" y="1133856"/>
                <a:ext cx="2078736" cy="41452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5727" name="Text Box 61"/>
              <p:cNvSpPr txBox="1">
                <a:spLocks noChangeArrowheads="1"/>
              </p:cNvSpPr>
              <p:nvPr/>
            </p:nvSpPr>
            <p:spPr bwMode="auto">
              <a:xfrm rot="5400000">
                <a:off x="-753898" y="2487776"/>
                <a:ext cx="4032250" cy="14030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10800000" vert="eaVert" wrap="none"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endParaRPr lang="en-US">
                  <a:solidFill>
                    <a:srgbClr val="FFFFFF"/>
                  </a:solidFill>
                  <a:latin typeface="Verdana" pitchFamily="34" charset="0"/>
                </a:endParaRPr>
              </a:p>
            </p:txBody>
          </p:sp>
        </p:grpSp>
      </p:grpSp>
      <p:grpSp>
        <p:nvGrpSpPr>
          <p:cNvPr id="13" name="Group 66"/>
          <p:cNvGrpSpPr>
            <a:grpSpLocks/>
          </p:cNvGrpSpPr>
          <p:nvPr/>
        </p:nvGrpSpPr>
        <p:grpSpPr bwMode="auto">
          <a:xfrm>
            <a:off x="2445325" y="4463900"/>
            <a:ext cx="4454236" cy="615950"/>
            <a:chOff x="1905000" y="4191000"/>
            <a:chExt cx="5576983" cy="615950"/>
          </a:xfrm>
          <a:scene3d>
            <a:camera prst="orthographicFront">
              <a:rot lat="0" lon="0" rev="0"/>
            </a:camera>
            <a:lightRig rig="balanced" dir="t">
              <a:rot lat="0" lon="0" rev="8700000"/>
            </a:lightRig>
          </a:scene3d>
        </p:grpSpPr>
        <p:sp>
          <p:nvSpPr>
            <p:cNvPr id="14" name="AutoShape 7"/>
            <p:cNvSpPr>
              <a:spLocks noChangeArrowheads="1"/>
            </p:cNvSpPr>
            <p:nvPr/>
          </p:nvSpPr>
          <p:spPr bwMode="gray">
            <a:xfrm>
              <a:off x="2124320" y="4191000"/>
              <a:ext cx="5357663" cy="615950"/>
            </a:xfrm>
            <a:prstGeom prst="roundRect">
              <a:avLst>
                <a:gd name="adj" fmla="val 50000"/>
              </a:avLst>
            </a:prstGeom>
            <a:solidFill>
              <a:schemeClr val="accent2">
                <a:lumMod val="40000"/>
                <a:lumOff val="60000"/>
              </a:schemeClr>
            </a:solidFill>
            <a:ln w="28575" algn="ctr">
              <a:noFill/>
              <a:round/>
              <a:headEnd/>
              <a:tailEnd/>
            </a:ln>
            <a:effectLst>
              <a:outerShdw blurRad="44450" dist="27940" dir="5400000" algn="ctr">
                <a:srgbClr val="000000">
                  <a:alpha val="32000"/>
                </a:srgbClr>
              </a:outerShdw>
            </a:effectLst>
            <a:sp3d>
              <a:bevelT w="190500" h="38100"/>
            </a:sp3d>
          </p:spPr>
          <p:txBody>
            <a:bodyPr wrap="none" anchor="ctr"/>
            <a:lstStyle/>
            <a:p>
              <a:pPr marL="515938" indent="-120650" algn="ctr">
                <a:spcBef>
                  <a:spcPct val="20000"/>
                </a:spcBef>
                <a:defRPr/>
              </a:pPr>
              <a:r>
                <a:rPr lang="en-US" sz="2800" b="1" dirty="0" err="1">
                  <a:solidFill>
                    <a:srgbClr val="000000"/>
                  </a:solidFill>
                </a:rPr>
                <a:t>Nghỉ</a:t>
              </a:r>
              <a:r>
                <a:rPr lang="en-US" sz="2800" b="1" dirty="0">
                  <a:solidFill>
                    <a:srgbClr val="000000"/>
                  </a:solidFill>
                </a:rPr>
                <a:t> </a:t>
              </a:r>
              <a:r>
                <a:rPr lang="en-US" sz="2800" b="1" dirty="0" err="1">
                  <a:solidFill>
                    <a:srgbClr val="000000"/>
                  </a:solidFill>
                </a:rPr>
                <a:t>hàng</a:t>
              </a:r>
              <a:r>
                <a:rPr lang="en-US" sz="2800" b="1" dirty="0">
                  <a:solidFill>
                    <a:srgbClr val="000000"/>
                  </a:solidFill>
                </a:rPr>
                <a:t> </a:t>
              </a:r>
              <a:r>
                <a:rPr lang="en-US" sz="2800" b="1" dirty="0" err="1">
                  <a:solidFill>
                    <a:srgbClr val="000000"/>
                  </a:solidFill>
                </a:rPr>
                <a:t>tuần</a:t>
              </a:r>
              <a:endParaRPr lang="en-US" sz="2800" b="1" dirty="0">
                <a:solidFill>
                  <a:srgbClr val="000000"/>
                </a:solidFill>
                <a:latin typeface="Arial" charset="0"/>
              </a:endParaRPr>
            </a:p>
          </p:txBody>
        </p:sp>
        <p:grpSp>
          <p:nvGrpSpPr>
            <p:cNvPr id="15" name="Group 32"/>
            <p:cNvGrpSpPr>
              <a:grpSpLocks/>
            </p:cNvGrpSpPr>
            <p:nvPr/>
          </p:nvGrpSpPr>
          <p:grpSpPr bwMode="auto">
            <a:xfrm>
              <a:off x="1905000" y="4229981"/>
              <a:ext cx="461963" cy="481127"/>
              <a:chOff x="2078" y="1652"/>
              <a:chExt cx="1615" cy="1682"/>
            </a:xfrm>
          </p:grpSpPr>
          <p:sp>
            <p:nvSpPr>
              <p:cNvPr id="16" name="Oval 33"/>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a:noFill/>
              </a:ln>
              <a:effectLst>
                <a:outerShdw blurRad="44450" dist="27940" dir="5400000" algn="ctr">
                  <a:srgbClr val="000000">
                    <a:alpha val="32000"/>
                  </a:srgbClr>
                </a:outerShdw>
              </a:effectLst>
              <a:sp3d>
                <a:bevelT w="190500" h="38100"/>
              </a:sp3d>
              <a:extLst>
                <a:ext uri="{91240B29-F687-4F45-9708-019B960494DF}">
                  <a14:hiddenLine xmlns:a14="http://schemas.microsoft.com/office/drawing/2010/main" w="57150" algn="ctr">
                    <a:solidFill>
                      <a:srgbClr val="000000"/>
                    </a:solidFill>
                    <a:round/>
                    <a:headEnd/>
                    <a:tailEnd/>
                  </a14:hiddenLine>
                </a:ext>
              </a:extLst>
            </p:spPr>
            <p:txBody>
              <a:bodyPr wrap="none" anchor="ctr"/>
              <a:lstStyle/>
              <a:p>
                <a:pPr algn="ctr">
                  <a:defRPr/>
                </a:pPr>
                <a:endParaRPr lang="en-US">
                  <a:solidFill>
                    <a:srgbClr val="000000"/>
                  </a:solidFill>
                </a:endParaRPr>
              </a:p>
            </p:txBody>
          </p:sp>
          <p:sp>
            <p:nvSpPr>
              <p:cNvPr id="17" name="Oval 34"/>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a:noFill/>
              </a:ln>
              <a:effectLst>
                <a:outerShdw blurRad="44450" dist="27940" dir="5400000" algn="ctr">
                  <a:srgbClr val="000000">
                    <a:alpha val="32000"/>
                  </a:srgbClr>
                </a:outerShdw>
              </a:effectLst>
              <a:sp3d>
                <a:bevelT w="190500" h="38100"/>
              </a:sp3d>
              <a:extLst>
                <a:ext uri="{91240B29-F687-4F45-9708-019B960494DF}">
                  <a14:hiddenLine xmlns:a14="http://schemas.microsoft.com/office/drawing/2010/main" w="9525" algn="ctr">
                    <a:solidFill>
                      <a:srgbClr val="000000"/>
                    </a:solidFill>
                    <a:round/>
                    <a:headEnd/>
                    <a:tailEnd/>
                  </a14:hiddenLine>
                </a:ext>
              </a:extLst>
            </p:spPr>
            <p:txBody>
              <a:bodyPr wrap="none" anchor="ctr"/>
              <a:lstStyle/>
              <a:p>
                <a:pPr algn="ctr">
                  <a:defRPr/>
                </a:pPr>
                <a:endParaRPr lang="en-US">
                  <a:solidFill>
                    <a:srgbClr val="000000"/>
                  </a:solidFill>
                </a:endParaRPr>
              </a:p>
            </p:txBody>
          </p:sp>
          <p:sp>
            <p:nvSpPr>
              <p:cNvPr id="18" name="Oval 35"/>
              <p:cNvSpPr>
                <a:spLocks noChangeArrowheads="1"/>
              </p:cNvSpPr>
              <p:nvPr/>
            </p:nvSpPr>
            <p:spPr bwMode="gray">
              <a:xfrm>
                <a:off x="2347" y="1654"/>
                <a:ext cx="648" cy="1682"/>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a:outerShdw blurRad="44450" dist="27940" dir="5400000" algn="ctr">
                  <a:srgbClr val="000000">
                    <a:alpha val="32000"/>
                  </a:srgbClr>
                </a:outerShdw>
              </a:effectLst>
              <a:sp3d>
                <a:bevelT w="190500" h="38100"/>
              </a:sp3d>
            </p:spPr>
            <p:txBody>
              <a:bodyPr wrap="none" anchor="ctr">
                <a:spAutoFit/>
              </a:bodyPr>
              <a:lstStyle/>
              <a:p>
                <a:pPr algn="ctr">
                  <a:defRPr/>
                </a:pPr>
                <a:endParaRPr lang="en-US">
                  <a:solidFill>
                    <a:srgbClr val="000000"/>
                  </a:solidFill>
                  <a:latin typeface="Arial" charset="0"/>
                </a:endParaRPr>
              </a:p>
            </p:txBody>
          </p:sp>
          <p:sp>
            <p:nvSpPr>
              <p:cNvPr id="19" name="Oval 36"/>
              <p:cNvSpPr>
                <a:spLocks noChangeArrowheads="1"/>
              </p:cNvSpPr>
              <p:nvPr/>
            </p:nvSpPr>
            <p:spPr bwMode="gray">
              <a:xfrm>
                <a:off x="2350" y="1652"/>
                <a:ext cx="644" cy="1682"/>
              </a:xfrm>
              <a:prstGeom prst="ellipse">
                <a:avLst/>
              </a:prstGeom>
              <a:gradFill rotWithShape="1">
                <a:gsLst>
                  <a:gs pos="0">
                    <a:srgbClr val="000000"/>
                  </a:gs>
                  <a:gs pos="100000">
                    <a:srgbClr val="8D67E1"/>
                  </a:gs>
                </a:gsLst>
                <a:lin ang="2700000" scaled="1"/>
              </a:gradFill>
              <a:ln>
                <a:noFill/>
              </a:ln>
              <a:effectLst>
                <a:outerShdw blurRad="44450" dist="27940" dir="5400000" algn="ctr">
                  <a:srgbClr val="000000">
                    <a:alpha val="32000"/>
                  </a:srgbClr>
                </a:outerShdw>
              </a:effectLst>
              <a:sp3d>
                <a:bevelT w="190500" h="38100"/>
              </a:sp3d>
              <a:extLst>
                <a:ext uri="{91240B29-F687-4F45-9708-019B960494DF}">
                  <a14:hiddenLine xmlns:a14="http://schemas.microsoft.com/office/drawing/2010/main" w="38100" algn="ctr">
                    <a:solidFill>
                      <a:srgbClr val="000000"/>
                    </a:solidFill>
                    <a:round/>
                    <a:headEnd/>
                    <a:tailEnd/>
                  </a14:hiddenLine>
                </a:ext>
              </a:extLst>
            </p:spPr>
            <p:txBody>
              <a:bodyPr wrap="none" anchor="ctr">
                <a:spAutoFit/>
              </a:bodyPr>
              <a:lstStyle/>
              <a:p>
                <a:pPr algn="ctr">
                  <a:defRPr/>
                </a:pPr>
                <a:endParaRPr lang="en-US">
                  <a:solidFill>
                    <a:srgbClr val="000000"/>
                  </a:solidFill>
                </a:endParaRPr>
              </a:p>
            </p:txBody>
          </p:sp>
          <p:sp>
            <p:nvSpPr>
              <p:cNvPr id="20" name="Oval 37"/>
              <p:cNvSpPr>
                <a:spLocks noChangeArrowheads="1"/>
              </p:cNvSpPr>
              <p:nvPr/>
            </p:nvSpPr>
            <p:spPr bwMode="gray">
              <a:xfrm>
                <a:off x="2343" y="1654"/>
                <a:ext cx="1091" cy="1682"/>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a:outerShdw blurRad="44450" dist="27940" dir="5400000" algn="ctr">
                  <a:srgbClr val="000000">
                    <a:alpha val="32000"/>
                  </a:srgbClr>
                </a:outerShdw>
              </a:effectLst>
              <a:sp3d>
                <a:bevelT w="190500" h="38100"/>
              </a:sp3d>
            </p:spPr>
            <p:txBody>
              <a:bodyPr anchor="ctr">
                <a:spAutoFit/>
              </a:bodyPr>
              <a:lstStyle/>
              <a:p>
                <a:pPr algn="ctr">
                  <a:defRPr/>
                </a:pPr>
                <a:endParaRPr lang="en-US">
                  <a:solidFill>
                    <a:srgbClr val="000000"/>
                  </a:solidFill>
                  <a:latin typeface="Arial" charset="0"/>
                </a:endParaRPr>
              </a:p>
            </p:txBody>
          </p:sp>
          <p:sp>
            <p:nvSpPr>
              <p:cNvPr id="21" name="Oval 38"/>
              <p:cNvSpPr>
                <a:spLocks noChangeArrowheads="1"/>
              </p:cNvSpPr>
              <p:nvPr/>
            </p:nvSpPr>
            <p:spPr bwMode="gray">
              <a:xfrm>
                <a:off x="2339" y="1652"/>
                <a:ext cx="1093" cy="1682"/>
              </a:xfrm>
              <a:prstGeom prst="ellipse">
                <a:avLst/>
              </a:prstGeom>
              <a:gradFill rotWithShape="1">
                <a:gsLst>
                  <a:gs pos="0">
                    <a:srgbClr val="8D67E1"/>
                  </a:gs>
                  <a:gs pos="100000">
                    <a:srgbClr val="45326D"/>
                  </a:gs>
                </a:gsLst>
                <a:lin ang="2700000" scaled="1"/>
              </a:gradFill>
              <a:ln>
                <a:noFill/>
              </a:ln>
              <a:effectLst>
                <a:outerShdw blurRad="44450" dist="27940" dir="5400000" algn="ctr">
                  <a:srgbClr val="000000">
                    <a:alpha val="32000"/>
                  </a:srgbClr>
                </a:outerShdw>
              </a:effectLst>
              <a:sp3d>
                <a:bevelT w="190500" h="38100"/>
              </a:sp3d>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p>
                <a:pPr algn="ctr">
                  <a:defRPr/>
                </a:pPr>
                <a:endParaRPr lang="en-US">
                  <a:solidFill>
                    <a:srgbClr val="000000"/>
                  </a:solidFill>
                </a:endParaRPr>
              </a:p>
            </p:txBody>
          </p:sp>
        </p:grpSp>
      </p:grpSp>
      <p:grpSp>
        <p:nvGrpSpPr>
          <p:cNvPr id="31" name="Group 54"/>
          <p:cNvGrpSpPr>
            <a:grpSpLocks/>
          </p:cNvGrpSpPr>
          <p:nvPr/>
        </p:nvGrpSpPr>
        <p:grpSpPr bwMode="auto">
          <a:xfrm>
            <a:off x="2162700" y="2862325"/>
            <a:ext cx="4142278" cy="615950"/>
            <a:chOff x="1295400" y="1371600"/>
            <a:chExt cx="5743734" cy="615950"/>
          </a:xfrm>
          <a:scene3d>
            <a:camera prst="orthographicFront">
              <a:rot lat="0" lon="0" rev="0"/>
            </a:camera>
            <a:lightRig rig="balanced" dir="t">
              <a:rot lat="0" lon="0" rev="8700000"/>
            </a:lightRig>
          </a:scene3d>
        </p:grpSpPr>
        <p:sp>
          <p:nvSpPr>
            <p:cNvPr id="32" name="AutoShape 10"/>
            <p:cNvSpPr>
              <a:spLocks noChangeArrowheads="1"/>
            </p:cNvSpPr>
            <p:nvPr/>
          </p:nvSpPr>
          <p:spPr bwMode="gray">
            <a:xfrm>
              <a:off x="1680369" y="1371600"/>
              <a:ext cx="5358765" cy="615950"/>
            </a:xfrm>
            <a:prstGeom prst="roundRect">
              <a:avLst>
                <a:gd name="adj" fmla="val 50000"/>
              </a:avLst>
            </a:prstGeom>
            <a:solidFill>
              <a:srgbClr val="99FF99"/>
            </a:solidFill>
            <a:ln w="28575" algn="ctr">
              <a:noFill/>
              <a:round/>
              <a:headEnd/>
              <a:tailEnd/>
            </a:ln>
            <a:effectLst>
              <a:outerShdw blurRad="44450" dist="27940" dir="5400000" algn="ctr">
                <a:srgbClr val="000000">
                  <a:alpha val="32000"/>
                </a:srgbClr>
              </a:outerShdw>
            </a:effectLst>
            <a:sp3d>
              <a:bevelT w="190500" h="38100"/>
            </a:sp3d>
          </p:spPr>
          <p:txBody>
            <a:bodyPr wrap="none" anchor="ctr"/>
            <a:lstStyle/>
            <a:p>
              <a:pPr marL="287338" indent="176213" algn="r" eaLnBrk="0" hangingPunct="0">
                <a:spcBef>
                  <a:spcPct val="20000"/>
                </a:spcBef>
                <a:defRPr/>
              </a:pPr>
              <a:r>
                <a:rPr lang="en-US" sz="2800" b="1" dirty="0" err="1">
                  <a:solidFill>
                    <a:srgbClr val="000000"/>
                  </a:solidFill>
                </a:rPr>
                <a:t>Nghỉ</a:t>
              </a:r>
              <a:r>
                <a:rPr lang="en-US" sz="2800" b="1" dirty="0">
                  <a:solidFill>
                    <a:srgbClr val="000000"/>
                  </a:solidFill>
                </a:rPr>
                <a:t> </a:t>
              </a:r>
              <a:r>
                <a:rPr lang="en-US" sz="2800" b="1" dirty="0" err="1">
                  <a:solidFill>
                    <a:srgbClr val="000000"/>
                  </a:solidFill>
                </a:rPr>
                <a:t>giữa</a:t>
              </a:r>
              <a:r>
                <a:rPr lang="en-US" sz="2800" b="1" dirty="0">
                  <a:solidFill>
                    <a:srgbClr val="000000"/>
                  </a:solidFill>
                </a:rPr>
                <a:t> </a:t>
              </a:r>
              <a:r>
                <a:rPr lang="en-US" sz="2800" b="1" dirty="0" err="1">
                  <a:solidFill>
                    <a:srgbClr val="000000"/>
                  </a:solidFill>
                </a:rPr>
                <a:t>ca</a:t>
              </a:r>
              <a:endParaRPr lang="en-US" sz="2800" b="1" dirty="0">
                <a:solidFill>
                  <a:srgbClr val="000000"/>
                </a:solidFill>
              </a:endParaRPr>
            </a:p>
          </p:txBody>
        </p:sp>
        <p:grpSp>
          <p:nvGrpSpPr>
            <p:cNvPr id="33" name="Group 11"/>
            <p:cNvGrpSpPr>
              <a:grpSpLocks/>
            </p:cNvGrpSpPr>
            <p:nvPr/>
          </p:nvGrpSpPr>
          <p:grpSpPr bwMode="auto">
            <a:xfrm>
              <a:off x="1295400" y="1471382"/>
              <a:ext cx="461963" cy="481127"/>
              <a:chOff x="2078" y="1652"/>
              <a:chExt cx="1615" cy="1682"/>
            </a:xfrm>
          </p:grpSpPr>
          <p:sp>
            <p:nvSpPr>
              <p:cNvPr id="34" name="Oval 12"/>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a:noFill/>
              </a:ln>
              <a:effectLst>
                <a:outerShdw blurRad="44450" dist="27940" dir="5400000" algn="ctr">
                  <a:srgbClr val="000000">
                    <a:alpha val="32000"/>
                  </a:srgbClr>
                </a:outerShdw>
              </a:effectLst>
              <a:sp3d>
                <a:bevelT w="190500" h="38100"/>
              </a:sp3d>
              <a:extLst>
                <a:ext uri="{91240B29-F687-4F45-9708-019B960494DF}">
                  <a14:hiddenLine xmlns:a14="http://schemas.microsoft.com/office/drawing/2010/main" w="57150" algn="ctr">
                    <a:solidFill>
                      <a:srgbClr val="000000"/>
                    </a:solidFill>
                    <a:round/>
                    <a:headEnd/>
                    <a:tailEnd/>
                  </a14:hiddenLine>
                </a:ext>
              </a:extLst>
            </p:spPr>
            <p:txBody>
              <a:bodyPr wrap="none" anchor="ctr"/>
              <a:lstStyle/>
              <a:p>
                <a:pPr>
                  <a:defRPr/>
                </a:pPr>
                <a:endParaRPr lang="en-US">
                  <a:solidFill>
                    <a:srgbClr val="000000"/>
                  </a:solidFill>
                </a:endParaRPr>
              </a:p>
            </p:txBody>
          </p:sp>
          <p:sp>
            <p:nvSpPr>
              <p:cNvPr id="35" name="Oval 13"/>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a:noFill/>
              </a:ln>
              <a:effectLst>
                <a:outerShdw blurRad="44450" dist="27940" dir="5400000" algn="ctr">
                  <a:srgbClr val="000000">
                    <a:alpha val="32000"/>
                  </a:srgbClr>
                </a:outerShdw>
              </a:effectLst>
              <a:sp3d>
                <a:bevelT w="190500" h="38100"/>
              </a:sp3d>
              <a:extLst>
                <a:ext uri="{91240B29-F687-4F45-9708-019B960494DF}">
                  <a14:hiddenLine xmlns:a14="http://schemas.microsoft.com/office/drawing/2010/main" w="9525" algn="ctr">
                    <a:solidFill>
                      <a:srgbClr val="000000"/>
                    </a:solidFill>
                    <a:round/>
                    <a:headEnd/>
                    <a:tailEnd/>
                  </a14:hiddenLine>
                </a:ext>
              </a:extLst>
            </p:spPr>
            <p:txBody>
              <a:bodyPr wrap="none" anchor="ctr"/>
              <a:lstStyle/>
              <a:p>
                <a:pPr>
                  <a:defRPr/>
                </a:pPr>
                <a:endParaRPr lang="en-US">
                  <a:solidFill>
                    <a:srgbClr val="000000"/>
                  </a:solidFill>
                </a:endParaRPr>
              </a:p>
            </p:txBody>
          </p:sp>
          <p:sp>
            <p:nvSpPr>
              <p:cNvPr id="36" name="Oval 14"/>
              <p:cNvSpPr>
                <a:spLocks noChangeArrowheads="1"/>
              </p:cNvSpPr>
              <p:nvPr/>
            </p:nvSpPr>
            <p:spPr bwMode="gray">
              <a:xfrm>
                <a:off x="2350" y="1653"/>
                <a:ext cx="645" cy="1682"/>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a:outerShdw blurRad="44450" dist="27940" dir="5400000" algn="ctr">
                  <a:srgbClr val="000000">
                    <a:alpha val="32000"/>
                  </a:srgbClr>
                </a:outerShdw>
              </a:effectLst>
              <a:sp3d>
                <a:bevelT w="190500" h="38100"/>
              </a:sp3d>
            </p:spPr>
            <p:txBody>
              <a:bodyPr wrap="none" anchor="ctr">
                <a:spAutoFit/>
              </a:bodyPr>
              <a:lstStyle/>
              <a:p>
                <a:pPr>
                  <a:defRPr/>
                </a:pPr>
                <a:endParaRPr lang="en-US">
                  <a:solidFill>
                    <a:srgbClr val="000000"/>
                  </a:solidFill>
                  <a:latin typeface="Arial" charset="0"/>
                </a:endParaRPr>
              </a:p>
            </p:txBody>
          </p:sp>
          <p:sp>
            <p:nvSpPr>
              <p:cNvPr id="37" name="Oval 15"/>
              <p:cNvSpPr>
                <a:spLocks noChangeArrowheads="1"/>
              </p:cNvSpPr>
              <p:nvPr/>
            </p:nvSpPr>
            <p:spPr bwMode="gray">
              <a:xfrm>
                <a:off x="2350" y="1652"/>
                <a:ext cx="644" cy="1682"/>
              </a:xfrm>
              <a:prstGeom prst="ellipse">
                <a:avLst/>
              </a:prstGeom>
              <a:gradFill rotWithShape="1">
                <a:gsLst>
                  <a:gs pos="0">
                    <a:srgbClr val="000000"/>
                  </a:gs>
                  <a:gs pos="100000">
                    <a:srgbClr val="FFCC00"/>
                  </a:gs>
                </a:gsLst>
                <a:lin ang="2700000" scaled="1"/>
              </a:gradFill>
              <a:ln>
                <a:noFill/>
              </a:ln>
              <a:effectLst>
                <a:outerShdw blurRad="44450" dist="27940" dir="5400000" algn="ctr">
                  <a:srgbClr val="000000">
                    <a:alpha val="32000"/>
                  </a:srgbClr>
                </a:outerShdw>
              </a:effectLst>
              <a:sp3d>
                <a:bevelT w="190500" h="38100"/>
              </a:sp3d>
              <a:extLst>
                <a:ext uri="{91240B29-F687-4F45-9708-019B960494DF}">
                  <a14:hiddenLine xmlns:a14="http://schemas.microsoft.com/office/drawing/2010/main" w="38100" algn="ctr">
                    <a:solidFill>
                      <a:srgbClr val="000000"/>
                    </a:solidFill>
                    <a:round/>
                    <a:headEnd/>
                    <a:tailEnd/>
                  </a14:hiddenLine>
                </a:ext>
              </a:extLst>
            </p:spPr>
            <p:txBody>
              <a:bodyPr wrap="none" anchor="ctr">
                <a:spAutoFit/>
              </a:bodyPr>
              <a:lstStyle/>
              <a:p>
                <a:pPr>
                  <a:defRPr/>
                </a:pPr>
                <a:endParaRPr lang="en-US">
                  <a:solidFill>
                    <a:srgbClr val="000000"/>
                  </a:solidFill>
                </a:endParaRPr>
              </a:p>
            </p:txBody>
          </p:sp>
          <p:sp>
            <p:nvSpPr>
              <p:cNvPr id="38" name="Oval 16"/>
              <p:cNvSpPr>
                <a:spLocks noChangeArrowheads="1"/>
              </p:cNvSpPr>
              <p:nvPr/>
            </p:nvSpPr>
            <p:spPr bwMode="gray">
              <a:xfrm>
                <a:off x="2345" y="1653"/>
                <a:ext cx="1084" cy="1682"/>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a:outerShdw blurRad="44450" dist="27940" dir="5400000" algn="ctr">
                  <a:srgbClr val="000000">
                    <a:alpha val="32000"/>
                  </a:srgbClr>
                </a:outerShdw>
              </a:effectLst>
              <a:sp3d>
                <a:bevelT w="190500" h="38100"/>
              </a:sp3d>
            </p:spPr>
            <p:txBody>
              <a:bodyPr anchor="ctr">
                <a:spAutoFit/>
              </a:bodyPr>
              <a:lstStyle/>
              <a:p>
                <a:pPr>
                  <a:defRPr/>
                </a:pPr>
                <a:endParaRPr lang="en-US">
                  <a:solidFill>
                    <a:srgbClr val="000000"/>
                  </a:solidFill>
                  <a:latin typeface="Arial" charset="0"/>
                </a:endParaRPr>
              </a:p>
            </p:txBody>
          </p:sp>
          <p:sp>
            <p:nvSpPr>
              <p:cNvPr id="39" name="Oval 17"/>
              <p:cNvSpPr>
                <a:spLocks noChangeArrowheads="1"/>
              </p:cNvSpPr>
              <p:nvPr/>
            </p:nvSpPr>
            <p:spPr bwMode="gray">
              <a:xfrm>
                <a:off x="2339" y="1652"/>
                <a:ext cx="1093" cy="1682"/>
              </a:xfrm>
              <a:prstGeom prst="ellipse">
                <a:avLst/>
              </a:prstGeom>
              <a:solidFill>
                <a:srgbClr val="FFFF99"/>
              </a:solidFill>
              <a:ln>
                <a:noFill/>
              </a:ln>
              <a:effectLst>
                <a:outerShdw blurRad="44450" dist="27940" dir="5400000" algn="ctr">
                  <a:srgbClr val="000000">
                    <a:alpha val="32000"/>
                  </a:srgbClr>
                </a:outerShdw>
              </a:effectLst>
              <a:sp3d>
                <a:bevelT w="190500" h="38100"/>
              </a:sp3d>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p>
                <a:pPr>
                  <a:defRPr/>
                </a:pPr>
                <a:endParaRPr lang="en-US">
                  <a:solidFill>
                    <a:srgbClr val="000000"/>
                  </a:solidFill>
                </a:endParaRPr>
              </a:p>
            </p:txBody>
          </p:sp>
        </p:grpSp>
      </p:grpSp>
      <p:grpSp>
        <p:nvGrpSpPr>
          <p:cNvPr id="40" name="Group 64"/>
          <p:cNvGrpSpPr>
            <a:grpSpLocks/>
          </p:cNvGrpSpPr>
          <p:nvPr/>
        </p:nvGrpSpPr>
        <p:grpSpPr bwMode="auto">
          <a:xfrm>
            <a:off x="1517075" y="5961920"/>
            <a:ext cx="4136250" cy="582929"/>
            <a:chOff x="2133599" y="3200400"/>
            <a:chExt cx="5728335" cy="615950"/>
          </a:xfrm>
          <a:scene3d>
            <a:camera prst="orthographicFront">
              <a:rot lat="0" lon="0" rev="0"/>
            </a:camera>
            <a:lightRig rig="balanced" dir="t">
              <a:rot lat="0" lon="0" rev="8700000"/>
            </a:lightRig>
          </a:scene3d>
        </p:grpSpPr>
        <p:sp>
          <p:nvSpPr>
            <p:cNvPr id="41" name="AutoShape 8"/>
            <p:cNvSpPr>
              <a:spLocks noChangeArrowheads="1"/>
            </p:cNvSpPr>
            <p:nvPr/>
          </p:nvSpPr>
          <p:spPr bwMode="gray">
            <a:xfrm>
              <a:off x="2503169" y="3200400"/>
              <a:ext cx="5358765" cy="615950"/>
            </a:xfrm>
            <a:prstGeom prst="roundRect">
              <a:avLst>
                <a:gd name="adj" fmla="val 50000"/>
              </a:avLst>
            </a:prstGeom>
            <a:solidFill>
              <a:srgbClr val="FFFFCC"/>
            </a:solidFill>
            <a:ln w="28575" algn="ctr">
              <a:noFill/>
              <a:round/>
              <a:headEnd/>
              <a:tailEnd/>
            </a:ln>
            <a:effectLst>
              <a:outerShdw blurRad="44450" dist="27940" dir="5400000" algn="ctr">
                <a:srgbClr val="000000">
                  <a:alpha val="32000"/>
                </a:srgbClr>
              </a:outerShdw>
            </a:effectLst>
            <a:sp3d>
              <a:bevelT w="190500" h="38100"/>
            </a:sp3d>
          </p:spPr>
          <p:txBody>
            <a:bodyPr wrap="none" anchor="ctr"/>
            <a:lstStyle/>
            <a:p>
              <a:pPr marL="515938" indent="166688">
                <a:spcBef>
                  <a:spcPct val="20000"/>
                </a:spcBef>
                <a:defRPr/>
              </a:pPr>
              <a:r>
                <a:rPr lang="en-US" sz="2800" b="1" dirty="0" err="1">
                  <a:solidFill>
                    <a:srgbClr val="000000"/>
                  </a:solidFill>
                </a:rPr>
                <a:t>Nghỉ</a:t>
              </a:r>
              <a:r>
                <a:rPr lang="en-US" sz="2800" b="1" dirty="0">
                  <a:solidFill>
                    <a:srgbClr val="000000"/>
                  </a:solidFill>
                </a:rPr>
                <a:t> </a:t>
              </a:r>
              <a:r>
                <a:rPr lang="en-US" sz="2800" b="1" dirty="0" err="1">
                  <a:solidFill>
                    <a:srgbClr val="000000"/>
                  </a:solidFill>
                </a:rPr>
                <a:t>hàng</a:t>
              </a:r>
              <a:r>
                <a:rPr lang="en-US" sz="2800" b="1" dirty="0">
                  <a:solidFill>
                    <a:srgbClr val="000000"/>
                  </a:solidFill>
                </a:rPr>
                <a:t> </a:t>
              </a:r>
              <a:r>
                <a:rPr lang="en-US" sz="2800" b="1" dirty="0" err="1">
                  <a:solidFill>
                    <a:srgbClr val="000000"/>
                  </a:solidFill>
                </a:rPr>
                <a:t>năm</a:t>
              </a:r>
              <a:endParaRPr lang="en-US" sz="2800" b="1" dirty="0">
                <a:solidFill>
                  <a:srgbClr val="000000"/>
                </a:solidFill>
              </a:endParaRPr>
            </a:p>
          </p:txBody>
        </p:sp>
        <p:grpSp>
          <p:nvGrpSpPr>
            <p:cNvPr id="42" name="Group 25"/>
            <p:cNvGrpSpPr>
              <a:grpSpLocks/>
            </p:cNvGrpSpPr>
            <p:nvPr/>
          </p:nvGrpSpPr>
          <p:grpSpPr bwMode="auto">
            <a:xfrm>
              <a:off x="2133599" y="3292793"/>
              <a:ext cx="461962" cy="461962"/>
              <a:chOff x="2078" y="1680"/>
              <a:chExt cx="1615" cy="1615"/>
            </a:xfrm>
          </p:grpSpPr>
          <p:sp>
            <p:nvSpPr>
              <p:cNvPr id="43" name="Oval 26"/>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a:noFill/>
              </a:ln>
              <a:effectLst>
                <a:outerShdw blurRad="44450" dist="27940" dir="5400000" algn="ctr">
                  <a:srgbClr val="000000">
                    <a:alpha val="32000"/>
                  </a:srgbClr>
                </a:outerShdw>
              </a:effectLst>
              <a:sp3d>
                <a:bevelT w="190500" h="38100"/>
              </a:sp3d>
              <a:extLst>
                <a:ext uri="{91240B29-F687-4F45-9708-019B960494DF}">
                  <a14:hiddenLine xmlns:a14="http://schemas.microsoft.com/office/drawing/2010/main" w="57150" algn="ctr">
                    <a:solidFill>
                      <a:srgbClr val="000000"/>
                    </a:solidFill>
                    <a:round/>
                    <a:headEnd/>
                    <a:tailEnd/>
                  </a14:hiddenLine>
                </a:ext>
              </a:extLst>
            </p:spPr>
            <p:txBody>
              <a:bodyPr wrap="none" anchor="ctr"/>
              <a:lstStyle/>
              <a:p>
                <a:pPr>
                  <a:defRPr/>
                </a:pPr>
                <a:endParaRPr lang="en-US" b="1"/>
              </a:p>
            </p:txBody>
          </p:sp>
          <p:sp>
            <p:nvSpPr>
              <p:cNvPr id="44" name="Oval 27"/>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a:noFill/>
              </a:ln>
              <a:effectLst>
                <a:outerShdw blurRad="44450" dist="27940" dir="5400000" algn="ctr">
                  <a:srgbClr val="000000">
                    <a:alpha val="32000"/>
                  </a:srgbClr>
                </a:outerShdw>
              </a:effectLst>
              <a:sp3d>
                <a:bevelT w="190500" h="38100"/>
              </a:sp3d>
              <a:extLst>
                <a:ext uri="{91240B29-F687-4F45-9708-019B960494DF}">
                  <a14:hiddenLine xmlns:a14="http://schemas.microsoft.com/office/drawing/2010/main" w="9525" algn="ctr">
                    <a:solidFill>
                      <a:srgbClr val="000000"/>
                    </a:solidFill>
                    <a:round/>
                    <a:headEnd/>
                    <a:tailEnd/>
                  </a14:hiddenLine>
                </a:ext>
              </a:extLst>
            </p:spPr>
            <p:txBody>
              <a:bodyPr wrap="none" anchor="ctr"/>
              <a:lstStyle/>
              <a:p>
                <a:pPr>
                  <a:defRPr/>
                </a:pPr>
                <a:endParaRPr lang="en-US" b="1"/>
              </a:p>
            </p:txBody>
          </p:sp>
          <p:sp>
            <p:nvSpPr>
              <p:cNvPr id="45" name="Oval 28"/>
              <p:cNvSpPr>
                <a:spLocks noChangeArrowheads="1"/>
              </p:cNvSpPr>
              <p:nvPr/>
            </p:nvSpPr>
            <p:spPr bwMode="gray">
              <a:xfrm>
                <a:off x="2349" y="1821"/>
                <a:ext cx="980" cy="1465"/>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a:outerShdw blurRad="44450" dist="27940" dir="5400000" algn="ctr">
                  <a:srgbClr val="000000">
                    <a:alpha val="32000"/>
                  </a:srgbClr>
                </a:outerShdw>
              </a:effectLst>
              <a:sp3d>
                <a:bevelT w="190500" h="38100"/>
              </a:sp3d>
            </p:spPr>
            <p:txBody>
              <a:bodyPr wrap="none" anchor="ctr">
                <a:spAutoFit/>
              </a:bodyPr>
              <a:lstStyle/>
              <a:p>
                <a:pPr>
                  <a:defRPr/>
                </a:pPr>
                <a:endParaRPr lang="en-US" b="1">
                  <a:latin typeface="Arial" charset="0"/>
                </a:endParaRPr>
              </a:p>
            </p:txBody>
          </p:sp>
          <p:sp>
            <p:nvSpPr>
              <p:cNvPr id="46" name="Oval 29"/>
              <p:cNvSpPr>
                <a:spLocks noChangeArrowheads="1"/>
              </p:cNvSpPr>
              <p:nvPr/>
            </p:nvSpPr>
            <p:spPr bwMode="gray">
              <a:xfrm>
                <a:off x="2350" y="1819"/>
                <a:ext cx="975" cy="1468"/>
              </a:xfrm>
              <a:prstGeom prst="ellipse">
                <a:avLst/>
              </a:prstGeom>
              <a:gradFill rotWithShape="1">
                <a:gsLst>
                  <a:gs pos="0">
                    <a:srgbClr val="21B3E1"/>
                  </a:gs>
                  <a:gs pos="100000">
                    <a:srgbClr val="0F5368"/>
                  </a:gs>
                </a:gsLst>
                <a:lin ang="5400000" scaled="1"/>
              </a:gradFill>
              <a:ln>
                <a:noFill/>
              </a:ln>
              <a:effectLst>
                <a:outerShdw blurRad="44450" dist="27940" dir="5400000" algn="ctr">
                  <a:srgbClr val="000000">
                    <a:alpha val="32000"/>
                  </a:srgbClr>
                </a:outerShdw>
              </a:effectLst>
              <a:sp3d>
                <a:bevelT w="190500" h="38100"/>
              </a:sp3d>
              <a:extLst>
                <a:ext uri="{91240B29-F687-4F45-9708-019B960494DF}">
                  <a14:hiddenLine xmlns:a14="http://schemas.microsoft.com/office/drawing/2010/main" w="38100" algn="ctr">
                    <a:solidFill>
                      <a:srgbClr val="000000"/>
                    </a:solidFill>
                    <a:round/>
                    <a:headEnd/>
                    <a:tailEnd/>
                  </a14:hiddenLine>
                </a:ext>
              </a:extLst>
            </p:spPr>
            <p:txBody>
              <a:bodyPr wrap="none" anchor="ctr">
                <a:spAutoFit/>
              </a:bodyPr>
              <a:lstStyle/>
              <a:p>
                <a:pPr>
                  <a:defRPr/>
                </a:pPr>
                <a:endParaRPr lang="en-US" b="1"/>
              </a:p>
            </p:txBody>
          </p:sp>
          <p:sp>
            <p:nvSpPr>
              <p:cNvPr id="47" name="Oval 30"/>
              <p:cNvSpPr>
                <a:spLocks noChangeArrowheads="1"/>
              </p:cNvSpPr>
              <p:nvPr/>
            </p:nvSpPr>
            <p:spPr bwMode="gray">
              <a:xfrm>
                <a:off x="2342" y="1821"/>
                <a:ext cx="1085" cy="1465"/>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a:outerShdw blurRad="44450" dist="27940" dir="5400000" algn="ctr">
                  <a:srgbClr val="000000">
                    <a:alpha val="32000"/>
                  </a:srgbClr>
                </a:outerShdw>
              </a:effectLst>
              <a:sp3d>
                <a:bevelT w="190500" h="38100"/>
              </a:sp3d>
            </p:spPr>
            <p:txBody>
              <a:bodyPr anchor="ctr">
                <a:spAutoFit/>
              </a:bodyPr>
              <a:lstStyle/>
              <a:p>
                <a:pPr>
                  <a:defRPr/>
                </a:pPr>
                <a:endParaRPr lang="en-US" b="1">
                  <a:latin typeface="Arial" charset="0"/>
                </a:endParaRPr>
              </a:p>
            </p:txBody>
          </p:sp>
          <p:sp>
            <p:nvSpPr>
              <p:cNvPr id="48" name="Oval 31"/>
              <p:cNvSpPr>
                <a:spLocks noChangeArrowheads="1"/>
              </p:cNvSpPr>
              <p:nvPr/>
            </p:nvSpPr>
            <p:spPr bwMode="gray">
              <a:xfrm>
                <a:off x="2339" y="1819"/>
                <a:ext cx="1093" cy="1468"/>
              </a:xfrm>
              <a:prstGeom prst="ellipse">
                <a:avLst/>
              </a:prstGeom>
              <a:gradFill rotWithShape="1">
                <a:gsLst>
                  <a:gs pos="0">
                    <a:srgbClr val="21B3E1"/>
                  </a:gs>
                  <a:gs pos="100000">
                    <a:srgbClr val="10576D"/>
                  </a:gs>
                </a:gsLst>
                <a:lin ang="2700000" scaled="1"/>
              </a:gradFill>
              <a:ln>
                <a:noFill/>
              </a:ln>
              <a:effectLst>
                <a:outerShdw blurRad="44450" dist="27940" dir="5400000" algn="ctr">
                  <a:srgbClr val="000000">
                    <a:alpha val="32000"/>
                  </a:srgbClr>
                </a:outerShdw>
              </a:effectLst>
              <a:sp3d>
                <a:bevelT w="190500" h="38100"/>
              </a:sp3d>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p>
                <a:pPr>
                  <a:defRPr/>
                </a:pPr>
                <a:endParaRPr lang="en-US" b="1"/>
              </a:p>
            </p:txBody>
          </p:sp>
        </p:grpSp>
      </p:grpSp>
    </p:spTree>
    <p:extLst>
      <p:ext uri="{BB962C8B-B14F-4D97-AF65-F5344CB8AC3E}">
        <p14:creationId xmlns:p14="http://schemas.microsoft.com/office/powerpoint/2010/main" val="994334635"/>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1000"/>
                                        <p:tgtEl>
                                          <p:spTgt spid="10"/>
                                        </p:tgtEl>
                                      </p:cBhvr>
                                    </p:animEffect>
                                    <p:anim calcmode="lin" valueType="num">
                                      <p:cBhvr>
                                        <p:cTn id="15" dur="1000" fill="hold"/>
                                        <p:tgtEl>
                                          <p:spTgt spid="10"/>
                                        </p:tgtEl>
                                        <p:attrNameLst>
                                          <p:attrName>ppt_x</p:attrName>
                                        </p:attrNameLst>
                                      </p:cBhvr>
                                      <p:tavLst>
                                        <p:tav tm="0">
                                          <p:val>
                                            <p:strVal val="#ppt_x"/>
                                          </p:val>
                                        </p:tav>
                                        <p:tav tm="100000">
                                          <p:val>
                                            <p:strVal val="#ppt_x"/>
                                          </p:val>
                                        </p:tav>
                                      </p:tavLst>
                                    </p:anim>
                                    <p:anim calcmode="lin" valueType="num">
                                      <p:cBhvr>
                                        <p:cTn id="16"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3" presetClass="entr" presetSubtype="10" fill="hold" nodeType="clickEffect">
                                  <p:stCondLst>
                                    <p:cond delay="0"/>
                                  </p:stCondLst>
                                  <p:childTnLst>
                                    <p:set>
                                      <p:cBhvr>
                                        <p:cTn id="20" dur="1" fill="hold">
                                          <p:stCondLst>
                                            <p:cond delay="0"/>
                                          </p:stCondLst>
                                        </p:cTn>
                                        <p:tgtEl>
                                          <p:spTgt spid="31"/>
                                        </p:tgtEl>
                                        <p:attrNameLst>
                                          <p:attrName>style.visibility</p:attrName>
                                        </p:attrNameLst>
                                      </p:cBhvr>
                                      <p:to>
                                        <p:strVal val="visible"/>
                                      </p:to>
                                    </p:set>
                                    <p:animEffect transition="in" filter="blinds(horizontal)">
                                      <p:cBhvr>
                                        <p:cTn id="21" dur="500"/>
                                        <p:tgtEl>
                                          <p:spTgt spid="31"/>
                                        </p:tgtEl>
                                      </p:cBhvr>
                                    </p:animEffect>
                                  </p:childTnLst>
                                </p:cTn>
                              </p:par>
                            </p:childTnLst>
                          </p:cTn>
                        </p:par>
                      </p:childTnLst>
                    </p:cTn>
                  </p:par>
                  <p:par>
                    <p:cTn id="22" fill="hold" nodeType="clickPar">
                      <p:stCondLst>
                        <p:cond delay="indefinite"/>
                      </p:stCondLst>
                      <p:childTnLst>
                        <p:par>
                          <p:cTn id="23" fill="hold" nodeType="withGroup">
                            <p:stCondLst>
                              <p:cond delay="0"/>
                            </p:stCondLst>
                            <p:childTnLst>
                              <p:par>
                                <p:cTn id="24" presetID="3" presetClass="entr" presetSubtype="10" fill="hold" nodeType="clickEffect">
                                  <p:stCondLst>
                                    <p:cond delay="0"/>
                                  </p:stCondLst>
                                  <p:childTnLst>
                                    <p:set>
                                      <p:cBhvr>
                                        <p:cTn id="25" dur="1" fill="hold">
                                          <p:stCondLst>
                                            <p:cond delay="0"/>
                                          </p:stCondLst>
                                        </p:cTn>
                                        <p:tgtEl>
                                          <p:spTgt spid="13"/>
                                        </p:tgtEl>
                                        <p:attrNameLst>
                                          <p:attrName>style.visibility</p:attrName>
                                        </p:attrNameLst>
                                      </p:cBhvr>
                                      <p:to>
                                        <p:strVal val="visible"/>
                                      </p:to>
                                    </p:set>
                                    <p:animEffect transition="in" filter="blinds(horizontal)">
                                      <p:cBhvr>
                                        <p:cTn id="26" dur="500"/>
                                        <p:tgtEl>
                                          <p:spTgt spid="13"/>
                                        </p:tgtEl>
                                      </p:cBhvr>
                                    </p:animEffect>
                                  </p:childTnLst>
                                </p:cTn>
                              </p:par>
                            </p:childTnLst>
                          </p:cTn>
                        </p:par>
                      </p:childTnLst>
                    </p:cTn>
                  </p:par>
                  <p:par>
                    <p:cTn id="27" fill="hold" nodeType="clickPar">
                      <p:stCondLst>
                        <p:cond delay="indefinite"/>
                      </p:stCondLst>
                      <p:childTnLst>
                        <p:par>
                          <p:cTn id="28" fill="hold" nodeType="withGroup">
                            <p:stCondLst>
                              <p:cond delay="0"/>
                            </p:stCondLst>
                            <p:childTnLst>
                              <p:par>
                                <p:cTn id="29" presetID="3" presetClass="entr" presetSubtype="10" fill="hold" nodeType="clickEffect">
                                  <p:stCondLst>
                                    <p:cond delay="0"/>
                                  </p:stCondLst>
                                  <p:childTnLst>
                                    <p:set>
                                      <p:cBhvr>
                                        <p:cTn id="30" dur="1" fill="hold">
                                          <p:stCondLst>
                                            <p:cond delay="0"/>
                                          </p:stCondLst>
                                        </p:cTn>
                                        <p:tgtEl>
                                          <p:spTgt spid="40"/>
                                        </p:tgtEl>
                                        <p:attrNameLst>
                                          <p:attrName>style.visibility</p:attrName>
                                        </p:attrNameLst>
                                      </p:cBhvr>
                                      <p:to>
                                        <p:strVal val="visible"/>
                                      </p:to>
                                    </p:set>
                                    <p:animEffect transition="in" filter="blinds(horizontal)">
                                      <p:cBhvr>
                                        <p:cTn id="31"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6739"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8"/>
          <p:cNvSpPr/>
          <p:nvPr/>
        </p:nvSpPr>
        <p:spPr>
          <a:xfrm>
            <a:off x="3175" y="1500188"/>
            <a:ext cx="4119563" cy="976312"/>
          </a:xfrm>
          <a:prstGeom prst="roundRect">
            <a:avLst/>
          </a:prstGeom>
          <a:ln/>
        </p:spPr>
        <p:style>
          <a:lnRef idx="1">
            <a:schemeClr val="accent2"/>
          </a:lnRef>
          <a:fillRef idx="2">
            <a:schemeClr val="accent2"/>
          </a:fillRef>
          <a:effectRef idx="1">
            <a:schemeClr val="accent2"/>
          </a:effectRef>
          <a:fontRef idx="minor">
            <a:schemeClr val="dk1"/>
          </a:fontRef>
        </p:style>
        <p:txBody>
          <a:bodyPr anchor="ctr"/>
          <a:lstStyle/>
          <a:p>
            <a:pPr marL="514350" indent="-514350">
              <a:buFontTx/>
              <a:buAutoNum type="alphaLcPeriod"/>
              <a:defRPr/>
            </a:pPr>
            <a:r>
              <a:rPr lang="vi-VN" sz="3200" dirty="0">
                <a:cs typeface="Arial" pitchFamily="34" charset="0"/>
              </a:rPr>
              <a:t>Nghỉ giữa ca</a:t>
            </a:r>
            <a:endParaRPr lang="en-US" sz="3200" dirty="0">
              <a:cs typeface="Arial" pitchFamily="34" charset="0"/>
            </a:endParaRPr>
          </a:p>
        </p:txBody>
      </p:sp>
      <p:sp>
        <p:nvSpPr>
          <p:cNvPr id="10" name="Rounded Rectangle 9"/>
          <p:cNvSpPr/>
          <p:nvPr/>
        </p:nvSpPr>
        <p:spPr>
          <a:xfrm>
            <a:off x="3175" y="2643188"/>
            <a:ext cx="9140825" cy="1330325"/>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Người lao động </a:t>
            </a:r>
            <a:r>
              <a:rPr lang="vi-VN" sz="3200" dirty="0">
                <a:solidFill>
                  <a:srgbClr val="FF0000"/>
                </a:solidFill>
                <a:cs typeface="Arial" pitchFamily="34" charset="0"/>
              </a:rPr>
              <a:t>làm việc 8 giờ liên tục </a:t>
            </a:r>
            <a:r>
              <a:rPr lang="vi-VN" sz="3200" dirty="0">
                <a:cs typeface="Arial" pitchFamily="34" charset="0"/>
              </a:rPr>
              <a:t>thì được nghỉ </a:t>
            </a:r>
            <a:r>
              <a:rPr lang="vi-VN" sz="3200" dirty="0">
                <a:solidFill>
                  <a:srgbClr val="FF0000"/>
                </a:solidFill>
                <a:cs typeface="Arial" pitchFamily="34" charset="0"/>
              </a:rPr>
              <a:t>ít nhất 30 phút tính vào giờ làm việc</a:t>
            </a:r>
            <a:r>
              <a:rPr lang="vi-VN" sz="3200" dirty="0">
                <a:cs typeface="Arial" pitchFamily="34" charset="0"/>
              </a:rPr>
              <a:t>. </a:t>
            </a:r>
          </a:p>
        </p:txBody>
      </p:sp>
      <p:sp>
        <p:nvSpPr>
          <p:cNvPr id="8" name="Rounded Rectangle 7"/>
          <p:cNvSpPr/>
          <p:nvPr/>
        </p:nvSpPr>
        <p:spPr>
          <a:xfrm>
            <a:off x="0" y="5535613"/>
            <a:ext cx="9140825" cy="1289050"/>
          </a:xfrm>
          <a:prstGeom prst="roundRect">
            <a:avLst/>
          </a:prstGeom>
          <a:ln/>
        </p:spPr>
        <p:style>
          <a:lnRef idx="1">
            <a:schemeClr val="accent3"/>
          </a:lnRef>
          <a:fillRef idx="2">
            <a:schemeClr val="accent3"/>
          </a:fillRef>
          <a:effectRef idx="1">
            <a:schemeClr val="accent3"/>
          </a:effectRef>
          <a:fontRef idx="minor">
            <a:schemeClr val="dk1"/>
          </a:fontRef>
        </p:style>
        <p:txBody>
          <a:bodyPr anchor="ctr"/>
          <a:lstStyle/>
          <a:p>
            <a:pPr>
              <a:defRPr/>
            </a:pPr>
            <a:r>
              <a:rPr lang="vi-VN" sz="3200" dirty="0">
                <a:cs typeface="Arial" pitchFamily="34" charset="0"/>
              </a:rPr>
              <a:t>- Người lao động làm việc theo ca được </a:t>
            </a:r>
            <a:r>
              <a:rPr lang="vi-VN" sz="3200" dirty="0">
                <a:solidFill>
                  <a:srgbClr val="FF0000"/>
                </a:solidFill>
                <a:cs typeface="Arial" pitchFamily="34" charset="0"/>
              </a:rPr>
              <a:t>nghỉ ít nhất 12 giờ</a:t>
            </a:r>
            <a:r>
              <a:rPr lang="vi-VN" sz="3200" dirty="0">
                <a:cs typeface="Arial" pitchFamily="34" charset="0"/>
              </a:rPr>
              <a:t> trước khi chuyển sang ca khác. </a:t>
            </a:r>
          </a:p>
        </p:txBody>
      </p:sp>
      <p:sp>
        <p:nvSpPr>
          <p:cNvPr id="11" name="Rounded Rectangle 10"/>
          <p:cNvSpPr/>
          <p:nvPr/>
        </p:nvSpPr>
        <p:spPr>
          <a:xfrm>
            <a:off x="3175" y="4156075"/>
            <a:ext cx="9140825" cy="1177925"/>
          </a:xfrm>
          <a:prstGeom prst="roundRect">
            <a:avLst/>
          </a:prstGeom>
          <a:solidFill>
            <a:srgbClr val="E4F41A"/>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Người làm ca đêm được </a:t>
            </a:r>
            <a:r>
              <a:rPr lang="vi-VN" sz="3200" dirty="0">
                <a:solidFill>
                  <a:srgbClr val="FF0000"/>
                </a:solidFill>
                <a:cs typeface="Arial" pitchFamily="34" charset="0"/>
              </a:rPr>
              <a:t>nghỉ ít nhất 45 phút </a:t>
            </a:r>
            <a:r>
              <a:rPr lang="vi-VN" sz="3200" dirty="0">
                <a:cs typeface="Arial" pitchFamily="34" charset="0"/>
              </a:rPr>
              <a:t>tính vào giờ làm việc.</a:t>
            </a:r>
          </a:p>
        </p:txBody>
      </p:sp>
    </p:spTree>
    <p:extLst>
      <p:ext uri="{BB962C8B-B14F-4D97-AF65-F5344CB8AC3E}">
        <p14:creationId xmlns:p14="http://schemas.microsoft.com/office/powerpoint/2010/main" val="4005066706"/>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1000"/>
                                        <p:tgtEl>
                                          <p:spTgt spid="10"/>
                                        </p:tgtEl>
                                      </p:cBhvr>
                                    </p:animEffect>
                                    <p:anim calcmode="lin" valueType="num">
                                      <p:cBhvr>
                                        <p:cTn id="15" dur="1000" fill="hold"/>
                                        <p:tgtEl>
                                          <p:spTgt spid="10"/>
                                        </p:tgtEl>
                                        <p:attrNameLst>
                                          <p:attrName>ppt_x</p:attrName>
                                        </p:attrNameLst>
                                      </p:cBhvr>
                                      <p:tavLst>
                                        <p:tav tm="0">
                                          <p:val>
                                            <p:strVal val="#ppt_x"/>
                                          </p:val>
                                        </p:tav>
                                        <p:tav tm="100000">
                                          <p:val>
                                            <p:strVal val="#ppt_x"/>
                                          </p:val>
                                        </p:tav>
                                      </p:tavLst>
                                    </p:anim>
                                    <p:anim calcmode="lin" valueType="num">
                                      <p:cBhvr>
                                        <p:cTn id="16"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fade">
                                      <p:cBhvr>
                                        <p:cTn id="21" dur="1000"/>
                                        <p:tgtEl>
                                          <p:spTgt spid="11"/>
                                        </p:tgtEl>
                                      </p:cBhvr>
                                    </p:animEffect>
                                    <p:anim calcmode="lin" valueType="num">
                                      <p:cBhvr>
                                        <p:cTn id="22" dur="1000" fill="hold"/>
                                        <p:tgtEl>
                                          <p:spTgt spid="11"/>
                                        </p:tgtEl>
                                        <p:attrNameLst>
                                          <p:attrName>ppt_x</p:attrName>
                                        </p:attrNameLst>
                                      </p:cBhvr>
                                      <p:tavLst>
                                        <p:tav tm="0">
                                          <p:val>
                                            <p:strVal val="#ppt_x"/>
                                          </p:val>
                                        </p:tav>
                                        <p:tav tm="100000">
                                          <p:val>
                                            <p:strVal val="#ppt_x"/>
                                          </p:val>
                                        </p:tav>
                                      </p:tavLst>
                                    </p:anim>
                                    <p:anim calcmode="lin" valueType="num">
                                      <p:cBhvr>
                                        <p:cTn id="23"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24" fill="hold" nodeType="clickPar">
                      <p:stCondLst>
                        <p:cond delay="indefinite"/>
                      </p:stCondLst>
                      <p:childTnLst>
                        <p:par>
                          <p:cTn id="25" fill="hold" nodeType="withGroup">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fade">
                                      <p:cBhvr>
                                        <p:cTn id="28" dur="1000"/>
                                        <p:tgtEl>
                                          <p:spTgt spid="8"/>
                                        </p:tgtEl>
                                      </p:cBhvr>
                                    </p:animEffect>
                                    <p:anim calcmode="lin" valueType="num">
                                      <p:cBhvr>
                                        <p:cTn id="29" dur="1000" fill="hold"/>
                                        <p:tgtEl>
                                          <p:spTgt spid="8"/>
                                        </p:tgtEl>
                                        <p:attrNameLst>
                                          <p:attrName>ppt_x</p:attrName>
                                        </p:attrNameLst>
                                      </p:cBhvr>
                                      <p:tavLst>
                                        <p:tav tm="0">
                                          <p:val>
                                            <p:strVal val="#ppt_x"/>
                                          </p:val>
                                        </p:tav>
                                        <p:tav tm="100000">
                                          <p:val>
                                            <p:strVal val="#ppt_x"/>
                                          </p:val>
                                        </p:tav>
                                      </p:tavLst>
                                    </p:anim>
                                    <p:anim calcmode="lin" valueType="num">
                                      <p:cBhvr>
                                        <p:cTn id="30"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8" grpId="0" animBg="1"/>
      <p:bldP spid="11" grpId="0" animBg="1"/>
    </p:bldLst>
  </p:timing>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3175" y="1250950"/>
            <a:ext cx="3605213" cy="1027113"/>
          </a:xfrm>
          <a:prstGeom prst="roundRect">
            <a:avLst/>
          </a:prstGeom>
          <a:ln/>
        </p:spPr>
        <p:style>
          <a:lnRef idx="1">
            <a:schemeClr val="accent2"/>
          </a:lnRef>
          <a:fillRef idx="2">
            <a:schemeClr val="accent2"/>
          </a:fillRef>
          <a:effectRef idx="1">
            <a:schemeClr val="accent2"/>
          </a:effectRef>
          <a:fontRef idx="minor">
            <a:schemeClr val="dk1"/>
          </a:fontRef>
        </p:style>
        <p:txBody>
          <a:bodyPr anchor="ctr"/>
          <a:lstStyle/>
          <a:p>
            <a:pPr>
              <a:defRPr/>
            </a:pPr>
            <a:r>
              <a:rPr lang="vi-VN" sz="3200" dirty="0">
                <a:cs typeface="Arial" pitchFamily="34" charset="0"/>
              </a:rPr>
              <a:t>b. Nghỉ hàng tuần</a:t>
            </a:r>
          </a:p>
        </p:txBody>
      </p:sp>
      <p:pic>
        <p:nvPicPr>
          <p:cNvPr id="117764"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8"/>
          <p:cNvSpPr/>
          <p:nvPr/>
        </p:nvSpPr>
        <p:spPr>
          <a:xfrm>
            <a:off x="3175" y="2628900"/>
            <a:ext cx="9140825" cy="1344613"/>
          </a:xfrm>
          <a:prstGeom prst="roundRect">
            <a:avLst/>
          </a:prstGeom>
          <a:solidFill>
            <a:srgbClr val="E4F41A"/>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Người lao động được nghỉ ít nhất một ngày (24 giờ) trong một tuần. </a:t>
            </a:r>
            <a:endParaRPr lang="en-US" sz="3200" dirty="0">
              <a:cs typeface="Arial" pitchFamily="34" charset="0"/>
            </a:endParaRPr>
          </a:p>
        </p:txBody>
      </p:sp>
      <p:sp>
        <p:nvSpPr>
          <p:cNvPr id="7" name="Rounded Rectangle 6"/>
          <p:cNvSpPr/>
          <p:nvPr/>
        </p:nvSpPr>
        <p:spPr>
          <a:xfrm>
            <a:off x="3175" y="4278313"/>
            <a:ext cx="9140825" cy="2305050"/>
          </a:xfrm>
          <a:prstGeom prst="roundRect">
            <a:avLst/>
          </a:prstGeom>
          <a:solidFill>
            <a:schemeClr val="tx2">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Trường hợp đặc biệt do chu kỳ lao động không thể nghỉ hàng tuần thì người sử dụng lao động phải đảm bảo cho người lao động được nghỉ bình quân mỗi tháng ít nhất 4 ngày.</a:t>
            </a:r>
          </a:p>
        </p:txBody>
      </p:sp>
    </p:spTree>
    <p:extLst>
      <p:ext uri="{BB962C8B-B14F-4D97-AF65-F5344CB8AC3E}">
        <p14:creationId xmlns:p14="http://schemas.microsoft.com/office/powerpoint/2010/main" val="4131108473"/>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
                                          </p:val>
                                        </p:tav>
                                        <p:tav tm="100000">
                                          <p:val>
                                            <p:strVal val="#ppt_x"/>
                                          </p:val>
                                        </p:tav>
                                      </p:tavLst>
                                    </p:anim>
                                    <p:anim calcmode="lin" valueType="num">
                                      <p:cBhvr>
                                        <p:cTn id="1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
                                          </p:val>
                                        </p:tav>
                                        <p:tav tm="100000">
                                          <p:val>
                                            <p:strVal val="#ppt_x"/>
                                          </p:val>
                                        </p:tav>
                                      </p:tavLst>
                                    </p:anim>
                                    <p:anim calcmode="lin" valueType="num">
                                      <p:cBhvr>
                                        <p:cTn id="2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9" grpId="0" animBg="1"/>
      <p:bldP spid="7" grpId="0" animBg="1"/>
    </p:bldLst>
  </p:timing>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3175" y="1250950"/>
            <a:ext cx="3605213" cy="1027113"/>
          </a:xfrm>
          <a:prstGeom prst="roundRect">
            <a:avLst/>
          </a:prstGeom>
          <a:ln/>
        </p:spPr>
        <p:style>
          <a:lnRef idx="1">
            <a:schemeClr val="accent2"/>
          </a:lnRef>
          <a:fillRef idx="2">
            <a:schemeClr val="accent2"/>
          </a:fillRef>
          <a:effectRef idx="1">
            <a:schemeClr val="accent2"/>
          </a:effectRef>
          <a:fontRef idx="minor">
            <a:schemeClr val="dk1"/>
          </a:fontRef>
        </p:style>
        <p:txBody>
          <a:bodyPr anchor="ctr"/>
          <a:lstStyle/>
          <a:p>
            <a:pPr>
              <a:defRPr/>
            </a:pPr>
            <a:r>
              <a:rPr lang="vi-VN" sz="3200" dirty="0">
                <a:cs typeface="Arial" pitchFamily="34" charset="0"/>
              </a:rPr>
              <a:t>b. Nghỉ hàng tuần</a:t>
            </a:r>
          </a:p>
        </p:txBody>
      </p:sp>
      <p:pic>
        <p:nvPicPr>
          <p:cNvPr id="118788"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8"/>
          <p:cNvSpPr/>
          <p:nvPr/>
        </p:nvSpPr>
        <p:spPr>
          <a:xfrm>
            <a:off x="3175" y="2628900"/>
            <a:ext cx="9140825" cy="2176463"/>
          </a:xfrm>
          <a:prstGeom prst="roundRect">
            <a:avLst/>
          </a:prstGeom>
          <a:solidFill>
            <a:srgbClr val="E4F41A"/>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Người sử dụng lao động có thể sắp xếp ngày nghỉ tuần vào chủ nhật hoặc một ngày cố định trong tuần.</a:t>
            </a:r>
          </a:p>
        </p:txBody>
      </p:sp>
    </p:spTree>
    <p:extLst>
      <p:ext uri="{BB962C8B-B14F-4D97-AF65-F5344CB8AC3E}">
        <p14:creationId xmlns:p14="http://schemas.microsoft.com/office/powerpoint/2010/main" val="662378987"/>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3175" y="1250950"/>
            <a:ext cx="8658225" cy="1027113"/>
          </a:xfrm>
          <a:prstGeom prst="roundRect">
            <a:avLst/>
          </a:prstGeom>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a:cs typeface="Arial" pitchFamily="34" charset="0"/>
              </a:rPr>
              <a:t>d. Nghỉ lễ tết hưởng nguyên lương</a:t>
            </a:r>
          </a:p>
        </p:txBody>
      </p:sp>
      <p:pic>
        <p:nvPicPr>
          <p:cNvPr id="11981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8"/>
          <p:cNvSpPr/>
          <p:nvPr/>
        </p:nvSpPr>
        <p:spPr>
          <a:xfrm>
            <a:off x="3175" y="2878138"/>
            <a:ext cx="9140825" cy="1477962"/>
          </a:xfrm>
          <a:prstGeom prst="roundRect">
            <a:avLst/>
          </a:prstGeom>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a:cs typeface="Arial" pitchFamily="34" charset="0"/>
              </a:rPr>
              <a:t>Người lao động được </a:t>
            </a:r>
            <a:r>
              <a:rPr lang="vi-VN" sz="3200" b="1" dirty="0">
                <a:solidFill>
                  <a:srgbClr val="FF0000"/>
                </a:solidFill>
                <a:cs typeface="Arial" pitchFamily="34" charset="0"/>
              </a:rPr>
              <a:t>nghỉ làm việc hưởng nguyên lương</a:t>
            </a:r>
            <a:r>
              <a:rPr lang="vi-VN" sz="3200" b="1" dirty="0">
                <a:cs typeface="Arial" pitchFamily="34" charset="0"/>
              </a:rPr>
              <a:t> trong những ngày sau:</a:t>
            </a:r>
          </a:p>
        </p:txBody>
      </p:sp>
      <p:sp>
        <p:nvSpPr>
          <p:cNvPr id="10" name="Rounded Rectangle 9"/>
          <p:cNvSpPr/>
          <p:nvPr/>
        </p:nvSpPr>
        <p:spPr>
          <a:xfrm>
            <a:off x="3175" y="4957763"/>
            <a:ext cx="9140825" cy="1443037"/>
          </a:xfrm>
          <a:prstGeom prst="roundRect">
            <a:avLst/>
          </a:prstGeom>
          <a:ln/>
        </p:spPr>
        <p:style>
          <a:lnRef idx="1">
            <a:schemeClr val="accent4"/>
          </a:lnRef>
          <a:fillRef idx="2">
            <a:schemeClr val="accent4"/>
          </a:fillRef>
          <a:effectRef idx="1">
            <a:schemeClr val="accent4"/>
          </a:effectRef>
          <a:fontRef idx="minor">
            <a:schemeClr val="dk1"/>
          </a:fontRef>
        </p:style>
        <p:txBody>
          <a:bodyPr anchor="ctr"/>
          <a:lstStyle/>
          <a:p>
            <a:pPr marL="457200" indent="-457200">
              <a:buFontTx/>
              <a:buChar char="-"/>
              <a:defRPr/>
            </a:pPr>
            <a:r>
              <a:rPr lang="vi-VN" sz="3200" b="1" dirty="0">
                <a:cs typeface="Arial" pitchFamily="34" charset="0"/>
              </a:rPr>
              <a:t>Tết dương lịch</a:t>
            </a:r>
            <a:r>
              <a:rPr lang="en-US" sz="3200" b="1" dirty="0">
                <a:latin typeface="Arial" pitchFamily="34" charset="0"/>
                <a:cs typeface="Arial" pitchFamily="34" charset="0"/>
              </a:rPr>
              <a:t> </a:t>
            </a:r>
            <a:r>
              <a:rPr lang="en-US" sz="3200" b="1" dirty="0" err="1">
                <a:latin typeface="Arial" pitchFamily="34" charset="0"/>
                <a:cs typeface="Arial" pitchFamily="34" charset="0"/>
              </a:rPr>
              <a:t>nghỉ</a:t>
            </a:r>
            <a:r>
              <a:rPr lang="vi-VN" sz="3200" b="1" dirty="0">
                <a:cs typeface="Arial" pitchFamily="34" charset="0"/>
              </a:rPr>
              <a:t> 1 ngày </a:t>
            </a:r>
            <a:endParaRPr lang="en-US" sz="3200" b="1" dirty="0">
              <a:cs typeface="Arial" pitchFamily="34" charset="0"/>
            </a:endParaRPr>
          </a:p>
          <a:p>
            <a:pPr>
              <a:defRPr/>
            </a:pPr>
            <a:r>
              <a:rPr lang="en-US" sz="3200" b="1" dirty="0">
                <a:cs typeface="Arial" pitchFamily="34" charset="0"/>
              </a:rPr>
              <a:t>                </a:t>
            </a:r>
            <a:r>
              <a:rPr lang="vi-VN" sz="3200" b="1" dirty="0">
                <a:cs typeface="Arial" pitchFamily="34" charset="0"/>
              </a:rPr>
              <a:t>(ngày 1 tháng 1 dương lịch);</a:t>
            </a:r>
            <a:endParaRPr lang="vi-VN" sz="3200" dirty="0">
              <a:cs typeface="Arial" pitchFamily="34" charset="0"/>
            </a:endParaRPr>
          </a:p>
        </p:txBody>
      </p:sp>
    </p:spTree>
    <p:extLst>
      <p:ext uri="{BB962C8B-B14F-4D97-AF65-F5344CB8AC3E}">
        <p14:creationId xmlns:p14="http://schemas.microsoft.com/office/powerpoint/2010/main" val="3098151870"/>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
                                          </p:val>
                                        </p:tav>
                                        <p:tav tm="100000">
                                          <p:val>
                                            <p:strVal val="#ppt_x"/>
                                          </p:val>
                                        </p:tav>
                                      </p:tavLst>
                                    </p:anim>
                                    <p:anim calcmode="lin" valueType="num">
                                      <p:cBhvr>
                                        <p:cTn id="1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fade">
                                      <p:cBhvr>
                                        <p:cTn id="21" dur="1000"/>
                                        <p:tgtEl>
                                          <p:spTgt spid="10"/>
                                        </p:tgtEl>
                                      </p:cBhvr>
                                    </p:animEffect>
                                    <p:anim calcmode="lin" valueType="num">
                                      <p:cBhvr>
                                        <p:cTn id="22" dur="1000" fill="hold"/>
                                        <p:tgtEl>
                                          <p:spTgt spid="10"/>
                                        </p:tgtEl>
                                        <p:attrNameLst>
                                          <p:attrName>ppt_x</p:attrName>
                                        </p:attrNameLst>
                                      </p:cBhvr>
                                      <p:tavLst>
                                        <p:tav tm="0">
                                          <p:val>
                                            <p:strVal val="#ppt_x"/>
                                          </p:val>
                                        </p:tav>
                                        <p:tav tm="100000">
                                          <p:val>
                                            <p:strVal val="#ppt_x"/>
                                          </p:val>
                                        </p:tav>
                                      </p:tavLst>
                                    </p:anim>
                                    <p:anim calcmode="lin" valueType="num">
                                      <p:cBhvr>
                                        <p:cTn id="23"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9" grpId="0" animBg="1"/>
      <p:bldP spid="10" grpId="0" animBg="1"/>
    </p:bldLst>
  </p:timing>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3175" y="1250950"/>
            <a:ext cx="8658225" cy="1027113"/>
          </a:xfrm>
          <a:prstGeom prst="roundRect">
            <a:avLst/>
          </a:prstGeom>
          <a:ln/>
        </p:spPr>
        <p:style>
          <a:lnRef idx="1">
            <a:schemeClr val="accent2"/>
          </a:lnRef>
          <a:fillRef idx="2">
            <a:schemeClr val="accent2"/>
          </a:fillRef>
          <a:effectRef idx="1">
            <a:schemeClr val="accent2"/>
          </a:effectRef>
          <a:fontRef idx="minor">
            <a:schemeClr val="dk1"/>
          </a:fontRef>
        </p:style>
        <p:txBody>
          <a:bodyPr anchor="ctr"/>
          <a:lstStyle/>
          <a:p>
            <a:pPr>
              <a:defRPr/>
            </a:pPr>
            <a:r>
              <a:rPr lang="vi-VN" sz="3200" b="1" dirty="0">
                <a:cs typeface="Arial" pitchFamily="34" charset="0"/>
              </a:rPr>
              <a:t>	- Tết âm lịch</a:t>
            </a:r>
            <a:r>
              <a:rPr lang="en-US" sz="3200" b="1" dirty="0">
                <a:cs typeface="Arial" pitchFamily="34" charset="0"/>
              </a:rPr>
              <a:t> </a:t>
            </a:r>
            <a:r>
              <a:rPr lang="en-US" sz="3200" b="1" dirty="0" err="1">
                <a:latin typeface="Arial" pitchFamily="34" charset="0"/>
                <a:cs typeface="Arial" pitchFamily="34" charset="0"/>
              </a:rPr>
              <a:t>nghỉ</a:t>
            </a:r>
            <a:r>
              <a:rPr lang="vi-VN" sz="3200" b="1" dirty="0">
                <a:cs typeface="Arial" pitchFamily="34" charset="0"/>
              </a:rPr>
              <a:t> 5 ngày</a:t>
            </a:r>
          </a:p>
        </p:txBody>
      </p:sp>
      <p:pic>
        <p:nvPicPr>
          <p:cNvPr id="126980"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8"/>
          <p:cNvSpPr/>
          <p:nvPr/>
        </p:nvSpPr>
        <p:spPr>
          <a:xfrm>
            <a:off x="3175" y="2628900"/>
            <a:ext cx="9140825" cy="2259013"/>
          </a:xfrm>
          <a:prstGeom prst="roundRect">
            <a:avLst/>
          </a:prstGeom>
          <a:ln/>
        </p:spPr>
        <p:style>
          <a:lnRef idx="1">
            <a:schemeClr val="accent3"/>
          </a:lnRef>
          <a:fillRef idx="2">
            <a:schemeClr val="accent3"/>
          </a:fillRef>
          <a:effectRef idx="1">
            <a:schemeClr val="accent3"/>
          </a:effectRef>
          <a:fontRef idx="minor">
            <a:schemeClr val="dk1"/>
          </a:fontRef>
        </p:style>
        <p:txBody>
          <a:bodyPr anchor="ctr"/>
          <a:lstStyle/>
          <a:p>
            <a:pPr marL="457200" indent="-457200">
              <a:buFontTx/>
              <a:buChar char="-"/>
              <a:defRPr/>
            </a:pPr>
            <a:r>
              <a:rPr lang="vi-VN" sz="3200" b="1" dirty="0">
                <a:cs typeface="Arial" pitchFamily="34" charset="0"/>
              </a:rPr>
              <a:t>Ngày Giỗ tổ Hùng Vương</a:t>
            </a:r>
            <a:r>
              <a:rPr lang="en-US" sz="3200" b="1" dirty="0">
                <a:cs typeface="Arial" pitchFamily="34" charset="0"/>
              </a:rPr>
              <a:t> </a:t>
            </a:r>
            <a:r>
              <a:rPr lang="en-US" sz="3200" b="1" dirty="0" err="1">
                <a:latin typeface="Arial" pitchFamily="34" charset="0"/>
                <a:cs typeface="Arial" pitchFamily="34" charset="0"/>
              </a:rPr>
              <a:t>nghỉ</a:t>
            </a:r>
            <a:r>
              <a:rPr lang="vi-VN" sz="3200" b="1" dirty="0">
                <a:cs typeface="Arial" pitchFamily="34" charset="0"/>
              </a:rPr>
              <a:t> 1 ngày </a:t>
            </a:r>
            <a:endParaRPr lang="en-US" sz="3200" b="1" dirty="0">
              <a:cs typeface="Arial" pitchFamily="34" charset="0"/>
            </a:endParaRPr>
          </a:p>
          <a:p>
            <a:pPr>
              <a:defRPr/>
            </a:pPr>
            <a:r>
              <a:rPr lang="en-US" sz="3200" b="1" dirty="0">
                <a:cs typeface="Arial" pitchFamily="34" charset="0"/>
              </a:rPr>
              <a:t>            </a:t>
            </a:r>
            <a:r>
              <a:rPr lang="vi-VN" sz="3200" b="1" dirty="0">
                <a:cs typeface="Arial" pitchFamily="34" charset="0"/>
              </a:rPr>
              <a:t>(ngày 10 tháng 3 âm lịch);</a:t>
            </a:r>
          </a:p>
          <a:p>
            <a:pPr>
              <a:defRPr/>
            </a:pPr>
            <a:endParaRPr lang="vi-VN" sz="3200" dirty="0">
              <a:cs typeface="Arial" pitchFamily="34" charset="0"/>
            </a:endParaRPr>
          </a:p>
        </p:txBody>
      </p:sp>
      <p:sp>
        <p:nvSpPr>
          <p:cNvPr id="10" name="Rounded Rectangle 9"/>
          <p:cNvSpPr/>
          <p:nvPr/>
        </p:nvSpPr>
        <p:spPr>
          <a:xfrm>
            <a:off x="3175" y="5124450"/>
            <a:ext cx="9140825" cy="1443038"/>
          </a:xfrm>
          <a:prstGeom prst="roundRect">
            <a:avLst/>
          </a:prstGeom>
          <a:ln/>
        </p:spPr>
        <p:style>
          <a:lnRef idx="1">
            <a:schemeClr val="accent5"/>
          </a:lnRef>
          <a:fillRef idx="2">
            <a:schemeClr val="accent5"/>
          </a:fillRef>
          <a:effectRef idx="1">
            <a:schemeClr val="accent5"/>
          </a:effectRef>
          <a:fontRef idx="minor">
            <a:schemeClr val="dk1"/>
          </a:fontRef>
        </p:style>
        <p:txBody>
          <a:bodyPr anchor="ctr"/>
          <a:lstStyle/>
          <a:p>
            <a:pPr marL="457200" indent="-457200">
              <a:buFontTx/>
              <a:buChar char="-"/>
              <a:defRPr/>
            </a:pPr>
            <a:r>
              <a:rPr lang="vi-VN" sz="3200" b="1" dirty="0">
                <a:cs typeface="Arial" pitchFamily="34" charset="0"/>
              </a:rPr>
              <a:t>Ngày Chiến thắng</a:t>
            </a:r>
            <a:r>
              <a:rPr lang="en-US" sz="3200" b="1" dirty="0">
                <a:cs typeface="Arial" pitchFamily="34" charset="0"/>
              </a:rPr>
              <a:t> </a:t>
            </a:r>
            <a:r>
              <a:rPr lang="en-US" sz="3200" b="1" dirty="0" err="1">
                <a:latin typeface="Arial" pitchFamily="34" charset="0"/>
                <a:cs typeface="Arial" pitchFamily="34" charset="0"/>
              </a:rPr>
              <a:t>nghỉ</a:t>
            </a:r>
            <a:r>
              <a:rPr lang="vi-VN" sz="3200" b="1" dirty="0">
                <a:cs typeface="Arial" pitchFamily="34" charset="0"/>
              </a:rPr>
              <a:t> 1 ngày </a:t>
            </a:r>
            <a:endParaRPr lang="en-US" sz="3200" b="1" dirty="0">
              <a:cs typeface="Arial" pitchFamily="34" charset="0"/>
            </a:endParaRPr>
          </a:p>
          <a:p>
            <a:pPr>
              <a:defRPr/>
            </a:pPr>
            <a:r>
              <a:rPr lang="en-US" sz="3200" b="1" dirty="0">
                <a:cs typeface="Arial" pitchFamily="34" charset="0"/>
              </a:rPr>
              <a:t>            </a:t>
            </a:r>
            <a:r>
              <a:rPr lang="vi-VN" sz="3200" b="1" dirty="0">
                <a:cs typeface="Arial" pitchFamily="34" charset="0"/>
              </a:rPr>
              <a:t>(ngày 30 tháng 4 dương lịch);</a:t>
            </a:r>
          </a:p>
        </p:txBody>
      </p:sp>
    </p:spTree>
    <p:extLst>
      <p:ext uri="{BB962C8B-B14F-4D97-AF65-F5344CB8AC3E}">
        <p14:creationId xmlns:p14="http://schemas.microsoft.com/office/powerpoint/2010/main" val="537033941"/>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
                                          </p:val>
                                        </p:tav>
                                        <p:tav tm="100000">
                                          <p:val>
                                            <p:strVal val="#ppt_x"/>
                                          </p:val>
                                        </p:tav>
                                      </p:tavLst>
                                    </p:anim>
                                    <p:anim calcmode="lin" valueType="num">
                                      <p:cBhvr>
                                        <p:cTn id="1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fade">
                                      <p:cBhvr>
                                        <p:cTn id="21" dur="1000"/>
                                        <p:tgtEl>
                                          <p:spTgt spid="10"/>
                                        </p:tgtEl>
                                      </p:cBhvr>
                                    </p:animEffect>
                                    <p:anim calcmode="lin" valueType="num">
                                      <p:cBhvr>
                                        <p:cTn id="22" dur="1000" fill="hold"/>
                                        <p:tgtEl>
                                          <p:spTgt spid="10"/>
                                        </p:tgtEl>
                                        <p:attrNameLst>
                                          <p:attrName>ppt_x</p:attrName>
                                        </p:attrNameLst>
                                      </p:cBhvr>
                                      <p:tavLst>
                                        <p:tav tm="0">
                                          <p:val>
                                            <p:strVal val="#ppt_x"/>
                                          </p:val>
                                        </p:tav>
                                        <p:tav tm="100000">
                                          <p:val>
                                            <p:strVal val="#ppt_x"/>
                                          </p:val>
                                        </p:tav>
                                      </p:tavLst>
                                    </p:anim>
                                    <p:anim calcmode="lin" valueType="num">
                                      <p:cBhvr>
                                        <p:cTn id="23"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9" grpId="0" animBg="1"/>
      <p:bldP spid="10" grpId="0" animBg="1"/>
    </p:bldLst>
  </p:timing>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3175" y="1250950"/>
            <a:ext cx="8658225" cy="1741488"/>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marL="457200" indent="-457200">
              <a:buFontTx/>
              <a:buChar char="-"/>
              <a:defRPr/>
            </a:pPr>
            <a:r>
              <a:rPr lang="vi-VN" sz="3200" b="1" dirty="0">
                <a:cs typeface="Arial" pitchFamily="34" charset="0"/>
              </a:rPr>
              <a:t>Ngày Quốc tế lao động </a:t>
            </a:r>
            <a:r>
              <a:rPr lang="en-US" sz="3200" b="1" dirty="0" err="1">
                <a:latin typeface="Arial" pitchFamily="34" charset="0"/>
                <a:cs typeface="Arial" pitchFamily="34" charset="0"/>
              </a:rPr>
              <a:t>nghỉ</a:t>
            </a:r>
            <a:r>
              <a:rPr lang="en-US" sz="3200" b="1" dirty="0">
                <a:latin typeface="Arial" pitchFamily="34" charset="0"/>
                <a:cs typeface="Arial" pitchFamily="34" charset="0"/>
              </a:rPr>
              <a:t> </a:t>
            </a:r>
            <a:r>
              <a:rPr lang="vi-VN" sz="3200" b="1" dirty="0">
                <a:cs typeface="Arial" pitchFamily="34" charset="0"/>
              </a:rPr>
              <a:t>1 ngày </a:t>
            </a:r>
            <a:endParaRPr lang="en-US" sz="3200" b="1" dirty="0">
              <a:cs typeface="Arial" pitchFamily="34" charset="0"/>
            </a:endParaRPr>
          </a:p>
          <a:p>
            <a:pPr>
              <a:defRPr/>
            </a:pPr>
            <a:r>
              <a:rPr lang="en-US" sz="3200" b="1" dirty="0">
                <a:cs typeface="Arial" pitchFamily="34" charset="0"/>
              </a:rPr>
              <a:t>             </a:t>
            </a:r>
            <a:r>
              <a:rPr lang="vi-VN" sz="3200" b="1" dirty="0">
                <a:cs typeface="Arial" pitchFamily="34" charset="0"/>
              </a:rPr>
              <a:t>(ngày 1 tháng 5 dương lịch);</a:t>
            </a:r>
          </a:p>
        </p:txBody>
      </p:sp>
      <p:pic>
        <p:nvPicPr>
          <p:cNvPr id="128004"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8"/>
          <p:cNvSpPr/>
          <p:nvPr/>
        </p:nvSpPr>
        <p:spPr>
          <a:xfrm>
            <a:off x="0" y="3625850"/>
            <a:ext cx="9140825" cy="2259013"/>
          </a:xfrm>
          <a:prstGeom prst="roundRect">
            <a:avLst/>
          </a:prstGeom>
          <a:ln/>
        </p:spPr>
        <p:style>
          <a:lnRef idx="1">
            <a:schemeClr val="accent5"/>
          </a:lnRef>
          <a:fillRef idx="2">
            <a:schemeClr val="accent5"/>
          </a:fillRef>
          <a:effectRef idx="1">
            <a:schemeClr val="accent5"/>
          </a:effectRef>
          <a:fontRef idx="minor">
            <a:schemeClr val="dk1"/>
          </a:fontRef>
        </p:style>
        <p:txBody>
          <a:bodyPr anchor="ctr"/>
          <a:lstStyle/>
          <a:p>
            <a:pPr marL="457200" indent="-457200">
              <a:buFontTx/>
              <a:buChar char="-"/>
              <a:defRPr/>
            </a:pPr>
            <a:r>
              <a:rPr lang="vi-VN" sz="3200" b="1" dirty="0">
                <a:cs typeface="Arial" pitchFamily="34" charset="0"/>
              </a:rPr>
              <a:t>Ngày Quốc khánh</a:t>
            </a:r>
            <a:r>
              <a:rPr lang="en-US" sz="3200" b="1" dirty="0">
                <a:cs typeface="Arial" pitchFamily="34" charset="0"/>
              </a:rPr>
              <a:t> </a:t>
            </a:r>
            <a:r>
              <a:rPr lang="en-US" sz="3200" b="1" dirty="0" err="1">
                <a:latin typeface="Arial" pitchFamily="34" charset="0"/>
                <a:cs typeface="Arial" pitchFamily="34" charset="0"/>
              </a:rPr>
              <a:t>nghỉ</a:t>
            </a:r>
            <a:r>
              <a:rPr lang="en-US" sz="3200" b="1" dirty="0">
                <a:latin typeface="Arial" pitchFamily="34" charset="0"/>
                <a:cs typeface="Arial" pitchFamily="34" charset="0"/>
              </a:rPr>
              <a:t> </a:t>
            </a:r>
            <a:r>
              <a:rPr lang="en-US" sz="3200" b="1" dirty="0" smtClean="0">
                <a:solidFill>
                  <a:srgbClr val="FF0000"/>
                </a:solidFill>
                <a:cs typeface="Arial" pitchFamily="34" charset="0"/>
              </a:rPr>
              <a:t>2</a:t>
            </a:r>
            <a:r>
              <a:rPr lang="vi-VN" sz="3200" b="1" dirty="0" smtClean="0">
                <a:solidFill>
                  <a:srgbClr val="FF0000"/>
                </a:solidFill>
                <a:cs typeface="Arial" pitchFamily="34" charset="0"/>
              </a:rPr>
              <a:t> </a:t>
            </a:r>
            <a:r>
              <a:rPr lang="vi-VN" sz="3200" b="1" dirty="0">
                <a:solidFill>
                  <a:srgbClr val="FF0000"/>
                </a:solidFill>
                <a:cs typeface="Arial" pitchFamily="34" charset="0"/>
              </a:rPr>
              <a:t>ngày</a:t>
            </a:r>
            <a:endParaRPr lang="en-US" sz="3200" b="1" dirty="0">
              <a:solidFill>
                <a:srgbClr val="FF0000"/>
              </a:solidFill>
              <a:cs typeface="Arial" pitchFamily="34" charset="0"/>
            </a:endParaRPr>
          </a:p>
          <a:p>
            <a:pPr>
              <a:defRPr/>
            </a:pPr>
            <a:r>
              <a:rPr lang="en-US" sz="3200" b="1" dirty="0">
                <a:cs typeface="Arial" pitchFamily="34" charset="0"/>
              </a:rPr>
              <a:t>              </a:t>
            </a:r>
            <a:r>
              <a:rPr lang="vi-VN" sz="3200" b="1" dirty="0">
                <a:cs typeface="Arial" pitchFamily="34" charset="0"/>
              </a:rPr>
              <a:t> (ngày 2 tháng 9 dương lịch).</a:t>
            </a:r>
          </a:p>
        </p:txBody>
      </p:sp>
    </p:spTree>
    <p:extLst>
      <p:ext uri="{BB962C8B-B14F-4D97-AF65-F5344CB8AC3E}">
        <p14:creationId xmlns:p14="http://schemas.microsoft.com/office/powerpoint/2010/main" val="1537546182"/>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
                                          </p:val>
                                        </p:tav>
                                        <p:tav tm="100000">
                                          <p:val>
                                            <p:strVal val="#ppt_x"/>
                                          </p:val>
                                        </p:tav>
                                      </p:tavLst>
                                    </p:anim>
                                    <p:anim calcmode="lin" valueType="num">
                                      <p:cBhvr>
                                        <p:cTn id="1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9" grpId="0" animBg="1"/>
    </p:bldLst>
  </p:timing>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3175" y="1250950"/>
            <a:ext cx="7894638" cy="1027113"/>
          </a:xfrm>
          <a:prstGeom prst="roundRect">
            <a:avLst/>
          </a:prstGeom>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c. Nghỉ hàng năm </a:t>
            </a:r>
            <a:r>
              <a:rPr lang="vi-VN" sz="3200" b="1" dirty="0">
                <a:solidFill>
                  <a:srgbClr val="FF0000"/>
                </a:solidFill>
                <a:cs typeface="Arial" pitchFamily="34" charset="0"/>
              </a:rPr>
              <a:t>hưởng nguyên lương</a:t>
            </a:r>
          </a:p>
        </p:txBody>
      </p:sp>
      <p:pic>
        <p:nvPicPr>
          <p:cNvPr id="120836"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8"/>
          <p:cNvSpPr/>
          <p:nvPr/>
        </p:nvSpPr>
        <p:spPr>
          <a:xfrm>
            <a:off x="3175" y="2628900"/>
            <a:ext cx="4570413" cy="1262063"/>
          </a:xfrm>
          <a:prstGeom prst="roundRect">
            <a:avLst/>
          </a:prstGeom>
          <a:ln/>
        </p:spPr>
        <p:style>
          <a:lnRef idx="1">
            <a:schemeClr val="accent3"/>
          </a:lnRef>
          <a:fillRef idx="2">
            <a:schemeClr val="accent3"/>
          </a:fillRef>
          <a:effectRef idx="1">
            <a:schemeClr val="accent3"/>
          </a:effectRef>
          <a:fontRef idx="minor">
            <a:schemeClr val="dk1"/>
          </a:fontRef>
        </p:style>
        <p:txBody>
          <a:bodyPr anchor="ctr"/>
          <a:lstStyle/>
          <a:p>
            <a:pPr>
              <a:defRPr/>
            </a:pPr>
            <a:r>
              <a:rPr lang="vi-VN" sz="3200" dirty="0">
                <a:cs typeface="Arial" pitchFamily="34" charset="0"/>
              </a:rPr>
              <a:t>Đối tượng, điều kiện:</a:t>
            </a:r>
          </a:p>
        </p:txBody>
      </p:sp>
      <p:sp>
        <p:nvSpPr>
          <p:cNvPr id="10" name="Rounded Rectangle 9"/>
          <p:cNvSpPr/>
          <p:nvPr/>
        </p:nvSpPr>
        <p:spPr>
          <a:xfrm>
            <a:off x="3175" y="4271963"/>
            <a:ext cx="9140825" cy="2295525"/>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a:latin typeface="Arial" pitchFamily="34" charset="0"/>
                <a:cs typeface="Arial" pitchFamily="34" charset="0"/>
              </a:rPr>
              <a:t>N</a:t>
            </a:r>
            <a:r>
              <a:rPr lang="vi-VN" sz="3200" dirty="0">
                <a:cs typeface="Arial" pitchFamily="34" charset="0"/>
              </a:rPr>
              <a:t>gười lao động có </a:t>
            </a:r>
            <a:r>
              <a:rPr lang="vi-VN" sz="3200" dirty="0">
                <a:solidFill>
                  <a:srgbClr val="FF0000"/>
                </a:solidFill>
                <a:cs typeface="Arial" pitchFamily="34" charset="0"/>
              </a:rPr>
              <a:t>12 tháng </a:t>
            </a:r>
            <a:r>
              <a:rPr lang="vi-VN" sz="3200" dirty="0">
                <a:cs typeface="Arial" pitchFamily="34" charset="0"/>
              </a:rPr>
              <a:t>làm việc </a:t>
            </a:r>
            <a:r>
              <a:rPr lang="vi-VN" sz="3200" dirty="0">
                <a:solidFill>
                  <a:srgbClr val="FF0000"/>
                </a:solidFill>
                <a:cs typeface="Arial" pitchFamily="34" charset="0"/>
              </a:rPr>
              <a:t>tại một </a:t>
            </a:r>
            <a:r>
              <a:rPr lang="vi-VN" sz="3200" dirty="0">
                <a:cs typeface="Arial" pitchFamily="34" charset="0"/>
              </a:rPr>
              <a:t>doanh nghiệp hoặc với </a:t>
            </a:r>
            <a:r>
              <a:rPr lang="vi-VN" sz="3200" dirty="0">
                <a:solidFill>
                  <a:srgbClr val="FF0000"/>
                </a:solidFill>
                <a:cs typeface="Arial" pitchFamily="34" charset="0"/>
              </a:rPr>
              <a:t>một người sử dụng </a:t>
            </a:r>
            <a:r>
              <a:rPr lang="vi-VN" sz="3200" dirty="0">
                <a:cs typeface="Arial" pitchFamily="34" charset="0"/>
              </a:rPr>
              <a:t>lao động.</a:t>
            </a:r>
          </a:p>
        </p:txBody>
      </p:sp>
    </p:spTree>
    <p:extLst>
      <p:ext uri="{BB962C8B-B14F-4D97-AF65-F5344CB8AC3E}">
        <p14:creationId xmlns:p14="http://schemas.microsoft.com/office/powerpoint/2010/main" val="1233047816"/>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
                                          </p:val>
                                        </p:tav>
                                        <p:tav tm="100000">
                                          <p:val>
                                            <p:strVal val="#ppt_x"/>
                                          </p:val>
                                        </p:tav>
                                      </p:tavLst>
                                    </p:anim>
                                    <p:anim calcmode="lin" valueType="num">
                                      <p:cBhvr>
                                        <p:cTn id="1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fade">
                                      <p:cBhvr>
                                        <p:cTn id="21" dur="1000"/>
                                        <p:tgtEl>
                                          <p:spTgt spid="10"/>
                                        </p:tgtEl>
                                      </p:cBhvr>
                                    </p:animEffect>
                                    <p:anim calcmode="lin" valueType="num">
                                      <p:cBhvr>
                                        <p:cTn id="22" dur="1000" fill="hold"/>
                                        <p:tgtEl>
                                          <p:spTgt spid="10"/>
                                        </p:tgtEl>
                                        <p:attrNameLst>
                                          <p:attrName>ppt_x</p:attrName>
                                        </p:attrNameLst>
                                      </p:cBhvr>
                                      <p:tavLst>
                                        <p:tav tm="0">
                                          <p:val>
                                            <p:strVal val="#ppt_x"/>
                                          </p:val>
                                        </p:tav>
                                        <p:tav tm="100000">
                                          <p:val>
                                            <p:strVal val="#ppt_x"/>
                                          </p:val>
                                        </p:tav>
                                      </p:tavLst>
                                    </p:anim>
                                    <p:anim calcmode="lin" valueType="num">
                                      <p:cBhvr>
                                        <p:cTn id="23"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9" grpId="0" animBg="1"/>
      <p:bldP spid="10" grpId="0" animBg="1"/>
    </p:bldLst>
  </p:timing>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3175" y="1250950"/>
            <a:ext cx="4329113" cy="1027113"/>
          </a:xfrm>
          <a:prstGeom prst="roundRect">
            <a:avLst/>
          </a:prstGeom>
          <a:ln/>
        </p:spPr>
        <p:style>
          <a:lnRef idx="1">
            <a:schemeClr val="accent5"/>
          </a:lnRef>
          <a:fillRef idx="2">
            <a:schemeClr val="accent5"/>
          </a:fillRef>
          <a:effectRef idx="1">
            <a:schemeClr val="accent5"/>
          </a:effectRef>
          <a:fontRef idx="minor">
            <a:schemeClr val="dk1"/>
          </a:fontRef>
        </p:style>
        <p:txBody>
          <a:bodyPr anchor="ctr"/>
          <a:lstStyle/>
          <a:p>
            <a:pPr>
              <a:defRPr/>
            </a:pPr>
            <a:r>
              <a:rPr lang="vi-VN" sz="3200" dirty="0">
                <a:cs typeface="Arial" pitchFamily="34" charset="0"/>
              </a:rPr>
              <a:t>+ Mức nghỉ cơ bản </a:t>
            </a:r>
            <a:endParaRPr lang="vi-VN" sz="3200" b="1" dirty="0">
              <a:cs typeface="Arial" pitchFamily="34" charset="0"/>
            </a:endParaRPr>
          </a:p>
        </p:txBody>
      </p:sp>
      <p:pic>
        <p:nvPicPr>
          <p:cNvPr id="121860"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8"/>
          <p:cNvSpPr/>
          <p:nvPr/>
        </p:nvSpPr>
        <p:spPr>
          <a:xfrm>
            <a:off x="3175" y="2628900"/>
            <a:ext cx="9140825" cy="2641600"/>
          </a:xfrm>
          <a:prstGeom prst="roundRect">
            <a:avLst/>
          </a:prstGeom>
          <a:ln/>
        </p:spPr>
        <p:style>
          <a:lnRef idx="1">
            <a:schemeClr val="accent4"/>
          </a:lnRef>
          <a:fillRef idx="2">
            <a:schemeClr val="accent4"/>
          </a:fillRef>
          <a:effectRef idx="1">
            <a:schemeClr val="accent4"/>
          </a:effectRef>
          <a:fontRef idx="minor">
            <a:schemeClr val="dk1"/>
          </a:fontRef>
        </p:style>
        <p:txBody>
          <a:bodyPr anchor="ctr"/>
          <a:lstStyle/>
          <a:p>
            <a:pPr>
              <a:defRPr/>
            </a:pPr>
            <a:r>
              <a:rPr lang="vi-VN" sz="3200" dirty="0">
                <a:cs typeface="Arial" pitchFamily="34" charset="0"/>
              </a:rPr>
              <a:t>là </a:t>
            </a:r>
            <a:r>
              <a:rPr lang="vi-VN" sz="3200" dirty="0">
                <a:solidFill>
                  <a:srgbClr val="FF0000"/>
                </a:solidFill>
                <a:cs typeface="Arial" pitchFamily="34" charset="0"/>
              </a:rPr>
              <a:t>12 ngày làm việc </a:t>
            </a:r>
            <a:r>
              <a:rPr lang="vi-VN" sz="3200" dirty="0">
                <a:cs typeface="Arial" pitchFamily="34" charset="0"/>
              </a:rPr>
              <a:t>đối với người làm công việc trong điều kiện bình thường; </a:t>
            </a:r>
          </a:p>
        </p:txBody>
      </p:sp>
    </p:spTree>
    <p:extLst>
      <p:ext uri="{BB962C8B-B14F-4D97-AF65-F5344CB8AC3E}">
        <p14:creationId xmlns:p14="http://schemas.microsoft.com/office/powerpoint/2010/main" val="3647674223"/>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
                                          </p:val>
                                        </p:tav>
                                        <p:tav tm="100000">
                                          <p:val>
                                            <p:strVal val="#ppt_x"/>
                                          </p:val>
                                        </p:tav>
                                      </p:tavLst>
                                    </p:anim>
                                    <p:anim calcmode="lin" valueType="num">
                                      <p:cBhvr>
                                        <p:cTn id="1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9" grpId="0" animBg="1"/>
    </p:bldLst>
  </p:timing>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3175" y="1250950"/>
            <a:ext cx="4329113" cy="1027113"/>
          </a:xfrm>
          <a:prstGeom prst="roundRect">
            <a:avLst/>
          </a:prstGeom>
          <a:ln/>
        </p:spPr>
        <p:style>
          <a:lnRef idx="1">
            <a:schemeClr val="accent5"/>
          </a:lnRef>
          <a:fillRef idx="2">
            <a:schemeClr val="accent5"/>
          </a:fillRef>
          <a:effectRef idx="1">
            <a:schemeClr val="accent5"/>
          </a:effectRef>
          <a:fontRef idx="minor">
            <a:schemeClr val="dk1"/>
          </a:fontRef>
        </p:style>
        <p:txBody>
          <a:bodyPr anchor="ctr"/>
          <a:lstStyle/>
          <a:p>
            <a:pPr>
              <a:defRPr/>
            </a:pPr>
            <a:r>
              <a:rPr lang="vi-VN" sz="3200" dirty="0">
                <a:cs typeface="Arial" pitchFamily="34" charset="0"/>
              </a:rPr>
              <a:t>+ Mức nghỉ cơ bản </a:t>
            </a:r>
            <a:endParaRPr lang="vi-VN" sz="3200" b="1" dirty="0">
              <a:cs typeface="Arial" pitchFamily="34" charset="0"/>
            </a:endParaRPr>
          </a:p>
        </p:txBody>
      </p:sp>
      <p:pic>
        <p:nvPicPr>
          <p:cNvPr id="122884"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ounded Rectangle 9"/>
          <p:cNvSpPr/>
          <p:nvPr/>
        </p:nvSpPr>
        <p:spPr>
          <a:xfrm>
            <a:off x="34925" y="2509838"/>
            <a:ext cx="5500688" cy="881062"/>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err="1">
                <a:latin typeface="Arial" pitchFamily="34" charset="0"/>
                <a:cs typeface="Arial" pitchFamily="34" charset="0"/>
              </a:rPr>
              <a:t>Là</a:t>
            </a:r>
            <a:r>
              <a:rPr lang="en-US" sz="3200" dirty="0">
                <a:latin typeface="Arial" pitchFamily="34" charset="0"/>
                <a:cs typeface="Arial" pitchFamily="34" charset="0"/>
              </a:rPr>
              <a:t> </a:t>
            </a:r>
            <a:r>
              <a:rPr lang="vi-VN" sz="3200" dirty="0">
                <a:solidFill>
                  <a:srgbClr val="FF0000"/>
                </a:solidFill>
                <a:cs typeface="Arial" pitchFamily="34" charset="0"/>
              </a:rPr>
              <a:t>14 ngày làm việc </a:t>
            </a:r>
            <a:r>
              <a:rPr lang="vi-VN" sz="3200" dirty="0">
                <a:cs typeface="Arial" pitchFamily="34" charset="0"/>
              </a:rPr>
              <a:t>đối với</a:t>
            </a:r>
          </a:p>
        </p:txBody>
      </p:sp>
      <p:sp>
        <p:nvSpPr>
          <p:cNvPr id="7" name="Rounded Rectangle 6"/>
          <p:cNvSpPr/>
          <p:nvPr/>
        </p:nvSpPr>
        <p:spPr>
          <a:xfrm>
            <a:off x="34925" y="3624263"/>
            <a:ext cx="9140825" cy="1995487"/>
          </a:xfrm>
          <a:prstGeom prst="roundRect">
            <a:avLst/>
          </a:prstGeom>
          <a:solidFill>
            <a:srgbClr val="E4F41A"/>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a:cs typeface="Arial" pitchFamily="34" charset="0"/>
              </a:rPr>
              <a:t>N</a:t>
            </a:r>
            <a:r>
              <a:rPr lang="vi-VN" sz="3200" dirty="0">
                <a:cs typeface="Arial" pitchFamily="34" charset="0"/>
              </a:rPr>
              <a:t>gười </a:t>
            </a:r>
            <a:r>
              <a:rPr lang="vi-VN" sz="3200" dirty="0">
                <a:solidFill>
                  <a:schemeClr val="bg1"/>
                </a:solidFill>
                <a:cs typeface="Arial" pitchFamily="34" charset="0"/>
              </a:rPr>
              <a:t>làm công việc </a:t>
            </a:r>
            <a:r>
              <a:rPr lang="vi-VN" sz="3200" dirty="0">
                <a:solidFill>
                  <a:srgbClr val="FF0000"/>
                </a:solidFill>
                <a:cs typeface="Arial" pitchFamily="34" charset="0"/>
              </a:rPr>
              <a:t>nặng nhọc</a:t>
            </a:r>
            <a:r>
              <a:rPr lang="vi-VN" sz="3200" dirty="0">
                <a:cs typeface="Arial" pitchFamily="34" charset="0"/>
              </a:rPr>
              <a:t>, độc hại, nguy hiểm hoặc người làm việc ở những nơi có </a:t>
            </a:r>
            <a:r>
              <a:rPr lang="en-US" sz="3200" dirty="0">
                <a:cs typeface="Arial" pitchFamily="34" charset="0"/>
              </a:rPr>
              <a:t>ĐK</a:t>
            </a:r>
            <a:r>
              <a:rPr lang="vi-VN" sz="3200" dirty="0">
                <a:cs typeface="Arial" pitchFamily="34" charset="0"/>
              </a:rPr>
              <a:t> sinh sống </a:t>
            </a:r>
            <a:r>
              <a:rPr lang="vi-VN" sz="3200" dirty="0">
                <a:solidFill>
                  <a:srgbClr val="FF0000"/>
                </a:solidFill>
                <a:cs typeface="Arial" pitchFamily="34" charset="0"/>
              </a:rPr>
              <a:t>khắc nghiệt </a:t>
            </a:r>
            <a:r>
              <a:rPr lang="vi-VN" sz="3200" dirty="0">
                <a:cs typeface="Arial" pitchFamily="34" charset="0"/>
              </a:rPr>
              <a:t>theo danh mục do Bộ </a:t>
            </a:r>
            <a:r>
              <a:rPr lang="en-US" sz="3200" dirty="0">
                <a:cs typeface="Arial" pitchFamily="34" charset="0"/>
              </a:rPr>
              <a:t>LĐ</a:t>
            </a:r>
            <a:r>
              <a:rPr lang="vi-VN" sz="3200" dirty="0">
                <a:cs typeface="Arial" pitchFamily="34" charset="0"/>
              </a:rPr>
              <a:t>- T</a:t>
            </a:r>
            <a:r>
              <a:rPr lang="en-US" sz="3200" dirty="0">
                <a:cs typeface="Arial" pitchFamily="34" charset="0"/>
              </a:rPr>
              <a:t>B</a:t>
            </a:r>
            <a:r>
              <a:rPr lang="vi-VN" sz="3200" dirty="0">
                <a:cs typeface="Arial" pitchFamily="34" charset="0"/>
              </a:rPr>
              <a:t> và X</a:t>
            </a:r>
            <a:r>
              <a:rPr lang="en-US" sz="3200" dirty="0">
                <a:cs typeface="Arial" pitchFamily="34" charset="0"/>
              </a:rPr>
              <a:t>H</a:t>
            </a:r>
            <a:r>
              <a:rPr lang="vi-VN" sz="3200" dirty="0">
                <a:cs typeface="Arial" pitchFamily="34" charset="0"/>
              </a:rPr>
              <a:t> chủ trì phối hợp với Bộ Y tế ban hành</a:t>
            </a:r>
          </a:p>
        </p:txBody>
      </p:sp>
      <p:sp>
        <p:nvSpPr>
          <p:cNvPr id="8" name="Rounded Rectangle 7"/>
          <p:cNvSpPr/>
          <p:nvPr/>
        </p:nvSpPr>
        <p:spPr>
          <a:xfrm>
            <a:off x="19050" y="5835650"/>
            <a:ext cx="6264275" cy="1022350"/>
          </a:xfrm>
          <a:prstGeom prst="roundRect">
            <a:avLst/>
          </a:prstGeom>
          <a:solidFill>
            <a:schemeClr val="tx2">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a:cs typeface="Arial" pitchFamily="34" charset="0"/>
              </a:rPr>
              <a:t>N</a:t>
            </a:r>
            <a:r>
              <a:rPr lang="vi-VN" sz="3200" dirty="0">
                <a:cs typeface="Arial" pitchFamily="34" charset="0"/>
              </a:rPr>
              <a:t>gười lao động chưa thành niên </a:t>
            </a:r>
          </a:p>
        </p:txBody>
      </p:sp>
    </p:spTree>
    <p:extLst>
      <p:ext uri="{BB962C8B-B14F-4D97-AF65-F5344CB8AC3E}">
        <p14:creationId xmlns:p14="http://schemas.microsoft.com/office/powerpoint/2010/main" val="1989663195"/>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1000"/>
                                        <p:tgtEl>
                                          <p:spTgt spid="7"/>
                                        </p:tgtEl>
                                      </p:cBhvr>
                                    </p:animEffect>
                                    <p:anim calcmode="lin" valueType="num">
                                      <p:cBhvr>
                                        <p:cTn id="15" dur="1000" fill="hold"/>
                                        <p:tgtEl>
                                          <p:spTgt spid="7"/>
                                        </p:tgtEl>
                                        <p:attrNameLst>
                                          <p:attrName>ppt_x</p:attrName>
                                        </p:attrNameLst>
                                      </p:cBhvr>
                                      <p:tavLst>
                                        <p:tav tm="0">
                                          <p:val>
                                            <p:strVal val="#ppt_x"/>
                                          </p:val>
                                        </p:tav>
                                        <p:tav tm="100000">
                                          <p:val>
                                            <p:strVal val="#ppt_x"/>
                                          </p:val>
                                        </p:tav>
                                      </p:tavLst>
                                    </p:anim>
                                    <p:anim calcmode="lin" valueType="num">
                                      <p:cBhvr>
                                        <p:cTn id="1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anim calcmode="lin" valueType="num">
                                      <p:cBhvr>
                                        <p:cTn id="22" dur="1000" fill="hold"/>
                                        <p:tgtEl>
                                          <p:spTgt spid="8"/>
                                        </p:tgtEl>
                                        <p:attrNameLst>
                                          <p:attrName>ppt_x</p:attrName>
                                        </p:attrNameLst>
                                      </p:cBhvr>
                                      <p:tavLst>
                                        <p:tav tm="0">
                                          <p:val>
                                            <p:strVal val="#ppt_x"/>
                                          </p:val>
                                        </p:tav>
                                        <p:tav tm="100000">
                                          <p:val>
                                            <p:strVal val="#ppt_x"/>
                                          </p:val>
                                        </p:tav>
                                      </p:tavLst>
                                    </p:anim>
                                    <p:anim calcmode="lin" valueType="num">
                                      <p:cBhvr>
                                        <p:cTn id="23"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7" grpId="0" animBg="1"/>
      <p:bldP spid="8" grpId="0" animBg="1"/>
    </p:bldLst>
  </p:timing>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3175" y="1250950"/>
            <a:ext cx="4329113" cy="1027113"/>
          </a:xfrm>
          <a:prstGeom prst="roundRect">
            <a:avLst/>
          </a:prstGeom>
          <a:ln/>
        </p:spPr>
        <p:style>
          <a:lnRef idx="1">
            <a:schemeClr val="accent5"/>
          </a:lnRef>
          <a:fillRef idx="2">
            <a:schemeClr val="accent5"/>
          </a:fillRef>
          <a:effectRef idx="1">
            <a:schemeClr val="accent5"/>
          </a:effectRef>
          <a:fontRef idx="minor">
            <a:schemeClr val="dk1"/>
          </a:fontRef>
        </p:style>
        <p:txBody>
          <a:bodyPr anchor="ctr"/>
          <a:lstStyle/>
          <a:p>
            <a:pPr>
              <a:defRPr/>
            </a:pPr>
            <a:r>
              <a:rPr lang="vi-VN" sz="3200" dirty="0">
                <a:cs typeface="Arial" pitchFamily="34" charset="0"/>
              </a:rPr>
              <a:t>+ Mức nghỉ cơ bản </a:t>
            </a:r>
            <a:endParaRPr lang="vi-VN" sz="3200" b="1" dirty="0">
              <a:cs typeface="Arial" pitchFamily="34" charset="0"/>
            </a:endParaRPr>
          </a:p>
        </p:txBody>
      </p:sp>
      <p:pic>
        <p:nvPicPr>
          <p:cNvPr id="123908"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ounded Rectangle 9"/>
          <p:cNvSpPr/>
          <p:nvPr/>
        </p:nvSpPr>
        <p:spPr>
          <a:xfrm>
            <a:off x="34925" y="2509838"/>
            <a:ext cx="5500688" cy="881062"/>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err="1">
                <a:latin typeface="Arial" pitchFamily="34" charset="0"/>
                <a:cs typeface="Arial" pitchFamily="34" charset="0"/>
              </a:rPr>
              <a:t>Là</a:t>
            </a:r>
            <a:r>
              <a:rPr lang="en-US" sz="3200" dirty="0">
                <a:latin typeface="Arial" pitchFamily="34" charset="0"/>
                <a:cs typeface="Arial" pitchFamily="34" charset="0"/>
              </a:rPr>
              <a:t> </a:t>
            </a:r>
            <a:r>
              <a:rPr lang="vi-VN" sz="3200" dirty="0">
                <a:solidFill>
                  <a:srgbClr val="FF0000"/>
                </a:solidFill>
                <a:cs typeface="Arial" pitchFamily="34" charset="0"/>
              </a:rPr>
              <a:t>1</a:t>
            </a:r>
            <a:r>
              <a:rPr lang="en-US" sz="3200" dirty="0">
                <a:solidFill>
                  <a:srgbClr val="FF0000"/>
                </a:solidFill>
                <a:latin typeface="Arial" pitchFamily="34" charset="0"/>
                <a:cs typeface="Arial" pitchFamily="34" charset="0"/>
              </a:rPr>
              <a:t>6</a:t>
            </a:r>
            <a:r>
              <a:rPr lang="vi-VN" sz="3200" dirty="0">
                <a:solidFill>
                  <a:srgbClr val="FF0000"/>
                </a:solidFill>
                <a:cs typeface="Arial" pitchFamily="34" charset="0"/>
              </a:rPr>
              <a:t> ngày làm việc </a:t>
            </a:r>
            <a:r>
              <a:rPr lang="vi-VN" sz="3200" dirty="0">
                <a:cs typeface="Arial" pitchFamily="34" charset="0"/>
              </a:rPr>
              <a:t>đối với</a:t>
            </a:r>
          </a:p>
        </p:txBody>
      </p:sp>
      <p:sp>
        <p:nvSpPr>
          <p:cNvPr id="7" name="Rounded Rectangle 6"/>
          <p:cNvSpPr/>
          <p:nvPr/>
        </p:nvSpPr>
        <p:spPr>
          <a:xfrm>
            <a:off x="35496" y="3624263"/>
            <a:ext cx="9001571" cy="3117105"/>
          </a:xfrm>
          <a:prstGeom prst="roundRect">
            <a:avLst/>
          </a:prstGeom>
          <a:solidFill>
            <a:schemeClr val="tx2">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16 ngày làm việc đối với người làm công việc </a:t>
            </a:r>
            <a:r>
              <a:rPr lang="vi-VN" sz="3200" dirty="0">
                <a:solidFill>
                  <a:srgbClr val="FF0000"/>
                </a:solidFill>
                <a:cs typeface="Arial" pitchFamily="34" charset="0"/>
              </a:rPr>
              <a:t>đặc biệt nặng nhọc</a:t>
            </a:r>
            <a:r>
              <a:rPr lang="vi-VN" sz="3200" dirty="0">
                <a:cs typeface="Arial" pitchFamily="34" charset="0"/>
              </a:rPr>
              <a:t>, độc hại, nguy hiểm hoặc người làm việc ở những nơi có điều kiện sinh sống </a:t>
            </a:r>
            <a:r>
              <a:rPr lang="vi-VN" sz="3200" dirty="0">
                <a:solidFill>
                  <a:srgbClr val="FF0000"/>
                </a:solidFill>
                <a:cs typeface="Arial" pitchFamily="34" charset="0"/>
              </a:rPr>
              <a:t>đặc biệt khắc nghiệt </a:t>
            </a:r>
            <a:r>
              <a:rPr lang="vi-VN" sz="3200" dirty="0">
                <a:cs typeface="Arial" pitchFamily="34" charset="0"/>
              </a:rPr>
              <a:t>theo danh mục do Bộ Lao động - Thương binh và Xã hội chủ trì phối hợp với Bộ Y tế ban hành</a:t>
            </a:r>
          </a:p>
        </p:txBody>
      </p:sp>
    </p:spTree>
    <p:extLst>
      <p:ext uri="{BB962C8B-B14F-4D97-AF65-F5344CB8AC3E}">
        <p14:creationId xmlns:p14="http://schemas.microsoft.com/office/powerpoint/2010/main" val="1407560696"/>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1000"/>
                                        <p:tgtEl>
                                          <p:spTgt spid="7"/>
                                        </p:tgtEl>
                                      </p:cBhvr>
                                    </p:animEffect>
                                    <p:anim calcmode="lin" valueType="num">
                                      <p:cBhvr>
                                        <p:cTn id="15" dur="1000" fill="hold"/>
                                        <p:tgtEl>
                                          <p:spTgt spid="7"/>
                                        </p:tgtEl>
                                        <p:attrNameLst>
                                          <p:attrName>ppt_x</p:attrName>
                                        </p:attrNameLst>
                                      </p:cBhvr>
                                      <p:tavLst>
                                        <p:tav tm="0">
                                          <p:val>
                                            <p:strVal val="#ppt_x"/>
                                          </p:val>
                                        </p:tav>
                                        <p:tav tm="100000">
                                          <p:val>
                                            <p:strVal val="#ppt_x"/>
                                          </p:val>
                                        </p:tav>
                                      </p:tavLst>
                                    </p:anim>
                                    <p:anim calcmode="lin" valueType="num">
                                      <p:cBhvr>
                                        <p:cTn id="1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7" grpId="0" animBg="1"/>
    </p:bldLst>
  </p:timing>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3175" y="1250950"/>
            <a:ext cx="5665788" cy="1027113"/>
          </a:xfrm>
          <a:prstGeom prst="roundRect">
            <a:avLst/>
          </a:prstGeom>
          <a:solidFill>
            <a:srgbClr val="FFCCFF"/>
          </a:solidFill>
          <a:ln w="285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a:cs typeface="Arial" pitchFamily="34" charset="0"/>
              </a:rPr>
              <a:t>+ Mức nghỉ theo thâm niên:</a:t>
            </a:r>
          </a:p>
        </p:txBody>
      </p:sp>
      <p:pic>
        <p:nvPicPr>
          <p:cNvPr id="124934"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8"/>
          <p:cNvSpPr/>
          <p:nvPr/>
        </p:nvSpPr>
        <p:spPr>
          <a:xfrm>
            <a:off x="3175" y="2628900"/>
            <a:ext cx="9140825" cy="1004888"/>
          </a:xfrm>
          <a:prstGeom prst="roundRect">
            <a:avLst/>
          </a:prstGeom>
          <a:solidFill>
            <a:schemeClr val="tx2">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a:cs typeface="Arial" pitchFamily="34" charset="0"/>
              </a:rPr>
              <a:t>N</a:t>
            </a:r>
            <a:r>
              <a:rPr lang="vi-VN" sz="3200" b="1" dirty="0">
                <a:cs typeface="Arial" pitchFamily="34" charset="0"/>
              </a:rPr>
              <a:t>goài mức nghỉ cơ bản</a:t>
            </a:r>
          </a:p>
        </p:txBody>
      </p:sp>
      <p:sp>
        <p:nvSpPr>
          <p:cNvPr id="7" name="Rounded Rectangle 6"/>
          <p:cNvSpPr/>
          <p:nvPr/>
        </p:nvSpPr>
        <p:spPr>
          <a:xfrm>
            <a:off x="3175" y="3992563"/>
            <a:ext cx="9140825" cy="2009775"/>
          </a:xfrm>
          <a:prstGeom prst="roundRect">
            <a:avLst/>
          </a:prstGeom>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a:latin typeface="Arial" pitchFamily="34" charset="0"/>
                <a:cs typeface="Arial" pitchFamily="34" charset="0"/>
              </a:rPr>
              <a:t>C</a:t>
            </a:r>
            <a:r>
              <a:rPr lang="vi-VN" sz="3200" b="1" dirty="0">
                <a:cs typeface="Arial" pitchFamily="34" charset="0"/>
              </a:rPr>
              <a:t>ứ </a:t>
            </a:r>
            <a:r>
              <a:rPr lang="vi-VN" sz="3200" b="1" dirty="0">
                <a:solidFill>
                  <a:srgbClr val="FF0000"/>
                </a:solidFill>
                <a:cs typeface="Arial" pitchFamily="34" charset="0"/>
              </a:rPr>
              <a:t>5 năm </a:t>
            </a:r>
            <a:r>
              <a:rPr lang="vi-VN" sz="3200" b="1" dirty="0">
                <a:cs typeface="Arial" pitchFamily="34" charset="0"/>
              </a:rPr>
              <a:t>làm việc cho </a:t>
            </a:r>
            <a:r>
              <a:rPr lang="vi-VN" sz="3200" b="1" dirty="0">
                <a:solidFill>
                  <a:srgbClr val="FF0000"/>
                </a:solidFill>
                <a:cs typeface="Arial" pitchFamily="34" charset="0"/>
              </a:rPr>
              <a:t>một </a:t>
            </a:r>
            <a:r>
              <a:rPr lang="vi-VN" sz="3200" b="1" dirty="0">
                <a:cs typeface="Arial" pitchFamily="34" charset="0"/>
              </a:rPr>
              <a:t>doanh nghiệp hoặc </a:t>
            </a:r>
            <a:r>
              <a:rPr lang="vi-VN" sz="3200" b="1" dirty="0">
                <a:solidFill>
                  <a:srgbClr val="FF0000"/>
                </a:solidFill>
                <a:cs typeface="Arial" pitchFamily="34" charset="0"/>
              </a:rPr>
              <a:t>một người sử dụng lao động </a:t>
            </a:r>
            <a:r>
              <a:rPr lang="vi-VN" sz="3200" b="1" dirty="0">
                <a:cs typeface="Arial" pitchFamily="34" charset="0"/>
              </a:rPr>
              <a:t>được </a:t>
            </a:r>
            <a:r>
              <a:rPr lang="vi-VN" sz="3200" b="1" dirty="0">
                <a:solidFill>
                  <a:srgbClr val="FF0000"/>
                </a:solidFill>
                <a:cs typeface="Arial" pitchFamily="34" charset="0"/>
              </a:rPr>
              <a:t>cộng thêm 1 </a:t>
            </a:r>
            <a:r>
              <a:rPr lang="vi-VN" sz="3200" b="1" dirty="0">
                <a:cs typeface="Arial" pitchFamily="34" charset="0"/>
              </a:rPr>
              <a:t>ngày.</a:t>
            </a:r>
          </a:p>
        </p:txBody>
      </p:sp>
    </p:spTree>
    <p:extLst>
      <p:ext uri="{BB962C8B-B14F-4D97-AF65-F5344CB8AC3E}">
        <p14:creationId xmlns:p14="http://schemas.microsoft.com/office/powerpoint/2010/main" val="3326648139"/>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
                                          </p:val>
                                        </p:tav>
                                        <p:tav tm="100000">
                                          <p:val>
                                            <p:strVal val="#ppt_x"/>
                                          </p:val>
                                        </p:tav>
                                      </p:tavLst>
                                    </p:anim>
                                    <p:anim calcmode="lin" valueType="num">
                                      <p:cBhvr>
                                        <p:cTn id="1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
                                          </p:val>
                                        </p:tav>
                                        <p:tav tm="100000">
                                          <p:val>
                                            <p:strVal val="#ppt_x"/>
                                          </p:val>
                                        </p:tav>
                                      </p:tavLst>
                                    </p:anim>
                                    <p:anim calcmode="lin" valueType="num">
                                      <p:cBhvr>
                                        <p:cTn id="2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7" grpId="0" animBg="1"/>
    </p:bldLst>
  </p:timing>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3175" y="1250950"/>
            <a:ext cx="5616575" cy="1027113"/>
          </a:xfrm>
          <a:prstGeom prst="roundRect">
            <a:avLst/>
          </a:prstGeom>
          <a:solidFill>
            <a:srgbClr val="FFCCFF"/>
          </a:solidFill>
          <a:ln w="285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a:cs typeface="Arial" pitchFamily="34" charset="0"/>
              </a:rPr>
              <a:t>+ Mức nghỉ theo thâm niên:</a:t>
            </a:r>
          </a:p>
        </p:txBody>
      </p:sp>
      <p:pic>
        <p:nvPicPr>
          <p:cNvPr id="125958"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ounded Rectangle 9"/>
          <p:cNvSpPr/>
          <p:nvPr/>
        </p:nvSpPr>
        <p:spPr>
          <a:xfrm>
            <a:off x="3175" y="2446338"/>
            <a:ext cx="9140825" cy="746125"/>
          </a:xfrm>
          <a:prstGeom prst="roundRect">
            <a:avLst/>
          </a:prstGeom>
          <a:solidFill>
            <a:schemeClr val="tx2">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a:cs typeface="Arial" pitchFamily="34" charset="0"/>
              </a:rPr>
              <a:t>Phương thức tổ chức nghỉ hàng năm:</a:t>
            </a:r>
            <a:endParaRPr lang="vi-VN" sz="3200" dirty="0">
              <a:cs typeface="Arial" pitchFamily="34" charset="0"/>
            </a:endParaRPr>
          </a:p>
        </p:txBody>
      </p:sp>
      <p:sp>
        <p:nvSpPr>
          <p:cNvPr id="7" name="Rounded Rectangle 6"/>
          <p:cNvSpPr/>
          <p:nvPr/>
        </p:nvSpPr>
        <p:spPr>
          <a:xfrm>
            <a:off x="3175" y="3365500"/>
            <a:ext cx="9140825" cy="1544638"/>
          </a:xfrm>
          <a:prstGeom prst="roundRect">
            <a:avLst/>
          </a:prstGeom>
          <a:solidFill>
            <a:srgbClr val="E4F41A"/>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a:cs typeface="Arial" pitchFamily="34" charset="0"/>
              </a:rPr>
              <a:t>N</a:t>
            </a:r>
            <a:r>
              <a:rPr lang="vi-VN" sz="3200" b="1" dirty="0">
                <a:cs typeface="Arial" pitchFamily="34" charset="0"/>
              </a:rPr>
              <a:t>gười </a:t>
            </a:r>
            <a:r>
              <a:rPr lang="en-US" sz="3200" b="1" dirty="0">
                <a:latin typeface="Arial" pitchFamily="34" charset="0"/>
                <a:cs typeface="Arial" pitchFamily="34" charset="0"/>
              </a:rPr>
              <a:t>SDLĐ </a:t>
            </a:r>
            <a:r>
              <a:rPr lang="vi-VN" sz="3200" b="1" dirty="0">
                <a:cs typeface="Arial" pitchFamily="34" charset="0"/>
              </a:rPr>
              <a:t>bàn bạc với Công đoàn, xây dựng lịch nghỉ hàng năm và thông báo cho người lao động. </a:t>
            </a:r>
          </a:p>
        </p:txBody>
      </p:sp>
      <p:sp>
        <p:nvSpPr>
          <p:cNvPr id="8" name="Rounded Rectangle 7"/>
          <p:cNvSpPr/>
          <p:nvPr/>
        </p:nvSpPr>
        <p:spPr>
          <a:xfrm>
            <a:off x="3175" y="5065713"/>
            <a:ext cx="9140825" cy="1743075"/>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a:cs typeface="Arial" pitchFamily="34" charset="0"/>
              </a:rPr>
              <a:t>N</a:t>
            </a:r>
            <a:r>
              <a:rPr lang="en-US" sz="3200" b="1" dirty="0">
                <a:latin typeface="Arial" pitchFamily="34" charset="0"/>
                <a:cs typeface="Arial" pitchFamily="34" charset="0"/>
              </a:rPr>
              <a:t>LĐ</a:t>
            </a:r>
            <a:r>
              <a:rPr lang="en-US" sz="3200" b="1" dirty="0">
                <a:cs typeface="Arial" pitchFamily="34" charset="0"/>
              </a:rPr>
              <a:t> </a:t>
            </a:r>
            <a:r>
              <a:rPr lang="vi-VN" sz="3200" b="1" dirty="0">
                <a:cs typeface="Arial" pitchFamily="34" charset="0"/>
              </a:rPr>
              <a:t>có thể thỏa thuận với </a:t>
            </a:r>
            <a:r>
              <a:rPr lang="en-US" sz="3200" b="1" dirty="0">
                <a:latin typeface="Arial" pitchFamily="34" charset="0"/>
                <a:cs typeface="Arial" pitchFamily="34" charset="0"/>
              </a:rPr>
              <a:t>NSD LĐ</a:t>
            </a:r>
            <a:r>
              <a:rPr lang="vi-VN" sz="3200" b="1" dirty="0">
                <a:cs typeface="Arial" pitchFamily="34" charset="0"/>
              </a:rPr>
              <a:t> về việc nghỉ nhiều lần trong một năm hoặc cộng dồn 2 năm hoặc 3 năm để nghỉ 01 lần...</a:t>
            </a:r>
          </a:p>
        </p:txBody>
      </p:sp>
    </p:spTree>
    <p:extLst>
      <p:ext uri="{BB962C8B-B14F-4D97-AF65-F5344CB8AC3E}">
        <p14:creationId xmlns:p14="http://schemas.microsoft.com/office/powerpoint/2010/main" val="2078473370"/>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1000"/>
                                        <p:tgtEl>
                                          <p:spTgt spid="7"/>
                                        </p:tgtEl>
                                      </p:cBhvr>
                                    </p:animEffect>
                                    <p:anim calcmode="lin" valueType="num">
                                      <p:cBhvr>
                                        <p:cTn id="15" dur="1000" fill="hold"/>
                                        <p:tgtEl>
                                          <p:spTgt spid="7"/>
                                        </p:tgtEl>
                                        <p:attrNameLst>
                                          <p:attrName>ppt_x</p:attrName>
                                        </p:attrNameLst>
                                      </p:cBhvr>
                                      <p:tavLst>
                                        <p:tav tm="0">
                                          <p:val>
                                            <p:strVal val="#ppt_x"/>
                                          </p:val>
                                        </p:tav>
                                        <p:tav tm="100000">
                                          <p:val>
                                            <p:strVal val="#ppt_x"/>
                                          </p:val>
                                        </p:tav>
                                      </p:tavLst>
                                    </p:anim>
                                    <p:anim calcmode="lin" valueType="num">
                                      <p:cBhvr>
                                        <p:cTn id="1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anim calcmode="lin" valueType="num">
                                      <p:cBhvr>
                                        <p:cTn id="22" dur="1000" fill="hold"/>
                                        <p:tgtEl>
                                          <p:spTgt spid="8"/>
                                        </p:tgtEl>
                                        <p:attrNameLst>
                                          <p:attrName>ppt_x</p:attrName>
                                        </p:attrNameLst>
                                      </p:cBhvr>
                                      <p:tavLst>
                                        <p:tav tm="0">
                                          <p:val>
                                            <p:strVal val="#ppt_x"/>
                                          </p:val>
                                        </p:tav>
                                        <p:tav tm="100000">
                                          <p:val>
                                            <p:strVal val="#ppt_x"/>
                                          </p:val>
                                        </p:tav>
                                      </p:tavLst>
                                    </p:anim>
                                    <p:anim calcmode="lin" valueType="num">
                                      <p:cBhvr>
                                        <p:cTn id="23"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7" grpId="0" animBg="1"/>
      <p:bldP spid="8" grpId="0" animBg="1"/>
    </p:bldLst>
  </p:timing>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3175" y="1250950"/>
            <a:ext cx="4329113" cy="1027113"/>
          </a:xfrm>
          <a:prstGeom prst="roundRect">
            <a:avLst/>
          </a:prstGeom>
          <a:ln/>
        </p:spPr>
        <p:style>
          <a:lnRef idx="1">
            <a:schemeClr val="accent2"/>
          </a:lnRef>
          <a:fillRef idx="2">
            <a:schemeClr val="accent2"/>
          </a:fillRef>
          <a:effectRef idx="1">
            <a:schemeClr val="accent2"/>
          </a:effectRef>
          <a:fontRef idx="minor">
            <a:schemeClr val="dk1"/>
          </a:fontRef>
        </p:style>
        <p:txBody>
          <a:bodyPr anchor="ctr"/>
          <a:lstStyle/>
          <a:p>
            <a:pPr>
              <a:defRPr/>
            </a:pPr>
            <a:r>
              <a:rPr lang="vi-VN" sz="3200" b="1" dirty="0">
                <a:cs typeface="Arial" pitchFamily="34" charset="0"/>
              </a:rPr>
              <a:t>e. Nghỉ việc riêng</a:t>
            </a:r>
          </a:p>
        </p:txBody>
      </p:sp>
      <p:pic>
        <p:nvPicPr>
          <p:cNvPr id="129028"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ounded Rectangle 9"/>
          <p:cNvSpPr/>
          <p:nvPr/>
        </p:nvSpPr>
        <p:spPr>
          <a:xfrm>
            <a:off x="3175" y="2825750"/>
            <a:ext cx="9140825" cy="1697038"/>
          </a:xfrm>
          <a:prstGeom prst="roundRect">
            <a:avLst/>
          </a:prstGeom>
          <a:solidFill>
            <a:srgbClr val="FFFF00"/>
          </a:solidFill>
          <a:ln w="285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a:cs typeface="Arial" pitchFamily="34" charset="0"/>
              </a:rPr>
              <a:t>Người lao động được nghỉ về việc riêng mà vẫn </a:t>
            </a:r>
            <a:r>
              <a:rPr lang="vi-VN" sz="3200" b="1" dirty="0">
                <a:solidFill>
                  <a:srgbClr val="FF0000"/>
                </a:solidFill>
                <a:cs typeface="Arial" pitchFamily="34" charset="0"/>
              </a:rPr>
              <a:t>hưởng nguyên lương </a:t>
            </a:r>
            <a:r>
              <a:rPr lang="vi-VN" sz="3200" b="1" dirty="0">
                <a:cs typeface="Arial" pitchFamily="34" charset="0"/>
              </a:rPr>
              <a:t>trong các trường hợp sau:	</a:t>
            </a:r>
          </a:p>
        </p:txBody>
      </p:sp>
      <p:sp>
        <p:nvSpPr>
          <p:cNvPr id="7" name="Rounded Rectangle 6"/>
          <p:cNvSpPr/>
          <p:nvPr/>
        </p:nvSpPr>
        <p:spPr>
          <a:xfrm>
            <a:off x="3175" y="4653136"/>
            <a:ext cx="9140825" cy="2088232"/>
          </a:xfrm>
          <a:prstGeom prst="roundRect">
            <a:avLst/>
          </a:prstGeom>
          <a:solidFill>
            <a:srgbClr val="E4F41A"/>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marL="457200" indent="-457200">
              <a:buFontTx/>
              <a:buChar char="-"/>
              <a:defRPr/>
            </a:pPr>
            <a:r>
              <a:rPr lang="vi-VN" sz="3200" b="1" dirty="0" smtClean="0">
                <a:cs typeface="Arial" pitchFamily="34" charset="0"/>
              </a:rPr>
              <a:t>Bản </a:t>
            </a:r>
            <a:r>
              <a:rPr lang="vi-VN" sz="3200" b="1" dirty="0">
                <a:cs typeface="Arial" pitchFamily="34" charset="0"/>
              </a:rPr>
              <a:t>thân kết hôn: </a:t>
            </a:r>
            <a:r>
              <a:rPr lang="vi-VN" sz="3200" b="1" dirty="0">
                <a:solidFill>
                  <a:srgbClr val="FF0000"/>
                </a:solidFill>
                <a:cs typeface="Arial" pitchFamily="34" charset="0"/>
              </a:rPr>
              <a:t>nghỉ 3</a:t>
            </a:r>
            <a:r>
              <a:rPr lang="vi-VN" sz="3200" b="1" dirty="0">
                <a:cs typeface="Arial" pitchFamily="34" charset="0"/>
              </a:rPr>
              <a:t> ngày</a:t>
            </a:r>
            <a:r>
              <a:rPr lang="vi-VN" sz="3200" b="1" dirty="0" smtClean="0">
                <a:cs typeface="Arial" pitchFamily="34" charset="0"/>
              </a:rPr>
              <a:t>;</a:t>
            </a:r>
            <a:endParaRPr lang="en-US" sz="3200" b="1" dirty="0" smtClean="0">
              <a:cs typeface="Arial" pitchFamily="34" charset="0"/>
            </a:endParaRPr>
          </a:p>
          <a:p>
            <a:pPr marL="457200" indent="-457200">
              <a:buFontTx/>
              <a:buChar char="-"/>
              <a:defRPr/>
            </a:pPr>
            <a:r>
              <a:rPr lang="vi-VN" sz="3200" b="1" dirty="0" smtClean="0">
                <a:cs typeface="Arial" pitchFamily="34" charset="0"/>
              </a:rPr>
              <a:t>Con </a:t>
            </a:r>
            <a:r>
              <a:rPr lang="vi-VN" sz="3200" b="1" dirty="0">
                <a:cs typeface="Arial" pitchFamily="34" charset="0"/>
              </a:rPr>
              <a:t>kết </a:t>
            </a:r>
            <a:r>
              <a:rPr lang="vi-VN" sz="3200" b="1" dirty="0" smtClean="0">
                <a:cs typeface="Arial" pitchFamily="34" charset="0"/>
              </a:rPr>
              <a:t>hôn: </a:t>
            </a:r>
            <a:r>
              <a:rPr lang="vi-VN" sz="3200" b="1" dirty="0">
                <a:solidFill>
                  <a:srgbClr val="FF0000"/>
                </a:solidFill>
                <a:cs typeface="Arial" pitchFamily="34" charset="0"/>
              </a:rPr>
              <a:t>nghỉ 1</a:t>
            </a:r>
            <a:r>
              <a:rPr lang="vi-VN" sz="3200" b="1" dirty="0">
                <a:cs typeface="Arial" pitchFamily="34" charset="0"/>
              </a:rPr>
              <a:t> ngày</a:t>
            </a:r>
            <a:r>
              <a:rPr lang="vi-VN" sz="3200" b="1" dirty="0" smtClean="0">
                <a:cs typeface="Arial" pitchFamily="34" charset="0"/>
              </a:rPr>
              <a:t>;</a:t>
            </a:r>
            <a:endParaRPr lang="en-US" sz="3200" b="1" dirty="0" smtClean="0">
              <a:cs typeface="Arial" pitchFamily="34" charset="0"/>
            </a:endParaRPr>
          </a:p>
          <a:p>
            <a:pPr marL="457200" indent="-457200">
              <a:buFontTx/>
              <a:buChar char="-"/>
              <a:defRPr/>
            </a:pPr>
            <a:r>
              <a:rPr lang="en-US" sz="3200" b="1" dirty="0" smtClean="0">
                <a:cs typeface="Arial" pitchFamily="34" charset="0"/>
              </a:rPr>
              <a:t>Cha </a:t>
            </a:r>
            <a:r>
              <a:rPr lang="en-US" sz="3200" b="1" dirty="0">
                <a:cs typeface="Arial" pitchFamily="34" charset="0"/>
              </a:rPr>
              <a:t>hay </a:t>
            </a:r>
            <a:r>
              <a:rPr lang="en-US" sz="3200" b="1" dirty="0" err="1">
                <a:cs typeface="Arial" pitchFamily="34" charset="0"/>
              </a:rPr>
              <a:t>mẹ</a:t>
            </a:r>
            <a:r>
              <a:rPr lang="en-US" sz="3200" b="1" dirty="0">
                <a:cs typeface="Arial" pitchFamily="34" charset="0"/>
              </a:rPr>
              <a:t> </a:t>
            </a:r>
            <a:r>
              <a:rPr lang="en-US" sz="3200" b="1" dirty="0" err="1">
                <a:cs typeface="Arial" pitchFamily="34" charset="0"/>
              </a:rPr>
              <a:t>kết</a:t>
            </a:r>
            <a:r>
              <a:rPr lang="en-US" sz="3200" b="1" dirty="0">
                <a:cs typeface="Arial" pitchFamily="34" charset="0"/>
              </a:rPr>
              <a:t> </a:t>
            </a:r>
            <a:r>
              <a:rPr lang="en-US" sz="3200" b="1" dirty="0" err="1">
                <a:cs typeface="Arial" pitchFamily="34" charset="0"/>
              </a:rPr>
              <a:t>hôn</a:t>
            </a:r>
            <a:r>
              <a:rPr lang="vi-VN" sz="3200" b="1" dirty="0">
                <a:cs typeface="Arial" pitchFamily="34" charset="0"/>
              </a:rPr>
              <a:t>: </a:t>
            </a:r>
            <a:r>
              <a:rPr lang="vi-VN" sz="3200" b="1" dirty="0">
                <a:solidFill>
                  <a:srgbClr val="FF0000"/>
                </a:solidFill>
                <a:cs typeface="Arial" pitchFamily="34" charset="0"/>
              </a:rPr>
              <a:t>nghỉ 1</a:t>
            </a:r>
            <a:r>
              <a:rPr lang="vi-VN" sz="3200" b="1" dirty="0">
                <a:cs typeface="Arial" pitchFamily="34" charset="0"/>
              </a:rPr>
              <a:t> </a:t>
            </a:r>
            <a:r>
              <a:rPr lang="vi-VN" sz="3200" b="1" dirty="0" smtClean="0">
                <a:cs typeface="Arial" pitchFamily="34" charset="0"/>
              </a:rPr>
              <a:t>ngày</a:t>
            </a:r>
            <a:r>
              <a:rPr lang="en-US" sz="3200" b="1" dirty="0" smtClean="0">
                <a:cs typeface="Arial" pitchFamily="34" charset="0"/>
              </a:rPr>
              <a:t>.</a:t>
            </a:r>
            <a:endParaRPr lang="vi-VN" sz="3200" b="1" dirty="0">
              <a:cs typeface="Arial" pitchFamily="34" charset="0"/>
            </a:endParaRPr>
          </a:p>
        </p:txBody>
      </p:sp>
    </p:spTree>
    <p:extLst>
      <p:ext uri="{BB962C8B-B14F-4D97-AF65-F5344CB8AC3E}">
        <p14:creationId xmlns:p14="http://schemas.microsoft.com/office/powerpoint/2010/main" val="559292747"/>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1000"/>
                                        <p:tgtEl>
                                          <p:spTgt spid="10"/>
                                        </p:tgtEl>
                                      </p:cBhvr>
                                    </p:animEffect>
                                    <p:anim calcmode="lin" valueType="num">
                                      <p:cBhvr>
                                        <p:cTn id="15" dur="1000" fill="hold"/>
                                        <p:tgtEl>
                                          <p:spTgt spid="10"/>
                                        </p:tgtEl>
                                        <p:attrNameLst>
                                          <p:attrName>ppt_x</p:attrName>
                                        </p:attrNameLst>
                                      </p:cBhvr>
                                      <p:tavLst>
                                        <p:tav tm="0">
                                          <p:val>
                                            <p:strVal val="#ppt_x"/>
                                          </p:val>
                                        </p:tav>
                                        <p:tav tm="100000">
                                          <p:val>
                                            <p:strVal val="#ppt_x"/>
                                          </p:val>
                                        </p:tav>
                                      </p:tavLst>
                                    </p:anim>
                                    <p:anim calcmode="lin" valueType="num">
                                      <p:cBhvr>
                                        <p:cTn id="16"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
                                          </p:val>
                                        </p:tav>
                                        <p:tav tm="100000">
                                          <p:val>
                                            <p:strVal val="#ppt_x"/>
                                          </p:val>
                                        </p:tav>
                                      </p:tavLst>
                                    </p:anim>
                                    <p:anim calcmode="lin" valueType="num">
                                      <p:cBhvr>
                                        <p:cTn id="2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3175" y="1250950"/>
            <a:ext cx="4186238" cy="1027113"/>
          </a:xfrm>
          <a:prstGeom prst="roundRect">
            <a:avLst/>
          </a:prstGeom>
          <a:ln/>
        </p:spPr>
        <p:style>
          <a:lnRef idx="1">
            <a:schemeClr val="accent2"/>
          </a:lnRef>
          <a:fillRef idx="2">
            <a:schemeClr val="accent2"/>
          </a:fillRef>
          <a:effectRef idx="1">
            <a:schemeClr val="accent2"/>
          </a:effectRef>
          <a:fontRef idx="minor">
            <a:schemeClr val="dk1"/>
          </a:fontRef>
        </p:style>
        <p:txBody>
          <a:bodyPr anchor="ctr"/>
          <a:lstStyle/>
          <a:p>
            <a:pPr>
              <a:defRPr/>
            </a:pPr>
            <a:r>
              <a:rPr lang="vi-VN" sz="3200" b="1" dirty="0">
                <a:cs typeface="Arial" pitchFamily="34" charset="0"/>
              </a:rPr>
              <a:t>e. Nghỉ việc riêng</a:t>
            </a:r>
          </a:p>
        </p:txBody>
      </p:sp>
      <p:pic>
        <p:nvPicPr>
          <p:cNvPr id="13005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ounded Rectangle 9"/>
          <p:cNvSpPr/>
          <p:nvPr/>
        </p:nvSpPr>
        <p:spPr>
          <a:xfrm>
            <a:off x="3175" y="2627313"/>
            <a:ext cx="9140825" cy="2144712"/>
          </a:xfrm>
          <a:prstGeom prst="roundRect">
            <a:avLst/>
          </a:prstGeom>
          <a:solidFill>
            <a:srgbClr val="E4F41A"/>
          </a:solidFill>
          <a:ln w="285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a:solidFill>
                  <a:srgbClr val="FF0000"/>
                </a:solidFill>
                <a:cs typeface="Arial" pitchFamily="34" charset="0"/>
              </a:rPr>
              <a:t>N</a:t>
            </a:r>
            <a:r>
              <a:rPr lang="vi-VN" sz="3200" b="1" dirty="0">
                <a:solidFill>
                  <a:srgbClr val="FF0000"/>
                </a:solidFill>
                <a:cs typeface="Arial" pitchFamily="34" charset="0"/>
              </a:rPr>
              <a:t>ghỉ 03 ngày</a:t>
            </a:r>
          </a:p>
          <a:p>
            <a:pPr marL="457200" indent="-457200">
              <a:buFontTx/>
              <a:buChar char="-"/>
              <a:defRPr/>
            </a:pPr>
            <a:r>
              <a:rPr lang="vi-VN" sz="3200" b="1" dirty="0">
                <a:cs typeface="Arial" pitchFamily="34" charset="0"/>
              </a:rPr>
              <a:t>Bố mẹ (cả bên chồng hoặc bên vợ) chết</a:t>
            </a:r>
            <a:endParaRPr lang="en-US" sz="3200" b="1" dirty="0">
              <a:cs typeface="Arial" pitchFamily="34" charset="0"/>
            </a:endParaRPr>
          </a:p>
          <a:p>
            <a:pPr marL="457200" indent="-457200">
              <a:buFontTx/>
              <a:buChar char="-"/>
              <a:defRPr/>
            </a:pPr>
            <a:r>
              <a:rPr lang="en-US" sz="3200" b="1" dirty="0">
                <a:cs typeface="Arial" pitchFamily="34" charset="0"/>
              </a:rPr>
              <a:t>V</a:t>
            </a:r>
            <a:r>
              <a:rPr lang="vi-VN" sz="3200" b="1" dirty="0">
                <a:cs typeface="Arial" pitchFamily="34" charset="0"/>
              </a:rPr>
              <a:t>ợ hoặc chồng chết</a:t>
            </a:r>
            <a:endParaRPr lang="en-US" sz="3200" b="1" dirty="0">
              <a:cs typeface="Arial" pitchFamily="34" charset="0"/>
            </a:endParaRPr>
          </a:p>
          <a:p>
            <a:pPr marL="457200" indent="-457200">
              <a:buFontTx/>
              <a:buChar char="-"/>
              <a:defRPr/>
            </a:pPr>
            <a:r>
              <a:rPr lang="en-US" sz="3200" b="1" dirty="0">
                <a:latin typeface="Arial" pitchFamily="34" charset="0"/>
                <a:cs typeface="Arial" pitchFamily="34" charset="0"/>
              </a:rPr>
              <a:t>C</a:t>
            </a:r>
            <a:r>
              <a:rPr lang="vi-VN" sz="3200" b="1" dirty="0">
                <a:cs typeface="Arial" pitchFamily="34" charset="0"/>
              </a:rPr>
              <a:t>on chết</a:t>
            </a:r>
          </a:p>
        </p:txBody>
      </p:sp>
      <p:sp>
        <p:nvSpPr>
          <p:cNvPr id="7" name="Rounded Rectangle 6"/>
          <p:cNvSpPr/>
          <p:nvPr/>
        </p:nvSpPr>
        <p:spPr>
          <a:xfrm>
            <a:off x="3175" y="5060950"/>
            <a:ext cx="9140825" cy="1655763"/>
          </a:xfrm>
          <a:prstGeom prst="roundRect">
            <a:avLst/>
          </a:prstGeom>
          <a:solidFill>
            <a:schemeClr val="tx2">
              <a:lumMod val="40000"/>
              <a:lumOff val="60000"/>
            </a:schemeClr>
          </a:solidFill>
          <a:ln w="285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a:cs typeface="Arial" pitchFamily="34" charset="0"/>
              </a:rPr>
              <a:t>	Ngoài ra, người lao động có thể thỏa thuận với người sử dụng lao động để nghỉ không lương</a:t>
            </a:r>
          </a:p>
        </p:txBody>
      </p:sp>
    </p:spTree>
    <p:extLst>
      <p:ext uri="{BB962C8B-B14F-4D97-AF65-F5344CB8AC3E}">
        <p14:creationId xmlns:p14="http://schemas.microsoft.com/office/powerpoint/2010/main" val="4074741733"/>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1000"/>
                                        <p:tgtEl>
                                          <p:spTgt spid="7"/>
                                        </p:tgtEl>
                                      </p:cBhvr>
                                    </p:animEffect>
                                    <p:anim calcmode="lin" valueType="num">
                                      <p:cBhvr>
                                        <p:cTn id="15" dur="1000" fill="hold"/>
                                        <p:tgtEl>
                                          <p:spTgt spid="7"/>
                                        </p:tgtEl>
                                        <p:attrNameLst>
                                          <p:attrName>ppt_x</p:attrName>
                                        </p:attrNameLst>
                                      </p:cBhvr>
                                      <p:tavLst>
                                        <p:tav tm="0">
                                          <p:val>
                                            <p:strVal val="#ppt_x"/>
                                          </p:val>
                                        </p:tav>
                                        <p:tav tm="100000">
                                          <p:val>
                                            <p:strVal val="#ppt_x"/>
                                          </p:val>
                                        </p:tav>
                                      </p:tavLst>
                                    </p:anim>
                                    <p:anim calcmode="lin" valueType="num">
                                      <p:cBhvr>
                                        <p:cTn id="1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1074"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ounded Rectangle 4"/>
          <p:cNvSpPr/>
          <p:nvPr/>
        </p:nvSpPr>
        <p:spPr>
          <a:xfrm>
            <a:off x="0" y="1514475"/>
            <a:ext cx="9144000" cy="1495425"/>
          </a:xfrm>
          <a:prstGeom prst="roundRect">
            <a:avLst/>
          </a:prstGeom>
          <a:solidFill>
            <a:schemeClr val="accent6">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a:latin typeface="Arial" pitchFamily="34" charset="0"/>
                <a:cs typeface="Arial" pitchFamily="34" charset="0"/>
              </a:rPr>
              <a:t>13/ </a:t>
            </a:r>
            <a:r>
              <a:rPr lang="vi-VN" sz="3200" dirty="0">
                <a:cs typeface="Arial" pitchFamily="34" charset="0"/>
              </a:rPr>
              <a:t>Theo quy định của pháp luật lao động, những ngày người lao động được nghỉ mà vẫn hưởng nguyên lương:</a:t>
            </a:r>
            <a:endParaRPr lang="en-US" sz="3200" dirty="0">
              <a:latin typeface="Arial" pitchFamily="34" charset="0"/>
              <a:cs typeface="Arial" pitchFamily="34" charset="0"/>
            </a:endParaRPr>
          </a:p>
        </p:txBody>
      </p:sp>
      <p:sp>
        <p:nvSpPr>
          <p:cNvPr id="6" name="Rounded Rectangle 5"/>
          <p:cNvSpPr/>
          <p:nvPr/>
        </p:nvSpPr>
        <p:spPr>
          <a:xfrm>
            <a:off x="114300" y="4862513"/>
            <a:ext cx="4660900" cy="1271587"/>
          </a:xfrm>
          <a:prstGeom prst="roundRect">
            <a:avLst/>
          </a:prstGeom>
          <a:solidFill>
            <a:schemeClr val="accent6">
              <a:lumMod val="40000"/>
              <a:lumOff val="6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b. Cha hay mẹ kết h</a:t>
            </a:r>
            <a:r>
              <a:rPr lang="en-US" sz="3200" dirty="0" err="1">
                <a:latin typeface="Arial" pitchFamily="34" charset="0"/>
                <a:cs typeface="Arial" pitchFamily="34" charset="0"/>
              </a:rPr>
              <a:t>ôn</a:t>
            </a:r>
            <a:r>
              <a:rPr lang="en-US" sz="3200" dirty="0">
                <a:latin typeface="Arial" pitchFamily="34" charset="0"/>
                <a:cs typeface="Arial" pitchFamily="34" charset="0"/>
              </a:rPr>
              <a:t>.</a:t>
            </a:r>
            <a:endParaRPr lang="vi-VN" sz="3200" dirty="0">
              <a:cs typeface="Arial" pitchFamily="34" charset="0"/>
            </a:endParaRPr>
          </a:p>
        </p:txBody>
      </p:sp>
      <p:sp>
        <p:nvSpPr>
          <p:cNvPr id="7" name="Rounded Rectangle 6"/>
          <p:cNvSpPr/>
          <p:nvPr/>
        </p:nvSpPr>
        <p:spPr>
          <a:xfrm>
            <a:off x="4938713" y="3508375"/>
            <a:ext cx="4205287" cy="974725"/>
          </a:xfrm>
          <a:prstGeom prst="roundRect">
            <a:avLst/>
          </a:prstGeom>
          <a:solidFill>
            <a:schemeClr val="accent6">
              <a:lumMod val="40000"/>
              <a:lumOff val="6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c. Cháu nội kết hôn.</a:t>
            </a:r>
          </a:p>
        </p:txBody>
      </p:sp>
      <p:sp>
        <p:nvSpPr>
          <p:cNvPr id="8" name="Rounded Rectangle 7"/>
          <p:cNvSpPr/>
          <p:nvPr/>
        </p:nvSpPr>
        <p:spPr>
          <a:xfrm>
            <a:off x="131763" y="3508375"/>
            <a:ext cx="4660900" cy="974725"/>
          </a:xfrm>
          <a:prstGeom prst="roundRect">
            <a:avLst/>
          </a:prstGeom>
          <a:solidFill>
            <a:schemeClr val="accent6">
              <a:lumMod val="40000"/>
              <a:lumOff val="6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a. Bản thân kết hôn.</a:t>
            </a:r>
          </a:p>
        </p:txBody>
      </p:sp>
      <p:sp>
        <p:nvSpPr>
          <p:cNvPr id="9" name="Rounded Rectangle 8"/>
          <p:cNvSpPr/>
          <p:nvPr/>
        </p:nvSpPr>
        <p:spPr>
          <a:xfrm>
            <a:off x="4938713" y="4862513"/>
            <a:ext cx="4205287" cy="1271587"/>
          </a:xfrm>
          <a:prstGeom prst="roundRect">
            <a:avLst/>
          </a:prstGeom>
          <a:solidFill>
            <a:schemeClr val="accent6">
              <a:lumMod val="40000"/>
              <a:lumOff val="6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d. Cháu ngoại kết hôn</a:t>
            </a:r>
            <a:r>
              <a:rPr lang="en-US" sz="3200" dirty="0">
                <a:latin typeface="Arial" pitchFamily="34" charset="0"/>
                <a:cs typeface="Arial" pitchFamily="34" charset="0"/>
              </a:rPr>
              <a:t>.</a:t>
            </a:r>
            <a:endParaRPr lang="vi-VN" sz="3200" dirty="0">
              <a:cs typeface="Arial" pitchFamily="34" charset="0"/>
            </a:endParaRPr>
          </a:p>
        </p:txBody>
      </p:sp>
      <p:sp>
        <p:nvSpPr>
          <p:cNvPr id="10" name="Rounded Rectangle 9"/>
          <p:cNvSpPr/>
          <p:nvPr/>
        </p:nvSpPr>
        <p:spPr>
          <a:xfrm>
            <a:off x="2759075" y="7938"/>
            <a:ext cx="5603875" cy="749300"/>
          </a:xfrm>
          <a:prstGeom prst="roundRect">
            <a:avLst/>
          </a:prstGeom>
          <a:solidFill>
            <a:srgbClr val="E4F41A"/>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en-US" sz="3200" b="1" dirty="0" err="1">
                <a:latin typeface="Arial" pitchFamily="34" charset="0"/>
                <a:cs typeface="Arial" pitchFamily="34" charset="0"/>
              </a:rPr>
              <a:t>Chọn</a:t>
            </a:r>
            <a:r>
              <a:rPr lang="en-US" sz="3200" b="1" dirty="0">
                <a:latin typeface="Arial" pitchFamily="34" charset="0"/>
                <a:cs typeface="Arial" pitchFamily="34" charset="0"/>
              </a:rPr>
              <a:t> </a:t>
            </a:r>
            <a:r>
              <a:rPr lang="en-US" sz="3200" b="1" dirty="0" err="1">
                <a:latin typeface="Arial" pitchFamily="34" charset="0"/>
                <a:cs typeface="Arial" pitchFamily="34" charset="0"/>
              </a:rPr>
              <a:t>câu</a:t>
            </a:r>
            <a:r>
              <a:rPr lang="en-US" sz="3200" b="1" dirty="0">
                <a:latin typeface="Arial" pitchFamily="34" charset="0"/>
                <a:cs typeface="Arial" pitchFamily="34" charset="0"/>
              </a:rPr>
              <a:t> </a:t>
            </a:r>
            <a:r>
              <a:rPr lang="en-US" sz="3200" b="1" dirty="0" err="1">
                <a:latin typeface="Arial" pitchFamily="34" charset="0"/>
                <a:cs typeface="Arial" pitchFamily="34" charset="0"/>
              </a:rPr>
              <a:t>trả</a:t>
            </a:r>
            <a:r>
              <a:rPr lang="en-US" sz="3200" b="1" dirty="0">
                <a:latin typeface="Arial" pitchFamily="34" charset="0"/>
                <a:cs typeface="Arial" pitchFamily="34" charset="0"/>
              </a:rPr>
              <a:t> </a:t>
            </a:r>
            <a:r>
              <a:rPr lang="en-US" sz="3200" b="1" dirty="0" err="1">
                <a:latin typeface="Arial" pitchFamily="34" charset="0"/>
                <a:cs typeface="Arial" pitchFamily="34" charset="0"/>
              </a:rPr>
              <a:t>lời</a:t>
            </a:r>
            <a:r>
              <a:rPr lang="en-US" sz="3200" b="1" dirty="0">
                <a:latin typeface="Arial" pitchFamily="34" charset="0"/>
                <a:cs typeface="Arial" pitchFamily="34" charset="0"/>
              </a:rPr>
              <a:t> </a:t>
            </a:r>
            <a:r>
              <a:rPr lang="en-US" sz="3200" b="1" dirty="0" err="1">
                <a:latin typeface="Arial" pitchFamily="34" charset="0"/>
                <a:cs typeface="Arial" pitchFamily="34" charset="0"/>
              </a:rPr>
              <a:t>đúng</a:t>
            </a:r>
            <a:r>
              <a:rPr lang="en-US" sz="3200" b="1" dirty="0">
                <a:latin typeface="Arial" pitchFamily="34" charset="0"/>
                <a:cs typeface="Arial" pitchFamily="34" charset="0"/>
              </a:rPr>
              <a:t> </a:t>
            </a:r>
            <a:r>
              <a:rPr lang="en-US" sz="3200" b="1" dirty="0" err="1">
                <a:latin typeface="Arial" pitchFamily="34" charset="0"/>
                <a:cs typeface="Arial" pitchFamily="34" charset="0"/>
              </a:rPr>
              <a:t>nhất</a:t>
            </a:r>
            <a:r>
              <a:rPr lang="en-US" sz="3200" b="1" dirty="0">
                <a:latin typeface="Arial" pitchFamily="34" charset="0"/>
                <a:cs typeface="Arial" pitchFamily="34" charset="0"/>
              </a:rPr>
              <a:t>  </a:t>
            </a:r>
          </a:p>
        </p:txBody>
      </p:sp>
    </p:spTree>
    <p:extLst>
      <p:ext uri="{BB962C8B-B14F-4D97-AF65-F5344CB8AC3E}">
        <p14:creationId xmlns:p14="http://schemas.microsoft.com/office/powerpoint/2010/main" val="1780997861"/>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500" fill="hold"/>
                                        <p:tgtEl>
                                          <p:spTgt spid="6"/>
                                        </p:tgtEl>
                                        <p:attrNameLst>
                                          <p:attrName>ppt_x</p:attrName>
                                        </p:attrNameLst>
                                      </p:cBhvr>
                                      <p:tavLst>
                                        <p:tav tm="0">
                                          <p:val>
                                            <p:strVal val="#ppt_x"/>
                                          </p:val>
                                        </p:tav>
                                        <p:tav tm="100000">
                                          <p:val>
                                            <p:strVal val="#ppt_x"/>
                                          </p:val>
                                        </p:tav>
                                      </p:tavLst>
                                    </p:anim>
                                    <p:anim calcmode="lin" valueType="num">
                                      <p:cBhvr additive="base">
                                        <p:cTn id="15" dur="5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 fill="hold"/>
                                        <p:tgtEl>
                                          <p:spTgt spid="7"/>
                                        </p:tgtEl>
                                        <p:attrNameLst>
                                          <p:attrName>ppt_x</p:attrName>
                                        </p:attrNameLst>
                                      </p:cBhvr>
                                      <p:tavLst>
                                        <p:tav tm="0">
                                          <p:val>
                                            <p:strVal val="#ppt_x"/>
                                          </p:val>
                                        </p:tav>
                                        <p:tav tm="100000">
                                          <p:val>
                                            <p:strVal val="#ppt_x"/>
                                          </p:val>
                                        </p:tav>
                                      </p:tavLst>
                                    </p:anim>
                                    <p:anim calcmode="lin" valueType="num">
                                      <p:cBhvr additive="base">
                                        <p:cTn id="19" dur="5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500" fill="hold"/>
                                        <p:tgtEl>
                                          <p:spTgt spid="9"/>
                                        </p:tgtEl>
                                        <p:attrNameLst>
                                          <p:attrName>ppt_x</p:attrName>
                                        </p:attrNameLst>
                                      </p:cBhvr>
                                      <p:tavLst>
                                        <p:tav tm="0">
                                          <p:val>
                                            <p:strVal val="#ppt_x"/>
                                          </p:val>
                                        </p:tav>
                                        <p:tav tm="100000">
                                          <p:val>
                                            <p:strVal val="#ppt_x"/>
                                          </p:val>
                                        </p:tav>
                                      </p:tavLst>
                                    </p:anim>
                                    <p:anim calcmode="lin" valueType="num">
                                      <p:cBhvr additive="base">
                                        <p:cTn id="23" dur="500" fill="hold"/>
                                        <p:tgtEl>
                                          <p:spTgt spid="9"/>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500" fill="hold"/>
                                        <p:tgtEl>
                                          <p:spTgt spid="8"/>
                                        </p:tgtEl>
                                        <p:attrNameLst>
                                          <p:attrName>ppt_x</p:attrName>
                                        </p:attrNameLst>
                                      </p:cBhvr>
                                      <p:tavLst>
                                        <p:tav tm="0">
                                          <p:val>
                                            <p:strVal val="#ppt_x"/>
                                          </p:val>
                                        </p:tav>
                                        <p:tav tm="100000">
                                          <p:val>
                                            <p:strVal val="#ppt_x"/>
                                          </p:val>
                                        </p:tav>
                                      </p:tavLst>
                                    </p:anim>
                                    <p:anim calcmode="lin" valueType="num">
                                      <p:cBhvr additive="base">
                                        <p:cTn id="27"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8" fill="hold" nodeType="clickPar">
                      <p:stCondLst>
                        <p:cond delay="indefinite"/>
                      </p:stCondLst>
                      <p:childTnLst>
                        <p:par>
                          <p:cTn id="29" fill="hold" nodeType="withGroup">
                            <p:stCondLst>
                              <p:cond delay="0"/>
                            </p:stCondLst>
                            <p:childTnLst>
                              <p:par>
                                <p:cTn id="30" presetID="1" presetClass="emph" presetSubtype="2" fill="hold" nodeType="clickEffect">
                                  <p:stCondLst>
                                    <p:cond delay="0"/>
                                  </p:stCondLst>
                                  <p:childTnLst>
                                    <p:animClr clrSpc="rgb" dir="cw">
                                      <p:cBhvr>
                                        <p:cTn id="31" dur="2000" fill="hold"/>
                                        <p:tgtEl>
                                          <p:spTgt spid="8"/>
                                        </p:tgtEl>
                                        <p:attrNameLst>
                                          <p:attrName>fillcolor</p:attrName>
                                        </p:attrNameLst>
                                      </p:cBhvr>
                                      <p:to>
                                        <a:srgbClr val="FF0000"/>
                                      </p:to>
                                    </p:animClr>
                                    <p:set>
                                      <p:cBhvr>
                                        <p:cTn id="32" dur="2000" fill="hold"/>
                                        <p:tgtEl>
                                          <p:spTgt spid="8"/>
                                        </p:tgtEl>
                                        <p:attrNameLst>
                                          <p:attrName>fill.type</p:attrName>
                                        </p:attrNameLst>
                                      </p:cBhvr>
                                      <p:to>
                                        <p:strVal val="solid"/>
                                      </p:to>
                                    </p:set>
                                    <p:set>
                                      <p:cBhvr>
                                        <p:cTn id="33" dur="2000" fill="hold"/>
                                        <p:tgtEl>
                                          <p:spTgt spid="8"/>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Lst>
  </p:timing>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3175" y="1250950"/>
            <a:ext cx="4784725" cy="1027113"/>
          </a:xfrm>
          <a:prstGeom prst="roundRect">
            <a:avLst/>
          </a:prstGeom>
          <a:solidFill>
            <a:schemeClr val="accent5">
              <a:lumMod val="20000"/>
              <a:lumOff val="80000"/>
            </a:schemeClr>
          </a:solidFill>
          <a:ln w="285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a:cs typeface="Arial" pitchFamily="34" charset="0"/>
              </a:rPr>
              <a:t>2.3.7. Kỷ luật lao động</a:t>
            </a:r>
          </a:p>
        </p:txBody>
      </p:sp>
      <p:pic>
        <p:nvPicPr>
          <p:cNvPr id="13210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ounded Rectangle 9"/>
          <p:cNvSpPr/>
          <p:nvPr/>
        </p:nvSpPr>
        <p:spPr>
          <a:xfrm>
            <a:off x="3175" y="2763838"/>
            <a:ext cx="2755900" cy="893762"/>
          </a:xfrm>
          <a:prstGeom prst="roundRect">
            <a:avLst/>
          </a:prstGeom>
          <a:solidFill>
            <a:schemeClr val="tx2">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a:cs typeface="Arial" pitchFamily="34" charset="0"/>
              </a:rPr>
              <a:t>* Khái niệm</a:t>
            </a:r>
          </a:p>
        </p:txBody>
      </p:sp>
      <p:sp>
        <p:nvSpPr>
          <p:cNvPr id="7" name="Rounded Rectangle 6"/>
          <p:cNvSpPr/>
          <p:nvPr/>
        </p:nvSpPr>
        <p:spPr>
          <a:xfrm>
            <a:off x="0" y="4013200"/>
            <a:ext cx="9144000" cy="2187575"/>
          </a:xfrm>
          <a:prstGeom prst="roundRect">
            <a:avLst/>
          </a:prstGeom>
          <a:solidFill>
            <a:schemeClr val="tx2">
              <a:lumMod val="40000"/>
              <a:lumOff val="60000"/>
            </a:schemeClr>
          </a:solidFill>
          <a:ln w="285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a:cs typeface="Arial" pitchFamily="34" charset="0"/>
              </a:rPr>
              <a:t>“Kỷ luật lao động là những </a:t>
            </a:r>
            <a:r>
              <a:rPr lang="vi-VN" sz="3200" b="1" dirty="0">
                <a:solidFill>
                  <a:srgbClr val="FF0000"/>
                </a:solidFill>
                <a:cs typeface="Arial" pitchFamily="34" charset="0"/>
              </a:rPr>
              <a:t>quy định </a:t>
            </a:r>
            <a:r>
              <a:rPr lang="vi-VN" sz="3200" b="1" dirty="0">
                <a:cs typeface="Arial" pitchFamily="34" charset="0"/>
              </a:rPr>
              <a:t>về việc tuân theo </a:t>
            </a:r>
            <a:r>
              <a:rPr lang="vi-VN" sz="3200" b="1" dirty="0">
                <a:solidFill>
                  <a:srgbClr val="FF0000"/>
                </a:solidFill>
                <a:cs typeface="Arial" pitchFamily="34" charset="0"/>
              </a:rPr>
              <a:t>thời gian, công nghệ </a:t>
            </a:r>
            <a:r>
              <a:rPr lang="vi-VN" sz="3200" b="1" dirty="0">
                <a:cs typeface="Arial" pitchFamily="34" charset="0"/>
              </a:rPr>
              <a:t>và </a:t>
            </a:r>
            <a:r>
              <a:rPr lang="vi-VN" sz="3200" b="1" dirty="0">
                <a:solidFill>
                  <a:srgbClr val="FF0000"/>
                </a:solidFill>
                <a:cs typeface="Arial" pitchFamily="34" charset="0"/>
              </a:rPr>
              <a:t>điều hành </a:t>
            </a:r>
            <a:r>
              <a:rPr lang="vi-VN" sz="3200" b="1" dirty="0">
                <a:cs typeface="Arial" pitchFamily="34" charset="0"/>
              </a:rPr>
              <a:t>sản xuất kinh doanh thể hiện trong nội quy lao động”</a:t>
            </a:r>
          </a:p>
        </p:txBody>
      </p:sp>
    </p:spTree>
    <p:extLst>
      <p:ext uri="{BB962C8B-B14F-4D97-AF65-F5344CB8AC3E}">
        <p14:creationId xmlns:p14="http://schemas.microsoft.com/office/powerpoint/2010/main" val="4102939476"/>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1000"/>
                                        <p:tgtEl>
                                          <p:spTgt spid="10"/>
                                        </p:tgtEl>
                                      </p:cBhvr>
                                    </p:animEffect>
                                    <p:anim calcmode="lin" valueType="num">
                                      <p:cBhvr>
                                        <p:cTn id="15" dur="1000" fill="hold"/>
                                        <p:tgtEl>
                                          <p:spTgt spid="10"/>
                                        </p:tgtEl>
                                        <p:attrNameLst>
                                          <p:attrName>ppt_x</p:attrName>
                                        </p:attrNameLst>
                                      </p:cBhvr>
                                      <p:tavLst>
                                        <p:tav tm="0">
                                          <p:val>
                                            <p:strVal val="#ppt_x"/>
                                          </p:val>
                                        </p:tav>
                                        <p:tav tm="100000">
                                          <p:val>
                                            <p:strVal val="#ppt_x"/>
                                          </p:val>
                                        </p:tav>
                                      </p:tavLst>
                                    </p:anim>
                                    <p:anim calcmode="lin" valueType="num">
                                      <p:cBhvr>
                                        <p:cTn id="16"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
                                          </p:val>
                                        </p:tav>
                                        <p:tav tm="100000">
                                          <p:val>
                                            <p:strVal val="#ppt_x"/>
                                          </p:val>
                                        </p:tav>
                                      </p:tavLst>
                                    </p:anim>
                                    <p:anim calcmode="lin" valueType="num">
                                      <p:cBhvr>
                                        <p:cTn id="2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3175" y="1250950"/>
            <a:ext cx="9140825" cy="2057400"/>
          </a:xfrm>
          <a:prstGeom prst="roundRect">
            <a:avLst/>
          </a:prstGeom>
          <a:solidFill>
            <a:srgbClr val="FFCCFF"/>
          </a:solidFill>
          <a:ln w="285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Pháp luật lao động quy định những nghĩa vụ chung nhất mà </a:t>
            </a:r>
            <a:r>
              <a:rPr lang="vi-VN" sz="3200" dirty="0">
                <a:solidFill>
                  <a:srgbClr val="FF0000"/>
                </a:solidFill>
                <a:cs typeface="Arial" pitchFamily="34" charset="0"/>
              </a:rPr>
              <a:t>mọi người lao động </a:t>
            </a:r>
            <a:r>
              <a:rPr lang="vi-VN" sz="3200" dirty="0">
                <a:cs typeface="Arial" pitchFamily="34" charset="0"/>
              </a:rPr>
              <a:t>trong tất cả các mối quan hệ lao động </a:t>
            </a:r>
            <a:r>
              <a:rPr lang="vi-VN" sz="3200" dirty="0">
                <a:solidFill>
                  <a:srgbClr val="FF0000"/>
                </a:solidFill>
                <a:cs typeface="Arial" pitchFamily="34" charset="0"/>
              </a:rPr>
              <a:t>phải chấp hành</a:t>
            </a:r>
            <a:r>
              <a:rPr lang="vi-VN" sz="3200" dirty="0">
                <a:cs typeface="Arial" pitchFamily="34" charset="0"/>
              </a:rPr>
              <a:t>, đó là:</a:t>
            </a:r>
            <a:endParaRPr lang="vi-VN" sz="3200" b="1" dirty="0">
              <a:cs typeface="Arial" pitchFamily="34" charset="0"/>
            </a:endParaRPr>
          </a:p>
        </p:txBody>
      </p:sp>
      <p:pic>
        <p:nvPicPr>
          <p:cNvPr id="133126"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ounded Rectangle 9"/>
          <p:cNvSpPr/>
          <p:nvPr/>
        </p:nvSpPr>
        <p:spPr>
          <a:xfrm>
            <a:off x="0" y="3514725"/>
            <a:ext cx="9140825" cy="1443038"/>
          </a:xfrm>
          <a:prstGeom prst="roundRect">
            <a:avLst/>
          </a:prstGeom>
          <a:solidFill>
            <a:srgbClr val="FFFF00"/>
          </a:solidFill>
          <a:ln w="285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 Hoàn thành công việc được giao với chất lượng tốt, đảm bảo thời gian và định mức lao động.</a:t>
            </a:r>
          </a:p>
        </p:txBody>
      </p:sp>
      <p:sp>
        <p:nvSpPr>
          <p:cNvPr id="7" name="Rounded Rectangle 6"/>
          <p:cNvSpPr/>
          <p:nvPr/>
        </p:nvSpPr>
        <p:spPr>
          <a:xfrm>
            <a:off x="22225" y="5143500"/>
            <a:ext cx="9140825" cy="1589088"/>
          </a:xfrm>
          <a:prstGeom prst="roundRect">
            <a:avLst/>
          </a:prstGeom>
          <a:solidFill>
            <a:schemeClr val="tx2">
              <a:lumMod val="40000"/>
              <a:lumOff val="60000"/>
            </a:schemeClr>
          </a:solidFill>
          <a:ln w="285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 Thực hiện các quy định về an toàn, vệ sinh lao động, tôn trọng các quy trình, quy phạm về kỹ thuật, công nghệ chuyên môn.</a:t>
            </a:r>
          </a:p>
        </p:txBody>
      </p:sp>
    </p:spTree>
    <p:extLst>
      <p:ext uri="{BB962C8B-B14F-4D97-AF65-F5344CB8AC3E}">
        <p14:creationId xmlns:p14="http://schemas.microsoft.com/office/powerpoint/2010/main" val="2289931287"/>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1000"/>
                                        <p:tgtEl>
                                          <p:spTgt spid="10"/>
                                        </p:tgtEl>
                                      </p:cBhvr>
                                    </p:animEffect>
                                    <p:anim calcmode="lin" valueType="num">
                                      <p:cBhvr>
                                        <p:cTn id="15" dur="1000" fill="hold"/>
                                        <p:tgtEl>
                                          <p:spTgt spid="10"/>
                                        </p:tgtEl>
                                        <p:attrNameLst>
                                          <p:attrName>ppt_x</p:attrName>
                                        </p:attrNameLst>
                                      </p:cBhvr>
                                      <p:tavLst>
                                        <p:tav tm="0">
                                          <p:val>
                                            <p:strVal val="#ppt_x"/>
                                          </p:val>
                                        </p:tav>
                                        <p:tav tm="100000">
                                          <p:val>
                                            <p:strVal val="#ppt_x"/>
                                          </p:val>
                                        </p:tav>
                                      </p:tavLst>
                                    </p:anim>
                                    <p:anim calcmode="lin" valueType="num">
                                      <p:cBhvr>
                                        <p:cTn id="16"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
                                          </p:val>
                                        </p:tav>
                                        <p:tav tm="100000">
                                          <p:val>
                                            <p:strVal val="#ppt_x"/>
                                          </p:val>
                                        </p:tav>
                                      </p:tavLst>
                                    </p:anim>
                                    <p:anim calcmode="lin" valueType="num">
                                      <p:cBhvr>
                                        <p:cTn id="2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3175" y="1250950"/>
            <a:ext cx="9140825" cy="1974850"/>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 Thực hiện những cam kết trong hợp đồng lao động, tuân thủ sự điều hành hợp pháp của người sử dụng lao động và thực hiện các quy định khác của pháp luật lao động.</a:t>
            </a:r>
          </a:p>
        </p:txBody>
      </p:sp>
      <p:pic>
        <p:nvPicPr>
          <p:cNvPr id="134148"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8"/>
          <p:cNvSpPr/>
          <p:nvPr/>
        </p:nvSpPr>
        <p:spPr>
          <a:xfrm>
            <a:off x="3175" y="3490913"/>
            <a:ext cx="9140825" cy="1397000"/>
          </a:xfrm>
          <a:prstGeom prst="roundRect">
            <a:avLst/>
          </a:prstGeom>
          <a:ln/>
        </p:spPr>
        <p:style>
          <a:lnRef idx="1">
            <a:schemeClr val="dk1"/>
          </a:lnRef>
          <a:fillRef idx="2">
            <a:schemeClr val="dk1"/>
          </a:fillRef>
          <a:effectRef idx="1">
            <a:schemeClr val="dk1"/>
          </a:effectRef>
          <a:fontRef idx="minor">
            <a:schemeClr val="dk1"/>
          </a:fontRef>
        </p:style>
        <p:txBody>
          <a:bodyPr anchor="ctr"/>
          <a:lstStyle/>
          <a:p>
            <a:pPr>
              <a:defRPr/>
            </a:pPr>
            <a:r>
              <a:rPr lang="vi-VN" sz="3200" dirty="0">
                <a:cs typeface="Arial" pitchFamily="34" charset="0"/>
              </a:rPr>
              <a:t>- Bảo vệ tài sản và bí mật công nghệ kinh doanh.</a:t>
            </a:r>
          </a:p>
        </p:txBody>
      </p:sp>
      <p:sp>
        <p:nvSpPr>
          <p:cNvPr id="10" name="Rounded Rectangle 9"/>
          <p:cNvSpPr/>
          <p:nvPr/>
        </p:nvSpPr>
        <p:spPr>
          <a:xfrm>
            <a:off x="3175" y="5124450"/>
            <a:ext cx="9140825" cy="1443038"/>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Các nghĩa vụ này được cụ thể hoá trong nội quy lao động của đơn vị.</a:t>
            </a:r>
          </a:p>
        </p:txBody>
      </p:sp>
    </p:spTree>
    <p:extLst>
      <p:ext uri="{BB962C8B-B14F-4D97-AF65-F5344CB8AC3E}">
        <p14:creationId xmlns:p14="http://schemas.microsoft.com/office/powerpoint/2010/main" val="3188410470"/>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
                                          </p:val>
                                        </p:tav>
                                        <p:tav tm="100000">
                                          <p:val>
                                            <p:strVal val="#ppt_x"/>
                                          </p:val>
                                        </p:tav>
                                      </p:tavLst>
                                    </p:anim>
                                    <p:anim calcmode="lin" valueType="num">
                                      <p:cBhvr>
                                        <p:cTn id="1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fade">
                                      <p:cBhvr>
                                        <p:cTn id="21" dur="1000"/>
                                        <p:tgtEl>
                                          <p:spTgt spid="10"/>
                                        </p:tgtEl>
                                      </p:cBhvr>
                                    </p:animEffect>
                                    <p:anim calcmode="lin" valueType="num">
                                      <p:cBhvr>
                                        <p:cTn id="22" dur="1000" fill="hold"/>
                                        <p:tgtEl>
                                          <p:spTgt spid="10"/>
                                        </p:tgtEl>
                                        <p:attrNameLst>
                                          <p:attrName>ppt_x</p:attrName>
                                        </p:attrNameLst>
                                      </p:cBhvr>
                                      <p:tavLst>
                                        <p:tav tm="0">
                                          <p:val>
                                            <p:strVal val="#ppt_x"/>
                                          </p:val>
                                        </p:tav>
                                        <p:tav tm="100000">
                                          <p:val>
                                            <p:strVal val="#ppt_x"/>
                                          </p:val>
                                        </p:tav>
                                      </p:tavLst>
                                    </p:anim>
                                    <p:anim calcmode="lin" valueType="num">
                                      <p:cBhvr>
                                        <p:cTn id="23"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9" grpId="0" animBg="1"/>
      <p:bldP spid="10" grpId="0" animBg="1"/>
    </p:bldLst>
  </p:timing>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3175" y="1250950"/>
            <a:ext cx="5233988" cy="1027113"/>
          </a:xfrm>
          <a:prstGeom prst="roundRect">
            <a:avLst/>
          </a:prstGeom>
          <a:solidFill>
            <a:srgbClr val="FFCCFF"/>
          </a:solidFill>
          <a:ln w="285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 Nội dung kỷ luật lao động </a:t>
            </a:r>
            <a:endParaRPr lang="vi-VN" sz="3200" b="1" dirty="0">
              <a:cs typeface="Arial" pitchFamily="34" charset="0"/>
            </a:endParaRPr>
          </a:p>
        </p:txBody>
      </p:sp>
      <p:pic>
        <p:nvPicPr>
          <p:cNvPr id="136198"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ounded Rectangle 9"/>
          <p:cNvSpPr/>
          <p:nvPr/>
        </p:nvSpPr>
        <p:spPr>
          <a:xfrm>
            <a:off x="0" y="2509838"/>
            <a:ext cx="9144000" cy="1597025"/>
          </a:xfrm>
          <a:prstGeom prst="roundRect">
            <a:avLst/>
          </a:prstGeom>
          <a:solidFill>
            <a:schemeClr val="tx2">
              <a:lumMod val="40000"/>
              <a:lumOff val="6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Nội dung kỷ luật lao động được thể hiện cụ thể trong nội quy lao động của từng đơn vị. </a:t>
            </a:r>
          </a:p>
        </p:txBody>
      </p:sp>
      <p:sp>
        <p:nvSpPr>
          <p:cNvPr id="7" name="Rounded Rectangle 6"/>
          <p:cNvSpPr/>
          <p:nvPr/>
        </p:nvSpPr>
        <p:spPr>
          <a:xfrm>
            <a:off x="34925" y="4738688"/>
            <a:ext cx="9140825" cy="1058862"/>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Nội dung chủ yếu của nội quy lao động gồm</a:t>
            </a:r>
          </a:p>
        </p:txBody>
      </p:sp>
    </p:spTree>
    <p:extLst>
      <p:ext uri="{BB962C8B-B14F-4D97-AF65-F5344CB8AC3E}">
        <p14:creationId xmlns:p14="http://schemas.microsoft.com/office/powerpoint/2010/main" val="4034779203"/>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1000"/>
                                        <p:tgtEl>
                                          <p:spTgt spid="10"/>
                                        </p:tgtEl>
                                      </p:cBhvr>
                                    </p:animEffect>
                                    <p:anim calcmode="lin" valueType="num">
                                      <p:cBhvr>
                                        <p:cTn id="15" dur="1000" fill="hold"/>
                                        <p:tgtEl>
                                          <p:spTgt spid="10"/>
                                        </p:tgtEl>
                                        <p:attrNameLst>
                                          <p:attrName>ppt_x</p:attrName>
                                        </p:attrNameLst>
                                      </p:cBhvr>
                                      <p:tavLst>
                                        <p:tav tm="0">
                                          <p:val>
                                            <p:strVal val="#ppt_x"/>
                                          </p:val>
                                        </p:tav>
                                        <p:tav tm="100000">
                                          <p:val>
                                            <p:strVal val="#ppt_x"/>
                                          </p:val>
                                        </p:tav>
                                      </p:tavLst>
                                    </p:anim>
                                    <p:anim calcmode="lin" valueType="num">
                                      <p:cBhvr>
                                        <p:cTn id="16"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
                                          </p:val>
                                        </p:tav>
                                        <p:tav tm="100000">
                                          <p:val>
                                            <p:strVal val="#ppt_x"/>
                                          </p:val>
                                        </p:tav>
                                      </p:tavLst>
                                    </p:anim>
                                    <p:anim calcmode="lin" valueType="num">
                                      <p:cBhvr>
                                        <p:cTn id="2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7" grpId="0" animBg="1"/>
    </p:bldLst>
  </p:timing>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3175" y="1250950"/>
            <a:ext cx="5233988" cy="760413"/>
          </a:xfrm>
          <a:prstGeom prst="roundRect">
            <a:avLst/>
          </a:prstGeom>
          <a:solidFill>
            <a:schemeClr val="accent2">
              <a:lumMod val="20000"/>
              <a:lumOff val="80000"/>
            </a:schemeClr>
          </a:solidFill>
          <a:ln w="285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 Nội </a:t>
            </a:r>
            <a:r>
              <a:rPr lang="en-US" sz="3200" dirty="0" err="1">
                <a:latin typeface="Arial" pitchFamily="34" charset="0"/>
                <a:cs typeface="Arial" pitchFamily="34" charset="0"/>
              </a:rPr>
              <a:t>quy</a:t>
            </a:r>
            <a:r>
              <a:rPr lang="en-US" sz="3200" dirty="0">
                <a:latin typeface="Arial" pitchFamily="34" charset="0"/>
                <a:cs typeface="Arial" pitchFamily="34" charset="0"/>
              </a:rPr>
              <a:t> </a:t>
            </a:r>
            <a:r>
              <a:rPr lang="vi-VN" sz="3200" dirty="0">
                <a:cs typeface="Arial" pitchFamily="34" charset="0"/>
              </a:rPr>
              <a:t>lao động </a:t>
            </a:r>
            <a:endParaRPr lang="vi-VN" sz="3200" b="1" dirty="0">
              <a:cs typeface="Arial" pitchFamily="34" charset="0"/>
            </a:endParaRPr>
          </a:p>
        </p:txBody>
      </p:sp>
      <p:pic>
        <p:nvPicPr>
          <p:cNvPr id="13722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ounded Rectangle 6"/>
          <p:cNvSpPr/>
          <p:nvPr/>
        </p:nvSpPr>
        <p:spPr>
          <a:xfrm>
            <a:off x="0" y="2360613"/>
            <a:ext cx="5702300" cy="798512"/>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 Thời giờ làm việc, nghỉ ngơi; </a:t>
            </a:r>
          </a:p>
        </p:txBody>
      </p:sp>
      <p:sp>
        <p:nvSpPr>
          <p:cNvPr id="8" name="Rounded Rectangle 7"/>
          <p:cNvSpPr/>
          <p:nvPr/>
        </p:nvSpPr>
        <p:spPr>
          <a:xfrm>
            <a:off x="0" y="3487738"/>
            <a:ext cx="5818188" cy="784225"/>
          </a:xfrm>
          <a:prstGeom prst="roundRect">
            <a:avLst/>
          </a:prstGeom>
          <a:solidFill>
            <a:schemeClr val="accent6">
              <a:lumMod val="60000"/>
              <a:lumOff val="4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a:cs typeface="Arial" pitchFamily="34" charset="0"/>
              </a:rPr>
              <a:t>-T</a:t>
            </a:r>
            <a:r>
              <a:rPr lang="vi-VN" sz="3200" dirty="0">
                <a:cs typeface="Arial" pitchFamily="34" charset="0"/>
              </a:rPr>
              <a:t>rật tự trong doanh nghiệp; </a:t>
            </a:r>
          </a:p>
        </p:txBody>
      </p:sp>
      <p:sp>
        <p:nvSpPr>
          <p:cNvPr id="9" name="Rounded Rectangle 8"/>
          <p:cNvSpPr/>
          <p:nvPr/>
        </p:nvSpPr>
        <p:spPr>
          <a:xfrm>
            <a:off x="0" y="4535488"/>
            <a:ext cx="7548563" cy="768350"/>
          </a:xfrm>
          <a:prstGeom prst="roundRect">
            <a:avLst/>
          </a:prstGeom>
          <a:solidFill>
            <a:schemeClr val="tx2">
              <a:lumMod val="40000"/>
              <a:lumOff val="6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a:cs typeface="Arial" pitchFamily="34" charset="0"/>
              </a:rPr>
              <a:t>-A</a:t>
            </a:r>
            <a:r>
              <a:rPr lang="vi-VN" sz="3200" dirty="0">
                <a:cs typeface="Arial" pitchFamily="34" charset="0"/>
              </a:rPr>
              <a:t>n toàn, vệ sinh lao động nơi làm việc; </a:t>
            </a:r>
          </a:p>
        </p:txBody>
      </p:sp>
      <p:sp>
        <p:nvSpPr>
          <p:cNvPr id="11" name="Rounded Rectangle 10"/>
          <p:cNvSpPr/>
          <p:nvPr/>
        </p:nvSpPr>
        <p:spPr>
          <a:xfrm>
            <a:off x="11113" y="5594350"/>
            <a:ext cx="9140825" cy="1138238"/>
          </a:xfrm>
          <a:prstGeom prst="roundRect">
            <a:avLst/>
          </a:prstGeom>
          <a:solidFill>
            <a:schemeClr val="accent2">
              <a:lumMod val="60000"/>
              <a:lumOff val="4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a:cs typeface="Arial" pitchFamily="34" charset="0"/>
              </a:rPr>
              <a:t>- B</a:t>
            </a:r>
            <a:r>
              <a:rPr lang="vi-VN" sz="3200" dirty="0">
                <a:cs typeface="Arial" pitchFamily="34" charset="0"/>
              </a:rPr>
              <a:t>ảo vệ tài sản, bí mật công nghệ kinh doanh của doanh nghiệp; </a:t>
            </a:r>
          </a:p>
        </p:txBody>
      </p:sp>
    </p:spTree>
    <p:extLst>
      <p:ext uri="{BB962C8B-B14F-4D97-AF65-F5344CB8AC3E}">
        <p14:creationId xmlns:p14="http://schemas.microsoft.com/office/powerpoint/2010/main" val="687392776"/>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1000"/>
                                        <p:tgtEl>
                                          <p:spTgt spid="7"/>
                                        </p:tgtEl>
                                      </p:cBhvr>
                                    </p:animEffect>
                                    <p:anim calcmode="lin" valueType="num">
                                      <p:cBhvr>
                                        <p:cTn id="15" dur="1000" fill="hold"/>
                                        <p:tgtEl>
                                          <p:spTgt spid="7"/>
                                        </p:tgtEl>
                                        <p:attrNameLst>
                                          <p:attrName>ppt_x</p:attrName>
                                        </p:attrNameLst>
                                      </p:cBhvr>
                                      <p:tavLst>
                                        <p:tav tm="0">
                                          <p:val>
                                            <p:strVal val="#ppt_x"/>
                                          </p:val>
                                        </p:tav>
                                        <p:tav tm="100000">
                                          <p:val>
                                            <p:strVal val="#ppt_x"/>
                                          </p:val>
                                        </p:tav>
                                      </p:tavLst>
                                    </p:anim>
                                    <p:anim calcmode="lin" valueType="num">
                                      <p:cBhvr>
                                        <p:cTn id="1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anim calcmode="lin" valueType="num">
                                      <p:cBhvr>
                                        <p:cTn id="22" dur="1000" fill="hold"/>
                                        <p:tgtEl>
                                          <p:spTgt spid="8"/>
                                        </p:tgtEl>
                                        <p:attrNameLst>
                                          <p:attrName>ppt_x</p:attrName>
                                        </p:attrNameLst>
                                      </p:cBhvr>
                                      <p:tavLst>
                                        <p:tav tm="0">
                                          <p:val>
                                            <p:strVal val="#ppt_x"/>
                                          </p:val>
                                        </p:tav>
                                        <p:tav tm="100000">
                                          <p:val>
                                            <p:strVal val="#ppt_x"/>
                                          </p:val>
                                        </p:tav>
                                      </p:tavLst>
                                    </p:anim>
                                    <p:anim calcmode="lin" valueType="num">
                                      <p:cBhvr>
                                        <p:cTn id="23"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24" fill="hold" nodeType="clickPar">
                      <p:stCondLst>
                        <p:cond delay="indefinite"/>
                      </p:stCondLst>
                      <p:childTnLst>
                        <p:par>
                          <p:cTn id="25" fill="hold" nodeType="withGroup">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fade">
                                      <p:cBhvr>
                                        <p:cTn id="28" dur="1000"/>
                                        <p:tgtEl>
                                          <p:spTgt spid="9"/>
                                        </p:tgtEl>
                                      </p:cBhvr>
                                    </p:animEffect>
                                    <p:anim calcmode="lin" valueType="num">
                                      <p:cBhvr>
                                        <p:cTn id="29" dur="1000" fill="hold"/>
                                        <p:tgtEl>
                                          <p:spTgt spid="9"/>
                                        </p:tgtEl>
                                        <p:attrNameLst>
                                          <p:attrName>ppt_x</p:attrName>
                                        </p:attrNameLst>
                                      </p:cBhvr>
                                      <p:tavLst>
                                        <p:tav tm="0">
                                          <p:val>
                                            <p:strVal val="#ppt_x"/>
                                          </p:val>
                                        </p:tav>
                                        <p:tav tm="100000">
                                          <p:val>
                                            <p:strVal val="#ppt_x"/>
                                          </p:val>
                                        </p:tav>
                                      </p:tavLst>
                                    </p:anim>
                                    <p:anim calcmode="lin" valueType="num">
                                      <p:cBhvr>
                                        <p:cTn id="30"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31" fill="hold" nodeType="clickPar">
                      <p:stCondLst>
                        <p:cond delay="indefinite"/>
                      </p:stCondLst>
                      <p:childTnLst>
                        <p:par>
                          <p:cTn id="32" fill="hold" nodeType="withGroup">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11"/>
                                        </p:tgtEl>
                                        <p:attrNameLst>
                                          <p:attrName>style.visibility</p:attrName>
                                        </p:attrNameLst>
                                      </p:cBhvr>
                                      <p:to>
                                        <p:strVal val="visible"/>
                                      </p:to>
                                    </p:set>
                                    <p:animEffect transition="in" filter="fade">
                                      <p:cBhvr>
                                        <p:cTn id="35" dur="1000"/>
                                        <p:tgtEl>
                                          <p:spTgt spid="11"/>
                                        </p:tgtEl>
                                      </p:cBhvr>
                                    </p:animEffect>
                                    <p:anim calcmode="lin" valueType="num">
                                      <p:cBhvr>
                                        <p:cTn id="36" dur="1000" fill="hold"/>
                                        <p:tgtEl>
                                          <p:spTgt spid="11"/>
                                        </p:tgtEl>
                                        <p:attrNameLst>
                                          <p:attrName>ppt_x</p:attrName>
                                        </p:attrNameLst>
                                      </p:cBhvr>
                                      <p:tavLst>
                                        <p:tav tm="0">
                                          <p:val>
                                            <p:strVal val="#ppt_x"/>
                                          </p:val>
                                        </p:tav>
                                        <p:tav tm="100000">
                                          <p:val>
                                            <p:strVal val="#ppt_x"/>
                                          </p:val>
                                        </p:tav>
                                      </p:tavLst>
                                    </p:anim>
                                    <p:anim calcmode="lin" valueType="num">
                                      <p:cBhvr>
                                        <p:cTn id="37"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1" grpId="0" animBg="1"/>
    </p:bldLst>
  </p:timing>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3175" y="1250950"/>
            <a:ext cx="5233988" cy="711200"/>
          </a:xfrm>
          <a:prstGeom prst="roundRect">
            <a:avLst/>
          </a:prstGeom>
          <a:solidFill>
            <a:schemeClr val="accent2">
              <a:lumMod val="20000"/>
              <a:lumOff val="80000"/>
            </a:schemeClr>
          </a:solidFill>
          <a:ln w="285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 Nội </a:t>
            </a:r>
            <a:r>
              <a:rPr lang="en-US" sz="3200" dirty="0" err="1">
                <a:latin typeface="Arial" pitchFamily="34" charset="0"/>
                <a:cs typeface="Arial" pitchFamily="34" charset="0"/>
              </a:rPr>
              <a:t>quy</a:t>
            </a:r>
            <a:r>
              <a:rPr lang="en-US" sz="3200" dirty="0">
                <a:latin typeface="Arial" pitchFamily="34" charset="0"/>
                <a:cs typeface="Arial" pitchFamily="34" charset="0"/>
              </a:rPr>
              <a:t> </a:t>
            </a:r>
            <a:r>
              <a:rPr lang="vi-VN" sz="3200" dirty="0">
                <a:cs typeface="Arial" pitchFamily="34" charset="0"/>
              </a:rPr>
              <a:t>lao động </a:t>
            </a:r>
            <a:endParaRPr lang="vi-VN" sz="3200" b="1" dirty="0">
              <a:cs typeface="Arial" pitchFamily="34" charset="0"/>
            </a:endParaRPr>
          </a:p>
        </p:txBody>
      </p:sp>
      <p:pic>
        <p:nvPicPr>
          <p:cNvPr id="138246"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Rounded Rectangle 11"/>
          <p:cNvSpPr/>
          <p:nvPr/>
        </p:nvSpPr>
        <p:spPr>
          <a:xfrm>
            <a:off x="466725" y="2405063"/>
            <a:ext cx="7165975" cy="1203325"/>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a:defRPr/>
            </a:pPr>
            <a:r>
              <a:rPr lang="en-US" sz="3200" dirty="0">
                <a:latin typeface="Arial" pitchFamily="34" charset="0"/>
                <a:cs typeface="Arial" pitchFamily="34" charset="0"/>
              </a:rPr>
              <a:t>C</a:t>
            </a:r>
            <a:r>
              <a:rPr lang="vi-VN" sz="3200" dirty="0">
                <a:cs typeface="Arial" pitchFamily="34" charset="0"/>
              </a:rPr>
              <a:t>ác hành vi vi phạm kỷ luật lao động, </a:t>
            </a:r>
          </a:p>
        </p:txBody>
      </p:sp>
      <p:sp>
        <p:nvSpPr>
          <p:cNvPr id="14" name="Rounded Rectangle 13"/>
          <p:cNvSpPr/>
          <p:nvPr/>
        </p:nvSpPr>
        <p:spPr>
          <a:xfrm>
            <a:off x="466725" y="4021138"/>
            <a:ext cx="8094663" cy="2119312"/>
          </a:xfrm>
          <a:prstGeom prst="roundRect">
            <a:avLst/>
          </a:prstGeom>
          <a:ln/>
        </p:spPr>
        <p:style>
          <a:lnRef idx="1">
            <a:schemeClr val="accent2"/>
          </a:lnRef>
          <a:fillRef idx="2">
            <a:schemeClr val="accent2"/>
          </a:fillRef>
          <a:effectRef idx="1">
            <a:schemeClr val="accent2"/>
          </a:effectRef>
          <a:fontRef idx="minor">
            <a:schemeClr val="dk1"/>
          </a:fontRef>
        </p:style>
        <p:txBody>
          <a:bodyPr anchor="ctr"/>
          <a:lstStyle/>
          <a:p>
            <a:pPr>
              <a:defRPr/>
            </a:pPr>
            <a:r>
              <a:rPr lang="en-US" sz="3200" dirty="0">
                <a:latin typeface="Arial" pitchFamily="34" charset="0"/>
                <a:cs typeface="Arial" pitchFamily="34" charset="0"/>
              </a:rPr>
              <a:t>C</a:t>
            </a:r>
            <a:r>
              <a:rPr lang="vi-VN" sz="3200" dirty="0">
                <a:cs typeface="Arial" pitchFamily="34" charset="0"/>
              </a:rPr>
              <a:t>ác hình thức xử lý luật lao động và trách nhiệm vật chất</a:t>
            </a:r>
          </a:p>
        </p:txBody>
      </p:sp>
    </p:spTree>
    <p:extLst>
      <p:ext uri="{BB962C8B-B14F-4D97-AF65-F5344CB8AC3E}">
        <p14:creationId xmlns:p14="http://schemas.microsoft.com/office/powerpoint/2010/main" val="1400363595"/>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anim calcmode="lin" valueType="num">
                                      <p:cBhvr>
                                        <p:cTn id="8" dur="1000" fill="hold"/>
                                        <p:tgtEl>
                                          <p:spTgt spid="12"/>
                                        </p:tgtEl>
                                        <p:attrNameLst>
                                          <p:attrName>ppt_x</p:attrName>
                                        </p:attrNameLst>
                                      </p:cBhvr>
                                      <p:tavLst>
                                        <p:tav tm="0">
                                          <p:val>
                                            <p:strVal val="#ppt_x"/>
                                          </p:val>
                                        </p:tav>
                                        <p:tav tm="100000">
                                          <p:val>
                                            <p:strVal val="#ppt_x"/>
                                          </p:val>
                                        </p:tav>
                                      </p:tavLst>
                                    </p:anim>
                                    <p:anim calcmode="lin" valueType="num">
                                      <p:cBhvr>
                                        <p:cTn id="9"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4"/>
                                        </p:tgtEl>
                                        <p:attrNameLst>
                                          <p:attrName>style.visibility</p:attrName>
                                        </p:attrNameLst>
                                      </p:cBhvr>
                                      <p:to>
                                        <p:strVal val="visible"/>
                                      </p:to>
                                    </p:set>
                                    <p:animEffect transition="in" filter="fade">
                                      <p:cBhvr>
                                        <p:cTn id="14" dur="1000"/>
                                        <p:tgtEl>
                                          <p:spTgt spid="14"/>
                                        </p:tgtEl>
                                      </p:cBhvr>
                                    </p:animEffect>
                                    <p:anim calcmode="lin" valueType="num">
                                      <p:cBhvr>
                                        <p:cTn id="15" dur="1000" fill="hold"/>
                                        <p:tgtEl>
                                          <p:spTgt spid="14"/>
                                        </p:tgtEl>
                                        <p:attrNameLst>
                                          <p:attrName>ppt_x</p:attrName>
                                        </p:attrNameLst>
                                      </p:cBhvr>
                                      <p:tavLst>
                                        <p:tav tm="0">
                                          <p:val>
                                            <p:strVal val="#ppt_x"/>
                                          </p:val>
                                        </p:tav>
                                        <p:tav tm="100000">
                                          <p:val>
                                            <p:strVal val="#ppt_x"/>
                                          </p:val>
                                        </p:tav>
                                      </p:tavLst>
                                    </p:anim>
                                    <p:anim calcmode="lin" valueType="num">
                                      <p:cBhvr>
                                        <p:cTn id="16"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4" grpId="0" animBg="1"/>
    </p:bldLst>
  </p:timing>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3175" y="1250950"/>
            <a:ext cx="9140825" cy="2673350"/>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Những doanh nghiệp sử dụng từ 10 lao động trở lên khi xây dựng nội quy lao động phải có sự tham khảo ý kiến của Ban chấp hành Công đoàn cơ sở. </a:t>
            </a:r>
          </a:p>
        </p:txBody>
      </p:sp>
      <p:pic>
        <p:nvPicPr>
          <p:cNvPr id="139268"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ounded Rectangle 9"/>
          <p:cNvSpPr/>
          <p:nvPr/>
        </p:nvSpPr>
        <p:spPr>
          <a:xfrm>
            <a:off x="0" y="5003800"/>
            <a:ext cx="9140825" cy="1512888"/>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Nội quy lao động không được trái với pháp luật lao động và các pháp luật khác. </a:t>
            </a:r>
          </a:p>
        </p:txBody>
      </p:sp>
    </p:spTree>
    <p:extLst>
      <p:ext uri="{BB962C8B-B14F-4D97-AF65-F5344CB8AC3E}">
        <p14:creationId xmlns:p14="http://schemas.microsoft.com/office/powerpoint/2010/main" val="3583657885"/>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1000"/>
                                        <p:tgtEl>
                                          <p:spTgt spid="10"/>
                                        </p:tgtEl>
                                      </p:cBhvr>
                                    </p:animEffect>
                                    <p:anim calcmode="lin" valueType="num">
                                      <p:cBhvr>
                                        <p:cTn id="15" dur="1000" fill="hold"/>
                                        <p:tgtEl>
                                          <p:spTgt spid="10"/>
                                        </p:tgtEl>
                                        <p:attrNameLst>
                                          <p:attrName>ppt_x</p:attrName>
                                        </p:attrNameLst>
                                      </p:cBhvr>
                                      <p:tavLst>
                                        <p:tav tm="0">
                                          <p:val>
                                            <p:strVal val="#ppt_x"/>
                                          </p:val>
                                        </p:tav>
                                        <p:tav tm="100000">
                                          <p:val>
                                            <p:strVal val="#ppt_x"/>
                                          </p:val>
                                        </p:tav>
                                      </p:tavLst>
                                    </p:anim>
                                    <p:anim calcmode="lin" valueType="num">
                                      <p:cBhvr>
                                        <p:cTn id="16"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0" grpId="0" animBg="1"/>
    </p:bldLst>
  </p:timing>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0291"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ounded Rectangle 6"/>
          <p:cNvSpPr/>
          <p:nvPr/>
        </p:nvSpPr>
        <p:spPr>
          <a:xfrm>
            <a:off x="0" y="1412875"/>
            <a:ext cx="9140825" cy="1828800"/>
          </a:xfrm>
          <a:prstGeom prst="roundRect">
            <a:avLst/>
          </a:prstGeom>
          <a:solidFill>
            <a:schemeClr val="accent2">
              <a:lumMod val="60000"/>
              <a:lumOff val="4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Nội quy lao động phải đăng ký tại Sở Lao động, </a:t>
            </a:r>
            <a:r>
              <a:rPr lang="en-US" sz="3200" dirty="0">
                <a:cs typeface="Arial" pitchFamily="34" charset="0"/>
              </a:rPr>
              <a:t>T</a:t>
            </a:r>
            <a:r>
              <a:rPr lang="vi-VN" sz="3200" dirty="0">
                <a:cs typeface="Arial" pitchFamily="34" charset="0"/>
              </a:rPr>
              <a:t>hương binh </a:t>
            </a:r>
            <a:r>
              <a:rPr lang="en-US" sz="3200" dirty="0" err="1">
                <a:latin typeface="Arial" pitchFamily="34" charset="0"/>
                <a:cs typeface="Arial" pitchFamily="34" charset="0"/>
              </a:rPr>
              <a:t>và</a:t>
            </a:r>
            <a:r>
              <a:rPr lang="en-US" sz="3200" dirty="0">
                <a:latin typeface="Arial" pitchFamily="34" charset="0"/>
                <a:cs typeface="Arial" pitchFamily="34" charset="0"/>
              </a:rPr>
              <a:t> X</a:t>
            </a:r>
            <a:r>
              <a:rPr lang="vi-VN" sz="3200" dirty="0">
                <a:cs typeface="Arial" pitchFamily="34" charset="0"/>
              </a:rPr>
              <a:t>ã hội tỉnh, thành phố</a:t>
            </a:r>
          </a:p>
        </p:txBody>
      </p:sp>
      <p:sp>
        <p:nvSpPr>
          <p:cNvPr id="8" name="Rounded Rectangle 7"/>
          <p:cNvSpPr/>
          <p:nvPr/>
        </p:nvSpPr>
        <p:spPr>
          <a:xfrm>
            <a:off x="0" y="3968750"/>
            <a:ext cx="9175750" cy="1871663"/>
          </a:xfrm>
          <a:prstGeom prst="roundRect">
            <a:avLst/>
          </a:prstGeom>
          <a:solidFill>
            <a:schemeClr val="accent1">
              <a:lumMod val="60000"/>
              <a:lumOff val="4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a:latin typeface="Arial" pitchFamily="34" charset="0"/>
                <a:cs typeface="Arial" pitchFamily="34" charset="0"/>
              </a:rPr>
              <a:t>C</a:t>
            </a:r>
            <a:r>
              <a:rPr lang="vi-VN" sz="3200" dirty="0">
                <a:cs typeface="Arial" pitchFamily="34" charset="0"/>
              </a:rPr>
              <a:t>ó hiệu lực kể từ ngày được Sở Lao động, </a:t>
            </a:r>
            <a:r>
              <a:rPr lang="en-US" sz="3200" dirty="0">
                <a:cs typeface="Arial" pitchFamily="34" charset="0"/>
              </a:rPr>
              <a:t>T</a:t>
            </a:r>
            <a:r>
              <a:rPr lang="vi-VN" sz="3200" dirty="0">
                <a:cs typeface="Arial" pitchFamily="34" charset="0"/>
              </a:rPr>
              <a:t>hương binh </a:t>
            </a:r>
            <a:r>
              <a:rPr lang="en-US" sz="3200" dirty="0" err="1">
                <a:latin typeface="Arial" pitchFamily="34" charset="0"/>
                <a:cs typeface="Arial" pitchFamily="34" charset="0"/>
              </a:rPr>
              <a:t>và</a:t>
            </a:r>
            <a:r>
              <a:rPr lang="en-US" sz="3200" dirty="0">
                <a:latin typeface="Arial" pitchFamily="34" charset="0"/>
                <a:cs typeface="Arial" pitchFamily="34" charset="0"/>
              </a:rPr>
              <a:t> X</a:t>
            </a:r>
            <a:r>
              <a:rPr lang="vi-VN" sz="3200" dirty="0">
                <a:cs typeface="Arial" pitchFamily="34" charset="0"/>
              </a:rPr>
              <a:t>ã hội chuẩn y</a:t>
            </a:r>
          </a:p>
        </p:txBody>
      </p:sp>
    </p:spTree>
    <p:extLst>
      <p:ext uri="{BB962C8B-B14F-4D97-AF65-F5344CB8AC3E}">
        <p14:creationId xmlns:p14="http://schemas.microsoft.com/office/powerpoint/2010/main" val="1412315534"/>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Lst>
  </p:timing>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3175" y="1250950"/>
            <a:ext cx="6264275" cy="1027113"/>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 Các hình thức kỷ luật lao động</a:t>
            </a:r>
          </a:p>
        </p:txBody>
      </p:sp>
      <p:pic>
        <p:nvPicPr>
          <p:cNvPr id="141316"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ounded Rectangle 9"/>
          <p:cNvSpPr/>
          <p:nvPr/>
        </p:nvSpPr>
        <p:spPr>
          <a:xfrm>
            <a:off x="34925" y="2527300"/>
            <a:ext cx="9109075" cy="881063"/>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 Khiển trách (bằng miệng hoặc bằng văn bản).</a:t>
            </a:r>
          </a:p>
        </p:txBody>
      </p:sp>
      <p:sp>
        <p:nvSpPr>
          <p:cNvPr id="7" name="Rounded Rectangle 6"/>
          <p:cNvSpPr/>
          <p:nvPr/>
        </p:nvSpPr>
        <p:spPr>
          <a:xfrm>
            <a:off x="34925" y="3624263"/>
            <a:ext cx="9140825" cy="2809875"/>
          </a:xfrm>
          <a:prstGeom prst="roundRect">
            <a:avLst/>
          </a:prstGeom>
          <a:solidFill>
            <a:schemeClr val="accent1">
              <a:lumMod val="60000"/>
              <a:lumOff val="4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 Kéo dài thời hạn nâng lương không quá sáu tháng hoặc chuyển làm công việc khác có mức lương thấp hơn trong thời hạn tối đa là sáu tháng hoặc cách chức.</a:t>
            </a:r>
          </a:p>
        </p:txBody>
      </p:sp>
    </p:spTree>
    <p:extLst>
      <p:ext uri="{BB962C8B-B14F-4D97-AF65-F5344CB8AC3E}">
        <p14:creationId xmlns:p14="http://schemas.microsoft.com/office/powerpoint/2010/main" val="2828067043"/>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1000"/>
                                        <p:tgtEl>
                                          <p:spTgt spid="10"/>
                                        </p:tgtEl>
                                      </p:cBhvr>
                                    </p:animEffect>
                                    <p:anim calcmode="lin" valueType="num">
                                      <p:cBhvr>
                                        <p:cTn id="15" dur="1000" fill="hold"/>
                                        <p:tgtEl>
                                          <p:spTgt spid="10"/>
                                        </p:tgtEl>
                                        <p:attrNameLst>
                                          <p:attrName>ppt_x</p:attrName>
                                        </p:attrNameLst>
                                      </p:cBhvr>
                                      <p:tavLst>
                                        <p:tav tm="0">
                                          <p:val>
                                            <p:strVal val="#ppt_x"/>
                                          </p:val>
                                        </p:tav>
                                        <p:tav tm="100000">
                                          <p:val>
                                            <p:strVal val="#ppt_x"/>
                                          </p:val>
                                        </p:tav>
                                      </p:tavLst>
                                    </p:anim>
                                    <p:anim calcmode="lin" valueType="num">
                                      <p:cBhvr>
                                        <p:cTn id="16"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
                                          </p:val>
                                        </p:tav>
                                        <p:tav tm="100000">
                                          <p:val>
                                            <p:strVal val="#ppt_x"/>
                                          </p:val>
                                        </p:tav>
                                      </p:tavLst>
                                    </p:anim>
                                    <p:anim calcmode="lin" valueType="num">
                                      <p:cBhvr>
                                        <p:cTn id="2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0" grpId="0" animBg="1"/>
      <p:bldP spid="7" grpId="0" animBg="1"/>
    </p:bldLst>
  </p:timing>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3175" y="1250950"/>
            <a:ext cx="8026400" cy="1027113"/>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a:cs typeface="Arial" pitchFamily="34" charset="0"/>
              </a:rPr>
              <a:t>- </a:t>
            </a:r>
            <a:r>
              <a:rPr lang="vi-VN" sz="3200" dirty="0">
                <a:cs typeface="Arial" pitchFamily="34" charset="0"/>
              </a:rPr>
              <a:t>Sa thải áp dụng trong những trường hợp:</a:t>
            </a:r>
          </a:p>
        </p:txBody>
      </p:sp>
      <p:pic>
        <p:nvPicPr>
          <p:cNvPr id="142340"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ounded Rectangle 9"/>
          <p:cNvSpPr/>
          <p:nvPr/>
        </p:nvSpPr>
        <p:spPr>
          <a:xfrm>
            <a:off x="34925" y="2460625"/>
            <a:ext cx="5467350" cy="881063"/>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 Người lao động có hành vi</a:t>
            </a:r>
          </a:p>
        </p:txBody>
      </p:sp>
      <p:sp>
        <p:nvSpPr>
          <p:cNvPr id="11" name="Rounded Rectangle 10"/>
          <p:cNvSpPr/>
          <p:nvPr/>
        </p:nvSpPr>
        <p:spPr>
          <a:xfrm>
            <a:off x="498475" y="3516313"/>
            <a:ext cx="8626475" cy="881062"/>
          </a:xfrm>
          <a:prstGeom prst="roundRect">
            <a:avLst/>
          </a:prstGeom>
          <a:solidFill>
            <a:schemeClr val="accent1">
              <a:lumMod val="40000"/>
              <a:lumOff val="6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a:cs typeface="Arial" pitchFamily="34" charset="0"/>
              </a:rPr>
              <a:t>T</a:t>
            </a:r>
            <a:r>
              <a:rPr lang="vi-VN" sz="3200" dirty="0">
                <a:cs typeface="Arial" pitchFamily="34" charset="0"/>
              </a:rPr>
              <a:t>rộm cắp</a:t>
            </a:r>
            <a:r>
              <a:rPr lang="en-US" sz="3200" dirty="0">
                <a:cs typeface="Arial" pitchFamily="34" charset="0"/>
              </a:rPr>
              <a:t>, </a:t>
            </a:r>
            <a:r>
              <a:rPr lang="vi-VN" sz="3200" dirty="0">
                <a:cs typeface="Arial" pitchFamily="34" charset="0"/>
              </a:rPr>
              <a:t>tham ô</a:t>
            </a:r>
            <a:r>
              <a:rPr lang="vi-VN" sz="3200" dirty="0" smtClean="0">
                <a:cs typeface="Arial" pitchFamily="34" charset="0"/>
              </a:rPr>
              <a:t>,</a:t>
            </a:r>
            <a:r>
              <a:rPr lang="en-US" sz="3200" dirty="0" smtClean="0">
                <a:cs typeface="Arial" pitchFamily="34" charset="0"/>
              </a:rPr>
              <a:t> </a:t>
            </a:r>
            <a:r>
              <a:rPr lang="en-US" sz="3200" dirty="0" err="1" smtClean="0">
                <a:cs typeface="Arial" pitchFamily="34" charset="0"/>
              </a:rPr>
              <a:t>đánh</a:t>
            </a:r>
            <a:r>
              <a:rPr lang="en-US" sz="3200" dirty="0" smtClean="0">
                <a:cs typeface="Arial" pitchFamily="34" charset="0"/>
              </a:rPr>
              <a:t> </a:t>
            </a:r>
            <a:r>
              <a:rPr lang="en-US" sz="3200" dirty="0" err="1" smtClean="0">
                <a:cs typeface="Arial" pitchFamily="34" charset="0"/>
              </a:rPr>
              <a:t>bạc</a:t>
            </a:r>
            <a:r>
              <a:rPr lang="en-US" sz="3200" dirty="0" smtClean="0">
                <a:cs typeface="Arial" pitchFamily="34" charset="0"/>
              </a:rPr>
              <a:t> </a:t>
            </a:r>
            <a:r>
              <a:rPr lang="en-US" sz="3200" dirty="0" err="1" smtClean="0">
                <a:cs typeface="Arial" pitchFamily="34" charset="0"/>
              </a:rPr>
              <a:t>tại</a:t>
            </a:r>
            <a:r>
              <a:rPr lang="en-US" sz="3200" dirty="0" smtClean="0">
                <a:cs typeface="Arial" pitchFamily="34" charset="0"/>
              </a:rPr>
              <a:t> </a:t>
            </a:r>
            <a:r>
              <a:rPr lang="en-US" sz="3200" dirty="0" err="1" smtClean="0">
                <a:cs typeface="Arial" pitchFamily="34" charset="0"/>
              </a:rPr>
              <a:t>nơi</a:t>
            </a:r>
            <a:r>
              <a:rPr lang="en-US" sz="3200" dirty="0" smtClean="0">
                <a:cs typeface="Arial" pitchFamily="34" charset="0"/>
              </a:rPr>
              <a:t> </a:t>
            </a:r>
            <a:r>
              <a:rPr lang="en-US" sz="3200" dirty="0" err="1" smtClean="0">
                <a:cs typeface="Arial" pitchFamily="34" charset="0"/>
              </a:rPr>
              <a:t>làm</a:t>
            </a:r>
            <a:r>
              <a:rPr lang="en-US" sz="3200" dirty="0" smtClean="0">
                <a:cs typeface="Arial" pitchFamily="34" charset="0"/>
              </a:rPr>
              <a:t> </a:t>
            </a:r>
            <a:r>
              <a:rPr lang="en-US" sz="3200" dirty="0" err="1" smtClean="0">
                <a:cs typeface="Arial" pitchFamily="34" charset="0"/>
              </a:rPr>
              <a:t>việc</a:t>
            </a:r>
            <a:endParaRPr lang="vi-VN" sz="3200" dirty="0">
              <a:cs typeface="Arial" pitchFamily="34" charset="0"/>
            </a:endParaRPr>
          </a:p>
        </p:txBody>
      </p:sp>
      <p:sp>
        <p:nvSpPr>
          <p:cNvPr id="12" name="Rounded Rectangle 11"/>
          <p:cNvSpPr/>
          <p:nvPr/>
        </p:nvSpPr>
        <p:spPr>
          <a:xfrm>
            <a:off x="463095" y="5301208"/>
            <a:ext cx="8626475" cy="1080120"/>
          </a:xfrm>
          <a:prstGeom prst="roundRect">
            <a:avLst/>
          </a:prstGeom>
          <a:ln/>
        </p:spPr>
        <p:style>
          <a:lnRef idx="1">
            <a:schemeClr val="accent3"/>
          </a:lnRef>
          <a:fillRef idx="2">
            <a:schemeClr val="accent3"/>
          </a:fillRef>
          <a:effectRef idx="1">
            <a:schemeClr val="accent3"/>
          </a:effectRef>
          <a:fontRef idx="minor">
            <a:schemeClr val="dk1"/>
          </a:fontRef>
        </p:style>
        <p:txBody>
          <a:bodyPr anchor="ctr"/>
          <a:lstStyle/>
          <a:p>
            <a:pPr>
              <a:defRPr/>
            </a:pPr>
            <a:r>
              <a:rPr lang="en-US" sz="3200" dirty="0" smtClean="0">
                <a:cs typeface="Arial" pitchFamily="34" charset="0"/>
              </a:rPr>
              <a:t>C</a:t>
            </a:r>
            <a:r>
              <a:rPr lang="vi-VN" sz="3200" dirty="0" smtClean="0">
                <a:cs typeface="Arial" pitchFamily="34" charset="0"/>
              </a:rPr>
              <a:t>á </a:t>
            </a:r>
            <a:r>
              <a:rPr lang="vi-VN" sz="3200" dirty="0">
                <a:cs typeface="Arial" pitchFamily="34" charset="0"/>
              </a:rPr>
              <a:t>độ, cố ý gây thương tích, sử dụng ma túy tại nơi làm việc, </a:t>
            </a:r>
          </a:p>
        </p:txBody>
      </p:sp>
    </p:spTree>
    <p:extLst>
      <p:ext uri="{BB962C8B-B14F-4D97-AF65-F5344CB8AC3E}">
        <p14:creationId xmlns:p14="http://schemas.microsoft.com/office/powerpoint/2010/main" val="3501532801"/>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1000"/>
                                        <p:tgtEl>
                                          <p:spTgt spid="10"/>
                                        </p:tgtEl>
                                      </p:cBhvr>
                                    </p:animEffect>
                                    <p:anim calcmode="lin" valueType="num">
                                      <p:cBhvr>
                                        <p:cTn id="15" dur="1000" fill="hold"/>
                                        <p:tgtEl>
                                          <p:spTgt spid="10"/>
                                        </p:tgtEl>
                                        <p:attrNameLst>
                                          <p:attrName>ppt_x</p:attrName>
                                        </p:attrNameLst>
                                      </p:cBhvr>
                                      <p:tavLst>
                                        <p:tav tm="0">
                                          <p:val>
                                            <p:strVal val="#ppt_x"/>
                                          </p:val>
                                        </p:tav>
                                        <p:tav tm="100000">
                                          <p:val>
                                            <p:strVal val="#ppt_x"/>
                                          </p:val>
                                        </p:tav>
                                      </p:tavLst>
                                    </p:anim>
                                    <p:anim calcmode="lin" valueType="num">
                                      <p:cBhvr>
                                        <p:cTn id="16"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fade">
                                      <p:cBhvr>
                                        <p:cTn id="21" dur="1000"/>
                                        <p:tgtEl>
                                          <p:spTgt spid="11"/>
                                        </p:tgtEl>
                                      </p:cBhvr>
                                    </p:animEffect>
                                    <p:anim calcmode="lin" valueType="num">
                                      <p:cBhvr>
                                        <p:cTn id="22" dur="1000" fill="hold"/>
                                        <p:tgtEl>
                                          <p:spTgt spid="11"/>
                                        </p:tgtEl>
                                        <p:attrNameLst>
                                          <p:attrName>ppt_x</p:attrName>
                                        </p:attrNameLst>
                                      </p:cBhvr>
                                      <p:tavLst>
                                        <p:tav tm="0">
                                          <p:val>
                                            <p:strVal val="#ppt_x"/>
                                          </p:val>
                                        </p:tav>
                                        <p:tav tm="100000">
                                          <p:val>
                                            <p:strVal val="#ppt_x"/>
                                          </p:val>
                                        </p:tav>
                                      </p:tavLst>
                                    </p:anim>
                                    <p:anim calcmode="lin" valueType="num">
                                      <p:cBhvr>
                                        <p:cTn id="23"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fade">
                                      <p:cBhvr>
                                        <p:cTn id="28" dur="1000"/>
                                        <p:tgtEl>
                                          <p:spTgt spid="12"/>
                                        </p:tgtEl>
                                      </p:cBhvr>
                                    </p:animEffect>
                                    <p:anim calcmode="lin" valueType="num">
                                      <p:cBhvr>
                                        <p:cTn id="29" dur="1000" fill="hold"/>
                                        <p:tgtEl>
                                          <p:spTgt spid="12"/>
                                        </p:tgtEl>
                                        <p:attrNameLst>
                                          <p:attrName>ppt_x</p:attrName>
                                        </p:attrNameLst>
                                      </p:cBhvr>
                                      <p:tavLst>
                                        <p:tav tm="0">
                                          <p:val>
                                            <p:strVal val="#ppt_x"/>
                                          </p:val>
                                        </p:tav>
                                        <p:tav tm="100000">
                                          <p:val>
                                            <p:strVal val="#ppt_x"/>
                                          </p:val>
                                        </p:tav>
                                      </p:tavLst>
                                    </p:anim>
                                    <p:anim calcmode="lin" valueType="num">
                                      <p:cBhvr>
                                        <p:cTn id="30"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0" grpId="0" animBg="1"/>
      <p:bldP spid="11" grpId="0" animBg="1"/>
      <p:bldP spid="12" grpId="0" animBg="1"/>
    </p:bldLst>
  </p:timing>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3175" y="1250950"/>
            <a:ext cx="8026400" cy="1027113"/>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a:cs typeface="Arial" pitchFamily="34" charset="0"/>
              </a:rPr>
              <a:t>- </a:t>
            </a:r>
            <a:r>
              <a:rPr lang="vi-VN" sz="3200" dirty="0">
                <a:cs typeface="Arial" pitchFamily="34" charset="0"/>
              </a:rPr>
              <a:t>Sa thải áp dụng trong những trường hợp:</a:t>
            </a:r>
          </a:p>
        </p:txBody>
      </p:sp>
      <p:pic>
        <p:nvPicPr>
          <p:cNvPr id="142340"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ounded Rectangle 9"/>
          <p:cNvSpPr/>
          <p:nvPr/>
        </p:nvSpPr>
        <p:spPr>
          <a:xfrm>
            <a:off x="34925" y="2460625"/>
            <a:ext cx="5467350" cy="881063"/>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 Người lao động có hành vi</a:t>
            </a:r>
          </a:p>
        </p:txBody>
      </p:sp>
      <p:sp>
        <p:nvSpPr>
          <p:cNvPr id="8" name="Rounded Rectangle 7"/>
          <p:cNvSpPr/>
          <p:nvPr/>
        </p:nvSpPr>
        <p:spPr>
          <a:xfrm>
            <a:off x="479514" y="3861048"/>
            <a:ext cx="8613775" cy="847725"/>
          </a:xfrm>
          <a:prstGeom prst="roundRect">
            <a:avLst/>
          </a:prstGeom>
          <a:solidFill>
            <a:schemeClr val="accent4">
              <a:lumMod val="40000"/>
              <a:lumOff val="6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a:cs typeface="Arial" pitchFamily="34" charset="0"/>
              </a:rPr>
              <a:t>T</a:t>
            </a:r>
            <a:r>
              <a:rPr lang="vi-VN" sz="3200" dirty="0">
                <a:cs typeface="Arial" pitchFamily="34" charset="0"/>
              </a:rPr>
              <a:t>iết lộ bí mật công nghệ, kinh doanh</a:t>
            </a:r>
          </a:p>
        </p:txBody>
      </p:sp>
      <p:sp>
        <p:nvSpPr>
          <p:cNvPr id="9" name="Rounded Rectangle 8"/>
          <p:cNvSpPr/>
          <p:nvPr/>
        </p:nvSpPr>
        <p:spPr>
          <a:xfrm>
            <a:off x="498475" y="5301208"/>
            <a:ext cx="8602663" cy="1124992"/>
          </a:xfrm>
          <a:prstGeom prst="roundRect">
            <a:avLst/>
          </a:prstGeom>
          <a:ln/>
        </p:spPr>
        <p:style>
          <a:lnRef idx="1">
            <a:schemeClr val="accent2"/>
          </a:lnRef>
          <a:fillRef idx="2">
            <a:schemeClr val="accent2"/>
          </a:fillRef>
          <a:effectRef idx="1">
            <a:schemeClr val="accent2"/>
          </a:effectRef>
          <a:fontRef idx="minor">
            <a:schemeClr val="dk1"/>
          </a:fontRef>
        </p:style>
        <p:txBody>
          <a:bodyPr anchor="ctr"/>
          <a:lstStyle/>
          <a:p>
            <a:pPr>
              <a:defRPr/>
            </a:pPr>
            <a:r>
              <a:rPr lang="en-US" sz="3200" dirty="0">
                <a:latin typeface="Arial" pitchFamily="34" charset="0"/>
                <a:cs typeface="Arial" pitchFamily="34" charset="0"/>
              </a:rPr>
              <a:t>C</a:t>
            </a:r>
            <a:r>
              <a:rPr lang="vi-VN" sz="3200" dirty="0">
                <a:cs typeface="Arial" pitchFamily="34" charset="0"/>
              </a:rPr>
              <a:t>ó hành vi khác gây thiệt hại nghiêm trọng về tài sản, lợi ích của doanh nghiệp;</a:t>
            </a:r>
          </a:p>
        </p:txBody>
      </p:sp>
    </p:spTree>
    <p:extLst>
      <p:ext uri="{BB962C8B-B14F-4D97-AF65-F5344CB8AC3E}">
        <p14:creationId xmlns:p14="http://schemas.microsoft.com/office/powerpoint/2010/main" val="1942552801"/>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1000"/>
                                        <p:tgtEl>
                                          <p:spTgt spid="10"/>
                                        </p:tgtEl>
                                      </p:cBhvr>
                                    </p:animEffect>
                                    <p:anim calcmode="lin" valueType="num">
                                      <p:cBhvr>
                                        <p:cTn id="15" dur="1000" fill="hold"/>
                                        <p:tgtEl>
                                          <p:spTgt spid="10"/>
                                        </p:tgtEl>
                                        <p:attrNameLst>
                                          <p:attrName>ppt_x</p:attrName>
                                        </p:attrNameLst>
                                      </p:cBhvr>
                                      <p:tavLst>
                                        <p:tav tm="0">
                                          <p:val>
                                            <p:strVal val="#ppt_x"/>
                                          </p:val>
                                        </p:tav>
                                        <p:tav tm="100000">
                                          <p:val>
                                            <p:strVal val="#ppt_x"/>
                                          </p:val>
                                        </p:tav>
                                      </p:tavLst>
                                    </p:anim>
                                    <p:anim calcmode="lin" valueType="num">
                                      <p:cBhvr>
                                        <p:cTn id="16"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anim calcmode="lin" valueType="num">
                                      <p:cBhvr>
                                        <p:cTn id="22" dur="1000" fill="hold"/>
                                        <p:tgtEl>
                                          <p:spTgt spid="8"/>
                                        </p:tgtEl>
                                        <p:attrNameLst>
                                          <p:attrName>ppt_x</p:attrName>
                                        </p:attrNameLst>
                                      </p:cBhvr>
                                      <p:tavLst>
                                        <p:tav tm="0">
                                          <p:val>
                                            <p:strVal val="#ppt_x"/>
                                          </p:val>
                                        </p:tav>
                                        <p:tav tm="100000">
                                          <p:val>
                                            <p:strVal val="#ppt_x"/>
                                          </p:val>
                                        </p:tav>
                                      </p:tavLst>
                                    </p:anim>
                                    <p:anim calcmode="lin" valueType="num">
                                      <p:cBhvr>
                                        <p:cTn id="23"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fade">
                                      <p:cBhvr>
                                        <p:cTn id="28" dur="1000"/>
                                        <p:tgtEl>
                                          <p:spTgt spid="9"/>
                                        </p:tgtEl>
                                      </p:cBhvr>
                                    </p:animEffect>
                                    <p:anim calcmode="lin" valueType="num">
                                      <p:cBhvr>
                                        <p:cTn id="29" dur="1000" fill="hold"/>
                                        <p:tgtEl>
                                          <p:spTgt spid="9"/>
                                        </p:tgtEl>
                                        <p:attrNameLst>
                                          <p:attrName>ppt_x</p:attrName>
                                        </p:attrNameLst>
                                      </p:cBhvr>
                                      <p:tavLst>
                                        <p:tav tm="0">
                                          <p:val>
                                            <p:strVal val="#ppt_x"/>
                                          </p:val>
                                        </p:tav>
                                        <p:tav tm="100000">
                                          <p:val>
                                            <p:strVal val="#ppt_x"/>
                                          </p:val>
                                        </p:tav>
                                      </p:tavLst>
                                    </p:anim>
                                    <p:anim calcmode="lin" valueType="num">
                                      <p:cBhvr>
                                        <p:cTn id="30"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0" grpId="0" animBg="1"/>
      <p:bldP spid="8" grpId="0" animBg="1"/>
      <p:bldP spid="9" grpId="0" animBg="1"/>
    </p:bldLst>
  </p:timing>
</p:sld>
</file>

<file path=ppt/slides/slide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3175" y="1250950"/>
            <a:ext cx="8026400" cy="1027113"/>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a:cs typeface="Arial" pitchFamily="34" charset="0"/>
              </a:rPr>
              <a:t>- </a:t>
            </a:r>
            <a:r>
              <a:rPr lang="vi-VN" sz="3200" dirty="0">
                <a:cs typeface="Arial" pitchFamily="34" charset="0"/>
              </a:rPr>
              <a:t>Sa thải áp dụng trong những trường hợp:</a:t>
            </a:r>
          </a:p>
        </p:txBody>
      </p:sp>
      <p:pic>
        <p:nvPicPr>
          <p:cNvPr id="143364"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ounded Rectangle 9"/>
          <p:cNvSpPr/>
          <p:nvPr/>
        </p:nvSpPr>
        <p:spPr>
          <a:xfrm>
            <a:off x="0" y="2759075"/>
            <a:ext cx="9144000" cy="1612900"/>
          </a:xfrm>
          <a:prstGeom prst="roundRect">
            <a:avLst/>
          </a:prstGeom>
          <a:ln/>
        </p:spPr>
        <p:style>
          <a:lnRef idx="1">
            <a:schemeClr val="accent2"/>
          </a:lnRef>
          <a:fillRef idx="2">
            <a:schemeClr val="accent2"/>
          </a:fillRef>
          <a:effectRef idx="1">
            <a:schemeClr val="accent2"/>
          </a:effectRef>
          <a:fontRef idx="minor">
            <a:schemeClr val="dk1"/>
          </a:fontRef>
        </p:style>
        <p:txBody>
          <a:bodyPr anchor="ctr"/>
          <a:lstStyle/>
          <a:p>
            <a:pPr>
              <a:defRPr/>
            </a:pPr>
            <a:r>
              <a:rPr lang="vi-VN" sz="3200" dirty="0">
                <a:cs typeface="Arial" pitchFamily="34" charset="0"/>
              </a:rPr>
              <a:t>+ Người lao động bị xử lý kỷ luật</a:t>
            </a:r>
            <a:r>
              <a:rPr lang="en-US" sz="3200" dirty="0">
                <a:cs typeface="Arial" pitchFamily="34" charset="0"/>
              </a:rPr>
              <a:t>:</a:t>
            </a:r>
          </a:p>
          <a:p>
            <a:pPr>
              <a:defRPr/>
            </a:pPr>
            <a:r>
              <a:rPr lang="en-US" sz="3200" dirty="0">
                <a:cs typeface="Arial" pitchFamily="34" charset="0"/>
              </a:rPr>
              <a:t>                     </a:t>
            </a:r>
            <a:r>
              <a:rPr lang="vi-VN" sz="3200" dirty="0">
                <a:cs typeface="Arial" pitchFamily="34" charset="0"/>
              </a:rPr>
              <a:t>kéo dài thời hạn nâng lương, </a:t>
            </a:r>
            <a:endParaRPr lang="en-US" sz="3200" dirty="0">
              <a:cs typeface="Arial" pitchFamily="34" charset="0"/>
            </a:endParaRPr>
          </a:p>
          <a:p>
            <a:pPr>
              <a:defRPr/>
            </a:pPr>
            <a:r>
              <a:rPr lang="en-US" sz="3200" dirty="0">
                <a:cs typeface="Arial" pitchFamily="34" charset="0"/>
              </a:rPr>
              <a:t>                     </a:t>
            </a:r>
            <a:r>
              <a:rPr lang="vi-VN" sz="3200" dirty="0">
                <a:cs typeface="Arial" pitchFamily="34" charset="0"/>
              </a:rPr>
              <a:t>chuyển làm công việc khác</a:t>
            </a:r>
          </a:p>
        </p:txBody>
      </p:sp>
      <p:sp>
        <p:nvSpPr>
          <p:cNvPr id="8" name="Rounded Rectangle 7"/>
          <p:cNvSpPr/>
          <p:nvPr/>
        </p:nvSpPr>
        <p:spPr>
          <a:xfrm>
            <a:off x="15875" y="4840288"/>
            <a:ext cx="9109075" cy="1397000"/>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mà </a:t>
            </a:r>
            <a:r>
              <a:rPr lang="vi-VN" sz="3200" dirty="0">
                <a:solidFill>
                  <a:srgbClr val="FF0000"/>
                </a:solidFill>
                <a:cs typeface="Arial" pitchFamily="34" charset="0"/>
              </a:rPr>
              <a:t>tái phạm </a:t>
            </a:r>
            <a:r>
              <a:rPr lang="vi-VN" sz="3200" dirty="0">
                <a:cs typeface="Arial" pitchFamily="34" charset="0"/>
              </a:rPr>
              <a:t>trong thời gian chưa xoá kỷ luật hoặc bị xử lý kỷ luật cách chức mà </a:t>
            </a:r>
            <a:r>
              <a:rPr lang="vi-VN" sz="3200" dirty="0">
                <a:solidFill>
                  <a:srgbClr val="FF0000"/>
                </a:solidFill>
                <a:cs typeface="Arial" pitchFamily="34" charset="0"/>
              </a:rPr>
              <a:t>tái phạm</a:t>
            </a:r>
            <a:r>
              <a:rPr lang="vi-VN" sz="3200" dirty="0">
                <a:cs typeface="Arial" pitchFamily="34" charset="0"/>
              </a:rPr>
              <a:t>.</a:t>
            </a:r>
          </a:p>
        </p:txBody>
      </p:sp>
    </p:spTree>
    <p:extLst>
      <p:ext uri="{BB962C8B-B14F-4D97-AF65-F5344CB8AC3E}">
        <p14:creationId xmlns:p14="http://schemas.microsoft.com/office/powerpoint/2010/main" val="437355501"/>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8" grpId="0" animBg="1"/>
    </p:bldLst>
  </p:timing>
</p:sld>
</file>

<file path=ppt/slides/slide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4387"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ounded Rectangle 6"/>
          <p:cNvSpPr/>
          <p:nvPr/>
        </p:nvSpPr>
        <p:spPr>
          <a:xfrm>
            <a:off x="-12700" y="2781300"/>
            <a:ext cx="9140825" cy="2717800"/>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 Người lao động tự ý bỏ việc </a:t>
            </a:r>
            <a:r>
              <a:rPr lang="vi-VN" sz="3200" dirty="0">
                <a:solidFill>
                  <a:srgbClr val="FF0000"/>
                </a:solidFill>
                <a:cs typeface="Arial" pitchFamily="34" charset="0"/>
              </a:rPr>
              <a:t>năm ngày cộng dồn</a:t>
            </a:r>
            <a:r>
              <a:rPr lang="vi-VN" sz="3200" dirty="0">
                <a:cs typeface="Arial" pitchFamily="34" charset="0"/>
              </a:rPr>
              <a:t> trong </a:t>
            </a:r>
            <a:r>
              <a:rPr lang="vi-VN" sz="3200" dirty="0">
                <a:solidFill>
                  <a:srgbClr val="FF0000"/>
                </a:solidFill>
                <a:cs typeface="Arial" pitchFamily="34" charset="0"/>
              </a:rPr>
              <a:t>một tháng </a:t>
            </a:r>
            <a:r>
              <a:rPr lang="vi-VN" sz="3200" dirty="0">
                <a:cs typeface="Arial" pitchFamily="34" charset="0"/>
              </a:rPr>
              <a:t>hoặc </a:t>
            </a:r>
            <a:r>
              <a:rPr lang="vi-VN" sz="3200" dirty="0">
                <a:solidFill>
                  <a:srgbClr val="FF0000"/>
                </a:solidFill>
                <a:cs typeface="Arial" pitchFamily="34" charset="0"/>
              </a:rPr>
              <a:t>20 ngày cộng dồn </a:t>
            </a:r>
            <a:r>
              <a:rPr lang="vi-VN" sz="3200" dirty="0">
                <a:cs typeface="Arial" pitchFamily="34" charset="0"/>
              </a:rPr>
              <a:t>trong </a:t>
            </a:r>
            <a:r>
              <a:rPr lang="vi-VN" sz="3200" dirty="0">
                <a:solidFill>
                  <a:srgbClr val="FF0000"/>
                </a:solidFill>
                <a:cs typeface="Arial" pitchFamily="34" charset="0"/>
              </a:rPr>
              <a:t>một năm </a:t>
            </a:r>
            <a:r>
              <a:rPr lang="vi-VN" sz="3200" dirty="0">
                <a:cs typeface="Arial" pitchFamily="34" charset="0"/>
              </a:rPr>
              <a:t>mà không có lý do chính đáng.</a:t>
            </a:r>
          </a:p>
        </p:txBody>
      </p:sp>
      <p:sp>
        <p:nvSpPr>
          <p:cNvPr id="8" name="Rounded Rectangle 7"/>
          <p:cNvSpPr/>
          <p:nvPr/>
        </p:nvSpPr>
        <p:spPr>
          <a:xfrm>
            <a:off x="-12700" y="1403350"/>
            <a:ext cx="8026400" cy="1027113"/>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a:cs typeface="Arial" pitchFamily="34" charset="0"/>
              </a:rPr>
              <a:t>- </a:t>
            </a:r>
            <a:r>
              <a:rPr lang="vi-VN" sz="3200" dirty="0">
                <a:cs typeface="Arial" pitchFamily="34" charset="0"/>
              </a:rPr>
              <a:t>Sa thải áp dụng trong những trường hợp:</a:t>
            </a:r>
          </a:p>
        </p:txBody>
      </p:sp>
    </p:spTree>
    <p:extLst>
      <p:ext uri="{BB962C8B-B14F-4D97-AF65-F5344CB8AC3E}">
        <p14:creationId xmlns:p14="http://schemas.microsoft.com/office/powerpoint/2010/main" val="780719861"/>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3175" y="1250950"/>
            <a:ext cx="5532438" cy="1027113"/>
          </a:xfrm>
          <a:prstGeom prst="roundRect">
            <a:avLst/>
          </a:prstGeom>
          <a:solidFill>
            <a:srgbClr val="FFCCFF"/>
          </a:solidFill>
          <a:ln w="285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 Trách nhiệm vật chất:</a:t>
            </a:r>
          </a:p>
        </p:txBody>
      </p:sp>
      <p:pic>
        <p:nvPicPr>
          <p:cNvPr id="145414"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ounded Rectangle 9"/>
          <p:cNvSpPr/>
          <p:nvPr/>
        </p:nvSpPr>
        <p:spPr>
          <a:xfrm>
            <a:off x="1588" y="2527300"/>
            <a:ext cx="9109075" cy="1263650"/>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Trách nhiệm vật chất là trách nhiệm pháp lý của người lao động</a:t>
            </a:r>
          </a:p>
        </p:txBody>
      </p:sp>
      <p:sp>
        <p:nvSpPr>
          <p:cNvPr id="7" name="Rounded Rectangle 6"/>
          <p:cNvSpPr/>
          <p:nvPr/>
        </p:nvSpPr>
        <p:spPr>
          <a:xfrm>
            <a:off x="19050" y="4040188"/>
            <a:ext cx="9140825" cy="2376487"/>
          </a:xfrm>
          <a:prstGeom prst="roundRect">
            <a:avLst/>
          </a:prstGeom>
          <a:ln/>
        </p:spPr>
        <p:style>
          <a:lnRef idx="1">
            <a:schemeClr val="accent5"/>
          </a:lnRef>
          <a:fillRef idx="2">
            <a:schemeClr val="accent5"/>
          </a:fillRef>
          <a:effectRef idx="1">
            <a:schemeClr val="accent5"/>
          </a:effectRef>
          <a:fontRef idx="minor">
            <a:schemeClr val="dk1"/>
          </a:fontRef>
        </p:style>
        <p:txBody>
          <a:bodyPr anchor="ctr"/>
          <a:lstStyle/>
          <a:p>
            <a:pPr>
              <a:defRPr/>
            </a:pPr>
            <a:r>
              <a:rPr lang="vi-VN" sz="3200" dirty="0">
                <a:cs typeface="Arial" pitchFamily="34" charset="0"/>
              </a:rPr>
              <a:t>	</a:t>
            </a:r>
            <a:r>
              <a:rPr lang="en-US" sz="3200" dirty="0">
                <a:cs typeface="Arial" pitchFamily="34" charset="0"/>
              </a:rPr>
              <a:t>T</a:t>
            </a:r>
            <a:r>
              <a:rPr lang="vi-VN" sz="3200" dirty="0">
                <a:cs typeface="Arial" pitchFamily="34" charset="0"/>
              </a:rPr>
              <a:t>rong đó người lao động </a:t>
            </a:r>
            <a:r>
              <a:rPr lang="vi-VN" sz="3200" dirty="0">
                <a:solidFill>
                  <a:srgbClr val="FF0000"/>
                </a:solidFill>
                <a:cs typeface="Arial" pitchFamily="34" charset="0"/>
              </a:rPr>
              <a:t>phải bồi thường </a:t>
            </a:r>
            <a:r>
              <a:rPr lang="vi-VN" sz="3200" dirty="0">
                <a:cs typeface="Arial" pitchFamily="34" charset="0"/>
              </a:rPr>
              <a:t>thiệt hại về tài sản </a:t>
            </a:r>
            <a:r>
              <a:rPr lang="vi-VN" sz="3200" dirty="0">
                <a:solidFill>
                  <a:srgbClr val="FF0000"/>
                </a:solidFill>
                <a:cs typeface="Arial" pitchFamily="34" charset="0"/>
              </a:rPr>
              <a:t>do hành vi vi phạm kỷ luật </a:t>
            </a:r>
            <a:r>
              <a:rPr lang="vi-VN" sz="3200" dirty="0">
                <a:cs typeface="Arial" pitchFamily="34" charset="0"/>
              </a:rPr>
              <a:t>lao động mà mình gây ra </a:t>
            </a:r>
            <a:r>
              <a:rPr lang="vi-VN" sz="3200" dirty="0">
                <a:solidFill>
                  <a:srgbClr val="FF0000"/>
                </a:solidFill>
                <a:cs typeface="Arial" pitchFamily="34" charset="0"/>
              </a:rPr>
              <a:t>làm thiệt hại về tài sản </a:t>
            </a:r>
            <a:r>
              <a:rPr lang="vi-VN" sz="3200" dirty="0">
                <a:cs typeface="Arial" pitchFamily="34" charset="0"/>
              </a:rPr>
              <a:t>của doanh nghiệp.</a:t>
            </a:r>
          </a:p>
        </p:txBody>
      </p:sp>
    </p:spTree>
    <p:extLst>
      <p:ext uri="{BB962C8B-B14F-4D97-AF65-F5344CB8AC3E}">
        <p14:creationId xmlns:p14="http://schemas.microsoft.com/office/powerpoint/2010/main" val="3017922970"/>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1000"/>
                                        <p:tgtEl>
                                          <p:spTgt spid="10"/>
                                        </p:tgtEl>
                                      </p:cBhvr>
                                    </p:animEffect>
                                    <p:anim calcmode="lin" valueType="num">
                                      <p:cBhvr>
                                        <p:cTn id="15" dur="1000" fill="hold"/>
                                        <p:tgtEl>
                                          <p:spTgt spid="10"/>
                                        </p:tgtEl>
                                        <p:attrNameLst>
                                          <p:attrName>ppt_x</p:attrName>
                                        </p:attrNameLst>
                                      </p:cBhvr>
                                      <p:tavLst>
                                        <p:tav tm="0">
                                          <p:val>
                                            <p:strVal val="#ppt_x"/>
                                          </p:val>
                                        </p:tav>
                                        <p:tav tm="100000">
                                          <p:val>
                                            <p:strVal val="#ppt_x"/>
                                          </p:val>
                                        </p:tav>
                                      </p:tavLst>
                                    </p:anim>
                                    <p:anim calcmode="lin" valueType="num">
                                      <p:cBhvr>
                                        <p:cTn id="16"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
                                          </p:val>
                                        </p:tav>
                                        <p:tav tm="100000">
                                          <p:val>
                                            <p:strVal val="#ppt_x"/>
                                          </p:val>
                                        </p:tav>
                                      </p:tavLst>
                                    </p:anim>
                                    <p:anim calcmode="lin" valueType="num">
                                      <p:cBhvr>
                                        <p:cTn id="2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7" grpId="0" animBg="1"/>
    </p:bldLst>
  </p:timing>
</p:sld>
</file>

<file path=ppt/slides/slide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3175" y="1250950"/>
            <a:ext cx="7810500" cy="1027113"/>
          </a:xfrm>
          <a:prstGeom prst="roundRect">
            <a:avLst/>
          </a:prstGeom>
          <a:solidFill>
            <a:srgbClr val="FFCCFF"/>
          </a:solidFill>
          <a:ln w="285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Căn cứ xác định trách nhiệm vật chất là: </a:t>
            </a:r>
            <a:endParaRPr lang="vi-VN" sz="3200" b="1" dirty="0">
              <a:cs typeface="Arial" pitchFamily="34" charset="0"/>
            </a:endParaRPr>
          </a:p>
        </p:txBody>
      </p:sp>
      <p:pic>
        <p:nvPicPr>
          <p:cNvPr id="146438"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ounded Rectangle 9"/>
          <p:cNvSpPr/>
          <p:nvPr/>
        </p:nvSpPr>
        <p:spPr>
          <a:xfrm>
            <a:off x="34925" y="2825750"/>
            <a:ext cx="9109075" cy="881063"/>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 Người </a:t>
            </a:r>
            <a:r>
              <a:rPr lang="en-US" sz="3200" dirty="0">
                <a:latin typeface="Arial" pitchFamily="34" charset="0"/>
                <a:cs typeface="Arial" pitchFamily="34" charset="0"/>
              </a:rPr>
              <a:t>LĐ</a:t>
            </a:r>
            <a:r>
              <a:rPr lang="en-US" sz="3200" dirty="0">
                <a:cs typeface="Arial" pitchFamily="34" charset="0"/>
              </a:rPr>
              <a:t> </a:t>
            </a:r>
            <a:r>
              <a:rPr lang="vi-VN" sz="3200" dirty="0">
                <a:cs typeface="Arial" pitchFamily="34" charset="0"/>
              </a:rPr>
              <a:t>có hành vi vi phạm kỷ luật lao động.</a:t>
            </a:r>
          </a:p>
        </p:txBody>
      </p:sp>
      <p:sp>
        <p:nvSpPr>
          <p:cNvPr id="7" name="Rounded Rectangle 6"/>
          <p:cNvSpPr/>
          <p:nvPr/>
        </p:nvSpPr>
        <p:spPr>
          <a:xfrm>
            <a:off x="34925" y="4206875"/>
            <a:ext cx="9140825" cy="1379538"/>
          </a:xfrm>
          <a:prstGeom prst="roundRect">
            <a:avLst/>
          </a:prstGeom>
          <a:solidFill>
            <a:schemeClr val="accent1">
              <a:lumMod val="60000"/>
              <a:lumOff val="4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 Có thiệt hại về tài sản của người sử dụng lao động.</a:t>
            </a:r>
          </a:p>
        </p:txBody>
      </p:sp>
    </p:spTree>
    <p:extLst>
      <p:ext uri="{BB962C8B-B14F-4D97-AF65-F5344CB8AC3E}">
        <p14:creationId xmlns:p14="http://schemas.microsoft.com/office/powerpoint/2010/main" val="621129842"/>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1000"/>
                                        <p:tgtEl>
                                          <p:spTgt spid="10"/>
                                        </p:tgtEl>
                                      </p:cBhvr>
                                    </p:animEffect>
                                    <p:anim calcmode="lin" valueType="num">
                                      <p:cBhvr>
                                        <p:cTn id="15" dur="1000" fill="hold"/>
                                        <p:tgtEl>
                                          <p:spTgt spid="10"/>
                                        </p:tgtEl>
                                        <p:attrNameLst>
                                          <p:attrName>ppt_x</p:attrName>
                                        </p:attrNameLst>
                                      </p:cBhvr>
                                      <p:tavLst>
                                        <p:tav tm="0">
                                          <p:val>
                                            <p:strVal val="#ppt_x"/>
                                          </p:val>
                                        </p:tav>
                                        <p:tav tm="100000">
                                          <p:val>
                                            <p:strVal val="#ppt_x"/>
                                          </p:val>
                                        </p:tav>
                                      </p:tavLst>
                                    </p:anim>
                                    <p:anim calcmode="lin" valueType="num">
                                      <p:cBhvr>
                                        <p:cTn id="16"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
                                          </p:val>
                                        </p:tav>
                                        <p:tav tm="100000">
                                          <p:val>
                                            <p:strVal val="#ppt_x"/>
                                          </p:val>
                                        </p:tav>
                                      </p:tavLst>
                                    </p:anim>
                                    <p:anim calcmode="lin" valueType="num">
                                      <p:cBhvr>
                                        <p:cTn id="2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7" grpId="0" animBg="1"/>
    </p:bldLst>
  </p:timing>
</p:sld>
</file>

<file path=ppt/slides/slide1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3175" y="1250950"/>
            <a:ext cx="7810500" cy="1027113"/>
          </a:xfrm>
          <a:prstGeom prst="roundRect">
            <a:avLst/>
          </a:prstGeom>
          <a:solidFill>
            <a:srgbClr val="FFCCFF"/>
          </a:solidFill>
          <a:ln w="285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Căn cứ xác định trách nhiệm vật chất là: </a:t>
            </a:r>
            <a:endParaRPr lang="vi-VN" sz="3200" b="1" dirty="0">
              <a:cs typeface="Arial" pitchFamily="34" charset="0"/>
            </a:endParaRPr>
          </a:p>
        </p:txBody>
      </p:sp>
      <p:pic>
        <p:nvPicPr>
          <p:cNvPr id="14746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ounded Rectangle 9"/>
          <p:cNvSpPr/>
          <p:nvPr/>
        </p:nvSpPr>
        <p:spPr>
          <a:xfrm>
            <a:off x="34925" y="2727325"/>
            <a:ext cx="9109075" cy="1677988"/>
          </a:xfrm>
          <a:prstGeom prst="roundRect">
            <a:avLst/>
          </a:prstGeom>
          <a:solidFill>
            <a:schemeClr val="accent1">
              <a:lumMod val="60000"/>
              <a:lumOff val="4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 Có mối quan hệ nhân quả giữa hành vi vi phạm kỷ luật lao động của người lao động và thiệt hại thực tế xảy ra.</a:t>
            </a:r>
          </a:p>
        </p:txBody>
      </p:sp>
      <p:sp>
        <p:nvSpPr>
          <p:cNvPr id="7" name="Rounded Rectangle 6"/>
          <p:cNvSpPr/>
          <p:nvPr/>
        </p:nvSpPr>
        <p:spPr>
          <a:xfrm>
            <a:off x="34925" y="4921250"/>
            <a:ext cx="9140825" cy="1430338"/>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 Có lỗi của người lao động (lỗi vô ý hoặc cố ý).</a:t>
            </a:r>
          </a:p>
        </p:txBody>
      </p:sp>
    </p:spTree>
    <p:extLst>
      <p:ext uri="{BB962C8B-B14F-4D97-AF65-F5344CB8AC3E}">
        <p14:creationId xmlns:p14="http://schemas.microsoft.com/office/powerpoint/2010/main" val="2211342742"/>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1000"/>
                                        <p:tgtEl>
                                          <p:spTgt spid="7"/>
                                        </p:tgtEl>
                                      </p:cBhvr>
                                    </p:animEffect>
                                    <p:anim calcmode="lin" valueType="num">
                                      <p:cBhvr>
                                        <p:cTn id="15" dur="1000" fill="hold"/>
                                        <p:tgtEl>
                                          <p:spTgt spid="7"/>
                                        </p:tgtEl>
                                        <p:attrNameLst>
                                          <p:attrName>ppt_x</p:attrName>
                                        </p:attrNameLst>
                                      </p:cBhvr>
                                      <p:tavLst>
                                        <p:tav tm="0">
                                          <p:val>
                                            <p:strVal val="#ppt_x"/>
                                          </p:val>
                                        </p:tav>
                                        <p:tav tm="100000">
                                          <p:val>
                                            <p:strVal val="#ppt_x"/>
                                          </p:val>
                                        </p:tav>
                                      </p:tavLst>
                                    </p:anim>
                                    <p:anim calcmode="lin" valueType="num">
                                      <p:cBhvr>
                                        <p:cTn id="1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7" grpId="0" animBg="1"/>
    </p:bldLst>
  </p:timing>
</p:sld>
</file>

<file path=ppt/slides/slide1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3175" y="1250950"/>
            <a:ext cx="6130925" cy="1027113"/>
          </a:xfrm>
          <a:prstGeom prst="roundRect">
            <a:avLst/>
          </a:prstGeom>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2.3.8. Tranh chấp lao động</a:t>
            </a:r>
          </a:p>
        </p:txBody>
      </p:sp>
      <p:pic>
        <p:nvPicPr>
          <p:cNvPr id="148484"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ounded Rectangle 9"/>
          <p:cNvSpPr/>
          <p:nvPr/>
        </p:nvSpPr>
        <p:spPr>
          <a:xfrm>
            <a:off x="34925" y="2727325"/>
            <a:ext cx="9109075" cy="1528763"/>
          </a:xfrm>
          <a:prstGeom prst="roundRect">
            <a:avLst/>
          </a:prstGeom>
          <a:ln/>
        </p:spPr>
        <p:style>
          <a:lnRef idx="1">
            <a:schemeClr val="accent5"/>
          </a:lnRef>
          <a:fillRef idx="2">
            <a:schemeClr val="accent5"/>
          </a:fillRef>
          <a:effectRef idx="1">
            <a:schemeClr val="accent5"/>
          </a:effectRef>
          <a:fontRef idx="minor">
            <a:schemeClr val="dk1"/>
          </a:fontRef>
        </p:style>
        <p:txBody>
          <a:bodyPr anchor="ctr"/>
          <a:lstStyle/>
          <a:p>
            <a:pPr>
              <a:defRPr/>
            </a:pPr>
            <a:r>
              <a:rPr lang="vi-VN" sz="3200" dirty="0">
                <a:cs typeface="Arial" pitchFamily="34" charset="0"/>
              </a:rPr>
              <a:t>Tranh chấp lao động là tranh chấp về </a:t>
            </a:r>
            <a:r>
              <a:rPr lang="vi-VN" sz="3200" dirty="0">
                <a:solidFill>
                  <a:srgbClr val="FF0000"/>
                </a:solidFill>
                <a:cs typeface="Arial" pitchFamily="34" charset="0"/>
              </a:rPr>
              <a:t>quyền</a:t>
            </a:r>
            <a:r>
              <a:rPr lang="vi-VN" sz="3200" dirty="0">
                <a:cs typeface="Arial" pitchFamily="34" charset="0"/>
              </a:rPr>
              <a:t> và </a:t>
            </a:r>
            <a:r>
              <a:rPr lang="vi-VN" sz="3200" dirty="0">
                <a:solidFill>
                  <a:srgbClr val="FF0000"/>
                </a:solidFill>
                <a:cs typeface="Arial" pitchFamily="34" charset="0"/>
              </a:rPr>
              <a:t>lợi ích </a:t>
            </a:r>
            <a:r>
              <a:rPr lang="vi-VN" sz="3200" dirty="0">
                <a:cs typeface="Arial" pitchFamily="34" charset="0"/>
              </a:rPr>
              <a:t>hợp pháp lao động của </a:t>
            </a:r>
            <a:r>
              <a:rPr lang="vi-VN" sz="3200" dirty="0">
                <a:solidFill>
                  <a:srgbClr val="FF0000"/>
                </a:solidFill>
                <a:cs typeface="Arial" pitchFamily="34" charset="0"/>
              </a:rPr>
              <a:t>cá nhân </a:t>
            </a:r>
            <a:r>
              <a:rPr lang="vi-VN" sz="3200" dirty="0">
                <a:cs typeface="Arial" pitchFamily="34" charset="0"/>
              </a:rPr>
              <a:t>hay </a:t>
            </a:r>
            <a:r>
              <a:rPr lang="vi-VN" sz="3200" dirty="0">
                <a:solidFill>
                  <a:srgbClr val="FF0000"/>
                </a:solidFill>
                <a:cs typeface="Arial" pitchFamily="34" charset="0"/>
              </a:rPr>
              <a:t>tập thể</a:t>
            </a:r>
          </a:p>
        </p:txBody>
      </p:sp>
      <p:sp>
        <p:nvSpPr>
          <p:cNvPr id="7" name="Rounded Rectangle 6"/>
          <p:cNvSpPr/>
          <p:nvPr/>
        </p:nvSpPr>
        <p:spPr>
          <a:xfrm>
            <a:off x="34925" y="4754563"/>
            <a:ext cx="9140825" cy="1812925"/>
          </a:xfrm>
          <a:prstGeom prst="roundRect">
            <a:avLst/>
          </a:prstGeom>
          <a:solidFill>
            <a:schemeClr val="tx2">
              <a:lumMod val="40000"/>
              <a:lumOff val="6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a:cs typeface="Arial" pitchFamily="34" charset="0"/>
              </a:rPr>
              <a:t>L</a:t>
            </a:r>
            <a:r>
              <a:rPr lang="vi-VN" sz="3200" dirty="0">
                <a:cs typeface="Arial" pitchFamily="34" charset="0"/>
              </a:rPr>
              <a:t>iên quan đến việc làm, tiền lương, thu nhập và các điều kiện lao động phát sinh trong quá trình thực hiện hợp đồng lao động </a:t>
            </a:r>
          </a:p>
        </p:txBody>
      </p:sp>
    </p:spTree>
    <p:extLst>
      <p:ext uri="{BB962C8B-B14F-4D97-AF65-F5344CB8AC3E}">
        <p14:creationId xmlns:p14="http://schemas.microsoft.com/office/powerpoint/2010/main" val="2255234175"/>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1000"/>
                                        <p:tgtEl>
                                          <p:spTgt spid="10"/>
                                        </p:tgtEl>
                                      </p:cBhvr>
                                    </p:animEffect>
                                    <p:anim calcmode="lin" valueType="num">
                                      <p:cBhvr>
                                        <p:cTn id="15" dur="1000" fill="hold"/>
                                        <p:tgtEl>
                                          <p:spTgt spid="10"/>
                                        </p:tgtEl>
                                        <p:attrNameLst>
                                          <p:attrName>ppt_x</p:attrName>
                                        </p:attrNameLst>
                                      </p:cBhvr>
                                      <p:tavLst>
                                        <p:tav tm="0">
                                          <p:val>
                                            <p:strVal val="#ppt_x"/>
                                          </p:val>
                                        </p:tav>
                                        <p:tav tm="100000">
                                          <p:val>
                                            <p:strVal val="#ppt_x"/>
                                          </p:val>
                                        </p:tav>
                                      </p:tavLst>
                                    </p:anim>
                                    <p:anim calcmode="lin" valueType="num">
                                      <p:cBhvr>
                                        <p:cTn id="16"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
                                          </p:val>
                                        </p:tav>
                                        <p:tav tm="100000">
                                          <p:val>
                                            <p:strVal val="#ppt_x"/>
                                          </p:val>
                                        </p:tav>
                                      </p:tavLst>
                                    </p:anim>
                                    <p:anim calcmode="lin" valueType="num">
                                      <p:cBhvr>
                                        <p:cTn id="2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0" grpId="0" animBg="1"/>
      <p:bldP spid="7" grpId="0" animBg="1"/>
    </p:bldLst>
  </p:timing>
</p:sld>
</file>

<file path=ppt/slides/slide1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3175" y="1250950"/>
            <a:ext cx="6130925" cy="1027113"/>
          </a:xfrm>
          <a:prstGeom prst="roundRect">
            <a:avLst/>
          </a:prstGeom>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2.3.8. Tranh chấp lao động</a:t>
            </a:r>
          </a:p>
        </p:txBody>
      </p:sp>
      <p:pic>
        <p:nvPicPr>
          <p:cNvPr id="149508"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ounded Rectangle 9"/>
          <p:cNvSpPr/>
          <p:nvPr/>
        </p:nvSpPr>
        <p:spPr>
          <a:xfrm>
            <a:off x="34925" y="2509838"/>
            <a:ext cx="7961313" cy="881062"/>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Tranh chấp lao động bao gồm</a:t>
            </a:r>
            <a:r>
              <a:rPr lang="en-US" sz="3200" dirty="0">
                <a:cs typeface="Arial" pitchFamily="34" charset="0"/>
              </a:rPr>
              <a:t>:</a:t>
            </a:r>
            <a:endParaRPr lang="vi-VN" sz="3200" dirty="0">
              <a:cs typeface="Arial" pitchFamily="34" charset="0"/>
            </a:endParaRPr>
          </a:p>
        </p:txBody>
      </p:sp>
      <p:sp>
        <p:nvSpPr>
          <p:cNvPr id="7" name="Rounded Rectangle 6"/>
          <p:cNvSpPr/>
          <p:nvPr/>
        </p:nvSpPr>
        <p:spPr>
          <a:xfrm>
            <a:off x="814388" y="3673475"/>
            <a:ext cx="8361362" cy="1330325"/>
          </a:xfrm>
          <a:prstGeom prst="roundRect">
            <a:avLst/>
          </a:prstGeom>
          <a:solidFill>
            <a:schemeClr val="accent2">
              <a:lumMod val="60000"/>
              <a:lumOff val="4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a:cs typeface="Arial" pitchFamily="34" charset="0"/>
              </a:rPr>
              <a:t>T</a:t>
            </a:r>
            <a:r>
              <a:rPr lang="vi-VN" sz="3200" dirty="0">
                <a:cs typeface="Arial" pitchFamily="34" charset="0"/>
              </a:rPr>
              <a:t>ranh chấp </a:t>
            </a:r>
            <a:r>
              <a:rPr lang="vi-VN" sz="3200" dirty="0">
                <a:solidFill>
                  <a:srgbClr val="FF0000"/>
                </a:solidFill>
                <a:cs typeface="Arial" pitchFamily="34" charset="0"/>
              </a:rPr>
              <a:t>cá nhân </a:t>
            </a:r>
            <a:r>
              <a:rPr lang="vi-VN" sz="3200" dirty="0">
                <a:cs typeface="Arial" pitchFamily="34" charset="0"/>
              </a:rPr>
              <a:t>(giữa người lao động và người sử dụng lao động)</a:t>
            </a:r>
          </a:p>
        </p:txBody>
      </p:sp>
      <p:sp>
        <p:nvSpPr>
          <p:cNvPr id="8" name="Rounded Rectangle 7"/>
          <p:cNvSpPr/>
          <p:nvPr/>
        </p:nvSpPr>
        <p:spPr>
          <a:xfrm>
            <a:off x="814388" y="5286375"/>
            <a:ext cx="8329612" cy="1358900"/>
          </a:xfrm>
          <a:prstGeom prst="roundRect">
            <a:avLst/>
          </a:prstGeom>
          <a:solidFill>
            <a:schemeClr val="accent6">
              <a:lumMod val="60000"/>
              <a:lumOff val="4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a:cs typeface="Arial" pitchFamily="34" charset="0"/>
              </a:rPr>
              <a:t>T</a:t>
            </a:r>
            <a:r>
              <a:rPr lang="vi-VN" sz="3200" dirty="0">
                <a:cs typeface="Arial" pitchFamily="34" charset="0"/>
              </a:rPr>
              <a:t>ranh chấp </a:t>
            </a:r>
            <a:r>
              <a:rPr lang="vi-VN" sz="3200" dirty="0">
                <a:solidFill>
                  <a:srgbClr val="FF0000"/>
                </a:solidFill>
                <a:cs typeface="Arial" pitchFamily="34" charset="0"/>
              </a:rPr>
              <a:t>tập thể </a:t>
            </a:r>
            <a:r>
              <a:rPr lang="vi-VN" sz="3200" dirty="0">
                <a:cs typeface="Arial" pitchFamily="34" charset="0"/>
              </a:rPr>
              <a:t>(giữa tập thể người lao động và người sử dụng lao động)</a:t>
            </a:r>
          </a:p>
        </p:txBody>
      </p:sp>
    </p:spTree>
    <p:extLst>
      <p:ext uri="{BB962C8B-B14F-4D97-AF65-F5344CB8AC3E}">
        <p14:creationId xmlns:p14="http://schemas.microsoft.com/office/powerpoint/2010/main" val="1608155553"/>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1000"/>
                                        <p:tgtEl>
                                          <p:spTgt spid="7"/>
                                        </p:tgtEl>
                                      </p:cBhvr>
                                    </p:animEffect>
                                    <p:anim calcmode="lin" valueType="num">
                                      <p:cBhvr>
                                        <p:cTn id="15" dur="1000" fill="hold"/>
                                        <p:tgtEl>
                                          <p:spTgt spid="7"/>
                                        </p:tgtEl>
                                        <p:attrNameLst>
                                          <p:attrName>ppt_x</p:attrName>
                                        </p:attrNameLst>
                                      </p:cBhvr>
                                      <p:tavLst>
                                        <p:tav tm="0">
                                          <p:val>
                                            <p:strVal val="#ppt_x"/>
                                          </p:val>
                                        </p:tav>
                                        <p:tav tm="100000">
                                          <p:val>
                                            <p:strVal val="#ppt_x"/>
                                          </p:val>
                                        </p:tav>
                                      </p:tavLst>
                                    </p:anim>
                                    <p:anim calcmode="lin" valueType="num">
                                      <p:cBhvr>
                                        <p:cTn id="1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anim calcmode="lin" valueType="num">
                                      <p:cBhvr>
                                        <p:cTn id="22" dur="1000" fill="hold"/>
                                        <p:tgtEl>
                                          <p:spTgt spid="8"/>
                                        </p:tgtEl>
                                        <p:attrNameLst>
                                          <p:attrName>ppt_x</p:attrName>
                                        </p:attrNameLst>
                                      </p:cBhvr>
                                      <p:tavLst>
                                        <p:tav tm="0">
                                          <p:val>
                                            <p:strVal val="#ppt_x"/>
                                          </p:val>
                                        </p:tav>
                                        <p:tav tm="100000">
                                          <p:val>
                                            <p:strVal val="#ppt_x"/>
                                          </p:val>
                                        </p:tav>
                                      </p:tavLst>
                                    </p:anim>
                                    <p:anim calcmode="lin" valueType="num">
                                      <p:cBhvr>
                                        <p:cTn id="23"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7" grpId="0" animBg="1"/>
      <p:bldP spid="8" grpId="0" animBg="1"/>
    </p:bldLst>
  </p:timing>
</p:sld>
</file>

<file path=ppt/slides/slide1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3175" y="1250950"/>
            <a:ext cx="9140825" cy="1027113"/>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 Nguyên tắc giải quyết tranh chấp lao động </a:t>
            </a:r>
            <a:endParaRPr lang="vi-VN" sz="3200" b="1" dirty="0">
              <a:cs typeface="Arial" pitchFamily="34" charset="0"/>
            </a:endParaRPr>
          </a:p>
        </p:txBody>
      </p:sp>
      <p:pic>
        <p:nvPicPr>
          <p:cNvPr id="15053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ounded Rectangle 9"/>
          <p:cNvSpPr/>
          <p:nvPr/>
        </p:nvSpPr>
        <p:spPr>
          <a:xfrm>
            <a:off x="34925" y="2393950"/>
            <a:ext cx="9109075" cy="1546225"/>
          </a:xfrm>
          <a:prstGeom prst="roundRect">
            <a:avLst/>
          </a:prstGeom>
          <a:solidFill>
            <a:schemeClr val="accent1">
              <a:lumMod val="40000"/>
              <a:lumOff val="6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 Thương lượng trực tiếp và tự dàn xếp giữa các bên tranh chấp;</a:t>
            </a:r>
          </a:p>
          <a:p>
            <a:pPr>
              <a:defRPr/>
            </a:pPr>
            <a:r>
              <a:rPr lang="vi-VN" sz="3200" dirty="0">
                <a:cs typeface="Arial" pitchFamily="34" charset="0"/>
              </a:rPr>
              <a:t>- Thông qua hòa giải, trọng tài;</a:t>
            </a:r>
          </a:p>
        </p:txBody>
      </p:sp>
      <p:sp>
        <p:nvSpPr>
          <p:cNvPr id="7" name="Rounded Rectangle 6"/>
          <p:cNvSpPr/>
          <p:nvPr/>
        </p:nvSpPr>
        <p:spPr>
          <a:xfrm>
            <a:off x="0" y="4056063"/>
            <a:ext cx="9140825" cy="2801937"/>
          </a:xfrm>
          <a:prstGeom prst="roundRect">
            <a:avLst/>
          </a:prstGeom>
          <a:solidFill>
            <a:srgbClr val="E4F41A"/>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 Giải quyết công khai, khách quan, kịp thời, nhanh chóng đúng pháp luật;</a:t>
            </a:r>
          </a:p>
          <a:p>
            <a:pPr>
              <a:defRPr/>
            </a:pPr>
            <a:r>
              <a:rPr lang="vi-VN" sz="3200" dirty="0">
                <a:cs typeface="Arial" pitchFamily="34" charset="0"/>
              </a:rPr>
              <a:t>- Có sự tham gia của đại diện Công đoàn và đại diện người lao động trong quá trình giải quyết tranh chấp lao động.</a:t>
            </a:r>
          </a:p>
        </p:txBody>
      </p:sp>
    </p:spTree>
    <p:extLst>
      <p:ext uri="{BB962C8B-B14F-4D97-AF65-F5344CB8AC3E}">
        <p14:creationId xmlns:p14="http://schemas.microsoft.com/office/powerpoint/2010/main" val="4269511133"/>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1000"/>
                                        <p:tgtEl>
                                          <p:spTgt spid="10"/>
                                        </p:tgtEl>
                                      </p:cBhvr>
                                    </p:animEffect>
                                    <p:anim calcmode="lin" valueType="num">
                                      <p:cBhvr>
                                        <p:cTn id="15" dur="1000" fill="hold"/>
                                        <p:tgtEl>
                                          <p:spTgt spid="10"/>
                                        </p:tgtEl>
                                        <p:attrNameLst>
                                          <p:attrName>ppt_x</p:attrName>
                                        </p:attrNameLst>
                                      </p:cBhvr>
                                      <p:tavLst>
                                        <p:tav tm="0">
                                          <p:val>
                                            <p:strVal val="#ppt_x"/>
                                          </p:val>
                                        </p:tav>
                                        <p:tav tm="100000">
                                          <p:val>
                                            <p:strVal val="#ppt_x"/>
                                          </p:val>
                                        </p:tav>
                                      </p:tavLst>
                                    </p:anim>
                                    <p:anim calcmode="lin" valueType="num">
                                      <p:cBhvr>
                                        <p:cTn id="16"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
                                          </p:val>
                                        </p:tav>
                                        <p:tav tm="100000">
                                          <p:val>
                                            <p:strVal val="#ppt_x"/>
                                          </p:val>
                                        </p:tav>
                                      </p:tavLst>
                                    </p:anim>
                                    <p:anim calcmode="lin" valueType="num">
                                      <p:cBhvr>
                                        <p:cTn id="2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0" grpId="0" animBg="1"/>
      <p:bldP spid="7" grpId="0" animBg="1"/>
    </p:bldLst>
  </p:timing>
</p:sld>
</file>

<file path=ppt/slides/slide1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3175" y="1135063"/>
            <a:ext cx="3703638" cy="1027112"/>
          </a:xfrm>
          <a:prstGeom prst="roundRect">
            <a:avLst/>
          </a:prstGeom>
          <a:ln/>
        </p:spPr>
        <p:style>
          <a:lnRef idx="1">
            <a:schemeClr val="accent4"/>
          </a:lnRef>
          <a:fillRef idx="2">
            <a:schemeClr val="accent4"/>
          </a:fillRef>
          <a:effectRef idx="1">
            <a:schemeClr val="accent4"/>
          </a:effectRef>
          <a:fontRef idx="minor">
            <a:schemeClr val="dk1"/>
          </a:fontRef>
        </p:style>
        <p:txBody>
          <a:bodyPr anchor="ctr"/>
          <a:lstStyle/>
          <a:p>
            <a:pPr>
              <a:defRPr/>
            </a:pPr>
            <a:r>
              <a:rPr lang="vi-VN" sz="3200" b="1" dirty="0">
                <a:cs typeface="Arial" pitchFamily="34" charset="0"/>
              </a:rPr>
              <a:t>2.3.9. Công đoàn: </a:t>
            </a:r>
          </a:p>
        </p:txBody>
      </p:sp>
      <p:pic>
        <p:nvPicPr>
          <p:cNvPr id="151556"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8"/>
          <p:cNvSpPr/>
          <p:nvPr/>
        </p:nvSpPr>
        <p:spPr>
          <a:xfrm>
            <a:off x="3175" y="2263775"/>
            <a:ext cx="3703638" cy="1012825"/>
          </a:xfrm>
          <a:prstGeom prst="roundRect">
            <a:avLst/>
          </a:prstGeom>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 a. Khái niệm </a:t>
            </a:r>
          </a:p>
        </p:txBody>
      </p:sp>
      <p:sp>
        <p:nvSpPr>
          <p:cNvPr id="10" name="Rounded Rectangle 9"/>
          <p:cNvSpPr/>
          <p:nvPr/>
        </p:nvSpPr>
        <p:spPr>
          <a:xfrm>
            <a:off x="1855788" y="3392488"/>
            <a:ext cx="7289800" cy="993775"/>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Công đoàn là tổ chức chính trị - xã hội</a:t>
            </a:r>
          </a:p>
        </p:txBody>
      </p:sp>
      <p:sp>
        <p:nvSpPr>
          <p:cNvPr id="7" name="Rounded Rectangle 6"/>
          <p:cNvSpPr/>
          <p:nvPr/>
        </p:nvSpPr>
        <p:spPr>
          <a:xfrm>
            <a:off x="1096963" y="5734050"/>
            <a:ext cx="8048625" cy="1123950"/>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a:latin typeface="Arial" pitchFamily="34" charset="0"/>
                <a:cs typeface="Arial" pitchFamily="34" charset="0"/>
              </a:rPr>
              <a:t>Đ</a:t>
            </a:r>
            <a:r>
              <a:rPr lang="vi-VN" sz="3200" dirty="0">
                <a:cs typeface="Arial" pitchFamily="34" charset="0"/>
              </a:rPr>
              <a:t>ại diện cho cán bộ, công chức, viên chức, công nhân và những người lao động</a:t>
            </a:r>
          </a:p>
        </p:txBody>
      </p:sp>
      <p:sp>
        <p:nvSpPr>
          <p:cNvPr id="8" name="Rounded Rectangle 7"/>
          <p:cNvSpPr/>
          <p:nvPr/>
        </p:nvSpPr>
        <p:spPr>
          <a:xfrm>
            <a:off x="1855788" y="4519613"/>
            <a:ext cx="7289800" cy="1098550"/>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a:latin typeface="Arial" pitchFamily="34" charset="0"/>
                <a:cs typeface="Arial" pitchFamily="34" charset="0"/>
              </a:rPr>
              <a:t>C</a:t>
            </a:r>
            <a:r>
              <a:rPr lang="vi-VN" sz="3200" dirty="0">
                <a:cs typeface="Arial" pitchFamily="34" charset="0"/>
              </a:rPr>
              <a:t>hăm lo và bảo vệ quyền, lợi ích hợp pháp, chính đáng của người lao động; </a:t>
            </a:r>
          </a:p>
        </p:txBody>
      </p:sp>
    </p:spTree>
    <p:extLst>
      <p:ext uri="{BB962C8B-B14F-4D97-AF65-F5344CB8AC3E}">
        <p14:creationId xmlns:p14="http://schemas.microsoft.com/office/powerpoint/2010/main" val="1784266608"/>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
                                          </p:val>
                                        </p:tav>
                                        <p:tav tm="100000">
                                          <p:val>
                                            <p:strVal val="#ppt_x"/>
                                          </p:val>
                                        </p:tav>
                                      </p:tavLst>
                                    </p:anim>
                                    <p:anim calcmode="lin" valueType="num">
                                      <p:cBhvr>
                                        <p:cTn id="1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fade">
                                      <p:cBhvr>
                                        <p:cTn id="21" dur="1000"/>
                                        <p:tgtEl>
                                          <p:spTgt spid="10"/>
                                        </p:tgtEl>
                                      </p:cBhvr>
                                    </p:animEffect>
                                    <p:anim calcmode="lin" valueType="num">
                                      <p:cBhvr>
                                        <p:cTn id="22" dur="1000" fill="hold"/>
                                        <p:tgtEl>
                                          <p:spTgt spid="10"/>
                                        </p:tgtEl>
                                        <p:attrNameLst>
                                          <p:attrName>ppt_x</p:attrName>
                                        </p:attrNameLst>
                                      </p:cBhvr>
                                      <p:tavLst>
                                        <p:tav tm="0">
                                          <p:val>
                                            <p:strVal val="#ppt_x"/>
                                          </p:val>
                                        </p:tav>
                                        <p:tav tm="100000">
                                          <p:val>
                                            <p:strVal val="#ppt_x"/>
                                          </p:val>
                                        </p:tav>
                                      </p:tavLst>
                                    </p:anim>
                                    <p:anim calcmode="lin" valueType="num">
                                      <p:cBhvr>
                                        <p:cTn id="23"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24" fill="hold" nodeType="clickPar">
                      <p:stCondLst>
                        <p:cond delay="indefinite"/>
                      </p:stCondLst>
                      <p:childTnLst>
                        <p:par>
                          <p:cTn id="25" fill="hold" nodeType="withGroup">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fade">
                                      <p:cBhvr>
                                        <p:cTn id="28" dur="1000"/>
                                        <p:tgtEl>
                                          <p:spTgt spid="8"/>
                                        </p:tgtEl>
                                      </p:cBhvr>
                                    </p:animEffect>
                                    <p:anim calcmode="lin" valueType="num">
                                      <p:cBhvr>
                                        <p:cTn id="29" dur="1000" fill="hold"/>
                                        <p:tgtEl>
                                          <p:spTgt spid="8"/>
                                        </p:tgtEl>
                                        <p:attrNameLst>
                                          <p:attrName>ppt_x</p:attrName>
                                        </p:attrNameLst>
                                      </p:cBhvr>
                                      <p:tavLst>
                                        <p:tav tm="0">
                                          <p:val>
                                            <p:strVal val="#ppt_x"/>
                                          </p:val>
                                        </p:tav>
                                        <p:tav tm="100000">
                                          <p:val>
                                            <p:strVal val="#ppt_x"/>
                                          </p:val>
                                        </p:tav>
                                      </p:tavLst>
                                    </p:anim>
                                    <p:anim calcmode="lin" valueType="num">
                                      <p:cBhvr>
                                        <p:cTn id="30"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7"/>
                                        </p:tgtEl>
                                        <p:attrNameLst>
                                          <p:attrName>style.visibility</p:attrName>
                                        </p:attrNameLst>
                                      </p:cBhvr>
                                      <p:to>
                                        <p:strVal val="visible"/>
                                      </p:to>
                                    </p:set>
                                    <p:animEffect transition="in" filter="fade">
                                      <p:cBhvr>
                                        <p:cTn id="35" dur="1000"/>
                                        <p:tgtEl>
                                          <p:spTgt spid="7"/>
                                        </p:tgtEl>
                                      </p:cBhvr>
                                    </p:animEffect>
                                    <p:anim calcmode="lin" valueType="num">
                                      <p:cBhvr>
                                        <p:cTn id="36" dur="1000" fill="hold"/>
                                        <p:tgtEl>
                                          <p:spTgt spid="7"/>
                                        </p:tgtEl>
                                        <p:attrNameLst>
                                          <p:attrName>ppt_x</p:attrName>
                                        </p:attrNameLst>
                                      </p:cBhvr>
                                      <p:tavLst>
                                        <p:tav tm="0">
                                          <p:val>
                                            <p:strVal val="#ppt_x"/>
                                          </p:val>
                                        </p:tav>
                                        <p:tav tm="100000">
                                          <p:val>
                                            <p:strVal val="#ppt_x"/>
                                          </p:val>
                                        </p:tav>
                                      </p:tavLst>
                                    </p:anim>
                                    <p:anim calcmode="lin" valueType="num">
                                      <p:cBhvr>
                                        <p:cTn id="37"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9" grpId="0" animBg="1"/>
      <p:bldP spid="10" grpId="0" animBg="1"/>
      <p:bldP spid="7" grpId="0" animBg="1"/>
      <p:bldP spid="8" grpId="0" animBg="1"/>
    </p:bldLst>
  </p:timing>
</p:sld>
</file>

<file path=ppt/slides/slide1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3175" y="1250950"/>
            <a:ext cx="5999163" cy="1027113"/>
          </a:xfrm>
          <a:prstGeom prst="roundRect">
            <a:avLst/>
          </a:prstGeom>
          <a:ln/>
        </p:spPr>
        <p:style>
          <a:lnRef idx="1">
            <a:schemeClr val="accent1"/>
          </a:lnRef>
          <a:fillRef idx="2">
            <a:schemeClr val="accent1"/>
          </a:fillRef>
          <a:effectRef idx="1">
            <a:schemeClr val="accent1"/>
          </a:effectRef>
          <a:fontRef idx="minor">
            <a:schemeClr val="dk1"/>
          </a:fontRef>
        </p:style>
        <p:txBody>
          <a:bodyPr anchor="ctr"/>
          <a:lstStyle/>
          <a:p>
            <a:pPr>
              <a:defRPr/>
            </a:pPr>
            <a:r>
              <a:rPr lang="vi-VN" sz="3200" dirty="0">
                <a:cs typeface="Arial" pitchFamily="34" charset="0"/>
              </a:rPr>
              <a:t>b. Chức năng của Công đoàn</a:t>
            </a:r>
          </a:p>
        </p:txBody>
      </p:sp>
      <p:pic>
        <p:nvPicPr>
          <p:cNvPr id="152580"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8"/>
          <p:cNvSpPr/>
          <p:nvPr/>
        </p:nvSpPr>
        <p:spPr>
          <a:xfrm>
            <a:off x="3175" y="2628900"/>
            <a:ext cx="9140825" cy="1560513"/>
          </a:xfrm>
          <a:prstGeom prst="roundRect">
            <a:avLst/>
          </a:prstGeom>
          <a:ln/>
        </p:spPr>
        <p:style>
          <a:lnRef idx="1">
            <a:schemeClr val="accent1"/>
          </a:lnRef>
          <a:fillRef idx="2">
            <a:schemeClr val="accent1"/>
          </a:fillRef>
          <a:effectRef idx="1">
            <a:schemeClr val="accent1"/>
          </a:effectRef>
          <a:fontRef idx="minor">
            <a:schemeClr val="dk1"/>
          </a:fontRef>
        </p:style>
        <p:txBody>
          <a:bodyPr anchor="ctr"/>
          <a:lstStyle/>
          <a:p>
            <a:pPr>
              <a:defRPr/>
            </a:pPr>
            <a:r>
              <a:rPr lang="en-US" sz="3200" dirty="0">
                <a:cs typeface="Arial" pitchFamily="34" charset="0"/>
              </a:rPr>
              <a:t>- </a:t>
            </a:r>
            <a:r>
              <a:rPr lang="vi-VN" sz="3200" dirty="0">
                <a:cs typeface="Arial" pitchFamily="34" charset="0"/>
              </a:rPr>
              <a:t>Công đoàn đại diện và bảo vệ các quyền, lợi ích hợp pháp chính đáng của người lao động</a:t>
            </a:r>
          </a:p>
        </p:txBody>
      </p:sp>
      <p:sp>
        <p:nvSpPr>
          <p:cNvPr id="10" name="Rounded Rectangle 9"/>
          <p:cNvSpPr/>
          <p:nvPr/>
        </p:nvSpPr>
        <p:spPr>
          <a:xfrm>
            <a:off x="3175" y="4572000"/>
            <a:ext cx="9140825" cy="1995488"/>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a:cs typeface="Arial" pitchFamily="34" charset="0"/>
              </a:rPr>
              <a:t>C</a:t>
            </a:r>
            <a:r>
              <a:rPr lang="vi-VN" sz="3200" dirty="0">
                <a:cs typeface="Arial" pitchFamily="34" charset="0"/>
              </a:rPr>
              <a:t>ó trách nhiệm tham gia với Nhà nước phát triển sản xuất, giải quyết việc làm, cải thiện đời sống vật chất, tinh thần của người lao động. </a:t>
            </a:r>
          </a:p>
        </p:txBody>
      </p:sp>
    </p:spTree>
    <p:extLst>
      <p:ext uri="{BB962C8B-B14F-4D97-AF65-F5344CB8AC3E}">
        <p14:creationId xmlns:p14="http://schemas.microsoft.com/office/powerpoint/2010/main" val="3004312210"/>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
                                          </p:val>
                                        </p:tav>
                                        <p:tav tm="100000">
                                          <p:val>
                                            <p:strVal val="#ppt_x"/>
                                          </p:val>
                                        </p:tav>
                                      </p:tavLst>
                                    </p:anim>
                                    <p:anim calcmode="lin" valueType="num">
                                      <p:cBhvr>
                                        <p:cTn id="1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fade">
                                      <p:cBhvr>
                                        <p:cTn id="21" dur="1000"/>
                                        <p:tgtEl>
                                          <p:spTgt spid="10"/>
                                        </p:tgtEl>
                                      </p:cBhvr>
                                    </p:animEffect>
                                    <p:anim calcmode="lin" valueType="num">
                                      <p:cBhvr>
                                        <p:cTn id="22" dur="1000" fill="hold"/>
                                        <p:tgtEl>
                                          <p:spTgt spid="10"/>
                                        </p:tgtEl>
                                        <p:attrNameLst>
                                          <p:attrName>ppt_x</p:attrName>
                                        </p:attrNameLst>
                                      </p:cBhvr>
                                      <p:tavLst>
                                        <p:tav tm="0">
                                          <p:val>
                                            <p:strVal val="#ppt_x"/>
                                          </p:val>
                                        </p:tav>
                                        <p:tav tm="100000">
                                          <p:val>
                                            <p:strVal val="#ppt_x"/>
                                          </p:val>
                                        </p:tav>
                                      </p:tavLst>
                                    </p:anim>
                                    <p:anim calcmode="lin" valueType="num">
                                      <p:cBhvr>
                                        <p:cTn id="23"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9" grpId="0" animBg="1"/>
      <p:bldP spid="10" grpId="0" animBg="1"/>
    </p:bldLst>
  </p:timing>
</p:sld>
</file>

<file path=ppt/slides/slide1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3175" y="1250950"/>
            <a:ext cx="5783263" cy="1027113"/>
          </a:xfrm>
          <a:prstGeom prst="roundRect">
            <a:avLst/>
          </a:prstGeom>
          <a:ln/>
        </p:spPr>
        <p:style>
          <a:lnRef idx="1">
            <a:schemeClr val="accent1"/>
          </a:lnRef>
          <a:fillRef idx="2">
            <a:schemeClr val="accent1"/>
          </a:fillRef>
          <a:effectRef idx="1">
            <a:schemeClr val="accent1"/>
          </a:effectRef>
          <a:fontRef idx="minor">
            <a:schemeClr val="dk1"/>
          </a:fontRef>
        </p:style>
        <p:txBody>
          <a:bodyPr anchor="ctr"/>
          <a:lstStyle/>
          <a:p>
            <a:pPr>
              <a:defRPr/>
            </a:pPr>
            <a:r>
              <a:rPr lang="vi-VN" sz="3200" dirty="0">
                <a:cs typeface="Arial" pitchFamily="34" charset="0"/>
              </a:rPr>
              <a:t>b. Chức năng của Công đoàn</a:t>
            </a:r>
          </a:p>
        </p:txBody>
      </p:sp>
      <p:pic>
        <p:nvPicPr>
          <p:cNvPr id="153604"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8"/>
          <p:cNvSpPr/>
          <p:nvPr/>
        </p:nvSpPr>
        <p:spPr>
          <a:xfrm>
            <a:off x="3175" y="2628900"/>
            <a:ext cx="9140825" cy="3987800"/>
          </a:xfrm>
          <a:prstGeom prst="roundRect">
            <a:avLst/>
          </a:prstGeom>
          <a:ln/>
        </p:spPr>
        <p:style>
          <a:lnRef idx="1">
            <a:schemeClr val="accent3"/>
          </a:lnRef>
          <a:fillRef idx="2">
            <a:schemeClr val="accent3"/>
          </a:fillRef>
          <a:effectRef idx="1">
            <a:schemeClr val="accent3"/>
          </a:effectRef>
          <a:fontRef idx="minor">
            <a:schemeClr val="dk1"/>
          </a:fontRef>
        </p:style>
        <p:txBody>
          <a:bodyPr anchor="ctr"/>
          <a:lstStyle/>
          <a:p>
            <a:pPr>
              <a:defRPr/>
            </a:pPr>
            <a:r>
              <a:rPr lang="vi-VN" sz="3200" dirty="0">
                <a:cs typeface="Arial" pitchFamily="34" charset="0"/>
              </a:rPr>
              <a:t>- Công đoàn đại diện và tổ chức người lao động tham gia quản lý cơ quan, đơn vị, tổ chức, quản lý kinh tế xã hội, quản lý Nhà nước trong phạm vị chức năng của mình, thực hiện quyền kiểm tra giám sát hoạt động của cơ quan đơn vị, tổ chức theo quy định của pháp luật.</a:t>
            </a:r>
          </a:p>
        </p:txBody>
      </p:sp>
    </p:spTree>
    <p:extLst>
      <p:ext uri="{BB962C8B-B14F-4D97-AF65-F5344CB8AC3E}">
        <p14:creationId xmlns:p14="http://schemas.microsoft.com/office/powerpoint/2010/main" val="749888056"/>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1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3175" y="1250950"/>
            <a:ext cx="6197600" cy="1027113"/>
          </a:xfrm>
          <a:prstGeom prst="roundRect">
            <a:avLst/>
          </a:prstGeom>
          <a:ln/>
        </p:spPr>
        <p:style>
          <a:lnRef idx="1">
            <a:schemeClr val="accent1"/>
          </a:lnRef>
          <a:fillRef idx="2">
            <a:schemeClr val="accent1"/>
          </a:fillRef>
          <a:effectRef idx="1">
            <a:schemeClr val="accent1"/>
          </a:effectRef>
          <a:fontRef idx="minor">
            <a:schemeClr val="dk1"/>
          </a:fontRef>
        </p:style>
        <p:txBody>
          <a:bodyPr anchor="ctr"/>
          <a:lstStyle/>
          <a:p>
            <a:pPr>
              <a:defRPr/>
            </a:pPr>
            <a:r>
              <a:rPr lang="vi-VN" sz="3200" dirty="0">
                <a:cs typeface="Arial" pitchFamily="34" charset="0"/>
              </a:rPr>
              <a:t>b. Chức năng của Công đoàn</a:t>
            </a:r>
          </a:p>
        </p:txBody>
      </p:sp>
      <p:pic>
        <p:nvPicPr>
          <p:cNvPr id="154628"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8"/>
          <p:cNvSpPr/>
          <p:nvPr/>
        </p:nvSpPr>
        <p:spPr>
          <a:xfrm>
            <a:off x="3175" y="2628900"/>
            <a:ext cx="9140825" cy="3406775"/>
          </a:xfrm>
          <a:prstGeom prst="roundRect">
            <a:avLst/>
          </a:prstGeom>
          <a:ln/>
        </p:spPr>
        <p:style>
          <a:lnRef idx="2">
            <a:schemeClr val="accent2">
              <a:shade val="50000"/>
            </a:schemeClr>
          </a:lnRef>
          <a:fillRef idx="1">
            <a:schemeClr val="accent2"/>
          </a:fillRef>
          <a:effectRef idx="0">
            <a:schemeClr val="accent2"/>
          </a:effectRef>
          <a:fontRef idx="minor">
            <a:schemeClr val="lt1"/>
          </a:fontRef>
        </p:style>
        <p:txBody>
          <a:bodyPr anchor="ctr"/>
          <a:lstStyle/>
          <a:p>
            <a:pPr>
              <a:defRPr/>
            </a:pPr>
            <a:r>
              <a:rPr lang="vi-VN" sz="3200" dirty="0">
                <a:cs typeface="Arial" pitchFamily="34" charset="0"/>
              </a:rPr>
              <a:t>- Công đoàn có trách nhiệm tổ chức, giáo dục động viên người lao động phát huy vai trò làm chủ đất nước, thực hiện nghĩa vụ công dân, xây dựng và phát triển bảo vệ Tổ quốc Việt Nam XHCN.</a:t>
            </a:r>
          </a:p>
        </p:txBody>
      </p:sp>
    </p:spTree>
    <p:extLst>
      <p:ext uri="{BB962C8B-B14F-4D97-AF65-F5344CB8AC3E}">
        <p14:creationId xmlns:p14="http://schemas.microsoft.com/office/powerpoint/2010/main" val="2293401587"/>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1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3175" y="1250950"/>
            <a:ext cx="8375650" cy="1027113"/>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a:cs typeface="Arial" pitchFamily="34" charset="0"/>
              </a:rPr>
              <a:t>c. Quyền và trách nhiệm của Công đoàn: </a:t>
            </a:r>
          </a:p>
        </p:txBody>
      </p:sp>
      <p:pic>
        <p:nvPicPr>
          <p:cNvPr id="15565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8"/>
          <p:cNvSpPr/>
          <p:nvPr/>
        </p:nvSpPr>
        <p:spPr>
          <a:xfrm>
            <a:off x="3175" y="2628900"/>
            <a:ext cx="9140825" cy="2259013"/>
          </a:xfrm>
          <a:prstGeom prst="roundRect">
            <a:avLst/>
          </a:prstGeom>
          <a:ln/>
        </p:spPr>
        <p:style>
          <a:lnRef idx="1">
            <a:schemeClr val="accent4"/>
          </a:lnRef>
          <a:fillRef idx="2">
            <a:schemeClr val="accent4"/>
          </a:fillRef>
          <a:effectRef idx="1">
            <a:schemeClr val="accent4"/>
          </a:effectRef>
          <a:fontRef idx="minor">
            <a:schemeClr val="dk1"/>
          </a:fontRef>
        </p:style>
        <p:txBody>
          <a:bodyPr anchor="ctr"/>
          <a:lstStyle/>
          <a:p>
            <a:pPr>
              <a:defRPr/>
            </a:pPr>
            <a:r>
              <a:rPr lang="vi-VN" sz="3200" dirty="0">
                <a:cs typeface="Arial" pitchFamily="34" charset="0"/>
              </a:rPr>
              <a:t>- Hướng dẫn, tư vấn cho người lao động về quyền, nghĩa vụ của người lao động khi giao kết, thực hiện hợp đồng lao động, hợp đồng làm việc với đơn vị sử dụng lao động.</a:t>
            </a:r>
          </a:p>
        </p:txBody>
      </p:sp>
      <p:sp>
        <p:nvSpPr>
          <p:cNvPr id="10" name="Rounded Rectangle 9"/>
          <p:cNvSpPr/>
          <p:nvPr/>
        </p:nvSpPr>
        <p:spPr>
          <a:xfrm>
            <a:off x="3175" y="5124450"/>
            <a:ext cx="9140825" cy="1443038"/>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 Đại diện cho tập thể người lao động thương lượng, ký kết và giám sát việc thực hiện thoả ước lao động tập thể</a:t>
            </a:r>
            <a:r>
              <a:rPr lang="en-US" sz="3200" dirty="0">
                <a:cs typeface="Arial" pitchFamily="34" charset="0"/>
              </a:rPr>
              <a:t>.</a:t>
            </a:r>
            <a:endParaRPr lang="vi-VN" sz="3200" dirty="0">
              <a:cs typeface="Arial" pitchFamily="34" charset="0"/>
            </a:endParaRPr>
          </a:p>
        </p:txBody>
      </p:sp>
    </p:spTree>
    <p:extLst>
      <p:ext uri="{BB962C8B-B14F-4D97-AF65-F5344CB8AC3E}">
        <p14:creationId xmlns:p14="http://schemas.microsoft.com/office/powerpoint/2010/main" val="3344815932"/>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
                                          </p:val>
                                        </p:tav>
                                        <p:tav tm="100000">
                                          <p:val>
                                            <p:strVal val="#ppt_x"/>
                                          </p:val>
                                        </p:tav>
                                      </p:tavLst>
                                    </p:anim>
                                    <p:anim calcmode="lin" valueType="num">
                                      <p:cBhvr>
                                        <p:cTn id="1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fade">
                                      <p:cBhvr>
                                        <p:cTn id="21" dur="1000"/>
                                        <p:tgtEl>
                                          <p:spTgt spid="10"/>
                                        </p:tgtEl>
                                      </p:cBhvr>
                                    </p:animEffect>
                                    <p:anim calcmode="lin" valueType="num">
                                      <p:cBhvr>
                                        <p:cTn id="22" dur="1000" fill="hold"/>
                                        <p:tgtEl>
                                          <p:spTgt spid="10"/>
                                        </p:tgtEl>
                                        <p:attrNameLst>
                                          <p:attrName>ppt_x</p:attrName>
                                        </p:attrNameLst>
                                      </p:cBhvr>
                                      <p:tavLst>
                                        <p:tav tm="0">
                                          <p:val>
                                            <p:strVal val="#ppt_x"/>
                                          </p:val>
                                        </p:tav>
                                        <p:tav tm="100000">
                                          <p:val>
                                            <p:strVal val="#ppt_x"/>
                                          </p:val>
                                        </p:tav>
                                      </p:tavLst>
                                    </p:anim>
                                    <p:anim calcmode="lin" valueType="num">
                                      <p:cBhvr>
                                        <p:cTn id="23"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9" grpId="0" animBg="1"/>
      <p:bldP spid="10" grpId="0" animBg="1"/>
    </p:bldLst>
  </p:timing>
</p:sld>
</file>

<file path=ppt/slides/slide1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6675"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8"/>
          <p:cNvSpPr/>
          <p:nvPr/>
        </p:nvSpPr>
        <p:spPr>
          <a:xfrm>
            <a:off x="3175" y="2628900"/>
            <a:ext cx="9140825" cy="2259013"/>
          </a:xfrm>
          <a:prstGeom prst="roundRect">
            <a:avLst/>
          </a:prstGeom>
          <a:ln/>
        </p:spPr>
        <p:style>
          <a:lnRef idx="1">
            <a:schemeClr val="accent2"/>
          </a:lnRef>
          <a:fillRef idx="2">
            <a:schemeClr val="accent2"/>
          </a:fillRef>
          <a:effectRef idx="1">
            <a:schemeClr val="accent2"/>
          </a:effectRef>
          <a:fontRef idx="minor">
            <a:schemeClr val="dk1"/>
          </a:fontRef>
        </p:style>
        <p:txBody>
          <a:bodyPr anchor="ctr"/>
          <a:lstStyle/>
          <a:p>
            <a:pPr>
              <a:defRPr/>
            </a:pPr>
            <a:r>
              <a:rPr lang="vi-VN" sz="3200" dirty="0">
                <a:cs typeface="Arial" pitchFamily="34" charset="0"/>
              </a:rPr>
              <a:t>- Tham gia với đơn vị sử dụng lao động xây dựng và giám sát việc thực hiện thang, bảng lương, định mức lao động, quy chế trả lương, quy chế thưởng, nội quy lao động. </a:t>
            </a:r>
          </a:p>
        </p:txBody>
      </p:sp>
      <p:sp>
        <p:nvSpPr>
          <p:cNvPr id="10" name="Rounded Rectangle 9"/>
          <p:cNvSpPr/>
          <p:nvPr/>
        </p:nvSpPr>
        <p:spPr>
          <a:xfrm>
            <a:off x="3175" y="5124450"/>
            <a:ext cx="9140825" cy="1443038"/>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 Đối thoại với đơn vị sử dụng lao động để giải quyết các vấn đề liên quan đến </a:t>
            </a:r>
          </a:p>
          <a:p>
            <a:pPr>
              <a:defRPr/>
            </a:pPr>
            <a:r>
              <a:rPr lang="vi-VN" sz="3200" dirty="0">
                <a:cs typeface="Arial" pitchFamily="34" charset="0"/>
              </a:rPr>
              <a:t>quyền lợi và nghĩa vụ của người lao động</a:t>
            </a:r>
          </a:p>
        </p:txBody>
      </p:sp>
      <p:sp>
        <p:nvSpPr>
          <p:cNvPr id="7" name="Rounded Rectangle 6"/>
          <p:cNvSpPr/>
          <p:nvPr/>
        </p:nvSpPr>
        <p:spPr>
          <a:xfrm>
            <a:off x="0" y="1250950"/>
            <a:ext cx="8375650" cy="1027113"/>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a:cs typeface="Arial" pitchFamily="34" charset="0"/>
              </a:rPr>
              <a:t>c. Quyền và trách nhiệm của Công đoàn: </a:t>
            </a:r>
          </a:p>
        </p:txBody>
      </p:sp>
    </p:spTree>
    <p:extLst>
      <p:ext uri="{BB962C8B-B14F-4D97-AF65-F5344CB8AC3E}">
        <p14:creationId xmlns:p14="http://schemas.microsoft.com/office/powerpoint/2010/main" val="2725019190"/>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1000"/>
                                        <p:tgtEl>
                                          <p:spTgt spid="10"/>
                                        </p:tgtEl>
                                      </p:cBhvr>
                                    </p:animEffect>
                                    <p:anim calcmode="lin" valueType="num">
                                      <p:cBhvr>
                                        <p:cTn id="15" dur="1000" fill="hold"/>
                                        <p:tgtEl>
                                          <p:spTgt spid="10"/>
                                        </p:tgtEl>
                                        <p:attrNameLst>
                                          <p:attrName>ppt_x</p:attrName>
                                        </p:attrNameLst>
                                      </p:cBhvr>
                                      <p:tavLst>
                                        <p:tav tm="0">
                                          <p:val>
                                            <p:strVal val="#ppt_x"/>
                                          </p:val>
                                        </p:tav>
                                        <p:tav tm="100000">
                                          <p:val>
                                            <p:strVal val="#ppt_x"/>
                                          </p:val>
                                        </p:tav>
                                      </p:tavLst>
                                    </p:anim>
                                    <p:anim calcmode="lin" valueType="num">
                                      <p:cBhvr>
                                        <p:cTn id="16"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Lst>
  </p:timing>
</p:sld>
</file>

<file path=ppt/slides/slide1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7699"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8"/>
          <p:cNvSpPr/>
          <p:nvPr/>
        </p:nvSpPr>
        <p:spPr>
          <a:xfrm>
            <a:off x="3175" y="2828925"/>
            <a:ext cx="9140825" cy="1576388"/>
          </a:xfrm>
          <a:prstGeom prst="roundRect">
            <a:avLst/>
          </a:prstGeom>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 Tổ chức hoạt động tư vấn pháp luật cho người lao động.</a:t>
            </a:r>
          </a:p>
        </p:txBody>
      </p:sp>
      <p:sp>
        <p:nvSpPr>
          <p:cNvPr id="10" name="Rounded Rectangle 9"/>
          <p:cNvSpPr/>
          <p:nvPr/>
        </p:nvSpPr>
        <p:spPr>
          <a:xfrm>
            <a:off x="3175" y="4957763"/>
            <a:ext cx="9140825" cy="1443037"/>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 Tham gia với cơ quan, tổ chức, cá nhân có thẩm quyền giải quyết tranh chấp lao động. </a:t>
            </a:r>
          </a:p>
        </p:txBody>
      </p:sp>
      <p:sp>
        <p:nvSpPr>
          <p:cNvPr id="7" name="Rounded Rectangle 6"/>
          <p:cNvSpPr/>
          <p:nvPr/>
        </p:nvSpPr>
        <p:spPr>
          <a:xfrm>
            <a:off x="3175" y="1223963"/>
            <a:ext cx="8375650" cy="1027112"/>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a:cs typeface="Arial" pitchFamily="34" charset="0"/>
              </a:rPr>
              <a:t>c. Quyền và trách nhiệm của Công đoàn: </a:t>
            </a:r>
          </a:p>
        </p:txBody>
      </p:sp>
    </p:spTree>
    <p:extLst>
      <p:ext uri="{BB962C8B-B14F-4D97-AF65-F5344CB8AC3E}">
        <p14:creationId xmlns:p14="http://schemas.microsoft.com/office/powerpoint/2010/main" val="2038276698"/>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1000"/>
                                        <p:tgtEl>
                                          <p:spTgt spid="10"/>
                                        </p:tgtEl>
                                      </p:cBhvr>
                                    </p:animEffect>
                                    <p:anim calcmode="lin" valueType="num">
                                      <p:cBhvr>
                                        <p:cTn id="15" dur="1000" fill="hold"/>
                                        <p:tgtEl>
                                          <p:spTgt spid="10"/>
                                        </p:tgtEl>
                                        <p:attrNameLst>
                                          <p:attrName>ppt_x</p:attrName>
                                        </p:attrNameLst>
                                      </p:cBhvr>
                                      <p:tavLst>
                                        <p:tav tm="0">
                                          <p:val>
                                            <p:strVal val="#ppt_x"/>
                                          </p:val>
                                        </p:tav>
                                        <p:tav tm="100000">
                                          <p:val>
                                            <p:strVal val="#ppt_x"/>
                                          </p:val>
                                        </p:tav>
                                      </p:tavLst>
                                    </p:anim>
                                    <p:anim calcmode="lin" valueType="num">
                                      <p:cBhvr>
                                        <p:cTn id="16"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Lst>
  </p:timing>
</p:sld>
</file>

<file path=ppt/slides/slide1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8723"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8"/>
          <p:cNvSpPr/>
          <p:nvPr/>
        </p:nvSpPr>
        <p:spPr>
          <a:xfrm>
            <a:off x="3175" y="2428875"/>
            <a:ext cx="9140825" cy="2259013"/>
          </a:xfrm>
          <a:prstGeom prst="roundRect">
            <a:avLst/>
          </a:prstGeom>
          <a:ln/>
        </p:spPr>
        <p:style>
          <a:lnRef idx="1">
            <a:schemeClr val="accent1"/>
          </a:lnRef>
          <a:fillRef idx="2">
            <a:schemeClr val="accent1"/>
          </a:fillRef>
          <a:effectRef idx="1">
            <a:schemeClr val="accent1"/>
          </a:effectRef>
          <a:fontRef idx="minor">
            <a:schemeClr val="dk1"/>
          </a:fontRef>
        </p:style>
        <p:txBody>
          <a:bodyPr anchor="ctr"/>
          <a:lstStyle/>
          <a:p>
            <a:pPr>
              <a:defRPr/>
            </a:pPr>
            <a:r>
              <a:rPr lang="vi-VN" sz="3200" dirty="0">
                <a:cs typeface="Arial" pitchFamily="34" charset="0"/>
              </a:rPr>
              <a:t>- Kiến nghị với tổ chức, cơ quan nhà nước có thẩm quyền xem xét, giải quyết khi quyền, lợi ích hợp pháp, chính đáng của tập thể người lao động hoặc của người lao động bị xâm phạm.</a:t>
            </a:r>
          </a:p>
        </p:txBody>
      </p:sp>
      <p:sp>
        <p:nvSpPr>
          <p:cNvPr id="10" name="Rounded Rectangle 9"/>
          <p:cNvSpPr/>
          <p:nvPr/>
        </p:nvSpPr>
        <p:spPr>
          <a:xfrm>
            <a:off x="3175" y="4903788"/>
            <a:ext cx="9140825" cy="1920875"/>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 Đại diện cho tập thể người lao động khởi kiện tại Toà án khi quyền, lợi ích hợp pháp, chính đáng của tập thể người lao động bị xâm phạm; và được người lao động uỷ quyền.</a:t>
            </a:r>
          </a:p>
        </p:txBody>
      </p:sp>
      <p:sp>
        <p:nvSpPr>
          <p:cNvPr id="7" name="Rounded Rectangle 6"/>
          <p:cNvSpPr/>
          <p:nvPr/>
        </p:nvSpPr>
        <p:spPr>
          <a:xfrm>
            <a:off x="0" y="1206500"/>
            <a:ext cx="8375650" cy="1027113"/>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a:cs typeface="Arial" pitchFamily="34" charset="0"/>
              </a:rPr>
              <a:t>c. Quyền và trách nhiệm của Công đoàn: </a:t>
            </a:r>
          </a:p>
        </p:txBody>
      </p:sp>
    </p:spTree>
    <p:extLst>
      <p:ext uri="{BB962C8B-B14F-4D97-AF65-F5344CB8AC3E}">
        <p14:creationId xmlns:p14="http://schemas.microsoft.com/office/powerpoint/2010/main" val="1428989099"/>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1000"/>
                                        <p:tgtEl>
                                          <p:spTgt spid="10"/>
                                        </p:tgtEl>
                                      </p:cBhvr>
                                    </p:animEffect>
                                    <p:anim calcmode="lin" valueType="num">
                                      <p:cBhvr>
                                        <p:cTn id="15" dur="1000" fill="hold"/>
                                        <p:tgtEl>
                                          <p:spTgt spid="10"/>
                                        </p:tgtEl>
                                        <p:attrNameLst>
                                          <p:attrName>ppt_x</p:attrName>
                                        </p:attrNameLst>
                                      </p:cBhvr>
                                      <p:tavLst>
                                        <p:tav tm="0">
                                          <p:val>
                                            <p:strVal val="#ppt_x"/>
                                          </p:val>
                                        </p:tav>
                                        <p:tav tm="100000">
                                          <p:val>
                                            <p:strVal val="#ppt_x"/>
                                          </p:val>
                                        </p:tav>
                                      </p:tavLst>
                                    </p:anim>
                                    <p:anim calcmode="lin" valueType="num">
                                      <p:cBhvr>
                                        <p:cTn id="16"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Lst>
  </p:timing>
</p:sld>
</file>

<file path=ppt/slides/slide1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3175" y="1250950"/>
            <a:ext cx="8393113" cy="1027113"/>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a:cs typeface="Arial" pitchFamily="34" charset="0"/>
              </a:rPr>
              <a:t>c. Quyền và trách nhiệm của Công đoàn:</a:t>
            </a:r>
          </a:p>
        </p:txBody>
      </p:sp>
      <p:pic>
        <p:nvPicPr>
          <p:cNvPr id="159748"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8"/>
          <p:cNvSpPr/>
          <p:nvPr/>
        </p:nvSpPr>
        <p:spPr>
          <a:xfrm>
            <a:off x="3175" y="2460625"/>
            <a:ext cx="9140825" cy="2660650"/>
          </a:xfrm>
          <a:prstGeom prst="roundRect">
            <a:avLst/>
          </a:prstGeom>
          <a:ln/>
        </p:spPr>
        <p:style>
          <a:lnRef idx="1">
            <a:schemeClr val="accent2"/>
          </a:lnRef>
          <a:fillRef idx="2">
            <a:schemeClr val="accent2"/>
          </a:fillRef>
          <a:effectRef idx="1">
            <a:schemeClr val="accent2"/>
          </a:effectRef>
          <a:fontRef idx="minor">
            <a:schemeClr val="dk1"/>
          </a:fontRef>
        </p:style>
        <p:txBody>
          <a:bodyPr anchor="ctr"/>
          <a:lstStyle/>
          <a:p>
            <a:pPr>
              <a:defRPr/>
            </a:pPr>
            <a:r>
              <a:rPr lang="vi-VN" sz="3200" dirty="0">
                <a:cs typeface="Arial" pitchFamily="34" charset="0"/>
              </a:rPr>
              <a:t>- Đại diện cho tập thể người lao động tham gia tố tụng trong vụ án lao động, hành chính, phá sản doanh nghiệp để bảo vệ quyền, lợi ích hợp pháp, chính đáng của tập thể người lao động và người lao động.	</a:t>
            </a:r>
          </a:p>
        </p:txBody>
      </p:sp>
      <p:sp>
        <p:nvSpPr>
          <p:cNvPr id="10" name="Rounded Rectangle 9"/>
          <p:cNvSpPr/>
          <p:nvPr/>
        </p:nvSpPr>
        <p:spPr>
          <a:xfrm>
            <a:off x="3175" y="5370513"/>
            <a:ext cx="9140825" cy="1196975"/>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 Tổ chức và lãnh đạo đình công theo quy định của pháp luật.</a:t>
            </a:r>
          </a:p>
        </p:txBody>
      </p:sp>
    </p:spTree>
    <p:extLst>
      <p:ext uri="{BB962C8B-B14F-4D97-AF65-F5344CB8AC3E}">
        <p14:creationId xmlns:p14="http://schemas.microsoft.com/office/powerpoint/2010/main" val="607817601"/>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1000"/>
                                        <p:tgtEl>
                                          <p:spTgt spid="10"/>
                                        </p:tgtEl>
                                      </p:cBhvr>
                                    </p:animEffect>
                                    <p:anim calcmode="lin" valueType="num">
                                      <p:cBhvr>
                                        <p:cTn id="15" dur="1000" fill="hold"/>
                                        <p:tgtEl>
                                          <p:spTgt spid="10"/>
                                        </p:tgtEl>
                                        <p:attrNameLst>
                                          <p:attrName>ppt_x</p:attrName>
                                        </p:attrNameLst>
                                      </p:cBhvr>
                                      <p:tavLst>
                                        <p:tav tm="0">
                                          <p:val>
                                            <p:strVal val="#ppt_x"/>
                                          </p:val>
                                        </p:tav>
                                        <p:tav tm="100000">
                                          <p:val>
                                            <p:strVal val="#ppt_x"/>
                                          </p:val>
                                        </p:tav>
                                      </p:tavLst>
                                    </p:anim>
                                    <p:anim calcmode="lin" valueType="num">
                                      <p:cBhvr>
                                        <p:cTn id="16"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Lst>
  </p:timing>
</p:sld>
</file>

<file path=ppt/slides/slide1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0770"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ounded Rectangle 4"/>
          <p:cNvSpPr/>
          <p:nvPr/>
        </p:nvSpPr>
        <p:spPr>
          <a:xfrm>
            <a:off x="82550" y="1741488"/>
            <a:ext cx="8912225" cy="1535112"/>
          </a:xfrm>
          <a:prstGeom prst="roundRect">
            <a:avLst/>
          </a:prstGeom>
          <a:ln/>
        </p:spPr>
        <p:style>
          <a:lnRef idx="1">
            <a:schemeClr val="accent3"/>
          </a:lnRef>
          <a:fillRef idx="2">
            <a:schemeClr val="accent3"/>
          </a:fillRef>
          <a:effectRef idx="1">
            <a:schemeClr val="accent3"/>
          </a:effectRef>
          <a:fontRef idx="minor">
            <a:schemeClr val="dk1"/>
          </a:fontRef>
        </p:style>
        <p:txBody>
          <a:bodyPr anchor="ctr"/>
          <a:lstStyle/>
          <a:p>
            <a:pPr>
              <a:defRPr/>
            </a:pPr>
            <a:r>
              <a:rPr lang="en-US" sz="3200" dirty="0">
                <a:latin typeface="Arial" pitchFamily="34" charset="0"/>
                <a:cs typeface="Arial" pitchFamily="34" charset="0"/>
              </a:rPr>
              <a:t>14/ </a:t>
            </a:r>
            <a:r>
              <a:rPr lang="vi-VN" sz="3200" dirty="0">
                <a:cs typeface="Arial" pitchFamily="34" charset="0"/>
              </a:rPr>
              <a:t>Cá nhân từ đủ 15 tuổi trở lên được quyền ký hợp đồng lao động (tham gia lao động).</a:t>
            </a:r>
          </a:p>
        </p:txBody>
      </p:sp>
      <p:sp>
        <p:nvSpPr>
          <p:cNvPr id="6" name="Rounded Rectangle 5"/>
          <p:cNvSpPr/>
          <p:nvPr/>
        </p:nvSpPr>
        <p:spPr>
          <a:xfrm>
            <a:off x="82550" y="4508500"/>
            <a:ext cx="8912225" cy="1446213"/>
          </a:xfrm>
          <a:prstGeom prst="roundRect">
            <a:avLst/>
          </a:prstGeom>
          <a:ln/>
        </p:spPr>
        <p:style>
          <a:lnRef idx="1">
            <a:schemeClr val="accent2"/>
          </a:lnRef>
          <a:fillRef idx="2">
            <a:schemeClr val="accent2"/>
          </a:fillRef>
          <a:effectRef idx="1">
            <a:schemeClr val="accent2"/>
          </a:effectRef>
          <a:fontRef idx="minor">
            <a:schemeClr val="dk1"/>
          </a:fontRef>
        </p:style>
        <p:txBody>
          <a:bodyPr anchor="ctr"/>
          <a:lstStyle/>
          <a:p>
            <a:pPr>
              <a:defRPr/>
            </a:pPr>
            <a:r>
              <a:rPr lang="en-US" sz="3200" dirty="0">
                <a:latin typeface="Arial" pitchFamily="34" charset="0"/>
                <a:cs typeface="Arial" pitchFamily="34" charset="0"/>
              </a:rPr>
              <a:t>15</a:t>
            </a:r>
            <a:r>
              <a:rPr lang="en-US" sz="3200" dirty="0">
                <a:cs typeface="Arial" pitchFamily="34" charset="0"/>
              </a:rPr>
              <a:t>/ </a:t>
            </a:r>
            <a:r>
              <a:rPr lang="vi-VN" sz="3200" dirty="0" smtClean="0">
                <a:cs typeface="Arial" pitchFamily="34" charset="0"/>
              </a:rPr>
              <a:t>Độ </a:t>
            </a:r>
            <a:r>
              <a:rPr lang="vi-VN" sz="3200" dirty="0">
                <a:cs typeface="Arial" pitchFamily="34" charset="0"/>
              </a:rPr>
              <a:t>tuổi được </a:t>
            </a:r>
            <a:r>
              <a:rPr lang="en-US" sz="3200" dirty="0" err="1" smtClean="0">
                <a:cs typeface="Arial" pitchFamily="34" charset="0"/>
              </a:rPr>
              <a:t>quyền</a:t>
            </a:r>
            <a:r>
              <a:rPr lang="en-US" sz="3200" smtClean="0">
                <a:cs typeface="Arial" pitchFamily="34" charset="0"/>
              </a:rPr>
              <a:t> </a:t>
            </a:r>
            <a:r>
              <a:rPr lang="vi-VN" sz="3200" smtClean="0">
                <a:cs typeface="Arial" pitchFamily="34" charset="0"/>
              </a:rPr>
              <a:t>ký </a:t>
            </a:r>
            <a:r>
              <a:rPr lang="vi-VN" sz="3200" dirty="0">
                <a:cs typeface="Arial" pitchFamily="34" charset="0"/>
              </a:rPr>
              <a:t>hợp đồng lao động (tham gia lao động) là </a:t>
            </a:r>
            <a:r>
              <a:rPr lang="en-US" sz="3200" dirty="0" err="1" smtClean="0">
                <a:cs typeface="Arial" pitchFamily="34" charset="0"/>
              </a:rPr>
              <a:t>từ</a:t>
            </a:r>
            <a:r>
              <a:rPr lang="en-US" sz="3200" dirty="0" smtClean="0">
                <a:cs typeface="Arial" pitchFamily="34" charset="0"/>
              </a:rPr>
              <a:t> </a:t>
            </a:r>
            <a:r>
              <a:rPr lang="vi-VN" sz="3200" dirty="0" smtClean="0">
                <a:cs typeface="Arial" pitchFamily="34" charset="0"/>
              </a:rPr>
              <a:t>đủ </a:t>
            </a:r>
            <a:r>
              <a:rPr lang="vi-VN" sz="3200" dirty="0">
                <a:cs typeface="Arial" pitchFamily="34" charset="0"/>
              </a:rPr>
              <a:t>15 </a:t>
            </a:r>
            <a:r>
              <a:rPr lang="vi-VN" sz="3200" dirty="0" smtClean="0">
                <a:cs typeface="Arial" pitchFamily="34" charset="0"/>
              </a:rPr>
              <a:t>tuổi</a:t>
            </a:r>
            <a:r>
              <a:rPr lang="en-US" sz="3200" dirty="0" smtClean="0">
                <a:cs typeface="Arial" pitchFamily="34" charset="0"/>
              </a:rPr>
              <a:t> </a:t>
            </a:r>
            <a:r>
              <a:rPr lang="en-US" sz="3200" dirty="0" err="1" smtClean="0">
                <a:cs typeface="Arial" pitchFamily="34" charset="0"/>
              </a:rPr>
              <a:t>trở</a:t>
            </a:r>
            <a:r>
              <a:rPr lang="en-US" sz="3200" dirty="0" smtClean="0">
                <a:cs typeface="Arial" pitchFamily="34" charset="0"/>
              </a:rPr>
              <a:t> </a:t>
            </a:r>
            <a:r>
              <a:rPr lang="en-US" sz="3200" dirty="0" err="1" smtClean="0">
                <a:cs typeface="Arial" pitchFamily="34" charset="0"/>
              </a:rPr>
              <a:t>lên</a:t>
            </a:r>
            <a:r>
              <a:rPr lang="vi-VN" sz="3200" dirty="0" smtClean="0">
                <a:cs typeface="Arial" pitchFamily="34" charset="0"/>
              </a:rPr>
              <a:t>.</a:t>
            </a:r>
            <a:endParaRPr lang="vi-VN" sz="3200" dirty="0">
              <a:cs typeface="Arial" pitchFamily="34" charset="0"/>
            </a:endParaRPr>
          </a:p>
        </p:txBody>
      </p:sp>
      <p:sp>
        <p:nvSpPr>
          <p:cNvPr id="10" name="Rounded Rectangle 9"/>
          <p:cNvSpPr/>
          <p:nvPr/>
        </p:nvSpPr>
        <p:spPr>
          <a:xfrm>
            <a:off x="2759075" y="7938"/>
            <a:ext cx="6384925" cy="1022350"/>
          </a:xfrm>
          <a:prstGeom prst="roundRect">
            <a:avLst/>
          </a:prstGeom>
          <a:ln/>
        </p:spPr>
        <p:style>
          <a:lnRef idx="1">
            <a:schemeClr val="accent1"/>
          </a:lnRef>
          <a:fillRef idx="2">
            <a:schemeClr val="accent1"/>
          </a:fillRef>
          <a:effectRef idx="1">
            <a:schemeClr val="accent1"/>
          </a:effectRef>
          <a:fontRef idx="minor">
            <a:schemeClr val="dk1"/>
          </a:fontRef>
        </p:style>
        <p:txBody>
          <a:bodyPr anchor="ctr"/>
          <a:lstStyle/>
          <a:p>
            <a:pPr algn="ctr" fontAlgn="auto">
              <a:spcBef>
                <a:spcPts val="0"/>
              </a:spcBef>
              <a:spcAft>
                <a:spcPts val="0"/>
              </a:spcAft>
              <a:defRPr/>
            </a:pPr>
            <a:r>
              <a:rPr lang="en-US" sz="3200" b="1" dirty="0" err="1">
                <a:latin typeface="Arial" pitchFamily="34" charset="0"/>
                <a:cs typeface="Arial" pitchFamily="34" charset="0"/>
              </a:rPr>
              <a:t>Hãy</a:t>
            </a:r>
            <a:r>
              <a:rPr lang="en-US" sz="3200" b="1" dirty="0">
                <a:latin typeface="Arial" pitchFamily="34" charset="0"/>
                <a:cs typeface="Arial" pitchFamily="34" charset="0"/>
              </a:rPr>
              <a:t> </a:t>
            </a:r>
            <a:r>
              <a:rPr lang="en-US" sz="3200" b="1" dirty="0" err="1">
                <a:latin typeface="Arial" pitchFamily="34" charset="0"/>
                <a:cs typeface="Arial" pitchFamily="34" charset="0"/>
              </a:rPr>
              <a:t>trả</a:t>
            </a:r>
            <a:r>
              <a:rPr lang="en-US" sz="3200" b="1" dirty="0">
                <a:latin typeface="Arial" pitchFamily="34" charset="0"/>
                <a:cs typeface="Arial" pitchFamily="34" charset="0"/>
              </a:rPr>
              <a:t> </a:t>
            </a:r>
            <a:r>
              <a:rPr lang="en-US" sz="3200" b="1" dirty="0" err="1">
                <a:latin typeface="Arial" pitchFamily="34" charset="0"/>
                <a:cs typeface="Arial" pitchFamily="34" charset="0"/>
              </a:rPr>
              <a:t>lời</a:t>
            </a:r>
            <a:r>
              <a:rPr lang="en-US" sz="3200" b="1" dirty="0">
                <a:latin typeface="Arial" pitchFamily="34" charset="0"/>
                <a:cs typeface="Arial" pitchFamily="34" charset="0"/>
              </a:rPr>
              <a:t> </a:t>
            </a:r>
            <a:r>
              <a:rPr lang="en-US" sz="3200" b="1" dirty="0" err="1">
                <a:latin typeface="Arial" pitchFamily="34" charset="0"/>
                <a:cs typeface="Arial" pitchFamily="34" charset="0"/>
              </a:rPr>
              <a:t>nhận</a:t>
            </a:r>
            <a:r>
              <a:rPr lang="en-US" sz="3200" b="1" dirty="0">
                <a:latin typeface="Arial" pitchFamily="34" charset="0"/>
                <a:cs typeface="Arial" pitchFamily="34" charset="0"/>
              </a:rPr>
              <a:t> </a:t>
            </a:r>
            <a:r>
              <a:rPr lang="en-US" sz="3200" b="1" dirty="0" err="1">
                <a:latin typeface="Arial" pitchFamily="34" charset="0"/>
                <a:cs typeface="Arial" pitchFamily="34" charset="0"/>
              </a:rPr>
              <a:t>định</a:t>
            </a:r>
            <a:r>
              <a:rPr lang="en-US" sz="3200" b="1" dirty="0">
                <a:latin typeface="Arial" pitchFamily="34" charset="0"/>
                <a:cs typeface="Arial" pitchFamily="34" charset="0"/>
              </a:rPr>
              <a:t> </a:t>
            </a:r>
            <a:r>
              <a:rPr lang="en-US" sz="3200" b="1" dirty="0" err="1">
                <a:latin typeface="Arial" pitchFamily="34" charset="0"/>
                <a:cs typeface="Arial" pitchFamily="34" charset="0"/>
              </a:rPr>
              <a:t>sau</a:t>
            </a:r>
            <a:r>
              <a:rPr lang="en-US" sz="3200" b="1" dirty="0">
                <a:latin typeface="Arial" pitchFamily="34" charset="0"/>
                <a:cs typeface="Arial" pitchFamily="34" charset="0"/>
              </a:rPr>
              <a:t> </a:t>
            </a:r>
            <a:r>
              <a:rPr lang="en-US" sz="3200" b="1" dirty="0" err="1">
                <a:latin typeface="Arial" pitchFamily="34" charset="0"/>
                <a:cs typeface="Arial" pitchFamily="34" charset="0"/>
              </a:rPr>
              <a:t>đây</a:t>
            </a:r>
            <a:r>
              <a:rPr lang="en-US" sz="3200" b="1" dirty="0">
                <a:latin typeface="Arial" pitchFamily="34" charset="0"/>
                <a:cs typeface="Arial" pitchFamily="34" charset="0"/>
              </a:rPr>
              <a:t> </a:t>
            </a:r>
            <a:r>
              <a:rPr lang="en-US" sz="3200" b="1" dirty="0" err="1">
                <a:latin typeface="Arial" pitchFamily="34" charset="0"/>
                <a:cs typeface="Arial" pitchFamily="34" charset="0"/>
              </a:rPr>
              <a:t>là</a:t>
            </a:r>
            <a:r>
              <a:rPr lang="en-US" sz="3200" b="1" dirty="0">
                <a:latin typeface="Arial" pitchFamily="34" charset="0"/>
                <a:cs typeface="Arial" pitchFamily="34" charset="0"/>
              </a:rPr>
              <a:t> </a:t>
            </a:r>
            <a:r>
              <a:rPr lang="en-US" sz="3200" b="1" dirty="0" err="1">
                <a:latin typeface="Arial" pitchFamily="34" charset="0"/>
                <a:cs typeface="Arial" pitchFamily="34" charset="0"/>
              </a:rPr>
              <a:t>đúng</a:t>
            </a:r>
            <a:r>
              <a:rPr lang="en-US" sz="3200" b="1" dirty="0">
                <a:latin typeface="Arial" pitchFamily="34" charset="0"/>
                <a:cs typeface="Arial" pitchFamily="34" charset="0"/>
              </a:rPr>
              <a:t> hay </a:t>
            </a:r>
            <a:r>
              <a:rPr lang="en-US" sz="3200" b="1" dirty="0" err="1">
                <a:latin typeface="Arial" pitchFamily="34" charset="0"/>
                <a:cs typeface="Arial" pitchFamily="34" charset="0"/>
              </a:rPr>
              <a:t>sai</a:t>
            </a:r>
            <a:r>
              <a:rPr lang="en-US" sz="3200" b="1" dirty="0">
                <a:latin typeface="Arial" pitchFamily="34" charset="0"/>
                <a:cs typeface="Arial" pitchFamily="34" charset="0"/>
              </a:rPr>
              <a:t> </a:t>
            </a:r>
            <a:r>
              <a:rPr lang="en-US" sz="3200" b="1" dirty="0" err="1">
                <a:latin typeface="Arial" pitchFamily="34" charset="0"/>
                <a:cs typeface="Arial" pitchFamily="34" charset="0"/>
              </a:rPr>
              <a:t>và</a:t>
            </a:r>
            <a:r>
              <a:rPr lang="en-US" sz="3200" b="1" dirty="0">
                <a:latin typeface="Arial" pitchFamily="34" charset="0"/>
                <a:cs typeface="Arial" pitchFamily="34" charset="0"/>
              </a:rPr>
              <a:t> </a:t>
            </a:r>
            <a:r>
              <a:rPr lang="en-US" sz="3200" b="1" dirty="0" err="1">
                <a:latin typeface="Arial" pitchFamily="34" charset="0"/>
                <a:cs typeface="Arial" pitchFamily="34" charset="0"/>
              </a:rPr>
              <a:t>giải</a:t>
            </a:r>
            <a:r>
              <a:rPr lang="en-US" sz="3200" b="1" dirty="0">
                <a:latin typeface="Arial" pitchFamily="34" charset="0"/>
                <a:cs typeface="Arial" pitchFamily="34" charset="0"/>
              </a:rPr>
              <a:t> </a:t>
            </a:r>
            <a:r>
              <a:rPr lang="en-US" sz="3200" b="1" dirty="0" err="1">
                <a:latin typeface="Arial" pitchFamily="34" charset="0"/>
                <a:cs typeface="Arial" pitchFamily="34" charset="0"/>
              </a:rPr>
              <a:t>thích</a:t>
            </a:r>
            <a:endParaRPr lang="en-US" sz="3200" b="1" dirty="0">
              <a:latin typeface="Arial" pitchFamily="34" charset="0"/>
              <a:cs typeface="Arial" pitchFamily="34" charset="0"/>
            </a:endParaRPr>
          </a:p>
        </p:txBody>
      </p:sp>
    </p:spTree>
    <p:extLst>
      <p:ext uri="{BB962C8B-B14F-4D97-AF65-F5344CB8AC3E}">
        <p14:creationId xmlns:p14="http://schemas.microsoft.com/office/powerpoint/2010/main" val="570301451"/>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500" fill="hold"/>
                                        <p:tgtEl>
                                          <p:spTgt spid="6"/>
                                        </p:tgtEl>
                                        <p:attrNameLst>
                                          <p:attrName>ppt_x</p:attrName>
                                        </p:attrNameLst>
                                      </p:cBhvr>
                                      <p:tavLst>
                                        <p:tav tm="0">
                                          <p:val>
                                            <p:strVal val="#ppt_x"/>
                                          </p:val>
                                        </p:tav>
                                        <p:tav tm="100000">
                                          <p:val>
                                            <p:strVal val="#ppt_x"/>
                                          </p:val>
                                        </p:tav>
                                      </p:tavLst>
                                    </p:anim>
                                    <p:anim calcmode="lin" valueType="num">
                                      <p:cBhvr additive="base">
                                        <p:cTn id="15"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1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1794"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ounded Rectangle 4"/>
          <p:cNvSpPr/>
          <p:nvPr/>
        </p:nvSpPr>
        <p:spPr>
          <a:xfrm>
            <a:off x="82550" y="1741488"/>
            <a:ext cx="8912225" cy="1535112"/>
          </a:xfrm>
          <a:prstGeom prst="roundRect">
            <a:avLst/>
          </a:prstGeom>
          <a:ln/>
        </p:spPr>
        <p:style>
          <a:lnRef idx="1">
            <a:schemeClr val="accent5"/>
          </a:lnRef>
          <a:fillRef idx="2">
            <a:schemeClr val="accent5"/>
          </a:fillRef>
          <a:effectRef idx="1">
            <a:schemeClr val="accent5"/>
          </a:effectRef>
          <a:fontRef idx="minor">
            <a:schemeClr val="dk1"/>
          </a:fontRef>
        </p:style>
        <p:txBody>
          <a:bodyPr anchor="ctr"/>
          <a:lstStyle/>
          <a:p>
            <a:pPr>
              <a:defRPr/>
            </a:pPr>
            <a:r>
              <a:rPr lang="en-US" sz="3200" dirty="0">
                <a:latin typeface="Arial" pitchFamily="34" charset="0"/>
                <a:cs typeface="Arial" pitchFamily="34" charset="0"/>
              </a:rPr>
              <a:t>16/ </a:t>
            </a:r>
            <a:r>
              <a:rPr lang="vi-VN" sz="3200" dirty="0">
                <a:cs typeface="Arial" pitchFamily="34" charset="0"/>
              </a:rPr>
              <a:t>Cá nhân từ đủ 1</a:t>
            </a:r>
            <a:r>
              <a:rPr lang="en-US" sz="3200" dirty="0">
                <a:cs typeface="Arial" pitchFamily="34" charset="0"/>
              </a:rPr>
              <a:t>8</a:t>
            </a:r>
            <a:r>
              <a:rPr lang="vi-VN" sz="3200" dirty="0">
                <a:cs typeface="Arial" pitchFamily="34" charset="0"/>
              </a:rPr>
              <a:t> tuổi trở lên được quyền ký hợp đồng </a:t>
            </a:r>
            <a:r>
              <a:rPr lang="en-US" sz="3200" dirty="0" err="1">
                <a:latin typeface="Arial" pitchFamily="34" charset="0"/>
                <a:cs typeface="Arial" pitchFamily="34" charset="0"/>
              </a:rPr>
              <a:t>thuê</a:t>
            </a:r>
            <a:r>
              <a:rPr lang="en-US" sz="3200" dirty="0">
                <a:latin typeface="Arial" pitchFamily="34" charset="0"/>
                <a:cs typeface="Arial" pitchFamily="34" charset="0"/>
              </a:rPr>
              <a:t> </a:t>
            </a:r>
            <a:r>
              <a:rPr lang="en-US" sz="3200" dirty="0" err="1">
                <a:latin typeface="Arial" pitchFamily="34" charset="0"/>
                <a:cs typeface="Arial" pitchFamily="34" charset="0"/>
              </a:rPr>
              <a:t>mướn</a:t>
            </a:r>
            <a:r>
              <a:rPr lang="en-US" sz="3200" dirty="0">
                <a:latin typeface="Arial" pitchFamily="34" charset="0"/>
                <a:cs typeface="Arial" pitchFamily="34" charset="0"/>
              </a:rPr>
              <a:t> </a:t>
            </a:r>
            <a:r>
              <a:rPr lang="vi-VN" sz="3200" dirty="0">
                <a:cs typeface="Arial" pitchFamily="34" charset="0"/>
              </a:rPr>
              <a:t>lao động.</a:t>
            </a:r>
          </a:p>
        </p:txBody>
      </p:sp>
      <p:sp>
        <p:nvSpPr>
          <p:cNvPr id="6" name="Rounded Rectangle 5"/>
          <p:cNvSpPr/>
          <p:nvPr/>
        </p:nvSpPr>
        <p:spPr>
          <a:xfrm>
            <a:off x="82550" y="4508500"/>
            <a:ext cx="8912225" cy="1446213"/>
          </a:xfrm>
          <a:prstGeom prst="roundRect">
            <a:avLst/>
          </a:prstGeom>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a:cs typeface="Arial" pitchFamily="34" charset="0"/>
              </a:rPr>
              <a:t>17/ </a:t>
            </a:r>
            <a:r>
              <a:rPr lang="vi-VN" sz="3200" dirty="0">
                <a:cs typeface="Arial" pitchFamily="34" charset="0"/>
              </a:rPr>
              <a:t>Độ tuổi được ký hợp đồng thuê mướn lao động là </a:t>
            </a:r>
            <a:r>
              <a:rPr lang="en-US" sz="3200" dirty="0" err="1" smtClean="0">
                <a:cs typeface="Arial" pitchFamily="34" charset="0"/>
              </a:rPr>
              <a:t>từ</a:t>
            </a:r>
            <a:r>
              <a:rPr lang="en-US" sz="3200" dirty="0" smtClean="0">
                <a:cs typeface="Arial" pitchFamily="34" charset="0"/>
              </a:rPr>
              <a:t> </a:t>
            </a:r>
            <a:r>
              <a:rPr lang="vi-VN" sz="3200" dirty="0" smtClean="0">
                <a:cs typeface="Arial" pitchFamily="34" charset="0"/>
              </a:rPr>
              <a:t>đủ </a:t>
            </a:r>
            <a:r>
              <a:rPr lang="vi-VN" sz="3200" dirty="0">
                <a:cs typeface="Arial" pitchFamily="34" charset="0"/>
              </a:rPr>
              <a:t>1</a:t>
            </a:r>
            <a:r>
              <a:rPr lang="en-US" sz="3200" dirty="0">
                <a:cs typeface="Arial" pitchFamily="34" charset="0"/>
              </a:rPr>
              <a:t>8</a:t>
            </a:r>
            <a:r>
              <a:rPr lang="vi-VN" sz="3200" dirty="0">
                <a:cs typeface="Arial" pitchFamily="34" charset="0"/>
              </a:rPr>
              <a:t> </a:t>
            </a:r>
            <a:r>
              <a:rPr lang="vi-VN" sz="3200" dirty="0" smtClean="0">
                <a:cs typeface="Arial" pitchFamily="34" charset="0"/>
              </a:rPr>
              <a:t>tuổi</a:t>
            </a:r>
            <a:r>
              <a:rPr lang="en-US" sz="3200" dirty="0" smtClean="0">
                <a:cs typeface="Arial" pitchFamily="34" charset="0"/>
              </a:rPr>
              <a:t> </a:t>
            </a:r>
            <a:r>
              <a:rPr lang="en-US" sz="3200" dirty="0" err="1" smtClean="0">
                <a:cs typeface="Arial" pitchFamily="34" charset="0"/>
              </a:rPr>
              <a:t>trở</a:t>
            </a:r>
            <a:r>
              <a:rPr lang="en-US" sz="3200" dirty="0" smtClean="0">
                <a:cs typeface="Arial" pitchFamily="34" charset="0"/>
              </a:rPr>
              <a:t> </a:t>
            </a:r>
            <a:r>
              <a:rPr lang="en-US" sz="3200" dirty="0" err="1" smtClean="0">
                <a:cs typeface="Arial" pitchFamily="34" charset="0"/>
              </a:rPr>
              <a:t>lên</a:t>
            </a:r>
            <a:r>
              <a:rPr lang="vi-VN" sz="3200" dirty="0" smtClean="0">
                <a:cs typeface="Arial" pitchFamily="34" charset="0"/>
              </a:rPr>
              <a:t>.</a:t>
            </a:r>
            <a:endParaRPr lang="vi-VN" sz="3200" dirty="0">
              <a:cs typeface="Arial" pitchFamily="34" charset="0"/>
            </a:endParaRPr>
          </a:p>
        </p:txBody>
      </p:sp>
      <p:sp>
        <p:nvSpPr>
          <p:cNvPr id="10" name="Rounded Rectangle 9"/>
          <p:cNvSpPr/>
          <p:nvPr/>
        </p:nvSpPr>
        <p:spPr>
          <a:xfrm>
            <a:off x="2759075" y="7938"/>
            <a:ext cx="6384925" cy="1022350"/>
          </a:xfrm>
          <a:prstGeom prst="roundRect">
            <a:avLst/>
          </a:prstGeom>
          <a:ln/>
        </p:spPr>
        <p:style>
          <a:lnRef idx="1">
            <a:schemeClr val="accent1"/>
          </a:lnRef>
          <a:fillRef idx="2">
            <a:schemeClr val="accent1"/>
          </a:fillRef>
          <a:effectRef idx="1">
            <a:schemeClr val="accent1"/>
          </a:effectRef>
          <a:fontRef idx="minor">
            <a:schemeClr val="dk1"/>
          </a:fontRef>
        </p:style>
        <p:txBody>
          <a:bodyPr anchor="ctr"/>
          <a:lstStyle/>
          <a:p>
            <a:pPr algn="ctr" fontAlgn="auto">
              <a:spcBef>
                <a:spcPts val="0"/>
              </a:spcBef>
              <a:spcAft>
                <a:spcPts val="0"/>
              </a:spcAft>
              <a:defRPr/>
            </a:pPr>
            <a:r>
              <a:rPr lang="en-US" sz="3200" b="1" dirty="0" err="1">
                <a:latin typeface="Arial" pitchFamily="34" charset="0"/>
                <a:cs typeface="Arial" pitchFamily="34" charset="0"/>
              </a:rPr>
              <a:t>Hãy</a:t>
            </a:r>
            <a:r>
              <a:rPr lang="en-US" sz="3200" b="1" dirty="0">
                <a:latin typeface="Arial" pitchFamily="34" charset="0"/>
                <a:cs typeface="Arial" pitchFamily="34" charset="0"/>
              </a:rPr>
              <a:t> </a:t>
            </a:r>
            <a:r>
              <a:rPr lang="en-US" sz="3200" b="1" dirty="0" err="1">
                <a:latin typeface="Arial" pitchFamily="34" charset="0"/>
                <a:cs typeface="Arial" pitchFamily="34" charset="0"/>
              </a:rPr>
              <a:t>trả</a:t>
            </a:r>
            <a:r>
              <a:rPr lang="en-US" sz="3200" b="1" dirty="0">
                <a:latin typeface="Arial" pitchFamily="34" charset="0"/>
                <a:cs typeface="Arial" pitchFamily="34" charset="0"/>
              </a:rPr>
              <a:t> </a:t>
            </a:r>
            <a:r>
              <a:rPr lang="en-US" sz="3200" b="1" dirty="0" err="1">
                <a:latin typeface="Arial" pitchFamily="34" charset="0"/>
                <a:cs typeface="Arial" pitchFamily="34" charset="0"/>
              </a:rPr>
              <a:t>lời</a:t>
            </a:r>
            <a:r>
              <a:rPr lang="en-US" sz="3200" b="1" dirty="0">
                <a:latin typeface="Arial" pitchFamily="34" charset="0"/>
                <a:cs typeface="Arial" pitchFamily="34" charset="0"/>
              </a:rPr>
              <a:t> </a:t>
            </a:r>
            <a:r>
              <a:rPr lang="en-US" sz="3200" b="1" dirty="0" err="1">
                <a:latin typeface="Arial" pitchFamily="34" charset="0"/>
                <a:cs typeface="Arial" pitchFamily="34" charset="0"/>
              </a:rPr>
              <a:t>nhận</a:t>
            </a:r>
            <a:r>
              <a:rPr lang="en-US" sz="3200" b="1" dirty="0">
                <a:latin typeface="Arial" pitchFamily="34" charset="0"/>
                <a:cs typeface="Arial" pitchFamily="34" charset="0"/>
              </a:rPr>
              <a:t> </a:t>
            </a:r>
            <a:r>
              <a:rPr lang="en-US" sz="3200" b="1" dirty="0" err="1">
                <a:latin typeface="Arial" pitchFamily="34" charset="0"/>
                <a:cs typeface="Arial" pitchFamily="34" charset="0"/>
              </a:rPr>
              <a:t>định</a:t>
            </a:r>
            <a:r>
              <a:rPr lang="en-US" sz="3200" b="1" dirty="0">
                <a:latin typeface="Arial" pitchFamily="34" charset="0"/>
                <a:cs typeface="Arial" pitchFamily="34" charset="0"/>
              </a:rPr>
              <a:t> </a:t>
            </a:r>
            <a:r>
              <a:rPr lang="en-US" sz="3200" b="1" dirty="0" err="1">
                <a:latin typeface="Arial" pitchFamily="34" charset="0"/>
                <a:cs typeface="Arial" pitchFamily="34" charset="0"/>
              </a:rPr>
              <a:t>sau</a:t>
            </a:r>
            <a:r>
              <a:rPr lang="en-US" sz="3200" b="1" dirty="0">
                <a:latin typeface="Arial" pitchFamily="34" charset="0"/>
                <a:cs typeface="Arial" pitchFamily="34" charset="0"/>
              </a:rPr>
              <a:t> </a:t>
            </a:r>
            <a:r>
              <a:rPr lang="en-US" sz="3200" b="1" dirty="0" err="1">
                <a:latin typeface="Arial" pitchFamily="34" charset="0"/>
                <a:cs typeface="Arial" pitchFamily="34" charset="0"/>
              </a:rPr>
              <a:t>đây</a:t>
            </a:r>
            <a:r>
              <a:rPr lang="en-US" sz="3200" b="1" dirty="0">
                <a:latin typeface="Arial" pitchFamily="34" charset="0"/>
                <a:cs typeface="Arial" pitchFamily="34" charset="0"/>
              </a:rPr>
              <a:t> </a:t>
            </a:r>
            <a:r>
              <a:rPr lang="en-US" sz="3200" b="1" dirty="0" err="1">
                <a:latin typeface="Arial" pitchFamily="34" charset="0"/>
                <a:cs typeface="Arial" pitchFamily="34" charset="0"/>
              </a:rPr>
              <a:t>là</a:t>
            </a:r>
            <a:r>
              <a:rPr lang="en-US" sz="3200" b="1" dirty="0">
                <a:latin typeface="Arial" pitchFamily="34" charset="0"/>
                <a:cs typeface="Arial" pitchFamily="34" charset="0"/>
              </a:rPr>
              <a:t> </a:t>
            </a:r>
            <a:r>
              <a:rPr lang="en-US" sz="3200" b="1" dirty="0" err="1">
                <a:latin typeface="Arial" pitchFamily="34" charset="0"/>
                <a:cs typeface="Arial" pitchFamily="34" charset="0"/>
              </a:rPr>
              <a:t>đúng</a:t>
            </a:r>
            <a:r>
              <a:rPr lang="en-US" sz="3200" b="1" dirty="0">
                <a:latin typeface="Arial" pitchFamily="34" charset="0"/>
                <a:cs typeface="Arial" pitchFamily="34" charset="0"/>
              </a:rPr>
              <a:t> hay </a:t>
            </a:r>
            <a:r>
              <a:rPr lang="en-US" sz="3200" b="1" dirty="0" err="1">
                <a:latin typeface="Arial" pitchFamily="34" charset="0"/>
                <a:cs typeface="Arial" pitchFamily="34" charset="0"/>
              </a:rPr>
              <a:t>sai</a:t>
            </a:r>
            <a:r>
              <a:rPr lang="en-US" sz="3200" b="1" dirty="0">
                <a:latin typeface="Arial" pitchFamily="34" charset="0"/>
                <a:cs typeface="Arial" pitchFamily="34" charset="0"/>
              </a:rPr>
              <a:t> </a:t>
            </a:r>
            <a:r>
              <a:rPr lang="en-US" sz="3200" b="1" dirty="0" err="1">
                <a:latin typeface="Arial" pitchFamily="34" charset="0"/>
                <a:cs typeface="Arial" pitchFamily="34" charset="0"/>
              </a:rPr>
              <a:t>và</a:t>
            </a:r>
            <a:r>
              <a:rPr lang="en-US" sz="3200" b="1" dirty="0">
                <a:latin typeface="Arial" pitchFamily="34" charset="0"/>
                <a:cs typeface="Arial" pitchFamily="34" charset="0"/>
              </a:rPr>
              <a:t> </a:t>
            </a:r>
            <a:r>
              <a:rPr lang="en-US" sz="3200" b="1" dirty="0" err="1">
                <a:latin typeface="Arial" pitchFamily="34" charset="0"/>
                <a:cs typeface="Arial" pitchFamily="34" charset="0"/>
              </a:rPr>
              <a:t>giải</a:t>
            </a:r>
            <a:r>
              <a:rPr lang="en-US" sz="3200" b="1" dirty="0">
                <a:latin typeface="Arial" pitchFamily="34" charset="0"/>
                <a:cs typeface="Arial" pitchFamily="34" charset="0"/>
              </a:rPr>
              <a:t> </a:t>
            </a:r>
            <a:r>
              <a:rPr lang="en-US" sz="3200" b="1" dirty="0" err="1">
                <a:latin typeface="Arial" pitchFamily="34" charset="0"/>
                <a:cs typeface="Arial" pitchFamily="34" charset="0"/>
              </a:rPr>
              <a:t>thích</a:t>
            </a:r>
            <a:endParaRPr lang="en-US" sz="3200" b="1" dirty="0">
              <a:latin typeface="Arial" pitchFamily="34" charset="0"/>
              <a:cs typeface="Arial" pitchFamily="34" charset="0"/>
            </a:endParaRPr>
          </a:p>
        </p:txBody>
      </p:sp>
    </p:spTree>
    <p:extLst>
      <p:ext uri="{BB962C8B-B14F-4D97-AF65-F5344CB8AC3E}">
        <p14:creationId xmlns:p14="http://schemas.microsoft.com/office/powerpoint/2010/main" val="894858477"/>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500" fill="hold"/>
                                        <p:tgtEl>
                                          <p:spTgt spid="6"/>
                                        </p:tgtEl>
                                        <p:attrNameLst>
                                          <p:attrName>ppt_x</p:attrName>
                                        </p:attrNameLst>
                                      </p:cBhvr>
                                      <p:tavLst>
                                        <p:tav tm="0">
                                          <p:val>
                                            <p:strVal val="#ppt_x"/>
                                          </p:val>
                                        </p:tav>
                                        <p:tav tm="100000">
                                          <p:val>
                                            <p:strVal val="#ppt_x"/>
                                          </p:val>
                                        </p:tav>
                                      </p:tavLst>
                                    </p:anim>
                                    <p:anim calcmode="lin" valueType="num">
                                      <p:cBhvr additive="base">
                                        <p:cTn id="15"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1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2818"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ounded Rectangle 4"/>
          <p:cNvSpPr/>
          <p:nvPr/>
        </p:nvSpPr>
        <p:spPr>
          <a:xfrm>
            <a:off x="82550" y="1741488"/>
            <a:ext cx="8912225" cy="1535112"/>
          </a:xfrm>
          <a:prstGeom prst="roundRect">
            <a:avLst/>
          </a:prstGeom>
          <a:ln/>
        </p:spPr>
        <p:style>
          <a:lnRef idx="1">
            <a:schemeClr val="accent1"/>
          </a:lnRef>
          <a:fillRef idx="3">
            <a:schemeClr val="accent1"/>
          </a:fillRef>
          <a:effectRef idx="2">
            <a:schemeClr val="accent1"/>
          </a:effectRef>
          <a:fontRef idx="minor">
            <a:schemeClr val="lt1"/>
          </a:fontRef>
        </p:style>
        <p:txBody>
          <a:bodyPr anchor="ctr"/>
          <a:lstStyle/>
          <a:p>
            <a:pPr>
              <a:defRPr/>
            </a:pPr>
            <a:r>
              <a:rPr lang="en-US" sz="3200" dirty="0">
                <a:latin typeface="Arial" pitchFamily="34" charset="0"/>
                <a:cs typeface="Arial" pitchFamily="34" charset="0"/>
              </a:rPr>
              <a:t>18/ </a:t>
            </a:r>
            <a:r>
              <a:rPr lang="vi-VN" sz="3200" dirty="0">
                <a:cs typeface="Arial" pitchFamily="34" charset="0"/>
              </a:rPr>
              <a:t>Một người lao động không được ký nhiều hợp đồng lao động trong cùng một </a:t>
            </a:r>
            <a:r>
              <a:rPr lang="en-US" sz="3200" dirty="0" err="1" smtClean="0">
                <a:cs typeface="Arial" pitchFamily="34" charset="0"/>
              </a:rPr>
              <a:t>khoảng</a:t>
            </a:r>
            <a:r>
              <a:rPr lang="en-US" sz="3200" dirty="0" smtClean="0">
                <a:cs typeface="Arial" pitchFamily="34" charset="0"/>
              </a:rPr>
              <a:t> </a:t>
            </a:r>
            <a:r>
              <a:rPr lang="en-US" sz="3200" dirty="0" err="1" smtClean="0">
                <a:cs typeface="Arial" pitchFamily="34" charset="0"/>
              </a:rPr>
              <a:t>thời</a:t>
            </a:r>
            <a:r>
              <a:rPr lang="en-US" sz="3200" dirty="0" smtClean="0">
                <a:cs typeface="Arial" pitchFamily="34" charset="0"/>
              </a:rPr>
              <a:t> </a:t>
            </a:r>
            <a:r>
              <a:rPr lang="en-US" sz="3200" dirty="0" err="1" smtClean="0">
                <a:cs typeface="Arial" pitchFamily="34" charset="0"/>
              </a:rPr>
              <a:t>gian</a:t>
            </a:r>
            <a:r>
              <a:rPr lang="en-US" sz="3200" dirty="0" smtClean="0">
                <a:cs typeface="Arial" pitchFamily="34" charset="0"/>
              </a:rPr>
              <a:t>.</a:t>
            </a:r>
            <a:endParaRPr lang="vi-VN" sz="3200" dirty="0">
              <a:cs typeface="Arial" pitchFamily="34" charset="0"/>
            </a:endParaRPr>
          </a:p>
        </p:txBody>
      </p:sp>
      <p:sp>
        <p:nvSpPr>
          <p:cNvPr id="6" name="Rounded Rectangle 5"/>
          <p:cNvSpPr/>
          <p:nvPr/>
        </p:nvSpPr>
        <p:spPr>
          <a:xfrm>
            <a:off x="82550" y="4508500"/>
            <a:ext cx="8912225" cy="1446213"/>
          </a:xfrm>
          <a:prstGeom prst="roundRect">
            <a:avLst/>
          </a:prstGeom>
          <a:ln/>
        </p:spPr>
        <p:style>
          <a:lnRef idx="1">
            <a:schemeClr val="dk1"/>
          </a:lnRef>
          <a:fillRef idx="3">
            <a:schemeClr val="dk1"/>
          </a:fillRef>
          <a:effectRef idx="2">
            <a:schemeClr val="dk1"/>
          </a:effectRef>
          <a:fontRef idx="minor">
            <a:schemeClr val="lt1"/>
          </a:fontRef>
        </p:style>
        <p:txBody>
          <a:bodyPr anchor="ctr"/>
          <a:lstStyle/>
          <a:p>
            <a:pPr>
              <a:defRPr/>
            </a:pPr>
            <a:r>
              <a:rPr lang="en-US" sz="3200" dirty="0">
                <a:latin typeface="Arial" pitchFamily="34" charset="0"/>
                <a:cs typeface="Arial" pitchFamily="34" charset="0"/>
              </a:rPr>
              <a:t>19</a:t>
            </a:r>
            <a:r>
              <a:rPr lang="en-US" sz="3200" dirty="0">
                <a:cs typeface="Arial" pitchFamily="34" charset="0"/>
              </a:rPr>
              <a:t>/ </a:t>
            </a:r>
            <a:r>
              <a:rPr lang="vi-VN" sz="3200" dirty="0">
                <a:cs typeface="Arial" pitchFamily="34" charset="0"/>
              </a:rPr>
              <a:t>Một người lao động được ký nhiều hợp đồng lao động trong cùng một </a:t>
            </a:r>
            <a:r>
              <a:rPr lang="en-US" sz="3200" dirty="0" err="1">
                <a:cs typeface="Arial" pitchFamily="34" charset="0"/>
              </a:rPr>
              <a:t>khoảng</a:t>
            </a:r>
            <a:r>
              <a:rPr lang="en-US" sz="3200" dirty="0">
                <a:cs typeface="Arial" pitchFamily="34" charset="0"/>
              </a:rPr>
              <a:t> </a:t>
            </a:r>
            <a:r>
              <a:rPr lang="en-US" sz="3200" dirty="0" err="1">
                <a:cs typeface="Arial" pitchFamily="34" charset="0"/>
              </a:rPr>
              <a:t>thời</a:t>
            </a:r>
            <a:r>
              <a:rPr lang="en-US" sz="3200" dirty="0">
                <a:cs typeface="Arial" pitchFamily="34" charset="0"/>
              </a:rPr>
              <a:t> </a:t>
            </a:r>
            <a:r>
              <a:rPr lang="en-US" sz="3200" dirty="0" err="1">
                <a:cs typeface="Arial" pitchFamily="34" charset="0"/>
              </a:rPr>
              <a:t>gian</a:t>
            </a:r>
            <a:r>
              <a:rPr lang="en-US" sz="3200" dirty="0" smtClean="0">
                <a:cs typeface="Arial" pitchFamily="34" charset="0"/>
              </a:rPr>
              <a:t>.</a:t>
            </a:r>
            <a:endParaRPr lang="vi-VN" sz="3200" dirty="0">
              <a:cs typeface="Arial" pitchFamily="34" charset="0"/>
            </a:endParaRPr>
          </a:p>
        </p:txBody>
      </p:sp>
      <p:sp>
        <p:nvSpPr>
          <p:cNvPr id="10" name="Rounded Rectangle 9"/>
          <p:cNvSpPr/>
          <p:nvPr/>
        </p:nvSpPr>
        <p:spPr>
          <a:xfrm>
            <a:off x="2759075" y="7938"/>
            <a:ext cx="6384925" cy="1022350"/>
          </a:xfrm>
          <a:prstGeom prst="roundRect">
            <a:avLst/>
          </a:prstGeom>
          <a:ln/>
        </p:spPr>
        <p:style>
          <a:lnRef idx="1">
            <a:schemeClr val="accent1"/>
          </a:lnRef>
          <a:fillRef idx="2">
            <a:schemeClr val="accent1"/>
          </a:fillRef>
          <a:effectRef idx="1">
            <a:schemeClr val="accent1"/>
          </a:effectRef>
          <a:fontRef idx="minor">
            <a:schemeClr val="dk1"/>
          </a:fontRef>
        </p:style>
        <p:txBody>
          <a:bodyPr anchor="ctr"/>
          <a:lstStyle/>
          <a:p>
            <a:pPr algn="ctr" fontAlgn="auto">
              <a:spcBef>
                <a:spcPts val="0"/>
              </a:spcBef>
              <a:spcAft>
                <a:spcPts val="0"/>
              </a:spcAft>
              <a:defRPr/>
            </a:pPr>
            <a:r>
              <a:rPr lang="en-US" sz="3200" b="1" dirty="0" err="1">
                <a:latin typeface="Arial" pitchFamily="34" charset="0"/>
                <a:cs typeface="Arial" pitchFamily="34" charset="0"/>
              </a:rPr>
              <a:t>Hãy</a:t>
            </a:r>
            <a:r>
              <a:rPr lang="en-US" sz="3200" b="1" dirty="0">
                <a:latin typeface="Arial" pitchFamily="34" charset="0"/>
                <a:cs typeface="Arial" pitchFamily="34" charset="0"/>
              </a:rPr>
              <a:t> </a:t>
            </a:r>
            <a:r>
              <a:rPr lang="en-US" sz="3200" b="1" dirty="0" err="1">
                <a:latin typeface="Arial" pitchFamily="34" charset="0"/>
                <a:cs typeface="Arial" pitchFamily="34" charset="0"/>
              </a:rPr>
              <a:t>trả</a:t>
            </a:r>
            <a:r>
              <a:rPr lang="en-US" sz="3200" b="1" dirty="0">
                <a:latin typeface="Arial" pitchFamily="34" charset="0"/>
                <a:cs typeface="Arial" pitchFamily="34" charset="0"/>
              </a:rPr>
              <a:t> </a:t>
            </a:r>
            <a:r>
              <a:rPr lang="en-US" sz="3200" b="1" dirty="0" err="1">
                <a:latin typeface="Arial" pitchFamily="34" charset="0"/>
                <a:cs typeface="Arial" pitchFamily="34" charset="0"/>
              </a:rPr>
              <a:t>lời</a:t>
            </a:r>
            <a:r>
              <a:rPr lang="en-US" sz="3200" b="1" dirty="0">
                <a:latin typeface="Arial" pitchFamily="34" charset="0"/>
                <a:cs typeface="Arial" pitchFamily="34" charset="0"/>
              </a:rPr>
              <a:t> </a:t>
            </a:r>
            <a:r>
              <a:rPr lang="en-US" sz="3200" b="1" dirty="0" err="1">
                <a:latin typeface="Arial" pitchFamily="34" charset="0"/>
                <a:cs typeface="Arial" pitchFamily="34" charset="0"/>
              </a:rPr>
              <a:t>nhận</a:t>
            </a:r>
            <a:r>
              <a:rPr lang="en-US" sz="3200" b="1" dirty="0">
                <a:latin typeface="Arial" pitchFamily="34" charset="0"/>
                <a:cs typeface="Arial" pitchFamily="34" charset="0"/>
              </a:rPr>
              <a:t> </a:t>
            </a:r>
            <a:r>
              <a:rPr lang="en-US" sz="3200" b="1" dirty="0" err="1">
                <a:latin typeface="Arial" pitchFamily="34" charset="0"/>
                <a:cs typeface="Arial" pitchFamily="34" charset="0"/>
              </a:rPr>
              <a:t>định</a:t>
            </a:r>
            <a:r>
              <a:rPr lang="en-US" sz="3200" b="1" dirty="0">
                <a:latin typeface="Arial" pitchFamily="34" charset="0"/>
                <a:cs typeface="Arial" pitchFamily="34" charset="0"/>
              </a:rPr>
              <a:t> </a:t>
            </a:r>
            <a:r>
              <a:rPr lang="en-US" sz="3200" b="1" dirty="0" err="1">
                <a:latin typeface="Arial" pitchFamily="34" charset="0"/>
                <a:cs typeface="Arial" pitchFamily="34" charset="0"/>
              </a:rPr>
              <a:t>sau</a:t>
            </a:r>
            <a:r>
              <a:rPr lang="en-US" sz="3200" b="1" dirty="0">
                <a:latin typeface="Arial" pitchFamily="34" charset="0"/>
                <a:cs typeface="Arial" pitchFamily="34" charset="0"/>
              </a:rPr>
              <a:t> </a:t>
            </a:r>
            <a:r>
              <a:rPr lang="en-US" sz="3200" b="1" dirty="0" err="1">
                <a:latin typeface="Arial" pitchFamily="34" charset="0"/>
                <a:cs typeface="Arial" pitchFamily="34" charset="0"/>
              </a:rPr>
              <a:t>đây</a:t>
            </a:r>
            <a:r>
              <a:rPr lang="en-US" sz="3200" b="1" dirty="0">
                <a:latin typeface="Arial" pitchFamily="34" charset="0"/>
                <a:cs typeface="Arial" pitchFamily="34" charset="0"/>
              </a:rPr>
              <a:t> </a:t>
            </a:r>
            <a:r>
              <a:rPr lang="en-US" sz="3200" b="1" dirty="0" err="1">
                <a:latin typeface="Arial" pitchFamily="34" charset="0"/>
                <a:cs typeface="Arial" pitchFamily="34" charset="0"/>
              </a:rPr>
              <a:t>là</a:t>
            </a:r>
            <a:r>
              <a:rPr lang="en-US" sz="3200" b="1" dirty="0">
                <a:latin typeface="Arial" pitchFamily="34" charset="0"/>
                <a:cs typeface="Arial" pitchFamily="34" charset="0"/>
              </a:rPr>
              <a:t> </a:t>
            </a:r>
            <a:r>
              <a:rPr lang="en-US" sz="3200" b="1" dirty="0" err="1">
                <a:latin typeface="Arial" pitchFamily="34" charset="0"/>
                <a:cs typeface="Arial" pitchFamily="34" charset="0"/>
              </a:rPr>
              <a:t>đúng</a:t>
            </a:r>
            <a:r>
              <a:rPr lang="en-US" sz="3200" b="1" dirty="0">
                <a:latin typeface="Arial" pitchFamily="34" charset="0"/>
                <a:cs typeface="Arial" pitchFamily="34" charset="0"/>
              </a:rPr>
              <a:t> hay </a:t>
            </a:r>
            <a:r>
              <a:rPr lang="en-US" sz="3200" b="1" dirty="0" err="1">
                <a:latin typeface="Arial" pitchFamily="34" charset="0"/>
                <a:cs typeface="Arial" pitchFamily="34" charset="0"/>
              </a:rPr>
              <a:t>sai</a:t>
            </a:r>
            <a:r>
              <a:rPr lang="en-US" sz="3200" b="1" dirty="0">
                <a:latin typeface="Arial" pitchFamily="34" charset="0"/>
                <a:cs typeface="Arial" pitchFamily="34" charset="0"/>
              </a:rPr>
              <a:t> </a:t>
            </a:r>
            <a:r>
              <a:rPr lang="en-US" sz="3200" b="1" dirty="0" err="1">
                <a:latin typeface="Arial" pitchFamily="34" charset="0"/>
                <a:cs typeface="Arial" pitchFamily="34" charset="0"/>
              </a:rPr>
              <a:t>và</a:t>
            </a:r>
            <a:r>
              <a:rPr lang="en-US" sz="3200" b="1" dirty="0">
                <a:latin typeface="Arial" pitchFamily="34" charset="0"/>
                <a:cs typeface="Arial" pitchFamily="34" charset="0"/>
              </a:rPr>
              <a:t> </a:t>
            </a:r>
            <a:r>
              <a:rPr lang="en-US" sz="3200" b="1" dirty="0" err="1">
                <a:latin typeface="Arial" pitchFamily="34" charset="0"/>
                <a:cs typeface="Arial" pitchFamily="34" charset="0"/>
              </a:rPr>
              <a:t>giải</a:t>
            </a:r>
            <a:r>
              <a:rPr lang="en-US" sz="3200" b="1" dirty="0">
                <a:latin typeface="Arial" pitchFamily="34" charset="0"/>
                <a:cs typeface="Arial" pitchFamily="34" charset="0"/>
              </a:rPr>
              <a:t> </a:t>
            </a:r>
            <a:r>
              <a:rPr lang="en-US" sz="3200" b="1" dirty="0" err="1">
                <a:latin typeface="Arial" pitchFamily="34" charset="0"/>
                <a:cs typeface="Arial" pitchFamily="34" charset="0"/>
              </a:rPr>
              <a:t>thích</a:t>
            </a:r>
            <a:endParaRPr lang="en-US" sz="3200" b="1" dirty="0">
              <a:latin typeface="Arial" pitchFamily="34" charset="0"/>
              <a:cs typeface="Arial" pitchFamily="34" charset="0"/>
            </a:endParaRPr>
          </a:p>
        </p:txBody>
      </p:sp>
    </p:spTree>
    <p:extLst>
      <p:ext uri="{BB962C8B-B14F-4D97-AF65-F5344CB8AC3E}">
        <p14:creationId xmlns:p14="http://schemas.microsoft.com/office/powerpoint/2010/main" val="3894184296"/>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500" fill="hold"/>
                                        <p:tgtEl>
                                          <p:spTgt spid="6"/>
                                        </p:tgtEl>
                                        <p:attrNameLst>
                                          <p:attrName>ppt_x</p:attrName>
                                        </p:attrNameLst>
                                      </p:cBhvr>
                                      <p:tavLst>
                                        <p:tav tm="0">
                                          <p:val>
                                            <p:strVal val="#ppt_x"/>
                                          </p:val>
                                        </p:tav>
                                        <p:tav tm="100000">
                                          <p:val>
                                            <p:strVal val="#ppt_x"/>
                                          </p:val>
                                        </p:tav>
                                      </p:tavLst>
                                    </p:anim>
                                    <p:anim calcmode="lin" valueType="num">
                                      <p:cBhvr additive="base">
                                        <p:cTn id="15"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1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0763" y="2132856"/>
            <a:ext cx="9144000" cy="1844675"/>
          </a:xfrm>
          <a:prstGeom prst="rect">
            <a:avLst/>
          </a:prstGeom>
          <a:solidFill>
            <a:schemeClr val="accent4">
              <a:lumMod val="60000"/>
              <a:lumOff val="4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algn="ctr" fontAlgn="auto">
              <a:spcBef>
                <a:spcPts val="0"/>
              </a:spcBef>
              <a:spcAft>
                <a:spcPts val="0"/>
              </a:spcAft>
              <a:defRPr/>
            </a:pPr>
            <a:r>
              <a:rPr lang="en-US" sz="5400" b="1" dirty="0">
                <a:latin typeface="Arial" pitchFamily="34" charset="0"/>
                <a:cs typeface="Arial" pitchFamily="34" charset="0"/>
              </a:rPr>
              <a:t>CÁC EM </a:t>
            </a:r>
          </a:p>
          <a:p>
            <a:pPr algn="ctr" fontAlgn="auto">
              <a:spcBef>
                <a:spcPts val="0"/>
              </a:spcBef>
              <a:spcAft>
                <a:spcPts val="0"/>
              </a:spcAft>
              <a:defRPr/>
            </a:pPr>
            <a:r>
              <a:rPr lang="en-US" sz="5400" b="1" dirty="0">
                <a:latin typeface="Arial" pitchFamily="34" charset="0"/>
                <a:cs typeface="Arial" pitchFamily="34" charset="0"/>
              </a:rPr>
              <a:t>CÓ HỎI THÊM GÌ KHÔNG?</a:t>
            </a:r>
            <a:endParaRPr lang="en-US" sz="5400" b="1" dirty="0"/>
          </a:p>
        </p:txBody>
      </p:sp>
      <p:pic>
        <p:nvPicPr>
          <p:cNvPr id="163843"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70753284"/>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09575" y="2564904"/>
            <a:ext cx="8407400" cy="3073896"/>
          </a:xfrm>
        </p:spPr>
        <p:txBody>
          <a:bodyPr/>
          <a:lstStyle/>
          <a:p>
            <a:pPr marL="33338" indent="0" algn="ctr" eaLnBrk="1" hangingPunct="1">
              <a:buFont typeface="Arial" pitchFamily="34" charset="0"/>
              <a:buNone/>
            </a:pPr>
            <a:r>
              <a:rPr lang="en-US" sz="4000" b="1" dirty="0" smtClean="0">
                <a:latin typeface="Arial" pitchFamily="34" charset="0"/>
                <a:cs typeface="Arial" pitchFamily="34" charset="0"/>
              </a:rPr>
              <a:t>CẢM ƠN </a:t>
            </a:r>
          </a:p>
          <a:p>
            <a:pPr marL="33338" indent="0" algn="ctr" eaLnBrk="1" hangingPunct="1">
              <a:buFont typeface="Arial" pitchFamily="34" charset="0"/>
              <a:buNone/>
            </a:pPr>
            <a:endParaRPr lang="en-US" sz="4000" b="1" dirty="0" smtClean="0">
              <a:latin typeface="Arial" pitchFamily="34" charset="0"/>
              <a:cs typeface="Arial" pitchFamily="34" charset="0"/>
            </a:endParaRPr>
          </a:p>
          <a:p>
            <a:pPr marL="33338" indent="0" algn="ctr" eaLnBrk="1" hangingPunct="1">
              <a:buFont typeface="Arial" pitchFamily="34" charset="0"/>
              <a:buNone/>
            </a:pPr>
            <a:r>
              <a:rPr lang="vi-VN" sz="4000" b="1" dirty="0" smtClean="0">
                <a:latin typeface="Arial" pitchFamily="34" charset="0"/>
                <a:cs typeface="Arial" pitchFamily="34" charset="0"/>
              </a:rPr>
              <a:t>CÁC EM ĐÃ HỢP TÁC TỐT</a:t>
            </a:r>
            <a:endParaRPr lang="en-US" sz="4000" dirty="0" smtClean="0">
              <a:latin typeface="Arial" pitchFamily="34" charset="0"/>
              <a:cs typeface="Arial" pitchFamily="34" charset="0"/>
            </a:endParaRPr>
          </a:p>
        </p:txBody>
      </p:sp>
      <p:pic>
        <p:nvPicPr>
          <p:cNvPr id="164867"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992313" y="201613"/>
            <a:ext cx="5445125" cy="1831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09705954"/>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barn(inVertical)">
                                      <p:cBhvr>
                                        <p:cTn id="12"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Perspective">
  <a:themeElements>
    <a:clrScheme name="Elemental">
      <a:dk1>
        <a:sysClr val="windowText" lastClr="000000"/>
      </a:dk1>
      <a:lt1>
        <a:sysClr val="window" lastClr="FFFFFF"/>
      </a:lt1>
      <a:dk2>
        <a:srgbClr val="242852"/>
      </a:dk2>
      <a:lt2>
        <a:srgbClr val="ACCBF9"/>
      </a:lt2>
      <a:accent1>
        <a:srgbClr val="629DD1"/>
      </a:accent1>
      <a:accent2>
        <a:srgbClr val="297FD5"/>
      </a:accent2>
      <a:accent3>
        <a:srgbClr val="7F8FA9"/>
      </a:accent3>
      <a:accent4>
        <a:srgbClr val="4A66AC"/>
      </a:accent4>
      <a:accent5>
        <a:srgbClr val="5AA2AE"/>
      </a:accent5>
      <a:accent6>
        <a:srgbClr val="9D90A0"/>
      </a:accent6>
      <a:hlink>
        <a:srgbClr val="9454C3"/>
      </a:hlink>
      <a:folHlink>
        <a:srgbClr val="3EBBF0"/>
      </a:folHlink>
    </a:clrScheme>
    <a:fontScheme name="Office Classic 2">
      <a:majorFont>
        <a:latin typeface="Arial"/>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erspective">
      <a:fillStyleLst>
        <a:solidFill>
          <a:schemeClr val="phClr"/>
        </a:solidFill>
        <a:gradFill rotWithShape="1">
          <a:gsLst>
            <a:gs pos="0">
              <a:schemeClr val="phClr">
                <a:tint val="50000"/>
                <a:alpha val="100000"/>
                <a:satMod val="160000"/>
                <a:lumMod val="105000"/>
              </a:schemeClr>
            </a:gs>
            <a:gs pos="41000">
              <a:schemeClr val="phClr">
                <a:tint val="57000"/>
                <a:satMod val="180000"/>
                <a:lumMod val="99000"/>
              </a:schemeClr>
            </a:gs>
            <a:gs pos="100000">
              <a:schemeClr val="phClr">
                <a:tint val="80000"/>
                <a:satMod val="200000"/>
                <a:lumMod val="104000"/>
              </a:schemeClr>
            </a:gs>
          </a:gsLst>
          <a:lin ang="5400000" scaled="1"/>
        </a:gradFill>
        <a:gradFill rotWithShape="1">
          <a:gsLst>
            <a:gs pos="0">
              <a:schemeClr val="phClr">
                <a:tint val="96000"/>
                <a:satMod val="130000"/>
                <a:lumMod val="114000"/>
              </a:schemeClr>
            </a:gs>
            <a:gs pos="60000">
              <a:schemeClr val="phClr">
                <a:tint val="100000"/>
                <a:satMod val="106000"/>
                <a:lumMod val="110000"/>
              </a:schemeClr>
            </a:gs>
            <a:gs pos="100000">
              <a:schemeClr val="phClr"/>
            </a:gs>
          </a:gsLst>
          <a:lin ang="5400000" scaled="0"/>
        </a:gradFill>
      </a:fillStyleLst>
      <a:lnStyleLst>
        <a:ln w="12700" cap="flat" cmpd="sng" algn="ctr">
          <a:solidFill>
            <a:schemeClr val="phClr"/>
          </a:solidFill>
          <a:prstDash val="solid"/>
        </a:ln>
        <a:ln w="19050" cap="flat" cmpd="sng" algn="ctr">
          <a:solidFill>
            <a:schemeClr val="phClr"/>
          </a:solidFill>
          <a:prstDash val="solid"/>
        </a:ln>
        <a:ln w="28575" cap="flat" cmpd="sng" algn="ctr">
          <a:solidFill>
            <a:schemeClr val="phClr"/>
          </a:solidFill>
          <a:prstDash val="solid"/>
        </a:ln>
      </a:lnStyleLst>
      <a:effectStyleLst>
        <a:effectStyle>
          <a:effectLst>
            <a:outerShdw blurRad="50800" dist="38100" dir="5400000" rotWithShape="0">
              <a:srgbClr val="000000">
                <a:alpha val="28000"/>
              </a:srgbClr>
            </a:outerShdw>
          </a:effectLst>
        </a:effectStyle>
        <a:effectStyle>
          <a:effectLst>
            <a:outerShdw blurRad="47625" dist="38100" dir="5400000" sy="98000" rotWithShape="0">
              <a:srgbClr val="000000">
                <a:alpha val="48000"/>
              </a:srgbClr>
            </a:outerShdw>
          </a:effectLst>
          <a:scene3d>
            <a:camera prst="orthographicFront">
              <a:rot lat="0" lon="0" rev="0"/>
            </a:camera>
            <a:lightRig rig="twoPt" dir="br">
              <a:rot lat="0" lon="0" rev="8700000"/>
            </a:lightRig>
          </a:scene3d>
          <a:sp3d prstMaterial="matte">
            <a:bevelT w="25400" h="53975"/>
          </a:sp3d>
        </a:effectStyle>
        <a:effectStyle>
          <a:effectLst>
            <a:reflection blurRad="12700" stA="24000" endPos="28000" dist="50800" dir="5400000" sy="-100000" rotWithShape="0"/>
          </a:effectLst>
          <a:scene3d>
            <a:camera prst="orthographicFront">
              <a:rot lat="0" lon="0" rev="0"/>
            </a:camera>
            <a:lightRig rig="threePt" dir="t">
              <a:rot lat="0" lon="0" rev="4800000"/>
            </a:lightRig>
          </a:scene3d>
          <a:sp3d>
            <a:bevelT w="69850" h="31750"/>
          </a:sp3d>
        </a:effectStyle>
      </a:effectStyleLst>
      <a:bgFillStyleLst>
        <a:solidFill>
          <a:schemeClr val="phClr"/>
        </a:solidFill>
        <a:gradFill rotWithShape="1">
          <a:gsLst>
            <a:gs pos="0">
              <a:schemeClr val="phClr">
                <a:tint val="100000"/>
                <a:shade val="80000"/>
                <a:satMod val="100000"/>
                <a:lumMod val="100000"/>
              </a:schemeClr>
            </a:gs>
            <a:gs pos="65000">
              <a:schemeClr val="phClr">
                <a:tint val="100000"/>
                <a:shade val="95000"/>
                <a:satMod val="100000"/>
                <a:lumMod val="100000"/>
              </a:schemeClr>
            </a:gs>
            <a:gs pos="100000">
              <a:schemeClr val="phClr">
                <a:tint val="88000"/>
                <a:shade val="100000"/>
                <a:satMod val="400000"/>
                <a:lumMod val="100000"/>
              </a:schemeClr>
            </a:gs>
          </a:gsLst>
          <a:lin ang="5400000" scaled="0"/>
        </a:gradFill>
        <a:blipFill rotWithShape="1">
          <a:blip xmlns:r="http://schemas.openxmlformats.org/officeDocument/2006/relationships" r:embed="rId1">
            <a:duotone>
              <a:schemeClr val="phClr">
                <a:tint val="95000"/>
                <a:satMod val="90000"/>
              </a:schemeClr>
              <a:schemeClr val="phClr">
                <a:shade val="92000"/>
              </a:schemeClr>
            </a:duotone>
          </a:blip>
          <a:tile tx="0" ty="0" sx="100000" sy="10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Perspective</Template>
  <TotalTime>3438</TotalTime>
  <Words>7776</Words>
  <Application>Microsoft Office PowerPoint</Application>
  <PresentationFormat>On-screen Show (4:3)</PresentationFormat>
  <Paragraphs>609</Paragraphs>
  <Slides>161</Slides>
  <Notes>0</Notes>
  <HiddenSlides>0</HiddenSlides>
  <MMClips>0</MMClips>
  <ScaleCrop>false</ScaleCrop>
  <HeadingPairs>
    <vt:vector size="4" baseType="variant">
      <vt:variant>
        <vt:lpstr>Theme</vt:lpstr>
      </vt:variant>
      <vt:variant>
        <vt:i4>1</vt:i4>
      </vt:variant>
      <vt:variant>
        <vt:lpstr>Slide Titles</vt:lpstr>
      </vt:variant>
      <vt:variant>
        <vt:i4>161</vt:i4>
      </vt:variant>
    </vt:vector>
  </HeadingPairs>
  <TitlesOfParts>
    <vt:vector size="162" baseType="lpstr">
      <vt:lpstr>Perspective</vt:lpstr>
      <vt:lpstr>PowerPoint Presentation</vt:lpstr>
      <vt:lpstr>PowerPoint Presentation</vt:lpstr>
      <vt:lpstr>PowerPoint Presentation</vt:lpstr>
      <vt:lpstr>PowerPoint Presentation</vt:lpstr>
      <vt:lpstr>PowerPoint Presentation</vt:lpstr>
      <vt:lpstr>Mục tiêu của bài</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Dell E7450</dc:creator>
  <cp:lastModifiedBy>E5470Q</cp:lastModifiedBy>
  <cp:revision>34</cp:revision>
  <dcterms:created xsi:type="dcterms:W3CDTF">2021-06-14T07:02:10Z</dcterms:created>
  <dcterms:modified xsi:type="dcterms:W3CDTF">2022-09-26T13:04:31Z</dcterms:modified>
</cp:coreProperties>
</file>