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png" ContentType="image/png"/>
  <Default Extension="wmf" ContentType="image/x-wmf"/>
  <Default Extension="wdp" ContentType="image/vnd.ms-photo"/>
  <Default Extension="jpeg" ContentType="image/jpeg"/>
  <Default Extension="JPG" ContentType="image/.jp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
  </p:notesMasterIdLst>
  <p:handoutMasterIdLst>
    <p:handoutMasterId r:id="rId21"/>
  </p:handoutMasterIdLst>
  <p:sldIdLst>
    <p:sldId id="257" r:id="rId3"/>
    <p:sldId id="336" r:id="rId5"/>
    <p:sldId id="337" r:id="rId6"/>
    <p:sldId id="338" r:id="rId7"/>
    <p:sldId id="339" r:id="rId8"/>
    <p:sldId id="341" r:id="rId9"/>
    <p:sldId id="342" r:id="rId10"/>
    <p:sldId id="263" r:id="rId11"/>
    <p:sldId id="344" r:id="rId12"/>
    <p:sldId id="351" r:id="rId13"/>
    <p:sldId id="345" r:id="rId14"/>
    <p:sldId id="346" r:id="rId15"/>
    <p:sldId id="347" r:id="rId16"/>
    <p:sldId id="352" r:id="rId17"/>
    <p:sldId id="348" r:id="rId18"/>
    <p:sldId id="349" r:id="rId19"/>
    <p:sldId id="350" r:id="rId20"/>
  </p:sldIdLst>
  <p:sldSz cx="9144000" cy="5143500" type="screen16x9"/>
  <p:notesSz cx="6858000" cy="9144000"/>
  <p:embeddedFontLst>
    <p:embeddedFont>
      <p:font typeface="SimSun" panose="02010600030101010101" pitchFamily="2" charset="-122"/>
      <p:regular r:id="rId25"/>
    </p:embeddedFont>
    <p:embeddedFont>
      <p:font typeface="Calibri" panose="020F0502020204030204" pitchFamily="34" charset="0"/>
      <p:regular r:id="rId26"/>
      <p:bold r:id="rId27"/>
      <p:italic r:id="rId28"/>
      <p:boldItalic r:id="rId29"/>
    </p:embeddedFont>
    <p:embeddedFont>
      <p:font typeface="Wingdings 2" panose="05020102010507070707" pitchFamily="18" charset="2"/>
      <p:regular r:id="rId30"/>
    </p:embeddedFont>
  </p:embeddedFontLst>
  <p:custDataLst>
    <p:tags r:id="rId31"/>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defaultTextStyle>
  <p:extLst>
    <p:ext uri="{EFAFB233-063F-42B5-8137-9DF3F51BA10A}">
      <p15:sldGuideLst xmlns:p15="http://schemas.microsoft.com/office/powerpoint/2012/main">
        <p15:guide id="1" orient="horz" pos="1653" userDrawn="1">
          <p15:clr>
            <a:srgbClr val="A4A3A4"/>
          </p15:clr>
        </p15:guide>
        <p15:guide id="2" pos="288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1618"/>
    <a:srgbClr val="F5992D"/>
    <a:srgbClr val="F7AA2F"/>
    <a:srgbClr val="002A7E"/>
    <a:srgbClr val="FFD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120" y="-68"/>
      </p:cViewPr>
      <p:guideLst>
        <p:guide orient="horz" pos="1653"/>
        <p:guide pos="288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1" Type="http://schemas.openxmlformats.org/officeDocument/2006/relationships/tags" Target="tags/tag1.xml"/><Relationship Id="rId30" Type="http://schemas.openxmlformats.org/officeDocument/2006/relationships/font" Target="fonts/font6.fntdata"/><Relationship Id="rId3" Type="http://schemas.openxmlformats.org/officeDocument/2006/relationships/slide" Target="slides/slide1.xml"/><Relationship Id="rId29" Type="http://schemas.openxmlformats.org/officeDocument/2006/relationships/font" Target="fonts/font5.fntdata"/><Relationship Id="rId28" Type="http://schemas.openxmlformats.org/officeDocument/2006/relationships/font" Target="fonts/font4.fntdata"/><Relationship Id="rId27" Type="http://schemas.openxmlformats.org/officeDocument/2006/relationships/font" Target="fonts/font3.fntdata"/><Relationship Id="rId26" Type="http://schemas.openxmlformats.org/officeDocument/2006/relationships/font" Target="fonts/font2.fntdata"/><Relationship Id="rId25" Type="http://schemas.openxmlformats.org/officeDocument/2006/relationships/font" Target="fonts/font1.fntdata"/><Relationship Id="rId24" Type="http://schemas.openxmlformats.org/officeDocument/2006/relationships/tableStyles" Target="tableStyles.xml"/><Relationship Id="rId23" Type="http://schemas.openxmlformats.org/officeDocument/2006/relationships/viewProps" Target="viewProps.xml"/><Relationship Id="rId22" Type="http://schemas.openxmlformats.org/officeDocument/2006/relationships/presProps" Target="presProps.xml"/><Relationship Id="rId21" Type="http://schemas.openxmlformats.org/officeDocument/2006/relationships/handoutMaster" Target="handoutMasters/handoutMaster1.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image" Target="../media/image11.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15.wmf"/><Relationship Id="rId1" Type="http://schemas.openxmlformats.org/officeDocument/2006/relationships/image" Target="../media/image14.wmf"/></Relationships>
</file>

<file path=ppt/drawings/_rels/vmlDrawing5.vml.rels><?xml version="1.0" encoding="UTF-8" standalone="yes"?>
<Relationships xmlns="http://schemas.openxmlformats.org/package/2006/relationships"><Relationship Id="rId4" Type="http://schemas.openxmlformats.org/officeDocument/2006/relationships/image" Target="../media/image20.wmf"/><Relationship Id="rId3" Type="http://schemas.openxmlformats.org/officeDocument/2006/relationships/image" Target="../media/image19.wmf"/><Relationship Id="rId2" Type="http://schemas.openxmlformats.org/officeDocument/2006/relationships/image" Target="../media/image18.wmf"/><Relationship Id="rId1" Type="http://schemas.openxmlformats.org/officeDocument/2006/relationships/image" Target="../media/image1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BBA406-4CCD-42A1-A05D-24CE4B2F097F}" type="datetimeFigureOut">
              <a:rPr lang="en-US" smtClean="0"/>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7D01F5-7F4C-4CAE-90BC-AE3A0FBBC268}" type="slidenum">
              <a:rPr lang="en-US" smtClean="0"/>
            </a:fld>
            <a:endParaRPr lang="en-US"/>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p:txBody>
      </p:sp>
    </p:spTree>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1"/>
          </p:nvPr>
        </p:nvSpPr>
        <p:spPr/>
        <p:txBody>
          <a:bodyPr/>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matchingName="Title + 1 column">
  <p:cSld name="1_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lang="en-US"/>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lang="en-US" sz="2400"/>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 name="Google Shape;58;p8"/>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GB" smtClean="0"/>
            </a:fld>
            <a:endParaRPr lang="en-GB" smtClean="0"/>
          </a:p>
        </p:txBody>
      </p:sp>
    </p:spTree>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matchingName="Title + 3 columns">
  <p:cSld name="1_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lang="en-US"/>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 name="Google Shape;58;p8"/>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GB" smtClean="0"/>
            </a:fld>
            <a:endParaRPr lang="en-GB" smtClean="0"/>
          </a:p>
        </p:txBody>
      </p:sp>
    </p:spTree>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matchingName="Title + 1 column half slide">
  <p:cSld name="1_Title + 1 column half slide">
    <p:spTree>
      <p:nvGrpSpPr>
        <p:cNvPr id="1" name="Shape 33"/>
        <p:cNvGrpSpPr/>
        <p:nvPr/>
      </p:nvGrpSpPr>
      <p:grpSpPr>
        <a:xfrm>
          <a:off x="0" y="0"/>
          <a:ext cx="0" cy="0"/>
          <a:chOff x="0" y="0"/>
          <a:chExt cx="0" cy="0"/>
        </a:xfrm>
      </p:grpSpPr>
    </p:spTree>
  </p:cSld>
  <p:clrMapOvr>
    <a:masterClrMapping/>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ltLang="zh-CN" smtClean="0"/>
              <a:t>Click to edit Master title style</a:t>
            </a:r>
            <a:endParaRPr lang="fr-CA"/>
          </a:p>
        </p:txBody>
      </p:sp>
      <p:sp>
        <p:nvSpPr>
          <p:cNvPr id="3" name="Espace réservé du contenu 2"/>
          <p:cNvSpPr>
            <a:spLocks noGrp="1"/>
          </p:cNvSpPr>
          <p:nvPr>
            <p:ph idx="1"/>
          </p:nvPr>
        </p:nvSpPr>
        <p:spPr>
          <a:xfrm>
            <a:off x="457200" y="1200151"/>
            <a:ext cx="8229600" cy="3394472"/>
          </a:xfrm>
          <a:prstGeom prst="rect">
            <a:avLst/>
          </a:prstGeom>
        </p:spPr>
        <p:txBody>
          <a:bodyPr/>
          <a:lstStyle/>
          <a:p>
            <a:pPr lvl="0"/>
            <a:r>
              <a:rPr lang="en-US" altLang="zh-CN" smtClean="0"/>
              <a:t>Click to edit Master text styles</a:t>
            </a:r>
            <a:endParaRPr lang="en-US" altLang="zh-CN" smtClean="0"/>
          </a:p>
          <a:p>
            <a:pPr lvl="1"/>
            <a:r>
              <a:rPr lang="en-US" altLang="zh-CN" smtClean="0"/>
              <a:t>Second level</a:t>
            </a:r>
            <a:endParaRPr lang="en-US" altLang="zh-CN" smtClean="0"/>
          </a:p>
          <a:p>
            <a:pPr lvl="2"/>
            <a:r>
              <a:rPr lang="en-US" altLang="zh-CN" smtClean="0"/>
              <a:t>Third level</a:t>
            </a:r>
            <a:endParaRPr lang="en-US" altLang="zh-CN" smtClean="0"/>
          </a:p>
          <a:p>
            <a:pPr lvl="3"/>
            <a:r>
              <a:rPr lang="en-US" altLang="zh-CN" smtClean="0"/>
              <a:t>Fourth level</a:t>
            </a:r>
            <a:endParaRPr lang="en-US" altLang="zh-CN" smtClean="0"/>
          </a:p>
          <a:p>
            <a:pPr lvl="4"/>
            <a:r>
              <a:rPr lang="en-US" altLang="zh-CN" smtClean="0"/>
              <a:t>Fifth level</a:t>
            </a:r>
            <a:endParaRPr lang="fr-CA"/>
          </a:p>
        </p:txBody>
      </p:sp>
      <p:sp>
        <p:nvSpPr>
          <p:cNvPr id="4" name="Espace réservé de la date 3"/>
          <p:cNvSpPr>
            <a:spLocks noGrp="1"/>
          </p:cNvSpPr>
          <p:nvPr>
            <p:ph type="dt" sz="half" idx="10"/>
          </p:nvPr>
        </p:nvSpPr>
        <p:spPr>
          <a:xfrm>
            <a:off x="457200" y="4767263"/>
            <a:ext cx="2133600" cy="273844"/>
          </a:xfrm>
          <a:prstGeom prst="rect">
            <a:avLst/>
          </a:prstGeom>
        </p:spPr>
        <p:txBody>
          <a:bodyPr/>
          <a:lstStyle>
            <a:lvl1pPr>
              <a:defRPr/>
            </a:lvl1pPr>
          </a:lstStyle>
          <a:p>
            <a:pPr>
              <a:defRPr/>
            </a:pPr>
            <a:fld id="{7AA3AB89-0D44-4D3F-9756-7A98176BC8E8}" type="datetimeFigureOut">
              <a:rPr lang="zh-CN" altLang="en-US"/>
            </a:fld>
            <a:endParaRPr lang="fr-CA" altLang="zh-CN"/>
          </a:p>
        </p:txBody>
      </p:sp>
      <p:sp>
        <p:nvSpPr>
          <p:cNvPr id="5" name="Espace réservé du pied de page 4"/>
          <p:cNvSpPr>
            <a:spLocks noGrp="1"/>
          </p:cNvSpPr>
          <p:nvPr>
            <p:ph type="ftr" sz="quarter" idx="11"/>
          </p:nvPr>
        </p:nvSpPr>
        <p:spPr>
          <a:xfrm>
            <a:off x="3124200" y="4767263"/>
            <a:ext cx="2895600" cy="273844"/>
          </a:xfrm>
          <a:prstGeom prst="rect">
            <a:avLst/>
          </a:prstGeom>
        </p:spPr>
        <p:txBody>
          <a:bodyPr/>
          <a:lstStyle>
            <a:lvl1pPr>
              <a:defRPr/>
            </a:lvl1pPr>
          </a:lstStyle>
          <a:p>
            <a:pPr>
              <a:defRPr/>
            </a:pPr>
            <a:endParaRPr lang="fr-CA" altLang="zh-CN"/>
          </a:p>
        </p:txBody>
      </p:sp>
      <p:sp>
        <p:nvSpPr>
          <p:cNvPr id="6" name="Espace réservé du numéro de diapositive 5"/>
          <p:cNvSpPr>
            <a:spLocks noGrp="1"/>
          </p:cNvSpPr>
          <p:nvPr>
            <p:ph type="sldNum" sz="quarter" idx="12"/>
          </p:nvPr>
        </p:nvSpPr>
        <p:spPr/>
        <p:txBody>
          <a:bodyPr/>
          <a:lstStyle>
            <a:lvl1pPr>
              <a:defRPr/>
            </a:lvl1pPr>
          </a:lstStyle>
          <a:p>
            <a:pPr>
              <a:defRPr/>
            </a:pPr>
            <a:fld id="{25316ABE-384C-4104-8563-39304A7B761E}" type="slidenum">
              <a:rPr lang="fr-CA" altLang="zh-CN"/>
            </a:fld>
            <a:endParaRPr lang="fr-CA" altLang="zh-CN"/>
          </a:p>
        </p:txBody>
      </p:sp>
    </p:spTree>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7" Type="http://schemas.openxmlformats.org/officeDocument/2006/relationships/theme" Target="../theme/theme1.xml"/><Relationship Id="rId6" Type="http://schemas.microsoft.com/office/2007/relationships/hdphoto" Target="../media/image2.wdp"/><Relationship Id="rId5" Type="http://schemas.openxmlformats.org/officeDocument/2006/relationships/image" Target="../media/image1.png"/><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81618"/>
        </a:solidFill>
        <a:effectLst/>
      </p:bgPr>
    </p:bg>
    <p:spTree>
      <p:nvGrpSpPr>
        <p:cNvPr id="1" name="Shape 5"/>
        <p:cNvGrpSpPr/>
        <p:nvPr/>
      </p:nvGrpSpPr>
      <p:grpSpPr>
        <a:xfrm>
          <a:off x="0" y="0"/>
          <a:ext cx="0" cy="0"/>
          <a:chOff x="0" y="0"/>
          <a:chExt cx="0" cy="0"/>
        </a:xfrm>
      </p:grpSpPr>
      <p:sp>
        <p:nvSpPr>
          <p:cNvPr id="13" name="Rectangle 12"/>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GIỚI THIỆU CHUNG"/>
          <p:cNvPicPr>
            <a:picLocks noChangeAspect="1" noChangeArrowheads="1"/>
          </p:cNvPicPr>
          <p:nvPr userDrawn="1"/>
        </p:nvPicPr>
        <p:blipFill>
          <a:blip r:embed="rId5">
            <a:extLst>
              <a:ext uri="{BEBA8EAE-BF5A-486C-A8C5-ECC9F3942E4B}">
                <a14:imgProps xmlns:a14="http://schemas.microsoft.com/office/drawing/2010/main">
                  <a14:imgLayer r:embed="rId6">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userDrawn="1"/>
        </p:nvSpPr>
        <p:spPr>
          <a:xfrm>
            <a:off x="0" y="4812863"/>
            <a:ext cx="2497800" cy="307777"/>
          </a:xfrm>
          <a:prstGeom prst="rect">
            <a:avLst/>
          </a:prstGeom>
          <a:noFill/>
        </p:spPr>
        <p:txBody>
          <a:bodyPr wrap="none" rtlCol="0">
            <a:spAutoFit/>
          </a:bodyPr>
          <a:lstStyle/>
          <a:p>
            <a:r>
              <a:rPr lang="en-US" b="1">
                <a:solidFill>
                  <a:schemeClr val="bg1"/>
                </a:solidFill>
              </a:rPr>
              <a:t>KHOA LÝ LUẬN CHÍNH TRỊ</a:t>
            </a:r>
            <a:endParaRPr lang="en-US" b="1">
              <a:solidFill>
                <a:schemeClr val="bg1"/>
              </a:solidFill>
            </a:endParaRPr>
          </a:p>
        </p:txBody>
      </p:sp>
      <p:sp>
        <p:nvSpPr>
          <p:cNvPr id="17" name="TextBox 16"/>
          <p:cNvSpPr txBox="1"/>
          <p:nvPr userDrawn="1"/>
        </p:nvSpPr>
        <p:spPr>
          <a:xfrm>
            <a:off x="4562475" y="4810542"/>
            <a:ext cx="4583430" cy="307777"/>
          </a:xfrm>
          <a:prstGeom prst="rect">
            <a:avLst/>
          </a:prstGeom>
          <a:noFill/>
        </p:spPr>
        <p:txBody>
          <a:bodyPr wrap="square">
            <a:spAutoFit/>
          </a:bodyPr>
          <a:lstStyle/>
          <a:p>
            <a:r>
              <a:rPr lang="en-US">
                <a:solidFill>
                  <a:srgbClr val="FFC000"/>
                </a:solidFill>
              </a:rPr>
              <a:t>NHÂN VĂN - SÁNG TẠO - PHÁT TRIỂN - BỀN VỮNG</a:t>
            </a:r>
            <a:endParaRPr lang="en-US">
              <a:solidFill>
                <a:srgbClr val="FFC000"/>
              </a:solidFill>
            </a:endParaRPr>
          </a:p>
        </p:txBody>
      </p:sp>
      <p:sp>
        <p:nvSpPr>
          <p:cNvPr id="19" name="Google Shape;58;p8"/>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GB" smtClean="0"/>
            </a:fld>
            <a:endParaRPr lang="en-GB" smtClean="0"/>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smtClean="0"/>
              <a:t>Click to edit Master title style</a:t>
            </a: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panose="020B0604020202020204"/>
        <a:buNone/>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4.xml"/><Relationship Id="rId1"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4.jpeg"/></Relationships>
</file>

<file path=ppt/slides/_rels/slide3.xml.rels><?xml version="1.0" encoding="UTF-8" standalone="yes"?>
<Relationships xmlns="http://schemas.openxmlformats.org/package/2006/relationships"><Relationship Id="rId8" Type="http://schemas.openxmlformats.org/officeDocument/2006/relationships/vmlDrawing" Target="../drawings/vmlDrawing1.vml"/><Relationship Id="rId7" Type="http://schemas.openxmlformats.org/officeDocument/2006/relationships/slideLayout" Target="../slideLayouts/slideLayout4.xml"/><Relationship Id="rId6" Type="http://schemas.openxmlformats.org/officeDocument/2006/relationships/image" Target="../media/image7.wmf"/><Relationship Id="rId5" Type="http://schemas.openxmlformats.org/officeDocument/2006/relationships/oleObject" Target="../embeddings/oleObject3.bin"/><Relationship Id="rId4" Type="http://schemas.openxmlformats.org/officeDocument/2006/relationships/image" Target="../media/image6.wmf"/><Relationship Id="rId3" Type="http://schemas.openxmlformats.org/officeDocument/2006/relationships/oleObject" Target="../embeddings/oleObject2.bin"/><Relationship Id="rId2" Type="http://schemas.openxmlformats.org/officeDocument/2006/relationships/image" Target="../media/image5.wmf"/><Relationship Id="rId1"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8" Type="http://schemas.openxmlformats.org/officeDocument/2006/relationships/vmlDrawing" Target="../drawings/vmlDrawing2.vml"/><Relationship Id="rId7" Type="http://schemas.openxmlformats.org/officeDocument/2006/relationships/slideLayout" Target="../slideLayouts/slideLayout4.xml"/><Relationship Id="rId6" Type="http://schemas.openxmlformats.org/officeDocument/2006/relationships/image" Target="../media/image10.wmf"/><Relationship Id="rId5" Type="http://schemas.openxmlformats.org/officeDocument/2006/relationships/oleObject" Target="../embeddings/oleObject6.bin"/><Relationship Id="rId4" Type="http://schemas.openxmlformats.org/officeDocument/2006/relationships/image" Target="../media/image9.wmf"/><Relationship Id="rId3" Type="http://schemas.openxmlformats.org/officeDocument/2006/relationships/oleObject" Target="../embeddings/oleObject5.bin"/><Relationship Id="rId2" Type="http://schemas.openxmlformats.org/officeDocument/2006/relationships/image" Target="../media/image8.wmf"/><Relationship Id="rId1" Type="http://schemas.openxmlformats.org/officeDocument/2006/relationships/oleObject" Target="../embeddings/oleObject4.bin"/></Relationships>
</file>

<file path=ppt/slides/_rels/slide5.xml.rels><?xml version="1.0" encoding="UTF-8" standalone="yes"?>
<Relationships xmlns="http://schemas.openxmlformats.org/package/2006/relationships"><Relationship Id="rId8" Type="http://schemas.openxmlformats.org/officeDocument/2006/relationships/vmlDrawing" Target="../drawings/vmlDrawing3.vml"/><Relationship Id="rId7" Type="http://schemas.openxmlformats.org/officeDocument/2006/relationships/slideLayout" Target="../slideLayouts/slideLayout4.xml"/><Relationship Id="rId6" Type="http://schemas.openxmlformats.org/officeDocument/2006/relationships/image" Target="../media/image13.wmf"/><Relationship Id="rId5" Type="http://schemas.openxmlformats.org/officeDocument/2006/relationships/oleObject" Target="../embeddings/oleObject9.bin"/><Relationship Id="rId4" Type="http://schemas.openxmlformats.org/officeDocument/2006/relationships/image" Target="../media/image12.wmf"/><Relationship Id="rId3" Type="http://schemas.openxmlformats.org/officeDocument/2006/relationships/oleObject" Target="../embeddings/oleObject8.bin"/><Relationship Id="rId2" Type="http://schemas.openxmlformats.org/officeDocument/2006/relationships/image" Target="../media/image11.wmf"/><Relationship Id="rId1" Type="http://schemas.openxmlformats.org/officeDocument/2006/relationships/oleObject" Target="../embeddings/oleObject7.bin"/></Relationships>
</file>

<file path=ppt/slides/_rels/slide6.xml.rels><?xml version="1.0" encoding="UTF-8" standalone="yes"?>
<Relationships xmlns="http://schemas.openxmlformats.org/package/2006/relationships"><Relationship Id="rId8" Type="http://schemas.openxmlformats.org/officeDocument/2006/relationships/vmlDrawing" Target="../drawings/vmlDrawing4.vml"/><Relationship Id="rId7" Type="http://schemas.openxmlformats.org/officeDocument/2006/relationships/slideLayout" Target="../slideLayouts/slideLayout4.xml"/><Relationship Id="rId6" Type="http://schemas.openxmlformats.org/officeDocument/2006/relationships/image" Target="../media/image16.wmf"/><Relationship Id="rId5" Type="http://schemas.openxmlformats.org/officeDocument/2006/relationships/oleObject" Target="../embeddings/oleObject12.bin"/><Relationship Id="rId4" Type="http://schemas.openxmlformats.org/officeDocument/2006/relationships/image" Target="../media/image15.wmf"/><Relationship Id="rId3" Type="http://schemas.openxmlformats.org/officeDocument/2006/relationships/oleObject" Target="../embeddings/oleObject11.bin"/><Relationship Id="rId2" Type="http://schemas.openxmlformats.org/officeDocument/2006/relationships/image" Target="../media/image14.wmf"/><Relationship Id="rId1" Type="http://schemas.openxmlformats.org/officeDocument/2006/relationships/oleObject" Target="../embeddings/oleObject10.bin"/></Relationships>
</file>

<file path=ppt/slides/_rels/slide7.xml.rels><?xml version="1.0" encoding="UTF-8" standalone="yes"?>
<Relationships xmlns="http://schemas.openxmlformats.org/package/2006/relationships"><Relationship Id="rId9" Type="http://schemas.openxmlformats.org/officeDocument/2006/relationships/slideLayout" Target="../slideLayouts/slideLayout4.xml"/><Relationship Id="rId8" Type="http://schemas.openxmlformats.org/officeDocument/2006/relationships/image" Target="../media/image20.wmf"/><Relationship Id="rId7" Type="http://schemas.openxmlformats.org/officeDocument/2006/relationships/oleObject" Target="../embeddings/oleObject16.bin"/><Relationship Id="rId6" Type="http://schemas.openxmlformats.org/officeDocument/2006/relationships/image" Target="../media/image19.wmf"/><Relationship Id="rId5" Type="http://schemas.openxmlformats.org/officeDocument/2006/relationships/oleObject" Target="../embeddings/oleObject15.bin"/><Relationship Id="rId4" Type="http://schemas.openxmlformats.org/officeDocument/2006/relationships/image" Target="../media/image18.wmf"/><Relationship Id="rId3" Type="http://schemas.openxmlformats.org/officeDocument/2006/relationships/oleObject" Target="../embeddings/oleObject14.bin"/><Relationship Id="rId2" Type="http://schemas.openxmlformats.org/officeDocument/2006/relationships/image" Target="../media/image17.wmf"/><Relationship Id="rId10" Type="http://schemas.openxmlformats.org/officeDocument/2006/relationships/vmlDrawing" Target="../drawings/vmlDrawing5.vml"/><Relationship Id="rId1" Type="http://schemas.openxmlformats.org/officeDocument/2006/relationships/oleObject" Target="../embeddings/oleObject13.bin"/></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22.jpeg"/><Relationship Id="rId1" Type="http://schemas.openxmlformats.org/officeDocument/2006/relationships/image" Target="../media/image2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3.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1"/>
          <p:cNvSpPr txBox="1"/>
          <p:nvPr/>
        </p:nvSpPr>
        <p:spPr bwMode="auto">
          <a:xfrm>
            <a:off x="125095" y="653415"/>
            <a:ext cx="8804910" cy="2807970"/>
          </a:xfrm>
          <a:prstGeom prst="rect">
            <a:avLst/>
          </a:prstGeom>
          <a:ln w="25400" cap="flat" cmpd="sng" algn="ctr">
            <a:solidFill>
              <a:schemeClr val="accent5"/>
            </a:solidFill>
            <a:prstDash val="solid"/>
            <a:miter lim="800000"/>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a:defRPr/>
            </a:pPr>
            <a:r>
              <a:rPr lang="fr-CA" altLang="zh-CN" sz="3000" b="1" dirty="0">
                <a:solidFill>
                  <a:srgbClr val="07389B"/>
                </a:solidFill>
                <a:latin typeface="Times New Roman" panose="02020603050405020304" charset="0"/>
                <a:cs typeface="Times New Roman" panose="02020603050405020304" charset="0"/>
              </a:rPr>
              <a:t>CHÀO MỪNG </a:t>
            </a:r>
            <a:r>
              <a:rPr lang="fr-CA" altLang="zh-CN" sz="3000" b="1" dirty="0" smtClean="0">
                <a:solidFill>
                  <a:srgbClr val="07389B"/>
                </a:solidFill>
                <a:latin typeface="Times New Roman" panose="02020603050405020304" charset="0"/>
                <a:cs typeface="Times New Roman" panose="02020603050405020304" charset="0"/>
              </a:rPr>
              <a:t>QUÝ THẦY CÔ </a:t>
            </a:r>
            <a:endParaRPr lang="fr-CA" altLang="zh-CN" sz="3000" b="1" dirty="0" smtClean="0">
              <a:solidFill>
                <a:srgbClr val="07389B"/>
              </a:solidFill>
              <a:latin typeface="Times New Roman" panose="02020603050405020304" charset="0"/>
              <a:cs typeface="Times New Roman" panose="02020603050405020304" charset="0"/>
            </a:endParaRPr>
          </a:p>
          <a:p>
            <a:pPr algn="ctr">
              <a:defRPr/>
            </a:pPr>
            <a:r>
              <a:rPr lang="fr-CA" altLang="zh-CN" sz="3000" b="1" dirty="0" smtClean="0">
                <a:solidFill>
                  <a:srgbClr val="07389B"/>
                </a:solidFill>
                <a:latin typeface="Times New Roman" panose="02020603050405020304" charset="0"/>
                <a:cs typeface="Times New Roman" panose="02020603050405020304" charset="0"/>
              </a:rPr>
              <a:t>ĐẾN </a:t>
            </a:r>
            <a:r>
              <a:rPr lang="fr-CA" altLang="zh-CN" sz="3000" b="1" dirty="0">
                <a:solidFill>
                  <a:srgbClr val="07389B"/>
                </a:solidFill>
                <a:latin typeface="Times New Roman" panose="02020603050405020304" charset="0"/>
                <a:cs typeface="Times New Roman" panose="02020603050405020304" charset="0"/>
              </a:rPr>
              <a:t>VỚI </a:t>
            </a:r>
            <a:r>
              <a:rPr lang="fr-CA" altLang="zh-CN" sz="3000" b="1" dirty="0" smtClean="0">
                <a:solidFill>
                  <a:srgbClr val="07389B"/>
                </a:solidFill>
                <a:latin typeface="Times New Roman" panose="02020603050405020304" charset="0"/>
                <a:cs typeface="Times New Roman" panose="02020603050405020304" charset="0"/>
              </a:rPr>
              <a:t>THAM LUẬN NHÓM 1</a:t>
            </a:r>
            <a:endParaRPr lang="fr-CA" altLang="zh-CN" sz="3000" b="1" dirty="0">
              <a:solidFill>
                <a:srgbClr val="07389B"/>
              </a:solidFill>
              <a:latin typeface="Times New Roman" panose="02020603050405020304" charset="0"/>
              <a:cs typeface="Times New Roman" panose="02020603050405020304" charset="0"/>
            </a:endParaRPr>
          </a:p>
          <a:p>
            <a:pPr algn="ctr">
              <a:defRPr/>
            </a:pPr>
            <a:r>
              <a:rPr lang="en-US" sz="3000" b="1" dirty="0" smtClean="0">
                <a:solidFill>
                  <a:srgbClr val="00B050"/>
                </a:solidFill>
                <a:latin typeface="Times New Roman" panose="02020603050405020304" charset="0"/>
                <a:cs typeface="Times New Roman" panose="02020603050405020304" charset="0"/>
              </a:rPr>
              <a:t>Chủ đề:</a:t>
            </a:r>
            <a:r>
              <a:rPr lang="en-US" sz="3000" b="1" dirty="0" smtClean="0">
                <a:solidFill>
                  <a:srgbClr val="FF0000"/>
                </a:solidFill>
                <a:latin typeface="Times New Roman" panose="02020603050405020304" charset="0"/>
                <a:cs typeface="Times New Roman" panose="02020603050405020304" charset="0"/>
              </a:rPr>
              <a:t> Kiên quyết, kiên trì đấu tranh phòng, chống tham nhũng, tiêu cực, góp phần xây dựng Đảng và Nhà nước ta ngày càng trong sạch, vững mạnh.</a:t>
            </a:r>
            <a:endParaRPr lang="en-US" sz="3000" b="1" dirty="0" smtClean="0">
              <a:solidFill>
                <a:srgbClr val="FF0000"/>
              </a:solidFill>
              <a:latin typeface="Times New Roman" panose="02020603050405020304" charset="0"/>
              <a:cs typeface="Times New Roman" panose="02020603050405020304" charset="0"/>
            </a:endParaRPr>
          </a:p>
        </p:txBody>
      </p:sp>
      <p:sp>
        <p:nvSpPr>
          <p:cNvPr id="4" name="Rectangle 4"/>
          <p:cNvSpPr>
            <a:spLocks noChangeArrowheads="1"/>
          </p:cNvSpPr>
          <p:nvPr/>
        </p:nvSpPr>
        <p:spPr bwMode="auto">
          <a:xfrm>
            <a:off x="38100" y="4346972"/>
            <a:ext cx="4114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 typeface="Wingdings 2" panose="05020102010507070707" pitchFamily="18" charset="2"/>
              <a:buNone/>
            </a:pPr>
            <a:endParaRPr lang="en-US" sz="2000"/>
          </a:p>
        </p:txBody>
      </p:sp>
      <p:pic>
        <p:nvPicPr>
          <p:cNvPr id="6149" name="Picture 9" descr="xedap.gif"/>
          <p:cNvPicPr>
            <a:picLocks noChangeAspect="1"/>
          </p:cNvPicPr>
          <p:nvPr/>
        </p:nvPicPr>
        <p:blipFill>
          <a:blip r:embed="rId1"/>
          <a:stretch>
            <a:fillRect/>
          </a:stretch>
        </p:blipFill>
        <p:spPr>
          <a:xfrm>
            <a:off x="4814888" y="3474085"/>
            <a:ext cx="952500" cy="1285875"/>
          </a:xfrm>
          <a:prstGeom prst="rect">
            <a:avLst/>
          </a:prstGeom>
          <a:noFill/>
          <a:ln w="9525">
            <a:noFill/>
          </a:ln>
        </p:spPr>
      </p:pic>
      <p:sp>
        <p:nvSpPr>
          <p:cNvPr id="6148" name="Text Box 1"/>
          <p:cNvSpPr txBox="1"/>
          <p:nvPr/>
        </p:nvSpPr>
        <p:spPr>
          <a:xfrm>
            <a:off x="37783" y="3886835"/>
            <a:ext cx="4572000" cy="460375"/>
          </a:xfrm>
          <a:prstGeom prst="rect">
            <a:avLst/>
          </a:prstGeom>
          <a:noFill/>
          <a:ln w="9525">
            <a:noFill/>
          </a:ln>
        </p:spPr>
        <p:txBody>
          <a:bodyPr wrap="square" anchor="t" anchorCtr="0">
            <a:spAutoFit/>
          </a:bodyPr>
          <a:p>
            <a:r>
              <a:rPr lang="en-US" altLang="zh-CN" sz="2400" b="1" dirty="0">
                <a:latin typeface="Times New Roman" panose="02020603050405020304" charset="0"/>
              </a:rPr>
              <a:t>Giảng viên: Bùi Thành Dũng</a:t>
            </a:r>
            <a:endParaRPr lang="en-US" altLang="zh-CN" sz="2400" b="1" dirty="0">
              <a:latin typeface="Times New Roman" panose="02020603050405020304" charset="0"/>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nodePh="1">
                                  <p:stCondLst>
                                    <p:cond delay="0"/>
                                  </p:stCondLst>
                                  <p:endCondLst>
                                    <p:cond evt="begin" delay="0">
                                      <p:tn val="5"/>
                                    </p:cond>
                                  </p:end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Slide Number Placeholder 3"/>
          <p:cNvSpPr>
            <a:spLocks noGrp="1"/>
          </p:cNvSpPr>
          <p:nvPr>
            <p:ph type="sldNum" sz="quarter" idx="12"/>
          </p:nvPr>
        </p:nvSpPr>
        <p:spPr/>
        <p:txBody>
          <a:bodyPr/>
          <a:p>
            <a:pPr>
              <a:defRPr/>
            </a:pPr>
            <a:fld id="{25316ABE-384C-4104-8563-39304A7B761E}" type="slidenum">
              <a:rPr lang="fr-CA" altLang="zh-CN"/>
            </a:fld>
            <a:endParaRPr lang="fr-CA" altLang="zh-CN"/>
          </a:p>
        </p:txBody>
      </p:sp>
      <p:grpSp>
        <p:nvGrpSpPr>
          <p:cNvPr id="1073742922" name="Group 1073742921"/>
          <p:cNvGrpSpPr>
            <a:grpSpLocks noRot="1"/>
          </p:cNvGrpSpPr>
          <p:nvPr/>
        </p:nvGrpSpPr>
        <p:grpSpPr>
          <a:xfrm>
            <a:off x="2804160" y="1082040"/>
            <a:ext cx="3173095" cy="2588260"/>
            <a:chOff x="2" y="2"/>
            <a:chExt cx="5670" cy="8522"/>
          </a:xfrm>
        </p:grpSpPr>
        <p:pic>
          <p:nvPicPr>
            <p:cNvPr id="1073742923" name="Picture 1073742922"/>
            <p:cNvPicPr>
              <a:picLocks noChangeAspect="1"/>
            </p:cNvPicPr>
            <p:nvPr/>
          </p:nvPicPr>
          <p:blipFill>
            <a:blip r:embed="rId1"/>
            <a:stretch>
              <a:fillRect/>
            </a:stretch>
          </p:blipFill>
          <p:spPr>
            <a:xfrm>
              <a:off x="3" y="444"/>
              <a:ext cx="5660" cy="8080"/>
            </a:xfrm>
            <a:prstGeom prst="rect">
              <a:avLst/>
            </a:prstGeom>
            <a:noFill/>
            <a:ln w="9525">
              <a:noFill/>
            </a:ln>
          </p:spPr>
        </p:pic>
        <p:sp>
          <p:nvSpPr>
            <p:cNvPr id="1073742924" name="Freeform 1073742923"/>
            <p:cNvSpPr/>
            <p:nvPr/>
          </p:nvSpPr>
          <p:spPr>
            <a:xfrm>
              <a:off x="2" y="2"/>
              <a:ext cx="5670" cy="8514"/>
            </a:xfrm>
            <a:custGeom>
              <a:avLst/>
              <a:gdLst/>
              <a:ahLst/>
              <a:cxnLst/>
              <a:pathLst>
                <a:path w="5670" h="8514">
                  <a:moveTo>
                    <a:pt x="0" y="8513"/>
                  </a:moveTo>
                  <a:lnTo>
                    <a:pt x="5669" y="8513"/>
                  </a:lnTo>
                  <a:lnTo>
                    <a:pt x="5669" y="0"/>
                  </a:lnTo>
                  <a:lnTo>
                    <a:pt x="0" y="0"/>
                  </a:lnTo>
                  <a:lnTo>
                    <a:pt x="0" y="8513"/>
                  </a:lnTo>
                  <a:close/>
                </a:path>
              </a:pathLst>
            </a:custGeom>
            <a:noFill/>
            <a:ln w="3594" cap="flat" cmpd="sng">
              <a:solidFill>
                <a:srgbClr val="0061AF"/>
              </a:solidFill>
              <a:prstDash val="solid"/>
              <a:headEnd type="none" w="med" len="med"/>
              <a:tailEnd type="none" w="med" len="med"/>
            </a:ln>
          </p:spPr>
          <p:txBody>
            <a:bodyPr/>
            <a:p>
              <a:endParaRPr lang="en-US"/>
            </a:p>
          </p:txBody>
        </p:sp>
      </p:grpSp>
      <p:sp>
        <p:nvSpPr>
          <p:cNvPr id="100" name="Text Box 99"/>
          <p:cNvSpPr txBox="1"/>
          <p:nvPr/>
        </p:nvSpPr>
        <p:spPr>
          <a:xfrm>
            <a:off x="1938020" y="3719830"/>
            <a:ext cx="5080000" cy="922020"/>
          </a:xfrm>
          <a:prstGeom prst="rect">
            <a:avLst/>
          </a:prstGeom>
          <a:noFill/>
          <a:ln w="9525">
            <a:noFill/>
          </a:ln>
        </p:spPr>
        <p:txBody>
          <a:bodyPr>
            <a:spAutoFit/>
          </a:bodyPr>
          <a:p>
            <a:pPr marL="0" indent="0" algn="ctr"/>
            <a:r>
              <a:rPr lang="en-US" sz="1800" b="1">
                <a:solidFill>
                  <a:srgbClr val="D71920"/>
                </a:solidFill>
                <a:latin typeface="Times New Roman CE" charset="0"/>
                <a:cs typeface="Times New Roman" panose="02020603050405020304" charset="0"/>
              </a:rPr>
              <a:t>Đ</a:t>
            </a:r>
            <a:r>
              <a:rPr lang="en-US" sz="1800" b="1">
                <a:solidFill>
                  <a:srgbClr val="D71920"/>
                </a:solidFill>
                <a:latin typeface="Times New Roman" panose="02020603050405020304" charset="0"/>
              </a:rPr>
              <a:t>ồng chí NGUYỄN PHÚ TRỌNGTổng Bí th</a:t>
            </a:r>
            <a:r>
              <a:rPr lang="en-US" sz="1800" b="1">
                <a:solidFill>
                  <a:srgbClr val="D71920"/>
                </a:solidFill>
                <a:latin typeface="Times New Roman (Vietnamese)" charset="0"/>
                <a:cs typeface="Times New Roman" panose="02020603050405020304" charset="0"/>
              </a:rPr>
              <a:t>ư</a:t>
            </a:r>
            <a:r>
              <a:rPr lang="en-US" sz="1800" b="1">
                <a:solidFill>
                  <a:srgbClr val="D71920"/>
                </a:solidFill>
                <a:latin typeface="Times New Roman" panose="02020603050405020304" charset="0"/>
              </a:rPr>
              <a:t> Ban Chấp hành Trung </a:t>
            </a:r>
            <a:r>
              <a:rPr lang="en-US" sz="1800" b="1">
                <a:solidFill>
                  <a:srgbClr val="D71920"/>
                </a:solidFill>
                <a:latin typeface="Times New Roman (Vietnamese)" charset="0"/>
                <a:cs typeface="Times New Roman" panose="02020603050405020304" charset="0"/>
              </a:rPr>
              <a:t>ươ</a:t>
            </a:r>
            <a:r>
              <a:rPr lang="en-US" sz="1800" b="1">
                <a:solidFill>
                  <a:srgbClr val="D71920"/>
                </a:solidFill>
                <a:latin typeface="Times New Roman" panose="02020603050405020304" charset="0"/>
              </a:rPr>
              <a:t>ng </a:t>
            </a:r>
            <a:r>
              <a:rPr lang="en-US" sz="1800" b="1">
                <a:solidFill>
                  <a:srgbClr val="D71920"/>
                </a:solidFill>
                <a:latin typeface="Times New Roman CE" charset="0"/>
                <a:cs typeface="Times New Roman" panose="02020603050405020304" charset="0"/>
              </a:rPr>
              <a:t>Đ</a:t>
            </a:r>
            <a:r>
              <a:rPr lang="en-US" sz="1800" b="1">
                <a:solidFill>
                  <a:srgbClr val="D71920"/>
                </a:solidFill>
                <a:latin typeface="Times New Roman" panose="02020603050405020304" charset="0"/>
              </a:rPr>
              <a:t>ảng </a:t>
            </a:r>
            <a:endParaRPr lang="en-US" sz="1800" b="1">
              <a:solidFill>
                <a:srgbClr val="D71920"/>
              </a:solidFill>
              <a:latin typeface="Times New Roman" panose="02020603050405020304" charset="0"/>
            </a:endParaRPr>
          </a:p>
          <a:p>
            <a:pPr marL="0" indent="0" algn="ctr"/>
            <a:r>
              <a:rPr lang="en-US" sz="1800" b="1">
                <a:solidFill>
                  <a:schemeClr val="accent4">
                    <a:lumMod val="75000"/>
                  </a:schemeClr>
                </a:solidFill>
                <a:latin typeface="Times New Roman" panose="02020603050405020304" charset="0"/>
              </a:rPr>
              <a:t>TRƯỞNG BAN CHỈ ĐẠO</a:t>
            </a:r>
            <a:endParaRPr lang="en-US" sz="1800" b="1">
              <a:solidFill>
                <a:schemeClr val="accent4">
                  <a:lumMod val="75000"/>
                </a:schemeClr>
              </a:solidFill>
              <a:latin typeface="Times New Roman" panose="02020603050405020304" charset="0"/>
            </a:endParaRPr>
          </a:p>
        </p:txBody>
      </p:sp>
      <p:sp>
        <p:nvSpPr>
          <p:cNvPr id="6" name="Text Box 5"/>
          <p:cNvSpPr txBox="1"/>
          <p:nvPr/>
        </p:nvSpPr>
        <p:spPr>
          <a:xfrm>
            <a:off x="77470" y="185420"/>
            <a:ext cx="7380605" cy="829945"/>
          </a:xfrm>
          <a:prstGeom prst="rect">
            <a:avLst/>
          </a:prstGeom>
          <a:noFill/>
        </p:spPr>
        <p:txBody>
          <a:bodyPr wrap="square" rtlCol="0" anchor="t">
            <a:spAutoFit/>
          </a:bodyPr>
          <a:p>
            <a:pPr algn="ctr"/>
            <a:r>
              <a:rPr lang="en-US" sz="2400" b="1">
                <a:solidFill>
                  <a:srgbClr val="00B050"/>
                </a:solidFill>
                <a:latin typeface="Times New Roman" panose="02020603050405020304" charset="0"/>
                <a:cs typeface="Times New Roman" panose="02020603050405020304" charset="0"/>
              </a:rPr>
              <a:t>DANH SÁCH BAN CHỈ ĐẠO TRUNG ƯƠNG VỀ  PHÒNG, CHỐNG THAM NHŨNG, TIÊU CỰC </a:t>
            </a:r>
            <a:endParaRPr lang="en-US" sz="2400" b="1">
              <a:solidFill>
                <a:srgbClr val="00B050"/>
              </a:solidFill>
              <a:latin typeface="Times New Roman" panose="02020603050405020304" charset="0"/>
              <a:cs typeface="Times New Roman" panose="02020603050405020304" charset="0"/>
            </a:endParaRPr>
          </a:p>
        </p:txBody>
      </p:sp>
    </p:spTree>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Slide Number Placeholder 3"/>
          <p:cNvSpPr>
            <a:spLocks noGrp="1"/>
          </p:cNvSpPr>
          <p:nvPr>
            <p:ph type="sldNum" sz="quarter" idx="12"/>
          </p:nvPr>
        </p:nvSpPr>
        <p:spPr/>
        <p:txBody>
          <a:bodyPr/>
          <a:p>
            <a:pPr>
              <a:defRPr/>
            </a:pPr>
            <a:fld id="{25316ABE-384C-4104-8563-39304A7B761E}" type="slidenum">
              <a:rPr lang="fr-CA" altLang="zh-CN"/>
            </a:fld>
            <a:endParaRPr lang="fr-CA" altLang="zh-CN"/>
          </a:p>
        </p:txBody>
      </p:sp>
      <p:graphicFrame>
        <p:nvGraphicFramePr>
          <p:cNvPr id="5" name="Object 4"/>
          <p:cNvGraphicFramePr/>
          <p:nvPr/>
        </p:nvGraphicFramePr>
        <p:xfrm>
          <a:off x="219710" y="1015365"/>
          <a:ext cx="2059305" cy="2270125"/>
        </p:xfrm>
        <a:graphic>
          <a:graphicData uri="http://schemas.openxmlformats.org/presentationml/2006/ole">
            <mc:AlternateContent xmlns:mc="http://schemas.openxmlformats.org/markup-compatibility/2006">
              <mc:Choice xmlns:v="urn:schemas-microsoft-com:vml" Requires="v">
                <p:oleObj spid="_x0000_s6" name="" r:id="rId1" imgW="2057400" imgH="2876550" progId="Paint.Picture">
                  <p:embed/>
                </p:oleObj>
              </mc:Choice>
              <mc:Fallback>
                <p:oleObj name="" r:id="rId1" imgW="2057400" imgH="2876550" progId="Paint.Picture">
                  <p:embed/>
                  <p:pic>
                    <p:nvPicPr>
                      <p:cNvPr id="0" name="Picture 5"/>
                      <p:cNvPicPr/>
                      <p:nvPr/>
                    </p:nvPicPr>
                    <p:blipFill>
                      <a:blip r:embed="rId2"/>
                      <a:stretch>
                        <a:fillRect/>
                      </a:stretch>
                    </p:blipFill>
                    <p:spPr>
                      <a:xfrm>
                        <a:off x="219710" y="1015365"/>
                        <a:ext cx="2059305" cy="2270125"/>
                      </a:xfrm>
                      <a:prstGeom prst="rect">
                        <a:avLst/>
                      </a:prstGeom>
                    </p:spPr>
                  </p:pic>
                </p:oleObj>
              </mc:Fallback>
            </mc:AlternateContent>
          </a:graphicData>
        </a:graphic>
      </p:graphicFrame>
      <p:graphicFrame>
        <p:nvGraphicFramePr>
          <p:cNvPr id="7" name="Object 6"/>
          <p:cNvGraphicFramePr/>
          <p:nvPr/>
        </p:nvGraphicFramePr>
        <p:xfrm>
          <a:off x="3648710" y="1015365"/>
          <a:ext cx="1887220" cy="2270125"/>
        </p:xfrm>
        <a:graphic>
          <a:graphicData uri="http://schemas.openxmlformats.org/presentationml/2006/ole">
            <mc:AlternateContent xmlns:mc="http://schemas.openxmlformats.org/markup-compatibility/2006">
              <mc:Choice xmlns:v="urn:schemas-microsoft-com:vml" Requires="v">
                <p:oleObj spid="_x0000_s8" name="" r:id="rId3" imgW="1885950" imgH="2628900" progId="Paint.Picture">
                  <p:embed/>
                </p:oleObj>
              </mc:Choice>
              <mc:Fallback>
                <p:oleObj name="" r:id="rId3" imgW="1885950" imgH="2628900" progId="Paint.Picture">
                  <p:embed/>
                  <p:pic>
                    <p:nvPicPr>
                      <p:cNvPr id="0" name="Picture 7"/>
                      <p:cNvPicPr/>
                      <p:nvPr/>
                    </p:nvPicPr>
                    <p:blipFill>
                      <a:blip r:embed="rId4"/>
                      <a:stretch>
                        <a:fillRect/>
                      </a:stretch>
                    </p:blipFill>
                    <p:spPr>
                      <a:xfrm>
                        <a:off x="3648710" y="1015365"/>
                        <a:ext cx="1887220" cy="2270125"/>
                      </a:xfrm>
                      <a:prstGeom prst="rect">
                        <a:avLst/>
                      </a:prstGeom>
                    </p:spPr>
                  </p:pic>
                </p:oleObj>
              </mc:Fallback>
            </mc:AlternateContent>
          </a:graphicData>
        </a:graphic>
      </p:graphicFrame>
      <p:graphicFrame>
        <p:nvGraphicFramePr>
          <p:cNvPr id="9" name="Object 8"/>
          <p:cNvGraphicFramePr/>
          <p:nvPr/>
        </p:nvGraphicFramePr>
        <p:xfrm>
          <a:off x="6958330" y="1015365"/>
          <a:ext cx="2087245" cy="2270125"/>
        </p:xfrm>
        <a:graphic>
          <a:graphicData uri="http://schemas.openxmlformats.org/presentationml/2006/ole">
            <mc:AlternateContent xmlns:mc="http://schemas.openxmlformats.org/markup-compatibility/2006">
              <mc:Choice xmlns:v="urn:schemas-microsoft-com:vml" Requires="v">
                <p:oleObj spid="_x0000_s10" name="" r:id="rId5" imgW="2085975" imgH="2876550" progId="Paint.Picture">
                  <p:embed/>
                </p:oleObj>
              </mc:Choice>
              <mc:Fallback>
                <p:oleObj name="" r:id="rId5" imgW="2085975" imgH="2876550" progId="Paint.Picture">
                  <p:embed/>
                  <p:pic>
                    <p:nvPicPr>
                      <p:cNvPr id="0" name="Picture 9"/>
                      <p:cNvPicPr/>
                      <p:nvPr/>
                    </p:nvPicPr>
                    <p:blipFill>
                      <a:blip r:embed="rId6"/>
                      <a:stretch>
                        <a:fillRect/>
                      </a:stretch>
                    </p:blipFill>
                    <p:spPr>
                      <a:xfrm>
                        <a:off x="6958330" y="1015365"/>
                        <a:ext cx="2087245" cy="2270125"/>
                      </a:xfrm>
                      <a:prstGeom prst="rect">
                        <a:avLst/>
                      </a:prstGeom>
                    </p:spPr>
                  </p:pic>
                </p:oleObj>
              </mc:Fallback>
            </mc:AlternateContent>
          </a:graphicData>
        </a:graphic>
      </p:graphicFrame>
      <p:sp>
        <p:nvSpPr>
          <p:cNvPr id="13" name="Text Box 12"/>
          <p:cNvSpPr txBox="1"/>
          <p:nvPr/>
        </p:nvSpPr>
        <p:spPr>
          <a:xfrm>
            <a:off x="77470" y="185420"/>
            <a:ext cx="7380605" cy="829945"/>
          </a:xfrm>
          <a:prstGeom prst="rect">
            <a:avLst/>
          </a:prstGeom>
          <a:noFill/>
        </p:spPr>
        <p:txBody>
          <a:bodyPr wrap="square" rtlCol="0" anchor="t">
            <a:spAutoFit/>
          </a:bodyPr>
          <a:p>
            <a:pPr algn="ctr"/>
            <a:r>
              <a:rPr lang="en-US" sz="2400" b="1">
                <a:gradFill>
                  <a:gsLst>
                    <a:gs pos="0">
                      <a:srgbClr val="14CD68"/>
                    </a:gs>
                    <a:gs pos="100000">
                      <a:srgbClr val="035C7D"/>
                    </a:gs>
                  </a:gsLst>
                  <a:lin scaled="0"/>
                </a:gradFill>
                <a:latin typeface="Times New Roman" panose="02020603050405020304" charset="0"/>
                <a:cs typeface="Times New Roman" panose="02020603050405020304" charset="0"/>
              </a:rPr>
              <a:t>DANH SÁCH PHÓ BAN CHỈ ĐẠO TRUNG ƯƠNG VỀ  PHÒNG, CHỐNG THAM NHŨNG, TIÊU CỰC</a:t>
            </a:r>
            <a:r>
              <a:rPr lang="en-US" sz="2400" b="1">
                <a:latin typeface="Times New Roman" panose="02020603050405020304" charset="0"/>
                <a:cs typeface="Times New Roman" panose="02020603050405020304" charset="0"/>
              </a:rPr>
              <a:t> </a:t>
            </a:r>
            <a:endParaRPr lang="en-US" sz="2400" b="1">
              <a:latin typeface="Times New Roman" panose="02020603050405020304" charset="0"/>
              <a:cs typeface="Times New Roman" panose="02020603050405020304" charset="0"/>
            </a:endParaRPr>
          </a:p>
        </p:txBody>
      </p:sp>
      <p:sp>
        <p:nvSpPr>
          <p:cNvPr id="16" name="Text Box 15"/>
          <p:cNvSpPr txBox="1"/>
          <p:nvPr/>
        </p:nvSpPr>
        <p:spPr>
          <a:xfrm>
            <a:off x="155575" y="3420745"/>
            <a:ext cx="2777490" cy="1168400"/>
          </a:xfrm>
          <a:prstGeom prst="rect">
            <a:avLst/>
          </a:prstGeom>
          <a:noFill/>
        </p:spPr>
        <p:txBody>
          <a:bodyPr wrap="square" rtlCol="0" anchor="t">
            <a:spAutoFit/>
          </a:bodyPr>
          <a:p>
            <a:r>
              <a:rPr lang="en-US" b="1">
                <a:latin typeface="Times New Roman" panose="02020603050405020304" charset="0"/>
                <a:cs typeface="Times New Roman" panose="02020603050405020304" charset="0"/>
              </a:rPr>
              <a:t>Đồng chí Phan Đình Trạc, Ủy viên Bộ Chính trị, Bí thư Trung ương Đảng, Trưởng Ban Nội chính Trung ương, Phó Trưởng ban Thường trực</a:t>
            </a:r>
            <a:endParaRPr lang="en-US" b="1">
              <a:latin typeface="Times New Roman" panose="02020603050405020304" charset="0"/>
              <a:cs typeface="Times New Roman" panose="02020603050405020304" charset="0"/>
            </a:endParaRPr>
          </a:p>
        </p:txBody>
      </p:sp>
      <p:sp>
        <p:nvSpPr>
          <p:cNvPr id="17" name="Text Box 16"/>
          <p:cNvSpPr txBox="1"/>
          <p:nvPr/>
        </p:nvSpPr>
        <p:spPr>
          <a:xfrm>
            <a:off x="3150235" y="3420745"/>
            <a:ext cx="2884170" cy="953135"/>
          </a:xfrm>
          <a:prstGeom prst="rect">
            <a:avLst/>
          </a:prstGeom>
          <a:noFill/>
        </p:spPr>
        <p:txBody>
          <a:bodyPr wrap="square" rtlCol="0" anchor="t">
            <a:spAutoFit/>
          </a:bodyPr>
          <a:p>
            <a:r>
              <a:rPr lang="en-US" b="1">
                <a:latin typeface="Times New Roman" panose="02020603050405020304" charset="0"/>
                <a:cs typeface="Times New Roman" panose="02020603050405020304" charset="0"/>
              </a:rPr>
              <a:t>Đồng chí Trương Thị Mai, Ủy viên Bộ Chính trị, Bí thư Trung ương Đảng, Thường trực Ban Bí thư, Trưởng Ban Tổ chức Trung ương</a:t>
            </a:r>
            <a:endParaRPr lang="en-US" b="1">
              <a:latin typeface="Times New Roman" panose="02020603050405020304" charset="0"/>
              <a:cs typeface="Times New Roman" panose="02020603050405020304" charset="0"/>
            </a:endParaRPr>
          </a:p>
        </p:txBody>
      </p:sp>
      <p:sp>
        <p:nvSpPr>
          <p:cNvPr id="18" name="Text Box 17"/>
          <p:cNvSpPr txBox="1"/>
          <p:nvPr/>
        </p:nvSpPr>
        <p:spPr>
          <a:xfrm>
            <a:off x="6586220" y="3432810"/>
            <a:ext cx="2557780" cy="737235"/>
          </a:xfrm>
          <a:prstGeom prst="rect">
            <a:avLst/>
          </a:prstGeom>
          <a:noFill/>
        </p:spPr>
        <p:txBody>
          <a:bodyPr wrap="square" rtlCol="0" anchor="t">
            <a:spAutoFit/>
          </a:bodyPr>
          <a:p>
            <a:r>
              <a:rPr lang="en-US" b="1">
                <a:latin typeface="Times New Roman" panose="02020603050405020304" charset="0"/>
                <a:cs typeface="Times New Roman" panose="02020603050405020304" charset="0"/>
              </a:rPr>
              <a:t>Đồng chí Tô Lâm, Ủy viên Bộ Chính trị, Bộ trưởng Bộ Công an</a:t>
            </a:r>
            <a:endParaRPr lang="en-US" b="1">
              <a:latin typeface="Times New Roman" panose="02020603050405020304" charset="0"/>
              <a:cs typeface="Times New Roman" panose="02020603050405020304" charset="0"/>
            </a:endParaRPr>
          </a:p>
        </p:txBody>
      </p:sp>
    </p:spTree>
  </p:cSld>
  <p:clrMapOvr>
    <a:masterClrMapping/>
  </p:clrMapOvr>
  <p:transition>
    <p:fade thruBlk="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Slide Number Placeholder 3"/>
          <p:cNvSpPr>
            <a:spLocks noGrp="1"/>
          </p:cNvSpPr>
          <p:nvPr>
            <p:ph type="sldNum" sz="quarter" idx="12"/>
          </p:nvPr>
        </p:nvSpPr>
        <p:spPr/>
        <p:txBody>
          <a:bodyPr/>
          <a:p>
            <a:pPr>
              <a:defRPr/>
            </a:pPr>
            <a:fld id="{25316ABE-384C-4104-8563-39304A7B761E}" type="slidenum">
              <a:rPr lang="fr-CA" altLang="zh-CN"/>
            </a:fld>
            <a:endParaRPr lang="fr-CA" altLang="zh-CN"/>
          </a:p>
        </p:txBody>
      </p:sp>
      <p:graphicFrame>
        <p:nvGraphicFramePr>
          <p:cNvPr id="5" name="Object 4"/>
          <p:cNvGraphicFramePr/>
          <p:nvPr/>
        </p:nvGraphicFramePr>
        <p:xfrm>
          <a:off x="192405" y="1151255"/>
          <a:ext cx="2049780" cy="2355215"/>
        </p:xfrm>
        <a:graphic>
          <a:graphicData uri="http://schemas.openxmlformats.org/presentationml/2006/ole">
            <mc:AlternateContent xmlns:mc="http://schemas.openxmlformats.org/markup-compatibility/2006">
              <mc:Choice xmlns:v="urn:schemas-microsoft-com:vml" Requires="v">
                <p:oleObj spid="_x0000_s6" name="" r:id="rId1" imgW="2047875" imgH="2876550" progId="Paint.Picture">
                  <p:embed/>
                </p:oleObj>
              </mc:Choice>
              <mc:Fallback>
                <p:oleObj name="" r:id="rId1" imgW="2047875" imgH="2876550" progId="Paint.Picture">
                  <p:embed/>
                  <p:pic>
                    <p:nvPicPr>
                      <p:cNvPr id="0" name="Picture 5"/>
                      <p:cNvPicPr/>
                      <p:nvPr/>
                    </p:nvPicPr>
                    <p:blipFill>
                      <a:blip r:embed="rId2"/>
                      <a:stretch>
                        <a:fillRect/>
                      </a:stretch>
                    </p:blipFill>
                    <p:spPr>
                      <a:xfrm>
                        <a:off x="192405" y="1151255"/>
                        <a:ext cx="2049780" cy="2355215"/>
                      </a:xfrm>
                      <a:prstGeom prst="rect">
                        <a:avLst/>
                      </a:prstGeom>
                    </p:spPr>
                  </p:pic>
                </p:oleObj>
              </mc:Fallback>
            </mc:AlternateContent>
          </a:graphicData>
        </a:graphic>
      </p:graphicFrame>
      <p:graphicFrame>
        <p:nvGraphicFramePr>
          <p:cNvPr id="7" name="Object 6"/>
          <p:cNvGraphicFramePr/>
          <p:nvPr/>
        </p:nvGraphicFramePr>
        <p:xfrm>
          <a:off x="3551555" y="1132205"/>
          <a:ext cx="2078355" cy="2373630"/>
        </p:xfrm>
        <a:graphic>
          <a:graphicData uri="http://schemas.openxmlformats.org/presentationml/2006/ole">
            <mc:AlternateContent xmlns:mc="http://schemas.openxmlformats.org/markup-compatibility/2006">
              <mc:Choice xmlns:v="urn:schemas-microsoft-com:vml" Requires="v">
                <p:oleObj spid="_x0000_s8" name="" r:id="rId3" imgW="2076450" imgH="2847975" progId="Paint.Picture">
                  <p:embed/>
                </p:oleObj>
              </mc:Choice>
              <mc:Fallback>
                <p:oleObj name="" r:id="rId3" imgW="2076450" imgH="2847975" progId="Paint.Picture">
                  <p:embed/>
                  <p:pic>
                    <p:nvPicPr>
                      <p:cNvPr id="0" name="Picture 7"/>
                      <p:cNvPicPr/>
                      <p:nvPr/>
                    </p:nvPicPr>
                    <p:blipFill>
                      <a:blip r:embed="rId4"/>
                      <a:stretch>
                        <a:fillRect/>
                      </a:stretch>
                    </p:blipFill>
                    <p:spPr>
                      <a:xfrm>
                        <a:off x="3551555" y="1132205"/>
                        <a:ext cx="2078355" cy="2373630"/>
                      </a:xfrm>
                      <a:prstGeom prst="rect">
                        <a:avLst/>
                      </a:prstGeom>
                    </p:spPr>
                  </p:pic>
                </p:oleObj>
              </mc:Fallback>
            </mc:AlternateContent>
          </a:graphicData>
        </a:graphic>
      </p:graphicFrame>
      <p:graphicFrame>
        <p:nvGraphicFramePr>
          <p:cNvPr id="9" name="Object 8"/>
          <p:cNvGraphicFramePr/>
          <p:nvPr/>
        </p:nvGraphicFramePr>
        <p:xfrm>
          <a:off x="6877050" y="1132205"/>
          <a:ext cx="2097405" cy="2373630"/>
        </p:xfrm>
        <a:graphic>
          <a:graphicData uri="http://schemas.openxmlformats.org/presentationml/2006/ole">
            <mc:AlternateContent xmlns:mc="http://schemas.openxmlformats.org/markup-compatibility/2006">
              <mc:Choice xmlns:v="urn:schemas-microsoft-com:vml" Requires="v">
                <p:oleObj spid="_x0000_s10" name="" r:id="rId5" imgW="2095500" imgH="2895600" progId="Paint.Picture">
                  <p:embed/>
                </p:oleObj>
              </mc:Choice>
              <mc:Fallback>
                <p:oleObj name="" r:id="rId5" imgW="2095500" imgH="2895600" progId="Paint.Picture">
                  <p:embed/>
                  <p:pic>
                    <p:nvPicPr>
                      <p:cNvPr id="0" name="Picture 9"/>
                      <p:cNvPicPr/>
                      <p:nvPr/>
                    </p:nvPicPr>
                    <p:blipFill>
                      <a:blip r:embed="rId6"/>
                      <a:stretch>
                        <a:fillRect/>
                      </a:stretch>
                    </p:blipFill>
                    <p:spPr>
                      <a:xfrm>
                        <a:off x="6877050" y="1132205"/>
                        <a:ext cx="2097405" cy="2373630"/>
                      </a:xfrm>
                      <a:prstGeom prst="rect">
                        <a:avLst/>
                      </a:prstGeom>
                    </p:spPr>
                  </p:pic>
                </p:oleObj>
              </mc:Fallback>
            </mc:AlternateContent>
          </a:graphicData>
        </a:graphic>
      </p:graphicFrame>
      <p:sp>
        <p:nvSpPr>
          <p:cNvPr id="13" name="Text Box 12"/>
          <p:cNvSpPr txBox="1"/>
          <p:nvPr/>
        </p:nvSpPr>
        <p:spPr>
          <a:xfrm>
            <a:off x="77470" y="185420"/>
            <a:ext cx="7380605" cy="829945"/>
          </a:xfrm>
          <a:prstGeom prst="rect">
            <a:avLst/>
          </a:prstGeom>
          <a:noFill/>
        </p:spPr>
        <p:txBody>
          <a:bodyPr wrap="square" rtlCol="0" anchor="t">
            <a:spAutoFit/>
          </a:bodyPr>
          <a:p>
            <a:pPr algn="ctr"/>
            <a:r>
              <a:rPr lang="en-US" sz="2400" b="1">
                <a:solidFill>
                  <a:srgbClr val="00B050"/>
                </a:solidFill>
                <a:latin typeface="Times New Roman" panose="02020603050405020304" charset="0"/>
                <a:cs typeface="Times New Roman" panose="02020603050405020304" charset="0"/>
              </a:rPr>
              <a:t>DANH SÁCH PHÓ BAN CHỈ ĐẠO TRUNG ƯƠNG VỀ  PHÒNG, CHỐNG THAM NHŨNG, TIÊU CỰC </a:t>
            </a:r>
            <a:endParaRPr lang="en-US" sz="2400" b="1">
              <a:solidFill>
                <a:srgbClr val="00B050"/>
              </a:solidFill>
              <a:latin typeface="Times New Roman" panose="02020603050405020304" charset="0"/>
              <a:cs typeface="Times New Roman" panose="02020603050405020304" charset="0"/>
            </a:endParaRPr>
          </a:p>
        </p:txBody>
      </p:sp>
      <p:sp>
        <p:nvSpPr>
          <p:cNvPr id="11" name="Text Box 10"/>
          <p:cNvSpPr txBox="1"/>
          <p:nvPr/>
        </p:nvSpPr>
        <p:spPr>
          <a:xfrm>
            <a:off x="3343275" y="3622675"/>
            <a:ext cx="2981325" cy="737235"/>
          </a:xfrm>
          <a:prstGeom prst="rect">
            <a:avLst/>
          </a:prstGeom>
          <a:noFill/>
        </p:spPr>
        <p:txBody>
          <a:bodyPr wrap="square" rtlCol="0" anchor="t">
            <a:spAutoFit/>
          </a:bodyPr>
          <a:p>
            <a:r>
              <a:rPr lang="en-US" b="1">
                <a:latin typeface="Times New Roman" panose="02020603050405020304" charset="0"/>
                <a:cs typeface="Times New Roman" panose="02020603050405020304" charset="0"/>
              </a:rPr>
              <a:t>Đồng chí Nguyễn Hòa Bình, Ủy viên Bộ Chính trị, Bí thư Trung ương Đảng, Chánh án TAND tối cao</a:t>
            </a:r>
            <a:endParaRPr lang="en-US" b="1">
              <a:latin typeface="Times New Roman" panose="02020603050405020304" charset="0"/>
              <a:cs typeface="Times New Roman" panose="02020603050405020304" charset="0"/>
            </a:endParaRPr>
          </a:p>
        </p:txBody>
      </p:sp>
      <p:sp>
        <p:nvSpPr>
          <p:cNvPr id="12" name="Text Box 11"/>
          <p:cNvSpPr txBox="1"/>
          <p:nvPr/>
        </p:nvSpPr>
        <p:spPr>
          <a:xfrm>
            <a:off x="192405" y="3730625"/>
            <a:ext cx="2585085" cy="737235"/>
          </a:xfrm>
          <a:prstGeom prst="rect">
            <a:avLst/>
          </a:prstGeom>
          <a:noFill/>
        </p:spPr>
        <p:txBody>
          <a:bodyPr wrap="square" rtlCol="0" anchor="t">
            <a:spAutoFit/>
          </a:bodyPr>
          <a:p>
            <a:r>
              <a:rPr lang="en-US" b="1">
                <a:latin typeface="Times New Roman" panose="02020603050405020304" charset="0"/>
                <a:cs typeface="Times New Roman" panose="02020603050405020304" charset="0"/>
              </a:rPr>
              <a:t>Đồng chí Nguyễn Khắc Định, Ủy viên Trung ương Đảng, Phó Chủ tịch Quốc hội</a:t>
            </a:r>
            <a:endParaRPr lang="en-US" b="1">
              <a:latin typeface="Times New Roman" panose="02020603050405020304" charset="0"/>
              <a:cs typeface="Times New Roman" panose="02020603050405020304" charset="0"/>
            </a:endParaRPr>
          </a:p>
        </p:txBody>
      </p:sp>
      <p:sp>
        <p:nvSpPr>
          <p:cNvPr id="14" name="Text Box 13"/>
          <p:cNvSpPr txBox="1"/>
          <p:nvPr/>
        </p:nvSpPr>
        <p:spPr>
          <a:xfrm>
            <a:off x="6505575" y="3622675"/>
            <a:ext cx="2638425" cy="953135"/>
          </a:xfrm>
          <a:prstGeom prst="rect">
            <a:avLst/>
          </a:prstGeom>
          <a:noFill/>
        </p:spPr>
        <p:txBody>
          <a:bodyPr wrap="square" rtlCol="0" anchor="t">
            <a:spAutoFit/>
          </a:bodyPr>
          <a:p>
            <a:r>
              <a:rPr lang="en-US">
                <a:latin typeface="Times New Roman" panose="02020603050405020304" charset="0"/>
                <a:cs typeface="Times New Roman" panose="02020603050405020304" charset="0"/>
              </a:rPr>
              <a:t>Đồng chí Lương Cường, Ủy viên Bộ Chính trị, Chủ nhiệm Tổng cục Chính trị Quân đội nhân dân Việt Nam</a:t>
            </a:r>
            <a:endParaRPr lang="en-US">
              <a:latin typeface="Times New Roman" panose="02020603050405020304" charset="0"/>
              <a:cs typeface="Times New Roman" panose="02020603050405020304" charset="0"/>
            </a:endParaRPr>
          </a:p>
        </p:txBody>
      </p:sp>
    </p:spTree>
  </p:cSld>
  <p:clrMapOvr>
    <a:masterClrMapping/>
  </p:clrMapOvr>
  <p:transition>
    <p:fade thruBlk="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Slide Number Placeholder 3"/>
          <p:cNvSpPr>
            <a:spLocks noGrp="1"/>
          </p:cNvSpPr>
          <p:nvPr>
            <p:ph type="sldNum" sz="quarter" idx="12"/>
          </p:nvPr>
        </p:nvSpPr>
        <p:spPr/>
        <p:txBody>
          <a:bodyPr/>
          <a:p>
            <a:pPr>
              <a:defRPr/>
            </a:pPr>
            <a:fld id="{25316ABE-384C-4104-8563-39304A7B761E}" type="slidenum">
              <a:rPr lang="fr-CA" altLang="zh-CN"/>
            </a:fld>
            <a:endParaRPr lang="fr-CA" altLang="zh-CN"/>
          </a:p>
        </p:txBody>
      </p:sp>
      <p:graphicFrame>
        <p:nvGraphicFramePr>
          <p:cNvPr id="5" name="Object 4"/>
          <p:cNvGraphicFramePr/>
          <p:nvPr/>
        </p:nvGraphicFramePr>
        <p:xfrm>
          <a:off x="220980" y="964565"/>
          <a:ext cx="2078355" cy="2595245"/>
        </p:xfrm>
        <a:graphic>
          <a:graphicData uri="http://schemas.openxmlformats.org/presentationml/2006/ole">
            <mc:AlternateContent xmlns:mc="http://schemas.openxmlformats.org/markup-compatibility/2006">
              <mc:Choice xmlns:v="urn:schemas-microsoft-com:vml" Requires="v">
                <p:oleObj spid="_x0000_s6" name="" r:id="rId1" imgW="2076450" imgH="2847975" progId="Paint.Picture">
                  <p:embed/>
                </p:oleObj>
              </mc:Choice>
              <mc:Fallback>
                <p:oleObj name="" r:id="rId1" imgW="2076450" imgH="2847975" progId="Paint.Picture">
                  <p:embed/>
                  <p:pic>
                    <p:nvPicPr>
                      <p:cNvPr id="0" name="Picture 5"/>
                      <p:cNvPicPr/>
                      <p:nvPr/>
                    </p:nvPicPr>
                    <p:blipFill>
                      <a:blip r:embed="rId2"/>
                      <a:stretch>
                        <a:fillRect/>
                      </a:stretch>
                    </p:blipFill>
                    <p:spPr>
                      <a:xfrm>
                        <a:off x="220980" y="964565"/>
                        <a:ext cx="2078355" cy="2595245"/>
                      </a:xfrm>
                      <a:prstGeom prst="rect">
                        <a:avLst/>
                      </a:prstGeom>
                    </p:spPr>
                  </p:pic>
                </p:oleObj>
              </mc:Fallback>
            </mc:AlternateContent>
          </a:graphicData>
        </a:graphic>
      </p:graphicFrame>
      <p:graphicFrame>
        <p:nvGraphicFramePr>
          <p:cNvPr id="7" name="Object 6"/>
          <p:cNvGraphicFramePr/>
          <p:nvPr/>
        </p:nvGraphicFramePr>
        <p:xfrm>
          <a:off x="3612515" y="964565"/>
          <a:ext cx="2068195" cy="2595245"/>
        </p:xfrm>
        <a:graphic>
          <a:graphicData uri="http://schemas.openxmlformats.org/presentationml/2006/ole">
            <mc:AlternateContent xmlns:mc="http://schemas.openxmlformats.org/markup-compatibility/2006">
              <mc:Choice xmlns:v="urn:schemas-microsoft-com:vml" Requires="v">
                <p:oleObj spid="_x0000_s8" name="" r:id="rId3" imgW="2066925" imgH="2905125" progId="Paint.Picture">
                  <p:embed/>
                </p:oleObj>
              </mc:Choice>
              <mc:Fallback>
                <p:oleObj name="" r:id="rId3" imgW="2066925" imgH="2905125" progId="Paint.Picture">
                  <p:embed/>
                  <p:pic>
                    <p:nvPicPr>
                      <p:cNvPr id="0" name="Picture 7"/>
                      <p:cNvPicPr/>
                      <p:nvPr/>
                    </p:nvPicPr>
                    <p:blipFill>
                      <a:blip r:embed="rId4"/>
                      <a:stretch>
                        <a:fillRect/>
                      </a:stretch>
                    </p:blipFill>
                    <p:spPr>
                      <a:xfrm>
                        <a:off x="3612515" y="964565"/>
                        <a:ext cx="2068195" cy="2595245"/>
                      </a:xfrm>
                      <a:prstGeom prst="rect">
                        <a:avLst/>
                      </a:prstGeom>
                    </p:spPr>
                  </p:pic>
                </p:oleObj>
              </mc:Fallback>
            </mc:AlternateContent>
          </a:graphicData>
        </a:graphic>
      </p:graphicFrame>
      <p:graphicFrame>
        <p:nvGraphicFramePr>
          <p:cNvPr id="9" name="Object 8"/>
          <p:cNvGraphicFramePr/>
          <p:nvPr/>
        </p:nvGraphicFramePr>
        <p:xfrm>
          <a:off x="7058660" y="1015365"/>
          <a:ext cx="1906905" cy="2545080"/>
        </p:xfrm>
        <a:graphic>
          <a:graphicData uri="http://schemas.openxmlformats.org/presentationml/2006/ole">
            <mc:AlternateContent xmlns:mc="http://schemas.openxmlformats.org/markup-compatibility/2006">
              <mc:Choice xmlns:v="urn:schemas-microsoft-com:vml" Requires="v">
                <p:oleObj spid="_x0000_s10" name="" r:id="rId5" imgW="1905000" imgH="2886075" progId="Paint.Picture">
                  <p:embed/>
                </p:oleObj>
              </mc:Choice>
              <mc:Fallback>
                <p:oleObj name="" r:id="rId5" imgW="1905000" imgH="2886075" progId="Paint.Picture">
                  <p:embed/>
                  <p:pic>
                    <p:nvPicPr>
                      <p:cNvPr id="0" name="Picture 9"/>
                      <p:cNvPicPr/>
                      <p:nvPr/>
                    </p:nvPicPr>
                    <p:blipFill>
                      <a:blip r:embed="rId6"/>
                      <a:stretch>
                        <a:fillRect/>
                      </a:stretch>
                    </p:blipFill>
                    <p:spPr>
                      <a:xfrm>
                        <a:off x="7058660" y="1015365"/>
                        <a:ext cx="1906905" cy="2545080"/>
                      </a:xfrm>
                      <a:prstGeom prst="rect">
                        <a:avLst/>
                      </a:prstGeom>
                    </p:spPr>
                  </p:pic>
                </p:oleObj>
              </mc:Fallback>
            </mc:AlternateContent>
          </a:graphicData>
        </a:graphic>
      </p:graphicFrame>
      <p:sp>
        <p:nvSpPr>
          <p:cNvPr id="13" name="Text Box 12"/>
          <p:cNvSpPr txBox="1"/>
          <p:nvPr/>
        </p:nvSpPr>
        <p:spPr>
          <a:xfrm>
            <a:off x="77470" y="185420"/>
            <a:ext cx="7380605" cy="829945"/>
          </a:xfrm>
          <a:prstGeom prst="rect">
            <a:avLst/>
          </a:prstGeom>
          <a:noFill/>
        </p:spPr>
        <p:txBody>
          <a:bodyPr wrap="square" rtlCol="0" anchor="t">
            <a:spAutoFit/>
          </a:bodyPr>
          <a:p>
            <a:pPr algn="ctr"/>
            <a:r>
              <a:rPr lang="en-US" sz="2400" b="1">
                <a:solidFill>
                  <a:srgbClr val="00B050"/>
                </a:solidFill>
                <a:latin typeface="Times New Roman" panose="02020603050405020304" charset="0"/>
                <a:cs typeface="Times New Roman" panose="02020603050405020304" charset="0"/>
              </a:rPr>
              <a:t>DANH SÁCH PHÓ BAN CHỈ ĐẠO TRUNG ƯƠNG VỀ  PHÒNG, CHỐNG THAM NHŨNG, TIÊU CỰC </a:t>
            </a:r>
            <a:endParaRPr lang="en-US" sz="2400" b="1">
              <a:solidFill>
                <a:srgbClr val="00B050"/>
              </a:solidFill>
              <a:latin typeface="Times New Roman" panose="02020603050405020304" charset="0"/>
              <a:cs typeface="Times New Roman" panose="02020603050405020304" charset="0"/>
            </a:endParaRPr>
          </a:p>
        </p:txBody>
      </p:sp>
      <p:sp>
        <p:nvSpPr>
          <p:cNvPr id="14" name="Text Box 13"/>
          <p:cNvSpPr txBox="1"/>
          <p:nvPr/>
        </p:nvSpPr>
        <p:spPr>
          <a:xfrm>
            <a:off x="3273425" y="3646170"/>
            <a:ext cx="2746375" cy="953135"/>
          </a:xfrm>
          <a:prstGeom prst="rect">
            <a:avLst/>
          </a:prstGeom>
          <a:noFill/>
        </p:spPr>
        <p:txBody>
          <a:bodyPr wrap="square" rtlCol="0" anchor="t">
            <a:spAutoFit/>
          </a:bodyPr>
          <a:p>
            <a:r>
              <a:rPr lang="en-US" b="1">
                <a:latin typeface="Times New Roman" panose="02020603050405020304" charset="0"/>
                <a:cs typeface="Times New Roman" panose="02020603050405020304" charset="0"/>
              </a:rPr>
              <a:t>Đồng chí Đỗ Văn Chiến, Bí thư Trung ương Đảng, Chủ tịch Ủy ban Trung ương Mặt trận Tổ quốc Việt Nam</a:t>
            </a:r>
            <a:endParaRPr lang="en-US" b="1">
              <a:latin typeface="Times New Roman" panose="02020603050405020304" charset="0"/>
              <a:cs typeface="Times New Roman" panose="02020603050405020304" charset="0"/>
            </a:endParaRPr>
          </a:p>
        </p:txBody>
      </p:sp>
      <p:sp>
        <p:nvSpPr>
          <p:cNvPr id="15" name="Text Box 14"/>
          <p:cNvSpPr txBox="1"/>
          <p:nvPr/>
        </p:nvSpPr>
        <p:spPr>
          <a:xfrm>
            <a:off x="163830" y="3754120"/>
            <a:ext cx="2832100" cy="737235"/>
          </a:xfrm>
          <a:prstGeom prst="rect">
            <a:avLst/>
          </a:prstGeom>
          <a:noFill/>
        </p:spPr>
        <p:txBody>
          <a:bodyPr wrap="square" rtlCol="0" anchor="t">
            <a:spAutoFit/>
          </a:bodyPr>
          <a:p>
            <a:r>
              <a:rPr lang="en-US" b="1">
                <a:latin typeface="Times New Roman" panose="02020603050405020304" charset="0"/>
                <a:cs typeface="Times New Roman" panose="02020603050405020304" charset="0"/>
              </a:rPr>
              <a:t>Đồng chí Nguyễn Trọng Nghĩa, Bí thư Trung ương Đảng, Trưởng Ban Tuyên giáo Trung ương</a:t>
            </a:r>
            <a:endParaRPr lang="en-US" b="1">
              <a:latin typeface="Times New Roman" panose="02020603050405020304" charset="0"/>
              <a:cs typeface="Times New Roman" panose="02020603050405020304" charset="0"/>
            </a:endParaRPr>
          </a:p>
        </p:txBody>
      </p:sp>
      <p:sp>
        <p:nvSpPr>
          <p:cNvPr id="16" name="Text Box 15"/>
          <p:cNvSpPr txBox="1"/>
          <p:nvPr/>
        </p:nvSpPr>
        <p:spPr>
          <a:xfrm>
            <a:off x="6123305" y="3646170"/>
            <a:ext cx="2842260" cy="737235"/>
          </a:xfrm>
          <a:prstGeom prst="rect">
            <a:avLst/>
          </a:prstGeom>
          <a:noFill/>
        </p:spPr>
        <p:txBody>
          <a:bodyPr wrap="square" rtlCol="0" anchor="t">
            <a:spAutoFit/>
          </a:bodyPr>
          <a:p>
            <a:r>
              <a:rPr lang="en-US" b="1">
                <a:latin typeface="Times New Roman" panose="02020603050405020304" charset="0"/>
                <a:cs typeface="Times New Roman" panose="02020603050405020304" charset="0"/>
              </a:rPr>
              <a:t>Đồng chí Lê Minh Hưng, Bí thư Trung ương Đảng, Chánh Văn phòng Trung ương Đảng</a:t>
            </a:r>
            <a:endParaRPr lang="en-US" b="1">
              <a:latin typeface="Times New Roman" panose="02020603050405020304" charset="0"/>
              <a:cs typeface="Times New Roman" panose="02020603050405020304" charset="0"/>
            </a:endParaRPr>
          </a:p>
        </p:txBody>
      </p:sp>
    </p:spTree>
  </p:cSld>
  <p:clrMapOvr>
    <a:masterClrMapping/>
  </p:clrMapOvr>
  <p:transition>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Slide Number Placeholder 3"/>
          <p:cNvSpPr>
            <a:spLocks noGrp="1"/>
          </p:cNvSpPr>
          <p:nvPr>
            <p:ph type="sldNum" sz="quarter" idx="12"/>
          </p:nvPr>
        </p:nvSpPr>
        <p:spPr/>
        <p:txBody>
          <a:bodyPr/>
          <a:p>
            <a:pPr>
              <a:defRPr/>
            </a:pPr>
            <a:fld id="{25316ABE-384C-4104-8563-39304A7B761E}" type="slidenum">
              <a:rPr lang="fr-CA" altLang="zh-CN"/>
            </a:fld>
            <a:endParaRPr lang="fr-CA" altLang="zh-CN"/>
          </a:p>
        </p:txBody>
      </p:sp>
      <p:graphicFrame>
        <p:nvGraphicFramePr>
          <p:cNvPr id="5" name="Object 4"/>
          <p:cNvGraphicFramePr/>
          <p:nvPr/>
        </p:nvGraphicFramePr>
        <p:xfrm>
          <a:off x="228600" y="1151255"/>
          <a:ext cx="2106295" cy="2414905"/>
        </p:xfrm>
        <a:graphic>
          <a:graphicData uri="http://schemas.openxmlformats.org/presentationml/2006/ole">
            <mc:AlternateContent xmlns:mc="http://schemas.openxmlformats.org/markup-compatibility/2006">
              <mc:Choice xmlns:v="urn:schemas-microsoft-com:vml" Requires="v">
                <p:oleObj spid="_x0000_s6" name="" r:id="rId1" imgW="2105025" imgH="2838450" progId="Paint.Picture">
                  <p:embed/>
                </p:oleObj>
              </mc:Choice>
              <mc:Fallback>
                <p:oleObj name="" r:id="rId1" imgW="2105025" imgH="2838450" progId="Paint.Picture">
                  <p:embed/>
                  <p:pic>
                    <p:nvPicPr>
                      <p:cNvPr id="0" name="Picture 5"/>
                      <p:cNvPicPr/>
                      <p:nvPr/>
                    </p:nvPicPr>
                    <p:blipFill>
                      <a:blip r:embed="rId2"/>
                      <a:stretch>
                        <a:fillRect/>
                      </a:stretch>
                    </p:blipFill>
                    <p:spPr>
                      <a:xfrm>
                        <a:off x="228600" y="1151255"/>
                        <a:ext cx="2106295" cy="2414905"/>
                      </a:xfrm>
                      <a:prstGeom prst="rect">
                        <a:avLst/>
                      </a:prstGeom>
                    </p:spPr>
                  </p:pic>
                </p:oleObj>
              </mc:Fallback>
            </mc:AlternateContent>
          </a:graphicData>
        </a:graphic>
      </p:graphicFrame>
      <p:graphicFrame>
        <p:nvGraphicFramePr>
          <p:cNvPr id="11" name="Object 10"/>
          <p:cNvGraphicFramePr/>
          <p:nvPr/>
        </p:nvGraphicFramePr>
        <p:xfrm>
          <a:off x="6776720" y="1151255"/>
          <a:ext cx="2106295" cy="2414905"/>
        </p:xfrm>
        <a:graphic>
          <a:graphicData uri="http://schemas.openxmlformats.org/presentationml/2006/ole">
            <mc:AlternateContent xmlns:mc="http://schemas.openxmlformats.org/markup-compatibility/2006">
              <mc:Choice xmlns:v="urn:schemas-microsoft-com:vml" Requires="v">
                <p:oleObj spid="_x0000_s12" name="" r:id="rId3" imgW="2105025" imgH="2867025" progId="Paint.Picture">
                  <p:embed/>
                </p:oleObj>
              </mc:Choice>
              <mc:Fallback>
                <p:oleObj name="" r:id="rId3" imgW="2105025" imgH="2867025" progId="Paint.Picture">
                  <p:embed/>
                  <p:pic>
                    <p:nvPicPr>
                      <p:cNvPr id="0" name="Picture 11"/>
                      <p:cNvPicPr/>
                      <p:nvPr/>
                    </p:nvPicPr>
                    <p:blipFill>
                      <a:blip r:embed="rId4"/>
                      <a:stretch>
                        <a:fillRect/>
                      </a:stretch>
                    </p:blipFill>
                    <p:spPr>
                      <a:xfrm>
                        <a:off x="6776720" y="1151255"/>
                        <a:ext cx="2106295" cy="2414905"/>
                      </a:xfrm>
                      <a:prstGeom prst="rect">
                        <a:avLst/>
                      </a:prstGeom>
                    </p:spPr>
                  </p:pic>
                </p:oleObj>
              </mc:Fallback>
            </mc:AlternateContent>
          </a:graphicData>
        </a:graphic>
      </p:graphicFrame>
      <p:graphicFrame>
        <p:nvGraphicFramePr>
          <p:cNvPr id="7" name="Object 6"/>
          <p:cNvGraphicFramePr/>
          <p:nvPr/>
        </p:nvGraphicFramePr>
        <p:xfrm>
          <a:off x="3497580" y="1151255"/>
          <a:ext cx="2116455" cy="2415540"/>
        </p:xfrm>
        <a:graphic>
          <a:graphicData uri="http://schemas.openxmlformats.org/presentationml/2006/ole">
            <mc:AlternateContent xmlns:mc="http://schemas.openxmlformats.org/markup-compatibility/2006">
              <mc:Choice xmlns:v="urn:schemas-microsoft-com:vml" Requires="v">
                <p:oleObj spid="_x0000_s8" name="" r:id="rId5" imgW="2114550" imgH="2895600" progId="Paint.Picture">
                  <p:embed/>
                </p:oleObj>
              </mc:Choice>
              <mc:Fallback>
                <p:oleObj name="" r:id="rId5" imgW="2114550" imgH="2895600" progId="Paint.Picture">
                  <p:embed/>
                  <p:pic>
                    <p:nvPicPr>
                      <p:cNvPr id="0" name="Picture 11"/>
                      <p:cNvPicPr/>
                      <p:nvPr/>
                    </p:nvPicPr>
                    <p:blipFill>
                      <a:blip r:embed="rId6"/>
                      <a:stretch>
                        <a:fillRect/>
                      </a:stretch>
                    </p:blipFill>
                    <p:spPr>
                      <a:xfrm>
                        <a:off x="3497580" y="1151255"/>
                        <a:ext cx="2116455" cy="2415540"/>
                      </a:xfrm>
                      <a:prstGeom prst="rect">
                        <a:avLst/>
                      </a:prstGeom>
                    </p:spPr>
                  </p:pic>
                </p:oleObj>
              </mc:Fallback>
            </mc:AlternateContent>
          </a:graphicData>
        </a:graphic>
      </p:graphicFrame>
      <p:sp>
        <p:nvSpPr>
          <p:cNvPr id="13" name="Text Box 12"/>
          <p:cNvSpPr txBox="1"/>
          <p:nvPr/>
        </p:nvSpPr>
        <p:spPr>
          <a:xfrm>
            <a:off x="77470" y="185420"/>
            <a:ext cx="7380605" cy="829945"/>
          </a:xfrm>
          <a:prstGeom prst="rect">
            <a:avLst/>
          </a:prstGeom>
          <a:noFill/>
        </p:spPr>
        <p:txBody>
          <a:bodyPr wrap="square" rtlCol="0" anchor="t">
            <a:spAutoFit/>
          </a:bodyPr>
          <a:p>
            <a:pPr algn="ctr"/>
            <a:r>
              <a:rPr lang="en-US" sz="2400" b="1">
                <a:solidFill>
                  <a:srgbClr val="00B050"/>
                </a:solidFill>
                <a:latin typeface="Times New Roman" panose="02020603050405020304" charset="0"/>
                <a:cs typeface="Times New Roman" panose="02020603050405020304" charset="0"/>
              </a:rPr>
              <a:t>DANH SÁCH PHÓ BAN CHỈ ĐẠO TRUNG ƯƠNG VỀ  PHÒNG, CHỐNG THAM NHŨNG, TIÊU CỰC </a:t>
            </a:r>
            <a:endParaRPr lang="en-US" sz="2400" b="1">
              <a:solidFill>
                <a:srgbClr val="00B050"/>
              </a:solidFill>
              <a:latin typeface="Times New Roman" panose="02020603050405020304" charset="0"/>
              <a:cs typeface="Times New Roman" panose="02020603050405020304" charset="0"/>
            </a:endParaRPr>
          </a:p>
        </p:txBody>
      </p:sp>
      <p:sp>
        <p:nvSpPr>
          <p:cNvPr id="14" name="Text Box 13"/>
          <p:cNvSpPr txBox="1"/>
          <p:nvPr/>
        </p:nvSpPr>
        <p:spPr>
          <a:xfrm>
            <a:off x="228600" y="3702050"/>
            <a:ext cx="2692400" cy="953135"/>
          </a:xfrm>
          <a:prstGeom prst="rect">
            <a:avLst/>
          </a:prstGeom>
          <a:noFill/>
        </p:spPr>
        <p:txBody>
          <a:bodyPr wrap="square" rtlCol="0" anchor="t">
            <a:spAutoFit/>
          </a:bodyPr>
          <a:p>
            <a:r>
              <a:rPr lang="en-US" b="1">
                <a:latin typeface="Times New Roman" panose="02020603050405020304" charset="0"/>
                <a:cs typeface="Times New Roman" panose="02020603050405020304" charset="0"/>
              </a:rPr>
              <a:t>Đồng chí Lê Thành Long, Ủy viên Trung ương Đảng, Bộ trưởng Bộ Tư pháp</a:t>
            </a:r>
            <a:r>
              <a:rPr lang="en-US"/>
              <a:t> 	  	 </a:t>
            </a:r>
            <a:endParaRPr lang="en-US"/>
          </a:p>
        </p:txBody>
      </p:sp>
      <p:sp>
        <p:nvSpPr>
          <p:cNvPr id="15" name="Text Box 14"/>
          <p:cNvSpPr txBox="1"/>
          <p:nvPr/>
        </p:nvSpPr>
        <p:spPr>
          <a:xfrm>
            <a:off x="3166745" y="3702685"/>
            <a:ext cx="2810510" cy="953135"/>
          </a:xfrm>
          <a:prstGeom prst="rect">
            <a:avLst/>
          </a:prstGeom>
          <a:noFill/>
        </p:spPr>
        <p:txBody>
          <a:bodyPr wrap="square" rtlCol="0" anchor="t">
            <a:spAutoFit/>
          </a:bodyPr>
          <a:p>
            <a:r>
              <a:rPr lang="en-US" b="1">
                <a:latin typeface="Times New Roman" panose="02020603050405020304" charset="0"/>
                <a:cs typeface="Times New Roman" panose="02020603050405020304" charset="0"/>
              </a:rPr>
              <a:t>Đồng chí Võ Văn Dũng, Ủy viên Trung ương Đảng, Phó Trưởng ban Thường trực Ban Nội chính Trung ương</a:t>
            </a:r>
            <a:endParaRPr lang="en-US" b="1">
              <a:latin typeface="Times New Roman" panose="02020603050405020304" charset="0"/>
              <a:cs typeface="Times New Roman" panose="02020603050405020304" charset="0"/>
            </a:endParaRPr>
          </a:p>
        </p:txBody>
      </p:sp>
      <p:sp>
        <p:nvSpPr>
          <p:cNvPr id="16" name="Text Box 15"/>
          <p:cNvSpPr txBox="1"/>
          <p:nvPr/>
        </p:nvSpPr>
        <p:spPr>
          <a:xfrm>
            <a:off x="6376670" y="3702050"/>
            <a:ext cx="2767330" cy="953135"/>
          </a:xfrm>
          <a:prstGeom prst="rect">
            <a:avLst/>
          </a:prstGeom>
          <a:noFill/>
        </p:spPr>
        <p:txBody>
          <a:bodyPr wrap="square" rtlCol="0" anchor="t">
            <a:spAutoFit/>
          </a:bodyPr>
          <a:p>
            <a:r>
              <a:rPr lang="en-US" b="1">
                <a:latin typeface="Times New Roman" panose="02020603050405020304" charset="0"/>
                <a:cs typeface="Times New Roman" panose="02020603050405020304" charset="0"/>
              </a:rPr>
              <a:t>Đồng chí Trần Cẩm Tú, Ủy viên Bộ Chính trị, Bí thư Trung ương Đảng, Chủ nhiệm Ủy ban Kiểm tra Trung ương</a:t>
            </a:r>
            <a:endParaRPr lang="en-US" b="1">
              <a:latin typeface="Times New Roman" panose="02020603050405020304" charset="0"/>
              <a:cs typeface="Times New Roman" panose="02020603050405020304" charset="0"/>
            </a:endParaRPr>
          </a:p>
        </p:txBody>
      </p:sp>
    </p:spTree>
  </p:cSld>
  <p:clrMapOvr>
    <a:masterClrMapping/>
  </p:clrMapOvr>
  <p:transition>
    <p:fade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Slide Number Placeholder 3"/>
          <p:cNvSpPr>
            <a:spLocks noGrp="1"/>
          </p:cNvSpPr>
          <p:nvPr>
            <p:ph type="sldNum" sz="quarter" idx="12"/>
          </p:nvPr>
        </p:nvSpPr>
        <p:spPr/>
        <p:txBody>
          <a:bodyPr/>
          <a:p>
            <a:pPr>
              <a:defRPr/>
            </a:pPr>
            <a:fld id="{25316ABE-384C-4104-8563-39304A7B761E}" type="slidenum">
              <a:rPr lang="fr-CA" altLang="zh-CN"/>
            </a:fld>
            <a:endParaRPr lang="fr-CA" altLang="zh-CN"/>
          </a:p>
        </p:txBody>
      </p:sp>
      <p:graphicFrame>
        <p:nvGraphicFramePr>
          <p:cNvPr id="5" name="Object 4"/>
          <p:cNvGraphicFramePr/>
          <p:nvPr/>
        </p:nvGraphicFramePr>
        <p:xfrm>
          <a:off x="230505" y="930910"/>
          <a:ext cx="2059305" cy="2016125"/>
        </p:xfrm>
        <a:graphic>
          <a:graphicData uri="http://schemas.openxmlformats.org/presentationml/2006/ole">
            <mc:AlternateContent xmlns:mc="http://schemas.openxmlformats.org/markup-compatibility/2006">
              <mc:Choice xmlns:v="urn:schemas-microsoft-com:vml" Requires="v">
                <p:oleObj spid="_x0000_s6" name="" r:id="rId1" imgW="2057400" imgH="2867025" progId="Paint.Picture">
                  <p:embed/>
                </p:oleObj>
              </mc:Choice>
              <mc:Fallback>
                <p:oleObj name="" r:id="rId1" imgW="2057400" imgH="2867025" progId="Paint.Picture">
                  <p:embed/>
                  <p:pic>
                    <p:nvPicPr>
                      <p:cNvPr id="0" name="Picture 5"/>
                      <p:cNvPicPr/>
                      <p:nvPr/>
                    </p:nvPicPr>
                    <p:blipFill>
                      <a:blip r:embed="rId2"/>
                      <a:stretch>
                        <a:fillRect/>
                      </a:stretch>
                    </p:blipFill>
                    <p:spPr>
                      <a:xfrm>
                        <a:off x="230505" y="930910"/>
                        <a:ext cx="2059305" cy="2016125"/>
                      </a:xfrm>
                      <a:prstGeom prst="rect">
                        <a:avLst/>
                      </a:prstGeom>
                    </p:spPr>
                  </p:pic>
                </p:oleObj>
              </mc:Fallback>
            </mc:AlternateContent>
          </a:graphicData>
        </a:graphic>
      </p:graphicFrame>
      <p:graphicFrame>
        <p:nvGraphicFramePr>
          <p:cNvPr id="7" name="Object 6"/>
          <p:cNvGraphicFramePr/>
          <p:nvPr/>
        </p:nvGraphicFramePr>
        <p:xfrm>
          <a:off x="2475865" y="930910"/>
          <a:ext cx="2078355" cy="2015490"/>
        </p:xfrm>
        <a:graphic>
          <a:graphicData uri="http://schemas.openxmlformats.org/presentationml/2006/ole">
            <mc:AlternateContent xmlns:mc="http://schemas.openxmlformats.org/markup-compatibility/2006">
              <mc:Choice xmlns:v="urn:schemas-microsoft-com:vml" Requires="v">
                <p:oleObj spid="_x0000_s8" name="" r:id="rId3" imgW="2076450" imgH="2886075" progId="Paint.Picture">
                  <p:embed/>
                </p:oleObj>
              </mc:Choice>
              <mc:Fallback>
                <p:oleObj name="" r:id="rId3" imgW="2076450" imgH="2886075" progId="Paint.Picture">
                  <p:embed/>
                  <p:pic>
                    <p:nvPicPr>
                      <p:cNvPr id="0" name="Picture 7"/>
                      <p:cNvPicPr/>
                      <p:nvPr/>
                    </p:nvPicPr>
                    <p:blipFill>
                      <a:blip r:embed="rId4"/>
                      <a:stretch>
                        <a:fillRect/>
                      </a:stretch>
                    </p:blipFill>
                    <p:spPr>
                      <a:xfrm>
                        <a:off x="2475865" y="930910"/>
                        <a:ext cx="2078355" cy="2015490"/>
                      </a:xfrm>
                      <a:prstGeom prst="rect">
                        <a:avLst/>
                      </a:prstGeom>
                    </p:spPr>
                  </p:pic>
                </p:oleObj>
              </mc:Fallback>
            </mc:AlternateContent>
          </a:graphicData>
        </a:graphic>
      </p:graphicFrame>
      <p:graphicFrame>
        <p:nvGraphicFramePr>
          <p:cNvPr id="9" name="Object 8"/>
          <p:cNvGraphicFramePr/>
          <p:nvPr/>
        </p:nvGraphicFramePr>
        <p:xfrm>
          <a:off x="4826635" y="922020"/>
          <a:ext cx="2059940" cy="2025015"/>
        </p:xfrm>
        <a:graphic>
          <a:graphicData uri="http://schemas.openxmlformats.org/presentationml/2006/ole">
            <mc:AlternateContent xmlns:mc="http://schemas.openxmlformats.org/markup-compatibility/2006">
              <mc:Choice xmlns:v="urn:schemas-microsoft-com:vml" Requires="v">
                <p:oleObj spid="_x0000_s10" name="" r:id="rId5" imgW="2057400" imgH="2876550" progId="Paint.Picture">
                  <p:embed/>
                </p:oleObj>
              </mc:Choice>
              <mc:Fallback>
                <p:oleObj name="" r:id="rId5" imgW="2057400" imgH="2876550" progId="Paint.Picture">
                  <p:embed/>
                  <p:pic>
                    <p:nvPicPr>
                      <p:cNvPr id="0" name="Picture 9"/>
                      <p:cNvPicPr/>
                      <p:nvPr/>
                    </p:nvPicPr>
                    <p:blipFill>
                      <a:blip r:embed="rId6"/>
                      <a:stretch>
                        <a:fillRect/>
                      </a:stretch>
                    </p:blipFill>
                    <p:spPr>
                      <a:xfrm>
                        <a:off x="4826635" y="922020"/>
                        <a:ext cx="2059940" cy="2025015"/>
                      </a:xfrm>
                      <a:prstGeom prst="rect">
                        <a:avLst/>
                      </a:prstGeom>
                    </p:spPr>
                  </p:pic>
                </p:oleObj>
              </mc:Fallback>
            </mc:AlternateContent>
          </a:graphicData>
        </a:graphic>
      </p:graphicFrame>
      <p:graphicFrame>
        <p:nvGraphicFramePr>
          <p:cNvPr id="11" name="Object 10"/>
          <p:cNvGraphicFramePr/>
          <p:nvPr/>
        </p:nvGraphicFramePr>
        <p:xfrm>
          <a:off x="7158990" y="930910"/>
          <a:ext cx="1896745" cy="2016125"/>
        </p:xfrm>
        <a:graphic>
          <a:graphicData uri="http://schemas.openxmlformats.org/presentationml/2006/ole">
            <mc:AlternateContent xmlns:mc="http://schemas.openxmlformats.org/markup-compatibility/2006">
              <mc:Choice xmlns:v="urn:schemas-microsoft-com:vml" Requires="v">
                <p:oleObj spid="_x0000_s12" name="" r:id="rId7" imgW="1895475" imgH="2752725" progId="Paint.Picture">
                  <p:embed/>
                </p:oleObj>
              </mc:Choice>
              <mc:Fallback>
                <p:oleObj name="" r:id="rId7" imgW="1895475" imgH="2752725" progId="Paint.Picture">
                  <p:embed/>
                  <p:pic>
                    <p:nvPicPr>
                      <p:cNvPr id="0" name="Picture 11"/>
                      <p:cNvPicPr/>
                      <p:nvPr/>
                    </p:nvPicPr>
                    <p:blipFill>
                      <a:blip r:embed="rId8"/>
                      <a:stretch>
                        <a:fillRect/>
                      </a:stretch>
                    </p:blipFill>
                    <p:spPr>
                      <a:xfrm>
                        <a:off x="7158990" y="930910"/>
                        <a:ext cx="1896745" cy="2016125"/>
                      </a:xfrm>
                      <a:prstGeom prst="rect">
                        <a:avLst/>
                      </a:prstGeom>
                    </p:spPr>
                  </p:pic>
                </p:oleObj>
              </mc:Fallback>
            </mc:AlternateContent>
          </a:graphicData>
        </a:graphic>
      </p:graphicFrame>
      <p:sp>
        <p:nvSpPr>
          <p:cNvPr id="13" name="Text Box 12"/>
          <p:cNvSpPr txBox="1"/>
          <p:nvPr/>
        </p:nvSpPr>
        <p:spPr>
          <a:xfrm>
            <a:off x="117475" y="0"/>
            <a:ext cx="7349490" cy="829945"/>
          </a:xfrm>
          <a:prstGeom prst="rect">
            <a:avLst/>
          </a:prstGeom>
          <a:noFill/>
        </p:spPr>
        <p:txBody>
          <a:bodyPr wrap="square" rtlCol="0" anchor="t">
            <a:spAutoFit/>
          </a:bodyPr>
          <a:p>
            <a:r>
              <a:rPr lang="en-US" sz="2400" b="1">
                <a:solidFill>
                  <a:srgbClr val="00B050"/>
                </a:solidFill>
                <a:latin typeface="Times New Roman" panose="02020603050405020304" charset="0"/>
                <a:cs typeface="Times New Roman" panose="02020603050405020304" charset="0"/>
                <a:sym typeface="+mn-ea"/>
              </a:rPr>
              <a:t>DANH SÁCH PHÓ BAN CHỈ ĐẠO TRUNG ƯƠNG VỀ  PHÒNG, CHỐNG THAM NHŨNG, TIÊU CỰC</a:t>
            </a:r>
            <a:endParaRPr lang="en-US" sz="2400" b="1">
              <a:solidFill>
                <a:srgbClr val="00B050"/>
              </a:solidFill>
              <a:latin typeface="Times New Roman" panose="02020603050405020304" charset="0"/>
              <a:cs typeface="Times New Roman" panose="02020603050405020304" charset="0"/>
              <a:sym typeface="+mn-ea"/>
            </a:endParaRPr>
          </a:p>
        </p:txBody>
      </p:sp>
      <p:sp>
        <p:nvSpPr>
          <p:cNvPr id="14" name="Text Box 13"/>
          <p:cNvSpPr txBox="1"/>
          <p:nvPr/>
        </p:nvSpPr>
        <p:spPr>
          <a:xfrm>
            <a:off x="117475" y="3048000"/>
            <a:ext cx="2286000" cy="1168400"/>
          </a:xfrm>
          <a:prstGeom prst="rect">
            <a:avLst/>
          </a:prstGeom>
          <a:noFill/>
        </p:spPr>
        <p:txBody>
          <a:bodyPr wrap="square" rtlCol="0" anchor="t">
            <a:spAutoFit/>
          </a:bodyPr>
          <a:p>
            <a:r>
              <a:rPr lang="en-US" b="1">
                <a:latin typeface="Times New Roman" panose="02020603050405020304" charset="0"/>
                <a:cs typeface="Times New Roman" panose="02020603050405020304" charset="0"/>
              </a:rPr>
              <a:t>Đồng chí Lê Thị Nga, Ủy viên Trung ương Đảng, Ủy viên Ủy ban Thường vụ Quốc hội, Chủ nhiệm Ủy ban Tư pháp của Quốc hội</a:t>
            </a:r>
            <a:endParaRPr lang="en-US" b="1">
              <a:latin typeface="Times New Roman" panose="02020603050405020304" charset="0"/>
              <a:cs typeface="Times New Roman" panose="02020603050405020304" charset="0"/>
            </a:endParaRPr>
          </a:p>
        </p:txBody>
      </p:sp>
      <p:sp>
        <p:nvSpPr>
          <p:cNvPr id="15" name="Text Box 14"/>
          <p:cNvSpPr txBox="1"/>
          <p:nvPr/>
        </p:nvSpPr>
        <p:spPr>
          <a:xfrm>
            <a:off x="2467610" y="3111500"/>
            <a:ext cx="2189480" cy="953135"/>
          </a:xfrm>
          <a:prstGeom prst="rect">
            <a:avLst/>
          </a:prstGeom>
          <a:noFill/>
        </p:spPr>
        <p:txBody>
          <a:bodyPr wrap="square" rtlCol="0" anchor="t">
            <a:spAutoFit/>
          </a:bodyPr>
          <a:p>
            <a:r>
              <a:rPr lang="en-US" b="1">
                <a:latin typeface="Times New Roman" panose="02020603050405020304" charset="0"/>
                <a:cs typeface="Times New Roman" panose="02020603050405020304" charset="0"/>
              </a:rPr>
              <a:t>Đồng chí Đoàn Hồng Phong, Ủy viên Trung ương Đảng, Tổng Thanh tra Chính phủ</a:t>
            </a:r>
            <a:endParaRPr lang="en-US" b="1">
              <a:latin typeface="Times New Roman" panose="02020603050405020304" charset="0"/>
              <a:cs typeface="Times New Roman" panose="02020603050405020304" charset="0"/>
            </a:endParaRPr>
          </a:p>
        </p:txBody>
      </p:sp>
      <p:sp>
        <p:nvSpPr>
          <p:cNvPr id="16" name="Text Box 15"/>
          <p:cNvSpPr txBox="1"/>
          <p:nvPr/>
        </p:nvSpPr>
        <p:spPr>
          <a:xfrm>
            <a:off x="4721225" y="3111500"/>
            <a:ext cx="2169160" cy="953135"/>
          </a:xfrm>
          <a:prstGeom prst="rect">
            <a:avLst/>
          </a:prstGeom>
          <a:noFill/>
        </p:spPr>
        <p:txBody>
          <a:bodyPr wrap="square" rtlCol="0" anchor="t">
            <a:spAutoFit/>
          </a:bodyPr>
          <a:p>
            <a:r>
              <a:rPr lang="en-US" b="1">
                <a:latin typeface="Times New Roman" panose="02020603050405020304" charset="0"/>
                <a:cs typeface="Times New Roman" panose="02020603050405020304" charset="0"/>
              </a:rPr>
              <a:t>Đồng chí Lê Minh Trí, Ủy viên Trung ương Đảng, Viện trưởng VKSND tối cao</a:t>
            </a:r>
            <a:endParaRPr lang="en-US" b="1">
              <a:latin typeface="Times New Roman" panose="02020603050405020304" charset="0"/>
              <a:cs typeface="Times New Roman" panose="02020603050405020304" charset="0"/>
            </a:endParaRPr>
          </a:p>
        </p:txBody>
      </p:sp>
      <p:sp>
        <p:nvSpPr>
          <p:cNvPr id="17" name="Text Box 16"/>
          <p:cNvSpPr txBox="1"/>
          <p:nvPr/>
        </p:nvSpPr>
        <p:spPr>
          <a:xfrm>
            <a:off x="7158990" y="3048000"/>
            <a:ext cx="1896745" cy="953135"/>
          </a:xfrm>
          <a:prstGeom prst="rect">
            <a:avLst/>
          </a:prstGeom>
          <a:noFill/>
        </p:spPr>
        <p:txBody>
          <a:bodyPr wrap="square" rtlCol="0" anchor="t">
            <a:spAutoFit/>
          </a:bodyPr>
          <a:p>
            <a:r>
              <a:rPr lang="en-US" b="1">
                <a:latin typeface="Times New Roman" panose="02020603050405020304" charset="0"/>
                <a:cs typeface="Times New Roman" panose="02020603050405020304" charset="0"/>
              </a:rPr>
              <a:t>Đồng chí Ngô Văn Tuấn, Ủy viên Trung ương Đảng, Tổng kiểm toán Nhà nước</a:t>
            </a:r>
            <a:endParaRPr lang="en-US" b="1">
              <a:latin typeface="Times New Roman" panose="02020603050405020304" charset="0"/>
              <a:cs typeface="Times New Roman" panose="02020603050405020304" charset="0"/>
            </a:endParaRPr>
          </a:p>
        </p:txBody>
      </p:sp>
      <p:sp>
        <p:nvSpPr>
          <p:cNvPr id="18" name="Text Box 17"/>
          <p:cNvSpPr txBox="1"/>
          <p:nvPr/>
        </p:nvSpPr>
        <p:spPr>
          <a:xfrm>
            <a:off x="1537970" y="4241800"/>
            <a:ext cx="5511800" cy="460375"/>
          </a:xfrm>
          <a:prstGeom prst="rect">
            <a:avLst/>
          </a:prstGeom>
          <a:noFill/>
        </p:spPr>
        <p:txBody>
          <a:bodyPr wrap="square" rtlCol="0">
            <a:spAutoFit/>
          </a:bodyPr>
          <a:p>
            <a:pPr algn="ctr"/>
            <a:r>
              <a:rPr lang="en-US" sz="2400" b="1">
                <a:solidFill>
                  <a:srgbClr val="00B050"/>
                </a:solidFill>
                <a:latin typeface="Times New Roman" panose="02020603050405020304" charset="0"/>
                <a:cs typeface="Times New Roman" panose="02020603050405020304" charset="0"/>
              </a:rPr>
              <a:t>TỔNG CỘNG: 17 ĐỒNG CHÍ</a:t>
            </a:r>
            <a:endParaRPr lang="en-US" sz="2400" b="1">
              <a:solidFill>
                <a:srgbClr val="00B050"/>
              </a:solidFill>
              <a:latin typeface="Times New Roman" panose="02020603050405020304" charset="0"/>
              <a:cs typeface="Times New Roman" panose="02020603050405020304" charset="0"/>
            </a:endParaRPr>
          </a:p>
        </p:txBody>
      </p:sp>
    </p:spTree>
  </p:cSld>
  <p:clrMapOvr>
    <a:masterClrMapping/>
  </p:clrMapOvr>
  <p:transition>
    <p:fade thruBlk="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28905" y="123825"/>
            <a:ext cx="7321550" cy="511810"/>
          </a:xfrm>
          <a:solidFill>
            <a:schemeClr val="accent2"/>
          </a:solidFill>
        </p:spPr>
        <p:txBody>
          <a:bodyPr rtlCol="0">
            <a:noAutofit/>
          </a:bodyPr>
          <a:lstStyle/>
          <a:p>
            <a:pPr eaLnBrk="1" hangingPunct="1">
              <a:buFont typeface="Arial" panose="020B0604020202020204" pitchFamily="34" charset="0"/>
              <a:buNone/>
              <a:defRPr/>
            </a:pPr>
            <a:r>
              <a:rPr lang="en-US" altLang="vi-VN" sz="2800" b="1" dirty="0" smtClean="0"/>
              <a:t>Đoạn 4, p</a:t>
            </a:r>
            <a:r>
              <a:rPr lang="vi-VN" sz="2800" b="1" dirty="0" smtClean="0"/>
              <a:t>hần </a:t>
            </a:r>
            <a:r>
              <a:rPr lang="vi-VN" sz="2800" b="1" dirty="0"/>
              <a:t>thứ nhất</a:t>
            </a:r>
            <a:r>
              <a:rPr lang="en-US" altLang="vi-VN" sz="2800" b="1" dirty="0"/>
              <a:t> (Từ trang 133-142)</a:t>
            </a:r>
            <a:r>
              <a:rPr lang="vi-VN" sz="2800" b="1" dirty="0"/>
              <a:t> </a:t>
            </a:r>
            <a:endParaRPr lang="en-US" sz="2800" b="1" dirty="0" smtClean="0">
              <a:latin typeface="Arial" panose="020B0604020202020204" pitchFamily="34" charset="0"/>
              <a:cs typeface="Arial" panose="020B0604020202020204" pitchFamily="34" charset="0"/>
            </a:endParaRPr>
          </a:p>
        </p:txBody>
      </p:sp>
      <p:pic>
        <p:nvPicPr>
          <p:cNvPr id="8" name="Picture 2" descr="D:\hinh anh\hinh 1.jfif"/>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80408" y="2570932"/>
            <a:ext cx="2019300" cy="207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1"/>
          <p:cNvSpPr txBox="1"/>
          <p:nvPr/>
        </p:nvSpPr>
        <p:spPr>
          <a:xfrm>
            <a:off x="128270" y="909955"/>
            <a:ext cx="9016365" cy="1661160"/>
          </a:xfrm>
          <a:prstGeom prst="rect">
            <a:avLst/>
          </a:prstGeom>
          <a:noFill/>
        </p:spPr>
        <p:txBody>
          <a:bodyPr wrap="square" rtlCol="0" anchor="t">
            <a:noAutofit/>
          </a:bodyPr>
          <a:p>
            <a:pPr algn="ctr">
              <a:defRPr/>
            </a:pPr>
            <a:r>
              <a:rPr lang="en-US" sz="3000" b="1" dirty="0" smtClean="0">
                <a:solidFill>
                  <a:srgbClr val="00B050"/>
                </a:solidFill>
                <a:latin typeface="Times New Roman" panose="02020603050405020304" charset="0"/>
                <a:cs typeface="Times New Roman" panose="02020603050405020304" charset="0"/>
                <a:sym typeface="+mn-ea"/>
              </a:rPr>
              <a:t>Chủ đề:</a:t>
            </a:r>
            <a:r>
              <a:rPr lang="en-US" sz="3000" b="1" dirty="0" smtClean="0">
                <a:solidFill>
                  <a:srgbClr val="FF0000"/>
                </a:solidFill>
                <a:latin typeface="Times New Roman" panose="02020603050405020304" charset="0"/>
                <a:cs typeface="Times New Roman" panose="02020603050405020304" charset="0"/>
                <a:sym typeface="+mn-ea"/>
              </a:rPr>
              <a:t> Kiên quyết, kiên trì đấu tranh phòng, chống tham nhũng, tiêu cực, góp phần xây dựng Đảng và Nhà nước ta ngày càng trong sạch, vững mạnh.</a:t>
            </a:r>
            <a:endParaRPr lang="en-US" sz="3000" b="1" dirty="0" smtClean="0">
              <a:solidFill>
                <a:srgbClr val="FF0000"/>
              </a:solidFill>
              <a:latin typeface="Times New Roman" panose="02020603050405020304" charset="0"/>
              <a:cs typeface="Times New Roman" panose="02020603050405020304" charset="0"/>
              <a:sym typeface="+mn-ea"/>
            </a:endParaRPr>
          </a:p>
        </p:txBody>
      </p:sp>
      <p:pic>
        <p:nvPicPr>
          <p:cNvPr id="6" name="Picture 2" descr="D:\hinh anh\hinh 18.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5320665" y="2742565"/>
            <a:ext cx="3457575" cy="1723390"/>
          </a:xfrm>
        </p:spPr>
      </p:pic>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Slide Number Placeholder 3"/>
          <p:cNvSpPr>
            <a:spLocks noGrp="1"/>
          </p:cNvSpPr>
          <p:nvPr>
            <p:ph type="sldNum" sz="quarter" idx="12"/>
          </p:nvPr>
        </p:nvSpPr>
        <p:spPr/>
        <p:txBody>
          <a:bodyPr/>
          <a:p>
            <a:pPr>
              <a:defRPr/>
            </a:pPr>
            <a:fld id="{25316ABE-384C-4104-8563-39304A7B761E}" type="slidenum">
              <a:rPr lang="fr-CA" altLang="zh-CN"/>
            </a:fld>
            <a:endParaRPr lang="fr-CA" altLang="zh-CN"/>
          </a:p>
        </p:txBody>
      </p:sp>
      <p:sp>
        <p:nvSpPr>
          <p:cNvPr id="100" name="Text Box 99"/>
          <p:cNvSpPr txBox="1"/>
          <p:nvPr/>
        </p:nvSpPr>
        <p:spPr>
          <a:xfrm>
            <a:off x="290195" y="1533525"/>
            <a:ext cx="8701405" cy="1076325"/>
          </a:xfrm>
          <a:prstGeom prst="rect">
            <a:avLst/>
          </a:prstGeom>
          <a:noFill/>
          <a:ln w="9525">
            <a:noFill/>
          </a:ln>
        </p:spPr>
        <p:txBody>
          <a:bodyPr wrap="square">
            <a:spAutoFit/>
          </a:bodyPr>
          <a:p>
            <a:pPr marL="69215" indent="-69215" algn="ctr"/>
            <a:r>
              <a:rPr lang="en-US" sz="3200" b="1">
                <a:solidFill>
                  <a:srgbClr val="00B050"/>
                </a:solidFill>
                <a:latin typeface="Times New Roman" panose="02020603050405020304" charset="0"/>
                <a:cs typeface="Times New Roman" panose="02020603050405020304" charset="0"/>
              </a:rPr>
              <a:t>VỀ PHƯƠNG HƯỚNG, NHIỆM VỤ, GIẢI PHÁP TRONG THỜI GIAN TỚI</a:t>
            </a:r>
            <a:endParaRPr lang="en-US" sz="3200" b="1">
              <a:solidFill>
                <a:srgbClr val="00B050"/>
              </a:solidFill>
              <a:latin typeface="Times New Roman" panose="02020603050405020304" charset="0"/>
              <a:cs typeface="Times New Roman" panose="02020603050405020304" charset="0"/>
            </a:endParaRPr>
          </a:p>
        </p:txBody>
      </p:sp>
    </p:spTree>
  </p:cSld>
  <p:clrMapOvr>
    <a:masterClrMapping/>
  </p:clrMapOvr>
  <p:transition>
    <p:fade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Slide Number Placeholder 3"/>
          <p:cNvSpPr>
            <a:spLocks noGrp="1"/>
          </p:cNvSpPr>
          <p:nvPr>
            <p:ph type="sldNum" sz="quarter" idx="12"/>
          </p:nvPr>
        </p:nvSpPr>
        <p:spPr/>
        <p:txBody>
          <a:bodyPr/>
          <a:p>
            <a:pPr>
              <a:defRPr/>
            </a:pPr>
            <a:fld id="{25316ABE-384C-4104-8563-39304A7B761E}" type="slidenum">
              <a:rPr lang="fr-CA" altLang="zh-CN"/>
            </a:fld>
            <a:endParaRPr lang="fr-CA" altLang="zh-CN"/>
          </a:p>
        </p:txBody>
      </p:sp>
      <p:sp>
        <p:nvSpPr>
          <p:cNvPr id="100" name="Text Box 99"/>
          <p:cNvSpPr txBox="1"/>
          <p:nvPr/>
        </p:nvSpPr>
        <p:spPr>
          <a:xfrm>
            <a:off x="143510" y="657225"/>
            <a:ext cx="9000490" cy="1076325"/>
          </a:xfrm>
          <a:prstGeom prst="rect">
            <a:avLst/>
          </a:prstGeom>
          <a:noFill/>
          <a:ln w="9525">
            <a:noFill/>
          </a:ln>
        </p:spPr>
        <p:txBody>
          <a:bodyPr wrap="square">
            <a:spAutoFit/>
          </a:bodyPr>
          <a:p>
            <a:pPr marL="69215" indent="-69215" algn="ctr"/>
            <a:r>
              <a:rPr lang="en-US" sz="3200" b="1">
                <a:solidFill>
                  <a:srgbClr val="00B050"/>
                </a:solidFill>
                <a:latin typeface="Times New Roman" panose="02020603050405020304" charset="0"/>
                <a:cs typeface="Times New Roman" panose="02020603050405020304" charset="0"/>
              </a:rPr>
              <a:t>CÁC VĂN BẢN PHÁP LÝ ĐỂ THỰC HIỆN PHÒNG CHỐNG THAM NHŨNG</a:t>
            </a:r>
            <a:endParaRPr lang="en-US" sz="3200" b="1">
              <a:solidFill>
                <a:srgbClr val="00B050"/>
              </a:solidFill>
              <a:latin typeface="Times New Roman" panose="02020603050405020304" charset="0"/>
              <a:cs typeface="Times New Roman" panose="02020603050405020304" charset="0"/>
            </a:endParaRPr>
          </a:p>
        </p:txBody>
      </p:sp>
      <p:sp>
        <p:nvSpPr>
          <p:cNvPr id="5" name="Rounded Rectangle 4"/>
          <p:cNvSpPr/>
          <p:nvPr/>
        </p:nvSpPr>
        <p:spPr>
          <a:xfrm>
            <a:off x="144145" y="2054225"/>
            <a:ext cx="1799590" cy="2382520"/>
          </a:xfrm>
          <a:prstGeom prst="roundRect">
            <a:avLst/>
          </a:prstGeom>
          <a:solidFill>
            <a:srgbClr val="00B0F0"/>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l"/>
            <a:r>
              <a:rPr lang="en-US" sz="2200" b="1">
                <a:highlight>
                  <a:srgbClr val="00FF00"/>
                </a:highlight>
                <a:latin typeface="Times New Roman" panose="02020603050405020304" charset="0"/>
                <a:cs typeface="Times New Roman" panose="02020603050405020304" charset="0"/>
              </a:rPr>
              <a:t>Luật phòng chống tham nhũng năm 2018</a:t>
            </a:r>
            <a:endParaRPr lang="en-US" sz="2200" b="1">
              <a:highlight>
                <a:srgbClr val="00FF00"/>
              </a:highlight>
              <a:latin typeface="Times New Roman" panose="02020603050405020304" charset="0"/>
              <a:cs typeface="Times New Roman" panose="02020603050405020304" charset="0"/>
            </a:endParaRPr>
          </a:p>
        </p:txBody>
      </p:sp>
      <p:sp>
        <p:nvSpPr>
          <p:cNvPr id="6" name="Oval 5"/>
          <p:cNvSpPr/>
          <p:nvPr/>
        </p:nvSpPr>
        <p:spPr>
          <a:xfrm>
            <a:off x="2070100" y="1733550"/>
            <a:ext cx="2357755" cy="2703195"/>
          </a:xfrm>
          <a:prstGeom prst="ellipse">
            <a:avLst/>
          </a:prstGeom>
          <a:solidFill>
            <a:srgbClr val="FF0000"/>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ctr"/>
            <a:r>
              <a:rPr lang="en-US" sz="1800" b="1">
                <a:latin typeface="Times New Roman" panose="02020603050405020304" charset="0"/>
                <a:cs typeface="Times New Roman" panose="02020603050405020304" charset="0"/>
              </a:rPr>
              <a:t>Nghị định số 59/2019/NĐ-CP quy định chi tiết 1 số điều và biện pháp thi hành luật PCTN năm 2018</a:t>
            </a:r>
            <a:endParaRPr lang="en-US" sz="1800" b="1">
              <a:latin typeface="Times New Roman" panose="02020603050405020304" charset="0"/>
              <a:cs typeface="Times New Roman" panose="02020603050405020304" charset="0"/>
            </a:endParaRPr>
          </a:p>
        </p:txBody>
      </p:sp>
      <p:sp>
        <p:nvSpPr>
          <p:cNvPr id="7" name="Snip Diagonal Corner Rectangle 6"/>
          <p:cNvSpPr/>
          <p:nvPr/>
        </p:nvSpPr>
        <p:spPr>
          <a:xfrm>
            <a:off x="4573270" y="1785620"/>
            <a:ext cx="2016760" cy="2757805"/>
          </a:xfrm>
          <a:prstGeom prst="snip2DiagRect">
            <a:avLst/>
          </a:prstGeom>
          <a:solidFill>
            <a:srgbClr val="00B0F0"/>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ctr"/>
            <a:r>
              <a:rPr lang="en-US" sz="1800" b="1">
                <a:solidFill>
                  <a:srgbClr val="FF0000"/>
                </a:solidFill>
                <a:latin typeface="Times New Roman" panose="02020603050405020304" charset="0"/>
                <a:cs typeface="Times New Roman" panose="02020603050405020304" charset="0"/>
              </a:rPr>
              <a:t>Nghị định số 130/2020/NĐ-CP quy định về kiểm soát tài sản thu nhật của những người có chức vụ quyền hạn</a:t>
            </a:r>
            <a:endParaRPr lang="en-US" sz="1800" b="1">
              <a:solidFill>
                <a:srgbClr val="FF0000"/>
              </a:solidFill>
              <a:latin typeface="Times New Roman" panose="02020603050405020304" charset="0"/>
              <a:cs typeface="Times New Roman" panose="02020603050405020304" charset="0"/>
            </a:endParaRPr>
          </a:p>
        </p:txBody>
      </p:sp>
      <p:sp>
        <p:nvSpPr>
          <p:cNvPr id="8" name="Rectangles 7"/>
          <p:cNvSpPr/>
          <p:nvPr/>
        </p:nvSpPr>
        <p:spPr>
          <a:xfrm>
            <a:off x="6931660" y="1993900"/>
            <a:ext cx="2007870" cy="2272030"/>
          </a:xfrm>
          <a:prstGeom prst="rect">
            <a:avLst/>
          </a:prstGeom>
          <a:gradFill>
            <a:gsLst>
              <a:gs pos="0">
                <a:srgbClr val="14CD68"/>
              </a:gs>
              <a:gs pos="100000">
                <a:srgbClr val="0B6E38"/>
              </a:gs>
            </a:gsLst>
            <a:lin scaled="0"/>
          </a:gradFill>
        </p:spPr>
        <p:style>
          <a:lnRef idx="2">
            <a:schemeClr val="accent1">
              <a:lumMod val="75000"/>
            </a:schemeClr>
          </a:lnRef>
          <a:fillRef idx="1">
            <a:schemeClr val="accent1"/>
          </a:fillRef>
          <a:effectRef idx="0">
            <a:srgbClr val="FFFFFF"/>
          </a:effectRef>
          <a:fontRef idx="minor">
            <a:schemeClr val="lt1"/>
          </a:fontRef>
        </p:style>
        <p:txBody>
          <a:bodyPr rtlCol="0" anchor="ctr"/>
          <a:p>
            <a:pPr algn="ctr"/>
            <a:r>
              <a:rPr lang="en-US" sz="2200" b="1">
                <a:latin typeface="Times New Roman" panose="02020603050405020304" charset="0"/>
                <a:cs typeface="Times New Roman" panose="02020603050405020304" charset="0"/>
              </a:rPr>
              <a:t>Hướng dẫn số 25/HD/BCĐTW về PCTN</a:t>
            </a:r>
            <a:endParaRPr lang="en-US" sz="2200" b="1">
              <a:latin typeface="Times New Roman" panose="02020603050405020304" charset="0"/>
              <a:cs typeface="Times New Roman" panose="02020603050405020304"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0" fill="hold"/>
                                        <p:tgtEl>
                                          <p:spTgt spid="6"/>
                                        </p:tgtEl>
                                        <p:attrNameLst>
                                          <p:attrName>ppt_x</p:attrName>
                                        </p:attrNameLst>
                                      </p:cBhvr>
                                      <p:tavLst>
                                        <p:tav tm="0">
                                          <p:val>
                                            <p:strVal val="#ppt_x"/>
                                          </p:val>
                                        </p:tav>
                                        <p:tav tm="100000">
                                          <p:val>
                                            <p:strVal val="#ppt_x"/>
                                          </p:val>
                                        </p:tav>
                                      </p:tavLst>
                                    </p:anim>
                                    <p:anim calcmode="lin" valueType="num">
                                      <p:cBhvr additive="base">
                                        <p:cTn id="13" dur="5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ircle(in)">
                                      <p:cBhvr>
                                        <p:cTn id="18" dur="20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heckerboard(across)">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Slide Number Placeholder 3"/>
          <p:cNvSpPr>
            <a:spLocks noGrp="1"/>
          </p:cNvSpPr>
          <p:nvPr>
            <p:ph type="sldNum" sz="quarter" idx="12"/>
          </p:nvPr>
        </p:nvSpPr>
        <p:spPr/>
        <p:txBody>
          <a:bodyPr/>
          <a:p>
            <a:pPr>
              <a:defRPr/>
            </a:pPr>
            <a:fld id="{25316ABE-384C-4104-8563-39304A7B761E}" type="slidenum">
              <a:rPr lang="fr-CA" altLang="zh-CN"/>
            </a:fld>
            <a:endParaRPr lang="fr-CA" altLang="zh-CN"/>
          </a:p>
        </p:txBody>
      </p:sp>
      <p:sp>
        <p:nvSpPr>
          <p:cNvPr id="100" name="Text Box 99"/>
          <p:cNvSpPr txBox="1"/>
          <p:nvPr/>
        </p:nvSpPr>
        <p:spPr>
          <a:xfrm>
            <a:off x="87630" y="620395"/>
            <a:ext cx="8979535" cy="3784600"/>
          </a:xfrm>
          <a:prstGeom prst="rect">
            <a:avLst/>
          </a:prstGeom>
          <a:noFill/>
          <a:ln w="9525">
            <a:noFill/>
          </a:ln>
        </p:spPr>
        <p:txBody>
          <a:bodyPr wrap="square">
            <a:spAutoFit/>
          </a:bodyPr>
          <a:p>
            <a:pPr marL="0" indent="0" algn="ctr"/>
            <a:r>
              <a:rPr lang="en-US" sz="3000" b="1" i="1">
                <a:solidFill>
                  <a:srgbClr val="00B050"/>
                </a:solidFill>
                <a:latin typeface="Times New Roman" panose="02020603050405020304" charset="0"/>
                <a:ea typeface="SimSun" panose="02010600030101010101" pitchFamily="2" charset="-122"/>
                <a:cs typeface="Times New Roman" panose="02020603050405020304" charset="0"/>
              </a:rPr>
              <a:t>“Nâng cao năng lực lãnh đạo, năng lực cầm quyền và sức chiến đấu của Đảng; xây dựng Đảng và hệ thống chính trị trong sạch, vững mạnh   toàn diện; củng cố, tăng cường niềm tin của nhân dân đối với Đảng, Nhà nước, chế độ xã hội chủ nghĩa...; xây dựng và bảo vệ vững chắc Tổ quốc, giữ vững môi trường hòa bình, ổn định; phấn đấu đến giữa thế kỷ XXI, nước ta trở thành một nước phát triển, theo định hướng xã hội chủ nghĩa”</a:t>
            </a:r>
            <a:endParaRPr lang="en-US" sz="3000" b="1" i="1">
              <a:solidFill>
                <a:srgbClr val="00B050"/>
              </a:solidFill>
              <a:latin typeface="Times New Roman" panose="02020603050405020304" charset="0"/>
              <a:ea typeface="SimSun" panose="02010600030101010101" pitchFamily="2" charset="-122"/>
              <a:cs typeface="Times New Roman" panose="02020603050405020304" charset="0"/>
            </a:endParaRPr>
          </a:p>
        </p:txBody>
      </p:sp>
      <p:sp>
        <p:nvSpPr>
          <p:cNvPr id="5" name="Text Box 4"/>
          <p:cNvSpPr txBox="1"/>
          <p:nvPr/>
        </p:nvSpPr>
        <p:spPr>
          <a:xfrm>
            <a:off x="199390" y="135890"/>
            <a:ext cx="6057900" cy="583565"/>
          </a:xfrm>
          <a:prstGeom prst="rect">
            <a:avLst/>
          </a:prstGeom>
          <a:noFill/>
        </p:spPr>
        <p:txBody>
          <a:bodyPr wrap="square" rtlCol="0">
            <a:spAutoFit/>
          </a:bodyPr>
          <a:p>
            <a:pPr algn="ctr"/>
            <a:r>
              <a:rPr lang="en-US" sz="3200" b="1">
                <a:solidFill>
                  <a:srgbClr val="FF0000"/>
                </a:solidFill>
                <a:latin typeface="Times New Roman" panose="02020603050405020304" charset="0"/>
                <a:cs typeface="Times New Roman" panose="02020603050405020304" charset="0"/>
              </a:rPr>
              <a:t>Nội dung chủ đề</a:t>
            </a:r>
            <a:endParaRPr lang="en-US" sz="3200" b="1">
              <a:solidFill>
                <a:srgbClr val="FF0000"/>
              </a:solidFill>
              <a:latin typeface="Times New Roman" panose="02020603050405020304" charset="0"/>
              <a:cs typeface="Times New Roman" panose="02020603050405020304" charset="0"/>
            </a:endParaRPr>
          </a:p>
        </p:txBody>
      </p:sp>
    </p:spTree>
  </p:cSld>
  <p:clrMapOvr>
    <a:masterClrMapping/>
  </p:clrMapOvr>
  <p:transition>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Slide Number Placeholder 3"/>
          <p:cNvSpPr>
            <a:spLocks noGrp="1"/>
          </p:cNvSpPr>
          <p:nvPr>
            <p:ph type="sldNum" sz="quarter" idx="12"/>
          </p:nvPr>
        </p:nvSpPr>
        <p:spPr/>
        <p:txBody>
          <a:bodyPr/>
          <a:p>
            <a:pPr>
              <a:defRPr/>
            </a:pPr>
            <a:fld id="{25316ABE-384C-4104-8563-39304A7B761E}" type="slidenum">
              <a:rPr lang="fr-CA" altLang="zh-CN"/>
            </a:fld>
            <a:endParaRPr lang="fr-CA" altLang="zh-CN"/>
          </a:p>
        </p:txBody>
      </p:sp>
      <p:sp>
        <p:nvSpPr>
          <p:cNvPr id="100" name="Text Box 99"/>
          <p:cNvSpPr txBox="1"/>
          <p:nvPr/>
        </p:nvSpPr>
        <p:spPr>
          <a:xfrm>
            <a:off x="119380" y="648970"/>
            <a:ext cx="8932545" cy="1835785"/>
          </a:xfrm>
          <a:prstGeom prst="rect">
            <a:avLst/>
          </a:prstGeom>
          <a:noFill/>
          <a:ln w="9525">
            <a:noFill/>
          </a:ln>
        </p:spPr>
        <p:txBody>
          <a:bodyPr wrap="square">
            <a:noAutofit/>
          </a:bodyPr>
          <a:p>
            <a:pPr marL="0" indent="323850" algn="just"/>
            <a:r>
              <a:rPr lang="en-US" sz="2800" b="1" i="1">
                <a:gradFill>
                  <a:gsLst>
                    <a:gs pos="0">
                      <a:srgbClr val="14CD68"/>
                    </a:gs>
                    <a:gs pos="100000">
                      <a:srgbClr val="0B6E38"/>
                    </a:gs>
                  </a:gsLst>
                  <a:lin scaled="0"/>
                </a:gradFill>
                <a:latin typeface="Times New Roman" panose="02020603050405020304" charset="0"/>
                <a:cs typeface="Times New Roman" panose="02020603050405020304" charset="0"/>
              </a:rPr>
              <a:t>Một là</a:t>
            </a:r>
            <a:r>
              <a:rPr lang="en-US" sz="2800" b="1">
                <a:gradFill>
                  <a:gsLst>
                    <a:gs pos="0">
                      <a:srgbClr val="14CD68"/>
                    </a:gs>
                    <a:gs pos="100000">
                      <a:srgbClr val="0B6E38"/>
                    </a:gs>
                  </a:gsLst>
                  <a:lin scaled="0"/>
                </a:gradFill>
                <a:latin typeface="Times New Roman" panose="02020603050405020304" charset="0"/>
                <a:cs typeface="Times New Roman" panose="02020603050405020304" charset="0"/>
              </a:rPr>
              <a:t>, phải tiếp tục đẩy mạnh, nâng cao hơn nữa hiệu quả công tác giáo dục, tuyên truyền, xây dựng văn hóa tiết kiệm, không tham nhũng, tiêu cực trong cán bộ, đảng viên và nhân dân.</a:t>
            </a:r>
            <a:endParaRPr lang="en-US" sz="2800" b="1">
              <a:gradFill>
                <a:gsLst>
                  <a:gs pos="0">
                    <a:srgbClr val="14CD68"/>
                  </a:gs>
                  <a:gs pos="100000">
                    <a:srgbClr val="0B6E38"/>
                  </a:gs>
                </a:gsLst>
                <a:lin scaled="0"/>
              </a:gradFill>
              <a:latin typeface="Times New Roman" panose="02020603050405020304" charset="0"/>
              <a:cs typeface="Times New Roman" panose="02020603050405020304" charset="0"/>
            </a:endParaRPr>
          </a:p>
          <a:p>
            <a:pPr marL="0" indent="323850" algn="just"/>
            <a:endParaRPr lang="en-US" sz="2800" b="1">
              <a:gradFill>
                <a:gsLst>
                  <a:gs pos="0">
                    <a:srgbClr val="14CD68"/>
                  </a:gs>
                  <a:gs pos="100000">
                    <a:srgbClr val="0B6E38"/>
                  </a:gs>
                </a:gsLst>
                <a:lin scaled="0"/>
              </a:gradFill>
              <a:latin typeface="Times New Roman" panose="02020603050405020304" charset="0"/>
              <a:cs typeface="Times New Roman" panose="02020603050405020304" charset="0"/>
            </a:endParaRPr>
          </a:p>
        </p:txBody>
      </p:sp>
      <p:sp>
        <p:nvSpPr>
          <p:cNvPr id="5" name="Text Box 4"/>
          <p:cNvSpPr txBox="1"/>
          <p:nvPr/>
        </p:nvSpPr>
        <p:spPr>
          <a:xfrm>
            <a:off x="120015" y="2466340"/>
            <a:ext cx="9023985" cy="2245360"/>
          </a:xfrm>
          <a:prstGeom prst="rect">
            <a:avLst/>
          </a:prstGeom>
          <a:noFill/>
          <a:ln w="9525">
            <a:noFill/>
          </a:ln>
        </p:spPr>
        <p:txBody>
          <a:bodyPr wrap="square">
            <a:spAutoFit/>
          </a:bodyPr>
          <a:p>
            <a:pPr marL="0" indent="457200"/>
            <a:r>
              <a:rPr lang="en-US" sz="2800" b="1" i="1">
                <a:solidFill>
                  <a:srgbClr val="00B0F0"/>
                </a:solidFill>
                <a:latin typeface="Times New Roman" panose="02020603050405020304" charset="0"/>
                <a:ea typeface="SimSun" panose="02010600030101010101" pitchFamily="2" charset="-122"/>
                <a:cs typeface="Times New Roman" panose="02020603050405020304" charset="0"/>
              </a:rPr>
              <a:t>Hai là</a:t>
            </a:r>
            <a:r>
              <a:rPr lang="en-US" sz="2800" b="1">
                <a:solidFill>
                  <a:srgbClr val="00B0F0"/>
                </a:solidFill>
                <a:latin typeface="Times New Roman" panose="02020603050405020304" charset="0"/>
                <a:ea typeface="SimSun" panose="02010600030101010101" pitchFamily="2" charset="-122"/>
                <a:cs typeface="Times New Roman" panose="02020603050405020304" charset="0"/>
              </a:rPr>
              <a:t>, tiếp tục xây dựng, hoàn thiện đồng bộ thể chế về xây dựng, chỉnh đốn Đảng, quản lý kinh tế - xã hội và phòng, chống tham nhũng, tiêu cực; kịp thời khắc phục những bất cập, bịt kín những “khoảng trống”, “kẽ hở” để “không thể tham nhũng, tiêu cực”. </a:t>
            </a:r>
            <a:endParaRPr lang="en-US" sz="2800" b="1">
              <a:solidFill>
                <a:srgbClr val="00B0F0"/>
              </a:solidFill>
              <a:latin typeface="Times New Roman" panose="02020603050405020304" charset="0"/>
              <a:ea typeface="SimSun" panose="02010600030101010101" pitchFamily="2" charset="-122"/>
              <a:cs typeface="Times New Roman" panose="02020603050405020304"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checkerboard(across)">
                                      <p:cBhvr>
                                        <p:cTn id="7" dur="500"/>
                                        <p:tgtEl>
                                          <p:spTgt spid="10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100" grpId="1"/>
      <p:bldP spid="5" grpId="0"/>
      <p:bldP spid="5"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Slide Number Placeholder 3"/>
          <p:cNvSpPr>
            <a:spLocks noGrp="1"/>
          </p:cNvSpPr>
          <p:nvPr>
            <p:ph type="sldNum" sz="quarter" idx="12"/>
          </p:nvPr>
        </p:nvSpPr>
        <p:spPr/>
        <p:txBody>
          <a:bodyPr/>
          <a:p>
            <a:pPr>
              <a:defRPr/>
            </a:pPr>
            <a:fld id="{25316ABE-384C-4104-8563-39304A7B761E}" type="slidenum">
              <a:rPr lang="fr-CA" altLang="zh-CN"/>
            </a:fld>
            <a:endParaRPr lang="fr-CA" altLang="zh-CN"/>
          </a:p>
        </p:txBody>
      </p:sp>
      <p:sp>
        <p:nvSpPr>
          <p:cNvPr id="100" name="Text Box 99"/>
          <p:cNvSpPr txBox="1"/>
          <p:nvPr/>
        </p:nvSpPr>
        <p:spPr>
          <a:xfrm>
            <a:off x="55245" y="2334895"/>
            <a:ext cx="9034145" cy="1766570"/>
          </a:xfrm>
          <a:prstGeom prst="rect">
            <a:avLst/>
          </a:prstGeom>
          <a:noFill/>
          <a:ln w="9525">
            <a:noFill/>
          </a:ln>
        </p:spPr>
        <p:txBody>
          <a:bodyPr wrap="square">
            <a:noAutofit/>
          </a:bodyPr>
          <a:p>
            <a:pPr marL="0" indent="323850"/>
            <a:r>
              <a:rPr lang="en-US" sz="2200" b="1" i="1">
                <a:solidFill>
                  <a:srgbClr val="00B0F0"/>
                </a:solidFill>
                <a:latin typeface="Times New Roman" panose="02020603050405020304" charset="0"/>
                <a:cs typeface="Times New Roman" panose="02020603050405020304" charset="0"/>
              </a:rPr>
              <a:t>Bốn là, </a:t>
            </a:r>
            <a:r>
              <a:rPr lang="en-US" sz="2200" b="1">
                <a:solidFill>
                  <a:srgbClr val="00B0F0"/>
                </a:solidFill>
                <a:latin typeface="Times New Roman" panose="02020603050405020304" charset="0"/>
                <a:cs typeface="Times New Roman" panose="02020603050405020304" charset="0"/>
              </a:rPr>
              <a:t>tiếp tục hoàn thiện và thực hiện nghiêm các quy định về công khai, minh bạch và trách nhiệm giải trình trong hoạt động của cơ quan, tổ chức, đơn vị; kiểm soát có hiệu quả tài sản, thu nhập của người có chức vụ, quyền hạn; cải cách hành chính và xây dựng đội ngũ cán bộ có đủ phẩm chất, năng lực và uy tín, ngang tầm nhiệm vụ trong giai đoạn mới.</a:t>
            </a:r>
            <a:endParaRPr lang="en-US" sz="2200" b="1">
              <a:solidFill>
                <a:srgbClr val="00B0F0"/>
              </a:solidFill>
              <a:latin typeface="Times New Roman" panose="02020603050405020304" charset="0"/>
              <a:cs typeface="Times New Roman" panose="02020603050405020304" charset="0"/>
            </a:endParaRPr>
          </a:p>
        </p:txBody>
      </p:sp>
      <p:sp>
        <p:nvSpPr>
          <p:cNvPr id="6" name="Text Box 5"/>
          <p:cNvSpPr txBox="1"/>
          <p:nvPr/>
        </p:nvSpPr>
        <p:spPr>
          <a:xfrm>
            <a:off x="156845" y="611505"/>
            <a:ext cx="8932545" cy="1325245"/>
          </a:xfrm>
          <a:prstGeom prst="rect">
            <a:avLst/>
          </a:prstGeom>
          <a:noFill/>
          <a:ln w="9525">
            <a:noFill/>
          </a:ln>
        </p:spPr>
        <p:txBody>
          <a:bodyPr wrap="square">
            <a:noAutofit/>
          </a:bodyPr>
          <a:p>
            <a:pPr marL="0" indent="323850" algn="just"/>
            <a:r>
              <a:rPr lang="en-US" sz="2000" b="1" i="1">
                <a:solidFill>
                  <a:schemeClr val="tx1"/>
                </a:solidFill>
                <a:latin typeface="Times New Roman" panose="02020603050405020304" charset="0"/>
                <a:cs typeface="Times New Roman" panose="02020603050405020304" charset="0"/>
              </a:rPr>
              <a:t>Ba là, </a:t>
            </a:r>
            <a:r>
              <a:rPr lang="en-US" sz="2000" b="1">
                <a:solidFill>
                  <a:schemeClr val="tx1"/>
                </a:solidFill>
                <a:latin typeface="Times New Roman" panose="02020603050405020304" charset="0"/>
                <a:cs typeface="Times New Roman" panose="02020603050405020304" charset="0"/>
              </a:rPr>
              <a:t>tăng cường công tác kiểm tra, giám sát, thanh tra, kiểm toán; đẩy mạnh điều tra, truy tố, xét xử, thi hành án;    phát hiện sớm, xử lý nghiêm các vụ việc, vụ án tham nhũng;</a:t>
            </a:r>
            <a:r>
              <a:rPr lang="en-US" sz="2000" b="1">
                <a:solidFill>
                  <a:schemeClr val="tx1"/>
                </a:solidFill>
                <a:latin typeface="Times New Roman" panose="02020603050405020304" charset="0"/>
                <a:cs typeface="Times New Roman" panose="02020603050405020304" charset="0"/>
                <a:sym typeface="+mn-ea"/>
              </a:rPr>
              <a:t>ngăn chặn có hiệu quả tệ “tham nhũng vặt”; nâng cao hiệu quả thu hồi tài sản tham nhũng.</a:t>
            </a:r>
            <a:endParaRPr lang="en-US" sz="2000" b="1">
              <a:solidFill>
                <a:schemeClr val="tx1"/>
              </a:solidFill>
              <a:latin typeface="Times New Roman" panose="02020603050405020304" charset="0"/>
              <a:cs typeface="Times New Roman" panose="02020603050405020304" charset="0"/>
            </a:endParaRPr>
          </a:p>
          <a:p>
            <a:pPr marL="0" indent="323850"/>
            <a:r>
              <a:rPr lang="en-US" sz="1800">
                <a:solidFill>
                  <a:srgbClr val="231F20"/>
                </a:solidFill>
                <a:latin typeface="Times New Roman" panose="02020603050405020304" charset="0"/>
              </a:rPr>
              <a:t> </a:t>
            </a:r>
            <a:endParaRPr lang="en-US" sz="1800">
              <a:solidFill>
                <a:srgbClr val="231F20"/>
              </a:solidFill>
              <a:latin typeface="Times New Roman" panose="02020603050405020304" charset="0"/>
            </a:endParaRPr>
          </a:p>
          <a:p>
            <a:endParaRPr lang="en-US" sz="1800">
              <a:solidFill>
                <a:srgbClr val="231F20"/>
              </a:solidFill>
              <a:latin typeface="Times New Roman" panose="02020603050405020304"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00"/>
                                        </p:tgtEl>
                                        <p:attrNameLst>
                                          <p:attrName>style.visibility</p:attrName>
                                        </p:attrNameLst>
                                      </p:cBhvr>
                                      <p:to>
                                        <p:strVal val="visible"/>
                                      </p:to>
                                    </p:set>
                                    <p:animEffect transition="in" filter="diamond(in)">
                                      <p:cBhvr>
                                        <p:cTn id="12" dur="20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0" grpId="0"/>
      <p:bldP spid="100"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Slide Number Placeholder 3"/>
          <p:cNvSpPr>
            <a:spLocks noGrp="1"/>
          </p:cNvSpPr>
          <p:nvPr>
            <p:ph type="sldNum" sz="quarter" idx="12"/>
          </p:nvPr>
        </p:nvSpPr>
        <p:spPr/>
        <p:txBody>
          <a:bodyPr/>
          <a:p>
            <a:pPr>
              <a:defRPr/>
            </a:pPr>
            <a:fld id="{25316ABE-384C-4104-8563-39304A7B761E}" type="slidenum">
              <a:rPr lang="fr-CA" altLang="zh-CN"/>
            </a:fld>
            <a:endParaRPr lang="fr-CA" altLang="zh-CN"/>
          </a:p>
        </p:txBody>
      </p:sp>
      <p:sp>
        <p:nvSpPr>
          <p:cNvPr id="5" name="Text Box 4"/>
          <p:cNvSpPr txBox="1"/>
          <p:nvPr/>
        </p:nvSpPr>
        <p:spPr>
          <a:xfrm>
            <a:off x="110490" y="1244600"/>
            <a:ext cx="8974455" cy="2245360"/>
          </a:xfrm>
          <a:prstGeom prst="rect">
            <a:avLst/>
          </a:prstGeom>
          <a:noFill/>
          <a:ln w="9525">
            <a:noFill/>
          </a:ln>
        </p:spPr>
        <p:txBody>
          <a:bodyPr wrap="square">
            <a:spAutoFit/>
          </a:bodyPr>
          <a:p>
            <a:pPr marL="0" indent="323850" algn="just"/>
            <a:r>
              <a:rPr lang="en-US" sz="2800" b="1" i="1">
                <a:solidFill>
                  <a:srgbClr val="00B0F0"/>
                </a:solidFill>
                <a:latin typeface="Times New Roman" panose="02020603050405020304" charset="0"/>
                <a:cs typeface="Times New Roman" panose="02020603050405020304" charset="0"/>
              </a:rPr>
              <a:t>Năm là, </a:t>
            </a:r>
            <a:r>
              <a:rPr lang="en-US" sz="2800" b="1">
                <a:solidFill>
                  <a:srgbClr val="00B0F0"/>
                </a:solidFill>
                <a:latin typeface="Times New Roman" panose="02020603050405020304" charset="0"/>
                <a:cs typeface="Times New Roman" panose="02020603050405020304" charset="0"/>
              </a:rPr>
              <a:t>tiếp tục kiện toàn tổ chức bộ máy, nâng cao năng lực, hiệu quả hoạt động của các cơ quan, đơn vị có chức năng phòng, chống tham nhũng, tiêu cực, trước hết là các Ban Chỉ đạo cấp tỉnh và các cơ quan nội chính từ Trung ương đến địa phương.</a:t>
            </a:r>
            <a:endParaRPr lang="en-US" sz="2800" b="1">
              <a:solidFill>
                <a:srgbClr val="00B0F0"/>
              </a:solidFill>
              <a:latin typeface="Times New Roman" panose="02020603050405020304" charset="0"/>
              <a:cs typeface="Times New Roman" panose="02020603050405020304"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Slide Number Placeholder 3"/>
          <p:cNvSpPr>
            <a:spLocks noGrp="1"/>
          </p:cNvSpPr>
          <p:nvPr>
            <p:ph type="sldNum" sz="quarter" idx="12"/>
          </p:nvPr>
        </p:nvSpPr>
        <p:spPr/>
        <p:txBody>
          <a:bodyPr/>
          <a:p>
            <a:pPr>
              <a:defRPr/>
            </a:pPr>
            <a:fld id="{25316ABE-384C-4104-8563-39304A7B761E}" type="slidenum">
              <a:rPr lang="fr-CA" altLang="zh-CN"/>
            </a:fld>
            <a:endParaRPr lang="fr-CA" altLang="zh-CN"/>
          </a:p>
        </p:txBody>
      </p:sp>
      <p:sp>
        <p:nvSpPr>
          <p:cNvPr id="5" name="Text Box 4"/>
          <p:cNvSpPr txBox="1"/>
          <p:nvPr/>
        </p:nvSpPr>
        <p:spPr>
          <a:xfrm>
            <a:off x="75565" y="593725"/>
            <a:ext cx="9068435" cy="3907790"/>
          </a:xfrm>
          <a:prstGeom prst="rect">
            <a:avLst/>
          </a:prstGeom>
          <a:noFill/>
          <a:ln w="9525">
            <a:noFill/>
          </a:ln>
        </p:spPr>
        <p:txBody>
          <a:bodyPr wrap="square">
            <a:spAutoFit/>
          </a:bodyPr>
          <a:p>
            <a:pPr marL="69215" indent="-69215" algn="ctr"/>
            <a:r>
              <a:rPr lang="en-US" sz="3200" b="1">
                <a:solidFill>
                  <a:srgbClr val="00B050"/>
                </a:solidFill>
                <a:latin typeface="Times New Roman" panose="02020603050405020304" charset="0"/>
                <a:cs typeface="Times New Roman" panose="02020603050405020304" charset="0"/>
              </a:rPr>
              <a:t>LIÊN HỆ BẢN THÂN TẠI NƠI LÀM VIỆC</a:t>
            </a:r>
            <a:endParaRPr lang="en-US" sz="3200" b="1">
              <a:solidFill>
                <a:srgbClr val="00B050"/>
              </a:solidFill>
              <a:latin typeface="Times New Roman" panose="02020603050405020304" charset="0"/>
              <a:cs typeface="Times New Roman" panose="02020603050405020304" charset="0"/>
            </a:endParaRPr>
          </a:p>
          <a:p>
            <a:pPr marL="69215" indent="-69215" algn="l"/>
            <a:r>
              <a:rPr lang="en-US" sz="2400" b="1">
                <a:solidFill>
                  <a:schemeClr val="accent3">
                    <a:lumMod val="75000"/>
                  </a:schemeClr>
                </a:solidFill>
                <a:latin typeface="Times New Roman" panose="02020603050405020304" charset="0"/>
                <a:cs typeface="Times New Roman" panose="02020603050405020304" charset="0"/>
              </a:rPr>
              <a:t>1. Kiên định, kiên quyết về những lập trường, quan điểm của BCĐ trung ương về phòng, chống tham nhũng, tiêu cực.</a:t>
            </a:r>
            <a:endParaRPr lang="en-US" sz="2400" b="1">
              <a:solidFill>
                <a:schemeClr val="accent3">
                  <a:lumMod val="75000"/>
                </a:schemeClr>
              </a:solidFill>
              <a:latin typeface="Times New Roman" panose="02020603050405020304" charset="0"/>
              <a:cs typeface="Times New Roman" panose="02020603050405020304" charset="0"/>
            </a:endParaRPr>
          </a:p>
          <a:p>
            <a:pPr marL="69215" indent="-69215" algn="l"/>
            <a:r>
              <a:rPr lang="en-US" sz="2400" b="1">
                <a:solidFill>
                  <a:schemeClr val="accent3">
                    <a:lumMod val="75000"/>
                  </a:schemeClr>
                </a:solidFill>
                <a:latin typeface="Times New Roman" panose="02020603050405020304" charset="0"/>
                <a:cs typeface="Times New Roman" panose="02020603050405020304" charset="0"/>
              </a:rPr>
              <a:t>2. Giáo dục cho toàn thể SV-HS thấy được tầm quan trọng và tác hại của việc phòng, chống tham nhũng, tiêu cực.</a:t>
            </a:r>
            <a:endParaRPr lang="en-US" sz="2400" b="1">
              <a:solidFill>
                <a:schemeClr val="accent3">
                  <a:lumMod val="75000"/>
                </a:schemeClr>
              </a:solidFill>
              <a:latin typeface="Times New Roman" panose="02020603050405020304" charset="0"/>
              <a:cs typeface="Times New Roman" panose="02020603050405020304" charset="0"/>
            </a:endParaRPr>
          </a:p>
          <a:p>
            <a:pPr marL="69215" indent="-69215" algn="l"/>
            <a:r>
              <a:rPr lang="en-US" sz="2400" b="1">
                <a:solidFill>
                  <a:schemeClr val="accent3">
                    <a:lumMod val="75000"/>
                  </a:schemeClr>
                </a:solidFill>
                <a:latin typeface="Times New Roman" panose="02020603050405020304" charset="0"/>
                <a:cs typeface="Times New Roman" panose="02020603050405020304" charset="0"/>
              </a:rPr>
              <a:t>3. Nói không với tham nhũng, giám sát chặt chẽ những việc làm của những người có chức vụ, quyền hạn trong quá trình thực hiện công vụ.</a:t>
            </a:r>
            <a:endParaRPr lang="en-US" sz="2400" b="1">
              <a:solidFill>
                <a:schemeClr val="accent3">
                  <a:lumMod val="75000"/>
                </a:schemeClr>
              </a:solidFill>
              <a:latin typeface="Times New Roman" panose="02020603050405020304" charset="0"/>
              <a:cs typeface="Times New Roman" panose="02020603050405020304" charset="0"/>
            </a:endParaRPr>
          </a:p>
          <a:p>
            <a:pPr marL="69215" indent="-69215" algn="l"/>
            <a:r>
              <a:rPr lang="en-US" sz="2400" b="1">
                <a:solidFill>
                  <a:schemeClr val="accent3">
                    <a:lumMod val="75000"/>
                  </a:schemeClr>
                </a:solidFill>
                <a:latin typeface="Times New Roman" panose="02020603050405020304" charset="0"/>
                <a:cs typeface="Times New Roman" panose="02020603050405020304" charset="0"/>
              </a:rPr>
              <a:t>4. Góp phần, hướng tới xây dựng một nhà nước pháp quyền không có tham nhũng và tiêu cực.</a:t>
            </a:r>
            <a:endParaRPr lang="en-US" sz="2400" b="1">
              <a:solidFill>
                <a:schemeClr val="accent3">
                  <a:lumMod val="75000"/>
                </a:schemeClr>
              </a:solidFill>
              <a:latin typeface="Times New Roman" panose="02020603050405020304" charset="0"/>
              <a:cs typeface="Times New Roman" panose="02020603050405020304"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Slide Number Placeholder 3"/>
          <p:cNvSpPr>
            <a:spLocks noGrp="1"/>
          </p:cNvSpPr>
          <p:nvPr>
            <p:ph type="sldNum" sz="quarter" idx="12"/>
          </p:nvPr>
        </p:nvSpPr>
        <p:spPr/>
        <p:txBody>
          <a:bodyPr/>
          <a:p>
            <a:pPr>
              <a:defRPr/>
            </a:pPr>
            <a:fld id="{25316ABE-384C-4104-8563-39304A7B761E}" type="slidenum">
              <a:rPr lang="fr-CA" altLang="zh-CN"/>
            </a:fld>
            <a:endParaRPr lang="fr-CA" altLang="zh-CN"/>
          </a:p>
        </p:txBody>
      </p:sp>
      <p:sp>
        <p:nvSpPr>
          <p:cNvPr id="100" name="Text Box 99"/>
          <p:cNvSpPr txBox="1"/>
          <p:nvPr/>
        </p:nvSpPr>
        <p:spPr>
          <a:xfrm>
            <a:off x="127000" y="643890"/>
            <a:ext cx="8940800" cy="3692525"/>
          </a:xfrm>
          <a:prstGeom prst="rect">
            <a:avLst/>
          </a:prstGeom>
          <a:noFill/>
          <a:ln w="9525">
            <a:noFill/>
          </a:ln>
        </p:spPr>
        <p:txBody>
          <a:bodyPr wrap="square">
            <a:spAutoFit/>
          </a:bodyPr>
          <a:p>
            <a:pPr marL="0" indent="0"/>
            <a:r>
              <a:rPr lang="en-US" sz="2600" b="1" i="1">
                <a:gradFill>
                  <a:gsLst>
                    <a:gs pos="0">
                      <a:srgbClr val="14CD68"/>
                    </a:gs>
                    <a:gs pos="100000">
                      <a:srgbClr val="0B6E38"/>
                    </a:gs>
                  </a:gsLst>
                  <a:lin scaled="0"/>
                </a:gradFill>
                <a:latin typeface="Times New Roman" panose="02020603050405020304" charset="0"/>
                <a:cs typeface="Times New Roman" panose="02020603050405020304" charset="0"/>
              </a:rPr>
              <a:t>Cái quý nhất của con người là Cuộc sống và Danh dự sống, bởi vì đời người chỉ sống có một lần. Phải sống sao cho khỏi xót xa, ân hận vì những năm tháng đã sống hoài, sống phí; để khỏi hổ thẹn vì những việc làm ty tiện, đớn hèn, bị mọi người khinh bỉ; để đến khi nhắm mắt xuôi tay, ta có thể tự hào rằng: Tất cả đời ta, tất cả sức ta, ta đã hiến dâng cho sự nghiệp cao đẹp nhất trên đời - sự nghiệp đấu tranh vì độc lập, tự do của Tổ quốc, vì sự trường tồn của Dân tộc, sự vẻ vang của Giống nòi và hạnh phúc của Nhân dân!</a:t>
            </a:r>
            <a:endParaRPr lang="en-US" sz="2600" b="1" i="1">
              <a:gradFill>
                <a:gsLst>
                  <a:gs pos="0">
                    <a:srgbClr val="14CD68"/>
                  </a:gs>
                  <a:gs pos="100000">
                    <a:srgbClr val="0B6E38"/>
                  </a:gs>
                </a:gsLst>
                <a:lin scaled="0"/>
              </a:gradFill>
              <a:latin typeface="Times New Roman" panose="02020603050405020304" charset="0"/>
              <a:cs typeface="Times New Roman" panose="02020603050405020304"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00">
                                            <p:txEl>
                                              <p:pRg st="0" end="0"/>
                                            </p:txEl>
                                          </p:spTgt>
                                        </p:tgtEl>
                                        <p:attrNameLst>
                                          <p:attrName>style.visibility</p:attrName>
                                        </p:attrNameLst>
                                      </p:cBhvr>
                                      <p:to>
                                        <p:strVal val="visible"/>
                                      </p:to>
                                    </p:set>
                                    <p:animEffect transition="in" filter="diamond(in)">
                                      <p:cBhvr>
                                        <p:cTn id="7" dur="2000"/>
                                        <p:tgtEl>
                                          <p:spTgt spid="10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Slide Number Placeholder 3"/>
          <p:cNvSpPr>
            <a:spLocks noGrp="1"/>
          </p:cNvSpPr>
          <p:nvPr>
            <p:ph type="sldNum" sz="quarter" idx="12"/>
          </p:nvPr>
        </p:nvSpPr>
        <p:spPr/>
        <p:txBody>
          <a:bodyPr/>
          <a:p>
            <a:pPr>
              <a:defRPr/>
            </a:pPr>
            <a:fld id="{25316ABE-384C-4104-8563-39304A7B761E}" type="slidenum">
              <a:rPr lang="fr-CA" altLang="zh-CN"/>
            </a:fld>
            <a:endParaRPr lang="fr-CA" altLang="zh-CN"/>
          </a:p>
        </p:txBody>
      </p:sp>
      <p:sp>
        <p:nvSpPr>
          <p:cNvPr id="5" name="Rectangle 4"/>
          <p:cNvSpPr/>
          <p:nvPr/>
        </p:nvSpPr>
        <p:spPr>
          <a:xfrm rot="10800000" flipV="1">
            <a:off x="74930" y="116205"/>
            <a:ext cx="8941435" cy="15240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base"/>
            <a:r>
              <a:rPr lang="en-US" sz="3200" b="1" strike="noStrike" noProof="1" dirty="0" smtClean="0">
                <a:solidFill>
                  <a:srgbClr val="FFFF00"/>
                </a:solidFill>
                <a:latin typeface="Times New Roman" panose="02020603050405020304" charset="0"/>
                <a:cs typeface="Times New Roman" panose="02020603050405020304" charset="0"/>
              </a:rPr>
              <a:t> </a:t>
            </a:r>
            <a:r>
              <a:rPr lang="en-US" sz="3200" b="1" strike="noStrike" noProof="1" dirty="0" err="1" smtClean="0">
                <a:solidFill>
                  <a:srgbClr val="FFFF00"/>
                </a:solidFill>
                <a:latin typeface="Times New Roman" panose="02020603050405020304" charset="0"/>
                <a:cs typeface="Times New Roman" panose="02020603050405020304" charset="0"/>
              </a:rPr>
              <a:t>Hẹn</a:t>
            </a:r>
            <a:r>
              <a:rPr lang="en-US" sz="3200" b="1" strike="noStrike" noProof="1" dirty="0" smtClean="0">
                <a:solidFill>
                  <a:srgbClr val="FFFF00"/>
                </a:solidFill>
                <a:latin typeface="Times New Roman" panose="02020603050405020304" charset="0"/>
                <a:cs typeface="Times New Roman" panose="02020603050405020304" charset="0"/>
              </a:rPr>
              <a:t> </a:t>
            </a:r>
            <a:r>
              <a:rPr lang="en-US" sz="3200" b="1" strike="noStrike" noProof="1" dirty="0" err="1" smtClean="0">
                <a:solidFill>
                  <a:srgbClr val="FFFF00"/>
                </a:solidFill>
                <a:latin typeface="Times New Roman" panose="02020603050405020304" charset="0"/>
                <a:cs typeface="Times New Roman" panose="02020603050405020304" charset="0"/>
              </a:rPr>
              <a:t>gặp</a:t>
            </a:r>
            <a:r>
              <a:rPr lang="en-US" sz="3200" b="1" strike="noStrike" noProof="1" dirty="0" smtClean="0">
                <a:solidFill>
                  <a:srgbClr val="FFFF00"/>
                </a:solidFill>
                <a:latin typeface="Times New Roman" panose="02020603050405020304" charset="0"/>
                <a:cs typeface="Times New Roman" panose="02020603050405020304" charset="0"/>
              </a:rPr>
              <a:t> ngày gặp lại!</a:t>
            </a:r>
            <a:endParaRPr lang="en-US" sz="3200" b="1" strike="noStrike" noProof="1" dirty="0" smtClean="0">
              <a:solidFill>
                <a:srgbClr val="FFFF00"/>
              </a:solidFill>
              <a:latin typeface="Times New Roman" panose="02020603050405020304" charset="0"/>
              <a:cs typeface="Times New Roman" panose="02020603050405020304" charset="0"/>
            </a:endParaRPr>
          </a:p>
        </p:txBody>
      </p:sp>
      <p:pic>
        <p:nvPicPr>
          <p:cNvPr id="12" name="Picture 11" descr="phaohoa (55).gif"/>
          <p:cNvPicPr>
            <a:picLocks noChangeAspect="1"/>
          </p:cNvPicPr>
          <p:nvPr/>
        </p:nvPicPr>
        <p:blipFill>
          <a:blip r:embed="rId1"/>
          <a:stretch>
            <a:fillRect/>
          </a:stretch>
        </p:blipFill>
        <p:spPr>
          <a:xfrm>
            <a:off x="74295" y="1523365"/>
            <a:ext cx="8942070" cy="3514725"/>
          </a:xfrm>
          <a:prstGeom prst="rect">
            <a:avLst/>
          </a:prstGeom>
          <a:noFill/>
          <a:ln w="9525">
            <a:noFill/>
          </a:ln>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par>
                                <p:cTn id="8" presetID="21" presetClass="entr" presetSubtype="4"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heel(4)">
                                      <p:cBhvr>
                                        <p:cTn id="10" dur="20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29" presetClass="exit" presetSubtype="0" fill="hold" nodeType="clickEffect">
                                  <p:stCondLst>
                                    <p:cond delay="0"/>
                                  </p:stCondLst>
                                  <p:childTnLst>
                                    <p:anim calcmode="lin" valueType="num">
                                      <p:cBhvr>
                                        <p:cTn id="14" dur="1000"/>
                                        <p:tgtEl>
                                          <p:spTgt spid="12"/>
                                        </p:tgtEl>
                                        <p:attrNameLst>
                                          <p:attrName>ppt_x</p:attrName>
                                        </p:attrNameLst>
                                      </p:cBhvr>
                                      <p:tavLst>
                                        <p:tav tm="0">
                                          <p:val>
                                            <p:strVal val="ppt_x"/>
                                          </p:val>
                                        </p:tav>
                                        <p:tav tm="100000">
                                          <p:val>
                                            <p:strVal val="ppt_x-.2"/>
                                          </p:val>
                                        </p:tav>
                                      </p:tavLst>
                                    </p:anim>
                                    <p:anim calcmode="lin" valueType="num">
                                      <p:cBhvr>
                                        <p:cTn id="15" dur="1000"/>
                                        <p:tgtEl>
                                          <p:spTgt spid="12"/>
                                        </p:tgtEl>
                                        <p:attrNameLst>
                                          <p:attrName>ppt_y</p:attrName>
                                        </p:attrNameLst>
                                      </p:cBhvr>
                                      <p:tavLst>
                                        <p:tav tm="0">
                                          <p:val>
                                            <p:strVal val="ppt_y"/>
                                          </p:val>
                                        </p:tav>
                                        <p:tav tm="100000">
                                          <p:val>
                                            <p:strVal val="ppt_y"/>
                                          </p:val>
                                        </p:tav>
                                      </p:tavLst>
                                    </p:anim>
                                    <p:animEffect transition="out" filter="fade">
                                      <p:cBhvr>
                                        <p:cTn id="16" dur="1000"/>
                                        <p:tgtEl>
                                          <p:spTgt spid="12"/>
                                        </p:tgtEl>
                                      </p:cBhvr>
                                    </p:animEffect>
                                    <p:set>
                                      <p:cBhvr>
                                        <p:cTn id="17" dur="1" fill="hold">
                                          <p:stCondLst>
                                            <p:cond delay="999"/>
                                          </p:stCondLst>
                                        </p:cTn>
                                        <p:tgtEl>
                                          <p:spTgt spid="12"/>
                                        </p:tgtEl>
                                        <p:attrNameLst>
                                          <p:attrName>style.visibility</p:attrName>
                                        </p:attrNameLst>
                                      </p:cBhvr>
                                      <p:to>
                                        <p:strVal val="hidden"/>
                                      </p:to>
                                    </p:set>
                                  </p:childTnLst>
                                </p:cTn>
                              </p:par>
                              <p:par>
                                <p:cTn id="18" presetID="29" presetClass="exit" presetSubtype="0" fill="hold" grpId="1" nodeType="withEffect">
                                  <p:stCondLst>
                                    <p:cond delay="0"/>
                                  </p:stCondLst>
                                  <p:childTnLst>
                                    <p:anim calcmode="lin" valueType="num">
                                      <p:cBhvr>
                                        <p:cTn id="19" dur="1000"/>
                                        <p:tgtEl>
                                          <p:spTgt spid="5"/>
                                        </p:tgtEl>
                                        <p:attrNameLst>
                                          <p:attrName>ppt_x</p:attrName>
                                        </p:attrNameLst>
                                      </p:cBhvr>
                                      <p:tavLst>
                                        <p:tav tm="0">
                                          <p:val>
                                            <p:strVal val="ppt_x"/>
                                          </p:val>
                                        </p:tav>
                                        <p:tav tm="100000">
                                          <p:val>
                                            <p:strVal val="ppt_x-.2"/>
                                          </p:val>
                                        </p:tav>
                                      </p:tavLst>
                                    </p:anim>
                                    <p:anim calcmode="lin" valueType="num">
                                      <p:cBhvr>
                                        <p:cTn id="20" dur="1000"/>
                                        <p:tgtEl>
                                          <p:spTgt spid="5"/>
                                        </p:tgtEl>
                                        <p:attrNameLst>
                                          <p:attrName>ppt_y</p:attrName>
                                        </p:attrNameLst>
                                      </p:cBhvr>
                                      <p:tavLst>
                                        <p:tav tm="0">
                                          <p:val>
                                            <p:strVal val="ppt_y"/>
                                          </p:val>
                                        </p:tav>
                                        <p:tav tm="100000">
                                          <p:val>
                                            <p:strVal val="ppt_y"/>
                                          </p:val>
                                        </p:tav>
                                      </p:tavLst>
                                    </p:anim>
                                    <p:animEffect transition="out" filter="fade">
                                      <p:cBhvr>
                                        <p:cTn id="21" dur="1000"/>
                                        <p:tgtEl>
                                          <p:spTgt spid="5"/>
                                        </p:tgtEl>
                                      </p:cBhvr>
                                    </p:animEffect>
                                    <p:set>
                                      <p:cBhvr>
                                        <p:cTn id="22"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5" grpId="1" bldLvl="0" animBg="1"/>
    </p:bldLst>
  </p:timing>
</p:sld>
</file>

<file path=ppt/tags/tag1.xml><?xml version="1.0" encoding="utf-8"?>
<p:tagLst xmlns:p="http://schemas.openxmlformats.org/presentationml/2006/main">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256&quot;/&gt;&lt;/object&gt;&lt;/object&gt;&lt;object type=&quot;8&quot; unique_id=&quot;10006&quot;&gt;&lt;/object&gt;&lt;/object&gt;&lt;/database&gt;"/>
  <p:tag name="MMPROD_NEXTUNIQUEID" val="10009"/>
  <p:tag name="SECTOMILLISECCONVERTED" val="1"/>
</p:tagLst>
</file>

<file path=ppt/theme/theme1.xml><?xml version="1.0" encoding="utf-8"?>
<a:theme xmlns:a="http://schemas.openxmlformats.org/drawingml/2006/main" name="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5554</Words>
  <Application>WPS Presentation</Application>
  <PresentationFormat>On-screen Show (16:9)</PresentationFormat>
  <Paragraphs>130</Paragraphs>
  <Slides>17</Slides>
  <Notes>0</Notes>
  <HiddenSlides>0</HiddenSlides>
  <MMClips>0</MMClips>
  <ScaleCrop>false</ScaleCrop>
  <HeadingPairs>
    <vt:vector size="8" baseType="variant">
      <vt:variant>
        <vt:lpstr>已用的字体</vt:lpstr>
      </vt:variant>
      <vt:variant>
        <vt:i4>11</vt:i4>
      </vt:variant>
      <vt:variant>
        <vt:lpstr>主题</vt:lpstr>
      </vt:variant>
      <vt:variant>
        <vt:i4>1</vt:i4>
      </vt:variant>
      <vt:variant>
        <vt:lpstr>嵌入 OLE 服务器</vt:lpstr>
      </vt:variant>
      <vt:variant>
        <vt:i4>16</vt:i4>
      </vt:variant>
      <vt:variant>
        <vt:lpstr>幻灯片标题</vt:lpstr>
      </vt:variant>
      <vt:variant>
        <vt:i4>17</vt:i4>
      </vt:variant>
    </vt:vector>
  </HeadingPairs>
  <TitlesOfParts>
    <vt:vector size="45" baseType="lpstr">
      <vt:lpstr>Arial</vt:lpstr>
      <vt:lpstr>SimSun</vt:lpstr>
      <vt:lpstr>Wingdings</vt:lpstr>
      <vt:lpstr>Arial</vt:lpstr>
      <vt:lpstr>Calibri</vt:lpstr>
      <vt:lpstr>Wingdings 2</vt:lpstr>
      <vt:lpstr>Microsoft YaHei</vt:lpstr>
      <vt:lpstr>Arial Unicode MS</vt:lpstr>
      <vt:lpstr>Times New Roman</vt:lpstr>
      <vt:lpstr>Times New Roman CE</vt:lpstr>
      <vt:lpstr>Times New Roman (Vietnamese)</vt:lpstr>
      <vt:lpstr>Basset template</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Phần thứ nhất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Lê Thị Hồng Vân</dc:creator>
  <cp:lastModifiedBy>pc</cp:lastModifiedBy>
  <cp:revision>38</cp:revision>
  <dcterms:created xsi:type="dcterms:W3CDTF">2023-09-13T12:44:38Z</dcterms:created>
  <dcterms:modified xsi:type="dcterms:W3CDTF">2023-09-13T15:05:07Z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2CC28D1DEEED43C08F8231B40C7CF3FF_13</vt:lpwstr>
  </property>
  <property fmtid="{D5CDD505-2E9C-101B-9397-08002B2CF9AE}" pid="3" name="KSOProductBuildVer">
    <vt:lpwstr>1033-12.2.0.13201</vt:lpwstr>
  </property>
</Properties>
</file>