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33"/>
  </p:notesMasterIdLst>
  <p:handoutMasterIdLst>
    <p:handoutMasterId r:id="rId34"/>
  </p:handoutMasterIdLst>
  <p:sldIdLst>
    <p:sldId id="257" r:id="rId2"/>
    <p:sldId id="280" r:id="rId3"/>
    <p:sldId id="296" r:id="rId4"/>
    <p:sldId id="297" r:id="rId5"/>
    <p:sldId id="298" r:id="rId6"/>
    <p:sldId id="299" r:id="rId7"/>
    <p:sldId id="302" r:id="rId8"/>
    <p:sldId id="263" r:id="rId9"/>
    <p:sldId id="266" r:id="rId10"/>
    <p:sldId id="275" r:id="rId11"/>
    <p:sldId id="314" r:id="rId12"/>
    <p:sldId id="313" r:id="rId13"/>
    <p:sldId id="273" r:id="rId14"/>
    <p:sldId id="281" r:id="rId15"/>
    <p:sldId id="282" r:id="rId16"/>
    <p:sldId id="283" r:id="rId17"/>
    <p:sldId id="315" r:id="rId18"/>
    <p:sldId id="317" r:id="rId19"/>
    <p:sldId id="318" r:id="rId20"/>
    <p:sldId id="316" r:id="rId21"/>
    <p:sldId id="319" r:id="rId22"/>
    <p:sldId id="320" r:id="rId23"/>
    <p:sldId id="323" r:id="rId24"/>
    <p:sldId id="328" r:id="rId25"/>
    <p:sldId id="329" r:id="rId26"/>
    <p:sldId id="324" r:id="rId27"/>
    <p:sldId id="331" r:id="rId28"/>
    <p:sldId id="332" r:id="rId29"/>
    <p:sldId id="330" r:id="rId30"/>
    <p:sldId id="333" r:id="rId31"/>
    <p:sldId id="309" r:id="rId32"/>
  </p:sldIdLst>
  <p:sldSz cx="9144000" cy="5143500" type="screen16x9"/>
  <p:notesSz cx="6858000" cy="9144000"/>
  <p:embeddedFontLst>
    <p:embeddedFont>
      <p:font typeface="Calibri" pitchFamily="34" charset="0"/>
      <p:regular r:id="rId35"/>
      <p:bold r:id="rId36"/>
      <p:italic r:id="rId37"/>
      <p:boldItalic r:id="rId38"/>
    </p:embeddedFont>
    <p:embeddedFont>
      <p:font typeface="SimSun" pitchFamily="2" charset="-122"/>
      <p:regular r:id="rId39"/>
    </p:embeddedFont>
    <p:embeddedFont>
      <p:font typeface="Wingdings 2" pitchFamily="18" charset="2"/>
      <p:regular r:id="rId40"/>
    </p:embeddedFont>
  </p:embeddedFontLst>
  <p:custDataLst>
    <p:tags r:id="rId41"/>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1618"/>
    <a:srgbClr val="F5992D"/>
    <a:srgbClr val="F7AA2F"/>
    <a:srgbClr val="002A7E"/>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120" y="-6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FA34BA-F3F2-4DA8-86CC-717E1E2CD79C}" type="doc">
      <dgm:prSet loTypeId="urn:microsoft.com/office/officeart/2005/8/layout/vList3#3" loCatId="list" qsTypeId="urn:microsoft.com/office/officeart/2005/8/quickstyle/3d3" qsCatId="3D" csTypeId="urn:microsoft.com/office/officeart/2005/8/colors/accent2_5" csCatId="accent2" phldr="1"/>
      <dgm:spPr/>
      <dgm:t>
        <a:bodyPr/>
        <a:lstStyle/>
        <a:p>
          <a:endParaRPr lang="en-US"/>
        </a:p>
      </dgm:t>
    </dgm:pt>
    <dgm:pt modelId="{29AD7334-85E1-4432-81CC-9330ED656D7C}">
      <dgm:prSet phldrT="[Text]"/>
      <dgm:spPr>
        <a:solidFill>
          <a:schemeClr val="accent1">
            <a:lumMod val="20000"/>
            <a:lumOff val="80000"/>
            <a:alpha val="70000"/>
          </a:schemeClr>
        </a:solidFill>
      </dgm:spPr>
      <dgm:t>
        <a:bodyPr/>
        <a:lstStyle/>
        <a:p>
          <a:r>
            <a:rPr lang="vi-VN" b="1" i="0" dirty="0" smtClean="0">
              <a:solidFill>
                <a:schemeClr val="tx1"/>
              </a:solidFill>
              <a:latin typeface="Arial" pitchFamily="34" charset="0"/>
              <a:cs typeface="Arial" pitchFamily="34" charset="0"/>
            </a:rPr>
            <a:t>04 phát biểu kết luận tại các Hội nghị toàn quốc về công tác phòng, chống tham nhũng, tiêu cực (năm 2014, 2018, 2020, 2022) </a:t>
          </a:r>
          <a:endParaRPr lang="en-US" b="1" i="0" dirty="0">
            <a:solidFill>
              <a:schemeClr val="tx1"/>
            </a:solidFill>
            <a:latin typeface="Arial" pitchFamily="34" charset="0"/>
            <a:cs typeface="Arial" pitchFamily="34" charset="0"/>
          </a:endParaRPr>
        </a:p>
      </dgm:t>
    </dgm:pt>
    <dgm:pt modelId="{345C4B95-CAC2-47AE-8008-5C49393F7B15}" type="parTrans" cxnId="{DC72EC2E-7564-409C-92B1-C6B5E6D5D957}">
      <dgm:prSet/>
      <dgm:spPr/>
      <dgm:t>
        <a:bodyPr/>
        <a:lstStyle/>
        <a:p>
          <a:endParaRPr lang="en-US"/>
        </a:p>
      </dgm:t>
    </dgm:pt>
    <dgm:pt modelId="{943C3A0E-49C8-4724-B9F2-43AD86F99182}" type="sibTrans" cxnId="{DC72EC2E-7564-409C-92B1-C6B5E6D5D957}">
      <dgm:prSet/>
      <dgm:spPr/>
      <dgm:t>
        <a:bodyPr/>
        <a:lstStyle/>
        <a:p>
          <a:endParaRPr lang="en-US"/>
        </a:p>
      </dgm:t>
    </dgm:pt>
    <dgm:pt modelId="{1C747D65-6AE0-4957-A0B4-D4ED512E2F3D}">
      <dgm:prSet phldrT="[Text]" custT="1"/>
      <dgm:spPr>
        <a:solidFill>
          <a:schemeClr val="accent1">
            <a:lumMod val="60000"/>
            <a:lumOff val="40000"/>
            <a:alpha val="50000"/>
          </a:schemeClr>
        </a:solidFill>
      </dgm:spPr>
      <dgm:t>
        <a:bodyPr/>
        <a:lstStyle/>
        <a:p>
          <a:r>
            <a:rPr lang="vi-VN" sz="1800" b="1" i="0" dirty="0" smtClean="0">
              <a:solidFill>
                <a:schemeClr val="tx1"/>
              </a:solidFill>
              <a:latin typeface="Arial" pitchFamily="34" charset="0"/>
              <a:cs typeface="Arial" pitchFamily="34" charset="0"/>
            </a:rPr>
            <a:t>trích các kết luận của đồng chí Tổng Bí thư Nguyễn Phú Trọng, Trưởng Ban Chỉ đạo Trung ương tại 36 phiên họp, cuộc họp của Ban Chỉ đạo, Thường trực Ban Chỉ đạo (từ năm 2013 - 2022)</a:t>
          </a:r>
          <a:endParaRPr lang="en-US" sz="1800" b="1" i="0" dirty="0">
            <a:solidFill>
              <a:schemeClr val="tx1"/>
            </a:solidFill>
            <a:latin typeface="Arial" pitchFamily="34" charset="0"/>
            <a:cs typeface="Arial" pitchFamily="34" charset="0"/>
          </a:endParaRPr>
        </a:p>
      </dgm:t>
    </dgm:pt>
    <dgm:pt modelId="{C87E53EB-DE04-4B94-AF03-EA78E35340A7}" type="parTrans" cxnId="{1DD1F7EB-9EEB-40F6-8E01-9501CAC0B45D}">
      <dgm:prSet/>
      <dgm:spPr/>
      <dgm:t>
        <a:bodyPr/>
        <a:lstStyle/>
        <a:p>
          <a:endParaRPr lang="en-US"/>
        </a:p>
      </dgm:t>
    </dgm:pt>
    <dgm:pt modelId="{0629B2AB-96D5-4B32-AEC7-AB901BA8739E}" type="sibTrans" cxnId="{1DD1F7EB-9EEB-40F6-8E01-9501CAC0B45D}">
      <dgm:prSet/>
      <dgm:spPr/>
      <dgm:t>
        <a:bodyPr/>
        <a:lstStyle/>
        <a:p>
          <a:endParaRPr lang="en-US"/>
        </a:p>
      </dgm:t>
    </dgm:pt>
    <dgm:pt modelId="{72C736B4-55BF-427C-B876-AC1778E6FF33}">
      <dgm:prSet/>
      <dgm:spPr>
        <a:solidFill>
          <a:schemeClr val="accent2">
            <a:lumMod val="20000"/>
            <a:lumOff val="80000"/>
            <a:alpha val="90000"/>
          </a:schemeClr>
        </a:solidFill>
      </dgm:spPr>
      <dgm:t>
        <a:bodyPr/>
        <a:lstStyle/>
        <a:p>
          <a:r>
            <a:rPr lang="en-US" b="1" i="0" dirty="0" smtClean="0">
              <a:solidFill>
                <a:schemeClr val="tx1"/>
              </a:solidFill>
              <a:latin typeface="Arial" pitchFamily="34" charset="0"/>
              <a:cs typeface="Arial" pitchFamily="34" charset="0"/>
            </a:rPr>
            <a:t>01 </a:t>
          </a:r>
          <a:r>
            <a:rPr lang="en-US" b="1" i="0" dirty="0" err="1" smtClean="0">
              <a:solidFill>
                <a:schemeClr val="tx1"/>
              </a:solidFill>
              <a:latin typeface="Arial" pitchFamily="34" charset="0"/>
              <a:cs typeface="Arial" pitchFamily="34" charset="0"/>
            </a:rPr>
            <a:t>bài</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viết</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tổng</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quan</a:t>
          </a:r>
          <a:endParaRPr lang="en-US" b="1" i="0" dirty="0">
            <a:solidFill>
              <a:schemeClr val="tx1"/>
            </a:solidFill>
            <a:latin typeface="Arial" pitchFamily="34" charset="0"/>
            <a:cs typeface="Arial" pitchFamily="34" charset="0"/>
          </a:endParaRPr>
        </a:p>
      </dgm:t>
    </dgm:pt>
    <dgm:pt modelId="{8ED4C95A-C45C-4921-A566-BE16FA786C8B}" type="parTrans" cxnId="{9754CB7C-12A2-4CEC-A799-6BBA6AB2A984}">
      <dgm:prSet/>
      <dgm:spPr/>
      <dgm:t>
        <a:bodyPr/>
        <a:lstStyle/>
        <a:p>
          <a:endParaRPr lang="en-US"/>
        </a:p>
      </dgm:t>
    </dgm:pt>
    <dgm:pt modelId="{898D1296-C568-49AA-8035-7F9A59FA7C76}" type="sibTrans" cxnId="{9754CB7C-12A2-4CEC-A799-6BBA6AB2A984}">
      <dgm:prSet/>
      <dgm:spPr/>
      <dgm:t>
        <a:bodyPr/>
        <a:lstStyle/>
        <a:p>
          <a:endParaRPr lang="en-US"/>
        </a:p>
      </dgm:t>
    </dgm:pt>
    <dgm:pt modelId="{65C7B319-7EB9-4371-AC39-2C7578171902}" type="pres">
      <dgm:prSet presAssocID="{64FA34BA-F3F2-4DA8-86CC-717E1E2CD79C}" presName="linearFlow" presStyleCnt="0">
        <dgm:presLayoutVars>
          <dgm:dir/>
          <dgm:resizeHandles val="exact"/>
        </dgm:presLayoutVars>
      </dgm:prSet>
      <dgm:spPr/>
      <dgm:t>
        <a:bodyPr/>
        <a:lstStyle/>
        <a:p>
          <a:endParaRPr lang="en-US"/>
        </a:p>
      </dgm:t>
    </dgm:pt>
    <dgm:pt modelId="{4D6490F2-2845-45C5-9683-8DD52ED1C52F}" type="pres">
      <dgm:prSet presAssocID="{72C736B4-55BF-427C-B876-AC1778E6FF33}" presName="composite" presStyleCnt="0"/>
      <dgm:spPr/>
      <dgm:t>
        <a:bodyPr/>
        <a:lstStyle/>
        <a:p>
          <a:endParaRPr lang="en-US"/>
        </a:p>
      </dgm:t>
    </dgm:pt>
    <dgm:pt modelId="{A64547C1-0B0C-40D5-8D2B-2F1E44B317E9}" type="pres">
      <dgm:prSet presAssocID="{72C736B4-55BF-427C-B876-AC1778E6FF33}" presName="imgShp" presStyleLbl="fgImgPlace1" presStyleIdx="0" presStyleCnt="3" custScaleX="78947" custLinFactX="-17044" custLinFactNeighborX="-100000" custLinFactNeighborY="-776"/>
      <dgm:spPr/>
      <dgm:t>
        <a:bodyPr/>
        <a:lstStyle/>
        <a:p>
          <a:endParaRPr lang="en-US"/>
        </a:p>
      </dgm:t>
    </dgm:pt>
    <dgm:pt modelId="{9368B629-3187-428C-B950-3C908D29DFAD}" type="pres">
      <dgm:prSet presAssocID="{72C736B4-55BF-427C-B876-AC1778E6FF33}" presName="txShp" presStyleLbl="node1" presStyleIdx="0" presStyleCnt="3" custScaleX="150376" custLinFactNeighborX="-1274" custLinFactNeighborY="-41158">
        <dgm:presLayoutVars>
          <dgm:bulletEnabled val="1"/>
        </dgm:presLayoutVars>
      </dgm:prSet>
      <dgm:spPr/>
      <dgm:t>
        <a:bodyPr/>
        <a:lstStyle/>
        <a:p>
          <a:endParaRPr lang="en-US"/>
        </a:p>
      </dgm:t>
    </dgm:pt>
    <dgm:pt modelId="{DCC0E54A-2257-4A51-AD99-57073A467802}" type="pres">
      <dgm:prSet presAssocID="{898D1296-C568-49AA-8035-7F9A59FA7C76}" presName="spacing" presStyleCnt="0"/>
      <dgm:spPr/>
      <dgm:t>
        <a:bodyPr/>
        <a:lstStyle/>
        <a:p>
          <a:endParaRPr lang="en-US"/>
        </a:p>
      </dgm:t>
    </dgm:pt>
    <dgm:pt modelId="{7FC01AD3-AFEA-46F5-9100-EA27812FA7D6}" type="pres">
      <dgm:prSet presAssocID="{29AD7334-85E1-4432-81CC-9330ED656D7C}" presName="composite" presStyleCnt="0"/>
      <dgm:spPr/>
      <dgm:t>
        <a:bodyPr/>
        <a:lstStyle/>
        <a:p>
          <a:endParaRPr lang="en-US"/>
        </a:p>
      </dgm:t>
    </dgm:pt>
    <dgm:pt modelId="{39D73E3D-0EE3-4B85-AED4-7E702BCA4B5F}" type="pres">
      <dgm:prSet presAssocID="{29AD7334-85E1-4432-81CC-9330ED656D7C}" presName="imgShp" presStyleLbl="fgImgPlace1" presStyleIdx="1" presStyleCnt="3" custScaleX="74735" custLinFactX="-19150" custLinFactNeighborX="-100000"/>
      <dgm:spPr/>
      <dgm:t>
        <a:bodyPr/>
        <a:lstStyle/>
        <a:p>
          <a:endParaRPr lang="en-US"/>
        </a:p>
      </dgm:t>
    </dgm:pt>
    <dgm:pt modelId="{003C76D1-6742-41FF-BEBF-6502F9413636}" type="pres">
      <dgm:prSet presAssocID="{29AD7334-85E1-4432-81CC-9330ED656D7C}" presName="txShp" presStyleLbl="node1" presStyleIdx="1" presStyleCnt="3" custScaleX="150376">
        <dgm:presLayoutVars>
          <dgm:bulletEnabled val="1"/>
        </dgm:presLayoutVars>
      </dgm:prSet>
      <dgm:spPr/>
      <dgm:t>
        <a:bodyPr/>
        <a:lstStyle/>
        <a:p>
          <a:endParaRPr lang="en-US"/>
        </a:p>
      </dgm:t>
    </dgm:pt>
    <dgm:pt modelId="{FF77A5D0-68C3-4F8A-9849-D73119A001A4}" type="pres">
      <dgm:prSet presAssocID="{943C3A0E-49C8-4724-B9F2-43AD86F99182}" presName="spacing" presStyleCnt="0"/>
      <dgm:spPr/>
      <dgm:t>
        <a:bodyPr/>
        <a:lstStyle/>
        <a:p>
          <a:endParaRPr lang="en-US"/>
        </a:p>
      </dgm:t>
    </dgm:pt>
    <dgm:pt modelId="{7197D657-72A6-4745-8CDD-2DCB508F49B4}" type="pres">
      <dgm:prSet presAssocID="{1C747D65-6AE0-4957-A0B4-D4ED512E2F3D}" presName="composite" presStyleCnt="0"/>
      <dgm:spPr/>
      <dgm:t>
        <a:bodyPr/>
        <a:lstStyle/>
        <a:p>
          <a:endParaRPr lang="en-US"/>
        </a:p>
      </dgm:t>
    </dgm:pt>
    <dgm:pt modelId="{A53B908D-F9AD-4003-ABB3-3AACCEC5666E}" type="pres">
      <dgm:prSet presAssocID="{1C747D65-6AE0-4957-A0B4-D4ED512E2F3D}" presName="imgShp" presStyleLbl="fgImgPlace1" presStyleIdx="2" presStyleCnt="3" custScaleX="78233" custLinFactX="-17401" custLinFactNeighborX="-100000" custLinFactNeighborY="2328"/>
      <dgm:spPr/>
      <dgm:t>
        <a:bodyPr/>
        <a:lstStyle/>
        <a:p>
          <a:endParaRPr lang="en-US"/>
        </a:p>
      </dgm:t>
    </dgm:pt>
    <dgm:pt modelId="{0ECCE799-0757-4758-94DF-6F660D144545}" type="pres">
      <dgm:prSet presAssocID="{1C747D65-6AE0-4957-A0B4-D4ED512E2F3D}" presName="txShp" presStyleLbl="node1" presStyleIdx="2" presStyleCnt="3" custScaleX="148986" custLinFactNeighborX="-695" custLinFactNeighborY="91">
        <dgm:presLayoutVars>
          <dgm:bulletEnabled val="1"/>
        </dgm:presLayoutVars>
      </dgm:prSet>
      <dgm:spPr/>
      <dgm:t>
        <a:bodyPr/>
        <a:lstStyle/>
        <a:p>
          <a:endParaRPr lang="en-US"/>
        </a:p>
      </dgm:t>
    </dgm:pt>
  </dgm:ptLst>
  <dgm:cxnLst>
    <dgm:cxn modelId="{53FF7D42-32E2-48A3-9904-15E5684959F7}" type="presOf" srcId="{1C747D65-6AE0-4957-A0B4-D4ED512E2F3D}" destId="{0ECCE799-0757-4758-94DF-6F660D144545}" srcOrd="0" destOrd="0" presId="urn:microsoft.com/office/officeart/2005/8/layout/vList3#3"/>
    <dgm:cxn modelId="{1DD1F7EB-9EEB-40F6-8E01-9501CAC0B45D}" srcId="{64FA34BA-F3F2-4DA8-86CC-717E1E2CD79C}" destId="{1C747D65-6AE0-4957-A0B4-D4ED512E2F3D}" srcOrd="2" destOrd="0" parTransId="{C87E53EB-DE04-4B94-AF03-EA78E35340A7}" sibTransId="{0629B2AB-96D5-4B32-AEC7-AB901BA8739E}"/>
    <dgm:cxn modelId="{708E0E92-8228-4EBE-96E4-DBD7E6F9BCCD}" type="presOf" srcId="{64FA34BA-F3F2-4DA8-86CC-717E1E2CD79C}" destId="{65C7B319-7EB9-4371-AC39-2C7578171902}" srcOrd="0" destOrd="0" presId="urn:microsoft.com/office/officeart/2005/8/layout/vList3#3"/>
    <dgm:cxn modelId="{9754CB7C-12A2-4CEC-A799-6BBA6AB2A984}" srcId="{64FA34BA-F3F2-4DA8-86CC-717E1E2CD79C}" destId="{72C736B4-55BF-427C-B876-AC1778E6FF33}" srcOrd="0" destOrd="0" parTransId="{8ED4C95A-C45C-4921-A566-BE16FA786C8B}" sibTransId="{898D1296-C568-49AA-8035-7F9A59FA7C76}"/>
    <dgm:cxn modelId="{84FD6DC3-9391-4892-963F-9D4A42C1EA79}" type="presOf" srcId="{29AD7334-85E1-4432-81CC-9330ED656D7C}" destId="{003C76D1-6742-41FF-BEBF-6502F9413636}" srcOrd="0" destOrd="0" presId="urn:microsoft.com/office/officeart/2005/8/layout/vList3#3"/>
    <dgm:cxn modelId="{DC72EC2E-7564-409C-92B1-C6B5E6D5D957}" srcId="{64FA34BA-F3F2-4DA8-86CC-717E1E2CD79C}" destId="{29AD7334-85E1-4432-81CC-9330ED656D7C}" srcOrd="1" destOrd="0" parTransId="{345C4B95-CAC2-47AE-8008-5C49393F7B15}" sibTransId="{943C3A0E-49C8-4724-B9F2-43AD86F99182}"/>
    <dgm:cxn modelId="{9EA67B99-9A17-4440-B344-5B3024FE8336}" type="presOf" srcId="{72C736B4-55BF-427C-B876-AC1778E6FF33}" destId="{9368B629-3187-428C-B950-3C908D29DFAD}" srcOrd="0" destOrd="0" presId="urn:microsoft.com/office/officeart/2005/8/layout/vList3#3"/>
    <dgm:cxn modelId="{4297B306-521E-4716-BE2A-01782CF7823B}" type="presParOf" srcId="{65C7B319-7EB9-4371-AC39-2C7578171902}" destId="{4D6490F2-2845-45C5-9683-8DD52ED1C52F}" srcOrd="0" destOrd="0" presId="urn:microsoft.com/office/officeart/2005/8/layout/vList3#3"/>
    <dgm:cxn modelId="{84C2EC26-DD6B-4D1F-9210-5FBB4837317B}" type="presParOf" srcId="{4D6490F2-2845-45C5-9683-8DD52ED1C52F}" destId="{A64547C1-0B0C-40D5-8D2B-2F1E44B317E9}" srcOrd="0" destOrd="0" presId="urn:microsoft.com/office/officeart/2005/8/layout/vList3#3"/>
    <dgm:cxn modelId="{7CD869DF-3B0E-4BD6-896B-E7B757B798ED}" type="presParOf" srcId="{4D6490F2-2845-45C5-9683-8DD52ED1C52F}" destId="{9368B629-3187-428C-B950-3C908D29DFAD}" srcOrd="1" destOrd="0" presId="urn:microsoft.com/office/officeart/2005/8/layout/vList3#3"/>
    <dgm:cxn modelId="{7BE309D1-2FAA-4836-B456-FE8FBF0A200C}" type="presParOf" srcId="{65C7B319-7EB9-4371-AC39-2C7578171902}" destId="{DCC0E54A-2257-4A51-AD99-57073A467802}" srcOrd="1" destOrd="0" presId="urn:microsoft.com/office/officeart/2005/8/layout/vList3#3"/>
    <dgm:cxn modelId="{735A3EF6-3A11-4F9A-9473-226C5656BB3B}" type="presParOf" srcId="{65C7B319-7EB9-4371-AC39-2C7578171902}" destId="{7FC01AD3-AFEA-46F5-9100-EA27812FA7D6}" srcOrd="2" destOrd="0" presId="urn:microsoft.com/office/officeart/2005/8/layout/vList3#3"/>
    <dgm:cxn modelId="{549D6F78-6C23-4B37-82D2-762893704C14}" type="presParOf" srcId="{7FC01AD3-AFEA-46F5-9100-EA27812FA7D6}" destId="{39D73E3D-0EE3-4B85-AED4-7E702BCA4B5F}" srcOrd="0" destOrd="0" presId="urn:microsoft.com/office/officeart/2005/8/layout/vList3#3"/>
    <dgm:cxn modelId="{83E56C70-68BE-4477-9555-0B8D8F8DE394}" type="presParOf" srcId="{7FC01AD3-AFEA-46F5-9100-EA27812FA7D6}" destId="{003C76D1-6742-41FF-BEBF-6502F9413636}" srcOrd="1" destOrd="0" presId="urn:microsoft.com/office/officeart/2005/8/layout/vList3#3"/>
    <dgm:cxn modelId="{EFD8630E-07EC-4B28-A161-B342F4BE6B89}" type="presParOf" srcId="{65C7B319-7EB9-4371-AC39-2C7578171902}" destId="{FF77A5D0-68C3-4F8A-9849-D73119A001A4}" srcOrd="3" destOrd="0" presId="urn:microsoft.com/office/officeart/2005/8/layout/vList3#3"/>
    <dgm:cxn modelId="{59C42347-E526-4F83-93A7-ED592F49CE42}" type="presParOf" srcId="{65C7B319-7EB9-4371-AC39-2C7578171902}" destId="{7197D657-72A6-4745-8CDD-2DCB508F49B4}" srcOrd="4" destOrd="0" presId="urn:microsoft.com/office/officeart/2005/8/layout/vList3#3"/>
    <dgm:cxn modelId="{A69535BD-EC4B-441B-8B47-6A4BB6D9DC2E}" type="presParOf" srcId="{7197D657-72A6-4745-8CDD-2DCB508F49B4}" destId="{A53B908D-F9AD-4003-ABB3-3AACCEC5666E}" srcOrd="0" destOrd="0" presId="urn:microsoft.com/office/officeart/2005/8/layout/vList3#3"/>
    <dgm:cxn modelId="{DB8E7CD4-7397-4345-8CE1-BD1E7C4397F2}" type="presParOf" srcId="{7197D657-72A6-4745-8CDD-2DCB508F49B4}" destId="{0ECCE799-0757-4758-94DF-6F660D144545}" srcOrd="1" destOrd="0" presId="urn:microsoft.com/office/officeart/2005/8/layout/vList3#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68B629-3187-428C-B950-3C908D29DFAD}">
      <dsp:nvSpPr>
        <dsp:cNvPr id="0" name=""/>
        <dsp:cNvSpPr/>
      </dsp:nvSpPr>
      <dsp:spPr>
        <a:xfrm rot="10800000">
          <a:off x="-1" y="0"/>
          <a:ext cx="8991603" cy="942778"/>
        </a:xfrm>
        <a:prstGeom prst="homePlate">
          <a:avLst/>
        </a:prstGeom>
        <a:solidFill>
          <a:schemeClr val="accent2">
            <a:lumMod val="20000"/>
            <a:lumOff val="80000"/>
            <a:alpha val="9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15739" tIns="76200" rIns="142240" bIns="76200" numCol="1" spcCol="1270" anchor="ctr" anchorCtr="0">
          <a:noAutofit/>
        </a:bodyPr>
        <a:lstStyle/>
        <a:p>
          <a:pPr lvl="0" algn="ctr" defTabSz="889000">
            <a:lnSpc>
              <a:spcPct val="90000"/>
            </a:lnSpc>
            <a:spcBef>
              <a:spcPct val="0"/>
            </a:spcBef>
            <a:spcAft>
              <a:spcPct val="35000"/>
            </a:spcAft>
          </a:pPr>
          <a:r>
            <a:rPr lang="en-US" sz="2000" b="1" i="0" kern="1200" dirty="0" smtClean="0">
              <a:solidFill>
                <a:schemeClr val="tx1"/>
              </a:solidFill>
              <a:latin typeface="Arial" pitchFamily="34" charset="0"/>
              <a:cs typeface="Arial" pitchFamily="34" charset="0"/>
            </a:rPr>
            <a:t>01 </a:t>
          </a:r>
          <a:r>
            <a:rPr lang="en-US" sz="2000" b="1" i="0" kern="1200" dirty="0" err="1" smtClean="0">
              <a:solidFill>
                <a:schemeClr val="tx1"/>
              </a:solidFill>
              <a:latin typeface="Arial" pitchFamily="34" charset="0"/>
              <a:cs typeface="Arial" pitchFamily="34" charset="0"/>
            </a:rPr>
            <a:t>bài</a:t>
          </a:r>
          <a:r>
            <a:rPr lang="en-US" sz="2000" b="1" i="0" kern="1200" dirty="0" smtClean="0">
              <a:solidFill>
                <a:schemeClr val="tx1"/>
              </a:solidFill>
              <a:latin typeface="Arial" pitchFamily="34" charset="0"/>
              <a:cs typeface="Arial" pitchFamily="34" charset="0"/>
            </a:rPr>
            <a:t> </a:t>
          </a:r>
          <a:r>
            <a:rPr lang="en-US" sz="2000" b="1" i="0" kern="1200" dirty="0" err="1" smtClean="0">
              <a:solidFill>
                <a:schemeClr val="tx1"/>
              </a:solidFill>
              <a:latin typeface="Arial" pitchFamily="34" charset="0"/>
              <a:cs typeface="Arial" pitchFamily="34" charset="0"/>
            </a:rPr>
            <a:t>viết</a:t>
          </a:r>
          <a:r>
            <a:rPr lang="en-US" sz="2000" b="1" i="0" kern="1200" dirty="0" smtClean="0">
              <a:solidFill>
                <a:schemeClr val="tx1"/>
              </a:solidFill>
              <a:latin typeface="Arial" pitchFamily="34" charset="0"/>
              <a:cs typeface="Arial" pitchFamily="34" charset="0"/>
            </a:rPr>
            <a:t> </a:t>
          </a:r>
          <a:r>
            <a:rPr lang="en-US" sz="2000" b="1" i="0" kern="1200" dirty="0" err="1" smtClean="0">
              <a:solidFill>
                <a:schemeClr val="tx1"/>
              </a:solidFill>
              <a:latin typeface="Arial" pitchFamily="34" charset="0"/>
              <a:cs typeface="Arial" pitchFamily="34" charset="0"/>
            </a:rPr>
            <a:t>tổng</a:t>
          </a:r>
          <a:r>
            <a:rPr lang="en-US" sz="2000" b="1" i="0" kern="1200" dirty="0" smtClean="0">
              <a:solidFill>
                <a:schemeClr val="tx1"/>
              </a:solidFill>
              <a:latin typeface="Arial" pitchFamily="34" charset="0"/>
              <a:cs typeface="Arial" pitchFamily="34" charset="0"/>
            </a:rPr>
            <a:t> </a:t>
          </a:r>
          <a:r>
            <a:rPr lang="en-US" sz="2000" b="1" i="0" kern="1200" dirty="0" err="1" smtClean="0">
              <a:solidFill>
                <a:schemeClr val="tx1"/>
              </a:solidFill>
              <a:latin typeface="Arial" pitchFamily="34" charset="0"/>
              <a:cs typeface="Arial" pitchFamily="34" charset="0"/>
            </a:rPr>
            <a:t>quan</a:t>
          </a:r>
          <a:endParaRPr lang="en-US" sz="2000" b="1" i="0" kern="1200" dirty="0">
            <a:solidFill>
              <a:schemeClr val="tx1"/>
            </a:solidFill>
            <a:latin typeface="Arial" pitchFamily="34" charset="0"/>
            <a:cs typeface="Arial" pitchFamily="34" charset="0"/>
          </a:endParaRPr>
        </a:p>
      </dsp:txBody>
      <dsp:txXfrm rot="10800000">
        <a:off x="235693" y="0"/>
        <a:ext cx="8755909" cy="942778"/>
      </dsp:txXfrm>
    </dsp:sp>
    <dsp:sp modelId="{A64547C1-0B0C-40D5-8D2B-2F1E44B317E9}">
      <dsp:nvSpPr>
        <dsp:cNvPr id="0" name=""/>
        <dsp:cNvSpPr/>
      </dsp:nvSpPr>
      <dsp:spPr>
        <a:xfrm>
          <a:off x="30479" y="0"/>
          <a:ext cx="744295" cy="942778"/>
        </a:xfrm>
        <a:prstGeom prst="ellipse">
          <a:avLst/>
        </a:prstGeom>
        <a:solidFill>
          <a:schemeClr val="accent2">
            <a:tint val="50000"/>
            <a:alpha val="90000"/>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03C76D1-6742-41FF-BEBF-6502F9413636}">
      <dsp:nvSpPr>
        <dsp:cNvPr id="0" name=""/>
        <dsp:cNvSpPr/>
      </dsp:nvSpPr>
      <dsp:spPr>
        <a:xfrm rot="10800000">
          <a:off x="-1" y="1206040"/>
          <a:ext cx="8991603" cy="942778"/>
        </a:xfrm>
        <a:prstGeom prst="homePlate">
          <a:avLst/>
        </a:prstGeom>
        <a:solidFill>
          <a:schemeClr val="accent1">
            <a:lumMod val="20000"/>
            <a:lumOff val="80000"/>
            <a:alpha val="7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15739" tIns="76200" rIns="142240" bIns="76200" numCol="1" spcCol="1270" anchor="ctr" anchorCtr="0">
          <a:noAutofit/>
        </a:bodyPr>
        <a:lstStyle/>
        <a:p>
          <a:pPr lvl="0" algn="ctr" defTabSz="889000">
            <a:lnSpc>
              <a:spcPct val="90000"/>
            </a:lnSpc>
            <a:spcBef>
              <a:spcPct val="0"/>
            </a:spcBef>
            <a:spcAft>
              <a:spcPct val="35000"/>
            </a:spcAft>
          </a:pPr>
          <a:r>
            <a:rPr lang="vi-VN" sz="2000" b="1" i="0" kern="1200" dirty="0" smtClean="0">
              <a:solidFill>
                <a:schemeClr val="tx1"/>
              </a:solidFill>
              <a:latin typeface="Arial" pitchFamily="34" charset="0"/>
              <a:cs typeface="Arial" pitchFamily="34" charset="0"/>
            </a:rPr>
            <a:t>04 phát biểu kết luận tại các Hội nghị toàn quốc về công tác phòng, chống tham nhũng, tiêu cực (năm 2014, 2018, 2020, 2022) </a:t>
          </a:r>
          <a:endParaRPr lang="en-US" sz="2000" b="1" i="0" kern="1200" dirty="0">
            <a:solidFill>
              <a:schemeClr val="tx1"/>
            </a:solidFill>
            <a:latin typeface="Arial" pitchFamily="34" charset="0"/>
            <a:cs typeface="Arial" pitchFamily="34" charset="0"/>
          </a:endParaRPr>
        </a:p>
      </dsp:txBody>
      <dsp:txXfrm rot="10800000">
        <a:off x="235693" y="1206040"/>
        <a:ext cx="8755909" cy="942778"/>
      </dsp:txXfrm>
    </dsp:sp>
    <dsp:sp modelId="{39D73E3D-0EE3-4B85-AED4-7E702BCA4B5F}">
      <dsp:nvSpPr>
        <dsp:cNvPr id="0" name=""/>
        <dsp:cNvSpPr/>
      </dsp:nvSpPr>
      <dsp:spPr>
        <a:xfrm>
          <a:off x="30479" y="1206040"/>
          <a:ext cx="704585" cy="942778"/>
        </a:xfrm>
        <a:prstGeom prst="ellipse">
          <a:avLst/>
        </a:prstGeom>
        <a:solidFill>
          <a:schemeClr val="accent2">
            <a:tint val="50000"/>
            <a:alpha val="90000"/>
            <a:hueOff val="-30361"/>
            <a:satOff val="0"/>
            <a:lumOff val="2534"/>
            <a:alphaOff val="-2000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ECCE799-0757-4758-94DF-6F660D144545}">
      <dsp:nvSpPr>
        <dsp:cNvPr id="0" name=""/>
        <dsp:cNvSpPr/>
      </dsp:nvSpPr>
      <dsp:spPr>
        <a:xfrm rot="10800000">
          <a:off x="0" y="2412081"/>
          <a:ext cx="8908489" cy="942778"/>
        </a:xfrm>
        <a:prstGeom prst="homePlate">
          <a:avLst/>
        </a:prstGeom>
        <a:solidFill>
          <a:schemeClr val="accent1">
            <a:lumMod val="60000"/>
            <a:lumOff val="40000"/>
            <a:alpha val="5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15739" tIns="68580" rIns="128016" bIns="68580" numCol="1" spcCol="1270" anchor="ctr" anchorCtr="0">
          <a:noAutofit/>
        </a:bodyPr>
        <a:lstStyle/>
        <a:p>
          <a:pPr lvl="0" algn="ctr" defTabSz="800100">
            <a:lnSpc>
              <a:spcPct val="90000"/>
            </a:lnSpc>
            <a:spcBef>
              <a:spcPct val="0"/>
            </a:spcBef>
            <a:spcAft>
              <a:spcPct val="35000"/>
            </a:spcAft>
          </a:pPr>
          <a:r>
            <a:rPr lang="vi-VN" sz="1800" b="1" i="0" kern="1200" dirty="0" smtClean="0">
              <a:solidFill>
                <a:schemeClr val="tx1"/>
              </a:solidFill>
              <a:latin typeface="Arial" pitchFamily="34" charset="0"/>
              <a:cs typeface="Arial" pitchFamily="34" charset="0"/>
            </a:rPr>
            <a:t>trích các kết luận của đồng chí Tổng Bí thư Nguyễn Phú Trọng, Trưởng Ban Chỉ đạo Trung ương tại 36 phiên họp, cuộc họp của Ban Chỉ đạo, Thường trực Ban Chỉ đạo (từ năm 2013 - 2022)</a:t>
          </a:r>
          <a:endParaRPr lang="en-US" sz="1800" b="1" i="0" kern="1200" dirty="0">
            <a:solidFill>
              <a:schemeClr val="tx1"/>
            </a:solidFill>
            <a:latin typeface="Arial" pitchFamily="34" charset="0"/>
            <a:cs typeface="Arial" pitchFamily="34" charset="0"/>
          </a:endParaRPr>
        </a:p>
      </dsp:txBody>
      <dsp:txXfrm rot="10800000">
        <a:off x="235694" y="2412081"/>
        <a:ext cx="8672795" cy="942778"/>
      </dsp:txXfrm>
    </dsp:sp>
    <dsp:sp modelId="{A53B908D-F9AD-4003-ABB3-3AACCEC5666E}">
      <dsp:nvSpPr>
        <dsp:cNvPr id="0" name=""/>
        <dsp:cNvSpPr/>
      </dsp:nvSpPr>
      <dsp:spPr>
        <a:xfrm>
          <a:off x="30479" y="2412081"/>
          <a:ext cx="737564" cy="942778"/>
        </a:xfrm>
        <a:prstGeom prst="ellipse">
          <a:avLst/>
        </a:prstGeom>
        <a:solidFill>
          <a:schemeClr val="accent2">
            <a:tint val="50000"/>
            <a:alpha val="90000"/>
            <a:hueOff val="-60722"/>
            <a:satOff val="0"/>
            <a:lumOff val="5068"/>
            <a:alphaOff val="-4000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9/10/2023</a:t>
            </a:fld>
            <a:endParaRPr lang="en-US"/>
          </a:p>
        </p:txBody>
      </p:sp>
      <p:sp>
        <p:nvSpPr>
          <p:cNvPr id="4" name="Footer Placeholder 3">
            <a:extLst>
              <a:ext uri="{FF2B5EF4-FFF2-40B4-BE49-F238E27FC236}">
                <a16:creationId xmlns=""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2376021401"/>
      </p:ext>
    </p:extLst>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ltLang="zh-CN" smtClean="0"/>
              <a:t>Click to edit Master title style</a:t>
            </a:r>
            <a:endParaRPr lang="fr-CA"/>
          </a:p>
        </p:txBody>
      </p:sp>
      <p:sp>
        <p:nvSpPr>
          <p:cNvPr id="3" name="Espace réservé du contenu 2"/>
          <p:cNvSpPr>
            <a:spLocks noGrp="1"/>
          </p:cNvSpPr>
          <p:nvPr>
            <p:ph idx="1"/>
          </p:nvPr>
        </p:nvSpPr>
        <p:spPr>
          <a:xfrm>
            <a:off x="457200" y="1200151"/>
            <a:ext cx="8229600" cy="3394472"/>
          </a:xfrm>
          <a:prstGeom prst="rect">
            <a:avLst/>
          </a:prstGeom>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fr-CA"/>
          </a:p>
        </p:txBody>
      </p:sp>
      <p:sp>
        <p:nvSpPr>
          <p:cNvPr id="4" name="Espace réservé de la date 3"/>
          <p:cNvSpPr>
            <a:spLocks noGrp="1"/>
          </p:cNvSpPr>
          <p:nvPr>
            <p:ph type="dt" sz="half" idx="10"/>
          </p:nvPr>
        </p:nvSpPr>
        <p:spPr>
          <a:xfrm>
            <a:off x="457200" y="4767263"/>
            <a:ext cx="2133600" cy="273844"/>
          </a:xfrm>
          <a:prstGeom prst="rect">
            <a:avLst/>
          </a:prstGeom>
        </p:spPr>
        <p:txBody>
          <a:bodyPr/>
          <a:lstStyle>
            <a:lvl1pPr>
              <a:defRPr/>
            </a:lvl1pPr>
          </a:lstStyle>
          <a:p>
            <a:pPr>
              <a:defRPr/>
            </a:pPr>
            <a:fld id="{7AA3AB89-0D44-4D3F-9756-7A98176BC8E8}" type="datetimeFigureOut">
              <a:rPr lang="zh-CN" altLang="en-US"/>
              <a:pPr>
                <a:defRPr/>
              </a:pPr>
              <a:t>2023/9/10</a:t>
            </a:fld>
            <a:endParaRPr lang="fr-CA" altLang="zh-CN"/>
          </a:p>
        </p:txBody>
      </p:sp>
      <p:sp>
        <p:nvSpPr>
          <p:cNvPr id="5" name="Espace réservé du pied de page 4"/>
          <p:cNvSpPr>
            <a:spLocks noGrp="1"/>
          </p:cNvSpPr>
          <p:nvPr>
            <p:ph type="ftr" sz="quarter" idx="11"/>
          </p:nvPr>
        </p:nvSpPr>
        <p:spPr>
          <a:xfrm>
            <a:off x="3124200" y="4767263"/>
            <a:ext cx="2895600" cy="273844"/>
          </a:xfrm>
          <a:prstGeom prst="rect">
            <a:avLst/>
          </a:prstGeom>
        </p:spPr>
        <p:txBody>
          <a:bodyPr/>
          <a:lstStyle>
            <a:lvl1pPr>
              <a:defRPr/>
            </a:lvl1pPr>
          </a:lstStyle>
          <a:p>
            <a:pPr>
              <a:defRPr/>
            </a:pPr>
            <a:endParaRPr lang="fr-CA" altLang="zh-CN"/>
          </a:p>
        </p:txBody>
      </p:sp>
      <p:sp>
        <p:nvSpPr>
          <p:cNvPr id="6" name="Espace réservé du numéro de diapositive 5"/>
          <p:cNvSpPr>
            <a:spLocks noGrp="1"/>
          </p:cNvSpPr>
          <p:nvPr>
            <p:ph type="sldNum" sz="quarter" idx="12"/>
          </p:nvPr>
        </p:nvSpPr>
        <p:spPr/>
        <p:txBody>
          <a:bodyPr/>
          <a:lstStyle>
            <a:lvl1pPr>
              <a:defRPr/>
            </a:lvl1pPr>
          </a:lstStyle>
          <a:p>
            <a:pPr>
              <a:defRPr/>
            </a:pPr>
            <a:fld id="{25316ABE-384C-4104-8563-39304A7B761E}" type="slidenum">
              <a:rPr lang="fr-CA" altLang="zh-CN"/>
              <a:pPr>
                <a:defRPr/>
              </a:pPr>
              <a:t>‹#›</a:t>
            </a:fld>
            <a:endParaRPr lang="fr-CA" altLang="zh-CN"/>
          </a:p>
        </p:txBody>
      </p:sp>
    </p:spTree>
    <p:extLst>
      <p:ext uri="{BB962C8B-B14F-4D97-AF65-F5344CB8AC3E}">
        <p14:creationId xmlns:p14="http://schemas.microsoft.com/office/powerpoint/2010/main" val="31895111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 xmlns:a16="http://schemas.microsoft.com/office/drawing/2014/main" id="{A9A4AEB1-F843-D2E1-7960-F161DEE37E5B}"/>
              </a:ext>
            </a:extLst>
          </p:cNvPr>
          <p:cNvPicPr>
            <a:picLocks noChangeAspect="1" noChangeArrowheads="1"/>
          </p:cNvPicPr>
          <p:nvPr userDrawn="1"/>
        </p:nvPicPr>
        <p:blipFill>
          <a:blip r:embed="rId6">
            <a:extLst>
              <a:ext uri="{BEBA8EAE-BF5A-486C-A8C5-ECC9F3942E4B}">
                <a14:imgProps xmlns:a14="http://schemas.microsoft.com/office/drawing/2010/main">
                  <a14:imgLayer r:embed="rId7">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smtClean="0"/>
              <a:t>Click to edit Master title style</a:t>
            </a:r>
            <a:endParaRPr lang="en-US"/>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66"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a:spLocks/>
          </p:cNvSpPr>
          <p:nvPr/>
        </p:nvSpPr>
        <p:spPr bwMode="auto">
          <a:xfrm>
            <a:off x="304801" y="1140311"/>
            <a:ext cx="8548687" cy="2002939"/>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a:defRPr/>
            </a:pPr>
            <a:r>
              <a:rPr lang="fr-CA" altLang="zh-CN" sz="3200" b="1" dirty="0">
                <a:solidFill>
                  <a:srgbClr val="07389B"/>
                </a:solidFill>
                <a:latin typeface="Arial" pitchFamily="34" charset="0"/>
                <a:cs typeface="Arial" pitchFamily="34" charset="0"/>
              </a:rPr>
              <a:t>CHÀO MỪNG </a:t>
            </a:r>
            <a:r>
              <a:rPr lang="fr-CA" altLang="zh-CN" sz="3200" b="1" dirty="0" smtClean="0">
                <a:solidFill>
                  <a:srgbClr val="07389B"/>
                </a:solidFill>
                <a:latin typeface="Arial" pitchFamily="34" charset="0"/>
                <a:cs typeface="Arial" pitchFamily="34" charset="0"/>
              </a:rPr>
              <a:t>QUÝ THẦY CÔ </a:t>
            </a:r>
          </a:p>
          <a:p>
            <a:pPr algn="ctr">
              <a:defRPr/>
            </a:pPr>
            <a:r>
              <a:rPr lang="fr-CA" altLang="zh-CN" sz="3200" b="1" dirty="0" smtClean="0">
                <a:solidFill>
                  <a:srgbClr val="07389B"/>
                </a:solidFill>
                <a:latin typeface="Arial" pitchFamily="34" charset="0"/>
                <a:cs typeface="Arial" pitchFamily="34" charset="0"/>
              </a:rPr>
              <a:t>ĐẾN </a:t>
            </a:r>
            <a:r>
              <a:rPr lang="fr-CA" altLang="zh-CN" sz="3200" b="1" dirty="0">
                <a:solidFill>
                  <a:srgbClr val="07389B"/>
                </a:solidFill>
                <a:latin typeface="Arial" pitchFamily="34" charset="0"/>
                <a:cs typeface="Arial" pitchFamily="34" charset="0"/>
              </a:rPr>
              <a:t>VỚI </a:t>
            </a:r>
            <a:r>
              <a:rPr lang="fr-CA" altLang="zh-CN" sz="3200" b="1" dirty="0" smtClean="0">
                <a:solidFill>
                  <a:srgbClr val="07389B"/>
                </a:solidFill>
                <a:latin typeface="Arial" pitchFamily="34" charset="0"/>
                <a:cs typeface="Arial" pitchFamily="34" charset="0"/>
              </a:rPr>
              <a:t>THAM LUẬN NHÓM 1</a:t>
            </a:r>
            <a:endParaRPr lang="fr-CA" altLang="zh-CN" sz="3200" b="1" dirty="0">
              <a:solidFill>
                <a:srgbClr val="07389B"/>
              </a:solidFill>
              <a:latin typeface="Arial" pitchFamily="34" charset="0"/>
              <a:cs typeface="Arial" pitchFamily="34" charset="0"/>
            </a:endParaRPr>
          </a:p>
          <a:p>
            <a:pPr algn="ctr">
              <a:defRPr/>
            </a:pPr>
            <a:r>
              <a:rPr lang="en-US" sz="3200" b="1" dirty="0" smtClean="0">
                <a:solidFill>
                  <a:srgbClr val="FF0000"/>
                </a:solidFill>
              </a:rPr>
              <a:t>PHẦN THỨ NHẤT </a:t>
            </a:r>
            <a:endParaRPr lang="fr-CA" altLang="zh-CN" sz="3200" b="1" dirty="0">
              <a:solidFill>
                <a:srgbClr val="FF0000"/>
              </a:solidFill>
              <a:latin typeface="Arial" pitchFamily="34" charset="0"/>
              <a:cs typeface="Arial" pitchFamily="34" charset="0"/>
            </a:endParaRPr>
          </a:p>
        </p:txBody>
      </p:sp>
      <p:sp>
        <p:nvSpPr>
          <p:cNvPr id="4" name="Rectangle 4"/>
          <p:cNvSpPr>
            <a:spLocks noChangeArrowheads="1"/>
          </p:cNvSpPr>
          <p:nvPr/>
        </p:nvSpPr>
        <p:spPr bwMode="auto">
          <a:xfrm>
            <a:off x="38100" y="4346972"/>
            <a:ext cx="4114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Wingdings 2" pitchFamily="18" charset="2"/>
              <a:buNone/>
            </a:pPr>
            <a:endParaRPr lang="en-US" sz="2000"/>
          </a:p>
        </p:txBody>
      </p:sp>
    </p:spTree>
    <p:extLst>
      <p:ext uri="{BB962C8B-B14F-4D97-AF65-F5344CB8AC3E}">
        <p14:creationId xmlns:p14="http://schemas.microsoft.com/office/powerpoint/2010/main" val="32780795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3" descr="D:\hinh anh\hinh16.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15153" y="746983"/>
            <a:ext cx="8681422" cy="3911077"/>
          </a:xfrm>
        </p:spPr>
      </p:pic>
    </p:spTree>
    <p:extLst>
      <p:ext uri="{BB962C8B-B14F-4D97-AF65-F5344CB8AC3E}">
        <p14:creationId xmlns:p14="http://schemas.microsoft.com/office/powerpoint/2010/main" val="1940352148"/>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D:\hinh anh\hinh 11.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10373" y="823283"/>
            <a:ext cx="7922626" cy="3906371"/>
          </a:xfrm>
        </p:spPr>
      </p:pic>
      <p:pic>
        <p:nvPicPr>
          <p:cNvPr id="9" name="Picture 2" descr="D:\hinh anh\hinh 9.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729" y="855557"/>
            <a:ext cx="8386202" cy="3867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97278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Scale>
                                      <p:cBhvr>
                                        <p:cTn id="7"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8"/>
                                        </p:tgtEl>
                                        <p:attrNameLst>
                                          <p:attrName>ppt_x</p:attrName>
                                          <p:attrName>ppt_y</p:attrName>
                                        </p:attrNameLst>
                                      </p:cBhvr>
                                    </p:animMotion>
                                    <p:animEffect transition="in" filter="fade">
                                      <p:cBhvr>
                                        <p:cTn id="9" dur="1000"/>
                                        <p:tgtEl>
                                          <p:spTgt spid="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31" presetClass="entr" presetSubtype="0" fill="hold" nodeType="clickEffect">
                                  <p:stCondLst>
                                    <p:cond delay="0"/>
                                  </p:stCondLst>
                                  <p:iterate type="lt">
                                    <p:tmPct val="5000"/>
                                  </p:iterate>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fltVal val="0"/>
                                          </p:val>
                                        </p:tav>
                                        <p:tav tm="100000">
                                          <p:val>
                                            <p:strVal val="#ppt_w"/>
                                          </p:val>
                                        </p:tav>
                                      </p:tavLst>
                                    </p:anim>
                                    <p:anim calcmode="lin" valueType="num">
                                      <p:cBhvr>
                                        <p:cTn id="15" dur="1000" fill="hold"/>
                                        <p:tgtEl>
                                          <p:spTgt spid="9"/>
                                        </p:tgtEl>
                                        <p:attrNameLst>
                                          <p:attrName>ppt_h</p:attrName>
                                        </p:attrNameLst>
                                      </p:cBhvr>
                                      <p:tavLst>
                                        <p:tav tm="0">
                                          <p:val>
                                            <p:fltVal val="0"/>
                                          </p:val>
                                        </p:tav>
                                        <p:tav tm="100000">
                                          <p:val>
                                            <p:strVal val="#ppt_h"/>
                                          </p:val>
                                        </p:tav>
                                      </p:tavLst>
                                    </p:anim>
                                    <p:anim calcmode="lin" valueType="num">
                                      <p:cBhvr>
                                        <p:cTn id="16" dur="1000" fill="hold"/>
                                        <p:tgtEl>
                                          <p:spTgt spid="9"/>
                                        </p:tgtEl>
                                        <p:attrNameLst>
                                          <p:attrName>style.rotation</p:attrName>
                                        </p:attrNameLst>
                                      </p:cBhvr>
                                      <p:tavLst>
                                        <p:tav tm="0">
                                          <p:val>
                                            <p:fltVal val="90"/>
                                          </p:val>
                                        </p:tav>
                                        <p:tav tm="100000">
                                          <p:val>
                                            <p:fltVal val="0"/>
                                          </p:val>
                                        </p:tav>
                                      </p:tavLst>
                                    </p:anim>
                                    <p:animEffect transition="in" filter="fade">
                                      <p:cBhvr>
                                        <p:cTn id="1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D:\PHAP LUAT\hinh tham nhung\hinh 16.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8900" y="765796"/>
            <a:ext cx="8882978" cy="3901255"/>
          </a:xfrm>
        </p:spPr>
      </p:pic>
      <p:pic>
        <p:nvPicPr>
          <p:cNvPr id="8" name="Picture 2" descr="D:\hinh anh\hinh 5.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84" y="765796"/>
            <a:ext cx="8879094" cy="3901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D:\hinh anh\hinh 6.jf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784" y="765796"/>
            <a:ext cx="8879094" cy="3901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D:\hinh anh\hinh 2.jf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784" y="765796"/>
            <a:ext cx="8545607" cy="3901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63983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ox(in)">
                                      <p:cBhvr>
                                        <p:cTn id="15" dur="500"/>
                                        <p:tgtEl>
                                          <p:spTgt spid="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9" presetClass="entr" presetSubtype="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1000" fill="hold"/>
                                        <p:tgtEl>
                                          <p:spTgt spid="9"/>
                                        </p:tgtEl>
                                        <p:attrNameLst>
                                          <p:attrName>ppt_x</p:attrName>
                                        </p:attrNameLst>
                                      </p:cBhvr>
                                      <p:tavLst>
                                        <p:tav tm="0">
                                          <p:val>
                                            <p:strVal val="#ppt_x-.2"/>
                                          </p:val>
                                        </p:tav>
                                        <p:tav tm="100000">
                                          <p:val>
                                            <p:strVal val="#ppt_x"/>
                                          </p:val>
                                        </p:tav>
                                      </p:tavLst>
                                    </p:anim>
                                    <p:anim calcmode="lin" valueType="num">
                                      <p:cBhvr>
                                        <p:cTn id="21"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2" dur="1000"/>
                                        <p:tgtEl>
                                          <p:spTgt spid="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0"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800" decel="100000"/>
                                        <p:tgtEl>
                                          <p:spTgt spid="10"/>
                                        </p:tgtEl>
                                      </p:cBhvr>
                                    </p:animEffect>
                                    <p:anim calcmode="lin" valueType="num">
                                      <p:cBhvr>
                                        <p:cTn id="28" dur="800" decel="100000" fill="hold"/>
                                        <p:tgtEl>
                                          <p:spTgt spid="10"/>
                                        </p:tgtEl>
                                        <p:attrNameLst>
                                          <p:attrName>style.rotation</p:attrName>
                                        </p:attrNameLst>
                                      </p:cBhvr>
                                      <p:tavLst>
                                        <p:tav tm="0">
                                          <p:val>
                                            <p:fltVal val="-90"/>
                                          </p:val>
                                        </p:tav>
                                        <p:tav tm="100000">
                                          <p:val>
                                            <p:fltVal val="0"/>
                                          </p:val>
                                        </p:tav>
                                      </p:tavLst>
                                    </p:anim>
                                    <p:anim calcmode="lin" valueType="num">
                                      <p:cBhvr>
                                        <p:cTn id="29" dur="800" decel="100000" fill="hold"/>
                                        <p:tgtEl>
                                          <p:spTgt spid="10"/>
                                        </p:tgtEl>
                                        <p:attrNameLst>
                                          <p:attrName>ppt_x</p:attrName>
                                        </p:attrNameLst>
                                      </p:cBhvr>
                                      <p:tavLst>
                                        <p:tav tm="0">
                                          <p:val>
                                            <p:strVal val="#ppt_x+0.4"/>
                                          </p:val>
                                        </p:tav>
                                        <p:tav tm="100000">
                                          <p:val>
                                            <p:strVal val="#ppt_x-0.05"/>
                                          </p:val>
                                        </p:tav>
                                      </p:tavLst>
                                    </p:anim>
                                    <p:anim calcmode="lin" valueType="num">
                                      <p:cBhvr>
                                        <p:cTn id="30" dur="800" decel="100000" fill="hold"/>
                                        <p:tgtEl>
                                          <p:spTgt spid="10"/>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D:\PHAP LUAT\hinh tham nhung\hình 17.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072357" y="1199379"/>
            <a:ext cx="6965950" cy="3543300"/>
          </a:xfrm>
        </p:spPr>
      </p:pic>
      <p:pic>
        <p:nvPicPr>
          <p:cNvPr id="9" name="Picture 2" descr="D:\hinh anh\hinh 8.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2357" y="1199379"/>
            <a:ext cx="6934200" cy="349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D:\hinh anh\hinh 3.jf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1199379"/>
            <a:ext cx="6400800" cy="3480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D:\hinh anh\hinh 12.jf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948935"/>
            <a:ext cx="6934200" cy="349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D:\hinh anh\hinh 15.jf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6549" y="948935"/>
            <a:ext cx="6923087" cy="348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descr="D:\hinh anh\hinh 7.jf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400" y="699683"/>
            <a:ext cx="8072437" cy="3979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D:\hinh anh\hinh 17.jf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8885" y="699683"/>
            <a:ext cx="8701144" cy="3892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31523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in)">
                                      <p:cBhvr>
                                        <p:cTn id="7" dur="20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800" decel="100000"/>
                                        <p:tgtEl>
                                          <p:spTgt spid="9"/>
                                        </p:tgtEl>
                                      </p:cBhvr>
                                    </p:animEffect>
                                    <p:anim calcmode="lin" valueType="num">
                                      <p:cBhvr>
                                        <p:cTn id="13" dur="800" decel="100000" fill="hold"/>
                                        <p:tgtEl>
                                          <p:spTgt spid="9"/>
                                        </p:tgtEl>
                                        <p:attrNameLst>
                                          <p:attrName>style.rotation</p:attrName>
                                        </p:attrNameLst>
                                      </p:cBhvr>
                                      <p:tavLst>
                                        <p:tav tm="0">
                                          <p:val>
                                            <p:fltVal val="-90"/>
                                          </p:val>
                                        </p:tav>
                                        <p:tav tm="100000">
                                          <p:val>
                                            <p:fltVal val="0"/>
                                          </p:val>
                                        </p:tav>
                                      </p:tavLst>
                                    </p:anim>
                                    <p:anim calcmode="lin" valueType="num">
                                      <p:cBhvr>
                                        <p:cTn id="14" dur="800" decel="100000" fill="hold"/>
                                        <p:tgtEl>
                                          <p:spTgt spid="9"/>
                                        </p:tgtEl>
                                        <p:attrNameLst>
                                          <p:attrName>ppt_x</p:attrName>
                                        </p:attrNameLst>
                                      </p:cBhvr>
                                      <p:tavLst>
                                        <p:tav tm="0">
                                          <p:val>
                                            <p:strVal val="#ppt_x+0.4"/>
                                          </p:val>
                                        </p:tav>
                                        <p:tav tm="100000">
                                          <p:val>
                                            <p:strVal val="#ppt_x-0.05"/>
                                          </p:val>
                                        </p:tav>
                                      </p:tavLst>
                                    </p:anim>
                                    <p:anim calcmode="lin" valueType="num">
                                      <p:cBhvr>
                                        <p:cTn id="15" dur="800" decel="100000" fill="hold"/>
                                        <p:tgtEl>
                                          <p:spTgt spid="9"/>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4"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 to="" calcmode="lin" valueType="num">
                                      <p:cBhvr>
                                        <p:cTn id="22" dur="1" fill="hold"/>
                                        <p:tgtEl>
                                          <p:spTgt spid="10"/>
                                        </p:tgtEl>
                                        <p:attrNameLst>
                                          <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3" presetClass="entr" presetSubtype="16"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plus(in)">
                                      <p:cBhvr>
                                        <p:cTn id="27" dur="20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9"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1000" fill="hold"/>
                                        <p:tgtEl>
                                          <p:spTgt spid="12"/>
                                        </p:tgtEl>
                                        <p:attrNameLst>
                                          <p:attrName>ppt_x</p:attrName>
                                        </p:attrNameLst>
                                      </p:cBhvr>
                                      <p:tavLst>
                                        <p:tav tm="0">
                                          <p:val>
                                            <p:strVal val="#ppt_x-.2"/>
                                          </p:val>
                                        </p:tav>
                                        <p:tav tm="100000">
                                          <p:val>
                                            <p:strVal val="#ppt_x"/>
                                          </p:val>
                                        </p:tav>
                                      </p:tavLst>
                                    </p:anim>
                                    <p:anim calcmode="lin" valueType="num">
                                      <p:cBhvr>
                                        <p:cTn id="33" dur="1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34" dur="1000"/>
                                        <p:tgtEl>
                                          <p:spTgt spid="1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0" presetClass="entr" presetSubtype="0"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800" decel="100000"/>
                                        <p:tgtEl>
                                          <p:spTgt spid="13"/>
                                        </p:tgtEl>
                                      </p:cBhvr>
                                    </p:animEffect>
                                    <p:anim calcmode="lin" valueType="num">
                                      <p:cBhvr>
                                        <p:cTn id="40" dur="800" decel="100000" fill="hold"/>
                                        <p:tgtEl>
                                          <p:spTgt spid="13"/>
                                        </p:tgtEl>
                                        <p:attrNameLst>
                                          <p:attrName>style.rotation</p:attrName>
                                        </p:attrNameLst>
                                      </p:cBhvr>
                                      <p:tavLst>
                                        <p:tav tm="0">
                                          <p:val>
                                            <p:fltVal val="-90"/>
                                          </p:val>
                                        </p:tav>
                                        <p:tav tm="100000">
                                          <p:val>
                                            <p:fltVal val="0"/>
                                          </p:val>
                                        </p:tav>
                                      </p:tavLst>
                                    </p:anim>
                                    <p:anim calcmode="lin" valueType="num">
                                      <p:cBhvr>
                                        <p:cTn id="41" dur="800" decel="100000" fill="hold"/>
                                        <p:tgtEl>
                                          <p:spTgt spid="13"/>
                                        </p:tgtEl>
                                        <p:attrNameLst>
                                          <p:attrName>ppt_x</p:attrName>
                                        </p:attrNameLst>
                                      </p:cBhvr>
                                      <p:tavLst>
                                        <p:tav tm="0">
                                          <p:val>
                                            <p:strVal val="#ppt_x+0.4"/>
                                          </p:val>
                                        </p:tav>
                                        <p:tav tm="100000">
                                          <p:val>
                                            <p:strVal val="#ppt_x-0.05"/>
                                          </p:val>
                                        </p:tav>
                                      </p:tavLst>
                                    </p:anim>
                                    <p:anim calcmode="lin" valueType="num">
                                      <p:cBhvr>
                                        <p:cTn id="42" dur="800" decel="100000" fill="hold"/>
                                        <p:tgtEl>
                                          <p:spTgt spid="13"/>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13"/>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13"/>
                                        </p:tgtEl>
                                        <p:attrNameLst>
                                          <p:attrName>ppt_y</p:attrName>
                                        </p:attrNameLst>
                                      </p:cBhvr>
                                      <p:tavLst>
                                        <p:tav tm="0">
                                          <p:val>
                                            <p:strVal val="#ppt_y+0.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8" presetClass="entr" presetSubtype="0" accel="50000"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1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0" dur="1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51" dur="1000" fill="hold"/>
                                        <p:tgtEl>
                                          <p:spTgt spid="14"/>
                                        </p:tgtEl>
                                        <p:attrNameLst>
                                          <p:attrName>ppt_y</p:attrName>
                                        </p:attrNameLst>
                                      </p:cBhvr>
                                      <p:tavLst>
                                        <p:tav tm="0">
                                          <p:val>
                                            <p:strVal val="#ppt_y"/>
                                          </p:val>
                                        </p:tav>
                                        <p:tav tm="100000">
                                          <p:val>
                                            <p:strVal val="#ppt_y"/>
                                          </p:val>
                                        </p:tav>
                                      </p:tavLst>
                                    </p:anim>
                                    <p:animEffect transition="in" filter="fade">
                                      <p:cBhvr>
                                        <p:cTn id="52"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D:\hinh anh\hinh 10.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371601" y="1128882"/>
            <a:ext cx="6683375" cy="3486150"/>
          </a:xfrm>
        </p:spPr>
      </p:pic>
      <p:pic>
        <p:nvPicPr>
          <p:cNvPr id="8" name="Picture 2" descr="D:\hinh anh\hinh 13.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453" y="700088"/>
            <a:ext cx="8808214" cy="3914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55307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D:\hinh anh\hinh 18.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04712" y="685002"/>
            <a:ext cx="8165952" cy="4069660"/>
          </a:xfrm>
        </p:spPr>
      </p:pic>
      <p:sp>
        <p:nvSpPr>
          <p:cNvPr id="15" name="Rounded Rectangle 14"/>
          <p:cNvSpPr/>
          <p:nvPr/>
        </p:nvSpPr>
        <p:spPr>
          <a:xfrm>
            <a:off x="1483658" y="92071"/>
            <a:ext cx="5486400" cy="592931"/>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vi-VN" sz="3600" b="1" dirty="0">
                <a:cs typeface="Arial" pitchFamily="34" charset="0"/>
              </a:rPr>
              <a:t>CHỐNG THAM NHŨNG</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41052497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42888" y="123824"/>
            <a:ext cx="3188801" cy="511969"/>
          </a:xfrm>
          <a:solidFill>
            <a:schemeClr val="accent2"/>
          </a:solidFill>
        </p:spPr>
        <p:txBody>
          <a:bodyPr rtlCol="0">
            <a:noAutofit/>
          </a:bodyPr>
          <a:lstStyle/>
          <a:p>
            <a:pPr eaLnBrk="1" hangingPunct="1">
              <a:buFont typeface="Arial" charset="0"/>
              <a:buNone/>
              <a:defRPr/>
            </a:pPr>
            <a:r>
              <a:rPr lang="vi-VN" sz="2800" b="1" dirty="0" smtClean="0"/>
              <a:t>Phần </a:t>
            </a:r>
            <a:r>
              <a:rPr lang="vi-VN" sz="2800" b="1" dirty="0"/>
              <a:t>thứ nhất </a:t>
            </a:r>
            <a:endParaRPr lang="en-US" sz="2800" b="1" dirty="0" smtClean="0">
              <a:latin typeface="Arial" pitchFamily="34" charset="0"/>
              <a:cs typeface="Arial" pitchFamily="34" charset="0"/>
            </a:endParaRPr>
          </a:p>
        </p:txBody>
      </p:sp>
      <p:sp>
        <p:nvSpPr>
          <p:cNvPr id="5" name="Rectangle 4"/>
          <p:cNvSpPr/>
          <p:nvPr/>
        </p:nvSpPr>
        <p:spPr>
          <a:xfrm>
            <a:off x="260333" y="1269407"/>
            <a:ext cx="8810513" cy="1893345"/>
          </a:xfrm>
          <a:prstGeom prst="rect">
            <a:avLst/>
          </a:prstGeo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dirty="0"/>
              <a:t>- </a:t>
            </a:r>
            <a:r>
              <a:rPr lang="vi-VN" sz="3600" dirty="0" smtClean="0"/>
              <a:t>“</a:t>
            </a:r>
            <a:r>
              <a:rPr lang="vi-VN" sz="3600" dirty="0"/>
              <a:t>Một số vấn đề rút ra từ thực tiễn công cuộc đấu tranh phòng, chống tham nhũng, tiêu cực ở Việt Nam</a:t>
            </a:r>
            <a:r>
              <a:rPr lang="vi-VN" sz="3600" dirty="0" smtClean="0"/>
              <a:t>”</a:t>
            </a:r>
            <a:endParaRPr lang="en-US" sz="3600" dirty="0">
              <a:latin typeface="Arial" pitchFamily="34" charset="0"/>
              <a:cs typeface="Arial" pitchFamily="34" charset="0"/>
            </a:endParaRPr>
          </a:p>
        </p:txBody>
      </p:sp>
      <p:sp>
        <p:nvSpPr>
          <p:cNvPr id="7" name="Rounded Rectangle 6"/>
          <p:cNvSpPr/>
          <p:nvPr/>
        </p:nvSpPr>
        <p:spPr>
          <a:xfrm>
            <a:off x="2414015" y="3796589"/>
            <a:ext cx="4503151" cy="889710"/>
          </a:xfrm>
          <a:prstGeom prst="roundRect">
            <a:avLst/>
          </a:prstGeom>
          <a:solidFill>
            <a:schemeClr val="accent3">
              <a:lumMod val="40000"/>
              <a:lumOff val="6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dirty="0"/>
              <a:t>(trang 11 đến 206), </a:t>
            </a:r>
            <a:endParaRPr lang="en-US" sz="3600" dirty="0">
              <a:latin typeface="Arial" pitchFamily="34" charset="0"/>
              <a:cs typeface="Arial" pitchFamily="34" charset="0"/>
            </a:endParaRPr>
          </a:p>
        </p:txBody>
      </p:sp>
      <p:pic>
        <p:nvPicPr>
          <p:cNvPr id="8" name="Picture 2" descr="D:\hinh anh\hinh 1.jf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7208" y="2614112"/>
            <a:ext cx="2019300" cy="207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19676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6" presetClass="entr" presetSubtype="16"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0607" y="168845"/>
            <a:ext cx="7162800" cy="822722"/>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b="1" dirty="0"/>
              <a:t>Phần thứ nhất </a:t>
            </a:r>
            <a:r>
              <a:rPr lang="en-US" sz="3200" b="1" dirty="0" smtClean="0"/>
              <a:t>: </a:t>
            </a:r>
            <a:r>
              <a:rPr lang="en-US" sz="3200" b="1" dirty="0" err="1">
                <a:solidFill>
                  <a:schemeClr val="tx1"/>
                </a:solidFill>
                <a:latin typeface="Arial" pitchFamily="34" charset="0"/>
                <a:cs typeface="Arial" pitchFamily="34" charset="0"/>
              </a:rPr>
              <a:t>Gồm</a:t>
            </a:r>
            <a:endParaRPr lang="vi-VN" sz="3200" b="1" dirty="0">
              <a:solidFill>
                <a:srgbClr val="C00000"/>
              </a:solidFill>
              <a:cs typeface="Arial" pitchFamily="34" charset="0"/>
            </a:endParaRP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236906012"/>
              </p:ext>
            </p:extLst>
          </p:nvPr>
        </p:nvGraphicFramePr>
        <p:xfrm>
          <a:off x="120127" y="1142179"/>
          <a:ext cx="8991600" cy="33548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32919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9"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own Ribbon 7"/>
          <p:cNvSpPr/>
          <p:nvPr/>
        </p:nvSpPr>
        <p:spPr>
          <a:xfrm>
            <a:off x="117476" y="130332"/>
            <a:ext cx="7131888" cy="926306"/>
          </a:xfrm>
          <a:prstGeom prst="ribbon">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3200" b="1" dirty="0">
                <a:solidFill>
                  <a:schemeClr val="tx1"/>
                </a:solidFill>
                <a:latin typeface="Arial" pitchFamily="34" charset="0"/>
                <a:cs typeface="Arial" pitchFamily="34" charset="0"/>
              </a:rPr>
              <a:t>tập trung những vấn đề</a:t>
            </a:r>
            <a:endParaRPr lang="vi-VN" sz="3200" b="1" dirty="0">
              <a:solidFill>
                <a:schemeClr val="tx1"/>
              </a:solidFill>
              <a:latin typeface="Arial" pitchFamily="34" charset="0"/>
              <a:cs typeface="Arial" pitchFamily="34" charset="0"/>
            </a:endParaRPr>
          </a:p>
        </p:txBody>
      </p:sp>
      <p:sp>
        <p:nvSpPr>
          <p:cNvPr id="9" name="Flowchart: Alternate Process 8"/>
          <p:cNvSpPr/>
          <p:nvPr/>
        </p:nvSpPr>
        <p:spPr>
          <a:xfrm>
            <a:off x="165242" y="2035373"/>
            <a:ext cx="8839200" cy="2324486"/>
          </a:xfrm>
          <a:prstGeom prst="flowChartAlternateProcess">
            <a:avLst/>
          </a:prstGeom>
        </p:spPr>
        <p:style>
          <a:lnRef idx="1">
            <a:schemeClr val="dk1"/>
          </a:lnRef>
          <a:fillRef idx="2">
            <a:schemeClr val="dk1"/>
          </a:fillRef>
          <a:effectRef idx="1">
            <a:schemeClr val="dk1"/>
          </a:effectRef>
          <a:fontRef idx="minor">
            <a:schemeClr val="dk1"/>
          </a:fontRef>
        </p:style>
        <p:txBody>
          <a:bodyPr anchor="ctr"/>
          <a:lstStyle/>
          <a:p>
            <a:r>
              <a:rPr lang="en-US" sz="3200" b="1" dirty="0" err="1"/>
              <a:t>Một</a:t>
            </a:r>
            <a:r>
              <a:rPr lang="en-US" sz="3200" b="1" dirty="0"/>
              <a:t> </a:t>
            </a:r>
            <a:r>
              <a:rPr lang="en-US" sz="3200" b="1" dirty="0" err="1"/>
              <a:t>là</a:t>
            </a:r>
            <a:r>
              <a:rPr lang="en-US" sz="3200" dirty="0"/>
              <a:t>, </a:t>
            </a:r>
            <a:r>
              <a:rPr lang="en-US" sz="3200" dirty="0" err="1"/>
              <a:t>làm</a:t>
            </a:r>
            <a:r>
              <a:rPr lang="en-US" sz="3200" dirty="0"/>
              <a:t> </a:t>
            </a:r>
            <a:r>
              <a:rPr lang="en-US" sz="3200" dirty="0" err="1"/>
              <a:t>rõ</a:t>
            </a:r>
            <a:r>
              <a:rPr lang="en-US" sz="3200" dirty="0"/>
              <a:t> </a:t>
            </a:r>
            <a:r>
              <a:rPr lang="en-US" sz="3200" dirty="0" err="1"/>
              <a:t>một</a:t>
            </a:r>
            <a:r>
              <a:rPr lang="en-US" sz="3200" dirty="0"/>
              <a:t> </a:t>
            </a:r>
            <a:r>
              <a:rPr lang="en-US" sz="3200" dirty="0" err="1"/>
              <a:t>số</a:t>
            </a:r>
            <a:r>
              <a:rPr lang="en-US" sz="3200" dirty="0"/>
              <a:t> </a:t>
            </a:r>
            <a:r>
              <a:rPr lang="en-US" sz="3200" dirty="0" err="1"/>
              <a:t>vấn</a:t>
            </a:r>
            <a:r>
              <a:rPr lang="en-US" sz="3200" dirty="0"/>
              <a:t> </a:t>
            </a:r>
            <a:r>
              <a:rPr lang="en-US" sz="3200" dirty="0" err="1"/>
              <a:t>đề</a:t>
            </a:r>
            <a:r>
              <a:rPr lang="en-US" sz="3200" dirty="0"/>
              <a:t> </a:t>
            </a:r>
            <a:r>
              <a:rPr lang="en-US" sz="3200" dirty="0" err="1"/>
              <a:t>có</a:t>
            </a:r>
            <a:r>
              <a:rPr lang="en-US" sz="3200" dirty="0"/>
              <a:t> </a:t>
            </a:r>
            <a:r>
              <a:rPr lang="en-US" sz="3200" dirty="0" err="1"/>
              <a:t>tính</a:t>
            </a:r>
            <a:r>
              <a:rPr lang="en-US" sz="3200" dirty="0"/>
              <a:t> </a:t>
            </a:r>
            <a:r>
              <a:rPr lang="en-US" sz="3200" dirty="0" err="1"/>
              <a:t>lý</a:t>
            </a:r>
            <a:r>
              <a:rPr lang="en-US" sz="3200" dirty="0"/>
              <a:t> </a:t>
            </a:r>
            <a:r>
              <a:rPr lang="en-US" sz="3200" dirty="0" err="1"/>
              <a:t>luận</a:t>
            </a:r>
            <a:r>
              <a:rPr lang="en-US" sz="3200" dirty="0"/>
              <a:t> </a:t>
            </a:r>
            <a:r>
              <a:rPr lang="en-US" sz="3200" dirty="0" err="1"/>
              <a:t>về</a:t>
            </a:r>
            <a:r>
              <a:rPr lang="en-US" sz="3200" dirty="0"/>
              <a:t> </a:t>
            </a:r>
            <a:r>
              <a:rPr lang="en-US" sz="3200" dirty="0" err="1"/>
              <a:t>công</a:t>
            </a:r>
            <a:r>
              <a:rPr lang="en-US" sz="3200" dirty="0"/>
              <a:t> </a:t>
            </a:r>
            <a:r>
              <a:rPr lang="en-US" sz="3200" dirty="0" err="1"/>
              <a:t>tác</a:t>
            </a:r>
            <a:r>
              <a:rPr lang="en-US" sz="3200" dirty="0"/>
              <a:t> </a:t>
            </a:r>
            <a:r>
              <a:rPr lang="en-US" sz="3200" dirty="0" err="1"/>
              <a:t>phòng</a:t>
            </a:r>
            <a:r>
              <a:rPr lang="en-US" sz="3200" dirty="0"/>
              <a:t>, </a:t>
            </a:r>
            <a:r>
              <a:rPr lang="en-US" sz="3200" dirty="0" err="1"/>
              <a:t>chống</a:t>
            </a:r>
            <a:r>
              <a:rPr lang="en-US" sz="3200" dirty="0"/>
              <a:t> </a:t>
            </a:r>
            <a:r>
              <a:rPr lang="en-US" sz="3200" dirty="0" err="1"/>
              <a:t>tham</a:t>
            </a:r>
            <a:r>
              <a:rPr lang="en-US" sz="3200" dirty="0"/>
              <a:t> </a:t>
            </a:r>
            <a:r>
              <a:rPr lang="en-US" sz="3200" dirty="0" err="1"/>
              <a:t>nhũng</a:t>
            </a:r>
            <a:r>
              <a:rPr lang="en-US" sz="3200" dirty="0"/>
              <a:t>, </a:t>
            </a:r>
            <a:r>
              <a:rPr lang="en-US" sz="3200" dirty="0" err="1"/>
              <a:t>tiêu</a:t>
            </a:r>
            <a:r>
              <a:rPr lang="en-US" sz="3200" dirty="0"/>
              <a:t> </a:t>
            </a:r>
            <a:r>
              <a:rPr lang="en-US" sz="3200" dirty="0" err="1"/>
              <a:t>cực</a:t>
            </a:r>
            <a:r>
              <a:rPr lang="en-US" sz="3200" dirty="0"/>
              <a:t> ở </a:t>
            </a:r>
            <a:r>
              <a:rPr lang="en-US" sz="3200" dirty="0" err="1"/>
              <a:t>Việt</a:t>
            </a:r>
            <a:r>
              <a:rPr lang="en-US" sz="3200" dirty="0"/>
              <a:t> Nam: </a:t>
            </a:r>
          </a:p>
        </p:txBody>
      </p:sp>
    </p:spTree>
    <p:extLst>
      <p:ext uri="{BB962C8B-B14F-4D97-AF65-F5344CB8AC3E}">
        <p14:creationId xmlns:p14="http://schemas.microsoft.com/office/powerpoint/2010/main" val="243845852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heel(1)">
                                      <p:cBhvr>
                                        <p:cTn id="1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own Ribbon 7"/>
          <p:cNvSpPr/>
          <p:nvPr/>
        </p:nvSpPr>
        <p:spPr>
          <a:xfrm>
            <a:off x="117476" y="130332"/>
            <a:ext cx="7131888" cy="926306"/>
          </a:xfrm>
          <a:prstGeom prst="ribbon">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3200" b="1" dirty="0">
                <a:solidFill>
                  <a:schemeClr val="tx1"/>
                </a:solidFill>
                <a:latin typeface="Arial" pitchFamily="34" charset="0"/>
                <a:cs typeface="Arial" pitchFamily="34" charset="0"/>
              </a:rPr>
              <a:t>tập trung những vấn đề</a:t>
            </a:r>
            <a:endParaRPr lang="vi-VN" sz="3200" b="1" dirty="0">
              <a:solidFill>
                <a:schemeClr val="tx1"/>
              </a:solidFill>
              <a:latin typeface="Arial" pitchFamily="34" charset="0"/>
              <a:cs typeface="Arial" pitchFamily="34" charset="0"/>
            </a:endParaRPr>
          </a:p>
        </p:txBody>
      </p:sp>
      <p:sp>
        <p:nvSpPr>
          <p:cNvPr id="9" name="Flowchart: Alternate Process 8"/>
          <p:cNvSpPr/>
          <p:nvPr/>
        </p:nvSpPr>
        <p:spPr>
          <a:xfrm>
            <a:off x="165242" y="2035373"/>
            <a:ext cx="8839200" cy="2324486"/>
          </a:xfrm>
          <a:prstGeom prst="flowChartAlternateProcess">
            <a:avLst/>
          </a:prstGeom>
        </p:spPr>
        <p:style>
          <a:lnRef idx="1">
            <a:schemeClr val="accent1"/>
          </a:lnRef>
          <a:fillRef idx="2">
            <a:schemeClr val="accent1"/>
          </a:fillRef>
          <a:effectRef idx="1">
            <a:schemeClr val="accent1"/>
          </a:effectRef>
          <a:fontRef idx="minor">
            <a:schemeClr val="dk1"/>
          </a:fontRef>
        </p:style>
        <p:txBody>
          <a:bodyPr anchor="ctr"/>
          <a:lstStyle/>
          <a:p>
            <a:r>
              <a:rPr lang="vi-VN" sz="3200" b="1" dirty="0"/>
              <a:t>Hai là, </a:t>
            </a:r>
            <a:r>
              <a:rPr lang="vi-VN" sz="3200" dirty="0"/>
              <a:t>tổng kết thực tiễn công tác đấu tranh phòng, chống tham nhũng ở nước ta trong 10 năm qua</a:t>
            </a:r>
            <a:endParaRPr lang="en-US" sz="3200" dirty="0"/>
          </a:p>
        </p:txBody>
      </p:sp>
    </p:spTree>
    <p:extLst>
      <p:ext uri="{BB962C8B-B14F-4D97-AF65-F5344CB8AC3E}">
        <p14:creationId xmlns:p14="http://schemas.microsoft.com/office/powerpoint/2010/main" val="41830567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heel(1)">
                                      <p:cBhvr>
                                        <p:cTn id="1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own Ribbon 7"/>
          <p:cNvSpPr/>
          <p:nvPr/>
        </p:nvSpPr>
        <p:spPr>
          <a:xfrm>
            <a:off x="117476" y="130332"/>
            <a:ext cx="7131888" cy="926306"/>
          </a:xfrm>
          <a:prstGeom prst="ribbon">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3200" b="1" dirty="0">
                <a:solidFill>
                  <a:schemeClr val="tx1"/>
                </a:solidFill>
                <a:latin typeface="Arial" pitchFamily="34" charset="0"/>
                <a:cs typeface="Arial" pitchFamily="34" charset="0"/>
              </a:rPr>
              <a:t>tập trung những vấn đề</a:t>
            </a:r>
            <a:endParaRPr lang="vi-VN" sz="3200" b="1" dirty="0">
              <a:solidFill>
                <a:schemeClr val="tx1"/>
              </a:solidFill>
              <a:latin typeface="Arial" pitchFamily="34" charset="0"/>
              <a:cs typeface="Arial" pitchFamily="34" charset="0"/>
            </a:endParaRPr>
          </a:p>
        </p:txBody>
      </p:sp>
      <p:sp>
        <p:nvSpPr>
          <p:cNvPr id="9" name="Flowchart: Alternate Process 8"/>
          <p:cNvSpPr/>
          <p:nvPr/>
        </p:nvSpPr>
        <p:spPr>
          <a:xfrm>
            <a:off x="165242" y="2035373"/>
            <a:ext cx="8839200" cy="2324486"/>
          </a:xfrm>
          <a:prstGeom prst="flowChartAlternateProcess">
            <a:avLst/>
          </a:prstGeom>
        </p:spPr>
        <p:style>
          <a:lnRef idx="1">
            <a:schemeClr val="accent2"/>
          </a:lnRef>
          <a:fillRef idx="2">
            <a:schemeClr val="accent2"/>
          </a:fillRef>
          <a:effectRef idx="1">
            <a:schemeClr val="accent2"/>
          </a:effectRef>
          <a:fontRef idx="minor">
            <a:schemeClr val="dk1"/>
          </a:fontRef>
        </p:style>
        <p:txBody>
          <a:bodyPr anchor="ctr"/>
          <a:lstStyle/>
          <a:p>
            <a:r>
              <a:rPr lang="vi-VN" sz="3200" b="1" dirty="0"/>
              <a:t>Ba là, </a:t>
            </a:r>
            <a:r>
              <a:rPr lang="vi-VN" sz="3200" dirty="0"/>
              <a:t>chỉ ra những nhiệm vụ, giải pháp nhằm ngăn chặn, đẩy lùi tham nhũng, tiêu cực thời gian tới </a:t>
            </a:r>
            <a:endParaRPr lang="en-US" sz="3200" dirty="0"/>
          </a:p>
        </p:txBody>
      </p:sp>
    </p:spTree>
    <p:extLst>
      <p:ext uri="{BB962C8B-B14F-4D97-AF65-F5344CB8AC3E}">
        <p14:creationId xmlns:p14="http://schemas.microsoft.com/office/powerpoint/2010/main" val="41830567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heel(1)">
                                      <p:cBhvr>
                                        <p:cTn id="1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000" b="1" dirty="0"/>
              <a:t>Một là, làm rõ một số vấn đề có tính lý luận về công tác phòng, chống tham nhũng, tiêu cực ở Việt Nam</a:t>
            </a:r>
            <a:endParaRPr lang="en-US" sz="3000" dirty="0">
              <a:latin typeface="Arial" pitchFamily="34" charset="0"/>
              <a:cs typeface="Arial" pitchFamily="34" charset="0"/>
            </a:endParaRPr>
          </a:p>
        </p:txBody>
      </p:sp>
      <p:sp>
        <p:nvSpPr>
          <p:cNvPr id="10" name="Rounded Rectangle 9"/>
          <p:cNvSpPr/>
          <p:nvPr/>
        </p:nvSpPr>
        <p:spPr>
          <a:xfrm>
            <a:off x="175483" y="1736841"/>
            <a:ext cx="8866103" cy="903945"/>
          </a:xfrm>
          <a:prstGeom prst="roundRect">
            <a:avLst/>
          </a:prstGeom>
        </p:spPr>
        <p:style>
          <a:lnRef idx="1">
            <a:schemeClr val="dk1"/>
          </a:lnRef>
          <a:fillRef idx="2">
            <a:schemeClr val="dk1"/>
          </a:fillRef>
          <a:effectRef idx="1">
            <a:schemeClr val="dk1"/>
          </a:effectRef>
          <a:fontRef idx="minor">
            <a:schemeClr val="dk1"/>
          </a:fontRef>
        </p:style>
        <p:txBody>
          <a:bodyPr anchor="ctr"/>
          <a:lstStyle/>
          <a:p>
            <a:pPr algn="ctr">
              <a:defRPr/>
            </a:pPr>
            <a:r>
              <a:rPr lang="vi-VN" sz="2800" b="1" dirty="0">
                <a:solidFill>
                  <a:schemeClr val="tx1"/>
                </a:solidFill>
                <a:latin typeface="Arial" pitchFamily="34" charset="0"/>
                <a:cs typeface="Arial" pitchFamily="34" charset="0"/>
              </a:rPr>
              <a:t>(1) Tham nhũng, tiêu cực là </a:t>
            </a:r>
            <a:r>
              <a:rPr lang="vi-VN" sz="2800" b="1" dirty="0" smtClean="0">
                <a:solidFill>
                  <a:schemeClr val="tx1"/>
                </a:solidFill>
                <a:latin typeface="Arial" pitchFamily="34" charset="0"/>
                <a:cs typeface="Arial" pitchFamily="34" charset="0"/>
              </a:rPr>
              <a:t>“</a:t>
            </a:r>
            <a:r>
              <a:rPr lang="vi-VN" sz="2800" b="1" dirty="0">
                <a:solidFill>
                  <a:schemeClr val="tx1"/>
                </a:solidFill>
                <a:latin typeface="Arial" pitchFamily="34" charset="0"/>
                <a:cs typeface="Arial" pitchFamily="34" charset="0"/>
              </a:rPr>
              <a:t>giặc nội xâm”; </a:t>
            </a:r>
          </a:p>
        </p:txBody>
      </p:sp>
      <p:sp>
        <p:nvSpPr>
          <p:cNvPr id="11" name="Rounded Rectangle 10"/>
          <p:cNvSpPr/>
          <p:nvPr/>
        </p:nvSpPr>
        <p:spPr>
          <a:xfrm>
            <a:off x="142706" y="2772461"/>
            <a:ext cx="8866103" cy="1791715"/>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defTabSz="1422400">
              <a:lnSpc>
                <a:spcPct val="90000"/>
              </a:lnSpc>
              <a:spcAft>
                <a:spcPct val="35000"/>
              </a:spcAft>
              <a:defRPr/>
            </a:pPr>
            <a:r>
              <a:rPr lang="vi-VN" sz="2800" b="1" dirty="0" smtClean="0">
                <a:solidFill>
                  <a:schemeClr val="tx1"/>
                </a:solidFill>
                <a:latin typeface="Arial" pitchFamily="34" charset="0"/>
                <a:cs typeface="Arial" pitchFamily="34" charset="0"/>
              </a:rPr>
              <a:t>(2</a:t>
            </a:r>
            <a:r>
              <a:rPr lang="vi-VN" sz="2800" b="1" dirty="0">
                <a:solidFill>
                  <a:schemeClr val="tx1"/>
                </a:solidFill>
                <a:latin typeface="Arial" pitchFamily="34" charset="0"/>
                <a:cs typeface="Arial" pitchFamily="34" charset="0"/>
              </a:rPr>
              <a:t>) Tham nhũng là một trong những nguy cơ đối với Đảng và cách mạng Việt Nam; uy hiếp sự tồn vong của chế độ; làm mất niềm tin của Nhân dân đối với sự lãnh đạo của Đảng; </a:t>
            </a:r>
            <a:endParaRPr lang="en-US" sz="2800" b="1" dirty="0">
              <a:latin typeface="Arial" pitchFamily="34" charset="0"/>
              <a:cs typeface="Arial" pitchFamily="34" charset="0"/>
            </a:endParaRPr>
          </a:p>
        </p:txBody>
      </p:sp>
    </p:spTree>
    <p:extLst>
      <p:ext uri="{BB962C8B-B14F-4D97-AF65-F5344CB8AC3E}">
        <p14:creationId xmlns:p14="http://schemas.microsoft.com/office/powerpoint/2010/main" val="23641168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a:grpSpLocks/>
          </p:cNvGrpSpPr>
          <p:nvPr/>
        </p:nvGrpSpPr>
        <p:grpSpPr bwMode="auto">
          <a:xfrm>
            <a:off x="1974850" y="110939"/>
            <a:ext cx="4797425" cy="526256"/>
            <a:chOff x="495920" y="518614"/>
            <a:chExt cx="4797878" cy="701675"/>
          </a:xfrm>
        </p:grpSpPr>
        <p:sp>
          <p:nvSpPr>
            <p:cNvPr id="8" name="Rectangle 7"/>
            <p:cNvSpPr/>
            <p:nvPr/>
          </p:nvSpPr>
          <p:spPr>
            <a:xfrm>
              <a:off x="495920" y="518614"/>
              <a:ext cx="4797878" cy="701675"/>
            </a:xfrm>
            <a:prstGeom prst="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9" name="Rectangle 8"/>
            <p:cNvSpPr/>
            <p:nvPr/>
          </p:nvSpPr>
          <p:spPr>
            <a:xfrm>
              <a:off x="495920" y="518614"/>
              <a:ext cx="4797878" cy="701675"/>
            </a:xfrm>
            <a:prstGeom prst="rect">
              <a:avLst/>
            </a:prstGeom>
          </p:spPr>
          <p:style>
            <a:lnRef idx="1">
              <a:schemeClr val="accent2"/>
            </a:lnRef>
            <a:fillRef idx="3">
              <a:schemeClr val="accent2"/>
            </a:fillRef>
            <a:effectRef idx="2">
              <a:schemeClr val="accent2"/>
            </a:effectRef>
            <a:fontRef idx="minor">
              <a:schemeClr val="lt1"/>
            </a:fontRef>
          </p:style>
          <p:txBody>
            <a:bodyPr tIns="91440" bIns="91440" spcCol="1270" anchor="ctr"/>
            <a:lstStyle/>
            <a:p>
              <a:pPr defTabSz="1600200" fontAlgn="auto">
                <a:lnSpc>
                  <a:spcPct val="90000"/>
                </a:lnSpc>
                <a:spcAft>
                  <a:spcPct val="35000"/>
                </a:spcAft>
                <a:defRPr/>
              </a:pPr>
              <a:r>
                <a:rPr lang="en-US" sz="3600" b="1" dirty="0" err="1">
                  <a:solidFill>
                    <a:schemeClr val="tx1"/>
                  </a:solidFill>
                  <a:latin typeface="Arial" pitchFamily="34" charset="0"/>
                  <a:cs typeface="Arial" pitchFamily="34" charset="0"/>
                </a:rPr>
                <a:t>Tác</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hại</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về</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chính</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trị</a:t>
              </a:r>
              <a:endParaRPr lang="en-US" sz="3600" dirty="0">
                <a:solidFill>
                  <a:schemeClr val="tx1"/>
                </a:solidFill>
                <a:latin typeface="Arial" pitchFamily="34" charset="0"/>
                <a:cs typeface="Arial" pitchFamily="34" charset="0"/>
              </a:endParaRPr>
            </a:p>
          </p:txBody>
        </p:sp>
      </p:grpSp>
      <p:sp>
        <p:nvSpPr>
          <p:cNvPr id="10" name="Right Arrow 9"/>
          <p:cNvSpPr/>
          <p:nvPr/>
        </p:nvSpPr>
        <p:spPr>
          <a:xfrm>
            <a:off x="193638" y="529394"/>
            <a:ext cx="8950362" cy="2178844"/>
          </a:xfrm>
          <a:prstGeom prst="rightArrow">
            <a:avLst/>
          </a:prstGeom>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3200" b="1" dirty="0" err="1">
                <a:solidFill>
                  <a:schemeClr val="tx1"/>
                </a:solidFill>
                <a:latin typeface="Arial" pitchFamily="34" charset="0"/>
                <a:cs typeface="Arial" pitchFamily="34" charset="0"/>
              </a:rPr>
              <a:t>Làm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giảm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sút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lòng</a:t>
            </a:r>
            <a:r>
              <a:rPr lang="en-US" sz="3200" b="1" dirty="0">
                <a:solidFill>
                  <a:schemeClr val="tx1"/>
                </a:solidFill>
                <a:latin typeface="Arial" pitchFamily="34" charset="0"/>
                <a:cs typeface="Arial" pitchFamily="34" charset="0"/>
              </a:rPr>
              <a:t> tin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ND </a:t>
            </a:r>
            <a:r>
              <a:rPr lang="en-US" sz="3200" b="1" dirty="0" err="1">
                <a:solidFill>
                  <a:schemeClr val="tx1"/>
                </a:solidFill>
                <a:latin typeface="Arial" pitchFamily="34" charset="0"/>
                <a:cs typeface="Arial" pitchFamily="34" charset="0"/>
              </a:rPr>
              <a:t>vào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sự</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lãnh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đạo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Đảng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và</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sự</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quản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lý</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smtClean="0">
                <a:solidFill>
                  <a:schemeClr val="tx1"/>
                </a:solidFill>
                <a:latin typeface="Arial" pitchFamily="34" charset="0"/>
                <a:cs typeface="Arial" pitchFamily="34" charset="0"/>
              </a:rPr>
              <a:t>NN</a:t>
            </a:r>
            <a:endParaRPr lang="en-US" sz="3200" b="1" dirty="0">
              <a:solidFill>
                <a:schemeClr val="tx1"/>
              </a:solidFill>
              <a:latin typeface="Arial" pitchFamily="34" charset="0"/>
              <a:cs typeface="Arial" pitchFamily="34" charset="0"/>
            </a:endParaRPr>
          </a:p>
        </p:txBody>
      </p:sp>
      <p:pic>
        <p:nvPicPr>
          <p:cNvPr id="26630" name="Picture 6" descr="D:\PHAP LUAT\hinh tham nhung\hinh 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4850" y="2183129"/>
            <a:ext cx="4959350" cy="2539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14708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000" fill="hold"/>
                                        <p:tgtEl>
                                          <p:spTgt spid="10"/>
                                        </p:tgtEl>
                                        <p:attrNameLst>
                                          <p:attrName>ppt_w</p:attrName>
                                        </p:attrNameLst>
                                      </p:cBhvr>
                                      <p:tavLst>
                                        <p:tav tm="0">
                                          <p:val>
                                            <p:strVal val="#ppt_w*0.70"/>
                                          </p:val>
                                        </p:tav>
                                        <p:tav tm="100000">
                                          <p:val>
                                            <p:strVal val="#ppt_w"/>
                                          </p:val>
                                        </p:tav>
                                      </p:tavLst>
                                    </p:anim>
                                    <p:anim calcmode="lin" valueType="num">
                                      <p:cBhvr>
                                        <p:cTn id="14" dur="1000" fill="hold"/>
                                        <p:tgtEl>
                                          <p:spTgt spid="10"/>
                                        </p:tgtEl>
                                        <p:attrNameLst>
                                          <p:attrName>ppt_h</p:attrName>
                                        </p:attrNameLst>
                                      </p:cBhvr>
                                      <p:tavLst>
                                        <p:tav tm="0">
                                          <p:val>
                                            <p:strVal val="#ppt_h"/>
                                          </p:val>
                                        </p:tav>
                                        <p:tav tm="100000">
                                          <p:val>
                                            <p:strVal val="#ppt_h"/>
                                          </p:val>
                                        </p:tav>
                                      </p:tavLst>
                                    </p:anim>
                                    <p:animEffect transition="in" filter="fade">
                                      <p:cBhvr>
                                        <p:cTn id="1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2" name="Group 2"/>
          <p:cNvGrpSpPr>
            <a:grpSpLocks/>
          </p:cNvGrpSpPr>
          <p:nvPr/>
        </p:nvGrpSpPr>
        <p:grpSpPr bwMode="auto">
          <a:xfrm>
            <a:off x="1808220" y="106793"/>
            <a:ext cx="4797425" cy="526256"/>
            <a:chOff x="495920" y="518614"/>
            <a:chExt cx="4797878" cy="701675"/>
          </a:xfrm>
        </p:grpSpPr>
        <p:sp>
          <p:nvSpPr>
            <p:cNvPr id="8" name="Rectangle 7"/>
            <p:cNvSpPr/>
            <p:nvPr/>
          </p:nvSpPr>
          <p:spPr>
            <a:xfrm>
              <a:off x="495920" y="518614"/>
              <a:ext cx="4797878" cy="701675"/>
            </a:xfrm>
            <a:prstGeom prst="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9" name="Rectangle 8"/>
            <p:cNvSpPr/>
            <p:nvPr/>
          </p:nvSpPr>
          <p:spPr>
            <a:xfrm>
              <a:off x="495920" y="518614"/>
              <a:ext cx="4797878" cy="701675"/>
            </a:xfrm>
            <a:prstGeom prst="rect">
              <a:avLst/>
            </a:prstGeom>
          </p:spPr>
          <p:style>
            <a:lnRef idx="0">
              <a:schemeClr val="accent2"/>
            </a:lnRef>
            <a:fillRef idx="3">
              <a:schemeClr val="accent2"/>
            </a:fillRef>
            <a:effectRef idx="3">
              <a:schemeClr val="accent2"/>
            </a:effectRef>
            <a:fontRef idx="minor">
              <a:schemeClr val="lt1"/>
            </a:fontRef>
          </p:style>
          <p:txBody>
            <a:bodyPr tIns="91440" bIns="91440" spcCol="1270" anchor="ctr"/>
            <a:lstStyle/>
            <a:p>
              <a:pPr defTabSz="1600200" fontAlgn="auto">
                <a:lnSpc>
                  <a:spcPct val="90000"/>
                </a:lnSpc>
                <a:spcAft>
                  <a:spcPct val="35000"/>
                </a:spcAft>
                <a:defRPr/>
              </a:pPr>
              <a:r>
                <a:rPr lang="en-US" sz="3600" b="1" dirty="0" err="1">
                  <a:solidFill>
                    <a:schemeClr val="tx1"/>
                  </a:solidFill>
                  <a:latin typeface="Arial" pitchFamily="34" charset="0"/>
                  <a:cs typeface="Arial" pitchFamily="34" charset="0"/>
                </a:rPr>
                <a:t>Tác</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hại</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về</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chính</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trị</a:t>
              </a:r>
              <a:endParaRPr lang="en-US" sz="3600" dirty="0">
                <a:solidFill>
                  <a:schemeClr val="tx1"/>
                </a:solidFill>
                <a:latin typeface="Arial" pitchFamily="34" charset="0"/>
                <a:cs typeface="Arial" pitchFamily="34" charset="0"/>
              </a:endParaRPr>
            </a:p>
          </p:txBody>
        </p:sp>
      </p:grpSp>
      <p:sp>
        <p:nvSpPr>
          <p:cNvPr id="10" name="Right Arrow 9"/>
          <p:cNvSpPr/>
          <p:nvPr/>
        </p:nvSpPr>
        <p:spPr>
          <a:xfrm>
            <a:off x="159422" y="633049"/>
            <a:ext cx="9242762" cy="1600200"/>
          </a:xfrm>
          <a:prstGeom prst="rightArrow">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3200" b="1" dirty="0" err="1">
                <a:solidFill>
                  <a:schemeClr val="tx1"/>
                </a:solidFill>
                <a:latin typeface="Arial" pitchFamily="34" charset="0"/>
                <a:cs typeface="Arial" pitchFamily="34" charset="0"/>
              </a:rPr>
              <a:t>Tiềm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ẩn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các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xung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đột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lợi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ích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phản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kháng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về</a:t>
            </a:r>
            <a:r>
              <a:rPr lang="en-US" sz="3200" b="1" dirty="0">
                <a:solidFill>
                  <a:schemeClr val="tx1"/>
                </a:solidFill>
                <a:latin typeface="Arial" pitchFamily="34" charset="0"/>
                <a:cs typeface="Arial" pitchFamily="34" charset="0"/>
              </a:rPr>
              <a:t> XH, </a:t>
            </a:r>
            <a:r>
              <a:rPr lang="en-US" sz="3200" b="1" dirty="0" err="1">
                <a:solidFill>
                  <a:schemeClr val="tx1"/>
                </a:solidFill>
                <a:latin typeface="Arial" pitchFamily="34" charset="0"/>
                <a:cs typeface="Arial" pitchFamily="34" charset="0"/>
              </a:rPr>
              <a:t>làm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tăng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khoảng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cách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giàu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nghèo</a:t>
            </a:r>
            <a:endParaRPr lang="en-US" sz="3200" b="1" dirty="0">
              <a:solidFill>
                <a:schemeClr val="tx1"/>
              </a:solidFill>
              <a:latin typeface="Arial" pitchFamily="34" charset="0"/>
              <a:cs typeface="Arial" pitchFamily="34" charset="0"/>
            </a:endParaRPr>
          </a:p>
        </p:txBody>
      </p:sp>
      <p:sp>
        <p:nvSpPr>
          <p:cNvPr id="11" name="Right Arrow 10"/>
          <p:cNvSpPr/>
          <p:nvPr/>
        </p:nvSpPr>
        <p:spPr>
          <a:xfrm>
            <a:off x="172121" y="1890349"/>
            <a:ext cx="9229943" cy="1543050"/>
          </a:xfrm>
          <a:prstGeom prst="rightArrow">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3200" b="1" dirty="0" err="1">
                <a:solidFill>
                  <a:schemeClr val="tx1"/>
                </a:solidFill>
                <a:latin typeface="Arial" pitchFamily="34" charset="0"/>
                <a:cs typeface="Arial" pitchFamily="34" charset="0"/>
              </a:rPr>
              <a:t>Vật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cản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lớn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thành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công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công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cuộc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đổi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mới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sức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chiến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đấu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Đảng</a:t>
            </a:r>
            <a:endParaRPr lang="en-US" sz="3200" b="1" dirty="0">
              <a:solidFill>
                <a:schemeClr val="tx1"/>
              </a:solidFill>
              <a:latin typeface="Arial" pitchFamily="34" charset="0"/>
              <a:cs typeface="Arial" pitchFamily="34" charset="0"/>
            </a:endParaRPr>
          </a:p>
        </p:txBody>
      </p:sp>
      <p:sp>
        <p:nvSpPr>
          <p:cNvPr id="12" name="Right Arrow 11"/>
          <p:cNvSpPr/>
          <p:nvPr/>
        </p:nvSpPr>
        <p:spPr>
          <a:xfrm>
            <a:off x="159422" y="3090499"/>
            <a:ext cx="9242762" cy="1543050"/>
          </a:xfrm>
          <a:prstGeom prst="rightArrow">
            <a:avLst/>
          </a:prstGeom>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en-US" sz="3200" b="1" dirty="0" err="1">
                <a:solidFill>
                  <a:schemeClr val="tx1"/>
                </a:solidFill>
                <a:latin typeface="Arial" pitchFamily="34" charset="0"/>
                <a:cs typeface="Arial" pitchFamily="34" charset="0"/>
              </a:rPr>
              <a:t>Đe</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dọa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sự</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tồn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vong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chế</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độ</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xã</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hội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chủ</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nghĩa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mà</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chúng</a:t>
            </a:r>
            <a:r>
              <a:rPr lang="en-US" sz="3200" b="1" dirty="0">
                <a:solidFill>
                  <a:schemeClr val="tx1"/>
                </a:solidFill>
                <a:latin typeface="Arial" pitchFamily="34" charset="0"/>
                <a:cs typeface="Arial" pitchFamily="34" charset="0"/>
              </a:rPr>
              <a:t> ta </a:t>
            </a:r>
            <a:r>
              <a:rPr lang="en-US" sz="3200" b="1" dirty="0" err="1">
                <a:solidFill>
                  <a:schemeClr val="tx1"/>
                </a:solidFill>
                <a:latin typeface="Arial" pitchFamily="34" charset="0"/>
                <a:cs typeface="Arial" pitchFamily="34" charset="0"/>
              </a:rPr>
              <a:t>đang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xây</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dựng</a:t>
            </a:r>
            <a:endParaRPr lang="en-US" sz="32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0628674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0.70"/>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strVal val="#ppt_w*0.70"/>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Effect transition="in" filter="fade">
                                      <p:cBhvr>
                                        <p:cTn id="16" dur="1000"/>
                                        <p:tgtEl>
                                          <p:spTgt spid="11"/>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1000" fill="hold"/>
                                        <p:tgtEl>
                                          <p:spTgt spid="12"/>
                                        </p:tgtEl>
                                        <p:attrNameLst>
                                          <p:attrName>ppt_w</p:attrName>
                                        </p:attrNameLst>
                                      </p:cBhvr>
                                      <p:tavLst>
                                        <p:tav tm="0">
                                          <p:val>
                                            <p:strVal val="#ppt_w*0.70"/>
                                          </p:val>
                                        </p:tav>
                                        <p:tav tm="100000">
                                          <p:val>
                                            <p:strVal val="#ppt_w"/>
                                          </p:val>
                                        </p:tav>
                                      </p:tavLst>
                                    </p:anim>
                                    <p:anim calcmode="lin" valueType="num">
                                      <p:cBhvr>
                                        <p:cTn id="22" dur="1000" fill="hold"/>
                                        <p:tgtEl>
                                          <p:spTgt spid="12"/>
                                        </p:tgtEl>
                                        <p:attrNameLst>
                                          <p:attrName>ppt_h</p:attrName>
                                        </p:attrNameLst>
                                      </p:cBhvr>
                                      <p:tavLst>
                                        <p:tav tm="0">
                                          <p:val>
                                            <p:strVal val="#ppt_h"/>
                                          </p:val>
                                        </p:tav>
                                        <p:tav tm="100000">
                                          <p:val>
                                            <p:strVal val="#ppt_h"/>
                                          </p:val>
                                        </p:tav>
                                      </p:tavLst>
                                    </p:anim>
                                    <p:animEffect transition="in" filter="fade">
                                      <p:cBhvr>
                                        <p:cTn id="2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759075" y="0"/>
            <a:ext cx="4191000" cy="6286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b="1" dirty="0">
                <a:cs typeface="Arial" pitchFamily="34" charset="0"/>
              </a:rPr>
              <a:t>Tác hại về kinh tế</a:t>
            </a:r>
          </a:p>
        </p:txBody>
      </p:sp>
      <p:pic>
        <p:nvPicPr>
          <p:cNvPr id="28677" name="Picture 2" descr="D:\hinh anh\hinh 16.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87766" y="753707"/>
            <a:ext cx="8729049" cy="3968900"/>
          </a:xfrm>
        </p:spPr>
      </p:pic>
    </p:spTree>
    <p:extLst>
      <p:ext uri="{BB962C8B-B14F-4D97-AF65-F5344CB8AC3E}">
        <p14:creationId xmlns:p14="http://schemas.microsoft.com/office/powerpoint/2010/main" val="2262783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000" b="1" dirty="0"/>
              <a:t>Một là, làm rõ một số vấn đề có tính lý luận về công tác phòng, chống tham nhũng, tiêu cực ở Việt Nam</a:t>
            </a:r>
            <a:endParaRPr lang="en-US" sz="3000" dirty="0">
              <a:latin typeface="Arial" pitchFamily="34" charset="0"/>
              <a:cs typeface="Arial" pitchFamily="34" charset="0"/>
            </a:endParaRPr>
          </a:p>
        </p:txBody>
      </p:sp>
      <p:sp>
        <p:nvSpPr>
          <p:cNvPr id="12" name="Rounded Rectangle 11"/>
          <p:cNvSpPr/>
          <p:nvPr/>
        </p:nvSpPr>
        <p:spPr>
          <a:xfrm>
            <a:off x="142707" y="1631288"/>
            <a:ext cx="8833042" cy="875455"/>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defTabSz="1422400" fontAlgn="auto">
              <a:lnSpc>
                <a:spcPct val="90000"/>
              </a:lnSpc>
              <a:spcAft>
                <a:spcPct val="35000"/>
              </a:spcAft>
              <a:defRPr/>
            </a:pPr>
            <a:r>
              <a:rPr lang="vi-VN" sz="2800" b="1" dirty="0">
                <a:latin typeface="Arial" pitchFamily="34" charset="0"/>
                <a:cs typeface="Arial" pitchFamily="34" charset="0"/>
              </a:rPr>
              <a:t>(3) Phòng là cơ bản, lâu dài, chống là cấp bách, trước mắt; </a:t>
            </a:r>
          </a:p>
        </p:txBody>
      </p:sp>
      <p:sp>
        <p:nvSpPr>
          <p:cNvPr id="14" name="Rounded Rectangle 13"/>
          <p:cNvSpPr/>
          <p:nvPr/>
        </p:nvSpPr>
        <p:spPr>
          <a:xfrm>
            <a:off x="142706" y="2911450"/>
            <a:ext cx="8833043" cy="168408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vi-VN" sz="2800" b="1" dirty="0">
                <a:latin typeface="Arial" pitchFamily="34" charset="0"/>
                <a:cs typeface="Arial" pitchFamily="34" charset="0"/>
              </a:rPr>
              <a:t>(4) Đấu tranh phòng, chống tham nhũng, tiêu cực không nghỉ, không ngừng, không có vùng cấm, không có ngoại lệ, bất kể người đó là ai; </a:t>
            </a:r>
          </a:p>
        </p:txBody>
      </p:sp>
    </p:spTree>
    <p:extLst>
      <p:ext uri="{BB962C8B-B14F-4D97-AF65-F5344CB8AC3E}">
        <p14:creationId xmlns:p14="http://schemas.microsoft.com/office/powerpoint/2010/main" val="42588173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down)">
                                      <p:cBhvr>
                                        <p:cTn id="14" dur="500"/>
                                        <p:tgtEl>
                                          <p:spTgt spid="1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000" b="1" dirty="0"/>
              <a:t>Một là, làm rõ một số vấn đề có tính lý luận về công tác phòng, chống tham nhũng, tiêu cực ở Việt Nam</a:t>
            </a:r>
            <a:endParaRPr lang="en-US" sz="3000" dirty="0">
              <a:latin typeface="Arial" pitchFamily="34" charset="0"/>
              <a:cs typeface="Arial" pitchFamily="34" charset="0"/>
            </a:endParaRPr>
          </a:p>
        </p:txBody>
      </p:sp>
      <p:sp>
        <p:nvSpPr>
          <p:cNvPr id="10" name="Rounded Rectangle 9"/>
          <p:cNvSpPr/>
          <p:nvPr/>
        </p:nvSpPr>
        <p:spPr>
          <a:xfrm>
            <a:off x="175484" y="1623975"/>
            <a:ext cx="7527422" cy="1075334"/>
          </a:xfrm>
          <a:prstGeom prst="roundRect">
            <a:avLst/>
          </a:prstGeom>
        </p:spPr>
        <p:style>
          <a:lnRef idx="1">
            <a:schemeClr val="dk1"/>
          </a:lnRef>
          <a:fillRef idx="2">
            <a:schemeClr val="dk1"/>
          </a:fillRef>
          <a:effectRef idx="1">
            <a:schemeClr val="dk1"/>
          </a:effectRef>
          <a:fontRef idx="minor">
            <a:schemeClr val="dk1"/>
          </a:fontRef>
        </p:style>
        <p:txBody>
          <a:bodyPr anchor="ctr"/>
          <a:lstStyle/>
          <a:p>
            <a:pPr>
              <a:defRPr/>
            </a:pPr>
            <a:r>
              <a:rPr lang="en-US" sz="2800" dirty="0"/>
              <a:t>(5) </a:t>
            </a:r>
            <a:r>
              <a:rPr lang="en-US" sz="2800" dirty="0" err="1"/>
              <a:t>Mục</a:t>
            </a:r>
            <a:r>
              <a:rPr lang="en-US" sz="2800" dirty="0"/>
              <a:t> </a:t>
            </a:r>
            <a:r>
              <a:rPr lang="en-US" sz="2800" dirty="0" err="1"/>
              <a:t>đích</a:t>
            </a:r>
            <a:r>
              <a:rPr lang="en-US" sz="2800" dirty="0"/>
              <a:t> </a:t>
            </a:r>
            <a:r>
              <a:rPr lang="en-US" sz="2800" dirty="0" err="1"/>
              <a:t>của</a:t>
            </a:r>
            <a:r>
              <a:rPr lang="en-US" sz="2800" dirty="0"/>
              <a:t> </a:t>
            </a:r>
            <a:r>
              <a:rPr lang="en-US" sz="2800" dirty="0" err="1"/>
              <a:t>việc</a:t>
            </a:r>
            <a:r>
              <a:rPr lang="en-US" sz="2800" dirty="0"/>
              <a:t> </a:t>
            </a:r>
            <a:r>
              <a:rPr lang="en-US" sz="2800" dirty="0" err="1"/>
              <a:t>xử</a:t>
            </a:r>
            <a:r>
              <a:rPr lang="en-US" sz="2800" dirty="0"/>
              <a:t> </a:t>
            </a:r>
            <a:r>
              <a:rPr lang="en-US" sz="2800" dirty="0" err="1"/>
              <a:t>lý</a:t>
            </a:r>
            <a:r>
              <a:rPr lang="en-US" sz="2800" dirty="0"/>
              <a:t> </a:t>
            </a:r>
            <a:r>
              <a:rPr lang="en-US" sz="2800" dirty="0" err="1"/>
              <a:t>tham</a:t>
            </a:r>
            <a:r>
              <a:rPr lang="en-US" sz="2800" dirty="0"/>
              <a:t> </a:t>
            </a:r>
            <a:r>
              <a:rPr lang="en-US" sz="2800" dirty="0" err="1"/>
              <a:t>nhũng</a:t>
            </a:r>
            <a:r>
              <a:rPr lang="en-US" sz="2800" dirty="0"/>
              <a:t>, </a:t>
            </a:r>
            <a:r>
              <a:rPr lang="en-US" sz="2800" dirty="0" err="1"/>
              <a:t>tiêu</a:t>
            </a:r>
            <a:r>
              <a:rPr lang="en-US" sz="2800" dirty="0"/>
              <a:t> </a:t>
            </a:r>
            <a:r>
              <a:rPr lang="en-US" sz="2800" dirty="0" err="1"/>
              <a:t>cực</a:t>
            </a:r>
            <a:r>
              <a:rPr lang="en-US" sz="2800" dirty="0"/>
              <a:t> </a:t>
            </a:r>
            <a:r>
              <a:rPr lang="en-US" sz="2800" dirty="0" err="1"/>
              <a:t>là</a:t>
            </a:r>
            <a:r>
              <a:rPr lang="en-US" sz="2800" dirty="0"/>
              <a:t> </a:t>
            </a:r>
            <a:r>
              <a:rPr lang="en-US" sz="2800" dirty="0" err="1"/>
              <a:t>để</a:t>
            </a:r>
            <a:r>
              <a:rPr lang="en-US" sz="2800" dirty="0"/>
              <a:t> “</a:t>
            </a:r>
            <a:r>
              <a:rPr lang="en-US" sz="2800" dirty="0" err="1"/>
              <a:t>trị</a:t>
            </a:r>
            <a:r>
              <a:rPr lang="en-US" sz="2800" dirty="0"/>
              <a:t> </a:t>
            </a:r>
            <a:r>
              <a:rPr lang="en-US" sz="2800" dirty="0" err="1"/>
              <a:t>bệnh</a:t>
            </a:r>
            <a:r>
              <a:rPr lang="en-US" sz="2800" dirty="0"/>
              <a:t> </a:t>
            </a:r>
            <a:r>
              <a:rPr lang="en-US" sz="2800" dirty="0" err="1"/>
              <a:t>cứu</a:t>
            </a:r>
            <a:r>
              <a:rPr lang="en-US" sz="2800" dirty="0"/>
              <a:t> </a:t>
            </a:r>
            <a:r>
              <a:rPr lang="en-US" sz="2800" dirty="0" err="1"/>
              <a:t>người</a:t>
            </a:r>
            <a:r>
              <a:rPr lang="en-US" sz="2800" dirty="0"/>
              <a:t>”, </a:t>
            </a:r>
            <a:endParaRPr lang="vi-VN" sz="2800" b="1" dirty="0">
              <a:solidFill>
                <a:schemeClr val="tx1"/>
              </a:solidFill>
              <a:latin typeface="+mj-lt"/>
            </a:endParaRPr>
          </a:p>
        </p:txBody>
      </p:sp>
      <p:sp>
        <p:nvSpPr>
          <p:cNvPr id="11" name="Rounded Rectangle 10"/>
          <p:cNvSpPr/>
          <p:nvPr/>
        </p:nvSpPr>
        <p:spPr>
          <a:xfrm>
            <a:off x="3754556" y="2856210"/>
            <a:ext cx="5137889" cy="728238"/>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defTabSz="1422400" fontAlgn="auto">
              <a:lnSpc>
                <a:spcPct val="90000"/>
              </a:lnSpc>
              <a:spcAft>
                <a:spcPct val="35000"/>
              </a:spcAft>
              <a:defRPr/>
            </a:pPr>
            <a:r>
              <a:rPr lang="en-US" sz="2800" dirty="0" err="1" smtClean="0"/>
              <a:t>kỷ</a:t>
            </a:r>
            <a:r>
              <a:rPr lang="en-US" sz="2800" dirty="0" smtClean="0"/>
              <a:t> </a:t>
            </a:r>
            <a:r>
              <a:rPr lang="en-US" sz="2800" dirty="0" err="1"/>
              <a:t>luật</a:t>
            </a:r>
            <a:r>
              <a:rPr lang="en-US" sz="2800" dirty="0"/>
              <a:t> </a:t>
            </a:r>
            <a:r>
              <a:rPr lang="en-US" sz="2800" dirty="0" err="1"/>
              <a:t>một</a:t>
            </a:r>
            <a:r>
              <a:rPr lang="en-US" sz="2800" dirty="0"/>
              <a:t> </a:t>
            </a:r>
            <a:r>
              <a:rPr lang="en-US" sz="2800" dirty="0" err="1"/>
              <a:t>vài</a:t>
            </a:r>
            <a:r>
              <a:rPr lang="en-US" sz="2800" dirty="0"/>
              <a:t> </a:t>
            </a:r>
            <a:r>
              <a:rPr lang="en-US" sz="2800" dirty="0" err="1"/>
              <a:t>người</a:t>
            </a:r>
            <a:r>
              <a:rPr lang="en-US" sz="2800" dirty="0"/>
              <a:t> </a:t>
            </a:r>
            <a:r>
              <a:rPr lang="en-US" sz="2800" dirty="0" err="1"/>
              <a:t>để</a:t>
            </a:r>
            <a:r>
              <a:rPr lang="en-US" sz="2800" dirty="0"/>
              <a:t> </a:t>
            </a:r>
            <a:r>
              <a:rPr lang="en-US" sz="2800" dirty="0" err="1"/>
              <a:t>cứu</a:t>
            </a:r>
            <a:r>
              <a:rPr lang="en-US" sz="2800" dirty="0"/>
              <a:t> </a:t>
            </a:r>
            <a:r>
              <a:rPr lang="en-US" sz="2800" dirty="0" err="1"/>
              <a:t>muôn</a:t>
            </a:r>
            <a:r>
              <a:rPr lang="en-US" sz="2800" dirty="0"/>
              <a:t> </a:t>
            </a:r>
            <a:r>
              <a:rPr lang="en-US" sz="2800" dirty="0" err="1"/>
              <a:t>người</a:t>
            </a:r>
            <a:r>
              <a:rPr lang="en-US" sz="2800" dirty="0"/>
              <a:t>, </a:t>
            </a:r>
            <a:endParaRPr lang="en-US" sz="2800" b="1" dirty="0">
              <a:latin typeface="Arial" pitchFamily="34" charset="0"/>
              <a:cs typeface="Arial" pitchFamily="34" charset="0"/>
            </a:endParaRPr>
          </a:p>
        </p:txBody>
      </p:sp>
      <p:sp>
        <p:nvSpPr>
          <p:cNvPr id="12" name="Rounded Rectangle 11"/>
          <p:cNvSpPr/>
          <p:nvPr/>
        </p:nvSpPr>
        <p:spPr>
          <a:xfrm>
            <a:off x="3754557" y="3701490"/>
            <a:ext cx="5137889" cy="965607"/>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defTabSz="1422400">
              <a:lnSpc>
                <a:spcPct val="90000"/>
              </a:lnSpc>
              <a:spcAft>
                <a:spcPct val="35000"/>
              </a:spcAft>
              <a:defRPr/>
            </a:pPr>
            <a:r>
              <a:rPr lang="en-US" sz="2800" dirty="0" err="1"/>
              <a:t>truy</a:t>
            </a:r>
            <a:r>
              <a:rPr lang="en-US" sz="2800" dirty="0"/>
              <a:t> </a:t>
            </a:r>
            <a:r>
              <a:rPr lang="en-US" sz="2800" dirty="0" err="1"/>
              <a:t>tố</a:t>
            </a:r>
            <a:r>
              <a:rPr lang="en-US" sz="2800" dirty="0"/>
              <a:t> </a:t>
            </a:r>
            <a:r>
              <a:rPr lang="en-US" sz="2800" dirty="0" err="1"/>
              <a:t>một</a:t>
            </a:r>
            <a:r>
              <a:rPr lang="en-US" sz="2800" dirty="0"/>
              <a:t> </a:t>
            </a:r>
            <a:r>
              <a:rPr lang="en-US" sz="2800" dirty="0" err="1"/>
              <a:t>vụ</a:t>
            </a:r>
            <a:r>
              <a:rPr lang="en-US" sz="2800" dirty="0"/>
              <a:t> </a:t>
            </a:r>
            <a:r>
              <a:rPr lang="en-US" sz="2800" dirty="0" err="1"/>
              <a:t>để</a:t>
            </a:r>
            <a:r>
              <a:rPr lang="en-US" sz="2800" dirty="0"/>
              <a:t> </a:t>
            </a:r>
            <a:r>
              <a:rPr lang="en-US" sz="2800" dirty="0" err="1"/>
              <a:t>cảnh</a:t>
            </a:r>
            <a:r>
              <a:rPr lang="en-US" sz="2800" dirty="0"/>
              <a:t> </a:t>
            </a:r>
            <a:r>
              <a:rPr lang="en-US" sz="2800" dirty="0" err="1"/>
              <a:t>tỉnh</a:t>
            </a:r>
            <a:r>
              <a:rPr lang="en-US" sz="2800" dirty="0"/>
              <a:t> </a:t>
            </a:r>
            <a:r>
              <a:rPr lang="en-US" sz="2800" dirty="0" err="1"/>
              <a:t>cả</a:t>
            </a:r>
            <a:r>
              <a:rPr lang="en-US" sz="2800" dirty="0"/>
              <a:t> </a:t>
            </a:r>
            <a:r>
              <a:rPr lang="en-US" sz="2800" dirty="0" err="1"/>
              <a:t>một</a:t>
            </a:r>
            <a:r>
              <a:rPr lang="en-US" sz="2800" dirty="0"/>
              <a:t> </a:t>
            </a:r>
            <a:r>
              <a:rPr lang="en-US" sz="2800" dirty="0" err="1"/>
              <a:t>vùng</a:t>
            </a:r>
            <a:r>
              <a:rPr lang="en-US" sz="2800" dirty="0"/>
              <a:t>, </a:t>
            </a:r>
            <a:r>
              <a:rPr lang="en-US" sz="2800" dirty="0" err="1"/>
              <a:t>một</a:t>
            </a:r>
            <a:r>
              <a:rPr lang="en-US" sz="2800" dirty="0"/>
              <a:t> </a:t>
            </a:r>
            <a:r>
              <a:rPr lang="en-US" sz="2800" dirty="0" err="1"/>
              <a:t>lĩnh</a:t>
            </a:r>
            <a:r>
              <a:rPr lang="en-US" sz="2800" dirty="0"/>
              <a:t> </a:t>
            </a:r>
            <a:r>
              <a:rPr lang="en-US" sz="2800" dirty="0" err="1" smtClean="0"/>
              <a:t>vực</a:t>
            </a:r>
            <a:endParaRPr lang="vi-VN" sz="2800" b="1" dirty="0">
              <a:solidFill>
                <a:schemeClr val="tx1"/>
              </a:solidFill>
              <a:latin typeface="+mj-lt"/>
            </a:endParaRPr>
          </a:p>
        </p:txBody>
      </p:sp>
      <p:cxnSp>
        <p:nvCxnSpPr>
          <p:cNvPr id="3" name="Straight Arrow Connector 2"/>
          <p:cNvCxnSpPr>
            <a:endCxn id="11" idx="1"/>
          </p:cNvCxnSpPr>
          <p:nvPr/>
        </p:nvCxnSpPr>
        <p:spPr>
          <a:xfrm flipV="1">
            <a:off x="2296974" y="3220329"/>
            <a:ext cx="1457582" cy="8956"/>
          </a:xfrm>
          <a:prstGeom prst="straightConnector1">
            <a:avLst/>
          </a:prstGeom>
          <a:ln w="57150">
            <a:solidFill>
              <a:srgbClr val="D81618"/>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a:endCxn id="12" idx="1"/>
          </p:cNvCxnSpPr>
          <p:nvPr/>
        </p:nvCxnSpPr>
        <p:spPr>
          <a:xfrm>
            <a:off x="2296973" y="3220329"/>
            <a:ext cx="1457584" cy="963965"/>
          </a:xfrm>
          <a:prstGeom prst="straightConnector1">
            <a:avLst/>
          </a:prstGeom>
          <a:ln w="57150">
            <a:solidFill>
              <a:srgbClr val="D81618"/>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88173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down)">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000" b="1" dirty="0"/>
              <a:t>Một là, làm rõ một số vấn đề có tính lý luận về công tác phòng, chống tham nhũng, tiêu cực ở Việt Nam</a:t>
            </a:r>
            <a:endParaRPr lang="en-US" sz="3000" dirty="0">
              <a:latin typeface="Arial" pitchFamily="34" charset="0"/>
              <a:cs typeface="Arial" pitchFamily="34" charset="0"/>
            </a:endParaRPr>
          </a:p>
        </p:txBody>
      </p:sp>
      <p:sp>
        <p:nvSpPr>
          <p:cNvPr id="12" name="Rounded Rectangle 11"/>
          <p:cNvSpPr/>
          <p:nvPr/>
        </p:nvSpPr>
        <p:spPr>
          <a:xfrm>
            <a:off x="142708" y="1645920"/>
            <a:ext cx="7370002" cy="1097280"/>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defTabSz="1422400" fontAlgn="auto">
              <a:lnSpc>
                <a:spcPct val="90000"/>
              </a:lnSpc>
              <a:spcAft>
                <a:spcPct val="35000"/>
              </a:spcAft>
              <a:defRPr/>
            </a:pPr>
            <a:r>
              <a:rPr lang="vi-VN" sz="2800" b="1" dirty="0">
                <a:latin typeface="Arial" pitchFamily="34" charset="0"/>
                <a:cs typeface="Arial" pitchFamily="34" charset="0"/>
              </a:rPr>
              <a:t>(6) Kiên quyết, kiên trì đấu tranh phòng, chống tham nhũng, tiêu cực, </a:t>
            </a:r>
            <a:endParaRPr lang="en-US" sz="2800" b="1" dirty="0"/>
          </a:p>
        </p:txBody>
      </p:sp>
      <p:sp>
        <p:nvSpPr>
          <p:cNvPr id="14" name="Rounded Rectangle 13"/>
          <p:cNvSpPr/>
          <p:nvPr/>
        </p:nvSpPr>
        <p:spPr>
          <a:xfrm>
            <a:off x="2516429" y="3179249"/>
            <a:ext cx="6515008" cy="145731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vi-VN" sz="2800" b="1" dirty="0" smtClean="0">
                <a:latin typeface="Arial" pitchFamily="34" charset="0"/>
                <a:cs typeface="Arial" pitchFamily="34" charset="0"/>
              </a:rPr>
              <a:t>góp </a:t>
            </a:r>
            <a:r>
              <a:rPr lang="vi-VN" sz="2800" b="1" dirty="0">
                <a:latin typeface="Arial" pitchFamily="34" charset="0"/>
                <a:cs typeface="Arial" pitchFamily="34" charset="0"/>
              </a:rPr>
              <a:t>phần xây dựng Đảng và Nhà nước ta ngày càng trong sạch, vững mạnh. </a:t>
            </a:r>
            <a:endParaRPr lang="vi-VN" sz="2800" b="1" dirty="0">
              <a:solidFill>
                <a:schemeClr val="tx1"/>
              </a:solidFill>
              <a:latin typeface="+mj-lt"/>
            </a:endParaRPr>
          </a:p>
        </p:txBody>
      </p:sp>
      <p:sp>
        <p:nvSpPr>
          <p:cNvPr id="3" name="Bent-Up Arrow 2"/>
          <p:cNvSpPr/>
          <p:nvPr/>
        </p:nvSpPr>
        <p:spPr>
          <a:xfrm rot="5400000">
            <a:off x="1102797" y="2836500"/>
            <a:ext cx="1433776" cy="1393485"/>
          </a:xfrm>
          <a:prstGeom prst="bentUpArrow">
            <a:avLst/>
          </a:prstGeom>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88173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down)">
                                      <p:cBhvr>
                                        <p:cTn id="14" dur="500"/>
                                        <p:tgtEl>
                                          <p:spTgt spid="1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000" b="1" dirty="0"/>
              <a:t>Một là, làm rõ một số vấn đề có tính lý luận về công tác phòng, chống tham nhũng, tiêu cực ở Việt Nam</a:t>
            </a:r>
            <a:endParaRPr lang="en-US" sz="3000" dirty="0">
              <a:latin typeface="Arial" pitchFamily="34" charset="0"/>
              <a:cs typeface="Arial" pitchFamily="34" charset="0"/>
            </a:endParaRPr>
          </a:p>
        </p:txBody>
      </p:sp>
      <p:sp>
        <p:nvSpPr>
          <p:cNvPr id="10" name="Rounded Rectangle 9"/>
          <p:cNvSpPr/>
          <p:nvPr/>
        </p:nvSpPr>
        <p:spPr>
          <a:xfrm>
            <a:off x="175484" y="1656374"/>
            <a:ext cx="6276521" cy="801291"/>
          </a:xfrm>
          <a:prstGeom prst="roundRect">
            <a:avLst/>
          </a:prstGeom>
        </p:spPr>
        <p:style>
          <a:lnRef idx="1">
            <a:schemeClr val="dk1"/>
          </a:lnRef>
          <a:fillRef idx="2">
            <a:schemeClr val="dk1"/>
          </a:fillRef>
          <a:effectRef idx="1">
            <a:schemeClr val="dk1"/>
          </a:effectRef>
          <a:fontRef idx="minor">
            <a:schemeClr val="dk1"/>
          </a:fontRef>
        </p:style>
        <p:txBody>
          <a:bodyPr anchor="ctr"/>
          <a:lstStyle/>
          <a:p>
            <a:pPr algn="ctr">
              <a:defRPr/>
            </a:pPr>
            <a:r>
              <a:rPr lang="en-US" sz="2800" dirty="0" err="1"/>
              <a:t>đề</a:t>
            </a:r>
            <a:r>
              <a:rPr lang="en-US" sz="2800" dirty="0"/>
              <a:t> </a:t>
            </a:r>
            <a:r>
              <a:rPr lang="en-US" sz="2800" dirty="0" err="1"/>
              <a:t>ra</a:t>
            </a:r>
            <a:r>
              <a:rPr lang="en-US" sz="2800" dirty="0"/>
              <a:t> </a:t>
            </a:r>
            <a:r>
              <a:rPr lang="en-US" sz="2800" dirty="0" err="1"/>
              <a:t>các</a:t>
            </a:r>
            <a:r>
              <a:rPr lang="en-US" sz="2800" dirty="0"/>
              <a:t> </a:t>
            </a:r>
            <a:r>
              <a:rPr lang="en-US" sz="2800" dirty="0" err="1"/>
              <a:t>nhiệm</a:t>
            </a:r>
            <a:r>
              <a:rPr lang="en-US" sz="2800" dirty="0"/>
              <a:t> </a:t>
            </a:r>
            <a:r>
              <a:rPr lang="en-US" sz="2800" dirty="0" err="1"/>
              <a:t>vụ</a:t>
            </a:r>
            <a:r>
              <a:rPr lang="en-US" sz="2800" dirty="0"/>
              <a:t>, </a:t>
            </a:r>
            <a:r>
              <a:rPr lang="en-US" sz="2800" dirty="0" err="1"/>
              <a:t>giải</a:t>
            </a:r>
            <a:r>
              <a:rPr lang="en-US" sz="2800" dirty="0"/>
              <a:t> </a:t>
            </a:r>
            <a:r>
              <a:rPr lang="en-US" sz="2800" dirty="0" err="1"/>
              <a:t>pháp</a:t>
            </a:r>
            <a:r>
              <a:rPr lang="en-US" sz="2800" dirty="0"/>
              <a:t> </a:t>
            </a:r>
            <a:r>
              <a:rPr lang="en-US" sz="2800" dirty="0" err="1"/>
              <a:t>hướng</a:t>
            </a:r>
            <a:r>
              <a:rPr lang="en-US" sz="2800" dirty="0"/>
              <a:t> </a:t>
            </a:r>
            <a:r>
              <a:rPr lang="en-US" sz="2800" dirty="0" err="1"/>
              <a:t>tới</a:t>
            </a:r>
            <a:r>
              <a:rPr lang="en-US" sz="2800" dirty="0"/>
              <a:t> </a:t>
            </a:r>
            <a:r>
              <a:rPr lang="en-US" sz="2800" dirty="0" err="1"/>
              <a:t>mục</a:t>
            </a:r>
            <a:r>
              <a:rPr lang="en-US" sz="2800" dirty="0"/>
              <a:t> </a:t>
            </a:r>
            <a:r>
              <a:rPr lang="en-US" sz="2800" dirty="0" err="1" smtClean="0"/>
              <a:t>tiêu</a:t>
            </a:r>
            <a:endParaRPr lang="vi-VN" sz="2800" b="1" dirty="0">
              <a:solidFill>
                <a:schemeClr val="tx1"/>
              </a:solidFill>
              <a:latin typeface="+mj-lt"/>
            </a:endParaRPr>
          </a:p>
        </p:txBody>
      </p:sp>
      <p:sp>
        <p:nvSpPr>
          <p:cNvPr id="11" name="Rounded Rectangle 10"/>
          <p:cNvSpPr/>
          <p:nvPr/>
        </p:nvSpPr>
        <p:spPr>
          <a:xfrm>
            <a:off x="1433778" y="2706955"/>
            <a:ext cx="2656099" cy="337644"/>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defTabSz="1422400" fontAlgn="auto">
              <a:lnSpc>
                <a:spcPct val="90000"/>
              </a:lnSpc>
              <a:spcAft>
                <a:spcPct val="35000"/>
              </a:spcAft>
              <a:defRPr/>
            </a:pPr>
            <a:r>
              <a:rPr lang="en-US" sz="2800" dirty="0"/>
              <a:t>“</a:t>
            </a:r>
            <a:r>
              <a:rPr lang="en-US" sz="2800" dirty="0" err="1"/>
              <a:t>không</a:t>
            </a:r>
            <a:r>
              <a:rPr lang="en-US" sz="2800" dirty="0"/>
              <a:t> </a:t>
            </a:r>
            <a:r>
              <a:rPr lang="en-US" sz="2800" dirty="0" err="1" smtClean="0"/>
              <a:t>thể</a:t>
            </a:r>
            <a:r>
              <a:rPr lang="en-US" sz="2800" dirty="0" smtClean="0"/>
              <a:t>”</a:t>
            </a:r>
            <a:endParaRPr lang="en-US" sz="2800" b="1" dirty="0">
              <a:latin typeface="Arial" pitchFamily="34" charset="0"/>
              <a:cs typeface="Arial" pitchFamily="34" charset="0"/>
            </a:endParaRPr>
          </a:p>
        </p:txBody>
      </p:sp>
      <p:sp>
        <p:nvSpPr>
          <p:cNvPr id="12" name="Rounded Rectangle 11"/>
          <p:cNvSpPr/>
          <p:nvPr/>
        </p:nvSpPr>
        <p:spPr>
          <a:xfrm>
            <a:off x="1415347" y="3148811"/>
            <a:ext cx="2667213" cy="340741"/>
          </a:xfrm>
          <a:prstGeom prst="roundRect">
            <a:avLst/>
          </a:prstGeom>
          <a:solidFill>
            <a:schemeClr val="accent4">
              <a:lumMod val="90000"/>
            </a:schemeClr>
          </a:solidFill>
        </p:spPr>
        <p:style>
          <a:lnRef idx="1">
            <a:schemeClr val="accent2"/>
          </a:lnRef>
          <a:fillRef idx="2">
            <a:schemeClr val="accent2"/>
          </a:fillRef>
          <a:effectRef idx="1">
            <a:schemeClr val="accent2"/>
          </a:effectRef>
          <a:fontRef idx="minor">
            <a:schemeClr val="dk1"/>
          </a:fontRef>
        </p:style>
        <p:txBody>
          <a:bodyPr anchor="ctr"/>
          <a:lstStyle/>
          <a:p>
            <a:pPr algn="ctr" defTabSz="1422400" fontAlgn="auto">
              <a:lnSpc>
                <a:spcPct val="90000"/>
              </a:lnSpc>
              <a:spcAft>
                <a:spcPct val="35000"/>
              </a:spcAft>
              <a:defRPr/>
            </a:pPr>
            <a:r>
              <a:rPr lang="en-US" sz="2800" dirty="0" smtClean="0"/>
              <a:t>“</a:t>
            </a:r>
            <a:r>
              <a:rPr lang="en-US" sz="2800" dirty="0" err="1" smtClean="0"/>
              <a:t>không</a:t>
            </a:r>
            <a:r>
              <a:rPr lang="en-US" sz="2800" dirty="0" smtClean="0"/>
              <a:t> </a:t>
            </a:r>
            <a:r>
              <a:rPr lang="en-US" sz="2800" dirty="0" err="1" smtClean="0"/>
              <a:t>dám</a:t>
            </a:r>
            <a:r>
              <a:rPr lang="en-US" sz="2800" dirty="0"/>
              <a:t>”, </a:t>
            </a:r>
            <a:endParaRPr lang="en-US" sz="2800" b="1" dirty="0"/>
          </a:p>
        </p:txBody>
      </p:sp>
      <p:sp>
        <p:nvSpPr>
          <p:cNvPr id="14" name="Rounded Rectangle 13"/>
          <p:cNvSpPr/>
          <p:nvPr/>
        </p:nvSpPr>
        <p:spPr>
          <a:xfrm>
            <a:off x="1422663" y="3649585"/>
            <a:ext cx="2667214" cy="334546"/>
          </a:xfrm>
          <a:prstGeom prst="roundRect">
            <a:avLst/>
          </a:prstGeom>
          <a:solidFill>
            <a:schemeClr val="accent2"/>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800" dirty="0" smtClean="0"/>
              <a:t>“</a:t>
            </a:r>
            <a:r>
              <a:rPr lang="en-US" sz="2800" dirty="0" err="1"/>
              <a:t>không</a:t>
            </a:r>
            <a:r>
              <a:rPr lang="en-US" sz="2800" dirty="0"/>
              <a:t> </a:t>
            </a:r>
            <a:r>
              <a:rPr lang="en-US" sz="2800" dirty="0" err="1"/>
              <a:t>muốn</a:t>
            </a:r>
            <a:r>
              <a:rPr lang="en-US" sz="2800" dirty="0" smtClean="0"/>
              <a:t>” </a:t>
            </a:r>
            <a:endParaRPr lang="vi-VN" sz="2800" b="1" dirty="0">
              <a:solidFill>
                <a:schemeClr val="tx1"/>
              </a:solidFill>
              <a:latin typeface="+mj-lt"/>
            </a:endParaRPr>
          </a:p>
        </p:txBody>
      </p:sp>
      <p:sp>
        <p:nvSpPr>
          <p:cNvPr id="8" name="Rounded Rectangle 7"/>
          <p:cNvSpPr/>
          <p:nvPr/>
        </p:nvSpPr>
        <p:spPr>
          <a:xfrm>
            <a:off x="1428220" y="4156987"/>
            <a:ext cx="2667214" cy="334546"/>
          </a:xfrm>
          <a:prstGeom prst="roundRect">
            <a:avLst/>
          </a:prstGeom>
          <a:solidFill>
            <a:schemeClr val="accent3">
              <a:lumMod val="20000"/>
              <a:lumOff val="80000"/>
            </a:schemeClr>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800" dirty="0" smtClean="0"/>
              <a:t>“</a:t>
            </a:r>
            <a:r>
              <a:rPr lang="en-US" sz="2800" dirty="0" err="1"/>
              <a:t>không</a:t>
            </a:r>
            <a:r>
              <a:rPr lang="en-US" sz="2800" dirty="0"/>
              <a:t> </a:t>
            </a:r>
            <a:r>
              <a:rPr lang="en-US" sz="2800" dirty="0" err="1"/>
              <a:t>cần</a:t>
            </a:r>
            <a:r>
              <a:rPr lang="en-US" sz="2800" dirty="0"/>
              <a:t>” </a:t>
            </a:r>
            <a:r>
              <a:rPr lang="en-US" sz="2800" dirty="0" smtClean="0"/>
              <a:t>, </a:t>
            </a:r>
            <a:endParaRPr lang="vi-VN" sz="2800" b="1" dirty="0">
              <a:solidFill>
                <a:schemeClr val="tx1"/>
              </a:solidFill>
              <a:latin typeface="+mj-lt"/>
            </a:endParaRPr>
          </a:p>
        </p:txBody>
      </p:sp>
      <p:sp>
        <p:nvSpPr>
          <p:cNvPr id="9" name="Rounded Rectangle 8"/>
          <p:cNvSpPr/>
          <p:nvPr/>
        </p:nvSpPr>
        <p:spPr>
          <a:xfrm>
            <a:off x="4821254" y="2706956"/>
            <a:ext cx="3613172" cy="1784578"/>
          </a:xfrm>
          <a:prstGeom prst="roundRect">
            <a:avLst/>
          </a:prstGeom>
          <a:solidFill>
            <a:schemeClr val="accent5">
              <a:lumMod val="40000"/>
              <a:lumOff val="60000"/>
            </a:schemeClr>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800" dirty="0" err="1" smtClean="0"/>
              <a:t>tham</a:t>
            </a:r>
            <a:r>
              <a:rPr lang="en-US" sz="2800" dirty="0" smtClean="0"/>
              <a:t> </a:t>
            </a:r>
            <a:r>
              <a:rPr lang="en-US" sz="2800" dirty="0" err="1"/>
              <a:t>nhũng</a:t>
            </a:r>
            <a:r>
              <a:rPr lang="en-US" sz="2800" dirty="0"/>
              <a:t>, </a:t>
            </a:r>
            <a:r>
              <a:rPr lang="en-US" sz="2800" dirty="0" err="1"/>
              <a:t>tiêu</a:t>
            </a:r>
            <a:r>
              <a:rPr lang="en-US" sz="2800" dirty="0"/>
              <a:t> </a:t>
            </a:r>
            <a:r>
              <a:rPr lang="en-US" sz="2800" dirty="0" err="1"/>
              <a:t>cực</a:t>
            </a:r>
            <a:endParaRPr lang="vi-VN" sz="2800" b="1" dirty="0">
              <a:solidFill>
                <a:schemeClr val="tx1"/>
              </a:solidFill>
              <a:latin typeface="+mj-lt"/>
            </a:endParaRPr>
          </a:p>
        </p:txBody>
      </p:sp>
    </p:spTree>
    <p:extLst>
      <p:ext uri="{BB962C8B-B14F-4D97-AF65-F5344CB8AC3E}">
        <p14:creationId xmlns:p14="http://schemas.microsoft.com/office/powerpoint/2010/main" val="42588173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par>
                          <p:cTn id="15" fill="hold">
                            <p:stCondLst>
                              <p:cond delay="500"/>
                            </p:stCondLst>
                            <p:childTnLst>
                              <p:par>
                                <p:cTn id="16" presetID="22" presetClass="entr" presetSubtype="4"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down)">
                                      <p:cBhvr>
                                        <p:cTn id="18" dur="500"/>
                                        <p:tgtEl>
                                          <p:spTgt spid="11"/>
                                        </p:tgtEl>
                                      </p:cBhvr>
                                    </p:animEffect>
                                  </p:childTnLst>
                                </p:cTn>
                              </p:par>
                            </p:childTnLst>
                          </p:cTn>
                        </p:par>
                        <p:par>
                          <p:cTn id="19" fill="hold">
                            <p:stCondLst>
                              <p:cond delay="1000"/>
                            </p:stCondLst>
                            <p:childTnLst>
                              <p:par>
                                <p:cTn id="20" presetID="22" presetClass="entr" presetSubtype="4"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down)">
                                      <p:cBhvr>
                                        <p:cTn id="22" dur="500"/>
                                        <p:tgtEl>
                                          <p:spTgt spid="12"/>
                                        </p:tgtEl>
                                      </p:cBhvr>
                                    </p:animEffect>
                                  </p:childTnLst>
                                </p:cTn>
                              </p:par>
                            </p:childTnLst>
                          </p:cTn>
                        </p:par>
                        <p:par>
                          <p:cTn id="23" fill="hold">
                            <p:stCondLst>
                              <p:cond delay="1500"/>
                            </p:stCondLst>
                            <p:childTnLst>
                              <p:par>
                                <p:cTn id="24" presetID="22" presetClass="entr" presetSubtype="4"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down)">
                                      <p:cBhvr>
                                        <p:cTn id="26" dur="500"/>
                                        <p:tgtEl>
                                          <p:spTgt spid="14"/>
                                        </p:tgtEl>
                                      </p:cBhvr>
                                    </p:animEffect>
                                  </p:childTnLst>
                                </p:cTn>
                              </p:par>
                            </p:childTnLst>
                          </p:cTn>
                        </p:par>
                        <p:par>
                          <p:cTn id="27" fill="hold">
                            <p:stCondLst>
                              <p:cond delay="2000"/>
                            </p:stCondLst>
                            <p:childTnLst>
                              <p:par>
                                <p:cTn id="28" presetID="22" presetClass="entr" presetSubtype="4"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par>
                          <p:cTn id="31" fill="hold">
                            <p:stCondLst>
                              <p:cond delay="2500"/>
                            </p:stCondLst>
                            <p:childTnLst>
                              <p:par>
                                <p:cTn id="32" presetID="2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down)">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P spid="12" grpId="0" animBg="1"/>
      <p:bldP spid="14" grpId="0" animBg="1"/>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000" b="1" dirty="0"/>
              <a:t>Hai là, tổng kết thực tiễn công tác đấu tranh phòng, chống tham nhũng ở nước ta trong 10 năm qua</a:t>
            </a:r>
          </a:p>
        </p:txBody>
      </p:sp>
      <p:sp>
        <p:nvSpPr>
          <p:cNvPr id="10" name="Rounded Rectangle 9"/>
          <p:cNvSpPr/>
          <p:nvPr/>
        </p:nvSpPr>
        <p:spPr>
          <a:xfrm>
            <a:off x="142707" y="1562395"/>
            <a:ext cx="3935678" cy="485559"/>
          </a:xfrm>
          <a:prstGeom prst="roundRect">
            <a:avLst/>
          </a:prstGeom>
        </p:spPr>
        <p:style>
          <a:lnRef idx="1">
            <a:schemeClr val="dk1"/>
          </a:lnRef>
          <a:fillRef idx="2">
            <a:schemeClr val="dk1"/>
          </a:fillRef>
          <a:effectRef idx="1">
            <a:schemeClr val="dk1"/>
          </a:effectRef>
          <a:fontRef idx="minor">
            <a:schemeClr val="dk1"/>
          </a:fontRef>
        </p:style>
        <p:txBody>
          <a:bodyPr anchor="ctr"/>
          <a:lstStyle/>
          <a:p>
            <a:pPr algn="ctr">
              <a:defRPr/>
            </a:pPr>
            <a:r>
              <a:rPr lang="vi-VN" sz="3200" b="1" dirty="0">
                <a:solidFill>
                  <a:schemeClr val="tx1"/>
                </a:solidFill>
                <a:latin typeface="+mj-lt"/>
              </a:rPr>
              <a:t>- Làm rõ 04 kết </a:t>
            </a:r>
            <a:r>
              <a:rPr lang="vi-VN" sz="3200" b="1" dirty="0" smtClean="0">
                <a:solidFill>
                  <a:schemeClr val="tx1"/>
                </a:solidFill>
                <a:latin typeface="+mj-lt"/>
              </a:rPr>
              <a:t>quả</a:t>
            </a:r>
            <a:endParaRPr lang="vi-VN" sz="3200" b="1" dirty="0">
              <a:solidFill>
                <a:schemeClr val="tx1"/>
              </a:solidFill>
              <a:latin typeface="+mj-lt"/>
            </a:endParaRPr>
          </a:p>
        </p:txBody>
      </p:sp>
      <p:sp>
        <p:nvSpPr>
          <p:cNvPr id="12" name="Rounded Rectangle 11"/>
          <p:cNvSpPr/>
          <p:nvPr/>
        </p:nvSpPr>
        <p:spPr>
          <a:xfrm>
            <a:off x="1609645" y="2101864"/>
            <a:ext cx="7238911" cy="428268"/>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defTabSz="1422400" fontAlgn="auto">
              <a:lnSpc>
                <a:spcPct val="90000"/>
              </a:lnSpc>
              <a:spcAft>
                <a:spcPct val="35000"/>
              </a:spcAft>
              <a:defRPr/>
            </a:pPr>
            <a:r>
              <a:rPr lang="vi-VN" sz="2800" b="1" dirty="0">
                <a:solidFill>
                  <a:schemeClr val="tx1"/>
                </a:solidFill>
                <a:latin typeface="Arial" pitchFamily="34" charset="0"/>
                <a:cs typeface="Arial" pitchFamily="34" charset="0"/>
              </a:rPr>
              <a:t>về phát hiện, xử </a:t>
            </a:r>
            <a:r>
              <a:rPr lang="vi-VN" sz="2800" b="1" dirty="0" smtClean="0">
                <a:solidFill>
                  <a:schemeClr val="tx1"/>
                </a:solidFill>
                <a:latin typeface="Arial" pitchFamily="34" charset="0"/>
                <a:cs typeface="Arial" pitchFamily="34" charset="0"/>
              </a:rPr>
              <a:t>lý</a:t>
            </a:r>
            <a:endParaRPr lang="en-US" sz="2800" b="1" dirty="0">
              <a:latin typeface="Arial" pitchFamily="34" charset="0"/>
              <a:cs typeface="Arial" pitchFamily="34" charset="0"/>
            </a:endParaRPr>
          </a:p>
        </p:txBody>
      </p:sp>
      <p:sp>
        <p:nvSpPr>
          <p:cNvPr id="8" name="Rounded Rectangle 7"/>
          <p:cNvSpPr/>
          <p:nvPr/>
        </p:nvSpPr>
        <p:spPr>
          <a:xfrm>
            <a:off x="1609645" y="2625702"/>
            <a:ext cx="7238911" cy="428268"/>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defTabSz="1422400" fontAlgn="auto">
              <a:lnSpc>
                <a:spcPct val="90000"/>
              </a:lnSpc>
              <a:spcAft>
                <a:spcPct val="35000"/>
              </a:spcAft>
              <a:defRPr/>
            </a:pPr>
            <a:r>
              <a:rPr lang="vi-VN" sz="2800" b="1" dirty="0" smtClean="0">
                <a:solidFill>
                  <a:schemeClr val="tx1"/>
                </a:solidFill>
                <a:latin typeface="Arial" pitchFamily="34" charset="0"/>
                <a:cs typeface="Arial" pitchFamily="34" charset="0"/>
              </a:rPr>
              <a:t>xây </a:t>
            </a:r>
            <a:r>
              <a:rPr lang="vi-VN" sz="2800" b="1" dirty="0">
                <a:solidFill>
                  <a:schemeClr val="tx1"/>
                </a:solidFill>
                <a:latin typeface="Arial" pitchFamily="34" charset="0"/>
                <a:cs typeface="Arial" pitchFamily="34" charset="0"/>
              </a:rPr>
              <a:t>dựng, hoàn thiện thể chế</a:t>
            </a:r>
            <a:endParaRPr lang="en-US" sz="2800" b="1" dirty="0">
              <a:latin typeface="Arial" pitchFamily="34" charset="0"/>
              <a:cs typeface="Arial" pitchFamily="34" charset="0"/>
            </a:endParaRPr>
          </a:p>
        </p:txBody>
      </p:sp>
      <p:sp>
        <p:nvSpPr>
          <p:cNvPr id="9" name="Rounded Rectangle 8"/>
          <p:cNvSpPr/>
          <p:nvPr/>
        </p:nvSpPr>
        <p:spPr>
          <a:xfrm>
            <a:off x="1609645" y="3154693"/>
            <a:ext cx="7238911" cy="744733"/>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defTabSz="1422400" fontAlgn="auto">
              <a:lnSpc>
                <a:spcPct val="90000"/>
              </a:lnSpc>
              <a:spcAft>
                <a:spcPct val="35000"/>
              </a:spcAft>
              <a:defRPr/>
            </a:pPr>
            <a:r>
              <a:rPr lang="vi-VN" sz="2800" b="1" dirty="0" smtClean="0">
                <a:solidFill>
                  <a:schemeClr val="tx1"/>
                </a:solidFill>
                <a:latin typeface="Arial" pitchFamily="34" charset="0"/>
                <a:cs typeface="Arial" pitchFamily="34" charset="0"/>
              </a:rPr>
              <a:t>khai</a:t>
            </a:r>
            <a:r>
              <a:rPr lang="vi-VN" sz="2800" b="1" dirty="0">
                <a:solidFill>
                  <a:schemeClr val="tx1"/>
                </a:solidFill>
                <a:latin typeface="Arial" pitchFamily="34" charset="0"/>
                <a:cs typeface="Arial" pitchFamily="34" charset="0"/>
              </a:rPr>
              <a:t>, minh bạch, kiểm soát quyền lực, xây dựng văn hóa liêm chính</a:t>
            </a:r>
            <a:endParaRPr lang="en-US" sz="2800" b="1" dirty="0">
              <a:latin typeface="Arial" pitchFamily="34" charset="0"/>
              <a:cs typeface="Arial" pitchFamily="34" charset="0"/>
            </a:endParaRPr>
          </a:p>
        </p:txBody>
      </p:sp>
      <p:sp>
        <p:nvSpPr>
          <p:cNvPr id="13" name="Rounded Rectangle 12"/>
          <p:cNvSpPr/>
          <p:nvPr/>
        </p:nvSpPr>
        <p:spPr>
          <a:xfrm>
            <a:off x="1609645" y="4005224"/>
            <a:ext cx="7238911" cy="690130"/>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defTabSz="1422400" fontAlgn="auto">
              <a:lnSpc>
                <a:spcPct val="90000"/>
              </a:lnSpc>
              <a:spcAft>
                <a:spcPct val="35000"/>
              </a:spcAft>
              <a:defRPr/>
            </a:pPr>
            <a:r>
              <a:rPr lang="vi-VN" sz="2800" b="1" dirty="0" smtClean="0">
                <a:solidFill>
                  <a:schemeClr val="tx1"/>
                </a:solidFill>
                <a:latin typeface="Arial" pitchFamily="34" charset="0"/>
                <a:cs typeface="Arial" pitchFamily="34" charset="0"/>
              </a:rPr>
              <a:t>mở </a:t>
            </a:r>
            <a:r>
              <a:rPr lang="vi-VN" sz="2800" b="1" dirty="0">
                <a:solidFill>
                  <a:schemeClr val="tx1"/>
                </a:solidFill>
                <a:latin typeface="Arial" pitchFamily="34" charset="0"/>
                <a:cs typeface="Arial" pitchFamily="34" charset="0"/>
              </a:rPr>
              <a:t>rộng phòng, chống tham nhũng, tiêu cực ra khu vực ngoài nhà nước</a:t>
            </a:r>
            <a:endParaRPr lang="en-US" sz="2800" b="1" dirty="0">
              <a:latin typeface="Arial" pitchFamily="34" charset="0"/>
              <a:cs typeface="Arial" pitchFamily="34" charset="0"/>
            </a:endParaRPr>
          </a:p>
        </p:txBody>
      </p:sp>
    </p:spTree>
    <p:extLst>
      <p:ext uri="{BB962C8B-B14F-4D97-AF65-F5344CB8AC3E}">
        <p14:creationId xmlns:p14="http://schemas.microsoft.com/office/powerpoint/2010/main" val="24092655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down)">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down)">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2" grpId="0" animBg="1"/>
      <p:bldP spid="8" grpId="0" animBg="1"/>
      <p:bldP spid="9"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000" b="1" dirty="0"/>
              <a:t>Hai là, tổng kết thực tiễn công tác đấu tranh phòng, chống tham nhũng ở nước ta trong 10 năm qua</a:t>
            </a:r>
          </a:p>
        </p:txBody>
      </p:sp>
      <p:sp>
        <p:nvSpPr>
          <p:cNvPr id="10" name="Rounded Rectangle 9"/>
          <p:cNvSpPr/>
          <p:nvPr/>
        </p:nvSpPr>
        <p:spPr>
          <a:xfrm>
            <a:off x="175484" y="1546647"/>
            <a:ext cx="8705850" cy="234312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dirty="0"/>
              <a:t>- </a:t>
            </a:r>
            <a:r>
              <a:rPr lang="en-US" sz="3200" dirty="0" err="1"/>
              <a:t>Đúc</a:t>
            </a:r>
            <a:r>
              <a:rPr lang="en-US" sz="3200" dirty="0"/>
              <a:t> </a:t>
            </a:r>
            <a:r>
              <a:rPr lang="en-US" sz="3200" dirty="0" err="1"/>
              <a:t>rút</a:t>
            </a:r>
            <a:r>
              <a:rPr lang="en-US" sz="3200" dirty="0"/>
              <a:t> 08 </a:t>
            </a:r>
            <a:r>
              <a:rPr lang="en-US" sz="3200" dirty="0" err="1"/>
              <a:t>bài</a:t>
            </a:r>
            <a:r>
              <a:rPr lang="en-US" sz="3200" dirty="0"/>
              <a:t> </a:t>
            </a:r>
            <a:r>
              <a:rPr lang="en-US" sz="3200" dirty="0" err="1"/>
              <a:t>học</a:t>
            </a:r>
            <a:r>
              <a:rPr lang="en-US" sz="3200" dirty="0"/>
              <a:t> </a:t>
            </a:r>
            <a:r>
              <a:rPr lang="en-US" sz="3200" dirty="0" err="1"/>
              <a:t>kinh</a:t>
            </a:r>
            <a:r>
              <a:rPr lang="en-US" sz="3200" dirty="0"/>
              <a:t> </a:t>
            </a:r>
            <a:r>
              <a:rPr lang="en-US" sz="3200" dirty="0" err="1"/>
              <a:t>nghiệm</a:t>
            </a:r>
            <a:r>
              <a:rPr lang="en-US" sz="3200" dirty="0"/>
              <a:t> </a:t>
            </a:r>
            <a:r>
              <a:rPr lang="en-US" sz="3200" dirty="0" err="1"/>
              <a:t>rút</a:t>
            </a:r>
            <a:r>
              <a:rPr lang="en-US" sz="3200" dirty="0"/>
              <a:t> </a:t>
            </a:r>
            <a:r>
              <a:rPr lang="en-US" sz="3200" dirty="0" err="1"/>
              <a:t>ra</a:t>
            </a:r>
            <a:r>
              <a:rPr lang="en-US" sz="3200" dirty="0"/>
              <a:t> </a:t>
            </a:r>
            <a:r>
              <a:rPr lang="en-US" sz="3200" dirty="0" err="1"/>
              <a:t>từ</a:t>
            </a:r>
            <a:r>
              <a:rPr lang="en-US" sz="3200" dirty="0"/>
              <a:t> </a:t>
            </a:r>
            <a:r>
              <a:rPr lang="en-US" sz="3200" dirty="0" err="1"/>
              <a:t>thực</a:t>
            </a:r>
            <a:r>
              <a:rPr lang="en-US" sz="3200" dirty="0"/>
              <a:t> </a:t>
            </a:r>
            <a:r>
              <a:rPr lang="en-US" sz="3200" dirty="0" err="1"/>
              <a:t>tiễn</a:t>
            </a:r>
            <a:r>
              <a:rPr lang="en-US" sz="3200" dirty="0"/>
              <a:t> </a:t>
            </a:r>
            <a:r>
              <a:rPr lang="en-US" sz="3200" dirty="0" err="1"/>
              <a:t>phòng</a:t>
            </a:r>
            <a:r>
              <a:rPr lang="en-US" sz="3200" dirty="0"/>
              <a:t>, </a:t>
            </a:r>
            <a:r>
              <a:rPr lang="en-US" sz="3200" dirty="0" err="1"/>
              <a:t>chống</a:t>
            </a:r>
            <a:r>
              <a:rPr lang="en-US" sz="3200" dirty="0"/>
              <a:t> </a:t>
            </a:r>
            <a:r>
              <a:rPr lang="en-US" sz="3200" dirty="0" err="1"/>
              <a:t>tham</a:t>
            </a:r>
            <a:r>
              <a:rPr lang="en-US" sz="3200" dirty="0"/>
              <a:t> </a:t>
            </a:r>
            <a:r>
              <a:rPr lang="en-US" sz="3200" dirty="0" err="1"/>
              <a:t>nhũng</a:t>
            </a:r>
            <a:r>
              <a:rPr lang="en-US" sz="3200" dirty="0"/>
              <a:t>, </a:t>
            </a:r>
            <a:r>
              <a:rPr lang="en-US" sz="3200" dirty="0" err="1"/>
              <a:t>tiêu</a:t>
            </a:r>
            <a:r>
              <a:rPr lang="en-US" sz="3200" dirty="0"/>
              <a:t> </a:t>
            </a:r>
            <a:r>
              <a:rPr lang="en-US" sz="3200" dirty="0" err="1"/>
              <a:t>cực</a:t>
            </a:r>
            <a:r>
              <a:rPr lang="en-US" sz="3200" dirty="0"/>
              <a:t>: </a:t>
            </a:r>
            <a:endParaRPr lang="vi-VN" sz="3200" b="1" dirty="0">
              <a:solidFill>
                <a:schemeClr val="tx1"/>
              </a:solidFill>
              <a:latin typeface="+mj-lt"/>
            </a:endParaRPr>
          </a:p>
        </p:txBody>
      </p:sp>
    </p:spTree>
    <p:extLst>
      <p:ext uri="{BB962C8B-B14F-4D97-AF65-F5344CB8AC3E}">
        <p14:creationId xmlns:p14="http://schemas.microsoft.com/office/powerpoint/2010/main" val="195125250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000" b="1" dirty="0"/>
              <a:t>Hai là, tổng kết thực tiễn công tác đấu tranh phòng, chống tham nhũng ở nước ta trong 10 năm qua</a:t>
            </a:r>
          </a:p>
        </p:txBody>
      </p:sp>
      <p:sp>
        <p:nvSpPr>
          <p:cNvPr id="10" name="Rounded Rectangle 9"/>
          <p:cNvSpPr/>
          <p:nvPr/>
        </p:nvSpPr>
        <p:spPr>
          <a:xfrm>
            <a:off x="142707" y="1524701"/>
            <a:ext cx="3972234" cy="56013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800" dirty="0" smtClean="0"/>
              <a:t>08 </a:t>
            </a:r>
            <a:r>
              <a:rPr lang="en-US" sz="2800" dirty="0" err="1"/>
              <a:t>bài</a:t>
            </a:r>
            <a:r>
              <a:rPr lang="en-US" sz="2800" dirty="0"/>
              <a:t> </a:t>
            </a:r>
            <a:r>
              <a:rPr lang="en-US" sz="2800" dirty="0" err="1"/>
              <a:t>học</a:t>
            </a:r>
            <a:r>
              <a:rPr lang="en-US" sz="2800" dirty="0"/>
              <a:t> </a:t>
            </a:r>
            <a:r>
              <a:rPr lang="en-US" sz="2800" dirty="0" err="1"/>
              <a:t>kinh</a:t>
            </a:r>
            <a:r>
              <a:rPr lang="en-US" sz="2800" dirty="0"/>
              <a:t> </a:t>
            </a:r>
            <a:r>
              <a:rPr lang="en-US" sz="2800" dirty="0" err="1"/>
              <a:t>nghiệm</a:t>
            </a:r>
            <a:r>
              <a:rPr lang="en-US" sz="2800" dirty="0"/>
              <a:t> </a:t>
            </a:r>
            <a:r>
              <a:rPr lang="en-US" sz="2800" dirty="0" smtClean="0"/>
              <a:t> </a:t>
            </a:r>
            <a:endParaRPr lang="vi-VN" sz="2800" b="1" dirty="0">
              <a:solidFill>
                <a:schemeClr val="tx1"/>
              </a:solidFill>
              <a:latin typeface="+mj-lt"/>
            </a:endParaRPr>
          </a:p>
        </p:txBody>
      </p:sp>
      <p:sp>
        <p:nvSpPr>
          <p:cNvPr id="4" name="Rounded Rectangle 3"/>
          <p:cNvSpPr/>
          <p:nvPr/>
        </p:nvSpPr>
        <p:spPr>
          <a:xfrm>
            <a:off x="855879" y="2137731"/>
            <a:ext cx="8193024" cy="64565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vi-VN" sz="2600" dirty="0"/>
              <a:t>(1) Biến quyết tâm chính trị thành hành động thực tế, </a:t>
            </a:r>
          </a:p>
        </p:txBody>
      </p:sp>
      <p:sp>
        <p:nvSpPr>
          <p:cNvPr id="5" name="Rounded Rectangle 4"/>
          <p:cNvSpPr/>
          <p:nvPr/>
        </p:nvSpPr>
        <p:spPr>
          <a:xfrm>
            <a:off x="855879" y="2877049"/>
            <a:ext cx="8193024" cy="702259"/>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vi-VN" sz="2600" dirty="0"/>
              <a:t>(2) Phải </a:t>
            </a:r>
            <a:r>
              <a:rPr lang="vi-VN" sz="2600" dirty="0" smtClean="0"/>
              <a:t>kiên </a:t>
            </a:r>
            <a:r>
              <a:rPr lang="vi-VN" sz="2600" dirty="0"/>
              <a:t>quyết, kiên trì, không nghỉ, không </a:t>
            </a:r>
            <a:r>
              <a:rPr lang="vi-VN" sz="2600" dirty="0" smtClean="0"/>
              <a:t>ngừng</a:t>
            </a:r>
            <a:endParaRPr lang="vi-VN" sz="2600" b="1" dirty="0">
              <a:solidFill>
                <a:schemeClr val="tx1"/>
              </a:solidFill>
              <a:latin typeface="+mj-lt"/>
            </a:endParaRPr>
          </a:p>
        </p:txBody>
      </p:sp>
      <p:sp>
        <p:nvSpPr>
          <p:cNvPr id="6" name="Rounded Rectangle 5"/>
          <p:cNvSpPr/>
          <p:nvPr/>
        </p:nvSpPr>
        <p:spPr>
          <a:xfrm>
            <a:off x="855879" y="3666118"/>
            <a:ext cx="8193024" cy="448212"/>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vi-VN" sz="2600" dirty="0"/>
              <a:t>(3) Chú trọng công tác cán </a:t>
            </a:r>
            <a:r>
              <a:rPr lang="vi-VN" sz="2600" dirty="0" smtClean="0"/>
              <a:t>bộ</a:t>
            </a:r>
            <a:endParaRPr lang="vi-VN" sz="2600" b="1" dirty="0">
              <a:solidFill>
                <a:schemeClr val="tx1"/>
              </a:solidFill>
              <a:latin typeface="+mj-lt"/>
            </a:endParaRPr>
          </a:p>
        </p:txBody>
      </p:sp>
      <p:sp>
        <p:nvSpPr>
          <p:cNvPr id="8" name="Rounded Rectangle 7"/>
          <p:cNvSpPr/>
          <p:nvPr/>
        </p:nvSpPr>
        <p:spPr>
          <a:xfrm>
            <a:off x="855879" y="4204034"/>
            <a:ext cx="8193024" cy="448212"/>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vi-VN" sz="2400" dirty="0"/>
              <a:t>(4) </a:t>
            </a:r>
            <a:r>
              <a:rPr lang="vi-VN" sz="2400" dirty="0" smtClean="0"/>
              <a:t>phòng </a:t>
            </a:r>
            <a:r>
              <a:rPr lang="vi-VN" sz="2400" dirty="0"/>
              <a:t>ngừa, </a:t>
            </a:r>
            <a:r>
              <a:rPr lang="vi-VN" sz="2400" dirty="0" smtClean="0"/>
              <a:t>phát </a:t>
            </a:r>
            <a:r>
              <a:rPr lang="vi-VN" sz="2400" dirty="0"/>
              <a:t>hiện, kịp thời xử lý nghiêm </a:t>
            </a:r>
            <a:r>
              <a:rPr lang="vi-VN" sz="2400" dirty="0" smtClean="0"/>
              <a:t>sai </a:t>
            </a:r>
            <a:r>
              <a:rPr lang="vi-VN" sz="2400" dirty="0"/>
              <a:t>phạm; </a:t>
            </a:r>
          </a:p>
        </p:txBody>
      </p:sp>
    </p:spTree>
    <p:extLst>
      <p:ext uri="{BB962C8B-B14F-4D97-AF65-F5344CB8AC3E}">
        <p14:creationId xmlns:p14="http://schemas.microsoft.com/office/powerpoint/2010/main" val="29735773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down)">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4" grpId="0" animBg="1"/>
      <p:bldP spid="5" grpId="0" animBg="1"/>
      <p:bldP spid="6"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000" b="1" dirty="0"/>
              <a:t>Hai là, tổng kết thực tiễn công tác đấu tranh phòng, chống tham nhũng ở nước ta trong 10 năm qua</a:t>
            </a:r>
          </a:p>
        </p:txBody>
      </p:sp>
      <p:sp>
        <p:nvSpPr>
          <p:cNvPr id="10" name="Rounded Rectangle 9"/>
          <p:cNvSpPr/>
          <p:nvPr/>
        </p:nvSpPr>
        <p:spPr>
          <a:xfrm>
            <a:off x="142707" y="1524701"/>
            <a:ext cx="3972234" cy="56013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800" dirty="0" smtClean="0"/>
              <a:t>08 </a:t>
            </a:r>
            <a:r>
              <a:rPr lang="en-US" sz="2800" dirty="0" err="1"/>
              <a:t>bài</a:t>
            </a:r>
            <a:r>
              <a:rPr lang="en-US" sz="2800" dirty="0"/>
              <a:t> </a:t>
            </a:r>
            <a:r>
              <a:rPr lang="en-US" sz="2800" dirty="0" err="1"/>
              <a:t>học</a:t>
            </a:r>
            <a:r>
              <a:rPr lang="en-US" sz="2800" dirty="0"/>
              <a:t> </a:t>
            </a:r>
            <a:r>
              <a:rPr lang="en-US" sz="2800" dirty="0" err="1"/>
              <a:t>kinh</a:t>
            </a:r>
            <a:r>
              <a:rPr lang="en-US" sz="2800" dirty="0"/>
              <a:t> </a:t>
            </a:r>
            <a:r>
              <a:rPr lang="en-US" sz="2800" dirty="0" err="1"/>
              <a:t>nghiệm</a:t>
            </a:r>
            <a:r>
              <a:rPr lang="en-US" sz="2800" dirty="0"/>
              <a:t> </a:t>
            </a:r>
            <a:r>
              <a:rPr lang="en-US" sz="2800" dirty="0" smtClean="0"/>
              <a:t> </a:t>
            </a:r>
            <a:endParaRPr lang="vi-VN" sz="2800" b="1" dirty="0">
              <a:solidFill>
                <a:schemeClr val="tx1"/>
              </a:solidFill>
              <a:latin typeface="+mj-lt"/>
            </a:endParaRPr>
          </a:p>
        </p:txBody>
      </p:sp>
      <p:sp>
        <p:nvSpPr>
          <p:cNvPr id="4" name="Rounded Rectangle 3"/>
          <p:cNvSpPr/>
          <p:nvPr/>
        </p:nvSpPr>
        <p:spPr>
          <a:xfrm>
            <a:off x="790042" y="2362810"/>
            <a:ext cx="8193024" cy="64658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r>
              <a:rPr lang="en-US" sz="2400" dirty="0"/>
              <a:t>(5) </a:t>
            </a:r>
            <a:r>
              <a:rPr lang="en-US" sz="2400" dirty="0" err="1"/>
              <a:t>Tăng</a:t>
            </a:r>
            <a:r>
              <a:rPr lang="en-US" sz="2400" dirty="0"/>
              <a:t> </a:t>
            </a:r>
            <a:r>
              <a:rPr lang="en-US" sz="2400" dirty="0" err="1"/>
              <a:t>cường</a:t>
            </a:r>
            <a:r>
              <a:rPr lang="en-US" sz="2400" dirty="0"/>
              <a:t> </a:t>
            </a:r>
            <a:r>
              <a:rPr lang="en-US" sz="2400" dirty="0" err="1"/>
              <a:t>kiểm</a:t>
            </a:r>
            <a:r>
              <a:rPr lang="en-US" sz="2400" dirty="0"/>
              <a:t> </a:t>
            </a:r>
            <a:r>
              <a:rPr lang="en-US" sz="2400" dirty="0" err="1"/>
              <a:t>soát</a:t>
            </a:r>
            <a:r>
              <a:rPr lang="en-US" sz="2400" dirty="0"/>
              <a:t> </a:t>
            </a:r>
            <a:r>
              <a:rPr lang="en-US" sz="2400" dirty="0" err="1"/>
              <a:t>quyền</a:t>
            </a:r>
            <a:r>
              <a:rPr lang="en-US" sz="2400" dirty="0"/>
              <a:t> </a:t>
            </a:r>
            <a:r>
              <a:rPr lang="en-US" sz="2400" dirty="0" err="1"/>
              <a:t>lực</a:t>
            </a:r>
            <a:r>
              <a:rPr lang="en-US" sz="2400" dirty="0"/>
              <a:t>; </a:t>
            </a:r>
          </a:p>
        </p:txBody>
      </p:sp>
      <p:sp>
        <p:nvSpPr>
          <p:cNvPr id="5" name="Rounded Rectangle 4"/>
          <p:cNvSpPr/>
          <p:nvPr/>
        </p:nvSpPr>
        <p:spPr>
          <a:xfrm>
            <a:off x="790042" y="3522299"/>
            <a:ext cx="8193024" cy="94946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r>
              <a:rPr lang="en-US" sz="2400" dirty="0" smtClean="0"/>
              <a:t>(</a:t>
            </a:r>
            <a:r>
              <a:rPr lang="en-US" sz="2400" dirty="0"/>
              <a:t>6) </a:t>
            </a:r>
            <a:r>
              <a:rPr lang="en-US" sz="2400" dirty="0" err="1"/>
              <a:t>Phát</a:t>
            </a:r>
            <a:r>
              <a:rPr lang="en-US" sz="2400" dirty="0"/>
              <a:t> </a:t>
            </a:r>
            <a:r>
              <a:rPr lang="en-US" sz="2400" dirty="0" err="1"/>
              <a:t>huy</a:t>
            </a:r>
            <a:r>
              <a:rPr lang="en-US" sz="2400" dirty="0"/>
              <a:t> </a:t>
            </a:r>
            <a:r>
              <a:rPr lang="en-US" sz="2400" dirty="0" err="1"/>
              <a:t>vai</a:t>
            </a:r>
            <a:r>
              <a:rPr lang="en-US" sz="2400" dirty="0"/>
              <a:t> </a:t>
            </a:r>
            <a:r>
              <a:rPr lang="en-US" sz="2400" dirty="0" err="1"/>
              <a:t>trò</a:t>
            </a:r>
            <a:r>
              <a:rPr lang="en-US" sz="2400" dirty="0"/>
              <a:t> </a:t>
            </a:r>
            <a:r>
              <a:rPr lang="en-US" sz="2400" dirty="0" err="1"/>
              <a:t>nòng</a:t>
            </a:r>
            <a:r>
              <a:rPr lang="en-US" sz="2400" dirty="0"/>
              <a:t> </a:t>
            </a:r>
            <a:r>
              <a:rPr lang="en-US" sz="2400" dirty="0" err="1"/>
              <a:t>cốt</a:t>
            </a:r>
            <a:r>
              <a:rPr lang="en-US" sz="2400" dirty="0"/>
              <a:t> </a:t>
            </a:r>
            <a:r>
              <a:rPr lang="en-US" sz="2400" dirty="0" err="1"/>
              <a:t>và</a:t>
            </a:r>
            <a:r>
              <a:rPr lang="en-US" sz="2400" dirty="0"/>
              <a:t> </a:t>
            </a:r>
            <a:r>
              <a:rPr lang="en-US" sz="2400" dirty="0" err="1"/>
              <a:t>sự</a:t>
            </a:r>
            <a:r>
              <a:rPr lang="en-US" sz="2400" dirty="0"/>
              <a:t> </a:t>
            </a:r>
            <a:r>
              <a:rPr lang="en-US" sz="2400" dirty="0" err="1"/>
              <a:t>phối</a:t>
            </a:r>
            <a:r>
              <a:rPr lang="en-US" sz="2400" dirty="0"/>
              <a:t> </a:t>
            </a:r>
            <a:r>
              <a:rPr lang="en-US" sz="2400" dirty="0" err="1"/>
              <a:t>hợp</a:t>
            </a:r>
            <a:r>
              <a:rPr lang="en-US" sz="2400" dirty="0"/>
              <a:t> </a:t>
            </a:r>
            <a:r>
              <a:rPr lang="en-US" sz="2400" dirty="0" err="1"/>
              <a:t>của</a:t>
            </a:r>
            <a:r>
              <a:rPr lang="en-US" sz="2400" dirty="0"/>
              <a:t> </a:t>
            </a:r>
            <a:r>
              <a:rPr lang="en-US" sz="2400" dirty="0" err="1"/>
              <a:t>các</a:t>
            </a:r>
            <a:r>
              <a:rPr lang="en-US" sz="2400" dirty="0"/>
              <a:t> </a:t>
            </a:r>
            <a:r>
              <a:rPr lang="en-US" sz="2400" dirty="0" err="1"/>
              <a:t>cơ</a:t>
            </a:r>
            <a:r>
              <a:rPr lang="en-US" sz="2400" dirty="0"/>
              <a:t> </a:t>
            </a:r>
            <a:r>
              <a:rPr lang="en-US" sz="2400" dirty="0" err="1"/>
              <a:t>quan</a:t>
            </a:r>
            <a:r>
              <a:rPr lang="en-US" sz="2400" dirty="0"/>
              <a:t> </a:t>
            </a:r>
            <a:r>
              <a:rPr lang="en-US" sz="2400" dirty="0" err="1"/>
              <a:t>chức</a:t>
            </a:r>
            <a:r>
              <a:rPr lang="en-US" sz="2400" dirty="0"/>
              <a:t> </a:t>
            </a:r>
            <a:r>
              <a:rPr lang="en-US" sz="2400" dirty="0" err="1"/>
              <a:t>năng</a:t>
            </a:r>
            <a:r>
              <a:rPr lang="en-US" sz="2400" dirty="0"/>
              <a:t> </a:t>
            </a:r>
            <a:r>
              <a:rPr lang="en-US" sz="2400" dirty="0" err="1"/>
              <a:t>phòng</a:t>
            </a:r>
            <a:r>
              <a:rPr lang="en-US" sz="2400" dirty="0"/>
              <a:t>, </a:t>
            </a:r>
            <a:r>
              <a:rPr lang="en-US" sz="2400" dirty="0" err="1"/>
              <a:t>chống</a:t>
            </a:r>
            <a:r>
              <a:rPr lang="en-US" sz="2400" dirty="0"/>
              <a:t> </a:t>
            </a:r>
            <a:r>
              <a:rPr lang="en-US" sz="2400" dirty="0" err="1"/>
              <a:t>tham</a:t>
            </a:r>
            <a:r>
              <a:rPr lang="en-US" sz="2400" dirty="0"/>
              <a:t> </a:t>
            </a:r>
            <a:r>
              <a:rPr lang="en-US" sz="2400" dirty="0" err="1"/>
              <a:t>nhũng</a:t>
            </a:r>
            <a:r>
              <a:rPr lang="en-US" sz="2400" dirty="0"/>
              <a:t>; </a:t>
            </a:r>
          </a:p>
        </p:txBody>
      </p:sp>
    </p:spTree>
    <p:extLst>
      <p:ext uri="{BB962C8B-B14F-4D97-AF65-F5344CB8AC3E}">
        <p14:creationId xmlns:p14="http://schemas.microsoft.com/office/powerpoint/2010/main" val="31533950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000" b="1" dirty="0"/>
              <a:t>Hai là, tổng kết thực tiễn công tác đấu tranh phòng, chống tham nhũng ở nước ta trong 10 năm qua</a:t>
            </a:r>
          </a:p>
        </p:txBody>
      </p:sp>
      <p:sp>
        <p:nvSpPr>
          <p:cNvPr id="10" name="Rounded Rectangle 9"/>
          <p:cNvSpPr/>
          <p:nvPr/>
        </p:nvSpPr>
        <p:spPr>
          <a:xfrm>
            <a:off x="142707" y="1524701"/>
            <a:ext cx="3972234" cy="56013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800" dirty="0" smtClean="0"/>
              <a:t>08 </a:t>
            </a:r>
            <a:r>
              <a:rPr lang="en-US" sz="2800" dirty="0" err="1"/>
              <a:t>bài</a:t>
            </a:r>
            <a:r>
              <a:rPr lang="en-US" sz="2800" dirty="0"/>
              <a:t> </a:t>
            </a:r>
            <a:r>
              <a:rPr lang="en-US" sz="2800" dirty="0" err="1"/>
              <a:t>học</a:t>
            </a:r>
            <a:r>
              <a:rPr lang="en-US" sz="2800" dirty="0"/>
              <a:t> </a:t>
            </a:r>
            <a:r>
              <a:rPr lang="en-US" sz="2800" dirty="0" err="1"/>
              <a:t>kinh</a:t>
            </a:r>
            <a:r>
              <a:rPr lang="en-US" sz="2800" dirty="0"/>
              <a:t> </a:t>
            </a:r>
            <a:r>
              <a:rPr lang="en-US" sz="2800" dirty="0" err="1"/>
              <a:t>nghiệm</a:t>
            </a:r>
            <a:r>
              <a:rPr lang="en-US" sz="2800" dirty="0"/>
              <a:t> </a:t>
            </a:r>
            <a:r>
              <a:rPr lang="en-US" sz="2800" dirty="0" smtClean="0"/>
              <a:t> </a:t>
            </a:r>
            <a:endParaRPr lang="vi-VN" sz="2800" b="1" dirty="0">
              <a:solidFill>
                <a:schemeClr val="tx1"/>
              </a:solidFill>
              <a:latin typeface="+mj-lt"/>
            </a:endParaRPr>
          </a:p>
        </p:txBody>
      </p:sp>
      <p:sp>
        <p:nvSpPr>
          <p:cNvPr id="6" name="Rounded Rectangle 5"/>
          <p:cNvSpPr/>
          <p:nvPr/>
        </p:nvSpPr>
        <p:spPr>
          <a:xfrm>
            <a:off x="855879" y="2501798"/>
            <a:ext cx="8193024" cy="106070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en-US" sz="2400" dirty="0"/>
              <a:t>(7) </a:t>
            </a:r>
            <a:r>
              <a:rPr lang="en-US" sz="2400" dirty="0" err="1"/>
              <a:t>Gắn</a:t>
            </a:r>
            <a:r>
              <a:rPr lang="en-US" sz="2400" dirty="0"/>
              <a:t> </a:t>
            </a:r>
            <a:r>
              <a:rPr lang="en-US" sz="2400" dirty="0" err="1"/>
              <a:t>phòng</a:t>
            </a:r>
            <a:r>
              <a:rPr lang="en-US" sz="2400" dirty="0"/>
              <a:t>, </a:t>
            </a:r>
            <a:r>
              <a:rPr lang="en-US" sz="2400" dirty="0" err="1"/>
              <a:t>chống</a:t>
            </a:r>
            <a:r>
              <a:rPr lang="en-US" sz="2400" dirty="0"/>
              <a:t> </a:t>
            </a:r>
            <a:r>
              <a:rPr lang="en-US" sz="2400" dirty="0" err="1"/>
              <a:t>tham</a:t>
            </a:r>
            <a:r>
              <a:rPr lang="en-US" sz="2400" dirty="0"/>
              <a:t> </a:t>
            </a:r>
            <a:r>
              <a:rPr lang="en-US" sz="2400" dirty="0" err="1"/>
              <a:t>nhũng</a:t>
            </a:r>
            <a:r>
              <a:rPr lang="en-US" sz="2400" dirty="0"/>
              <a:t> </a:t>
            </a:r>
            <a:r>
              <a:rPr lang="en-US" sz="2400" dirty="0" err="1"/>
              <a:t>với</a:t>
            </a:r>
            <a:r>
              <a:rPr lang="en-US" sz="2400" dirty="0"/>
              <a:t> </a:t>
            </a:r>
            <a:r>
              <a:rPr lang="en-US" sz="2400" dirty="0" err="1"/>
              <a:t>xây</a:t>
            </a:r>
            <a:r>
              <a:rPr lang="en-US" sz="2400" dirty="0"/>
              <a:t> </a:t>
            </a:r>
            <a:r>
              <a:rPr lang="en-US" sz="2400" dirty="0" err="1"/>
              <a:t>dựng</a:t>
            </a:r>
            <a:r>
              <a:rPr lang="en-US" sz="2400" dirty="0"/>
              <a:t> </a:t>
            </a:r>
            <a:r>
              <a:rPr lang="en-US" sz="2400" dirty="0" err="1"/>
              <a:t>Đảng</a:t>
            </a:r>
            <a:r>
              <a:rPr lang="en-US" sz="2400" dirty="0"/>
              <a:t>, </a:t>
            </a:r>
            <a:r>
              <a:rPr lang="en-US" sz="2400" dirty="0" err="1"/>
              <a:t>huy</a:t>
            </a:r>
            <a:r>
              <a:rPr lang="en-US" sz="2400" dirty="0"/>
              <a:t> </a:t>
            </a:r>
            <a:r>
              <a:rPr lang="en-US" sz="2400" dirty="0" err="1"/>
              <a:t>động</a:t>
            </a:r>
            <a:r>
              <a:rPr lang="en-US" sz="2400" dirty="0"/>
              <a:t> </a:t>
            </a:r>
            <a:r>
              <a:rPr lang="en-US" sz="2400" dirty="0" err="1"/>
              <a:t>sức</a:t>
            </a:r>
            <a:r>
              <a:rPr lang="en-US" sz="2400" dirty="0"/>
              <a:t> </a:t>
            </a:r>
            <a:r>
              <a:rPr lang="en-US" sz="2400" dirty="0" err="1"/>
              <a:t>mạnh</a:t>
            </a:r>
            <a:r>
              <a:rPr lang="en-US" sz="2400" dirty="0"/>
              <a:t> </a:t>
            </a:r>
            <a:r>
              <a:rPr lang="en-US" sz="2400" dirty="0" err="1"/>
              <a:t>tổng</a:t>
            </a:r>
            <a:r>
              <a:rPr lang="en-US" sz="2400" dirty="0"/>
              <a:t> </a:t>
            </a:r>
            <a:r>
              <a:rPr lang="en-US" sz="2400" dirty="0" err="1"/>
              <a:t>hợp</a:t>
            </a:r>
            <a:r>
              <a:rPr lang="en-US" sz="2400" dirty="0"/>
              <a:t> </a:t>
            </a:r>
            <a:r>
              <a:rPr lang="en-US" sz="2400" dirty="0" err="1"/>
              <a:t>của</a:t>
            </a:r>
            <a:r>
              <a:rPr lang="en-US" sz="2400" dirty="0"/>
              <a:t> </a:t>
            </a:r>
            <a:r>
              <a:rPr lang="en-US" sz="2400" dirty="0" err="1"/>
              <a:t>cả</a:t>
            </a:r>
            <a:r>
              <a:rPr lang="en-US" sz="2400" dirty="0"/>
              <a:t> </a:t>
            </a:r>
            <a:r>
              <a:rPr lang="en-US" sz="2400" dirty="0" err="1"/>
              <a:t>hệ</a:t>
            </a:r>
            <a:r>
              <a:rPr lang="en-US" sz="2400" dirty="0"/>
              <a:t> </a:t>
            </a:r>
            <a:r>
              <a:rPr lang="en-US" sz="2400" dirty="0" err="1"/>
              <a:t>thống</a:t>
            </a:r>
            <a:r>
              <a:rPr lang="en-US" sz="2400" dirty="0"/>
              <a:t> </a:t>
            </a:r>
            <a:r>
              <a:rPr lang="en-US" sz="2400" dirty="0" err="1"/>
              <a:t>chính</a:t>
            </a:r>
            <a:r>
              <a:rPr lang="en-US" sz="2400" dirty="0"/>
              <a:t> </a:t>
            </a:r>
            <a:r>
              <a:rPr lang="en-US" sz="2400" dirty="0" err="1"/>
              <a:t>trị</a:t>
            </a:r>
            <a:r>
              <a:rPr lang="en-US" sz="2400" dirty="0"/>
              <a:t> </a:t>
            </a:r>
            <a:r>
              <a:rPr lang="en-US" sz="2400" dirty="0" err="1"/>
              <a:t>và</a:t>
            </a:r>
            <a:r>
              <a:rPr lang="en-US" sz="2400" dirty="0"/>
              <a:t> </a:t>
            </a:r>
            <a:r>
              <a:rPr lang="en-US" sz="2400" dirty="0" err="1"/>
              <a:t>toàn</a:t>
            </a:r>
            <a:r>
              <a:rPr lang="en-US" sz="2400" dirty="0"/>
              <a:t> </a:t>
            </a:r>
            <a:r>
              <a:rPr lang="en-US" sz="2400" dirty="0" err="1"/>
              <a:t>xã</a:t>
            </a:r>
            <a:r>
              <a:rPr lang="en-US" sz="2400" dirty="0"/>
              <a:t> </a:t>
            </a:r>
            <a:r>
              <a:rPr lang="en-US" sz="2400" dirty="0" err="1"/>
              <a:t>hội</a:t>
            </a:r>
            <a:endParaRPr lang="vi-VN" sz="2400" b="1" dirty="0">
              <a:solidFill>
                <a:schemeClr val="tx1"/>
              </a:solidFill>
              <a:latin typeface="+mj-lt"/>
            </a:endParaRPr>
          </a:p>
        </p:txBody>
      </p:sp>
      <p:sp>
        <p:nvSpPr>
          <p:cNvPr id="8" name="Rounded Rectangle 7"/>
          <p:cNvSpPr/>
          <p:nvPr/>
        </p:nvSpPr>
        <p:spPr>
          <a:xfrm>
            <a:off x="855879" y="3781958"/>
            <a:ext cx="8193024" cy="870288"/>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r>
              <a:rPr lang="en-US" sz="2400" dirty="0"/>
              <a:t>(8) </a:t>
            </a:r>
            <a:r>
              <a:rPr lang="en-US" sz="2400" dirty="0" err="1"/>
              <a:t>Các</a:t>
            </a:r>
            <a:r>
              <a:rPr lang="en-US" sz="2400" dirty="0"/>
              <a:t> </a:t>
            </a:r>
            <a:r>
              <a:rPr lang="en-US" sz="2400" dirty="0" err="1"/>
              <a:t>giải</a:t>
            </a:r>
            <a:r>
              <a:rPr lang="en-US" sz="2400" dirty="0"/>
              <a:t> </a:t>
            </a:r>
            <a:r>
              <a:rPr lang="en-US" sz="2400" dirty="0" err="1"/>
              <a:t>pháp</a:t>
            </a:r>
            <a:r>
              <a:rPr lang="en-US" sz="2400" dirty="0"/>
              <a:t> </a:t>
            </a:r>
            <a:r>
              <a:rPr lang="en-US" sz="2400" dirty="0" err="1"/>
              <a:t>phòng</a:t>
            </a:r>
            <a:r>
              <a:rPr lang="en-US" sz="2400" dirty="0"/>
              <a:t>, </a:t>
            </a:r>
            <a:r>
              <a:rPr lang="en-US" sz="2400" dirty="0" err="1"/>
              <a:t>chống</a:t>
            </a:r>
            <a:r>
              <a:rPr lang="en-US" sz="2400" dirty="0"/>
              <a:t> </a:t>
            </a:r>
            <a:r>
              <a:rPr lang="en-US" sz="2400" dirty="0" err="1"/>
              <a:t>tham</a:t>
            </a:r>
            <a:r>
              <a:rPr lang="en-US" sz="2400" dirty="0"/>
              <a:t> </a:t>
            </a:r>
            <a:r>
              <a:rPr lang="en-US" sz="2400" dirty="0" err="1"/>
              <a:t>nhũng</a:t>
            </a:r>
            <a:r>
              <a:rPr lang="en-US" sz="2400" dirty="0"/>
              <a:t>, </a:t>
            </a:r>
            <a:r>
              <a:rPr lang="en-US" sz="2400" dirty="0" err="1"/>
              <a:t>tiêu</a:t>
            </a:r>
            <a:r>
              <a:rPr lang="en-US" sz="2400" dirty="0"/>
              <a:t> </a:t>
            </a:r>
            <a:r>
              <a:rPr lang="en-US" sz="2400" dirty="0" err="1"/>
              <a:t>cực</a:t>
            </a:r>
            <a:r>
              <a:rPr lang="en-US" sz="2400" dirty="0"/>
              <a:t> </a:t>
            </a:r>
            <a:r>
              <a:rPr lang="en-US" sz="2400" dirty="0" err="1"/>
              <a:t>phải</a:t>
            </a:r>
            <a:r>
              <a:rPr lang="en-US" sz="2400" dirty="0"/>
              <a:t> </a:t>
            </a:r>
            <a:r>
              <a:rPr lang="en-US" sz="2400" dirty="0" err="1"/>
              <a:t>phù</a:t>
            </a:r>
            <a:r>
              <a:rPr lang="en-US" sz="2400" dirty="0"/>
              <a:t> </a:t>
            </a:r>
            <a:r>
              <a:rPr lang="en-US" sz="2400" dirty="0" err="1"/>
              <a:t>hợp</a:t>
            </a:r>
            <a:r>
              <a:rPr lang="en-US" sz="2400" dirty="0"/>
              <a:t> </a:t>
            </a:r>
            <a:r>
              <a:rPr lang="en-US" sz="2400" dirty="0" err="1"/>
              <a:t>với</a:t>
            </a:r>
            <a:r>
              <a:rPr lang="en-US" sz="2400" dirty="0"/>
              <a:t> </a:t>
            </a:r>
            <a:r>
              <a:rPr lang="en-US" sz="2400" dirty="0" err="1"/>
              <a:t>đặc</a:t>
            </a:r>
            <a:r>
              <a:rPr lang="en-US" sz="2400" dirty="0"/>
              <a:t> </a:t>
            </a:r>
            <a:r>
              <a:rPr lang="en-US" sz="2400" dirty="0" err="1"/>
              <a:t>điểm</a:t>
            </a:r>
            <a:r>
              <a:rPr lang="en-US" sz="2400" dirty="0"/>
              <a:t>, </a:t>
            </a:r>
            <a:r>
              <a:rPr lang="en-US" sz="2400" dirty="0" err="1"/>
              <a:t>tình</a:t>
            </a:r>
            <a:r>
              <a:rPr lang="en-US" sz="2400" dirty="0"/>
              <a:t> </a:t>
            </a:r>
            <a:r>
              <a:rPr lang="en-US" sz="2400" dirty="0" err="1"/>
              <a:t>hình</a:t>
            </a:r>
            <a:r>
              <a:rPr lang="en-US" sz="2400" dirty="0"/>
              <a:t> ở </a:t>
            </a:r>
            <a:r>
              <a:rPr lang="en-US" sz="2400" dirty="0" err="1"/>
              <a:t>Việt</a:t>
            </a:r>
            <a:r>
              <a:rPr lang="en-US" sz="2400" dirty="0"/>
              <a:t> Nam. </a:t>
            </a:r>
          </a:p>
        </p:txBody>
      </p:sp>
    </p:spTree>
    <p:extLst>
      <p:ext uri="{BB962C8B-B14F-4D97-AF65-F5344CB8AC3E}">
        <p14:creationId xmlns:p14="http://schemas.microsoft.com/office/powerpoint/2010/main" val="38497783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6"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r>
              <a:rPr lang="en-US" sz="3200" b="1" dirty="0"/>
              <a:t>Ba </a:t>
            </a:r>
            <a:r>
              <a:rPr lang="en-US" sz="3200" b="1" dirty="0" err="1"/>
              <a:t>là</a:t>
            </a:r>
            <a:r>
              <a:rPr lang="en-US" sz="3200" dirty="0"/>
              <a:t>, </a:t>
            </a:r>
            <a:r>
              <a:rPr lang="en-US" sz="3200" dirty="0" err="1"/>
              <a:t>chỉ</a:t>
            </a:r>
            <a:r>
              <a:rPr lang="en-US" sz="3200" dirty="0"/>
              <a:t> </a:t>
            </a:r>
            <a:r>
              <a:rPr lang="en-US" sz="3200" dirty="0" err="1"/>
              <a:t>ra</a:t>
            </a:r>
            <a:r>
              <a:rPr lang="en-US" sz="3200" dirty="0"/>
              <a:t> </a:t>
            </a:r>
            <a:r>
              <a:rPr lang="en-US" sz="3200" dirty="0" err="1"/>
              <a:t>những</a:t>
            </a:r>
            <a:r>
              <a:rPr lang="en-US" sz="3200" dirty="0"/>
              <a:t> </a:t>
            </a:r>
            <a:r>
              <a:rPr lang="en-US" sz="3200" dirty="0" err="1"/>
              <a:t>nhiệm</a:t>
            </a:r>
            <a:r>
              <a:rPr lang="en-US" sz="3200" dirty="0"/>
              <a:t> </a:t>
            </a:r>
            <a:r>
              <a:rPr lang="en-US" sz="3200" dirty="0" err="1"/>
              <a:t>vụ</a:t>
            </a:r>
            <a:r>
              <a:rPr lang="en-US" sz="3200" dirty="0"/>
              <a:t>, </a:t>
            </a:r>
            <a:r>
              <a:rPr lang="en-US" sz="3200" dirty="0" err="1"/>
              <a:t>giải</a:t>
            </a:r>
            <a:r>
              <a:rPr lang="en-US" sz="3200" dirty="0"/>
              <a:t> </a:t>
            </a:r>
            <a:r>
              <a:rPr lang="en-US" sz="3200" dirty="0" err="1"/>
              <a:t>pháp</a:t>
            </a:r>
            <a:r>
              <a:rPr lang="en-US" sz="3200" dirty="0"/>
              <a:t> </a:t>
            </a:r>
            <a:r>
              <a:rPr lang="en-US" sz="3200" dirty="0" err="1"/>
              <a:t>nhằm</a:t>
            </a:r>
            <a:r>
              <a:rPr lang="en-US" sz="3200" dirty="0"/>
              <a:t> </a:t>
            </a:r>
            <a:r>
              <a:rPr lang="en-US" sz="3200" dirty="0" err="1"/>
              <a:t>ngăn</a:t>
            </a:r>
            <a:r>
              <a:rPr lang="en-US" sz="3200" dirty="0"/>
              <a:t> </a:t>
            </a:r>
            <a:r>
              <a:rPr lang="en-US" sz="3200" dirty="0" err="1"/>
              <a:t>chặn</a:t>
            </a:r>
            <a:r>
              <a:rPr lang="en-US" sz="3200" dirty="0"/>
              <a:t>, </a:t>
            </a:r>
            <a:r>
              <a:rPr lang="en-US" sz="3200" dirty="0" err="1"/>
              <a:t>đẩy</a:t>
            </a:r>
            <a:r>
              <a:rPr lang="en-US" sz="3200" dirty="0"/>
              <a:t> </a:t>
            </a:r>
            <a:r>
              <a:rPr lang="en-US" sz="3200" dirty="0" err="1"/>
              <a:t>lùi</a:t>
            </a:r>
            <a:r>
              <a:rPr lang="en-US" sz="3200" dirty="0"/>
              <a:t> </a:t>
            </a:r>
            <a:r>
              <a:rPr lang="en-US" sz="3200" dirty="0" err="1"/>
              <a:t>tham</a:t>
            </a:r>
            <a:r>
              <a:rPr lang="en-US" sz="3200" dirty="0"/>
              <a:t> </a:t>
            </a:r>
            <a:r>
              <a:rPr lang="en-US" sz="3200" dirty="0" err="1"/>
              <a:t>nhũng</a:t>
            </a:r>
            <a:r>
              <a:rPr lang="en-US" sz="3200" dirty="0"/>
              <a:t>, </a:t>
            </a:r>
            <a:r>
              <a:rPr lang="en-US" sz="3200" dirty="0" err="1"/>
              <a:t>tiêu</a:t>
            </a:r>
            <a:r>
              <a:rPr lang="en-US" sz="3200" dirty="0"/>
              <a:t> </a:t>
            </a:r>
            <a:r>
              <a:rPr lang="en-US" sz="3200" dirty="0" err="1"/>
              <a:t>cực</a:t>
            </a:r>
            <a:r>
              <a:rPr lang="en-US" sz="3200" dirty="0"/>
              <a:t> </a:t>
            </a:r>
            <a:r>
              <a:rPr lang="en-US" sz="3200" dirty="0" err="1"/>
              <a:t>thời</a:t>
            </a:r>
            <a:r>
              <a:rPr lang="en-US" sz="3200" dirty="0"/>
              <a:t> </a:t>
            </a:r>
            <a:r>
              <a:rPr lang="en-US" sz="3200" dirty="0" err="1"/>
              <a:t>gian</a:t>
            </a:r>
            <a:r>
              <a:rPr lang="en-US" sz="3200" dirty="0"/>
              <a:t> </a:t>
            </a:r>
            <a:r>
              <a:rPr lang="en-US" sz="3200" dirty="0" err="1"/>
              <a:t>tới</a:t>
            </a:r>
            <a:r>
              <a:rPr lang="en-US" sz="3200" dirty="0"/>
              <a:t> </a:t>
            </a:r>
          </a:p>
        </p:txBody>
      </p:sp>
      <p:sp>
        <p:nvSpPr>
          <p:cNvPr id="10" name="Rounded Rectangle 9"/>
          <p:cNvSpPr/>
          <p:nvPr/>
        </p:nvSpPr>
        <p:spPr>
          <a:xfrm>
            <a:off x="175484" y="1912407"/>
            <a:ext cx="8873418" cy="56013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r>
              <a:rPr lang="en-US" sz="2800" dirty="0"/>
              <a:t>- </a:t>
            </a:r>
            <a:r>
              <a:rPr lang="en-US" sz="2800" dirty="0" err="1"/>
              <a:t>Chỉ</a:t>
            </a:r>
            <a:r>
              <a:rPr lang="en-US" sz="2800" dirty="0"/>
              <a:t> </a:t>
            </a:r>
            <a:r>
              <a:rPr lang="en-US" sz="2800" dirty="0" err="1"/>
              <a:t>ra</a:t>
            </a:r>
            <a:r>
              <a:rPr lang="en-US" sz="2800" dirty="0"/>
              <a:t> 05 </a:t>
            </a:r>
            <a:r>
              <a:rPr lang="en-US" sz="2800" dirty="0" err="1"/>
              <a:t>nhiệm</a:t>
            </a:r>
            <a:r>
              <a:rPr lang="en-US" sz="2800" dirty="0"/>
              <a:t> </a:t>
            </a:r>
            <a:r>
              <a:rPr lang="en-US" sz="2800" dirty="0" err="1"/>
              <a:t>vụ</a:t>
            </a:r>
            <a:r>
              <a:rPr lang="en-US" sz="2800" dirty="0"/>
              <a:t>, </a:t>
            </a:r>
            <a:r>
              <a:rPr lang="en-US" sz="2800" dirty="0" err="1"/>
              <a:t>giải</a:t>
            </a:r>
            <a:r>
              <a:rPr lang="en-US" sz="2800" dirty="0"/>
              <a:t> </a:t>
            </a:r>
            <a:r>
              <a:rPr lang="en-US" sz="2800" dirty="0" err="1"/>
              <a:t>pháp</a:t>
            </a:r>
            <a:r>
              <a:rPr lang="en-US" sz="2800" dirty="0"/>
              <a:t> </a:t>
            </a:r>
            <a:r>
              <a:rPr lang="en-US" sz="2800" dirty="0" err="1"/>
              <a:t>căn</a:t>
            </a:r>
            <a:r>
              <a:rPr lang="en-US" sz="2800" dirty="0"/>
              <a:t> </a:t>
            </a:r>
            <a:r>
              <a:rPr lang="en-US" sz="2800" dirty="0" err="1"/>
              <a:t>bản</a:t>
            </a:r>
            <a:r>
              <a:rPr lang="en-US" sz="2800" dirty="0"/>
              <a:t>: </a:t>
            </a:r>
          </a:p>
        </p:txBody>
      </p:sp>
      <p:sp>
        <p:nvSpPr>
          <p:cNvPr id="4" name="Rounded Rectangle 3"/>
          <p:cNvSpPr/>
          <p:nvPr/>
        </p:nvSpPr>
        <p:spPr>
          <a:xfrm>
            <a:off x="142707" y="2860243"/>
            <a:ext cx="8873418" cy="1221637"/>
          </a:xfrm>
          <a:prstGeom prst="roundRect">
            <a:avLst/>
          </a:prstGeom>
          <a:solidFill>
            <a:schemeClr val="accent6"/>
          </a:solidFill>
        </p:spPr>
        <p:style>
          <a:lnRef idx="1">
            <a:schemeClr val="accent3"/>
          </a:lnRef>
          <a:fillRef idx="2">
            <a:schemeClr val="accent3"/>
          </a:fillRef>
          <a:effectRef idx="1">
            <a:schemeClr val="accent3"/>
          </a:effectRef>
          <a:fontRef idx="minor">
            <a:schemeClr val="dk1"/>
          </a:fontRef>
        </p:style>
        <p:txBody>
          <a:bodyPr anchor="ctr"/>
          <a:lstStyle/>
          <a:p>
            <a:r>
              <a:rPr lang="en-US" sz="2800" dirty="0"/>
              <a:t>- </a:t>
            </a:r>
            <a:r>
              <a:rPr lang="en-US" sz="2800" dirty="0" err="1"/>
              <a:t>Chỉ</a:t>
            </a:r>
            <a:r>
              <a:rPr lang="en-US" sz="2800" dirty="0"/>
              <a:t> </a:t>
            </a:r>
            <a:r>
              <a:rPr lang="en-US" sz="2800" dirty="0" err="1"/>
              <a:t>ra</a:t>
            </a:r>
            <a:r>
              <a:rPr lang="en-US" sz="2800" dirty="0"/>
              <a:t> 05 </a:t>
            </a:r>
            <a:r>
              <a:rPr lang="en-US" sz="2800" dirty="0" err="1"/>
              <a:t>vấn</a:t>
            </a:r>
            <a:r>
              <a:rPr lang="en-US" sz="2800" dirty="0"/>
              <a:t> </a:t>
            </a:r>
            <a:r>
              <a:rPr lang="en-US" sz="2800" dirty="0" err="1"/>
              <a:t>đề</a:t>
            </a:r>
            <a:r>
              <a:rPr lang="en-US" sz="2800" dirty="0"/>
              <a:t> </a:t>
            </a:r>
            <a:r>
              <a:rPr lang="en-US" sz="2800" dirty="0" err="1"/>
              <a:t>cần</a:t>
            </a:r>
            <a:r>
              <a:rPr lang="en-US" sz="2800" dirty="0"/>
              <a:t> </a:t>
            </a:r>
            <a:r>
              <a:rPr lang="en-US" sz="2800" dirty="0" err="1"/>
              <a:t>lưu</a:t>
            </a:r>
            <a:r>
              <a:rPr lang="en-US" sz="2800" dirty="0"/>
              <a:t> ý </a:t>
            </a:r>
            <a:r>
              <a:rPr lang="en-US" sz="2800" dirty="0" err="1"/>
              <a:t>trong</a:t>
            </a:r>
            <a:r>
              <a:rPr lang="en-US" sz="2800" dirty="0"/>
              <a:t> </a:t>
            </a:r>
            <a:r>
              <a:rPr lang="en-US" sz="2800" dirty="0" err="1"/>
              <a:t>công</a:t>
            </a:r>
            <a:r>
              <a:rPr lang="en-US" sz="2800" dirty="0"/>
              <a:t> </a:t>
            </a:r>
            <a:r>
              <a:rPr lang="en-US" sz="2800" dirty="0" err="1"/>
              <a:t>tác</a:t>
            </a:r>
            <a:r>
              <a:rPr lang="en-US" sz="2800" dirty="0"/>
              <a:t> </a:t>
            </a:r>
            <a:r>
              <a:rPr lang="en-US" sz="2800" dirty="0" err="1"/>
              <a:t>lãnh</a:t>
            </a:r>
            <a:r>
              <a:rPr lang="en-US" sz="2800" dirty="0"/>
              <a:t> </a:t>
            </a:r>
            <a:r>
              <a:rPr lang="en-US" sz="2800" dirty="0" err="1"/>
              <a:t>đạo</a:t>
            </a:r>
            <a:r>
              <a:rPr lang="en-US" sz="2800" dirty="0"/>
              <a:t>, </a:t>
            </a:r>
            <a:r>
              <a:rPr lang="en-US" sz="2800" dirty="0" err="1"/>
              <a:t>chỉ</a:t>
            </a:r>
            <a:r>
              <a:rPr lang="en-US" sz="2800" dirty="0"/>
              <a:t> </a:t>
            </a:r>
            <a:r>
              <a:rPr lang="en-US" sz="2800" dirty="0" err="1"/>
              <a:t>đạo</a:t>
            </a:r>
            <a:r>
              <a:rPr lang="en-US" sz="2800" dirty="0"/>
              <a:t> </a:t>
            </a:r>
            <a:r>
              <a:rPr lang="en-US" sz="2800" dirty="0" err="1"/>
              <a:t>về</a:t>
            </a:r>
            <a:r>
              <a:rPr lang="en-US" sz="2800" dirty="0"/>
              <a:t> </a:t>
            </a:r>
            <a:r>
              <a:rPr lang="en-US" sz="2800" dirty="0" err="1"/>
              <a:t>công</a:t>
            </a:r>
            <a:r>
              <a:rPr lang="en-US" sz="2800" dirty="0"/>
              <a:t> </a:t>
            </a:r>
            <a:r>
              <a:rPr lang="en-US" sz="2800" dirty="0" err="1"/>
              <a:t>tác</a:t>
            </a:r>
            <a:r>
              <a:rPr lang="en-US" sz="2800" dirty="0"/>
              <a:t> </a:t>
            </a:r>
            <a:r>
              <a:rPr lang="en-US" sz="2800" dirty="0" err="1"/>
              <a:t>phòng</a:t>
            </a:r>
            <a:r>
              <a:rPr lang="en-US" sz="2800" dirty="0"/>
              <a:t>, </a:t>
            </a:r>
            <a:r>
              <a:rPr lang="en-US" sz="2800" dirty="0" err="1"/>
              <a:t>chống</a:t>
            </a:r>
            <a:r>
              <a:rPr lang="en-US" sz="2800" dirty="0"/>
              <a:t> </a:t>
            </a:r>
            <a:r>
              <a:rPr lang="en-US" sz="2800" dirty="0" err="1"/>
              <a:t>tham</a:t>
            </a:r>
            <a:r>
              <a:rPr lang="en-US" sz="2800" dirty="0"/>
              <a:t> </a:t>
            </a:r>
            <a:r>
              <a:rPr lang="en-US" sz="2800" dirty="0" err="1"/>
              <a:t>nhũng</a:t>
            </a:r>
            <a:r>
              <a:rPr lang="en-US" sz="2800" dirty="0"/>
              <a:t>, </a:t>
            </a:r>
            <a:r>
              <a:rPr lang="en-US" sz="2800" dirty="0" err="1"/>
              <a:t>tiêu</a:t>
            </a:r>
            <a:r>
              <a:rPr lang="en-US" sz="2800" dirty="0"/>
              <a:t> </a:t>
            </a:r>
            <a:r>
              <a:rPr lang="en-US" sz="2800" dirty="0" err="1"/>
              <a:t>cực</a:t>
            </a:r>
            <a:r>
              <a:rPr lang="en-US" sz="2800" dirty="0"/>
              <a:t>: </a:t>
            </a:r>
          </a:p>
        </p:txBody>
      </p:sp>
    </p:spTree>
    <p:extLst>
      <p:ext uri="{BB962C8B-B14F-4D97-AF65-F5344CB8AC3E}">
        <p14:creationId xmlns:p14="http://schemas.microsoft.com/office/powerpoint/2010/main" val="12612578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r>
              <a:rPr lang="en-US" sz="3200" b="1" dirty="0"/>
              <a:t>Ba </a:t>
            </a:r>
            <a:r>
              <a:rPr lang="en-US" sz="3200" b="1" dirty="0" err="1"/>
              <a:t>là</a:t>
            </a:r>
            <a:r>
              <a:rPr lang="en-US" sz="3200" dirty="0"/>
              <a:t>, </a:t>
            </a:r>
            <a:r>
              <a:rPr lang="en-US" sz="3200" dirty="0" err="1"/>
              <a:t>chỉ</a:t>
            </a:r>
            <a:r>
              <a:rPr lang="en-US" sz="3200" dirty="0"/>
              <a:t> </a:t>
            </a:r>
            <a:r>
              <a:rPr lang="en-US" sz="3200" dirty="0" err="1"/>
              <a:t>ra</a:t>
            </a:r>
            <a:r>
              <a:rPr lang="en-US" sz="3200" dirty="0"/>
              <a:t> </a:t>
            </a:r>
            <a:r>
              <a:rPr lang="en-US" sz="3200" dirty="0" err="1"/>
              <a:t>những</a:t>
            </a:r>
            <a:r>
              <a:rPr lang="en-US" sz="3200" dirty="0"/>
              <a:t> </a:t>
            </a:r>
            <a:r>
              <a:rPr lang="en-US" sz="3200" dirty="0" err="1"/>
              <a:t>nhiệm</a:t>
            </a:r>
            <a:r>
              <a:rPr lang="en-US" sz="3200" dirty="0"/>
              <a:t> </a:t>
            </a:r>
            <a:r>
              <a:rPr lang="en-US" sz="3200" dirty="0" err="1"/>
              <a:t>vụ</a:t>
            </a:r>
            <a:r>
              <a:rPr lang="en-US" sz="3200" dirty="0"/>
              <a:t>, </a:t>
            </a:r>
            <a:r>
              <a:rPr lang="en-US" sz="3200" dirty="0" err="1"/>
              <a:t>giải</a:t>
            </a:r>
            <a:r>
              <a:rPr lang="en-US" sz="3200" dirty="0"/>
              <a:t> </a:t>
            </a:r>
            <a:r>
              <a:rPr lang="en-US" sz="3200" dirty="0" err="1"/>
              <a:t>pháp</a:t>
            </a:r>
            <a:r>
              <a:rPr lang="en-US" sz="3200" dirty="0"/>
              <a:t> </a:t>
            </a:r>
            <a:r>
              <a:rPr lang="en-US" sz="3200" dirty="0" err="1"/>
              <a:t>nhằm</a:t>
            </a:r>
            <a:r>
              <a:rPr lang="en-US" sz="3200" dirty="0"/>
              <a:t> </a:t>
            </a:r>
            <a:r>
              <a:rPr lang="en-US" sz="3200" dirty="0" err="1"/>
              <a:t>ngăn</a:t>
            </a:r>
            <a:r>
              <a:rPr lang="en-US" sz="3200" dirty="0"/>
              <a:t> </a:t>
            </a:r>
            <a:r>
              <a:rPr lang="en-US" sz="3200" dirty="0" err="1"/>
              <a:t>chặn</a:t>
            </a:r>
            <a:r>
              <a:rPr lang="en-US" sz="3200" dirty="0"/>
              <a:t>, </a:t>
            </a:r>
            <a:r>
              <a:rPr lang="en-US" sz="3200" dirty="0" err="1"/>
              <a:t>đẩy</a:t>
            </a:r>
            <a:r>
              <a:rPr lang="en-US" sz="3200" dirty="0"/>
              <a:t> </a:t>
            </a:r>
            <a:r>
              <a:rPr lang="en-US" sz="3200" dirty="0" err="1"/>
              <a:t>lùi</a:t>
            </a:r>
            <a:r>
              <a:rPr lang="en-US" sz="3200" dirty="0"/>
              <a:t> </a:t>
            </a:r>
            <a:r>
              <a:rPr lang="en-US" sz="3200" dirty="0" err="1"/>
              <a:t>tham</a:t>
            </a:r>
            <a:r>
              <a:rPr lang="en-US" sz="3200" dirty="0"/>
              <a:t> </a:t>
            </a:r>
            <a:r>
              <a:rPr lang="en-US" sz="3200" dirty="0" err="1"/>
              <a:t>nhũng</a:t>
            </a:r>
            <a:r>
              <a:rPr lang="en-US" sz="3200" dirty="0"/>
              <a:t>, </a:t>
            </a:r>
            <a:r>
              <a:rPr lang="en-US" sz="3200" dirty="0" err="1"/>
              <a:t>tiêu</a:t>
            </a:r>
            <a:r>
              <a:rPr lang="en-US" sz="3200" dirty="0"/>
              <a:t> </a:t>
            </a:r>
            <a:r>
              <a:rPr lang="en-US" sz="3200" dirty="0" err="1"/>
              <a:t>cực</a:t>
            </a:r>
            <a:r>
              <a:rPr lang="en-US" sz="3200" dirty="0"/>
              <a:t> </a:t>
            </a:r>
            <a:r>
              <a:rPr lang="en-US" sz="3200" dirty="0" err="1"/>
              <a:t>thời</a:t>
            </a:r>
            <a:r>
              <a:rPr lang="en-US" sz="3200" dirty="0"/>
              <a:t> </a:t>
            </a:r>
            <a:r>
              <a:rPr lang="en-US" sz="3200" dirty="0" err="1"/>
              <a:t>gian</a:t>
            </a:r>
            <a:r>
              <a:rPr lang="en-US" sz="3200" dirty="0"/>
              <a:t> </a:t>
            </a:r>
            <a:r>
              <a:rPr lang="en-US" sz="3200" dirty="0" err="1"/>
              <a:t>tới</a:t>
            </a:r>
            <a:r>
              <a:rPr lang="en-US" sz="3200" dirty="0"/>
              <a:t> </a:t>
            </a:r>
          </a:p>
        </p:txBody>
      </p:sp>
      <p:sp>
        <p:nvSpPr>
          <p:cNvPr id="10" name="Rounded Rectangle 9"/>
          <p:cNvSpPr/>
          <p:nvPr/>
        </p:nvSpPr>
        <p:spPr>
          <a:xfrm>
            <a:off x="175484" y="1539332"/>
            <a:ext cx="6993412" cy="443087"/>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r>
              <a:rPr lang="en-US" sz="2800" dirty="0"/>
              <a:t>- </a:t>
            </a:r>
            <a:r>
              <a:rPr lang="en-US" sz="2800" dirty="0" err="1"/>
              <a:t>Chỉ</a:t>
            </a:r>
            <a:r>
              <a:rPr lang="en-US" sz="2800" dirty="0"/>
              <a:t> </a:t>
            </a:r>
            <a:r>
              <a:rPr lang="en-US" sz="2800" dirty="0" err="1"/>
              <a:t>ra</a:t>
            </a:r>
            <a:r>
              <a:rPr lang="en-US" sz="2800" dirty="0"/>
              <a:t> 05 </a:t>
            </a:r>
            <a:r>
              <a:rPr lang="en-US" sz="2800" dirty="0" err="1"/>
              <a:t>nhiệm</a:t>
            </a:r>
            <a:r>
              <a:rPr lang="en-US" sz="2800" dirty="0"/>
              <a:t> </a:t>
            </a:r>
            <a:r>
              <a:rPr lang="en-US" sz="2800" dirty="0" err="1"/>
              <a:t>vụ</a:t>
            </a:r>
            <a:r>
              <a:rPr lang="en-US" sz="2800" dirty="0"/>
              <a:t>, </a:t>
            </a:r>
            <a:r>
              <a:rPr lang="en-US" sz="2800" dirty="0" err="1"/>
              <a:t>giải</a:t>
            </a:r>
            <a:r>
              <a:rPr lang="en-US" sz="2800" dirty="0"/>
              <a:t> </a:t>
            </a:r>
            <a:r>
              <a:rPr lang="en-US" sz="2800" dirty="0" err="1"/>
              <a:t>pháp</a:t>
            </a:r>
            <a:r>
              <a:rPr lang="en-US" sz="2800" dirty="0"/>
              <a:t> </a:t>
            </a:r>
            <a:r>
              <a:rPr lang="en-US" sz="2800" dirty="0" err="1"/>
              <a:t>căn</a:t>
            </a:r>
            <a:r>
              <a:rPr lang="en-US" sz="2800" dirty="0"/>
              <a:t> </a:t>
            </a:r>
            <a:r>
              <a:rPr lang="en-US" sz="2800" dirty="0" err="1"/>
              <a:t>bản</a:t>
            </a:r>
            <a:r>
              <a:rPr lang="en-US" sz="2800" dirty="0"/>
              <a:t>: </a:t>
            </a:r>
          </a:p>
        </p:txBody>
      </p:sp>
      <p:sp>
        <p:nvSpPr>
          <p:cNvPr id="4" name="Rounded Rectangle 3"/>
          <p:cNvSpPr/>
          <p:nvPr/>
        </p:nvSpPr>
        <p:spPr>
          <a:xfrm>
            <a:off x="665603" y="2121408"/>
            <a:ext cx="8332094" cy="764438"/>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r>
              <a:rPr lang="vi-VN" sz="2800" dirty="0"/>
              <a:t>(1) Tập trung xây dựng, chỉnh đốn Đảng, phát huy vai trò gương mẫu</a:t>
            </a:r>
            <a:endParaRPr lang="en-US" sz="2800" dirty="0"/>
          </a:p>
        </p:txBody>
      </p:sp>
      <p:sp>
        <p:nvSpPr>
          <p:cNvPr id="5" name="Rounded Rectangle 4"/>
          <p:cNvSpPr/>
          <p:nvPr/>
        </p:nvSpPr>
        <p:spPr>
          <a:xfrm>
            <a:off x="665603" y="3041905"/>
            <a:ext cx="8332094" cy="610818"/>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r>
              <a:rPr lang="en-US" sz="2800" dirty="0"/>
              <a:t>(2) </a:t>
            </a:r>
            <a:r>
              <a:rPr lang="en-US" sz="2800" dirty="0" err="1"/>
              <a:t>Tiếp</a:t>
            </a:r>
            <a:r>
              <a:rPr lang="en-US" sz="2800" dirty="0"/>
              <a:t> </a:t>
            </a:r>
            <a:r>
              <a:rPr lang="en-US" sz="2800" dirty="0" err="1"/>
              <a:t>tục</a:t>
            </a:r>
            <a:r>
              <a:rPr lang="en-US" sz="2800" dirty="0"/>
              <a:t> </a:t>
            </a:r>
            <a:r>
              <a:rPr lang="en-US" sz="2800" dirty="0" err="1"/>
              <a:t>xây</a:t>
            </a:r>
            <a:r>
              <a:rPr lang="en-US" sz="2800" dirty="0"/>
              <a:t> </a:t>
            </a:r>
            <a:r>
              <a:rPr lang="en-US" sz="2800" dirty="0" err="1"/>
              <a:t>dựng</a:t>
            </a:r>
            <a:r>
              <a:rPr lang="en-US" sz="2800" dirty="0"/>
              <a:t>, </a:t>
            </a:r>
            <a:r>
              <a:rPr lang="en-US" sz="2800" dirty="0" err="1"/>
              <a:t>hoàn</a:t>
            </a:r>
            <a:r>
              <a:rPr lang="en-US" sz="2800" dirty="0"/>
              <a:t> </a:t>
            </a:r>
            <a:r>
              <a:rPr lang="en-US" sz="2800" dirty="0" err="1"/>
              <a:t>thiện</a:t>
            </a:r>
            <a:r>
              <a:rPr lang="en-US" sz="2800" dirty="0"/>
              <a:t> </a:t>
            </a:r>
            <a:r>
              <a:rPr lang="en-US" sz="2800" dirty="0" err="1"/>
              <a:t>thể</a:t>
            </a:r>
            <a:r>
              <a:rPr lang="en-US" sz="2800" dirty="0"/>
              <a:t> </a:t>
            </a:r>
            <a:r>
              <a:rPr lang="en-US" sz="2800" dirty="0" err="1"/>
              <a:t>chế</a:t>
            </a:r>
            <a:r>
              <a:rPr lang="en-US" sz="2800" dirty="0"/>
              <a:t>; </a:t>
            </a:r>
          </a:p>
        </p:txBody>
      </p:sp>
      <p:sp>
        <p:nvSpPr>
          <p:cNvPr id="6" name="Rounded Rectangle 5"/>
          <p:cNvSpPr/>
          <p:nvPr/>
        </p:nvSpPr>
        <p:spPr>
          <a:xfrm>
            <a:off x="665603" y="3818534"/>
            <a:ext cx="8332094" cy="749808"/>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r>
              <a:rPr lang="en-US" sz="2800" dirty="0"/>
              <a:t>(3) </a:t>
            </a:r>
            <a:r>
              <a:rPr lang="en-US" sz="2800" dirty="0" err="1"/>
              <a:t>Đẩy</a:t>
            </a:r>
            <a:r>
              <a:rPr lang="en-US" sz="2800" dirty="0"/>
              <a:t> </a:t>
            </a:r>
            <a:r>
              <a:rPr lang="en-US" sz="2800" dirty="0" err="1"/>
              <a:t>mạnh</a:t>
            </a:r>
            <a:r>
              <a:rPr lang="en-US" sz="2800" dirty="0"/>
              <a:t> </a:t>
            </a:r>
            <a:r>
              <a:rPr lang="en-US" sz="2800" dirty="0" err="1"/>
              <a:t>phát</a:t>
            </a:r>
            <a:r>
              <a:rPr lang="en-US" sz="2800" dirty="0"/>
              <a:t> </a:t>
            </a:r>
            <a:r>
              <a:rPr lang="en-US" sz="2800" dirty="0" err="1"/>
              <a:t>hiện</a:t>
            </a:r>
            <a:r>
              <a:rPr lang="en-US" sz="2800" dirty="0"/>
              <a:t>, </a:t>
            </a:r>
            <a:r>
              <a:rPr lang="en-US" sz="2800" dirty="0" err="1"/>
              <a:t>xử</a:t>
            </a:r>
            <a:r>
              <a:rPr lang="en-US" sz="2800" dirty="0"/>
              <a:t> </a:t>
            </a:r>
            <a:r>
              <a:rPr lang="en-US" sz="2800" dirty="0" err="1"/>
              <a:t>lý</a:t>
            </a:r>
            <a:r>
              <a:rPr lang="en-US" sz="2800" dirty="0"/>
              <a:t> </a:t>
            </a:r>
            <a:r>
              <a:rPr lang="en-US" sz="2800" dirty="0" err="1"/>
              <a:t>tham</a:t>
            </a:r>
            <a:r>
              <a:rPr lang="en-US" sz="2800" dirty="0"/>
              <a:t> </a:t>
            </a:r>
            <a:r>
              <a:rPr lang="en-US" sz="2800" dirty="0" err="1"/>
              <a:t>nhũng</a:t>
            </a:r>
            <a:r>
              <a:rPr lang="en-US" sz="2800" dirty="0"/>
              <a:t>, </a:t>
            </a:r>
            <a:r>
              <a:rPr lang="en-US" sz="2800" dirty="0" err="1"/>
              <a:t>tiêu</a:t>
            </a:r>
            <a:r>
              <a:rPr lang="en-US" sz="2800" dirty="0"/>
              <a:t> </a:t>
            </a:r>
            <a:r>
              <a:rPr lang="en-US" sz="2800" dirty="0" err="1"/>
              <a:t>cực</a:t>
            </a:r>
            <a:r>
              <a:rPr lang="en-US" sz="2800" dirty="0"/>
              <a:t>; </a:t>
            </a:r>
          </a:p>
        </p:txBody>
      </p:sp>
    </p:spTree>
    <p:extLst>
      <p:ext uri="{BB962C8B-B14F-4D97-AF65-F5344CB8AC3E}">
        <p14:creationId xmlns:p14="http://schemas.microsoft.com/office/powerpoint/2010/main" val="17386803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down)">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4" grpId="0" animBg="1"/>
      <p:bldP spid="5"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r>
              <a:rPr lang="en-US" sz="3200" b="1" dirty="0"/>
              <a:t>Ba </a:t>
            </a:r>
            <a:r>
              <a:rPr lang="en-US" sz="3200" b="1" dirty="0" err="1"/>
              <a:t>là</a:t>
            </a:r>
            <a:r>
              <a:rPr lang="en-US" sz="3200" dirty="0"/>
              <a:t>, </a:t>
            </a:r>
            <a:r>
              <a:rPr lang="en-US" sz="3200" dirty="0" err="1"/>
              <a:t>chỉ</a:t>
            </a:r>
            <a:r>
              <a:rPr lang="en-US" sz="3200" dirty="0"/>
              <a:t> </a:t>
            </a:r>
            <a:r>
              <a:rPr lang="en-US" sz="3200" dirty="0" err="1"/>
              <a:t>ra</a:t>
            </a:r>
            <a:r>
              <a:rPr lang="en-US" sz="3200" dirty="0"/>
              <a:t> </a:t>
            </a:r>
            <a:r>
              <a:rPr lang="en-US" sz="3200" dirty="0" err="1"/>
              <a:t>những</a:t>
            </a:r>
            <a:r>
              <a:rPr lang="en-US" sz="3200" dirty="0"/>
              <a:t> </a:t>
            </a:r>
            <a:r>
              <a:rPr lang="en-US" sz="3200" dirty="0" err="1"/>
              <a:t>nhiệm</a:t>
            </a:r>
            <a:r>
              <a:rPr lang="en-US" sz="3200" dirty="0"/>
              <a:t> </a:t>
            </a:r>
            <a:r>
              <a:rPr lang="en-US" sz="3200" dirty="0" err="1"/>
              <a:t>vụ</a:t>
            </a:r>
            <a:r>
              <a:rPr lang="en-US" sz="3200" dirty="0"/>
              <a:t>, </a:t>
            </a:r>
            <a:r>
              <a:rPr lang="en-US" sz="3200" dirty="0" err="1"/>
              <a:t>giải</a:t>
            </a:r>
            <a:r>
              <a:rPr lang="en-US" sz="3200" dirty="0"/>
              <a:t> </a:t>
            </a:r>
            <a:r>
              <a:rPr lang="en-US" sz="3200" dirty="0" err="1"/>
              <a:t>pháp</a:t>
            </a:r>
            <a:r>
              <a:rPr lang="en-US" sz="3200" dirty="0"/>
              <a:t> </a:t>
            </a:r>
            <a:r>
              <a:rPr lang="en-US" sz="3200" dirty="0" err="1"/>
              <a:t>nhằm</a:t>
            </a:r>
            <a:r>
              <a:rPr lang="en-US" sz="3200" dirty="0"/>
              <a:t> </a:t>
            </a:r>
            <a:r>
              <a:rPr lang="en-US" sz="3200" dirty="0" err="1"/>
              <a:t>ngăn</a:t>
            </a:r>
            <a:r>
              <a:rPr lang="en-US" sz="3200" dirty="0"/>
              <a:t> </a:t>
            </a:r>
            <a:r>
              <a:rPr lang="en-US" sz="3200" dirty="0" err="1"/>
              <a:t>chặn</a:t>
            </a:r>
            <a:r>
              <a:rPr lang="en-US" sz="3200" dirty="0"/>
              <a:t>, </a:t>
            </a:r>
            <a:r>
              <a:rPr lang="en-US" sz="3200" dirty="0" err="1"/>
              <a:t>đẩy</a:t>
            </a:r>
            <a:r>
              <a:rPr lang="en-US" sz="3200" dirty="0"/>
              <a:t> </a:t>
            </a:r>
            <a:r>
              <a:rPr lang="en-US" sz="3200" dirty="0" err="1"/>
              <a:t>lùi</a:t>
            </a:r>
            <a:r>
              <a:rPr lang="en-US" sz="3200" dirty="0"/>
              <a:t> </a:t>
            </a:r>
            <a:r>
              <a:rPr lang="en-US" sz="3200" dirty="0" err="1"/>
              <a:t>tham</a:t>
            </a:r>
            <a:r>
              <a:rPr lang="en-US" sz="3200" dirty="0"/>
              <a:t> </a:t>
            </a:r>
            <a:r>
              <a:rPr lang="en-US" sz="3200" dirty="0" err="1"/>
              <a:t>nhũng</a:t>
            </a:r>
            <a:r>
              <a:rPr lang="en-US" sz="3200" dirty="0"/>
              <a:t>, </a:t>
            </a:r>
            <a:r>
              <a:rPr lang="en-US" sz="3200" dirty="0" err="1"/>
              <a:t>tiêu</a:t>
            </a:r>
            <a:r>
              <a:rPr lang="en-US" sz="3200" dirty="0"/>
              <a:t> </a:t>
            </a:r>
            <a:r>
              <a:rPr lang="en-US" sz="3200" dirty="0" err="1"/>
              <a:t>cực</a:t>
            </a:r>
            <a:r>
              <a:rPr lang="en-US" sz="3200" dirty="0"/>
              <a:t> </a:t>
            </a:r>
            <a:r>
              <a:rPr lang="en-US" sz="3200" dirty="0" err="1"/>
              <a:t>thời</a:t>
            </a:r>
            <a:r>
              <a:rPr lang="en-US" sz="3200" dirty="0"/>
              <a:t> </a:t>
            </a:r>
            <a:r>
              <a:rPr lang="en-US" sz="3200" dirty="0" err="1"/>
              <a:t>gian</a:t>
            </a:r>
            <a:r>
              <a:rPr lang="en-US" sz="3200" dirty="0"/>
              <a:t> </a:t>
            </a:r>
            <a:r>
              <a:rPr lang="en-US" sz="3200" dirty="0" err="1"/>
              <a:t>tới</a:t>
            </a:r>
            <a:r>
              <a:rPr lang="en-US" sz="3200" dirty="0"/>
              <a:t> </a:t>
            </a:r>
          </a:p>
        </p:txBody>
      </p:sp>
      <p:sp>
        <p:nvSpPr>
          <p:cNvPr id="10" name="Rounded Rectangle 9"/>
          <p:cNvSpPr/>
          <p:nvPr/>
        </p:nvSpPr>
        <p:spPr>
          <a:xfrm>
            <a:off x="175484" y="1539332"/>
            <a:ext cx="6993412" cy="443087"/>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r>
              <a:rPr lang="en-US" sz="2800" dirty="0"/>
              <a:t>- </a:t>
            </a:r>
            <a:r>
              <a:rPr lang="en-US" sz="2800" dirty="0" err="1"/>
              <a:t>Chỉ</a:t>
            </a:r>
            <a:r>
              <a:rPr lang="en-US" sz="2800" dirty="0"/>
              <a:t> </a:t>
            </a:r>
            <a:r>
              <a:rPr lang="en-US" sz="2800" dirty="0" err="1"/>
              <a:t>ra</a:t>
            </a:r>
            <a:r>
              <a:rPr lang="en-US" sz="2800" dirty="0"/>
              <a:t> 05 </a:t>
            </a:r>
            <a:r>
              <a:rPr lang="en-US" sz="2800" dirty="0" err="1"/>
              <a:t>nhiệm</a:t>
            </a:r>
            <a:r>
              <a:rPr lang="en-US" sz="2800" dirty="0"/>
              <a:t> </a:t>
            </a:r>
            <a:r>
              <a:rPr lang="en-US" sz="2800" dirty="0" err="1"/>
              <a:t>vụ</a:t>
            </a:r>
            <a:r>
              <a:rPr lang="en-US" sz="2800" dirty="0"/>
              <a:t>, </a:t>
            </a:r>
            <a:r>
              <a:rPr lang="en-US" sz="2800" dirty="0" err="1"/>
              <a:t>giải</a:t>
            </a:r>
            <a:r>
              <a:rPr lang="en-US" sz="2800" dirty="0"/>
              <a:t> </a:t>
            </a:r>
            <a:r>
              <a:rPr lang="en-US" sz="2800" dirty="0" err="1"/>
              <a:t>pháp</a:t>
            </a:r>
            <a:r>
              <a:rPr lang="en-US" sz="2800" dirty="0"/>
              <a:t> </a:t>
            </a:r>
            <a:r>
              <a:rPr lang="en-US" sz="2800" dirty="0" err="1"/>
              <a:t>căn</a:t>
            </a:r>
            <a:r>
              <a:rPr lang="en-US" sz="2800" dirty="0"/>
              <a:t> </a:t>
            </a:r>
            <a:r>
              <a:rPr lang="en-US" sz="2800" dirty="0" err="1"/>
              <a:t>bản</a:t>
            </a:r>
            <a:r>
              <a:rPr lang="en-US" sz="2800" dirty="0"/>
              <a:t>: </a:t>
            </a:r>
          </a:p>
        </p:txBody>
      </p:sp>
      <p:sp>
        <p:nvSpPr>
          <p:cNvPr id="4" name="Rounded Rectangle 3"/>
          <p:cNvSpPr/>
          <p:nvPr/>
        </p:nvSpPr>
        <p:spPr>
          <a:xfrm>
            <a:off x="665603" y="2121408"/>
            <a:ext cx="8332094" cy="764438"/>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r>
              <a:rPr lang="en-US" sz="2400" dirty="0"/>
              <a:t>(4) </a:t>
            </a:r>
            <a:r>
              <a:rPr lang="en-US" sz="2400" dirty="0" err="1"/>
              <a:t>Hoàn</a:t>
            </a:r>
            <a:r>
              <a:rPr lang="en-US" sz="2400" dirty="0"/>
              <a:t> </a:t>
            </a:r>
            <a:r>
              <a:rPr lang="en-US" sz="2400" dirty="0" err="1"/>
              <a:t>thiện</a:t>
            </a:r>
            <a:r>
              <a:rPr lang="en-US" sz="2400" dirty="0"/>
              <a:t> </a:t>
            </a:r>
            <a:r>
              <a:rPr lang="en-US" sz="2400" dirty="0" err="1"/>
              <a:t>và</a:t>
            </a:r>
            <a:r>
              <a:rPr lang="en-US" sz="2400" dirty="0"/>
              <a:t> </a:t>
            </a:r>
            <a:r>
              <a:rPr lang="en-US" sz="2400" dirty="0" err="1"/>
              <a:t>thực</a:t>
            </a:r>
            <a:r>
              <a:rPr lang="en-US" sz="2400" dirty="0"/>
              <a:t> </a:t>
            </a:r>
            <a:r>
              <a:rPr lang="en-US" sz="2400" dirty="0" err="1"/>
              <a:t>hiện</a:t>
            </a:r>
            <a:r>
              <a:rPr lang="en-US" sz="2400" dirty="0"/>
              <a:t> </a:t>
            </a:r>
            <a:r>
              <a:rPr lang="en-US" sz="2400" dirty="0" err="1"/>
              <a:t>nghiêm</a:t>
            </a:r>
            <a:r>
              <a:rPr lang="en-US" sz="2400" dirty="0"/>
              <a:t> </a:t>
            </a:r>
            <a:r>
              <a:rPr lang="en-US" sz="2400" dirty="0" err="1"/>
              <a:t>các</a:t>
            </a:r>
            <a:r>
              <a:rPr lang="en-US" sz="2400" dirty="0"/>
              <a:t> </a:t>
            </a:r>
            <a:r>
              <a:rPr lang="en-US" sz="2400" dirty="0" err="1"/>
              <a:t>quy</a:t>
            </a:r>
            <a:r>
              <a:rPr lang="en-US" sz="2400" dirty="0"/>
              <a:t> </a:t>
            </a:r>
            <a:r>
              <a:rPr lang="en-US" sz="2400" dirty="0" err="1"/>
              <a:t>định</a:t>
            </a:r>
            <a:r>
              <a:rPr lang="en-US" sz="2400" dirty="0"/>
              <a:t> </a:t>
            </a:r>
            <a:r>
              <a:rPr lang="en-US" sz="2400" dirty="0" err="1"/>
              <a:t>về</a:t>
            </a:r>
            <a:r>
              <a:rPr lang="en-US" sz="2400" dirty="0"/>
              <a:t> </a:t>
            </a:r>
            <a:r>
              <a:rPr lang="en-US" sz="2400" dirty="0" err="1"/>
              <a:t>phòng</a:t>
            </a:r>
            <a:r>
              <a:rPr lang="en-US" sz="2400" dirty="0"/>
              <a:t> </a:t>
            </a:r>
            <a:r>
              <a:rPr lang="en-US" sz="2400" dirty="0" err="1"/>
              <a:t>ngừa</a:t>
            </a:r>
            <a:r>
              <a:rPr lang="en-US" sz="2400" dirty="0"/>
              <a:t> </a:t>
            </a:r>
            <a:r>
              <a:rPr lang="en-US" sz="2400" dirty="0" err="1"/>
              <a:t>tham</a:t>
            </a:r>
            <a:r>
              <a:rPr lang="en-US" sz="2400" dirty="0"/>
              <a:t> </a:t>
            </a:r>
            <a:r>
              <a:rPr lang="en-US" sz="2400" dirty="0" err="1"/>
              <a:t>nhũng</a:t>
            </a:r>
            <a:endParaRPr lang="en-US" sz="2400" dirty="0"/>
          </a:p>
        </p:txBody>
      </p:sp>
      <p:sp>
        <p:nvSpPr>
          <p:cNvPr id="5" name="Rounded Rectangle 4"/>
          <p:cNvSpPr/>
          <p:nvPr/>
        </p:nvSpPr>
        <p:spPr>
          <a:xfrm>
            <a:off x="665603" y="2944366"/>
            <a:ext cx="8332094" cy="1773936"/>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r>
              <a:rPr lang="en-US" sz="2400" dirty="0"/>
              <a:t>(5) </a:t>
            </a:r>
            <a:r>
              <a:rPr lang="en-US" sz="2400" dirty="0" err="1"/>
              <a:t>Xây</a:t>
            </a:r>
            <a:r>
              <a:rPr lang="en-US" sz="2400" dirty="0"/>
              <a:t> </a:t>
            </a:r>
            <a:r>
              <a:rPr lang="en-US" sz="2400" dirty="0" err="1"/>
              <a:t>dựng</a:t>
            </a:r>
            <a:r>
              <a:rPr lang="en-US" sz="2400" dirty="0"/>
              <a:t> </a:t>
            </a:r>
            <a:r>
              <a:rPr lang="en-US" sz="2400" dirty="0" err="1"/>
              <a:t>cơ</a:t>
            </a:r>
            <a:r>
              <a:rPr lang="en-US" sz="2400" dirty="0"/>
              <a:t> </a:t>
            </a:r>
            <a:r>
              <a:rPr lang="en-US" sz="2400" dirty="0" err="1"/>
              <a:t>quan</a:t>
            </a:r>
            <a:r>
              <a:rPr lang="en-US" sz="2400" dirty="0"/>
              <a:t> </a:t>
            </a:r>
            <a:r>
              <a:rPr lang="en-US" sz="2400" dirty="0" err="1"/>
              <a:t>và</a:t>
            </a:r>
            <a:r>
              <a:rPr lang="en-US" sz="2400" dirty="0"/>
              <a:t> </a:t>
            </a:r>
            <a:r>
              <a:rPr lang="en-US" sz="2400" dirty="0" err="1"/>
              <a:t>đội</a:t>
            </a:r>
            <a:r>
              <a:rPr lang="en-US" sz="2400" dirty="0"/>
              <a:t> </a:t>
            </a:r>
            <a:r>
              <a:rPr lang="en-US" sz="2400" dirty="0" err="1"/>
              <a:t>ngũ</a:t>
            </a:r>
            <a:r>
              <a:rPr lang="en-US" sz="2400" dirty="0"/>
              <a:t> </a:t>
            </a:r>
            <a:r>
              <a:rPr lang="en-US" sz="2400" dirty="0" err="1"/>
              <a:t>cán</a:t>
            </a:r>
            <a:r>
              <a:rPr lang="en-US" sz="2400" dirty="0"/>
              <a:t> </a:t>
            </a:r>
            <a:r>
              <a:rPr lang="en-US" sz="2400" dirty="0" err="1"/>
              <a:t>bộ</a:t>
            </a:r>
            <a:r>
              <a:rPr lang="en-US" sz="2400" dirty="0"/>
              <a:t> </a:t>
            </a:r>
            <a:r>
              <a:rPr lang="en-US" sz="2400" dirty="0" err="1"/>
              <a:t>làm</a:t>
            </a:r>
            <a:r>
              <a:rPr lang="en-US" sz="2400" dirty="0"/>
              <a:t> </a:t>
            </a:r>
            <a:r>
              <a:rPr lang="en-US" sz="2400" dirty="0" err="1"/>
              <a:t>công</a:t>
            </a:r>
            <a:r>
              <a:rPr lang="en-US" sz="2400" dirty="0"/>
              <a:t> </a:t>
            </a:r>
            <a:r>
              <a:rPr lang="en-US" sz="2400" dirty="0" err="1"/>
              <a:t>tác</a:t>
            </a:r>
            <a:r>
              <a:rPr lang="en-US" sz="2400" dirty="0"/>
              <a:t> </a:t>
            </a:r>
            <a:r>
              <a:rPr lang="en-US" sz="2400" dirty="0" err="1"/>
              <a:t>phòng</a:t>
            </a:r>
            <a:r>
              <a:rPr lang="en-US" sz="2400" dirty="0"/>
              <a:t>, </a:t>
            </a:r>
            <a:r>
              <a:rPr lang="en-US" sz="2400" dirty="0" err="1"/>
              <a:t>chống</a:t>
            </a:r>
            <a:r>
              <a:rPr lang="en-US" sz="2400" dirty="0"/>
              <a:t> </a:t>
            </a:r>
            <a:r>
              <a:rPr lang="en-US" sz="2400" dirty="0" err="1"/>
              <a:t>tham</a:t>
            </a:r>
            <a:r>
              <a:rPr lang="en-US" sz="2400" dirty="0"/>
              <a:t> </a:t>
            </a:r>
            <a:r>
              <a:rPr lang="en-US" sz="2400" dirty="0" err="1"/>
              <a:t>nhũng</a:t>
            </a:r>
            <a:r>
              <a:rPr lang="en-US" sz="2400" dirty="0"/>
              <a:t>, </a:t>
            </a:r>
            <a:r>
              <a:rPr lang="en-US" sz="2400" dirty="0" err="1"/>
              <a:t>tiêu</a:t>
            </a:r>
            <a:r>
              <a:rPr lang="en-US" sz="2400" dirty="0"/>
              <a:t> </a:t>
            </a:r>
            <a:r>
              <a:rPr lang="en-US" sz="2400" dirty="0" err="1"/>
              <a:t>cực</a:t>
            </a:r>
            <a:r>
              <a:rPr lang="en-US" sz="2400" dirty="0"/>
              <a:t> </a:t>
            </a:r>
            <a:r>
              <a:rPr lang="en-US" sz="2400" dirty="0" err="1"/>
              <a:t>trong</a:t>
            </a:r>
            <a:r>
              <a:rPr lang="en-US" sz="2400" dirty="0"/>
              <a:t> </a:t>
            </a:r>
            <a:r>
              <a:rPr lang="en-US" sz="2400" dirty="0" err="1"/>
              <a:t>sạch</a:t>
            </a:r>
            <a:r>
              <a:rPr lang="en-US" sz="2400" dirty="0"/>
              <a:t>, </a:t>
            </a:r>
            <a:r>
              <a:rPr lang="en-US" sz="2400" dirty="0" err="1"/>
              <a:t>vững</a:t>
            </a:r>
            <a:r>
              <a:rPr lang="en-US" sz="2400" dirty="0"/>
              <a:t> </a:t>
            </a:r>
            <a:r>
              <a:rPr lang="en-US" sz="2400" dirty="0" err="1"/>
              <a:t>mạnh</a:t>
            </a:r>
            <a:r>
              <a:rPr lang="en-US" sz="2400" dirty="0"/>
              <a:t>; </a:t>
            </a:r>
            <a:r>
              <a:rPr lang="en-US" sz="2400" dirty="0" err="1"/>
              <a:t>mở</a:t>
            </a:r>
            <a:r>
              <a:rPr lang="en-US" sz="2400" dirty="0"/>
              <a:t> </a:t>
            </a:r>
            <a:r>
              <a:rPr lang="en-US" sz="2400" dirty="0" err="1"/>
              <a:t>rộng</a:t>
            </a:r>
            <a:r>
              <a:rPr lang="en-US" sz="2400" dirty="0"/>
              <a:t> </a:t>
            </a:r>
            <a:r>
              <a:rPr lang="en-US" sz="2400" dirty="0" err="1"/>
              <a:t>hợp</a:t>
            </a:r>
            <a:r>
              <a:rPr lang="en-US" sz="2400" dirty="0"/>
              <a:t> </a:t>
            </a:r>
            <a:r>
              <a:rPr lang="en-US" sz="2400" dirty="0" err="1"/>
              <a:t>tác</a:t>
            </a:r>
            <a:r>
              <a:rPr lang="en-US" sz="2400" dirty="0"/>
              <a:t> </a:t>
            </a:r>
            <a:r>
              <a:rPr lang="en-US" sz="2400" dirty="0" err="1"/>
              <a:t>quốc</a:t>
            </a:r>
            <a:r>
              <a:rPr lang="en-US" sz="2400" dirty="0"/>
              <a:t> </a:t>
            </a:r>
            <a:r>
              <a:rPr lang="en-US" sz="2400" dirty="0" err="1"/>
              <a:t>tế</a:t>
            </a:r>
            <a:r>
              <a:rPr lang="en-US" sz="2400" dirty="0"/>
              <a:t>; </a:t>
            </a:r>
            <a:r>
              <a:rPr lang="en-US" sz="2400" dirty="0" err="1"/>
              <a:t>triển</a:t>
            </a:r>
            <a:r>
              <a:rPr lang="en-US" sz="2400" dirty="0"/>
              <a:t> </a:t>
            </a:r>
            <a:r>
              <a:rPr lang="en-US" sz="2400" dirty="0" err="1"/>
              <a:t>khai</a:t>
            </a:r>
            <a:r>
              <a:rPr lang="en-US" sz="2400" dirty="0"/>
              <a:t> </a:t>
            </a:r>
            <a:r>
              <a:rPr lang="en-US" sz="2400" dirty="0" err="1"/>
              <a:t>có</a:t>
            </a:r>
            <a:r>
              <a:rPr lang="en-US" sz="2400" dirty="0"/>
              <a:t> </a:t>
            </a:r>
            <a:r>
              <a:rPr lang="en-US" sz="2400" dirty="0" err="1"/>
              <a:t>hiệu</a:t>
            </a:r>
            <a:r>
              <a:rPr lang="en-US" sz="2400" dirty="0"/>
              <a:t> </a:t>
            </a:r>
            <a:r>
              <a:rPr lang="en-US" sz="2400" dirty="0" err="1"/>
              <a:t>quả</a:t>
            </a:r>
            <a:r>
              <a:rPr lang="en-US" sz="2400" dirty="0"/>
              <a:t> </a:t>
            </a:r>
            <a:r>
              <a:rPr lang="en-US" sz="2400" dirty="0" err="1"/>
              <a:t>hoạt</a:t>
            </a:r>
            <a:r>
              <a:rPr lang="en-US" sz="2400" dirty="0"/>
              <a:t> </a:t>
            </a:r>
            <a:r>
              <a:rPr lang="en-US" sz="2400" dirty="0" err="1"/>
              <a:t>động</a:t>
            </a:r>
            <a:r>
              <a:rPr lang="en-US" sz="2400" dirty="0"/>
              <a:t> </a:t>
            </a:r>
            <a:r>
              <a:rPr lang="en-US" sz="2400" dirty="0" err="1"/>
              <a:t>phòng</a:t>
            </a:r>
            <a:r>
              <a:rPr lang="en-US" sz="2400" dirty="0"/>
              <a:t>, </a:t>
            </a:r>
            <a:r>
              <a:rPr lang="en-US" sz="2400" dirty="0" err="1"/>
              <a:t>chống</a:t>
            </a:r>
            <a:r>
              <a:rPr lang="en-US" sz="2400" dirty="0"/>
              <a:t> </a:t>
            </a:r>
            <a:r>
              <a:rPr lang="en-US" sz="2400" dirty="0" err="1"/>
              <a:t>tham</a:t>
            </a:r>
            <a:r>
              <a:rPr lang="en-US" sz="2400" dirty="0"/>
              <a:t> </a:t>
            </a:r>
            <a:r>
              <a:rPr lang="en-US" sz="2400" dirty="0" err="1"/>
              <a:t>nhũng</a:t>
            </a:r>
            <a:r>
              <a:rPr lang="en-US" sz="2400" dirty="0"/>
              <a:t> </a:t>
            </a:r>
            <a:r>
              <a:rPr lang="en-US" sz="2400" dirty="0" err="1"/>
              <a:t>khu</a:t>
            </a:r>
            <a:r>
              <a:rPr lang="en-US" sz="2400" dirty="0"/>
              <a:t> </a:t>
            </a:r>
            <a:r>
              <a:rPr lang="en-US" sz="2400" dirty="0" err="1"/>
              <a:t>vực</a:t>
            </a:r>
            <a:r>
              <a:rPr lang="en-US" sz="2400" dirty="0"/>
              <a:t> </a:t>
            </a:r>
            <a:r>
              <a:rPr lang="en-US" sz="2400" dirty="0" err="1"/>
              <a:t>ngoài</a:t>
            </a:r>
            <a:r>
              <a:rPr lang="en-US" sz="2400" dirty="0"/>
              <a:t> </a:t>
            </a:r>
            <a:r>
              <a:rPr lang="en-US" sz="2400" dirty="0" err="1"/>
              <a:t>nhà</a:t>
            </a:r>
            <a:r>
              <a:rPr lang="en-US" sz="2400" dirty="0"/>
              <a:t> </a:t>
            </a:r>
            <a:r>
              <a:rPr lang="en-US" sz="2400" dirty="0" err="1"/>
              <a:t>nước</a:t>
            </a:r>
            <a:r>
              <a:rPr lang="en-US" sz="2400" dirty="0"/>
              <a:t>. </a:t>
            </a:r>
          </a:p>
        </p:txBody>
      </p:sp>
    </p:spTree>
    <p:extLst>
      <p:ext uri="{BB962C8B-B14F-4D97-AF65-F5344CB8AC3E}">
        <p14:creationId xmlns:p14="http://schemas.microsoft.com/office/powerpoint/2010/main" val="397099273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4"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r>
              <a:rPr lang="en-US" sz="3200" b="1" dirty="0"/>
              <a:t>Ba </a:t>
            </a:r>
            <a:r>
              <a:rPr lang="en-US" sz="3200" b="1" dirty="0" err="1"/>
              <a:t>là</a:t>
            </a:r>
            <a:r>
              <a:rPr lang="en-US" sz="3200" dirty="0"/>
              <a:t>, </a:t>
            </a:r>
            <a:r>
              <a:rPr lang="en-US" sz="3200" dirty="0" err="1"/>
              <a:t>chỉ</a:t>
            </a:r>
            <a:r>
              <a:rPr lang="en-US" sz="3200" dirty="0"/>
              <a:t> </a:t>
            </a:r>
            <a:r>
              <a:rPr lang="en-US" sz="3200" dirty="0" err="1"/>
              <a:t>ra</a:t>
            </a:r>
            <a:r>
              <a:rPr lang="en-US" sz="3200" dirty="0"/>
              <a:t> </a:t>
            </a:r>
            <a:r>
              <a:rPr lang="en-US" sz="3200" dirty="0" err="1"/>
              <a:t>những</a:t>
            </a:r>
            <a:r>
              <a:rPr lang="en-US" sz="3200" dirty="0"/>
              <a:t> </a:t>
            </a:r>
            <a:r>
              <a:rPr lang="en-US" sz="3200" dirty="0" err="1"/>
              <a:t>nhiệm</a:t>
            </a:r>
            <a:r>
              <a:rPr lang="en-US" sz="3200" dirty="0"/>
              <a:t> </a:t>
            </a:r>
            <a:r>
              <a:rPr lang="en-US" sz="3200" dirty="0" err="1"/>
              <a:t>vụ</a:t>
            </a:r>
            <a:r>
              <a:rPr lang="en-US" sz="3200" dirty="0"/>
              <a:t>, </a:t>
            </a:r>
            <a:r>
              <a:rPr lang="en-US" sz="3200" dirty="0" err="1"/>
              <a:t>giải</a:t>
            </a:r>
            <a:r>
              <a:rPr lang="en-US" sz="3200" dirty="0"/>
              <a:t> </a:t>
            </a:r>
            <a:r>
              <a:rPr lang="en-US" sz="3200" dirty="0" err="1"/>
              <a:t>pháp</a:t>
            </a:r>
            <a:r>
              <a:rPr lang="en-US" sz="3200" dirty="0"/>
              <a:t> </a:t>
            </a:r>
            <a:r>
              <a:rPr lang="en-US" sz="3200" dirty="0" err="1"/>
              <a:t>nhằm</a:t>
            </a:r>
            <a:r>
              <a:rPr lang="en-US" sz="3200" dirty="0"/>
              <a:t> </a:t>
            </a:r>
            <a:r>
              <a:rPr lang="en-US" sz="3200" dirty="0" err="1"/>
              <a:t>ngăn</a:t>
            </a:r>
            <a:r>
              <a:rPr lang="en-US" sz="3200" dirty="0"/>
              <a:t> </a:t>
            </a:r>
            <a:r>
              <a:rPr lang="en-US" sz="3200" dirty="0" err="1"/>
              <a:t>chặn</a:t>
            </a:r>
            <a:r>
              <a:rPr lang="en-US" sz="3200" dirty="0"/>
              <a:t>, </a:t>
            </a:r>
            <a:r>
              <a:rPr lang="en-US" sz="3200" dirty="0" err="1"/>
              <a:t>đẩy</a:t>
            </a:r>
            <a:r>
              <a:rPr lang="en-US" sz="3200" dirty="0"/>
              <a:t> </a:t>
            </a:r>
            <a:r>
              <a:rPr lang="en-US" sz="3200" dirty="0" err="1"/>
              <a:t>lùi</a:t>
            </a:r>
            <a:r>
              <a:rPr lang="en-US" sz="3200" dirty="0"/>
              <a:t> </a:t>
            </a:r>
            <a:r>
              <a:rPr lang="en-US" sz="3200" dirty="0" err="1"/>
              <a:t>tham</a:t>
            </a:r>
            <a:r>
              <a:rPr lang="en-US" sz="3200" dirty="0"/>
              <a:t> </a:t>
            </a:r>
            <a:r>
              <a:rPr lang="en-US" sz="3200" dirty="0" err="1"/>
              <a:t>nhũng</a:t>
            </a:r>
            <a:r>
              <a:rPr lang="en-US" sz="3200" dirty="0"/>
              <a:t>, </a:t>
            </a:r>
            <a:r>
              <a:rPr lang="en-US" sz="3200" dirty="0" err="1"/>
              <a:t>tiêu</a:t>
            </a:r>
            <a:r>
              <a:rPr lang="en-US" sz="3200" dirty="0"/>
              <a:t> </a:t>
            </a:r>
            <a:r>
              <a:rPr lang="en-US" sz="3200" dirty="0" err="1"/>
              <a:t>cực</a:t>
            </a:r>
            <a:r>
              <a:rPr lang="en-US" sz="3200" dirty="0"/>
              <a:t> </a:t>
            </a:r>
            <a:r>
              <a:rPr lang="en-US" sz="3200" dirty="0" err="1"/>
              <a:t>thời</a:t>
            </a:r>
            <a:r>
              <a:rPr lang="en-US" sz="3200" dirty="0"/>
              <a:t> </a:t>
            </a:r>
            <a:r>
              <a:rPr lang="en-US" sz="3200" dirty="0" err="1"/>
              <a:t>gian</a:t>
            </a:r>
            <a:r>
              <a:rPr lang="en-US" sz="3200" dirty="0"/>
              <a:t> </a:t>
            </a:r>
            <a:r>
              <a:rPr lang="en-US" sz="3200" dirty="0" err="1"/>
              <a:t>tới</a:t>
            </a:r>
            <a:r>
              <a:rPr lang="en-US" sz="3200" dirty="0"/>
              <a:t> </a:t>
            </a:r>
          </a:p>
        </p:txBody>
      </p:sp>
      <p:sp>
        <p:nvSpPr>
          <p:cNvPr id="4" name="Rounded Rectangle 3"/>
          <p:cNvSpPr/>
          <p:nvPr/>
        </p:nvSpPr>
        <p:spPr>
          <a:xfrm>
            <a:off x="142707" y="1558137"/>
            <a:ext cx="3719719" cy="468173"/>
          </a:xfrm>
          <a:prstGeom prst="roundRect">
            <a:avLst/>
          </a:prstGeom>
          <a:solidFill>
            <a:schemeClr val="accent6"/>
          </a:solidFill>
        </p:spPr>
        <p:style>
          <a:lnRef idx="1">
            <a:schemeClr val="accent3"/>
          </a:lnRef>
          <a:fillRef idx="2">
            <a:schemeClr val="accent3"/>
          </a:fillRef>
          <a:effectRef idx="1">
            <a:schemeClr val="accent3"/>
          </a:effectRef>
          <a:fontRef idx="minor">
            <a:schemeClr val="dk1"/>
          </a:fontRef>
        </p:style>
        <p:txBody>
          <a:bodyPr anchor="ctr"/>
          <a:lstStyle/>
          <a:p>
            <a:r>
              <a:rPr lang="en-US" sz="2800" dirty="0"/>
              <a:t>- </a:t>
            </a:r>
            <a:r>
              <a:rPr lang="en-US" sz="2800" dirty="0" smtClean="0"/>
              <a:t>05 </a:t>
            </a:r>
            <a:r>
              <a:rPr lang="en-US" sz="2800" dirty="0" err="1"/>
              <a:t>vấn</a:t>
            </a:r>
            <a:r>
              <a:rPr lang="en-US" sz="2800" dirty="0"/>
              <a:t> </a:t>
            </a:r>
            <a:r>
              <a:rPr lang="en-US" sz="2800" dirty="0" err="1"/>
              <a:t>đề</a:t>
            </a:r>
            <a:r>
              <a:rPr lang="en-US" sz="2800" dirty="0"/>
              <a:t> </a:t>
            </a:r>
            <a:r>
              <a:rPr lang="en-US" sz="2800" dirty="0" err="1"/>
              <a:t>cần</a:t>
            </a:r>
            <a:r>
              <a:rPr lang="en-US" sz="2800" dirty="0"/>
              <a:t> </a:t>
            </a:r>
            <a:r>
              <a:rPr lang="en-US" sz="2800" dirty="0" err="1"/>
              <a:t>lưu</a:t>
            </a:r>
            <a:r>
              <a:rPr lang="en-US" sz="2800" dirty="0"/>
              <a:t> </a:t>
            </a:r>
            <a:r>
              <a:rPr lang="en-US" sz="2800" dirty="0" smtClean="0"/>
              <a:t>ý</a:t>
            </a:r>
            <a:endParaRPr lang="en-US" sz="2800" dirty="0"/>
          </a:p>
        </p:txBody>
      </p:sp>
      <p:sp>
        <p:nvSpPr>
          <p:cNvPr id="5" name="Rounded Rectangle 4"/>
          <p:cNvSpPr/>
          <p:nvPr/>
        </p:nvSpPr>
        <p:spPr>
          <a:xfrm>
            <a:off x="1129040" y="2108005"/>
            <a:ext cx="7700406" cy="820526"/>
          </a:xfrm>
          <a:prstGeom prst="roundRect">
            <a:avLst/>
          </a:prstGeom>
        </p:spPr>
        <p:style>
          <a:lnRef idx="2">
            <a:schemeClr val="accent3"/>
          </a:lnRef>
          <a:fillRef idx="1">
            <a:schemeClr val="lt1"/>
          </a:fillRef>
          <a:effectRef idx="0">
            <a:schemeClr val="accent3"/>
          </a:effectRef>
          <a:fontRef idx="minor">
            <a:schemeClr val="dk1"/>
          </a:fontRef>
        </p:style>
        <p:txBody>
          <a:bodyPr anchor="ctr"/>
          <a:lstStyle/>
          <a:p>
            <a:r>
              <a:rPr lang="en-US" sz="2800" dirty="0" smtClean="0"/>
              <a:t>(1) Ban </a:t>
            </a:r>
            <a:r>
              <a:rPr lang="en-US" sz="2800" dirty="0" err="1"/>
              <a:t>Chỉ</a:t>
            </a:r>
            <a:r>
              <a:rPr lang="en-US" sz="2800" dirty="0"/>
              <a:t> </a:t>
            </a:r>
            <a:r>
              <a:rPr lang="en-US" sz="2800" dirty="0" err="1"/>
              <a:t>đạo</a:t>
            </a:r>
            <a:r>
              <a:rPr lang="en-US" sz="2800" dirty="0"/>
              <a:t> </a:t>
            </a:r>
            <a:r>
              <a:rPr lang="en-US" sz="2800" dirty="0" err="1"/>
              <a:t>và</a:t>
            </a:r>
            <a:r>
              <a:rPr lang="en-US" sz="2800" dirty="0"/>
              <a:t> </a:t>
            </a:r>
            <a:r>
              <a:rPr lang="en-US" sz="2800" dirty="0" err="1"/>
              <a:t>từng</a:t>
            </a:r>
            <a:r>
              <a:rPr lang="en-US" sz="2800" dirty="0"/>
              <a:t> </a:t>
            </a:r>
            <a:r>
              <a:rPr lang="en-US" sz="2800" dirty="0" err="1"/>
              <a:t>thành</a:t>
            </a:r>
            <a:r>
              <a:rPr lang="en-US" sz="2800" dirty="0"/>
              <a:t> </a:t>
            </a:r>
            <a:r>
              <a:rPr lang="en-US" sz="2800" dirty="0" err="1"/>
              <a:t>viên</a:t>
            </a:r>
            <a:r>
              <a:rPr lang="en-US" sz="2800" dirty="0"/>
              <a:t> </a:t>
            </a:r>
            <a:r>
              <a:rPr lang="en-US" sz="2800" dirty="0" err="1"/>
              <a:t>phải</a:t>
            </a:r>
            <a:r>
              <a:rPr lang="en-US" sz="2800" dirty="0"/>
              <a:t> </a:t>
            </a:r>
            <a:r>
              <a:rPr lang="en-US" sz="2800" dirty="0" err="1"/>
              <a:t>đúng</a:t>
            </a:r>
            <a:r>
              <a:rPr lang="en-US" sz="2800" dirty="0"/>
              <a:t> </a:t>
            </a:r>
            <a:r>
              <a:rPr lang="en-US" sz="2800" dirty="0" err="1"/>
              <a:t>vai</a:t>
            </a:r>
            <a:r>
              <a:rPr lang="en-US" sz="2800" dirty="0"/>
              <a:t>, </a:t>
            </a:r>
            <a:r>
              <a:rPr lang="en-US" sz="2800" dirty="0" err="1"/>
              <a:t>thuộc</a:t>
            </a:r>
            <a:r>
              <a:rPr lang="en-US" sz="2800" dirty="0"/>
              <a:t> </a:t>
            </a:r>
            <a:r>
              <a:rPr lang="en-US" sz="2800" dirty="0" err="1"/>
              <a:t>bài</a:t>
            </a:r>
            <a:endParaRPr lang="en-US" sz="2800" dirty="0"/>
          </a:p>
        </p:txBody>
      </p:sp>
      <p:sp>
        <p:nvSpPr>
          <p:cNvPr id="6" name="Rounded Rectangle 5"/>
          <p:cNvSpPr/>
          <p:nvPr/>
        </p:nvSpPr>
        <p:spPr>
          <a:xfrm>
            <a:off x="1113188" y="2969979"/>
            <a:ext cx="7700406" cy="820526"/>
          </a:xfrm>
          <a:prstGeom prst="roundRect">
            <a:avLst/>
          </a:prstGeom>
        </p:spPr>
        <p:style>
          <a:lnRef idx="2">
            <a:schemeClr val="accent3"/>
          </a:lnRef>
          <a:fillRef idx="1">
            <a:schemeClr val="lt1"/>
          </a:fillRef>
          <a:effectRef idx="0">
            <a:schemeClr val="accent3"/>
          </a:effectRef>
          <a:fontRef idx="minor">
            <a:schemeClr val="dk1"/>
          </a:fontRef>
        </p:style>
        <p:txBody>
          <a:bodyPr anchor="ctr"/>
          <a:lstStyle/>
          <a:p>
            <a:r>
              <a:rPr lang="en-US" sz="2800" dirty="0" smtClean="0"/>
              <a:t>(2) </a:t>
            </a:r>
            <a:r>
              <a:rPr lang="en-US" sz="2800" dirty="0" err="1" smtClean="0"/>
              <a:t>Hoàn</a:t>
            </a:r>
            <a:r>
              <a:rPr lang="en-US" sz="2800" dirty="0" smtClean="0"/>
              <a:t> </a:t>
            </a:r>
            <a:r>
              <a:rPr lang="en-US" sz="2800" dirty="0" err="1"/>
              <a:t>thiện</a:t>
            </a:r>
            <a:r>
              <a:rPr lang="en-US" sz="2800" dirty="0"/>
              <a:t> </a:t>
            </a:r>
            <a:r>
              <a:rPr lang="en-US" sz="2800" dirty="0" err="1"/>
              <a:t>thể</a:t>
            </a:r>
            <a:r>
              <a:rPr lang="en-US" sz="2800" dirty="0"/>
              <a:t> </a:t>
            </a:r>
            <a:r>
              <a:rPr lang="en-US" sz="2800" dirty="0" err="1"/>
              <a:t>chế</a:t>
            </a:r>
            <a:r>
              <a:rPr lang="en-US" sz="2800" dirty="0"/>
              <a:t> </a:t>
            </a:r>
            <a:r>
              <a:rPr lang="en-US" sz="2800" dirty="0" err="1"/>
              <a:t>để</a:t>
            </a:r>
            <a:r>
              <a:rPr lang="en-US" sz="2800" dirty="0"/>
              <a:t> </a:t>
            </a:r>
            <a:r>
              <a:rPr lang="en-US" sz="2800" dirty="0" err="1"/>
              <a:t>không</a:t>
            </a:r>
            <a:r>
              <a:rPr lang="en-US" sz="2800" dirty="0"/>
              <a:t> </a:t>
            </a:r>
            <a:r>
              <a:rPr lang="en-US" sz="2800" dirty="0" err="1"/>
              <a:t>thể</a:t>
            </a:r>
            <a:r>
              <a:rPr lang="en-US" sz="2800" dirty="0"/>
              <a:t> </a:t>
            </a:r>
            <a:r>
              <a:rPr lang="en-US" sz="2800" dirty="0" err="1"/>
              <a:t>tham</a:t>
            </a:r>
            <a:r>
              <a:rPr lang="en-US" sz="2800" dirty="0"/>
              <a:t> </a:t>
            </a:r>
            <a:r>
              <a:rPr lang="en-US" sz="2800" dirty="0" err="1"/>
              <a:t>nhũng</a:t>
            </a:r>
            <a:r>
              <a:rPr lang="en-US" sz="2800" dirty="0"/>
              <a:t>, </a:t>
            </a:r>
            <a:r>
              <a:rPr lang="en-US" sz="2800" dirty="0" err="1"/>
              <a:t>tiêu</a:t>
            </a:r>
            <a:r>
              <a:rPr lang="en-US" sz="2800" dirty="0"/>
              <a:t> </a:t>
            </a:r>
            <a:r>
              <a:rPr lang="en-US" sz="2800" dirty="0" err="1"/>
              <a:t>cực</a:t>
            </a:r>
            <a:r>
              <a:rPr lang="en-US" sz="2800" dirty="0"/>
              <a:t>; </a:t>
            </a:r>
          </a:p>
        </p:txBody>
      </p:sp>
      <p:sp>
        <p:nvSpPr>
          <p:cNvPr id="8" name="Rounded Rectangle 7"/>
          <p:cNvSpPr/>
          <p:nvPr/>
        </p:nvSpPr>
        <p:spPr>
          <a:xfrm>
            <a:off x="1108373" y="3833168"/>
            <a:ext cx="7700406" cy="820526"/>
          </a:xfrm>
          <a:prstGeom prst="roundRect">
            <a:avLst/>
          </a:prstGeom>
        </p:spPr>
        <p:style>
          <a:lnRef idx="2">
            <a:schemeClr val="accent3"/>
          </a:lnRef>
          <a:fillRef idx="1">
            <a:schemeClr val="lt1"/>
          </a:fillRef>
          <a:effectRef idx="0">
            <a:schemeClr val="accent3"/>
          </a:effectRef>
          <a:fontRef idx="minor">
            <a:schemeClr val="dk1"/>
          </a:fontRef>
        </p:style>
        <p:txBody>
          <a:bodyPr anchor="ctr"/>
          <a:lstStyle/>
          <a:p>
            <a:r>
              <a:rPr lang="en-US" sz="2800" dirty="0"/>
              <a:t>(3) </a:t>
            </a:r>
            <a:r>
              <a:rPr lang="en-US" sz="2800" dirty="0" err="1"/>
              <a:t>Thi</a:t>
            </a:r>
            <a:r>
              <a:rPr lang="en-US" sz="2800" dirty="0"/>
              <a:t> </a:t>
            </a:r>
            <a:r>
              <a:rPr lang="en-US" sz="2800" dirty="0" err="1"/>
              <a:t>hành</a:t>
            </a:r>
            <a:r>
              <a:rPr lang="en-US" sz="2800" dirty="0"/>
              <a:t> </a:t>
            </a:r>
            <a:r>
              <a:rPr lang="en-US" sz="2800" dirty="0" err="1"/>
              <a:t>đồng</a:t>
            </a:r>
            <a:r>
              <a:rPr lang="en-US" sz="2800" dirty="0"/>
              <a:t> </a:t>
            </a:r>
            <a:r>
              <a:rPr lang="en-US" sz="2800" dirty="0" err="1"/>
              <a:t>bộ</a:t>
            </a:r>
            <a:r>
              <a:rPr lang="en-US" sz="2800" dirty="0"/>
              <a:t> </a:t>
            </a:r>
            <a:r>
              <a:rPr lang="en-US" sz="2800" dirty="0" err="1"/>
              <a:t>giữa</a:t>
            </a:r>
            <a:r>
              <a:rPr lang="en-US" sz="2800" dirty="0"/>
              <a:t> </a:t>
            </a:r>
            <a:r>
              <a:rPr lang="en-US" sz="2800" dirty="0" err="1"/>
              <a:t>kỷ</a:t>
            </a:r>
            <a:r>
              <a:rPr lang="en-US" sz="2800" dirty="0"/>
              <a:t> </a:t>
            </a:r>
            <a:r>
              <a:rPr lang="en-US" sz="2800" dirty="0" err="1"/>
              <a:t>luật</a:t>
            </a:r>
            <a:r>
              <a:rPr lang="en-US" sz="2800" dirty="0"/>
              <a:t> </a:t>
            </a:r>
            <a:r>
              <a:rPr lang="en-US" sz="2800" dirty="0" err="1"/>
              <a:t>Đảng</a:t>
            </a:r>
            <a:r>
              <a:rPr lang="en-US" sz="2800" dirty="0"/>
              <a:t>, </a:t>
            </a:r>
            <a:r>
              <a:rPr lang="en-US" sz="2800" dirty="0" err="1"/>
              <a:t>kỷ</a:t>
            </a:r>
            <a:r>
              <a:rPr lang="en-US" sz="2800" dirty="0"/>
              <a:t> </a:t>
            </a:r>
            <a:r>
              <a:rPr lang="en-US" sz="2800" dirty="0" err="1"/>
              <a:t>luật</a:t>
            </a:r>
            <a:r>
              <a:rPr lang="en-US" sz="2800" dirty="0"/>
              <a:t> </a:t>
            </a:r>
            <a:r>
              <a:rPr lang="en-US" sz="2800" dirty="0" err="1"/>
              <a:t>hành</a:t>
            </a:r>
            <a:r>
              <a:rPr lang="en-US" sz="2800" dirty="0"/>
              <a:t> </a:t>
            </a:r>
            <a:r>
              <a:rPr lang="en-US" sz="2800" dirty="0" err="1"/>
              <a:t>chính</a:t>
            </a:r>
            <a:r>
              <a:rPr lang="en-US" sz="2800" dirty="0"/>
              <a:t> </a:t>
            </a:r>
            <a:r>
              <a:rPr lang="en-US" sz="2800" dirty="0" err="1"/>
              <a:t>và</a:t>
            </a:r>
            <a:r>
              <a:rPr lang="en-US" sz="2800" dirty="0"/>
              <a:t> </a:t>
            </a:r>
            <a:r>
              <a:rPr lang="en-US" sz="2800" dirty="0" err="1"/>
              <a:t>xử</a:t>
            </a:r>
            <a:r>
              <a:rPr lang="en-US" sz="2800" dirty="0"/>
              <a:t> </a:t>
            </a:r>
            <a:r>
              <a:rPr lang="en-US" sz="2800" dirty="0" err="1"/>
              <a:t>lý</a:t>
            </a:r>
            <a:r>
              <a:rPr lang="en-US" sz="2800" dirty="0"/>
              <a:t> </a:t>
            </a:r>
            <a:r>
              <a:rPr lang="en-US" sz="2800" dirty="0" err="1"/>
              <a:t>hình</a:t>
            </a:r>
            <a:r>
              <a:rPr lang="en-US" sz="2800" dirty="0"/>
              <a:t> </a:t>
            </a:r>
            <a:r>
              <a:rPr lang="en-US" sz="2800" dirty="0" err="1"/>
              <a:t>sự</a:t>
            </a:r>
            <a:r>
              <a:rPr lang="en-US" sz="2800" dirty="0"/>
              <a:t>; </a:t>
            </a:r>
          </a:p>
        </p:txBody>
      </p:sp>
    </p:spTree>
    <p:extLst>
      <p:ext uri="{BB962C8B-B14F-4D97-AF65-F5344CB8AC3E}">
        <p14:creationId xmlns:p14="http://schemas.microsoft.com/office/powerpoint/2010/main" val="17386803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5" grpId="0" animBg="1"/>
      <p:bldP spid="6"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2707" y="117043"/>
            <a:ext cx="7223700" cy="13459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r>
              <a:rPr lang="en-US" sz="3200" b="1" dirty="0"/>
              <a:t>Ba </a:t>
            </a:r>
            <a:r>
              <a:rPr lang="en-US" sz="3200" b="1" dirty="0" err="1"/>
              <a:t>là</a:t>
            </a:r>
            <a:r>
              <a:rPr lang="en-US" sz="3200" dirty="0"/>
              <a:t>, </a:t>
            </a:r>
            <a:r>
              <a:rPr lang="en-US" sz="3200" dirty="0" err="1"/>
              <a:t>chỉ</a:t>
            </a:r>
            <a:r>
              <a:rPr lang="en-US" sz="3200" dirty="0"/>
              <a:t> </a:t>
            </a:r>
            <a:r>
              <a:rPr lang="en-US" sz="3200" dirty="0" err="1"/>
              <a:t>ra</a:t>
            </a:r>
            <a:r>
              <a:rPr lang="en-US" sz="3200" dirty="0"/>
              <a:t> </a:t>
            </a:r>
            <a:r>
              <a:rPr lang="en-US" sz="3200" dirty="0" err="1"/>
              <a:t>những</a:t>
            </a:r>
            <a:r>
              <a:rPr lang="en-US" sz="3200" dirty="0"/>
              <a:t> </a:t>
            </a:r>
            <a:r>
              <a:rPr lang="en-US" sz="3200" dirty="0" err="1"/>
              <a:t>nhiệm</a:t>
            </a:r>
            <a:r>
              <a:rPr lang="en-US" sz="3200" dirty="0"/>
              <a:t> </a:t>
            </a:r>
            <a:r>
              <a:rPr lang="en-US" sz="3200" dirty="0" err="1"/>
              <a:t>vụ</a:t>
            </a:r>
            <a:r>
              <a:rPr lang="en-US" sz="3200" dirty="0"/>
              <a:t>, </a:t>
            </a:r>
            <a:r>
              <a:rPr lang="en-US" sz="3200" dirty="0" err="1"/>
              <a:t>giải</a:t>
            </a:r>
            <a:r>
              <a:rPr lang="en-US" sz="3200" dirty="0"/>
              <a:t> </a:t>
            </a:r>
            <a:r>
              <a:rPr lang="en-US" sz="3200" dirty="0" err="1"/>
              <a:t>pháp</a:t>
            </a:r>
            <a:r>
              <a:rPr lang="en-US" sz="3200" dirty="0"/>
              <a:t> </a:t>
            </a:r>
            <a:r>
              <a:rPr lang="en-US" sz="3200" dirty="0" err="1"/>
              <a:t>nhằm</a:t>
            </a:r>
            <a:r>
              <a:rPr lang="en-US" sz="3200" dirty="0"/>
              <a:t> </a:t>
            </a:r>
            <a:r>
              <a:rPr lang="en-US" sz="3200" dirty="0" err="1"/>
              <a:t>ngăn</a:t>
            </a:r>
            <a:r>
              <a:rPr lang="en-US" sz="3200" dirty="0"/>
              <a:t> </a:t>
            </a:r>
            <a:r>
              <a:rPr lang="en-US" sz="3200" dirty="0" err="1"/>
              <a:t>chặn</a:t>
            </a:r>
            <a:r>
              <a:rPr lang="en-US" sz="3200" dirty="0"/>
              <a:t>, </a:t>
            </a:r>
            <a:r>
              <a:rPr lang="en-US" sz="3200" dirty="0" err="1"/>
              <a:t>đẩy</a:t>
            </a:r>
            <a:r>
              <a:rPr lang="en-US" sz="3200" dirty="0"/>
              <a:t> </a:t>
            </a:r>
            <a:r>
              <a:rPr lang="en-US" sz="3200" dirty="0" err="1"/>
              <a:t>lùi</a:t>
            </a:r>
            <a:r>
              <a:rPr lang="en-US" sz="3200" dirty="0"/>
              <a:t> </a:t>
            </a:r>
            <a:r>
              <a:rPr lang="en-US" sz="3200" dirty="0" err="1"/>
              <a:t>tham</a:t>
            </a:r>
            <a:r>
              <a:rPr lang="en-US" sz="3200" dirty="0"/>
              <a:t> </a:t>
            </a:r>
            <a:r>
              <a:rPr lang="en-US" sz="3200" dirty="0" err="1"/>
              <a:t>nhũng</a:t>
            </a:r>
            <a:r>
              <a:rPr lang="en-US" sz="3200" dirty="0"/>
              <a:t>, </a:t>
            </a:r>
            <a:r>
              <a:rPr lang="en-US" sz="3200" dirty="0" err="1"/>
              <a:t>tiêu</a:t>
            </a:r>
            <a:r>
              <a:rPr lang="en-US" sz="3200" dirty="0"/>
              <a:t> </a:t>
            </a:r>
            <a:r>
              <a:rPr lang="en-US" sz="3200" dirty="0" err="1"/>
              <a:t>cực</a:t>
            </a:r>
            <a:r>
              <a:rPr lang="en-US" sz="3200" dirty="0"/>
              <a:t> </a:t>
            </a:r>
            <a:r>
              <a:rPr lang="en-US" sz="3200" dirty="0" err="1"/>
              <a:t>thời</a:t>
            </a:r>
            <a:r>
              <a:rPr lang="en-US" sz="3200" dirty="0"/>
              <a:t> </a:t>
            </a:r>
            <a:r>
              <a:rPr lang="en-US" sz="3200" dirty="0" err="1"/>
              <a:t>gian</a:t>
            </a:r>
            <a:r>
              <a:rPr lang="en-US" sz="3200" dirty="0"/>
              <a:t> </a:t>
            </a:r>
            <a:r>
              <a:rPr lang="en-US" sz="3200" dirty="0" err="1"/>
              <a:t>tới</a:t>
            </a:r>
            <a:r>
              <a:rPr lang="en-US" sz="3200" dirty="0"/>
              <a:t> </a:t>
            </a:r>
          </a:p>
        </p:txBody>
      </p:sp>
      <p:sp>
        <p:nvSpPr>
          <p:cNvPr id="4" name="Rounded Rectangle 3"/>
          <p:cNvSpPr/>
          <p:nvPr/>
        </p:nvSpPr>
        <p:spPr>
          <a:xfrm>
            <a:off x="142707" y="1558137"/>
            <a:ext cx="3719719" cy="468173"/>
          </a:xfrm>
          <a:prstGeom prst="roundRect">
            <a:avLst/>
          </a:prstGeom>
          <a:solidFill>
            <a:schemeClr val="accent6"/>
          </a:solidFill>
        </p:spPr>
        <p:style>
          <a:lnRef idx="1">
            <a:schemeClr val="accent3"/>
          </a:lnRef>
          <a:fillRef idx="2">
            <a:schemeClr val="accent3"/>
          </a:fillRef>
          <a:effectRef idx="1">
            <a:schemeClr val="accent3"/>
          </a:effectRef>
          <a:fontRef idx="minor">
            <a:schemeClr val="dk1"/>
          </a:fontRef>
        </p:style>
        <p:txBody>
          <a:bodyPr anchor="ctr"/>
          <a:lstStyle/>
          <a:p>
            <a:r>
              <a:rPr lang="en-US" sz="2800" dirty="0"/>
              <a:t>- </a:t>
            </a:r>
            <a:r>
              <a:rPr lang="en-US" sz="2800" dirty="0" smtClean="0"/>
              <a:t>05 </a:t>
            </a:r>
            <a:r>
              <a:rPr lang="en-US" sz="2800" dirty="0" err="1"/>
              <a:t>vấn</a:t>
            </a:r>
            <a:r>
              <a:rPr lang="en-US" sz="2800" dirty="0"/>
              <a:t> </a:t>
            </a:r>
            <a:r>
              <a:rPr lang="en-US" sz="2800" dirty="0" err="1"/>
              <a:t>đề</a:t>
            </a:r>
            <a:r>
              <a:rPr lang="en-US" sz="2800" dirty="0"/>
              <a:t> </a:t>
            </a:r>
            <a:r>
              <a:rPr lang="en-US" sz="2800" dirty="0" err="1"/>
              <a:t>cần</a:t>
            </a:r>
            <a:r>
              <a:rPr lang="en-US" sz="2800" dirty="0"/>
              <a:t> </a:t>
            </a:r>
            <a:r>
              <a:rPr lang="en-US" sz="2800" dirty="0" err="1"/>
              <a:t>lưu</a:t>
            </a:r>
            <a:r>
              <a:rPr lang="en-US" sz="2800" dirty="0"/>
              <a:t> </a:t>
            </a:r>
            <a:r>
              <a:rPr lang="en-US" sz="2800" dirty="0" smtClean="0"/>
              <a:t>ý</a:t>
            </a:r>
            <a:endParaRPr lang="en-US" sz="2800" dirty="0"/>
          </a:p>
        </p:txBody>
      </p:sp>
      <p:sp>
        <p:nvSpPr>
          <p:cNvPr id="5" name="Rounded Rectangle 4"/>
          <p:cNvSpPr/>
          <p:nvPr/>
        </p:nvSpPr>
        <p:spPr>
          <a:xfrm>
            <a:off x="1129040" y="2108005"/>
            <a:ext cx="7700406" cy="820526"/>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r>
              <a:rPr lang="en-US" sz="2800" dirty="0"/>
              <a:t>(4) </a:t>
            </a:r>
            <a:r>
              <a:rPr lang="en-US" sz="2800" dirty="0" err="1"/>
              <a:t>Tập</a:t>
            </a:r>
            <a:r>
              <a:rPr lang="en-US" sz="2800" dirty="0"/>
              <a:t> </a:t>
            </a:r>
            <a:r>
              <a:rPr lang="en-US" sz="2800" dirty="0" err="1"/>
              <a:t>trung</a:t>
            </a:r>
            <a:r>
              <a:rPr lang="en-US" sz="2800" dirty="0"/>
              <a:t> </a:t>
            </a:r>
            <a:r>
              <a:rPr lang="en-US" sz="2800" dirty="0" err="1"/>
              <a:t>xử</a:t>
            </a:r>
            <a:r>
              <a:rPr lang="en-US" sz="2800" dirty="0"/>
              <a:t> </a:t>
            </a:r>
            <a:r>
              <a:rPr lang="en-US" sz="2800" dirty="0" err="1"/>
              <a:t>lý</a:t>
            </a:r>
            <a:r>
              <a:rPr lang="en-US" sz="2800" dirty="0"/>
              <a:t> </a:t>
            </a:r>
            <a:r>
              <a:rPr lang="en-US" sz="2800" dirty="0" err="1"/>
              <a:t>những</a:t>
            </a:r>
            <a:r>
              <a:rPr lang="en-US" sz="2800" dirty="0"/>
              <a:t> </a:t>
            </a:r>
            <a:r>
              <a:rPr lang="en-US" sz="2800" dirty="0" err="1"/>
              <a:t>khâu</a:t>
            </a:r>
            <a:r>
              <a:rPr lang="en-US" sz="2800" dirty="0"/>
              <a:t> </a:t>
            </a:r>
            <a:r>
              <a:rPr lang="en-US" sz="2800" dirty="0" err="1"/>
              <a:t>yếu</a:t>
            </a:r>
            <a:r>
              <a:rPr lang="en-US" sz="2800" dirty="0"/>
              <a:t>, </a:t>
            </a:r>
            <a:r>
              <a:rPr lang="en-US" sz="2800" dirty="0" err="1"/>
              <a:t>việc</a:t>
            </a:r>
            <a:r>
              <a:rPr lang="en-US" sz="2800" dirty="0"/>
              <a:t> </a:t>
            </a:r>
            <a:r>
              <a:rPr lang="en-US" sz="2800" dirty="0" err="1"/>
              <a:t>khó</a:t>
            </a:r>
            <a:r>
              <a:rPr lang="en-US" sz="2800" dirty="0"/>
              <a:t>; </a:t>
            </a:r>
          </a:p>
        </p:txBody>
      </p:sp>
      <p:sp>
        <p:nvSpPr>
          <p:cNvPr id="6" name="Rounded Rectangle 5"/>
          <p:cNvSpPr/>
          <p:nvPr/>
        </p:nvSpPr>
        <p:spPr>
          <a:xfrm>
            <a:off x="1113188" y="3482043"/>
            <a:ext cx="7700406" cy="820526"/>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r>
              <a:rPr lang="en-US" sz="2800" dirty="0"/>
              <a:t>(5) </a:t>
            </a:r>
            <a:r>
              <a:rPr lang="en-US" sz="2800" dirty="0" err="1"/>
              <a:t>Đẩy</a:t>
            </a:r>
            <a:r>
              <a:rPr lang="en-US" sz="2800" dirty="0"/>
              <a:t> </a:t>
            </a:r>
            <a:r>
              <a:rPr lang="en-US" sz="2800" dirty="0" err="1"/>
              <a:t>mạnh</a:t>
            </a:r>
            <a:r>
              <a:rPr lang="en-US" sz="2800" dirty="0"/>
              <a:t> </a:t>
            </a:r>
            <a:r>
              <a:rPr lang="en-US" sz="2800" dirty="0" err="1"/>
              <a:t>công</a:t>
            </a:r>
            <a:r>
              <a:rPr lang="en-US" sz="2800" dirty="0"/>
              <a:t> </a:t>
            </a:r>
            <a:r>
              <a:rPr lang="en-US" sz="2800" dirty="0" err="1"/>
              <a:t>tác</a:t>
            </a:r>
            <a:r>
              <a:rPr lang="en-US" sz="2800" dirty="0"/>
              <a:t> </a:t>
            </a:r>
            <a:r>
              <a:rPr lang="en-US" sz="2800" dirty="0" err="1"/>
              <a:t>thông</a:t>
            </a:r>
            <a:r>
              <a:rPr lang="en-US" sz="2800" dirty="0"/>
              <a:t> tin, </a:t>
            </a:r>
            <a:r>
              <a:rPr lang="en-US" sz="2800" dirty="0" err="1"/>
              <a:t>tuyên</a:t>
            </a:r>
            <a:r>
              <a:rPr lang="en-US" sz="2800" dirty="0"/>
              <a:t> </a:t>
            </a:r>
            <a:r>
              <a:rPr lang="en-US" sz="2800" dirty="0" err="1"/>
              <a:t>truyền</a:t>
            </a:r>
            <a:r>
              <a:rPr lang="en-US" sz="2800" dirty="0"/>
              <a:t> </a:t>
            </a:r>
            <a:r>
              <a:rPr lang="en-US" sz="2800" dirty="0" err="1"/>
              <a:t>về</a:t>
            </a:r>
            <a:r>
              <a:rPr lang="en-US" sz="2800" dirty="0"/>
              <a:t> </a:t>
            </a:r>
            <a:r>
              <a:rPr lang="en-US" sz="2800" dirty="0" err="1"/>
              <a:t>phòng</a:t>
            </a:r>
            <a:r>
              <a:rPr lang="en-US" sz="2800" dirty="0"/>
              <a:t>, </a:t>
            </a:r>
            <a:r>
              <a:rPr lang="en-US" sz="2800" dirty="0" err="1"/>
              <a:t>chống</a:t>
            </a:r>
            <a:r>
              <a:rPr lang="en-US" sz="2800" dirty="0"/>
              <a:t> </a:t>
            </a:r>
            <a:r>
              <a:rPr lang="en-US" sz="2800" dirty="0" err="1"/>
              <a:t>tham</a:t>
            </a:r>
            <a:r>
              <a:rPr lang="en-US" sz="2800" dirty="0"/>
              <a:t> </a:t>
            </a:r>
            <a:r>
              <a:rPr lang="en-US" sz="2800" dirty="0" err="1"/>
              <a:t>nhũng</a:t>
            </a:r>
            <a:r>
              <a:rPr lang="en-US" sz="2800" dirty="0"/>
              <a:t>, </a:t>
            </a:r>
            <a:r>
              <a:rPr lang="en-US" sz="2800" dirty="0" err="1"/>
              <a:t>tiêu</a:t>
            </a:r>
            <a:r>
              <a:rPr lang="en-US" sz="2800" dirty="0"/>
              <a:t> </a:t>
            </a:r>
            <a:r>
              <a:rPr lang="en-US" sz="2800" dirty="0" err="1"/>
              <a:t>cực</a:t>
            </a:r>
            <a:r>
              <a:rPr lang="en-US" sz="2800" dirty="0"/>
              <a:t>.</a:t>
            </a:r>
          </a:p>
        </p:txBody>
      </p:sp>
    </p:spTree>
    <p:extLst>
      <p:ext uri="{BB962C8B-B14F-4D97-AF65-F5344CB8AC3E}">
        <p14:creationId xmlns:p14="http://schemas.microsoft.com/office/powerpoint/2010/main" val="15521142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409575" y="935915"/>
            <a:ext cx="8407400" cy="3293185"/>
          </a:xfrm>
        </p:spPr>
        <p:style>
          <a:lnRef idx="1">
            <a:schemeClr val="accent5"/>
          </a:lnRef>
          <a:fillRef idx="2">
            <a:schemeClr val="accent5"/>
          </a:fillRef>
          <a:effectRef idx="1">
            <a:schemeClr val="accent5"/>
          </a:effectRef>
          <a:fontRef idx="minor">
            <a:schemeClr val="dk1"/>
          </a:fontRef>
        </p:style>
        <p:txBody>
          <a:bodyPr/>
          <a:lstStyle/>
          <a:p>
            <a:pPr marL="33338" indent="0" algn="ctr" eaLnBrk="1" hangingPunct="1">
              <a:buFont typeface="Arial" pitchFamily="34" charset="0"/>
              <a:buNone/>
            </a:pPr>
            <a:r>
              <a:rPr lang="en-US" sz="5400" b="1" dirty="0" smtClean="0">
                <a:latin typeface="Arial" pitchFamily="34" charset="0"/>
                <a:cs typeface="Arial" pitchFamily="34" charset="0"/>
              </a:rPr>
              <a:t>CẢM ƠN </a:t>
            </a:r>
          </a:p>
          <a:p>
            <a:pPr marL="33338" indent="0" algn="ctr" eaLnBrk="1" hangingPunct="1">
              <a:buFont typeface="Arial" pitchFamily="34" charset="0"/>
              <a:buNone/>
            </a:pPr>
            <a:r>
              <a:rPr lang="en-US" sz="5400" b="1" dirty="0" smtClean="0">
                <a:latin typeface="Arial" pitchFamily="34" charset="0"/>
                <a:cs typeface="Arial" pitchFamily="34" charset="0"/>
              </a:rPr>
              <a:t>SỰ LẮNG NGHE CỦA QUÝ THẦY CÔ</a:t>
            </a:r>
            <a:endParaRPr lang="en-US" sz="5400" dirty="0" smtClean="0">
              <a:latin typeface="Arial" pitchFamily="34" charset="0"/>
              <a:cs typeface="Arial" pitchFamily="34" charset="0"/>
            </a:endParaRPr>
          </a:p>
        </p:txBody>
      </p:sp>
    </p:spTree>
    <p:extLst>
      <p:ext uri="{BB962C8B-B14F-4D97-AF65-F5344CB8AC3E}">
        <p14:creationId xmlns:p14="http://schemas.microsoft.com/office/powerpoint/2010/main" val="34496382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barn(inVertical)">
                                      <p:cBhvr>
                                        <p:cTn id="7" dur="5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arn(inVertic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barn(inVertical)">
                                      <p:cBhvr>
                                        <p:cTn id="1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267</TotalTime>
  <Words>1453</Words>
  <Application>Microsoft Office PowerPoint</Application>
  <PresentationFormat>On-screen Show (16:9)</PresentationFormat>
  <Paragraphs>89</Paragraphs>
  <Slides>31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Calibri</vt:lpstr>
      <vt:lpstr>SimSun</vt:lpstr>
      <vt:lpstr>Wingdings 2</vt:lpstr>
      <vt:lpstr>Wingdings</vt:lpstr>
      <vt:lpstr>Times New Roman</vt:lpstr>
      <vt:lpstr>Basset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Phần thứ nhất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E5470Q</cp:lastModifiedBy>
  <cp:revision>21</cp:revision>
  <dcterms:modified xsi:type="dcterms:W3CDTF">2023-09-10T16:20:43Z</dcterms:modified>
</cp:coreProperties>
</file>