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7"/>
  </p:notesMasterIdLst>
  <p:sldIdLst>
    <p:sldId id="288" r:id="rId2"/>
    <p:sldId id="286" r:id="rId3"/>
    <p:sldId id="285" r:id="rId4"/>
    <p:sldId id="304" r:id="rId5"/>
    <p:sldId id="289" r:id="rId6"/>
    <p:sldId id="287" r:id="rId7"/>
    <p:sldId id="305" r:id="rId8"/>
    <p:sldId id="290" r:id="rId9"/>
    <p:sldId id="308" r:id="rId10"/>
    <p:sldId id="256" r:id="rId11"/>
    <p:sldId id="257" r:id="rId12"/>
    <p:sldId id="258" r:id="rId13"/>
    <p:sldId id="259" r:id="rId14"/>
    <p:sldId id="264" r:id="rId15"/>
    <p:sldId id="265" r:id="rId16"/>
    <p:sldId id="266" r:id="rId17"/>
    <p:sldId id="267" r:id="rId18"/>
    <p:sldId id="273" r:id="rId19"/>
    <p:sldId id="268" r:id="rId20"/>
    <p:sldId id="269" r:id="rId21"/>
    <p:sldId id="271" r:id="rId22"/>
    <p:sldId id="272" r:id="rId23"/>
    <p:sldId id="284" r:id="rId24"/>
    <p:sldId id="279" r:id="rId25"/>
    <p:sldId id="281" r:id="rId26"/>
    <p:sldId id="282" r:id="rId27"/>
    <p:sldId id="283" r:id="rId28"/>
    <p:sldId id="306" r:id="rId29"/>
    <p:sldId id="291" r:id="rId30"/>
    <p:sldId id="274" r:id="rId31"/>
    <p:sldId id="307" r:id="rId32"/>
    <p:sldId id="309" r:id="rId33"/>
    <p:sldId id="310" r:id="rId34"/>
    <p:sldId id="270" r:id="rId35"/>
    <p:sldId id="275" r:id="rId36"/>
    <p:sldId id="260" r:id="rId37"/>
    <p:sldId id="261" r:id="rId38"/>
    <p:sldId id="294" r:id="rId39"/>
    <p:sldId id="295" r:id="rId40"/>
    <p:sldId id="292" r:id="rId41"/>
    <p:sldId id="276" r:id="rId42"/>
    <p:sldId id="293" r:id="rId43"/>
    <p:sldId id="280" r:id="rId44"/>
    <p:sldId id="277" r:id="rId45"/>
    <p:sldId id="296" r:id="rId46"/>
    <p:sldId id="297" r:id="rId47"/>
    <p:sldId id="278" r:id="rId48"/>
    <p:sldId id="262" r:id="rId49"/>
    <p:sldId id="263" r:id="rId50"/>
    <p:sldId id="298" r:id="rId51"/>
    <p:sldId id="301" r:id="rId52"/>
    <p:sldId id="302" r:id="rId53"/>
    <p:sldId id="303" r:id="rId54"/>
    <p:sldId id="299" r:id="rId55"/>
    <p:sldId id="300" r:id="rId56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94" autoAdjust="0"/>
    <p:restoredTop sz="96270" autoAdjust="0"/>
  </p:normalViewPr>
  <p:slideViewPr>
    <p:cSldViewPr>
      <p:cViewPr varScale="1">
        <p:scale>
          <a:sx n="71" d="100"/>
          <a:sy n="71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C34B96-223C-4E45-9BFD-D25B2A66F00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1E9FD0-9077-4D10-AE14-C719D1F05340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65605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E9FD0-9077-4D10-AE14-C719D1F05340}" type="slidenum">
              <a:rPr lang="vi-VN" smtClean="0"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58325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E9FD0-9077-4D10-AE14-C719D1F05340}" type="slidenum">
              <a:rPr lang="vi-VN" smtClean="0"/>
              <a:t>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72489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E9FD0-9077-4D10-AE14-C719D1F05340}" type="slidenum">
              <a:rPr lang="vi-VN" smtClean="0"/>
              <a:t>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39829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E9FD0-9077-4D10-AE14-C719D1F05340}" type="slidenum">
              <a:rPr lang="vi-VN" smtClean="0"/>
              <a:t>30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47539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E9FD0-9077-4D10-AE14-C719D1F05340}" type="slidenum">
              <a:rPr lang="vi-VN" smtClean="0"/>
              <a:t>31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475394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E9FD0-9077-4D10-AE14-C719D1F05340}" type="slidenum">
              <a:rPr lang="vi-VN" smtClean="0"/>
              <a:t>34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318411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E9FD0-9077-4D10-AE14-C719D1F05340}" type="slidenum">
              <a:rPr lang="vi-VN" smtClean="0"/>
              <a:t>35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495529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E9FD0-9077-4D10-AE14-C719D1F05340}" type="slidenum">
              <a:rPr lang="vi-VN" smtClean="0"/>
              <a:t>43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42534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E9FD0-9077-4D10-AE14-C719D1F05340}" type="slidenum">
              <a:rPr lang="vi-VN" smtClean="0"/>
              <a:t>47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226003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E9FD0-9077-4D10-AE14-C719D1F05340}" type="slidenum">
              <a:rPr lang="vi-VN" smtClean="0"/>
              <a:t>48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868752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E9FD0-9077-4D10-AE14-C719D1F05340}" type="slidenum">
              <a:rPr lang="vi-VN" smtClean="0"/>
              <a:t>49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85010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7629DA5-E4B6-4234-BB7A-C02D69D02EC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vi-VN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E19D396-CF6E-45FD-861C-646CD4C015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629DA5-E4B6-4234-BB7A-C02D69D02EC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19D396-CF6E-45FD-861C-646CD4C01509}" type="slidenum">
              <a:rPr lang="vi-VN" smtClean="0"/>
              <a:t>‹#›</a:t>
            </a:fld>
            <a:endParaRPr lang="vi-VN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629DA5-E4B6-4234-BB7A-C02D69D02EC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19D396-CF6E-45FD-861C-646CD4C01509}" type="slidenum">
              <a:rPr lang="vi-VN" smtClean="0"/>
              <a:t>‹#›</a:t>
            </a:fld>
            <a:endParaRPr lang="vi-VN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629DA5-E4B6-4234-BB7A-C02D69D02EC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19D396-CF6E-45FD-861C-646CD4C01509}" type="slidenum">
              <a:rPr lang="vi-VN" smtClean="0"/>
              <a:t>‹#›</a:t>
            </a:fld>
            <a:endParaRPr lang="vi-VN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629DA5-E4B6-4234-BB7A-C02D69D02EC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19D396-CF6E-45FD-861C-646CD4C01509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629DA5-E4B6-4234-BB7A-C02D69D02EC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19D396-CF6E-45FD-861C-646CD4C01509}" type="slidenum">
              <a:rPr lang="vi-VN" smtClean="0"/>
              <a:t>‹#›</a:t>
            </a:fld>
            <a:endParaRPr lang="vi-VN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629DA5-E4B6-4234-BB7A-C02D69D02EC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19D396-CF6E-45FD-861C-646CD4C015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7629DA5-E4B6-4234-BB7A-C02D69D02EC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19D396-CF6E-45FD-861C-646CD4C01509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7629DA5-E4B6-4234-BB7A-C02D69D02EC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E19D396-CF6E-45FD-861C-646CD4C01509}" type="slidenum">
              <a:rPr lang="vi-VN" smtClean="0"/>
              <a:t>‹#›</a:t>
            </a:fld>
            <a:endParaRPr lang="vi-V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629DA5-E4B6-4234-BB7A-C02D69D02EC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19D396-CF6E-45FD-861C-646CD4C015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629DA5-E4B6-4234-BB7A-C02D69D02EC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19D396-CF6E-45FD-861C-646CD4C015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7629DA5-E4B6-4234-BB7A-C02D69D02ECD}" type="datetimeFigureOut">
              <a:rPr lang="vi-VN" smtClean="0"/>
              <a:t>14/09/2023</a:t>
            </a:fld>
            <a:endParaRPr lang="vi-V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vi-V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E19D396-CF6E-45FD-861C-646CD4C01509}" type="slidenum">
              <a:rPr lang="vi-VN" smtClean="0"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dictionary.cambridge.org/vi/dictionary/english/house" TargetMode="Externa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692697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</a:rPr>
              <a:t>Irregular Verb </a:t>
            </a:r>
            <a:r>
              <a:rPr lang="en-US" sz="3600" b="1" smtClean="0">
                <a:solidFill>
                  <a:srgbClr val="7030A0"/>
                </a:solidFill>
              </a:rPr>
              <a:t>= Đông từ bất quy tắc</a:t>
            </a:r>
            <a:endParaRPr lang="vi-VN" sz="3600" b="1">
              <a:solidFill>
                <a:srgbClr val="7030A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6194703"/>
              </p:ext>
            </p:extLst>
          </p:nvPr>
        </p:nvGraphicFramePr>
        <p:xfrm>
          <a:off x="251521" y="1916832"/>
          <a:ext cx="8784974" cy="1679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7136"/>
                <a:gridCol w="2315283"/>
                <a:gridCol w="2784364"/>
                <a:gridCol w="1728191"/>
              </a:tblGrid>
              <a:tr h="1084395">
                <a:tc>
                  <a:txBody>
                    <a:bodyPr/>
                    <a:lstStyle/>
                    <a:p>
                      <a:r>
                        <a:rPr lang="en-US" sz="2800" smtClean="0"/>
                        <a:t>Infinitive</a:t>
                      </a:r>
                      <a:endParaRPr lang="vi-VN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smtClean="0"/>
                        <a:t>Past Tense</a:t>
                      </a:r>
                      <a:endParaRPr lang="vi-VN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smtClean="0"/>
                        <a:t>Past particple</a:t>
                      </a:r>
                      <a:endParaRPr lang="vi-VN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smtClean="0"/>
                        <a:t>Meaning</a:t>
                      </a:r>
                      <a:endParaRPr lang="vi-VN" sz="2800"/>
                    </a:p>
                  </a:txBody>
                  <a:tcPr/>
                </a:tc>
              </a:tr>
              <a:tr h="594669">
                <a:tc>
                  <a:txBody>
                    <a:bodyPr/>
                    <a:lstStyle/>
                    <a:p>
                      <a:r>
                        <a:rPr lang="en-US" sz="2800" smtClean="0"/>
                        <a:t>do</a:t>
                      </a:r>
                      <a:endParaRPr lang="vi-VN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smtClean="0"/>
                        <a:t>did</a:t>
                      </a:r>
                      <a:endParaRPr lang="vi-VN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smtClean="0"/>
                        <a:t>done</a:t>
                      </a:r>
                      <a:endParaRPr lang="vi-VN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smtClean="0"/>
                        <a:t>làm</a:t>
                      </a:r>
                      <a:endParaRPr lang="vi-VN" sz="280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71600" y="249289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/>
              <a:t>V</a:t>
            </a:r>
            <a:r>
              <a:rPr lang="en-US" sz="2400" smtClean="0"/>
              <a:t>0</a:t>
            </a:r>
            <a:endParaRPr lang="vi-VN" sz="2400"/>
          </a:p>
        </p:txBody>
      </p:sp>
      <p:sp>
        <p:nvSpPr>
          <p:cNvPr id="5" name="TextBox 4"/>
          <p:cNvSpPr txBox="1"/>
          <p:nvPr/>
        </p:nvSpPr>
        <p:spPr>
          <a:xfrm>
            <a:off x="2999946" y="2446729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V</a:t>
            </a:r>
            <a:r>
              <a:rPr lang="en-US" sz="2400"/>
              <a:t>2</a:t>
            </a:r>
            <a:endParaRPr lang="vi-VN" sz="2400"/>
          </a:p>
        </p:txBody>
      </p:sp>
      <p:sp>
        <p:nvSpPr>
          <p:cNvPr id="6" name="TextBox 5"/>
          <p:cNvSpPr txBox="1"/>
          <p:nvPr/>
        </p:nvSpPr>
        <p:spPr>
          <a:xfrm>
            <a:off x="5508104" y="2497942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V3</a:t>
            </a:r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241110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88641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7030A0"/>
                </a:solidFill>
                <a:latin typeface=".VnTime" pitchFamily="34" charset="0"/>
              </a:rPr>
              <a:t>1</a:t>
            </a:r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. </a:t>
            </a:r>
            <a:r>
              <a:rPr lang="vi-VN" sz="4000" smtClean="0">
                <a:solidFill>
                  <a:srgbClr val="7030A0"/>
                </a:solidFill>
                <a:latin typeface=".VnTime" pitchFamily="34" charset="0"/>
              </a:rPr>
              <a:t>Hi</a:t>
            </a:r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ện tại  đơn (Present simple)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5656" y="896527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I do.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484785"/>
            <a:ext cx="877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2. Hiện tai tiếp diễn (Present continuous)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7704" y="2274981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I am doing.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3233893"/>
            <a:ext cx="8748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3. Hien tại hoàn thành ( Present perfect)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63688" y="3941779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I have done.  </a:t>
            </a:r>
            <a:endParaRPr lang="vi-VN" sz="400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2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0650" y="1988840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>
                <a:solidFill>
                  <a:srgbClr val="7030A0"/>
                </a:solidFill>
                <a:latin typeface=".VnTime" pitchFamily="34" charset="0"/>
              </a:rPr>
              <a:t>5</a:t>
            </a:r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. Qua khứ tiếp diễn (Past continuous )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47210" y="2696726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I was doing.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4077072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6. Qua khứ hoàn thành  (Past perfect )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47210" y="5013176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I had done.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3228" y="20246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4. Qua  khứ  đơn ( Past simple) 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6356" y="910354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I did.  </a:t>
            </a:r>
            <a:endParaRPr lang="vi-VN" sz="400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838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228" y="20246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>
                <a:solidFill>
                  <a:srgbClr val="7030A0"/>
                </a:solidFill>
                <a:latin typeface=".VnTime" pitchFamily="34" charset="0"/>
              </a:rPr>
              <a:t>7</a:t>
            </a:r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. Tương lai  đơn ( Future simple) 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6356" y="910354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I will do.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060848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8. Tương lai tiếp diễn ( Future continuous) 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2768734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I will be doing.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25569" y="400506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>
                <a:solidFill>
                  <a:srgbClr val="7030A0"/>
                </a:solidFill>
                <a:latin typeface=".VnTime" pitchFamily="34" charset="0"/>
              </a:rPr>
              <a:t>9</a:t>
            </a:r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. Tương lai hoàn thành ( Future perfect) 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17794" y="4765052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I will have do.  </a:t>
            </a:r>
            <a:endParaRPr lang="vi-VN" sz="400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62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79512" y="252987"/>
            <a:ext cx="8856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Irregular Verb = Động từ bất quy tắc</a:t>
            </a:r>
            <a:endParaRPr lang="vi-VN" sz="3600" b="1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434486"/>
              </p:ext>
            </p:extLst>
          </p:nvPr>
        </p:nvGraphicFramePr>
        <p:xfrm>
          <a:off x="323528" y="1340768"/>
          <a:ext cx="8208912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288"/>
                <a:gridCol w="1697752"/>
                <a:gridCol w="2611927"/>
                <a:gridCol w="1958945"/>
              </a:tblGrid>
              <a:tr h="730880">
                <a:tc>
                  <a:txBody>
                    <a:bodyPr/>
                    <a:lstStyle/>
                    <a:p>
                      <a:r>
                        <a:rPr lang="en-US" sz="2400" smtClean="0"/>
                        <a:t>Infinitive (V0)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Past</a:t>
                      </a:r>
                    </a:p>
                    <a:p>
                      <a:r>
                        <a:rPr lang="en-US" sz="2400" smtClean="0"/>
                        <a:t>(V2)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Past particple (V3)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Meaning</a:t>
                      </a:r>
                      <a:endParaRPr lang="vi-VN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smtClean="0"/>
                        <a:t>eat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ate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eaten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ăn</a:t>
                      </a:r>
                      <a:r>
                        <a:rPr lang="en-US" sz="2400" baseline="0" smtClean="0"/>
                        <a:t> </a:t>
                      </a:r>
                      <a:endParaRPr lang="vi-VN" sz="240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4108326"/>
              </p:ext>
            </p:extLst>
          </p:nvPr>
        </p:nvGraphicFramePr>
        <p:xfrm>
          <a:off x="683568" y="3068960"/>
          <a:ext cx="7632849" cy="158417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26570"/>
                <a:gridCol w="2001822"/>
                <a:gridCol w="1296144"/>
                <a:gridCol w="1281743"/>
                <a:gridCol w="1526570"/>
              </a:tblGrid>
              <a:tr h="807229">
                <a:tc>
                  <a:txBody>
                    <a:bodyPr/>
                    <a:lstStyle/>
                    <a:p>
                      <a:r>
                        <a:rPr lang="en-US" sz="2400" smtClean="0"/>
                        <a:t>V0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V1(present)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V2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V3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Meaning </a:t>
                      </a:r>
                      <a:endParaRPr lang="vi-VN" sz="2400"/>
                    </a:p>
                  </a:txBody>
                  <a:tcPr/>
                </a:tc>
              </a:tr>
              <a:tr h="776947">
                <a:tc>
                  <a:txBody>
                    <a:bodyPr/>
                    <a:lstStyle/>
                    <a:p>
                      <a:r>
                        <a:rPr lang="en-US" sz="2400" smtClean="0"/>
                        <a:t>eat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eat</a:t>
                      </a:r>
                      <a:r>
                        <a:rPr lang="en-US" sz="2400" baseline="0" smtClean="0"/>
                        <a:t> / eats 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ate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eaten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ăn</a:t>
                      </a:r>
                      <a:endParaRPr lang="vi-VN" sz="240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627784" y="5229201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He/ She / It  + Vs/es . . . </a:t>
            </a:r>
            <a:endParaRPr lang="vi-VN" sz="2400" b="1"/>
          </a:p>
        </p:txBody>
      </p:sp>
    </p:spTree>
    <p:extLst>
      <p:ext uri="{BB962C8B-B14F-4D97-AF65-F5344CB8AC3E}">
        <p14:creationId xmlns:p14="http://schemas.microsoft.com/office/powerpoint/2010/main" val="214106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332657"/>
            <a:ext cx="3168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     </a:t>
            </a:r>
            <a:r>
              <a:rPr lang="en-US" sz="4000" smtClean="0">
                <a:solidFill>
                  <a:srgbClr val="00B050"/>
                </a:solidFill>
                <a:latin typeface=".VnTime" pitchFamily="34" charset="0"/>
              </a:rPr>
              <a:t>Exercises</a:t>
            </a:r>
            <a:endParaRPr lang="vi-VN" sz="4000">
              <a:solidFill>
                <a:srgbClr val="00B050"/>
              </a:solidFill>
            </a:endParaRPr>
          </a:p>
        </p:txBody>
      </p:sp>
      <p:sp>
        <p:nvSpPr>
          <p:cNvPr id="6" name="Sun 5"/>
          <p:cNvSpPr/>
          <p:nvPr/>
        </p:nvSpPr>
        <p:spPr>
          <a:xfrm>
            <a:off x="1230533" y="551030"/>
            <a:ext cx="432048" cy="288032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TextBox 6"/>
          <p:cNvSpPr txBox="1"/>
          <p:nvPr/>
        </p:nvSpPr>
        <p:spPr>
          <a:xfrm>
            <a:off x="530841" y="1061815"/>
            <a:ext cx="77218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1.</a:t>
            </a:r>
            <a:r>
              <a:rPr lang="vi-VN" sz="4000">
                <a:solidFill>
                  <a:srgbClr val="7030A0"/>
                </a:solidFill>
                <a:latin typeface=".VnTime" pitchFamily="34" charset="0"/>
              </a:rPr>
              <a:t> Hi</a:t>
            </a:r>
            <a:r>
              <a:rPr lang="en-US" sz="4000">
                <a:solidFill>
                  <a:srgbClr val="7030A0"/>
                </a:solidFill>
                <a:latin typeface=".VnTime" pitchFamily="34" charset="0"/>
              </a:rPr>
              <a:t>ện tại  đơn (Present simple)  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58643" y="1628800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 </a:t>
            </a:r>
            <a:r>
              <a:rPr lang="en-US" sz="4000" smtClean="0">
                <a:solidFill>
                  <a:srgbClr val="00B050"/>
                </a:solidFill>
                <a:latin typeface=".VnTime" pitchFamily="34" charset="0"/>
              </a:rPr>
              <a:t>She eats.  </a:t>
            </a:r>
            <a:endParaRPr lang="vi-VN" sz="4000">
              <a:solidFill>
                <a:srgbClr val="00B05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62581" y="3230742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 </a:t>
            </a:r>
            <a:r>
              <a:rPr lang="en-US" sz="4000" smtClean="0">
                <a:solidFill>
                  <a:srgbClr val="00B050"/>
                </a:solidFill>
                <a:latin typeface=".VnTime" pitchFamily="34" charset="0"/>
              </a:rPr>
              <a:t>She is eating.   </a:t>
            </a:r>
            <a:endParaRPr lang="vi-VN" sz="400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31840" y="5702736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8875" y="2528047"/>
            <a:ext cx="877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2. Hiện tai tiếp diễn (Present continuous)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4211" y="4221088"/>
            <a:ext cx="8748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3. Hiện tai hoàn thành ( Present perfect)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23909" y="4975306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 </a:t>
            </a:r>
            <a:r>
              <a:rPr lang="en-US" sz="4000" smtClean="0">
                <a:solidFill>
                  <a:srgbClr val="00B050"/>
                </a:solidFill>
                <a:latin typeface=".VnTime" pitchFamily="34" charset="0"/>
              </a:rPr>
              <a:t>She has eaten.   </a:t>
            </a:r>
            <a:endParaRPr lang="vi-VN" sz="400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97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228" y="20246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4. Qua  khứ  đơn ( Past simple) 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03648" y="949514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 </a:t>
            </a:r>
            <a:r>
              <a:rPr lang="en-US" sz="4000" smtClean="0">
                <a:solidFill>
                  <a:srgbClr val="00B050"/>
                </a:solidFill>
                <a:latin typeface=".VnTime" pitchFamily="34" charset="0"/>
              </a:rPr>
              <a:t>She ate.  </a:t>
            </a:r>
            <a:endParaRPr lang="vi-VN" sz="400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0650" y="1988840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>
                <a:solidFill>
                  <a:srgbClr val="7030A0"/>
                </a:solidFill>
                <a:latin typeface=".VnTime" pitchFamily="34" charset="0"/>
              </a:rPr>
              <a:t>5</a:t>
            </a:r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. Qua khứ tiếp diễn (Past continuous )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73270" y="2691173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 </a:t>
            </a:r>
            <a:r>
              <a:rPr lang="en-US" sz="4000" smtClean="0">
                <a:solidFill>
                  <a:srgbClr val="00B050"/>
                </a:solidFill>
                <a:latin typeface=".VnTime" pitchFamily="34" charset="0"/>
              </a:rPr>
              <a:t>She was eating.  </a:t>
            </a:r>
            <a:endParaRPr lang="vi-VN" sz="400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4077072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6. Qua khứ hoàn thành  (Past perfect )  </a:t>
            </a:r>
            <a:endParaRPr lang="vi-VN" sz="400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19672" y="4941168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solidFill>
                  <a:srgbClr val="7030A0"/>
                </a:solidFill>
                <a:latin typeface=".VnTime" pitchFamily="34" charset="0"/>
              </a:rPr>
              <a:t> </a:t>
            </a:r>
            <a:r>
              <a:rPr lang="en-US" sz="4000" smtClean="0">
                <a:solidFill>
                  <a:srgbClr val="00B050"/>
                </a:solidFill>
                <a:latin typeface=".VnTime" pitchFamily="34" charset="0"/>
              </a:rPr>
              <a:t>She had eaten.  </a:t>
            </a:r>
            <a:endParaRPr lang="vi-VN" sz="400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611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407" y="460577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>
                <a:solidFill>
                  <a:srgbClr val="7030A0"/>
                </a:solidFill>
              </a:rPr>
              <a:t>Irregular Verb = Dong tu bat quy tac</a:t>
            </a:r>
            <a:endParaRPr lang="vi-VN" sz="3600" b="1">
              <a:solidFill>
                <a:srgbClr val="7030A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675131"/>
              </p:ext>
            </p:extLst>
          </p:nvPr>
        </p:nvGraphicFramePr>
        <p:xfrm>
          <a:off x="1259632" y="1556792"/>
          <a:ext cx="6096000" cy="397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84176"/>
                <a:gridCol w="146382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Infinitive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Past 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Past </a:t>
                      </a:r>
                      <a:r>
                        <a:rPr lang="en-US" baseline="0" smtClean="0"/>
                        <a:t> participle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Meaning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be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built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bought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đọc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sell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made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spoken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viết</a:t>
                      </a:r>
                      <a:endParaRPr lang="vi-VN"/>
                    </a:p>
                  </a:txBody>
                  <a:tcPr/>
                </a:tc>
              </a:tr>
              <a:tr h="118824">
                <a:tc>
                  <a:txBody>
                    <a:bodyPr/>
                    <a:lstStyle/>
                    <a:p>
                      <a:r>
                        <a:rPr lang="en-US" smtClean="0"/>
                        <a:t>see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8015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407" y="460577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mtClean="0">
                <a:solidFill>
                  <a:srgbClr val="7030A0"/>
                </a:solidFill>
              </a:rPr>
              <a:t>Irregular Verb = Dong tu bat quy tac</a:t>
            </a:r>
            <a:endParaRPr lang="vi-VN" sz="3600" b="1">
              <a:solidFill>
                <a:srgbClr val="7030A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2557693"/>
              </p:ext>
            </p:extLst>
          </p:nvPr>
        </p:nvGraphicFramePr>
        <p:xfrm>
          <a:off x="1259632" y="1556792"/>
          <a:ext cx="6096000" cy="397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84176"/>
                <a:gridCol w="146382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Infinitive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Past 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Past </a:t>
                      </a:r>
                      <a:r>
                        <a:rPr lang="en-US" baseline="0" smtClean="0"/>
                        <a:t> participle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Meaning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be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Was</a:t>
                      </a:r>
                      <a:r>
                        <a:rPr lang="en-US" baseline="0" smtClean="0">
                          <a:solidFill>
                            <a:srgbClr val="FF0000"/>
                          </a:solidFill>
                        </a:rPr>
                        <a:t> / were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been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thì</a:t>
                      </a:r>
                      <a:r>
                        <a:rPr lang="en-US" baseline="0" smtClean="0">
                          <a:solidFill>
                            <a:srgbClr val="FF0000"/>
                          </a:solidFill>
                        </a:rPr>
                        <a:t> / là / ở 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build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built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built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Xây</a:t>
                      </a:r>
                      <a:r>
                        <a:rPr lang="en-US" baseline="0" smtClean="0"/>
                        <a:t> </a:t>
                      </a:r>
                      <a:r>
                        <a:rPr lang="en-US" baseline="0" smtClean="0">
                          <a:solidFill>
                            <a:srgbClr val="FF0000"/>
                          </a:solidFill>
                        </a:rPr>
                        <a:t>dựng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buy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bought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bought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mua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read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read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read 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đọc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sell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sold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sold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bán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make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made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made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làm, tạo</a:t>
                      </a:r>
                      <a:r>
                        <a:rPr lang="en-US" baseline="0" smtClean="0">
                          <a:solidFill>
                            <a:srgbClr val="FF0000"/>
                          </a:solidFill>
                        </a:rPr>
                        <a:t> ra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speak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spoke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spoken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nói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write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wrote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written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viết</a:t>
                      </a:r>
                      <a:endParaRPr lang="vi-VN"/>
                    </a:p>
                  </a:txBody>
                  <a:tcPr/>
                </a:tc>
              </a:tr>
              <a:tr h="118824">
                <a:tc>
                  <a:txBody>
                    <a:bodyPr/>
                    <a:lstStyle/>
                    <a:p>
                      <a:r>
                        <a:rPr lang="en-US" smtClean="0"/>
                        <a:t>see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saw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seen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rgbClr val="FF0000"/>
                          </a:solidFill>
                        </a:rPr>
                        <a:t>nhìn</a:t>
                      </a:r>
                      <a:r>
                        <a:rPr lang="en-US" baseline="0" smtClean="0">
                          <a:solidFill>
                            <a:srgbClr val="FF0000"/>
                          </a:solidFill>
                        </a:rPr>
                        <a:t> thấy</a:t>
                      </a:r>
                      <a:endParaRPr lang="vi-VN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893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7564" y="1268760"/>
            <a:ext cx="7848872" cy="1872208"/>
          </a:xfrm>
        </p:spPr>
        <p:txBody>
          <a:bodyPr>
            <a:normAutofit fontScale="90000"/>
          </a:bodyPr>
          <a:lstStyle/>
          <a:p>
            <a:r>
              <a:rPr lang="en-US" smtClean="0"/>
              <a:t> </a:t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/>
              <a:t/>
            </a:r>
            <a:br>
              <a:rPr lang="en-US"/>
            </a:br>
            <a:r>
              <a:rPr lang="en-US" smtClean="0"/>
              <a:t>Nouns &amp; Pronouns</a:t>
            </a:r>
            <a:endParaRPr lang="vi-VN"/>
          </a:p>
        </p:txBody>
      </p:sp>
      <p:sp>
        <p:nvSpPr>
          <p:cNvPr id="4" name="Oval 3"/>
          <p:cNvSpPr/>
          <p:nvPr/>
        </p:nvSpPr>
        <p:spPr>
          <a:xfrm>
            <a:off x="3203848" y="476672"/>
            <a:ext cx="2736304" cy="100811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/>
              <a:t>Unit 01 </a:t>
            </a:r>
            <a:endParaRPr lang="vi-VN" sz="4400"/>
          </a:p>
        </p:txBody>
      </p:sp>
    </p:spTree>
    <p:extLst>
      <p:ext uri="{BB962C8B-B14F-4D97-AF65-F5344CB8AC3E}">
        <p14:creationId xmlns:p14="http://schemas.microsoft.com/office/powerpoint/2010/main" val="3726527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0" t="7828" r="3120" b="10516"/>
          <a:stretch/>
        </p:blipFill>
        <p:spPr bwMode="auto">
          <a:xfrm>
            <a:off x="-791972" y="0"/>
            <a:ext cx="127364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0765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412776"/>
            <a:ext cx="9036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smtClean="0">
                <a:solidFill>
                  <a:srgbClr val="FF0000"/>
                </a:solidFill>
                <a:latin typeface="Allegie" pitchFamily="2" charset="-93"/>
                <a:ea typeface="Allegie" pitchFamily="2" charset="-93"/>
                <a:cs typeface="Allegie" pitchFamily="2" charset="-93"/>
              </a:rPr>
              <a:t>A noun is a “ person, place, thing, or idea.”</a:t>
            </a:r>
            <a:endParaRPr lang="vi-VN" sz="4400" b="1">
              <a:solidFill>
                <a:srgbClr val="FF0000"/>
              </a:solidFill>
              <a:latin typeface="Allegie" pitchFamily="2" charset="-93"/>
              <a:ea typeface="Allegie" pitchFamily="2" charset="-93"/>
              <a:cs typeface="Allegie" pitchFamily="2" charset="-93"/>
            </a:endParaRPr>
          </a:p>
        </p:txBody>
      </p:sp>
      <p:sp>
        <p:nvSpPr>
          <p:cNvPr id="4" name="Parallelogram 3"/>
          <p:cNvSpPr/>
          <p:nvPr/>
        </p:nvSpPr>
        <p:spPr>
          <a:xfrm>
            <a:off x="755576" y="1628800"/>
            <a:ext cx="1296144" cy="553417"/>
          </a:xfrm>
          <a:prstGeom prst="parallelogram">
            <a:avLst>
              <a:gd name="adj" fmla="val 25845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sz="3600">
              <a:solidFill>
                <a:srgbClr val="FF0000"/>
              </a:solidFill>
            </a:endParaRPr>
          </a:p>
        </p:txBody>
      </p:sp>
      <p:pic>
        <p:nvPicPr>
          <p:cNvPr id="2054" name="Picture 6" descr="🧍 Person Standing Emoji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32" r="7602"/>
          <a:stretch/>
        </p:blipFill>
        <p:spPr bwMode="auto">
          <a:xfrm>
            <a:off x="307975" y="3933056"/>
            <a:ext cx="1369456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escribe a quiet place | Câu trả lời mẫu IELTS Speaking Part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8" t="15438" r="4587" b="9105"/>
          <a:stretch/>
        </p:blipFill>
        <p:spPr bwMode="auto">
          <a:xfrm>
            <a:off x="2179495" y="4212530"/>
            <a:ext cx="192237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12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6" name="AutoShape 14" descr="STEFAN Chair, brown-black - IKE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2064" name="Picture 1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1" r="12058"/>
          <a:stretch/>
        </p:blipFill>
        <p:spPr bwMode="auto">
          <a:xfrm>
            <a:off x="4427984" y="3854265"/>
            <a:ext cx="1583141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212530"/>
            <a:ext cx="2686050" cy="170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Straight Arrow Connector 8"/>
          <p:cNvCxnSpPr/>
          <p:nvPr/>
        </p:nvCxnSpPr>
        <p:spPr>
          <a:xfrm flipH="1">
            <a:off x="1403648" y="2182217"/>
            <a:ext cx="1872208" cy="167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3227374" y="2182217"/>
            <a:ext cx="1704666" cy="195062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5219554" y="1988840"/>
            <a:ext cx="1168510" cy="172059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7488324" y="2182217"/>
            <a:ext cx="468052" cy="18061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853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" y="246123"/>
            <a:ext cx="9138083" cy="6058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62908" y="692696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smtClean="0">
                <a:latin typeface="Architecture" pitchFamily="34" charset="-93"/>
                <a:ea typeface="Architecture" pitchFamily="34" charset="-93"/>
                <a:cs typeface="Architecture" pitchFamily="34" charset="-93"/>
              </a:rPr>
              <a:t>A noun may be </a:t>
            </a:r>
            <a:endParaRPr lang="vi-VN" sz="4400" b="1">
              <a:latin typeface="Architecture" pitchFamily="34" charset="-93"/>
              <a:ea typeface="Architecture" pitchFamily="34" charset="-93"/>
              <a:cs typeface="Architecture" pitchFamily="34" charset="-93"/>
            </a:endParaRPr>
          </a:p>
        </p:txBody>
      </p:sp>
      <p:pic>
        <p:nvPicPr>
          <p:cNvPr id="8" name="Picture 7" descr="Adjectives Vectors &amp; Illustrations for Free Download | Freepik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09"/>
          <a:stretch/>
        </p:blipFill>
        <p:spPr bwMode="auto">
          <a:xfrm>
            <a:off x="502976" y="1772816"/>
            <a:ext cx="2143125" cy="179144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494418" y="386278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/>
              <a:t>Animate</a:t>
            </a:r>
            <a:endParaRPr lang="vi-VN" sz="3600"/>
          </a:p>
        </p:txBody>
      </p:sp>
      <p:pic>
        <p:nvPicPr>
          <p:cNvPr id="9" name="Picture 8" descr="Insult These Inanimate Objects And We'll Tell You How Mature You Are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72816"/>
            <a:ext cx="2628900" cy="17430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66370" y="3860098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/>
              <a:t>I</a:t>
            </a:r>
            <a:r>
              <a:rPr lang="en-US" sz="3600" smtClean="0"/>
              <a:t>nanimate</a:t>
            </a:r>
            <a:endParaRPr lang="vi-VN" sz="3600"/>
          </a:p>
        </p:txBody>
      </p:sp>
      <p:sp>
        <p:nvSpPr>
          <p:cNvPr id="10" name="TextBox 9"/>
          <p:cNvSpPr txBox="1"/>
          <p:nvPr/>
        </p:nvSpPr>
        <p:spPr>
          <a:xfrm>
            <a:off x="5306820" y="4509119"/>
            <a:ext cx="3306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/>
              <a:t>Vô tri vô giác</a:t>
            </a:r>
            <a:endParaRPr lang="vi-VN" sz="3600"/>
          </a:p>
        </p:txBody>
      </p:sp>
      <p:sp>
        <p:nvSpPr>
          <p:cNvPr id="12" name="TextBox 11"/>
          <p:cNvSpPr txBox="1"/>
          <p:nvPr/>
        </p:nvSpPr>
        <p:spPr>
          <a:xfrm>
            <a:off x="460374" y="4588421"/>
            <a:ext cx="3031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/>
              <a:t>Có sức sống </a:t>
            </a:r>
            <a:endParaRPr lang="vi-VN" sz="3600"/>
          </a:p>
        </p:txBody>
      </p:sp>
    </p:spTree>
    <p:extLst>
      <p:ext uri="{BB962C8B-B14F-4D97-AF65-F5344CB8AC3E}">
        <p14:creationId xmlns:p14="http://schemas.microsoft.com/office/powerpoint/2010/main" val="1228494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0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" y="404664"/>
            <a:ext cx="9138083" cy="6058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3872" y="764704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smtClean="0">
                <a:latin typeface="Architecture" pitchFamily="34" charset="-93"/>
                <a:ea typeface="Architecture" pitchFamily="34" charset="-93"/>
                <a:cs typeface="Architecture" pitchFamily="34" charset="-93"/>
              </a:rPr>
              <a:t>A noun may be </a:t>
            </a:r>
            <a:endParaRPr lang="vi-VN" sz="4400" b="1">
              <a:latin typeface="Architecture" pitchFamily="34" charset="-93"/>
              <a:ea typeface="Architecture" pitchFamily="34" charset="-93"/>
              <a:cs typeface="Architecture" pitchFamily="34" charset="-93"/>
            </a:endParaRPr>
          </a:p>
        </p:txBody>
      </p:sp>
      <p:pic>
        <p:nvPicPr>
          <p:cNvPr id="5" name="Picture 4" descr="The Concrete House | Ho Khue Architects - Hội Kiến Trúc Sư Việt Nam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725488"/>
            <a:ext cx="2455441" cy="26193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307975" y="4502400"/>
            <a:ext cx="4126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Concrete = </a:t>
            </a:r>
          </a:p>
          <a:p>
            <a:r>
              <a:rPr lang="en-US" sz="3200" smtClean="0"/>
              <a:t>Tồn tại </a:t>
            </a:r>
            <a:r>
              <a:rPr lang="en-US" sz="3200"/>
              <a:t>ở</a:t>
            </a:r>
            <a:r>
              <a:rPr lang="en-US" sz="3200" smtClean="0"/>
              <a:t> dạng vật chất</a:t>
            </a:r>
            <a:endParaRPr lang="vi-VN" sz="3200"/>
          </a:p>
        </p:txBody>
      </p:sp>
      <p:pic>
        <p:nvPicPr>
          <p:cNvPr id="7" name="Picture 6" descr="Abstract là gì và cấu trúc từ Abstract trong câu Tiếng Anh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83047"/>
            <a:ext cx="3262064" cy="230425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508104" y="4502400"/>
            <a:ext cx="27580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/>
              <a:t>Abstract</a:t>
            </a:r>
            <a:endParaRPr lang="vi-VN" sz="4000"/>
          </a:p>
        </p:txBody>
      </p:sp>
    </p:spTree>
    <p:extLst>
      <p:ext uri="{BB962C8B-B14F-4D97-AF65-F5344CB8AC3E}">
        <p14:creationId xmlns:p14="http://schemas.microsoft.com/office/powerpoint/2010/main" val="839047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" y="404664"/>
            <a:ext cx="9138083" cy="6058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3872" y="956047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smtClean="0">
                <a:latin typeface="Architecture" pitchFamily="34" charset="-93"/>
                <a:ea typeface="Architecture" pitchFamily="34" charset="-93"/>
                <a:cs typeface="Architecture" pitchFamily="34" charset="-93"/>
              </a:rPr>
              <a:t>A noun may be </a:t>
            </a:r>
            <a:endParaRPr lang="vi-VN" sz="4400" b="1">
              <a:latin typeface="Architecture" pitchFamily="34" charset="-93"/>
              <a:ea typeface="Architecture" pitchFamily="34" charset="-93"/>
              <a:cs typeface="Architecture" pitchFamily="34" charset="-93"/>
            </a:endParaRPr>
          </a:p>
        </p:txBody>
      </p:sp>
      <p:pic>
        <p:nvPicPr>
          <p:cNvPr id="1028" name="Picture 4" descr="Make Yourself Visible - Online and Local Visibility Hel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82" y="1916832"/>
            <a:ext cx="2085975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8"/>
          <p:cNvSpPr/>
          <p:nvPr/>
        </p:nvSpPr>
        <p:spPr>
          <a:xfrm>
            <a:off x="4574958" y="1916832"/>
            <a:ext cx="3456384" cy="165618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smtClean="0"/>
              <a:t>(Air) </a:t>
            </a:r>
            <a:endParaRPr lang="vi-VN" sz="4000"/>
          </a:p>
        </p:txBody>
      </p:sp>
      <p:sp>
        <p:nvSpPr>
          <p:cNvPr id="14" name="TextBox 13"/>
          <p:cNvSpPr txBox="1"/>
          <p:nvPr/>
        </p:nvSpPr>
        <p:spPr>
          <a:xfrm>
            <a:off x="307975" y="4456605"/>
            <a:ext cx="38304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Visible = </a:t>
            </a:r>
          </a:p>
          <a:p>
            <a:r>
              <a:rPr lang="en-US" sz="3200" smtClean="0"/>
              <a:t>Có thể nhìn thấy </a:t>
            </a:r>
            <a:endParaRPr lang="vi-VN" sz="3200"/>
          </a:p>
        </p:txBody>
      </p:sp>
      <p:sp>
        <p:nvSpPr>
          <p:cNvPr id="15" name="TextBox 14"/>
          <p:cNvSpPr txBox="1"/>
          <p:nvPr/>
        </p:nvSpPr>
        <p:spPr>
          <a:xfrm>
            <a:off x="4334272" y="4293096"/>
            <a:ext cx="4486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solidFill>
                  <a:srgbClr val="FFFF00"/>
                </a:solidFill>
              </a:rPr>
              <a:t>In</a:t>
            </a:r>
            <a:r>
              <a:rPr lang="en-US" sz="3600" smtClean="0"/>
              <a:t>visible = </a:t>
            </a:r>
          </a:p>
          <a:p>
            <a:r>
              <a:rPr lang="en-US" sz="3600" smtClean="0">
                <a:solidFill>
                  <a:srgbClr val="FFFF00"/>
                </a:solidFill>
              </a:rPr>
              <a:t>Không</a:t>
            </a:r>
            <a:r>
              <a:rPr lang="en-US" sz="3600" smtClean="0"/>
              <a:t> có thể thấy </a:t>
            </a:r>
            <a:endParaRPr lang="vi-VN" sz="3600"/>
          </a:p>
        </p:txBody>
      </p:sp>
    </p:spTree>
    <p:extLst>
      <p:ext uri="{BB962C8B-B14F-4D97-AF65-F5344CB8AC3E}">
        <p14:creationId xmlns:p14="http://schemas.microsoft.com/office/powerpoint/2010/main" val="305740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" y="404664"/>
            <a:ext cx="9138083" cy="6058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3872" y="956047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smtClean="0">
                <a:latin typeface="Architecture" pitchFamily="34" charset="-93"/>
                <a:ea typeface="Architecture" pitchFamily="34" charset="-93"/>
                <a:cs typeface="Architecture" pitchFamily="34" charset="-93"/>
              </a:rPr>
              <a:t>A noun may be </a:t>
            </a:r>
            <a:endParaRPr lang="vi-VN" sz="4400" b="1">
              <a:latin typeface="Architecture" pitchFamily="34" charset="-93"/>
              <a:ea typeface="Architecture" pitchFamily="34" charset="-93"/>
              <a:cs typeface="Architecture" pitchFamily="34" charset="-93"/>
            </a:endParaRPr>
          </a:p>
        </p:txBody>
      </p:sp>
      <p:pic>
        <p:nvPicPr>
          <p:cNvPr id="1028" name="Picture 4" descr="Make Yourself Visible - Online and Local Visibility Hel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82" y="1916832"/>
            <a:ext cx="2085975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8"/>
          <p:cNvSpPr/>
          <p:nvPr/>
        </p:nvSpPr>
        <p:spPr>
          <a:xfrm>
            <a:off x="4574958" y="1916832"/>
            <a:ext cx="3456384" cy="165618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smtClean="0"/>
              <a:t>(Air) </a:t>
            </a:r>
            <a:endParaRPr lang="vi-VN" sz="4000"/>
          </a:p>
        </p:txBody>
      </p:sp>
      <p:sp>
        <p:nvSpPr>
          <p:cNvPr id="14" name="TextBox 13"/>
          <p:cNvSpPr txBox="1"/>
          <p:nvPr/>
        </p:nvSpPr>
        <p:spPr>
          <a:xfrm>
            <a:off x="307975" y="4456605"/>
            <a:ext cx="38304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/>
              <a:t>Visible = </a:t>
            </a:r>
          </a:p>
          <a:p>
            <a:r>
              <a:rPr lang="en-US" sz="4000" smtClean="0"/>
              <a:t>Co the nhin thay </a:t>
            </a:r>
            <a:endParaRPr lang="vi-VN" sz="4000"/>
          </a:p>
        </p:txBody>
      </p:sp>
      <p:sp>
        <p:nvSpPr>
          <p:cNvPr id="15" name="TextBox 14"/>
          <p:cNvSpPr txBox="1"/>
          <p:nvPr/>
        </p:nvSpPr>
        <p:spPr>
          <a:xfrm>
            <a:off x="4716016" y="4448255"/>
            <a:ext cx="4104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/>
              <a:t>Invisible = </a:t>
            </a:r>
          </a:p>
          <a:p>
            <a:r>
              <a:rPr lang="en-US" sz="4000" smtClean="0"/>
              <a:t>Khong Co the thay </a:t>
            </a:r>
            <a:endParaRPr lang="vi-VN" sz="4000"/>
          </a:p>
        </p:txBody>
      </p:sp>
    </p:spTree>
    <p:extLst>
      <p:ext uri="{BB962C8B-B14F-4D97-AF65-F5344CB8AC3E}">
        <p14:creationId xmlns:p14="http://schemas.microsoft.com/office/powerpoint/2010/main" val="87925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785" y="411868"/>
            <a:ext cx="9138083" cy="6058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3872" y="692696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smtClean="0">
                <a:latin typeface="Architecture" pitchFamily="34" charset="-93"/>
                <a:ea typeface="Architecture" pitchFamily="34" charset="-93"/>
                <a:cs typeface="Architecture" pitchFamily="34" charset="-93"/>
              </a:rPr>
              <a:t>A noun may be </a:t>
            </a:r>
            <a:endParaRPr lang="vi-VN" sz="4400" b="1">
              <a:latin typeface="Architecture" pitchFamily="34" charset="-93"/>
              <a:ea typeface="Architecture" pitchFamily="34" charset="-93"/>
              <a:cs typeface="Architecture" pitchFamily="34" charset="-93"/>
            </a:endParaRPr>
          </a:p>
        </p:txBody>
      </p:sp>
      <p:pic>
        <p:nvPicPr>
          <p:cNvPr id="10" name="Picture 9" descr="Object in Java | Class in Java - javatpoint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945" y="1556792"/>
            <a:ext cx="5616624" cy="34317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847256" y="5157192"/>
            <a:ext cx="3884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/>
              <a:t>Real = Thật</a:t>
            </a:r>
            <a:endParaRPr lang="vi-VN" sz="4000"/>
          </a:p>
        </p:txBody>
      </p:sp>
    </p:spTree>
    <p:extLst>
      <p:ext uri="{BB962C8B-B14F-4D97-AF65-F5344CB8AC3E}">
        <p14:creationId xmlns:p14="http://schemas.microsoft.com/office/powerpoint/2010/main" val="87925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0" t="7656" r="7554" b="10671"/>
          <a:stretch/>
        </p:blipFill>
        <p:spPr bwMode="auto">
          <a:xfrm>
            <a:off x="81311" y="326237"/>
            <a:ext cx="9118224" cy="578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0375" y="1340768"/>
            <a:ext cx="83600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smtClean="0">
                <a:solidFill>
                  <a:srgbClr val="FF0000"/>
                </a:solidFill>
                <a:latin typeface="Architecture" pitchFamily="34" charset="-93"/>
                <a:ea typeface="Architecture" pitchFamily="34" charset="-93"/>
                <a:cs typeface="Architecture" pitchFamily="34" charset="-93"/>
              </a:rPr>
              <a:t>A pronoun is a word that replaces a noun. </a:t>
            </a:r>
            <a:endParaRPr lang="vi-VN" sz="4800">
              <a:solidFill>
                <a:srgbClr val="FF0000"/>
              </a:solidFill>
              <a:latin typeface="Architecture" pitchFamily="34" charset="-93"/>
              <a:ea typeface="Architecture" pitchFamily="34" charset="-93"/>
              <a:cs typeface="Architecture" pitchFamily="34" charset="-93"/>
            </a:endParaRPr>
          </a:p>
        </p:txBody>
      </p:sp>
      <p:sp>
        <p:nvSpPr>
          <p:cNvPr id="6" name="Oval 5"/>
          <p:cNvSpPr/>
          <p:nvPr/>
        </p:nvSpPr>
        <p:spPr>
          <a:xfrm>
            <a:off x="827584" y="1340768"/>
            <a:ext cx="1656184" cy="100811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7" name="Picture 6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9" t="10625" r="56889" b="6875"/>
          <a:stretch/>
        </p:blipFill>
        <p:spPr bwMode="auto">
          <a:xfrm>
            <a:off x="3090188" y="2171765"/>
            <a:ext cx="1552575" cy="2514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Cách sử dụng cấu trúc It is thông dụng kèm bài tập vận dụ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33" t="22024"/>
          <a:stretch/>
        </p:blipFill>
        <p:spPr bwMode="auto">
          <a:xfrm>
            <a:off x="4889826" y="2171765"/>
            <a:ext cx="1133475" cy="16852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901651" y="3978479"/>
            <a:ext cx="1133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>
                <a:latin typeface="Amherst" pitchFamily="18" charset="-93"/>
                <a:ea typeface="Amherst" pitchFamily="18" charset="-93"/>
                <a:cs typeface="Amherst" pitchFamily="18" charset="-93"/>
              </a:rPr>
              <a:t>i</a:t>
            </a:r>
            <a:r>
              <a:rPr lang="en-US" sz="4000" smtClean="0">
                <a:latin typeface="Amherst" pitchFamily="18" charset="-93"/>
                <a:ea typeface="Amherst" pitchFamily="18" charset="-93"/>
                <a:cs typeface="Amherst" pitchFamily="18" charset="-93"/>
              </a:rPr>
              <a:t>t</a:t>
            </a:r>
            <a:endParaRPr lang="vi-VN" sz="4000"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pic>
        <p:nvPicPr>
          <p:cNvPr id="10" name="Picture 9" descr="Quiz: this / that / these / those ()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72"/>
          <a:stretch/>
        </p:blipFill>
        <p:spPr bwMode="auto">
          <a:xfrm>
            <a:off x="6372200" y="2171765"/>
            <a:ext cx="1466850" cy="15049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538887" y="3978480"/>
            <a:ext cx="1489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latin typeface="Amherst" pitchFamily="18" charset="-93"/>
                <a:ea typeface="Amherst" pitchFamily="18" charset="-93"/>
                <a:cs typeface="Amherst" pitchFamily="18" charset="-93"/>
              </a:rPr>
              <a:t>that</a:t>
            </a:r>
            <a:endParaRPr lang="vi-VN" sz="4000"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351415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0" t="7656" r="7554" b="10671"/>
          <a:stretch/>
        </p:blipFill>
        <p:spPr bwMode="auto">
          <a:xfrm>
            <a:off x="25776" y="312738"/>
            <a:ext cx="9118224" cy="578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60375" y="1340768"/>
            <a:ext cx="83600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smtClean="0">
                <a:solidFill>
                  <a:srgbClr val="FF0000"/>
                </a:solidFill>
                <a:latin typeface="Architecture" pitchFamily="34" charset="-93"/>
                <a:ea typeface="Architecture" pitchFamily="34" charset="-93"/>
                <a:cs typeface="Architecture" pitchFamily="34" charset="-93"/>
              </a:rPr>
              <a:t>A pronoun is a word that replaces a noun. </a:t>
            </a:r>
            <a:endParaRPr lang="vi-VN" sz="4800">
              <a:solidFill>
                <a:srgbClr val="FF0000"/>
              </a:solidFill>
              <a:latin typeface="Architecture" pitchFamily="34" charset="-93"/>
              <a:ea typeface="Architecture" pitchFamily="34" charset="-93"/>
              <a:cs typeface="Architecture" pitchFamily="34" charset="-93"/>
            </a:endParaRPr>
          </a:p>
        </p:txBody>
      </p:sp>
      <p:pic>
        <p:nvPicPr>
          <p:cNvPr id="6" name="Picture 5" descr="What Does It Mean to Be Nonbinary or Enby?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7" y="2467544"/>
            <a:ext cx="2466975" cy="18478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612775" y="4603005"/>
            <a:ext cx="3052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latin typeface="Aparajita" pitchFamily="34" charset="0"/>
                <a:cs typeface="Aparajita" pitchFamily="34" charset="0"/>
              </a:rPr>
              <a:t>They / Them</a:t>
            </a:r>
            <a:endParaRPr lang="vi-VN" sz="4000">
              <a:cs typeface="Aparajita" pitchFamily="34" charset="0"/>
            </a:endParaRPr>
          </a:p>
        </p:txBody>
      </p:sp>
      <p:pic>
        <p:nvPicPr>
          <p:cNvPr id="8" name="Picture 7" descr="Artificial Flowers &amp; Floral Supplies | Michaels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398465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716016" y="4732296"/>
            <a:ext cx="3052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latin typeface="Aparajita" pitchFamily="34" charset="0"/>
                <a:cs typeface="Aparajita" pitchFamily="34" charset="0"/>
              </a:rPr>
              <a:t>They / Them</a:t>
            </a:r>
            <a:endParaRPr lang="vi-VN" sz="4000"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25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0" t="7656" r="7554" b="10671"/>
          <a:stretch/>
        </p:blipFill>
        <p:spPr bwMode="auto">
          <a:xfrm>
            <a:off x="16291" y="329280"/>
            <a:ext cx="9118224" cy="578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6020" y="548680"/>
            <a:ext cx="82076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0000"/>
                </a:solidFill>
                <a:latin typeface="Amazone" pitchFamily="34" charset="-93"/>
                <a:ea typeface="Amazone" pitchFamily="34" charset="-93"/>
                <a:cs typeface="Amazone" pitchFamily="34" charset="-93"/>
              </a:rPr>
              <a:t>Personal pronouns </a:t>
            </a:r>
            <a:r>
              <a:rPr lang="en-US" sz="4000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have different forms for different grammartical persons</a:t>
            </a:r>
            <a:r>
              <a:rPr lang="en-US" sz="4000" b="1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.</a:t>
            </a:r>
            <a:endParaRPr lang="vi-VN" sz="4000" b="1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6020" y="1908419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1st person </a:t>
            </a:r>
            <a:r>
              <a:rPr lang="en-US" sz="3600">
                <a:latin typeface="Amazone" pitchFamily="34" charset="-93"/>
                <a:ea typeface="Amazone" pitchFamily="34" charset="-93"/>
                <a:cs typeface="Amazone" pitchFamily="34" charset="-93"/>
              </a:rPr>
              <a:t>singular</a:t>
            </a:r>
            <a:endParaRPr lang="vi-VN" sz="3600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0544" y="2542580"/>
            <a:ext cx="38890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I, me, my, mine</a:t>
            </a:r>
            <a:endParaRPr lang="vi-VN" sz="3600" b="1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7150" y="3188781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2nd person </a:t>
            </a:r>
            <a:r>
              <a:rPr lang="en-US" sz="3600">
                <a:latin typeface="Amazone" pitchFamily="34" charset="-93"/>
                <a:ea typeface="Amazone" pitchFamily="34" charset="-93"/>
                <a:cs typeface="Amazone" pitchFamily="34" charset="-93"/>
              </a:rPr>
              <a:t>singular</a:t>
            </a:r>
            <a:endParaRPr lang="vi-VN" sz="3600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6224" y="3835112"/>
            <a:ext cx="38890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You, yourself, yours</a:t>
            </a:r>
            <a:endParaRPr lang="vi-VN" sz="3600" b="1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0375" y="4483809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3rd person </a:t>
            </a:r>
            <a:r>
              <a:rPr lang="en-US" sz="3600">
                <a:latin typeface="Amazone" pitchFamily="34" charset="-93"/>
                <a:ea typeface="Amazone" pitchFamily="34" charset="-93"/>
                <a:cs typeface="Amazone" pitchFamily="34" charset="-93"/>
              </a:rPr>
              <a:t>singular</a:t>
            </a:r>
            <a:endParaRPr lang="vi-VN" sz="3600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4285" y="5130140"/>
            <a:ext cx="8393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Amazone" pitchFamily="34" charset="-93"/>
                <a:ea typeface="Amazone" pitchFamily="34" charset="-93"/>
                <a:cs typeface="Amazone" pitchFamily="34" charset="-93"/>
              </a:rPr>
              <a:t>h</a:t>
            </a:r>
            <a:r>
              <a:rPr lang="en-US" sz="3600" b="1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e, she, it, him, her, himself, herself, itself, . . .  </a:t>
            </a:r>
            <a:endParaRPr lang="vi-VN" sz="3600" b="1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351415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10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0" t="7656" r="7554" b="10671"/>
          <a:stretch/>
        </p:blipFill>
        <p:spPr bwMode="auto">
          <a:xfrm>
            <a:off x="25776" y="312738"/>
            <a:ext cx="9118224" cy="578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06020" y="548680"/>
            <a:ext cx="82076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0000"/>
                </a:solidFill>
                <a:latin typeface="Amazone" pitchFamily="34" charset="-93"/>
                <a:ea typeface="Amazone" pitchFamily="34" charset="-93"/>
                <a:cs typeface="Amazone" pitchFamily="34" charset="-93"/>
              </a:rPr>
              <a:t>Personal pronouns </a:t>
            </a:r>
            <a:r>
              <a:rPr lang="en-US" sz="4000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have different forms for different grammartical persons</a:t>
            </a:r>
            <a:r>
              <a:rPr lang="en-US" sz="4000" b="1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.</a:t>
            </a:r>
            <a:endParaRPr lang="vi-VN" sz="4000" b="1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0544" y="1872119"/>
            <a:ext cx="3461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1st person plural</a:t>
            </a:r>
            <a:endParaRPr lang="vi-VN" sz="3600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0644" y="2518450"/>
            <a:ext cx="457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Amazone" pitchFamily="34" charset="-93"/>
                <a:ea typeface="Amazone" pitchFamily="34" charset="-93"/>
                <a:cs typeface="Amazone" pitchFamily="34" charset="-93"/>
              </a:rPr>
              <a:t>w</a:t>
            </a:r>
            <a:r>
              <a:rPr lang="en-US" sz="3600" b="1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e, us, ourselves, ours</a:t>
            </a:r>
            <a:endParaRPr lang="vi-VN" sz="3600" b="1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3197" y="3068960"/>
            <a:ext cx="3461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2nd person plural</a:t>
            </a:r>
            <a:endParaRPr lang="vi-VN" sz="3600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0375" y="3701865"/>
            <a:ext cx="457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Amazone" pitchFamily="34" charset="-93"/>
                <a:ea typeface="Amazone" pitchFamily="34" charset="-93"/>
                <a:cs typeface="Amazone" pitchFamily="34" charset="-93"/>
              </a:rPr>
              <a:t>y</a:t>
            </a:r>
            <a:r>
              <a:rPr lang="en-US" sz="3600" b="1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ou, yourselves, yours</a:t>
            </a:r>
            <a:endParaRPr lang="vi-VN" sz="3600" b="1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19933" y="4348196"/>
            <a:ext cx="3461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3rd person plural</a:t>
            </a:r>
            <a:endParaRPr lang="vi-VN" sz="3600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7975" y="4846014"/>
            <a:ext cx="54675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Amazone" pitchFamily="34" charset="-93"/>
                <a:ea typeface="Amazone" pitchFamily="34" charset="-93"/>
                <a:cs typeface="Amazone" pitchFamily="34" charset="-93"/>
              </a:rPr>
              <a:t>t</a:t>
            </a:r>
            <a:r>
              <a:rPr lang="en-US" sz="3600" b="1" smtClean="0">
                <a:latin typeface="Amazone" pitchFamily="34" charset="-93"/>
                <a:ea typeface="Amazone" pitchFamily="34" charset="-93"/>
                <a:cs typeface="Amazone" pitchFamily="34" charset="-93"/>
              </a:rPr>
              <a:t>hey, them, themselves, theirs</a:t>
            </a:r>
            <a:endParaRPr lang="vi-VN" sz="3600" b="1"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351415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0" t="7656" r="7554" b="10671"/>
          <a:stretch/>
        </p:blipFill>
        <p:spPr bwMode="auto">
          <a:xfrm>
            <a:off x="25776" y="312738"/>
            <a:ext cx="9118224" cy="578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English Anh Thầy - Tiếng Anh theo phương pháp Toán Học - ĐẠI TỪ Đại từ dùng  để thay thế cho danh từ 1. ĐẠI TỪ NHÂN XƯNG (Personal pronouns) - Đại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692696"/>
            <a:ext cx="8216081" cy="49685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415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ction World Green chalk board 1.5x2ft. Green board Price in India - Buy  Action World Green chalk board 1.5x2ft. Green board online at Flipkart.c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" t="1976" r="2113" b="2521"/>
          <a:stretch/>
        </p:blipFill>
        <p:spPr bwMode="auto">
          <a:xfrm>
            <a:off x="-2911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620688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FFC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Impersonal pronouns</a:t>
            </a:r>
            <a:r>
              <a:rPr lang="en-US" sz="2800" smtClean="0">
                <a:latin typeface="Amherst" pitchFamily="18" charset="-93"/>
                <a:ea typeface="Amherst" pitchFamily="18" charset="-93"/>
                <a:cs typeface="Amherst" pitchFamily="18" charset="-93"/>
              </a:rPr>
              <a:t> don’t have different forms  based on grammartical person </a:t>
            </a:r>
            <a:endParaRPr lang="vi-VN" sz="2800"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0252" y="1772816"/>
            <a:ext cx="7990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Demonstrative pronouns =Đại từ chỉ định </a:t>
            </a:r>
            <a:endParaRPr lang="vi-VN" sz="2800"/>
          </a:p>
        </p:txBody>
      </p:sp>
      <p:sp>
        <p:nvSpPr>
          <p:cNvPr id="5" name="TextBox 4"/>
          <p:cNvSpPr txBox="1"/>
          <p:nvPr/>
        </p:nvSpPr>
        <p:spPr>
          <a:xfrm>
            <a:off x="841311" y="2459680"/>
            <a:ext cx="4585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This, that, these, those </a:t>
            </a:r>
            <a:endParaRPr lang="vi-VN" sz="2800"/>
          </a:p>
        </p:txBody>
      </p:sp>
      <p:sp>
        <p:nvSpPr>
          <p:cNvPr id="6" name="TextBox 5"/>
          <p:cNvSpPr txBox="1"/>
          <p:nvPr/>
        </p:nvSpPr>
        <p:spPr>
          <a:xfrm>
            <a:off x="797634" y="3167390"/>
            <a:ext cx="6942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Indefinite pronouns =Đại từ bất định   </a:t>
            </a:r>
            <a:endParaRPr lang="vi-VN" sz="2800"/>
          </a:p>
        </p:txBody>
      </p:sp>
      <p:sp>
        <p:nvSpPr>
          <p:cNvPr id="7" name="TextBox 6"/>
          <p:cNvSpPr txBox="1"/>
          <p:nvPr/>
        </p:nvSpPr>
        <p:spPr>
          <a:xfrm>
            <a:off x="770250" y="3852457"/>
            <a:ext cx="5245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 all, any, others, many, some</a:t>
            </a:r>
            <a:endParaRPr lang="vi-VN" sz="2800"/>
          </a:p>
        </p:txBody>
      </p:sp>
      <p:sp>
        <p:nvSpPr>
          <p:cNvPr id="8" name="TextBox 7"/>
          <p:cNvSpPr txBox="1"/>
          <p:nvPr/>
        </p:nvSpPr>
        <p:spPr>
          <a:xfrm>
            <a:off x="836754" y="4535542"/>
            <a:ext cx="762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Interogative pronouns =Đại từ nghi vấn   </a:t>
            </a:r>
            <a:endParaRPr lang="vi-VN" sz="2800"/>
          </a:p>
        </p:txBody>
      </p:sp>
      <p:sp>
        <p:nvSpPr>
          <p:cNvPr id="9" name="TextBox 8"/>
          <p:cNvSpPr txBox="1"/>
          <p:nvPr/>
        </p:nvSpPr>
        <p:spPr>
          <a:xfrm>
            <a:off x="868385" y="5157192"/>
            <a:ext cx="5245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 what, which, who, whom </a:t>
            </a:r>
            <a:endParaRPr lang="vi-VN" sz="2800"/>
          </a:p>
        </p:txBody>
      </p:sp>
    </p:spTree>
    <p:extLst>
      <p:ext uri="{BB962C8B-B14F-4D97-AF65-F5344CB8AC3E}">
        <p14:creationId xmlns:p14="http://schemas.microsoft.com/office/powerpoint/2010/main" val="2407975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620688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Impersonal pronouns</a:t>
            </a:r>
            <a:r>
              <a:rPr lang="en-US" sz="2800" smtClean="0">
                <a:solidFill>
                  <a:srgbClr val="C0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 </a:t>
            </a:r>
            <a:r>
              <a:rPr lang="en-US" sz="2800" smtClean="0">
                <a:latin typeface="Amherst" pitchFamily="18" charset="-93"/>
                <a:ea typeface="Amherst" pitchFamily="18" charset="-93"/>
                <a:cs typeface="Amherst" pitchFamily="18" charset="-93"/>
              </a:rPr>
              <a:t>don’t have different forms  based on grammartical person </a:t>
            </a:r>
            <a:endParaRPr lang="vi-VN" sz="2800"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0252" y="1772817"/>
            <a:ext cx="7774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Demonstrative pronouns =Đại  từ chỉ định </a:t>
            </a:r>
            <a:endParaRPr lang="vi-VN" sz="2800"/>
          </a:p>
        </p:txBody>
      </p:sp>
      <p:sp>
        <p:nvSpPr>
          <p:cNvPr id="5" name="TextBox 4"/>
          <p:cNvSpPr txBox="1"/>
          <p:nvPr/>
        </p:nvSpPr>
        <p:spPr>
          <a:xfrm>
            <a:off x="994745" y="2460246"/>
            <a:ext cx="7177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This, that, these, those </a:t>
            </a:r>
            <a:endParaRPr lang="vi-VN" sz="2800"/>
          </a:p>
        </p:txBody>
      </p:sp>
      <p:sp>
        <p:nvSpPr>
          <p:cNvPr id="6" name="TextBox 5"/>
          <p:cNvSpPr txBox="1"/>
          <p:nvPr/>
        </p:nvSpPr>
        <p:spPr>
          <a:xfrm>
            <a:off x="797634" y="3167390"/>
            <a:ext cx="7806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Indefinite pronouns =Đại từ bất định   </a:t>
            </a:r>
            <a:endParaRPr lang="vi-VN" sz="2800"/>
          </a:p>
        </p:txBody>
      </p:sp>
      <p:sp>
        <p:nvSpPr>
          <p:cNvPr id="7" name="TextBox 6"/>
          <p:cNvSpPr txBox="1"/>
          <p:nvPr/>
        </p:nvSpPr>
        <p:spPr>
          <a:xfrm>
            <a:off x="841311" y="3852457"/>
            <a:ext cx="5245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 all, any, others, many, some</a:t>
            </a:r>
            <a:endParaRPr lang="vi-VN" sz="2800"/>
          </a:p>
        </p:txBody>
      </p:sp>
      <p:sp>
        <p:nvSpPr>
          <p:cNvPr id="8" name="TextBox 7"/>
          <p:cNvSpPr txBox="1"/>
          <p:nvPr/>
        </p:nvSpPr>
        <p:spPr>
          <a:xfrm>
            <a:off x="836754" y="4535542"/>
            <a:ext cx="7335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Interogative pronouns =Dai tu nghi van   </a:t>
            </a:r>
            <a:endParaRPr lang="vi-VN" sz="2800"/>
          </a:p>
        </p:txBody>
      </p:sp>
      <p:sp>
        <p:nvSpPr>
          <p:cNvPr id="9" name="TextBox 8"/>
          <p:cNvSpPr txBox="1"/>
          <p:nvPr/>
        </p:nvSpPr>
        <p:spPr>
          <a:xfrm>
            <a:off x="836755" y="5183614"/>
            <a:ext cx="5245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/>
              <a:t> what, which, who, whom </a:t>
            </a:r>
            <a:endParaRPr lang="vi-VN" sz="2800"/>
          </a:p>
        </p:txBody>
      </p:sp>
    </p:spTree>
    <p:extLst>
      <p:ext uri="{BB962C8B-B14F-4D97-AF65-F5344CB8AC3E}">
        <p14:creationId xmlns:p14="http://schemas.microsoft.com/office/powerpoint/2010/main" val="110125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ction World Green chalk board 1.5x2ft. Green board Price in India - Buy  Action World Green chalk board 1.5x2ft. Green board online at Flipkart.c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" t="1976" r="2113" b="2521"/>
          <a:stretch/>
        </p:blipFill>
        <p:spPr bwMode="auto">
          <a:xfrm>
            <a:off x="4163" y="-64619"/>
            <a:ext cx="89802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1600" y="692696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solidFill>
                  <a:srgbClr val="FFC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Nouns &amp; Pronouns</a:t>
            </a:r>
            <a:r>
              <a:rPr lang="en-US" sz="4000" smtClean="0">
                <a:latin typeface="Amherst" pitchFamily="18" charset="-93"/>
                <a:ea typeface="Amherst" pitchFamily="18" charset="-93"/>
                <a:cs typeface="Amherst" pitchFamily="18" charset="-93"/>
              </a:rPr>
              <a:t> may be  </a:t>
            </a:r>
            <a:endParaRPr lang="vi-VN" sz="4000"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1418947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parajita" pitchFamily="34" charset="0"/>
                <a:ea typeface="Amazone" pitchFamily="34" charset="-93"/>
                <a:cs typeface="Aparajita" pitchFamily="34" charset="0"/>
              </a:rPr>
              <a:t>Subjects</a:t>
            </a:r>
            <a:endParaRPr lang="vi-VN" sz="3600">
              <a:latin typeface="Amazone" pitchFamily="34" charset="-93"/>
              <a:ea typeface="Amazone" pitchFamily="34" charset="-93"/>
              <a:cs typeface="Aparajit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600" y="2088947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solidFill>
                  <a:srgbClr val="FFC000"/>
                </a:solidFill>
                <a:latin typeface="Aparajita" pitchFamily="34" charset="0"/>
                <a:ea typeface="Amazone" pitchFamily="34" charset="-93"/>
                <a:cs typeface="Aparajita" pitchFamily="34" charset="0"/>
              </a:rPr>
              <a:t>Eva</a:t>
            </a:r>
            <a:r>
              <a:rPr lang="en-US" sz="3600" smtClean="0">
                <a:latin typeface="Aparajita" pitchFamily="34" charset="0"/>
                <a:ea typeface="Amazone" pitchFamily="34" charset="-93"/>
                <a:cs typeface="Aparajita" pitchFamily="34" charset="0"/>
              </a:rPr>
              <a:t> is brilliant.</a:t>
            </a:r>
            <a:endParaRPr lang="vi-VN" sz="3600">
              <a:latin typeface="Amazone" pitchFamily="34" charset="-93"/>
              <a:ea typeface="Amazone" pitchFamily="34" charset="-93"/>
              <a:cs typeface="Aparajit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2022" y="2752546"/>
            <a:ext cx="2705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solidFill>
                  <a:srgbClr val="FFC000"/>
                </a:solidFill>
                <a:latin typeface="Aparajita" pitchFamily="34" charset="0"/>
                <a:ea typeface="Amazone" pitchFamily="34" charset="-93"/>
                <a:cs typeface="Aparajita" pitchFamily="34" charset="0"/>
              </a:rPr>
              <a:t>She</a:t>
            </a:r>
            <a:r>
              <a:rPr lang="en-US" sz="3600" smtClean="0">
                <a:latin typeface="Aparajita" pitchFamily="34" charset="0"/>
                <a:ea typeface="Amazone" pitchFamily="34" charset="-93"/>
                <a:cs typeface="Aparajita" pitchFamily="34" charset="0"/>
              </a:rPr>
              <a:t> is brilliant.</a:t>
            </a:r>
            <a:endParaRPr lang="vi-VN" sz="3600">
              <a:latin typeface="Amazone" pitchFamily="34" charset="-93"/>
              <a:ea typeface="Amazone" pitchFamily="34" charset="-93"/>
              <a:cs typeface="Aparajita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600" y="3501009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parajita" pitchFamily="34" charset="0"/>
                <a:ea typeface="Amazone" pitchFamily="34" charset="-93"/>
                <a:cs typeface="Aparajita" pitchFamily="34" charset="0"/>
              </a:rPr>
              <a:t>Direct objects = Tan ngu truc tiep</a:t>
            </a:r>
            <a:endParaRPr lang="vi-VN" sz="3600">
              <a:latin typeface="Amazone" pitchFamily="34" charset="-93"/>
              <a:ea typeface="Amazone" pitchFamily="34" charset="-93"/>
              <a:cs typeface="Aparajit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29711" y="4147340"/>
            <a:ext cx="2462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parajita" pitchFamily="34" charset="0"/>
                <a:ea typeface="Amazone" pitchFamily="34" charset="-93"/>
                <a:cs typeface="Aparajita" pitchFamily="34" charset="0"/>
              </a:rPr>
              <a:t>I know </a:t>
            </a:r>
            <a:r>
              <a:rPr lang="en-US" sz="3600" smtClean="0">
                <a:solidFill>
                  <a:srgbClr val="FFC000"/>
                </a:solidFill>
                <a:latin typeface="Aparajita" pitchFamily="34" charset="0"/>
                <a:ea typeface="Amazone" pitchFamily="34" charset="-93"/>
                <a:cs typeface="Aparajita" pitchFamily="34" charset="0"/>
              </a:rPr>
              <a:t>Iva.</a:t>
            </a:r>
            <a:endParaRPr lang="vi-VN" sz="3600">
              <a:solidFill>
                <a:srgbClr val="FFC000"/>
              </a:solidFill>
              <a:latin typeface="Amazone" pitchFamily="34" charset="-93"/>
              <a:ea typeface="Amazone" pitchFamily="34" charset="-93"/>
              <a:cs typeface="Aparajit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55239" y="4894578"/>
            <a:ext cx="19823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parajita" pitchFamily="34" charset="0"/>
                <a:ea typeface="Amazone" pitchFamily="34" charset="-93"/>
                <a:cs typeface="Aparajita" pitchFamily="34" charset="0"/>
              </a:rPr>
              <a:t>I know </a:t>
            </a:r>
            <a:r>
              <a:rPr lang="en-US" sz="3600" smtClean="0">
                <a:solidFill>
                  <a:srgbClr val="FFC000"/>
                </a:solidFill>
                <a:latin typeface="Aparajita" pitchFamily="34" charset="0"/>
                <a:ea typeface="Amazone" pitchFamily="34" charset="-93"/>
                <a:cs typeface="Aparajita" pitchFamily="34" charset="0"/>
              </a:rPr>
              <a:t>her.</a:t>
            </a:r>
            <a:r>
              <a:rPr lang="en-US" sz="3600" smtClean="0">
                <a:latin typeface="Aparajita" pitchFamily="34" charset="0"/>
                <a:ea typeface="Amazone" pitchFamily="34" charset="-93"/>
                <a:cs typeface="Aparajita" pitchFamily="34" charset="0"/>
              </a:rPr>
              <a:t> </a:t>
            </a:r>
            <a:endParaRPr lang="vi-VN" sz="3600">
              <a:latin typeface="Amazone" pitchFamily="34" charset="-93"/>
              <a:ea typeface="Amazone" pitchFamily="34" charset="-93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155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8" grpId="0"/>
      <p:bldP spid="9" grpId="0"/>
      <p:bldP spid="10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ction World Green chalk board 1.5x2ft. Green board Price in India - Buy  Action World Green chalk board 1.5x2ft. Green board online at Flipkart.c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" t="1976" r="2113" b="2521"/>
          <a:stretch/>
        </p:blipFill>
        <p:spPr bwMode="auto">
          <a:xfrm>
            <a:off x="-101064" y="-14272"/>
            <a:ext cx="89802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71600" y="692696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solidFill>
                  <a:srgbClr val="FFC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Nouns &amp; Pronouns</a:t>
            </a:r>
            <a:r>
              <a:rPr lang="en-US" sz="4000" smtClean="0">
                <a:latin typeface="Amherst" pitchFamily="18" charset="-93"/>
                <a:ea typeface="Amherst" pitchFamily="18" charset="-93"/>
                <a:cs typeface="Amherst" pitchFamily="18" charset="-93"/>
              </a:rPr>
              <a:t> may be  </a:t>
            </a:r>
            <a:endParaRPr lang="vi-VN" sz="4000"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1409765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parajita" pitchFamily="34" charset="0"/>
                <a:ea typeface="Amazone" pitchFamily="34" charset="-93"/>
                <a:cs typeface="Aparajita" pitchFamily="34" charset="0"/>
              </a:rPr>
              <a:t>Indirect objects</a:t>
            </a:r>
            <a:endParaRPr lang="vi-VN" sz="3600">
              <a:latin typeface="Amazone" pitchFamily="34" charset="-93"/>
              <a:ea typeface="Amazone" pitchFamily="34" charset="-93"/>
              <a:cs typeface="Aparajit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2056096"/>
            <a:ext cx="3345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parajita" pitchFamily="34" charset="0"/>
                <a:ea typeface="Amazone" pitchFamily="34" charset="-93"/>
                <a:cs typeface="Aparajita" pitchFamily="34" charset="0"/>
              </a:rPr>
              <a:t>I’m talking to </a:t>
            </a:r>
            <a:r>
              <a:rPr lang="en-US" sz="3600" smtClean="0">
                <a:solidFill>
                  <a:srgbClr val="FFC000"/>
                </a:solidFill>
                <a:latin typeface="Aparajita" pitchFamily="34" charset="0"/>
                <a:ea typeface="Amazone" pitchFamily="34" charset="-93"/>
                <a:cs typeface="Aparajita" pitchFamily="34" charset="0"/>
              </a:rPr>
              <a:t>Eva</a:t>
            </a:r>
            <a:r>
              <a:rPr lang="en-US" sz="3600" smtClean="0">
                <a:latin typeface="Aparajita" pitchFamily="34" charset="0"/>
                <a:ea typeface="Amazone" pitchFamily="34" charset="-93"/>
                <a:cs typeface="Aparajita" pitchFamily="34" charset="0"/>
              </a:rPr>
              <a:t>.</a:t>
            </a:r>
            <a:endParaRPr lang="vi-VN" sz="3600">
              <a:solidFill>
                <a:srgbClr val="FFC000"/>
              </a:solidFill>
              <a:latin typeface="Amazone" pitchFamily="34" charset="-93"/>
              <a:ea typeface="Amazone" pitchFamily="34" charset="-93"/>
              <a:cs typeface="Aparajit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3607" y="2705843"/>
            <a:ext cx="3345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Aparajita" pitchFamily="34" charset="0"/>
                <a:ea typeface="Amazone" pitchFamily="34" charset="-93"/>
                <a:cs typeface="Aparajita" pitchFamily="34" charset="0"/>
              </a:rPr>
              <a:t>I’m talking to </a:t>
            </a:r>
            <a:r>
              <a:rPr lang="en-US" sz="3600" smtClean="0">
                <a:solidFill>
                  <a:srgbClr val="FFC000"/>
                </a:solidFill>
                <a:latin typeface="Aparajita" pitchFamily="34" charset="0"/>
                <a:ea typeface="Amazone" pitchFamily="34" charset="-93"/>
                <a:cs typeface="Aparajita" pitchFamily="34" charset="0"/>
              </a:rPr>
              <a:t>her</a:t>
            </a:r>
            <a:r>
              <a:rPr lang="en-US" sz="3600" smtClean="0">
                <a:latin typeface="Aparajita" pitchFamily="34" charset="0"/>
                <a:ea typeface="Amazone" pitchFamily="34" charset="-93"/>
                <a:cs typeface="Aparajita" pitchFamily="34" charset="0"/>
              </a:rPr>
              <a:t>.</a:t>
            </a:r>
            <a:endParaRPr lang="vi-VN" sz="3600">
              <a:solidFill>
                <a:srgbClr val="FFC000"/>
              </a:solidFill>
              <a:latin typeface="Amazone" pitchFamily="34" charset="-93"/>
              <a:ea typeface="Amazone" pitchFamily="34" charset="-93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28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2222" y="116632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smtClean="0"/>
              <a:t>01  Functions of Nouns</a:t>
            </a:r>
            <a:endParaRPr lang="vi-VN" sz="440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797744"/>
              </p:ext>
            </p:extLst>
          </p:nvPr>
        </p:nvGraphicFramePr>
        <p:xfrm>
          <a:off x="251520" y="2348880"/>
          <a:ext cx="6096000" cy="379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smtClean="0"/>
                        <a:t>Words</a:t>
                      </a:r>
                      <a:endParaRPr lang="vi-VN" sz="240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Meanings</a:t>
                      </a:r>
                      <a:endParaRPr lang="vi-VN" sz="2400"/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1.</a:t>
                      </a:r>
                      <a:r>
                        <a:rPr lang="en-US" baseline="0" smtClean="0"/>
                        <a:t> customer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a. Đồng nghiệp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2. policy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b. Đơn xin việc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3. position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c. Sự cải taọ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4. preparation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d. Bệnh nhân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5. renovation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e. Sự chuẩn bị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6. application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f.  Chính sách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7. colleague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g. Đối thủ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8.competitor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h. Vị trí 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9. patient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i. Khách hàng 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660232" y="2852936"/>
            <a:ext cx="172819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49886" y="918865"/>
            <a:ext cx="6574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mtClean="0"/>
              <a:t>Matching the word with its meaning</a:t>
            </a:r>
            <a:endParaRPr lang="vi-VN" sz="2800"/>
          </a:p>
        </p:txBody>
      </p:sp>
    </p:spTree>
    <p:extLst>
      <p:ext uri="{BB962C8B-B14F-4D97-AF65-F5344CB8AC3E}">
        <p14:creationId xmlns:p14="http://schemas.microsoft.com/office/powerpoint/2010/main" val="3781096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2222" y="116632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smtClean="0"/>
              <a:t>01  Functions of Nouns</a:t>
            </a:r>
            <a:endParaRPr lang="vi-VN" sz="440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245833"/>
              </p:ext>
            </p:extLst>
          </p:nvPr>
        </p:nvGraphicFramePr>
        <p:xfrm>
          <a:off x="251520" y="2348880"/>
          <a:ext cx="6096000" cy="379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smtClean="0"/>
                        <a:t>Words</a:t>
                      </a:r>
                      <a:endParaRPr lang="vi-VN" sz="240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Meanings</a:t>
                      </a:r>
                      <a:endParaRPr lang="vi-VN" sz="2400"/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1.</a:t>
                      </a:r>
                      <a:r>
                        <a:rPr lang="en-US" baseline="0" smtClean="0"/>
                        <a:t> customer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a. Đồng nghiệp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2. policy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b. Đơn xin việc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3. position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c. Sự cải taọ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4. preparation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d. Bệnh nhân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5. renovation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e. Sự chuẩn bị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6. application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f.  Chính sách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7. colleague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g. Đối thủ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8.competitor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h. Vị trí 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9. patient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i. Khách hàng 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660232" y="2852936"/>
            <a:ext cx="172819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  <a:p>
            <a:pPr marL="342900" indent="-342900">
              <a:buAutoNum type="arabicPeriod"/>
            </a:pPr>
            <a:r>
              <a:rPr lang="en-US" smtClean="0"/>
              <a:t>__________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49886" y="918865"/>
            <a:ext cx="6574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mtClean="0"/>
              <a:t>Matching the word with its meaning</a:t>
            </a:r>
            <a:endParaRPr lang="vi-VN" sz="2800"/>
          </a:p>
        </p:txBody>
      </p:sp>
    </p:spTree>
    <p:extLst>
      <p:ext uri="{BB962C8B-B14F-4D97-AF65-F5344CB8AC3E}">
        <p14:creationId xmlns:p14="http://schemas.microsoft.com/office/powerpoint/2010/main" val="284003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2222" y="116632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smtClean="0"/>
              <a:t>01  Functions of Nouns</a:t>
            </a:r>
            <a:endParaRPr lang="vi-VN" sz="440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0277329"/>
              </p:ext>
            </p:extLst>
          </p:nvPr>
        </p:nvGraphicFramePr>
        <p:xfrm>
          <a:off x="251520" y="2348880"/>
          <a:ext cx="6096000" cy="379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smtClean="0"/>
                        <a:t>Words</a:t>
                      </a:r>
                      <a:endParaRPr lang="vi-VN" sz="240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Meanings</a:t>
                      </a:r>
                      <a:endParaRPr lang="vi-VN" sz="2400"/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1.</a:t>
                      </a:r>
                      <a:r>
                        <a:rPr lang="en-US" baseline="0" smtClean="0"/>
                        <a:t> customer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a. Dong nghiep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2. policy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b. Don xin viec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3. position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c. Su cai tao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4. preparation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d. Benh nhan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5. renovation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e. Su chuan bi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6. application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f.  Chinh sach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7. colleague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g. Doi thu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8.competitor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h. Vi tri 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9. patient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i. Khach hang </a:t>
                      </a:r>
                      <a:endParaRPr lang="vi-VN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660232" y="2852936"/>
            <a:ext cx="172819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mtClean="0"/>
              <a:t>i</a:t>
            </a:r>
          </a:p>
          <a:p>
            <a:pPr marL="342900" indent="-342900">
              <a:buAutoNum type="arabicPeriod"/>
            </a:pPr>
            <a:r>
              <a:rPr lang="en-US" smtClean="0"/>
              <a:t>f</a:t>
            </a:r>
          </a:p>
          <a:p>
            <a:pPr marL="342900" indent="-342900">
              <a:buAutoNum type="arabicPeriod"/>
            </a:pPr>
            <a:r>
              <a:rPr lang="en-US" smtClean="0"/>
              <a:t>h</a:t>
            </a:r>
          </a:p>
          <a:p>
            <a:pPr marL="342900" indent="-342900">
              <a:buAutoNum type="arabicPeriod"/>
            </a:pPr>
            <a:r>
              <a:rPr lang="en-US" smtClean="0"/>
              <a:t>e</a:t>
            </a:r>
          </a:p>
          <a:p>
            <a:pPr marL="342900" indent="-342900">
              <a:buAutoNum type="arabicPeriod"/>
            </a:pPr>
            <a:r>
              <a:rPr lang="en-US" smtClean="0"/>
              <a:t>c</a:t>
            </a:r>
          </a:p>
          <a:p>
            <a:pPr marL="342900" indent="-342900">
              <a:buAutoNum type="arabicPeriod"/>
            </a:pPr>
            <a:r>
              <a:rPr lang="en-US" smtClean="0"/>
              <a:t>b</a:t>
            </a:r>
          </a:p>
          <a:p>
            <a:pPr marL="342900" indent="-342900">
              <a:buAutoNum type="arabicPeriod"/>
            </a:pPr>
            <a:r>
              <a:rPr lang="en-US" smtClean="0"/>
              <a:t>a</a:t>
            </a:r>
          </a:p>
          <a:p>
            <a:pPr marL="342900" indent="-342900">
              <a:buAutoNum type="arabicPeriod"/>
            </a:pPr>
            <a:r>
              <a:rPr lang="en-US" smtClean="0"/>
              <a:t>g</a:t>
            </a:r>
          </a:p>
          <a:p>
            <a:pPr marL="342900" indent="-342900">
              <a:buAutoNum type="arabicPeriod"/>
            </a:pPr>
            <a:r>
              <a:rPr lang="en-US" smtClean="0"/>
              <a:t>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1412776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mtClean="0"/>
              <a:t>Matching the word with its meaning</a:t>
            </a:r>
            <a:endParaRPr lang="vi-VN" sz="2800"/>
          </a:p>
        </p:txBody>
      </p:sp>
    </p:spTree>
    <p:extLst>
      <p:ext uri="{BB962C8B-B14F-4D97-AF65-F5344CB8AC3E}">
        <p14:creationId xmlns:p14="http://schemas.microsoft.com/office/powerpoint/2010/main" val="44617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0" t="10922" r="16394" b="22437"/>
          <a:stretch/>
        </p:blipFill>
        <p:spPr bwMode="auto">
          <a:xfrm>
            <a:off x="-49487" y="-13694"/>
            <a:ext cx="8910918" cy="6857999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2556832" y="3379280"/>
            <a:ext cx="3240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6800176" y="3404016"/>
            <a:ext cx="28803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615244" y="3404016"/>
            <a:ext cx="27298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198729" y="3113137"/>
            <a:ext cx="828092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TextBox 9"/>
          <p:cNvSpPr txBox="1"/>
          <p:nvPr/>
        </p:nvSpPr>
        <p:spPr>
          <a:xfrm>
            <a:off x="2461174" y="3098056"/>
            <a:ext cx="1334526" cy="36933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>
                <a:latin typeface="Aachen" pitchFamily="18" charset="-93"/>
                <a:ea typeface="Aachen" pitchFamily="18" charset="-93"/>
                <a:cs typeface="Aachen" pitchFamily="18" charset="-93"/>
              </a:rPr>
              <a:t>l</a:t>
            </a:r>
            <a:r>
              <a:rPr lang="en-US" smtClean="0">
                <a:latin typeface="Aachen" pitchFamily="18" charset="-93"/>
                <a:ea typeface="Aachen" pitchFamily="18" charset="-93"/>
                <a:cs typeface="Aachen" pitchFamily="18" charset="-93"/>
              </a:rPr>
              <a:t>ợi nhuận</a:t>
            </a:r>
            <a:endParaRPr lang="vi-VN"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49424" y="3074773"/>
            <a:ext cx="162870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>
                <a:latin typeface="Aachen" pitchFamily="18" charset="-93"/>
                <a:ea typeface="Aachen" pitchFamily="18" charset="-93"/>
                <a:cs typeface="Aachen" pitchFamily="18" charset="-93"/>
              </a:rPr>
              <a:t>m</a:t>
            </a:r>
            <a:r>
              <a:rPr lang="en-US" smtClean="0">
                <a:latin typeface="Aachen" pitchFamily="18" charset="-93"/>
                <a:ea typeface="Aachen" pitchFamily="18" charset="-93"/>
                <a:cs typeface="Aachen" pitchFamily="18" charset="-93"/>
              </a:rPr>
              <a:t>ột bài báo</a:t>
            </a:r>
            <a:endParaRPr lang="vi-VN"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60232" y="3115047"/>
            <a:ext cx="129614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>
                <a:latin typeface="Aachen" pitchFamily="18" charset="-93"/>
                <a:ea typeface="Aachen" pitchFamily="18" charset="-93"/>
                <a:cs typeface="Aachen" pitchFamily="18" charset="-93"/>
              </a:rPr>
              <a:t>h</a:t>
            </a:r>
            <a:r>
              <a:rPr lang="en-US" smtClean="0">
                <a:latin typeface="Aachen" pitchFamily="18" charset="-93"/>
                <a:ea typeface="Aachen" pitchFamily="18" charset="-93"/>
                <a:cs typeface="Aachen" pitchFamily="18" charset="-93"/>
              </a:rPr>
              <a:t>ợp đồng</a:t>
            </a:r>
            <a:endParaRPr lang="vi-VN"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1490" y="6172782"/>
            <a:ext cx="875994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7030A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Bạn có nhận được e-mail mà trợ lý của tôi gửi cho bạn ngày hôm qua không?   </a:t>
            </a:r>
            <a:endParaRPr lang="vi-VN">
              <a:solidFill>
                <a:srgbClr val="7030A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4648709" y="4142797"/>
            <a:ext cx="239524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556832" y="5312693"/>
            <a:ext cx="79208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832820" y="4163435"/>
            <a:ext cx="324036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556832" y="4163435"/>
            <a:ext cx="271086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155575" y="3657397"/>
            <a:ext cx="2175792" cy="485400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9" name="Straight Connector 28"/>
          <p:cNvCxnSpPr/>
          <p:nvPr/>
        </p:nvCxnSpPr>
        <p:spPr>
          <a:xfrm>
            <a:off x="4751738" y="5342945"/>
            <a:ext cx="82876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156856" y="5342945"/>
            <a:ext cx="57738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6" name="Flowchart: Decision 1025"/>
          <p:cNvSpPr/>
          <p:nvPr/>
        </p:nvSpPr>
        <p:spPr>
          <a:xfrm>
            <a:off x="1288467" y="4993250"/>
            <a:ext cx="1195300" cy="504056"/>
          </a:xfrm>
          <a:prstGeom prst="flowChartDecision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8" name="TextBox 37"/>
          <p:cNvSpPr txBox="1"/>
          <p:nvPr/>
        </p:nvSpPr>
        <p:spPr>
          <a:xfrm>
            <a:off x="4481280" y="4921242"/>
            <a:ext cx="2054533" cy="6480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6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m</a:t>
            </a:r>
            <a:r>
              <a:rPr lang="en-US" smtClean="0">
                <a:solidFill>
                  <a:schemeClr val="accent6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ột cuộc họp hiệu quả </a:t>
            </a:r>
            <a:endParaRPr lang="vi-VN">
              <a:solidFill>
                <a:schemeClr val="accent6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705557" y="4921242"/>
            <a:ext cx="2054533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mtClean="0">
                <a:solidFill>
                  <a:schemeClr val="accent6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Bài báo cáo hàng năm của chúng tôi</a:t>
            </a:r>
            <a:endParaRPr lang="vi-VN">
              <a:solidFill>
                <a:schemeClr val="accent6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380428" y="4939351"/>
            <a:ext cx="205453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6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s</a:t>
            </a:r>
            <a:r>
              <a:rPr lang="en-US" smtClean="0">
                <a:solidFill>
                  <a:schemeClr val="accent6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ản phẩm đắt tiền  </a:t>
            </a:r>
            <a:endParaRPr lang="vi-VN">
              <a:solidFill>
                <a:schemeClr val="accent6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75494" y="3735252"/>
            <a:ext cx="211466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mtClean="0">
                <a:solidFill>
                  <a:srgbClr val="00206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Buổi biểu diễn của họ</a:t>
            </a:r>
            <a:endParaRPr lang="vi-VN">
              <a:solidFill>
                <a:srgbClr val="00206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577236" y="3715707"/>
            <a:ext cx="191856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0206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v</a:t>
            </a:r>
            <a:r>
              <a:rPr lang="en-US" smtClean="0">
                <a:solidFill>
                  <a:srgbClr val="00206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ăn phòng của anh ấy </a:t>
            </a:r>
            <a:endParaRPr lang="vi-VN">
              <a:solidFill>
                <a:srgbClr val="00206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420833" y="3730932"/>
            <a:ext cx="209187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mtClean="0">
                <a:solidFill>
                  <a:srgbClr val="00206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đồ đạc trong phòng của anh ấy </a:t>
            </a:r>
            <a:endParaRPr lang="vi-VN">
              <a:solidFill>
                <a:srgbClr val="00206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351415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14" grpId="0" animBg="1"/>
      <p:bldP spid="17" grpId="0" animBg="1"/>
      <p:bldP spid="12" grpId="0" animBg="1"/>
      <p:bldP spid="1026" grpId="0" animBg="1"/>
      <p:bldP spid="38" grpId="0" animBg="1"/>
      <p:bldP spid="39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0" t="10922" r="16394" b="22437"/>
          <a:stretch/>
        </p:blipFill>
        <p:spPr bwMode="auto">
          <a:xfrm>
            <a:off x="-49487" y="-13694"/>
            <a:ext cx="8910918" cy="6857999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2556832" y="3379280"/>
            <a:ext cx="3240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6800176" y="3404016"/>
            <a:ext cx="28803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615244" y="3404016"/>
            <a:ext cx="27298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198729" y="3113137"/>
            <a:ext cx="828092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TextBox 9"/>
          <p:cNvSpPr txBox="1"/>
          <p:nvPr/>
        </p:nvSpPr>
        <p:spPr>
          <a:xfrm>
            <a:off x="2461174" y="3098056"/>
            <a:ext cx="1334526" cy="36933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>
                <a:latin typeface="Aachen" pitchFamily="18" charset="-93"/>
                <a:ea typeface="Aachen" pitchFamily="18" charset="-93"/>
                <a:cs typeface="Aachen" pitchFamily="18" charset="-93"/>
              </a:rPr>
              <a:t>l</a:t>
            </a:r>
            <a:r>
              <a:rPr lang="en-US" smtClean="0">
                <a:latin typeface="Aachen" pitchFamily="18" charset="-93"/>
                <a:ea typeface="Aachen" pitchFamily="18" charset="-93"/>
                <a:cs typeface="Aachen" pitchFamily="18" charset="-93"/>
              </a:rPr>
              <a:t>ợi nhuận</a:t>
            </a:r>
            <a:endParaRPr lang="vi-VN"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49424" y="3074773"/>
            <a:ext cx="162870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>
                <a:latin typeface="Aachen" pitchFamily="18" charset="-93"/>
                <a:ea typeface="Aachen" pitchFamily="18" charset="-93"/>
                <a:cs typeface="Aachen" pitchFamily="18" charset="-93"/>
              </a:rPr>
              <a:t>m</a:t>
            </a:r>
            <a:r>
              <a:rPr lang="en-US" smtClean="0">
                <a:latin typeface="Aachen" pitchFamily="18" charset="-93"/>
                <a:ea typeface="Aachen" pitchFamily="18" charset="-93"/>
                <a:cs typeface="Aachen" pitchFamily="18" charset="-93"/>
              </a:rPr>
              <a:t>ột bài báo</a:t>
            </a:r>
            <a:endParaRPr lang="vi-VN"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60232" y="3115047"/>
            <a:ext cx="129614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>
                <a:latin typeface="Aachen" pitchFamily="18" charset="-93"/>
                <a:ea typeface="Aachen" pitchFamily="18" charset="-93"/>
                <a:cs typeface="Aachen" pitchFamily="18" charset="-93"/>
              </a:rPr>
              <a:t>h</a:t>
            </a:r>
            <a:r>
              <a:rPr lang="en-US" smtClean="0">
                <a:latin typeface="Aachen" pitchFamily="18" charset="-93"/>
                <a:ea typeface="Aachen" pitchFamily="18" charset="-93"/>
                <a:cs typeface="Aachen" pitchFamily="18" charset="-93"/>
              </a:rPr>
              <a:t>ợp đồng</a:t>
            </a:r>
            <a:endParaRPr lang="vi-VN"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1490" y="6172782"/>
            <a:ext cx="875994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7030A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Bạn có nhận được e-mail mà trợ lý của tôi gửi cho bạn ngày hôm qua không?   </a:t>
            </a:r>
            <a:endParaRPr lang="vi-VN">
              <a:solidFill>
                <a:srgbClr val="7030A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4648709" y="4142797"/>
            <a:ext cx="239524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556832" y="5312693"/>
            <a:ext cx="79208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832820" y="4163435"/>
            <a:ext cx="324036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556832" y="4163435"/>
            <a:ext cx="271086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155575" y="3657397"/>
            <a:ext cx="2175792" cy="485400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9" name="Straight Connector 28"/>
          <p:cNvCxnSpPr/>
          <p:nvPr/>
        </p:nvCxnSpPr>
        <p:spPr>
          <a:xfrm>
            <a:off x="4751738" y="5342945"/>
            <a:ext cx="82876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156856" y="5342945"/>
            <a:ext cx="57738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6" name="Flowchart: Decision 1025"/>
          <p:cNvSpPr/>
          <p:nvPr/>
        </p:nvSpPr>
        <p:spPr>
          <a:xfrm>
            <a:off x="1288467" y="4993250"/>
            <a:ext cx="1195300" cy="504056"/>
          </a:xfrm>
          <a:prstGeom prst="flowChartDecision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8" name="TextBox 37"/>
          <p:cNvSpPr txBox="1"/>
          <p:nvPr/>
        </p:nvSpPr>
        <p:spPr>
          <a:xfrm>
            <a:off x="4481280" y="4921242"/>
            <a:ext cx="2054533" cy="6480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6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m</a:t>
            </a:r>
            <a:r>
              <a:rPr lang="en-US" smtClean="0">
                <a:solidFill>
                  <a:schemeClr val="accent6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ột cuộc họp hiệu quả </a:t>
            </a:r>
            <a:endParaRPr lang="vi-VN">
              <a:solidFill>
                <a:schemeClr val="accent6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705557" y="4921242"/>
            <a:ext cx="2054533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mtClean="0">
                <a:solidFill>
                  <a:schemeClr val="accent6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Bài báo cáo hàng năm của chúng tôi</a:t>
            </a:r>
            <a:endParaRPr lang="vi-VN">
              <a:solidFill>
                <a:schemeClr val="accent6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380428" y="4939351"/>
            <a:ext cx="205453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6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s</a:t>
            </a:r>
            <a:r>
              <a:rPr lang="en-US" smtClean="0">
                <a:solidFill>
                  <a:schemeClr val="accent6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ản phẩm đắt tiền  </a:t>
            </a:r>
            <a:endParaRPr lang="vi-VN">
              <a:solidFill>
                <a:schemeClr val="accent6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75494" y="3735252"/>
            <a:ext cx="211466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mtClean="0">
                <a:solidFill>
                  <a:srgbClr val="00206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Buổi biểu diễn của họ</a:t>
            </a:r>
            <a:endParaRPr lang="vi-VN">
              <a:solidFill>
                <a:srgbClr val="00206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577236" y="3715707"/>
            <a:ext cx="191856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0206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v</a:t>
            </a:r>
            <a:r>
              <a:rPr lang="en-US" smtClean="0">
                <a:solidFill>
                  <a:srgbClr val="00206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ăn phòng của anh ấy </a:t>
            </a:r>
            <a:endParaRPr lang="vi-VN">
              <a:solidFill>
                <a:srgbClr val="00206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420833" y="3730932"/>
            <a:ext cx="209187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mtClean="0">
                <a:solidFill>
                  <a:srgbClr val="00206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đồ đạc trong phòng của anh ấy </a:t>
            </a:r>
            <a:endParaRPr lang="vi-VN">
              <a:solidFill>
                <a:srgbClr val="00206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1348178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14" grpId="0" animBg="1"/>
      <p:bldP spid="17" grpId="0" animBg="1"/>
      <p:bldP spid="12" grpId="0" animBg="1"/>
      <p:bldP spid="1026" grpId="0" animBg="1"/>
      <p:bldP spid="38" grpId="0" animBg="1"/>
      <p:bldP spid="39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Quá khứ của Lose là gì? - J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08720"/>
            <a:ext cx="7143750" cy="401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89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1681163"/>
            <a:ext cx="5238750" cy="349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992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3" t="14132" r="18572" b="9857"/>
          <a:stretch/>
        </p:blipFill>
        <p:spPr bwMode="auto">
          <a:xfrm>
            <a:off x="0" y="36121"/>
            <a:ext cx="9187816" cy="685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37261" y="1913263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m</a:t>
            </a:r>
            <a:r>
              <a:rPr lang="en-US" sz="2000" b="1" smtClean="0">
                <a:solidFill>
                  <a:srgbClr val="FF0000"/>
                </a:solidFill>
              </a:rPr>
              <a:t>y </a:t>
            </a:r>
            <a:r>
              <a:rPr lang="en-US" b="1" smtClean="0">
                <a:solidFill>
                  <a:srgbClr val="FF0000"/>
                </a:solidFill>
              </a:rPr>
              <a:t>passport</a:t>
            </a:r>
            <a:endParaRPr lang="vi-VN" b="1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27783" y="2867138"/>
            <a:ext cx="1966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a</a:t>
            </a:r>
            <a:r>
              <a:rPr lang="en-US" sz="2000" b="1" smtClean="0">
                <a:solidFill>
                  <a:srgbClr val="FF0000"/>
                </a:solidFill>
              </a:rPr>
              <a:t>n </a:t>
            </a:r>
            <a:r>
              <a:rPr lang="en-US" b="1" smtClean="0">
                <a:solidFill>
                  <a:srgbClr val="FF0000"/>
                </a:solidFill>
              </a:rPr>
              <a:t>apartment</a:t>
            </a:r>
            <a:endParaRPr lang="vi-VN" b="1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48119" y="3461153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h</a:t>
            </a:r>
            <a:r>
              <a:rPr lang="en-US" b="1" smtClean="0">
                <a:solidFill>
                  <a:srgbClr val="FF0000"/>
                </a:solidFill>
              </a:rPr>
              <a:t>igh</a:t>
            </a:r>
            <a:r>
              <a:rPr lang="en-US" sz="2000" b="1" smtClean="0">
                <a:solidFill>
                  <a:srgbClr val="FF0000"/>
                </a:solidFill>
              </a:rPr>
              <a:t> rent</a:t>
            </a:r>
            <a:endParaRPr lang="vi-VN" sz="2000" b="1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58536" y="2329499"/>
            <a:ext cx="1670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t</a:t>
            </a:r>
            <a:r>
              <a:rPr lang="en-US" sz="2000" b="1" smtClean="0">
                <a:solidFill>
                  <a:srgbClr val="FF0000"/>
                </a:solidFill>
              </a:rPr>
              <a:t>he </a:t>
            </a:r>
            <a:r>
              <a:rPr lang="en-US" b="1" smtClean="0">
                <a:solidFill>
                  <a:srgbClr val="FF0000"/>
                </a:solidFill>
              </a:rPr>
              <a:t>contract</a:t>
            </a:r>
            <a:endParaRPr lang="vi-VN" b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48118" y="2327920"/>
            <a:ext cx="3270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rgbClr val="7030A0"/>
                </a:solidFill>
              </a:rPr>
              <a:t>t</a:t>
            </a:r>
            <a:r>
              <a:rPr lang="en-US" b="1" smtClean="0">
                <a:solidFill>
                  <a:srgbClr val="7030A0"/>
                </a:solidFill>
              </a:rPr>
              <a:t>o finalize = to complete, to finish </a:t>
            </a:r>
            <a:endParaRPr lang="vi-VN" b="1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58491" y="160337"/>
            <a:ext cx="2360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Page  108</a:t>
            </a:r>
            <a:endParaRPr lang="vi-VN" sz="3200"/>
          </a:p>
        </p:txBody>
      </p:sp>
      <p:sp>
        <p:nvSpPr>
          <p:cNvPr id="11" name="Multiply 10"/>
          <p:cNvSpPr/>
          <p:nvPr/>
        </p:nvSpPr>
        <p:spPr>
          <a:xfrm>
            <a:off x="7524328" y="5229200"/>
            <a:ext cx="216024" cy="57606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Multiply 13"/>
          <p:cNvSpPr/>
          <p:nvPr/>
        </p:nvSpPr>
        <p:spPr>
          <a:xfrm>
            <a:off x="827584" y="6274988"/>
            <a:ext cx="216024" cy="57606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8381909" y="472514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noun</a:t>
            </a:r>
            <a:endParaRPr lang="vi-VN" b="1"/>
          </a:p>
        </p:txBody>
      </p:sp>
      <p:sp>
        <p:nvSpPr>
          <p:cNvPr id="15" name="TextBox 14"/>
          <p:cNvSpPr txBox="1"/>
          <p:nvPr/>
        </p:nvSpPr>
        <p:spPr>
          <a:xfrm>
            <a:off x="4067944" y="5833339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noun</a:t>
            </a:r>
            <a:endParaRPr lang="vi-VN" b="1"/>
          </a:p>
        </p:txBody>
      </p:sp>
      <p:sp>
        <p:nvSpPr>
          <p:cNvPr id="12" name="TextBox 11"/>
          <p:cNvSpPr txBox="1"/>
          <p:nvPr/>
        </p:nvSpPr>
        <p:spPr>
          <a:xfrm>
            <a:off x="-7422" y="6347576"/>
            <a:ext cx="2771800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smtClean="0">
                <a:latin typeface="Aachen" pitchFamily="18" charset="-93"/>
                <a:ea typeface="Aachen" pitchFamily="18" charset="-93"/>
                <a:cs typeface="Aachen" pitchFamily="18" charset="-93"/>
              </a:rPr>
              <a:t> </a:t>
            </a:r>
            <a:r>
              <a:rPr lang="en-US" sz="2200" b="1" smtClean="0">
                <a:latin typeface=".VnTime" pitchFamily="34" charset="0"/>
                <a:ea typeface="Aachen" pitchFamily="18" charset="-93"/>
                <a:cs typeface="Aachen" pitchFamily="18" charset="-93"/>
              </a:rPr>
              <a:t>những chuyến bay</a:t>
            </a:r>
            <a:endParaRPr lang="vi-VN" sz="2200" b="1"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08050" y="5617895"/>
            <a:ext cx="1413474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smtClean="0">
                <a:latin typeface=".VnTime" pitchFamily="34" charset="0"/>
                <a:ea typeface="Aachen" pitchFamily="18" charset="-93"/>
                <a:cs typeface="Aachen" pitchFamily="18" charset="-93"/>
              </a:rPr>
              <a:t>fault = lỗi</a:t>
            </a:r>
            <a:endParaRPr lang="vi-VN" sz="2200" b="1"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351415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6" grpId="0"/>
      <p:bldP spid="7" grpId="0"/>
      <p:bldP spid="11" grpId="0" animBg="1"/>
      <p:bldP spid="14" grpId="0" animBg="1"/>
      <p:bldP spid="5" grpId="0"/>
      <p:bldP spid="15" grpId="0"/>
      <p:bldP spid="12" grpId="0" animBg="1"/>
      <p:bldP spid="12" grpId="1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0" t="10514" r="14862" b="9903"/>
          <a:stretch/>
        </p:blipFill>
        <p:spPr bwMode="auto">
          <a:xfrm>
            <a:off x="-2" y="0"/>
            <a:ext cx="9144002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405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5" t="54779" r="16618" b="33272"/>
          <a:stretch/>
        </p:blipFill>
        <p:spPr bwMode="auto">
          <a:xfrm>
            <a:off x="179512" y="908720"/>
            <a:ext cx="8856984" cy="2390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622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5" t="17612" r="15453" b="9009"/>
          <a:stretch/>
        </p:blipFill>
        <p:spPr bwMode="auto">
          <a:xfrm>
            <a:off x="0" y="0"/>
            <a:ext cx="917170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1475656" y="1412776"/>
            <a:ext cx="86409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172922" y="1916832"/>
            <a:ext cx="104715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210312" y="2484639"/>
            <a:ext cx="61780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879812" y="2924944"/>
            <a:ext cx="86409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771800" y="3501008"/>
            <a:ext cx="108012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Multiply 13"/>
          <p:cNvSpPr/>
          <p:nvPr/>
        </p:nvSpPr>
        <p:spPr>
          <a:xfrm>
            <a:off x="2555776" y="5111760"/>
            <a:ext cx="936104" cy="34441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2" name="Multiply 21"/>
          <p:cNvSpPr/>
          <p:nvPr/>
        </p:nvSpPr>
        <p:spPr>
          <a:xfrm>
            <a:off x="2490229" y="6237312"/>
            <a:ext cx="936104" cy="34441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1" name="TextBox 20"/>
          <p:cNvSpPr txBox="1"/>
          <p:nvPr/>
        </p:nvSpPr>
        <p:spPr>
          <a:xfrm>
            <a:off x="6948264" y="217203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Page 111</a:t>
            </a:r>
            <a:endParaRPr lang="vi-VN" sz="3200"/>
          </a:p>
        </p:txBody>
      </p:sp>
    </p:spTree>
    <p:extLst>
      <p:ext uri="{BB962C8B-B14F-4D97-AF65-F5344CB8AC3E}">
        <p14:creationId xmlns:p14="http://schemas.microsoft.com/office/powerpoint/2010/main" val="1416399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2" grpId="0" animBg="1"/>
      <p:bldP spid="2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0" t="7656" r="7554" b="10671"/>
          <a:stretch/>
        </p:blipFill>
        <p:spPr bwMode="auto">
          <a:xfrm>
            <a:off x="-31914" y="0"/>
            <a:ext cx="9205875" cy="6733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5"/>
          <p:cNvSpPr/>
          <p:nvPr/>
        </p:nvSpPr>
        <p:spPr>
          <a:xfrm>
            <a:off x="1475656" y="908720"/>
            <a:ext cx="4536504" cy="12194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/>
              <a:t> 04 Pronouns </a:t>
            </a:r>
            <a:endParaRPr lang="vi-VN" sz="4400"/>
          </a:p>
        </p:txBody>
      </p:sp>
      <p:sp>
        <p:nvSpPr>
          <p:cNvPr id="4" name="TextBox 3"/>
          <p:cNvSpPr txBox="1"/>
          <p:nvPr/>
        </p:nvSpPr>
        <p:spPr>
          <a:xfrm>
            <a:off x="5868144" y="312738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/>
              <a:t>Page 112</a:t>
            </a:r>
            <a:endParaRPr lang="vi-VN" sz="3600"/>
          </a:p>
        </p:txBody>
      </p:sp>
    </p:spTree>
    <p:extLst>
      <p:ext uri="{BB962C8B-B14F-4D97-AF65-F5344CB8AC3E}">
        <p14:creationId xmlns:p14="http://schemas.microsoft.com/office/powerpoint/2010/main" val="143823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0" t="7656" r="7554" b="10671"/>
          <a:stretch/>
        </p:blipFill>
        <p:spPr bwMode="auto">
          <a:xfrm>
            <a:off x="-81420" y="-119623"/>
            <a:ext cx="9205875" cy="6733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5"/>
          <p:cNvSpPr/>
          <p:nvPr/>
        </p:nvSpPr>
        <p:spPr>
          <a:xfrm>
            <a:off x="971600" y="191122"/>
            <a:ext cx="4536504" cy="12194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/>
              <a:t> 04 Pronouns </a:t>
            </a:r>
            <a:endParaRPr lang="vi-VN" sz="4400"/>
          </a:p>
        </p:txBody>
      </p:sp>
      <p:sp>
        <p:nvSpPr>
          <p:cNvPr id="4" name="TextBox 3"/>
          <p:cNvSpPr txBox="1"/>
          <p:nvPr/>
        </p:nvSpPr>
        <p:spPr>
          <a:xfrm>
            <a:off x="5868144" y="312738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/>
              <a:t>Page 112</a:t>
            </a:r>
            <a:endParaRPr lang="vi-VN" sz="360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87" t="12800" r="17295" b="21921"/>
          <a:stretch/>
        </p:blipFill>
        <p:spPr bwMode="auto">
          <a:xfrm>
            <a:off x="155575" y="1653426"/>
            <a:ext cx="8849880" cy="4775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0215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7623" y="4556975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/>
              <a:t>d</a:t>
            </a:r>
            <a:r>
              <a:rPr lang="en-US" sz="2800" smtClean="0"/>
              <a:t>elighted (</a:t>
            </a:r>
            <a:r>
              <a:rPr lang="vi-VN" sz="2800" b="1" i="1" smtClean="0"/>
              <a:t>adj</a:t>
            </a:r>
            <a:r>
              <a:rPr lang="en-US" sz="2800" b="1" i="1"/>
              <a:t>)</a:t>
            </a:r>
            <a:r>
              <a:rPr lang="en-US" sz="2800" smtClean="0"/>
              <a:t> </a:t>
            </a:r>
            <a:r>
              <a:rPr lang="vi-VN" sz="2800"/>
              <a:t>/dɪˈlaɪ.tɪd</a:t>
            </a:r>
            <a:r>
              <a:rPr lang="vi-VN" sz="2800" smtClean="0"/>
              <a:t>/</a:t>
            </a:r>
            <a:r>
              <a:rPr lang="en-US" sz="2800" smtClean="0"/>
              <a:t> = very pleased, happy, glad</a:t>
            </a:r>
            <a:endParaRPr lang="vi-VN" sz="2800"/>
          </a:p>
        </p:txBody>
      </p:sp>
      <p:sp>
        <p:nvSpPr>
          <p:cNvPr id="3" name="Rectangle 2"/>
          <p:cNvSpPr/>
          <p:nvPr/>
        </p:nvSpPr>
        <p:spPr>
          <a:xfrm>
            <a:off x="397623" y="5373216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i="1"/>
              <a:t>Pat was delighted </a:t>
            </a:r>
            <a:r>
              <a:rPr lang="en-US" sz="3600" b="1" i="1"/>
              <a:t>with</a:t>
            </a:r>
            <a:r>
              <a:rPr lang="en-US" sz="3600" i="1"/>
              <a:t> her new </a:t>
            </a:r>
            <a:r>
              <a:rPr lang="en-US" sz="3600" i="1">
                <a:hlinkClick r:id="rId2" tooltip="house"/>
              </a:rPr>
              <a:t>house</a:t>
            </a:r>
            <a:r>
              <a:rPr lang="en-US" sz="3600" i="1"/>
              <a:t>.</a:t>
            </a:r>
            <a:endParaRPr lang="vi-VN" sz="360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646" y="83843"/>
            <a:ext cx="5832648" cy="424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09691" y="1556792"/>
            <a:ext cx="19925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</a:rPr>
              <a:t>delighted</a:t>
            </a:r>
            <a:endParaRPr lang="vi-VN" sz="36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915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0" t="7656" r="7554" b="10671"/>
          <a:stretch/>
        </p:blipFill>
        <p:spPr bwMode="auto">
          <a:xfrm>
            <a:off x="-31914" y="0"/>
            <a:ext cx="9205875" cy="6733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5"/>
          <p:cNvSpPr/>
          <p:nvPr/>
        </p:nvSpPr>
        <p:spPr>
          <a:xfrm>
            <a:off x="1475656" y="908720"/>
            <a:ext cx="4536504" cy="12194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/>
              <a:t> 04 Pronouns </a:t>
            </a:r>
            <a:endParaRPr lang="vi-VN" sz="4400"/>
          </a:p>
        </p:txBody>
      </p:sp>
      <p:sp>
        <p:nvSpPr>
          <p:cNvPr id="4" name="TextBox 3"/>
          <p:cNvSpPr txBox="1"/>
          <p:nvPr/>
        </p:nvSpPr>
        <p:spPr>
          <a:xfrm>
            <a:off x="5868144" y="312738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/>
              <a:t>Page 112</a:t>
            </a:r>
            <a:endParaRPr lang="vi-VN" sz="360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5" t="14320" r="24717" b="47917"/>
          <a:stretch/>
        </p:blipFill>
        <p:spPr bwMode="auto">
          <a:xfrm>
            <a:off x="278770" y="2780927"/>
            <a:ext cx="8584505" cy="3806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val 6"/>
          <p:cNvSpPr/>
          <p:nvPr/>
        </p:nvSpPr>
        <p:spPr>
          <a:xfrm>
            <a:off x="1043608" y="5589240"/>
            <a:ext cx="288032" cy="43204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Oval 8"/>
          <p:cNvSpPr/>
          <p:nvPr/>
        </p:nvSpPr>
        <p:spPr>
          <a:xfrm>
            <a:off x="5436096" y="4005065"/>
            <a:ext cx="432048" cy="401460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Oval 12"/>
          <p:cNvSpPr/>
          <p:nvPr/>
        </p:nvSpPr>
        <p:spPr>
          <a:xfrm>
            <a:off x="1043608" y="4579317"/>
            <a:ext cx="576064" cy="43204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Oval 13"/>
          <p:cNvSpPr/>
          <p:nvPr/>
        </p:nvSpPr>
        <p:spPr>
          <a:xfrm>
            <a:off x="7274412" y="4558925"/>
            <a:ext cx="432048" cy="401460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Oval 14"/>
          <p:cNvSpPr/>
          <p:nvPr/>
        </p:nvSpPr>
        <p:spPr>
          <a:xfrm>
            <a:off x="3064024" y="5157192"/>
            <a:ext cx="423664" cy="43204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Oval 15"/>
          <p:cNvSpPr/>
          <p:nvPr/>
        </p:nvSpPr>
        <p:spPr>
          <a:xfrm>
            <a:off x="3487688" y="5146996"/>
            <a:ext cx="576064" cy="43204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7" name="Oval 16"/>
          <p:cNvSpPr/>
          <p:nvPr/>
        </p:nvSpPr>
        <p:spPr>
          <a:xfrm>
            <a:off x="2607893" y="4026787"/>
            <a:ext cx="576064" cy="43204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8" name="Oval 17"/>
          <p:cNvSpPr/>
          <p:nvPr/>
        </p:nvSpPr>
        <p:spPr>
          <a:xfrm>
            <a:off x="6554332" y="5589240"/>
            <a:ext cx="720080" cy="43204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2405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0" t="7656" r="7554" b="10671"/>
          <a:stretch/>
        </p:blipFill>
        <p:spPr bwMode="auto">
          <a:xfrm>
            <a:off x="-31914" y="0"/>
            <a:ext cx="9205875" cy="6733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5"/>
          <p:cNvSpPr/>
          <p:nvPr/>
        </p:nvSpPr>
        <p:spPr>
          <a:xfrm>
            <a:off x="1475656" y="908720"/>
            <a:ext cx="4536504" cy="12194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/>
              <a:t> 04 Pronouns </a:t>
            </a:r>
            <a:endParaRPr lang="vi-VN" sz="4400"/>
          </a:p>
        </p:txBody>
      </p:sp>
      <p:sp>
        <p:nvSpPr>
          <p:cNvPr id="4" name="TextBox 3"/>
          <p:cNvSpPr txBox="1"/>
          <p:nvPr/>
        </p:nvSpPr>
        <p:spPr>
          <a:xfrm>
            <a:off x="5868144" y="312738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/>
              <a:t>Page 112</a:t>
            </a:r>
            <a:endParaRPr lang="vi-VN" sz="3600"/>
          </a:p>
        </p:txBody>
      </p:sp>
    </p:spTree>
    <p:extLst>
      <p:ext uri="{BB962C8B-B14F-4D97-AF65-F5344CB8AC3E}">
        <p14:creationId xmlns:p14="http://schemas.microsoft.com/office/powerpoint/2010/main" val="392645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9" t="50000" r="17476" b="8712"/>
          <a:stretch/>
        </p:blipFill>
        <p:spPr bwMode="auto">
          <a:xfrm>
            <a:off x="27709" y="188640"/>
            <a:ext cx="9116291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8-Point Star 2"/>
          <p:cNvSpPr/>
          <p:nvPr/>
        </p:nvSpPr>
        <p:spPr>
          <a:xfrm>
            <a:off x="2843808" y="1772815"/>
            <a:ext cx="1296144" cy="576064"/>
          </a:xfrm>
          <a:prstGeom prst="star8">
            <a:avLst>
              <a:gd name="adj" fmla="val 5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" name="10-Point Star 3"/>
          <p:cNvSpPr/>
          <p:nvPr/>
        </p:nvSpPr>
        <p:spPr>
          <a:xfrm>
            <a:off x="539552" y="3140968"/>
            <a:ext cx="1291752" cy="936104"/>
          </a:xfrm>
          <a:prstGeom prst="star10">
            <a:avLst>
              <a:gd name="adj" fmla="val 31326"/>
              <a:gd name="hf" fmla="val 105146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" name="10-Point Star 5"/>
          <p:cNvSpPr/>
          <p:nvPr/>
        </p:nvSpPr>
        <p:spPr>
          <a:xfrm>
            <a:off x="2647728" y="1556792"/>
            <a:ext cx="1656184" cy="1224136"/>
          </a:xfrm>
          <a:prstGeom prst="star10">
            <a:avLst>
              <a:gd name="adj" fmla="val 28527"/>
              <a:gd name="hf" fmla="val 105146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02989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7" t="14309" r="12874" b="58896"/>
          <a:stretch/>
        </p:blipFill>
        <p:spPr bwMode="auto">
          <a:xfrm>
            <a:off x="-468560" y="764704"/>
            <a:ext cx="9849236" cy="196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98014" y="3525688"/>
            <a:ext cx="25405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smtClean="0">
                <a:solidFill>
                  <a:srgbClr val="0070C0"/>
                </a:solidFill>
              </a:rPr>
              <a:t>Page 113</a:t>
            </a:r>
            <a:endParaRPr lang="vi-VN" sz="4400" b="1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05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0" t="11184" r="13524" b="22539"/>
          <a:stretch/>
        </p:blipFill>
        <p:spPr bwMode="auto">
          <a:xfrm>
            <a:off x="-115308" y="-53758"/>
            <a:ext cx="9696872" cy="484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356299" y="1340360"/>
            <a:ext cx="1440160" cy="35334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4" name="Straight Connector 3"/>
          <p:cNvCxnSpPr/>
          <p:nvPr/>
        </p:nvCxnSpPr>
        <p:spPr>
          <a:xfrm>
            <a:off x="3687054" y="572925"/>
            <a:ext cx="5040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6"/>
          <p:cNvSpPr/>
          <p:nvPr/>
        </p:nvSpPr>
        <p:spPr>
          <a:xfrm>
            <a:off x="315087" y="3493342"/>
            <a:ext cx="849397" cy="35334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8" name="Straight Connector 7"/>
          <p:cNvCxnSpPr/>
          <p:nvPr/>
        </p:nvCxnSpPr>
        <p:spPr>
          <a:xfrm>
            <a:off x="1619672" y="3031649"/>
            <a:ext cx="129614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247420" y="1682800"/>
            <a:ext cx="849397" cy="35334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Rounded Rectangle 9"/>
          <p:cNvSpPr/>
          <p:nvPr/>
        </p:nvSpPr>
        <p:spPr>
          <a:xfrm>
            <a:off x="5247420" y="3469071"/>
            <a:ext cx="1124780" cy="353342"/>
          </a:xfrm>
          <a:prstGeom prst="roundRect">
            <a:avLst>
              <a:gd name="adj" fmla="val 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1" name="Straight Connector 10"/>
          <p:cNvCxnSpPr/>
          <p:nvPr/>
        </p:nvCxnSpPr>
        <p:spPr>
          <a:xfrm>
            <a:off x="7958608" y="2684112"/>
            <a:ext cx="7200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883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3" t="14754" r="11921" b="15531"/>
          <a:stretch/>
        </p:blipFill>
        <p:spPr bwMode="auto">
          <a:xfrm>
            <a:off x="0" y="406828"/>
            <a:ext cx="9144000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al 1"/>
          <p:cNvSpPr/>
          <p:nvPr/>
        </p:nvSpPr>
        <p:spPr>
          <a:xfrm>
            <a:off x="379440" y="2692859"/>
            <a:ext cx="1944216" cy="52228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" name="Oval 3"/>
          <p:cNvSpPr/>
          <p:nvPr/>
        </p:nvSpPr>
        <p:spPr>
          <a:xfrm>
            <a:off x="379440" y="4167305"/>
            <a:ext cx="174428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Oval 6"/>
          <p:cNvSpPr/>
          <p:nvPr/>
        </p:nvSpPr>
        <p:spPr>
          <a:xfrm>
            <a:off x="4731241" y="1916832"/>
            <a:ext cx="1944216" cy="44505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Oval 8"/>
          <p:cNvSpPr/>
          <p:nvPr/>
        </p:nvSpPr>
        <p:spPr>
          <a:xfrm>
            <a:off x="4875257" y="4167305"/>
            <a:ext cx="1800200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75202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7" grpId="0" animBg="1"/>
      <p:bldP spid="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STEFAN Chair, brown-black - IKEA"/>
          <p:cNvSpPr>
            <a:spLocks noChangeAspect="1" noChangeArrowheads="1"/>
          </p:cNvSpPr>
          <p:nvPr/>
        </p:nvSpPr>
        <p:spPr bwMode="auto">
          <a:xfrm>
            <a:off x="155575" y="-2968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2" descr="MAIN | eBoard Touch 2 - Legamas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2405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7" t="10845" r="13962" b="8333"/>
          <a:stretch/>
        </p:blipFill>
        <p:spPr bwMode="auto">
          <a:xfrm>
            <a:off x="-252536" y="37728"/>
            <a:ext cx="9531928" cy="5912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57444" y="261422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0070C0"/>
                </a:solidFill>
              </a:rPr>
              <a:t>Page 114</a:t>
            </a:r>
            <a:endParaRPr lang="vi-VN" b="1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39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09" t="10796" r="21843" b="8135"/>
          <a:stretch/>
        </p:blipFill>
        <p:spPr bwMode="auto">
          <a:xfrm>
            <a:off x="827584" y="26610"/>
            <a:ext cx="8255912" cy="664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516216" y="18864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0070C0"/>
                </a:solidFill>
              </a:rPr>
              <a:t>Page 114</a:t>
            </a:r>
            <a:endParaRPr lang="vi-VN" b="1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64088" y="189455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 has work</a:t>
            </a:r>
            <a:endParaRPr lang="vi-VN" b="1"/>
          </a:p>
        </p:txBody>
      </p:sp>
      <p:sp>
        <p:nvSpPr>
          <p:cNvPr id="5" name="TextBox 4"/>
          <p:cNvSpPr txBox="1"/>
          <p:nvPr/>
        </p:nvSpPr>
        <p:spPr>
          <a:xfrm>
            <a:off x="3563888" y="2957946"/>
            <a:ext cx="737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 She</a:t>
            </a:r>
            <a:endParaRPr lang="vi-VN" b="1"/>
          </a:p>
        </p:txBody>
      </p:sp>
      <p:sp>
        <p:nvSpPr>
          <p:cNvPr id="6" name="TextBox 5"/>
          <p:cNvSpPr txBox="1"/>
          <p:nvPr/>
        </p:nvSpPr>
        <p:spPr>
          <a:xfrm>
            <a:off x="6287634" y="3334205"/>
            <a:ext cx="1452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 exceeded</a:t>
            </a:r>
            <a:endParaRPr lang="vi-VN" b="1"/>
          </a:p>
        </p:txBody>
      </p:sp>
      <p:sp>
        <p:nvSpPr>
          <p:cNvPr id="7" name="TextBox 6"/>
          <p:cNvSpPr txBox="1"/>
          <p:nvPr/>
        </p:nvSpPr>
        <p:spPr>
          <a:xfrm>
            <a:off x="4625768" y="3503482"/>
            <a:ext cx="6595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/>
              <a:t>(B)</a:t>
            </a:r>
            <a:endParaRPr lang="vi-VN" sz="2000" b="1"/>
          </a:p>
        </p:txBody>
      </p:sp>
    </p:spTree>
    <p:extLst>
      <p:ext uri="{BB962C8B-B14F-4D97-AF65-F5344CB8AC3E}">
        <p14:creationId xmlns:p14="http://schemas.microsoft.com/office/powerpoint/2010/main" val="1867014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3" t="10796" r="20351" b="41176"/>
          <a:stretch/>
        </p:blipFill>
        <p:spPr bwMode="auto">
          <a:xfrm>
            <a:off x="0" y="1113983"/>
            <a:ext cx="9107618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31840" y="366502"/>
            <a:ext cx="14219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0070C0"/>
                </a:solidFill>
              </a:rPr>
              <a:t>Page 114</a:t>
            </a:r>
            <a:endParaRPr lang="vi-VN" sz="2000" b="1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78786" y="3638655"/>
            <a:ext cx="262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/>
              <a:t>/</a:t>
            </a:r>
            <a:r>
              <a:rPr lang="vi-VN" b="1">
                <a:solidFill>
                  <a:schemeClr val="accent3"/>
                </a:solidFill>
              </a:rPr>
              <a:t>ɪkˈ</a:t>
            </a:r>
            <a:r>
              <a:rPr lang="vi-VN" b="1" smtClean="0">
                <a:solidFill>
                  <a:schemeClr val="accent3"/>
                </a:solidFill>
              </a:rPr>
              <a:t>siːd</a:t>
            </a:r>
            <a:r>
              <a:rPr lang="en-US" b="1" smtClean="0">
                <a:solidFill>
                  <a:schemeClr val="accent3"/>
                </a:solidFill>
              </a:rPr>
              <a:t>id</a:t>
            </a:r>
            <a:r>
              <a:rPr lang="vi-VN" b="1" smtClean="0">
                <a:solidFill>
                  <a:schemeClr val="accent3"/>
                </a:solidFill>
              </a:rPr>
              <a:t>/</a:t>
            </a:r>
            <a:r>
              <a:rPr lang="en-US" b="1" smtClean="0">
                <a:solidFill>
                  <a:schemeClr val="accent3"/>
                </a:solidFill>
              </a:rPr>
              <a:t>= vượt quá</a:t>
            </a:r>
            <a:endParaRPr lang="vi-VN" b="1">
              <a:solidFill>
                <a:schemeClr val="accent3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12160" y="4029691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b="1">
                <a:solidFill>
                  <a:schemeClr val="accent3"/>
                </a:solidFill>
              </a:rPr>
              <a:t>/ˌəʊ.vəˈ</a:t>
            </a:r>
            <a:r>
              <a:rPr lang="vi-VN" b="1" smtClean="0">
                <a:solidFill>
                  <a:schemeClr val="accent3"/>
                </a:solidFill>
              </a:rPr>
              <a:t>lʊk</a:t>
            </a:r>
            <a:r>
              <a:rPr lang="en-US" b="1" smtClean="0">
                <a:solidFill>
                  <a:schemeClr val="accent3"/>
                </a:solidFill>
              </a:rPr>
              <a:t>t</a:t>
            </a:r>
            <a:r>
              <a:rPr lang="vi-VN" b="1" smtClean="0">
                <a:solidFill>
                  <a:schemeClr val="accent3"/>
                </a:solidFill>
              </a:rPr>
              <a:t>/</a:t>
            </a:r>
            <a:r>
              <a:rPr lang="en-US" b="1" smtClean="0">
                <a:solidFill>
                  <a:schemeClr val="accent3"/>
                </a:solidFill>
              </a:rPr>
              <a:t> = bỏ sót</a:t>
            </a:r>
            <a:endParaRPr lang="vi-VN" b="1">
              <a:solidFill>
                <a:schemeClr val="accent3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43530" y="5088233"/>
            <a:ext cx="5364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b="1">
                <a:solidFill>
                  <a:schemeClr val="accent3"/>
                </a:solidFill>
              </a:rPr>
              <a:t>/ɪɡˈ</a:t>
            </a:r>
            <a:r>
              <a:rPr lang="vi-VN" b="1" smtClean="0">
                <a:solidFill>
                  <a:schemeClr val="accent3"/>
                </a:solidFill>
              </a:rPr>
              <a:t>zædʒ.ə.reɪt</a:t>
            </a:r>
            <a:r>
              <a:rPr lang="en-US" b="1" smtClean="0">
                <a:solidFill>
                  <a:schemeClr val="accent3"/>
                </a:solidFill>
              </a:rPr>
              <a:t>id</a:t>
            </a:r>
            <a:r>
              <a:rPr lang="vi-VN" b="1" smtClean="0">
                <a:solidFill>
                  <a:schemeClr val="accent3"/>
                </a:solidFill>
              </a:rPr>
              <a:t>/</a:t>
            </a:r>
            <a:r>
              <a:rPr lang="en-US" b="1" smtClean="0">
                <a:solidFill>
                  <a:schemeClr val="accent3"/>
                </a:solidFill>
              </a:rPr>
              <a:t> =phóng đại, tăng quá mức</a:t>
            </a:r>
            <a:endParaRPr lang="vi-VN" b="1">
              <a:solidFill>
                <a:schemeClr val="accent3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24022" y="5667546"/>
            <a:ext cx="5220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b="1">
                <a:solidFill>
                  <a:schemeClr val="accent3"/>
                </a:solidFill>
              </a:rPr>
              <a:t>/ˌdɪs.rɪˈ</a:t>
            </a:r>
            <a:r>
              <a:rPr lang="vi-VN" b="1" smtClean="0">
                <a:solidFill>
                  <a:schemeClr val="accent3"/>
                </a:solidFill>
              </a:rPr>
              <a:t>ɡɑːd</a:t>
            </a:r>
            <a:r>
              <a:rPr lang="en-US" b="1" smtClean="0">
                <a:solidFill>
                  <a:schemeClr val="accent3"/>
                </a:solidFill>
              </a:rPr>
              <a:t>id</a:t>
            </a:r>
            <a:r>
              <a:rPr lang="vi-VN" b="1" smtClean="0">
                <a:solidFill>
                  <a:schemeClr val="accent3"/>
                </a:solidFill>
              </a:rPr>
              <a:t>/</a:t>
            </a:r>
            <a:r>
              <a:rPr lang="en-US" b="1" smtClean="0">
                <a:solidFill>
                  <a:schemeClr val="accent3"/>
                </a:solidFill>
              </a:rPr>
              <a:t> = coi thường, ko để ý tới</a:t>
            </a:r>
            <a:endParaRPr lang="vi-VN" b="1">
              <a:solidFill>
                <a:schemeClr val="accent3"/>
              </a:solidFill>
            </a:endParaRPr>
          </a:p>
        </p:txBody>
      </p:sp>
      <p:sp>
        <p:nvSpPr>
          <p:cNvPr id="9" name="Multiply 8"/>
          <p:cNvSpPr/>
          <p:nvPr/>
        </p:nvSpPr>
        <p:spPr>
          <a:xfrm>
            <a:off x="611560" y="1113983"/>
            <a:ext cx="216024" cy="57606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Multiply 9"/>
          <p:cNvSpPr/>
          <p:nvPr/>
        </p:nvSpPr>
        <p:spPr>
          <a:xfrm>
            <a:off x="611560" y="2708920"/>
            <a:ext cx="216024" cy="57606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Multiply 11"/>
          <p:cNvSpPr/>
          <p:nvPr/>
        </p:nvSpPr>
        <p:spPr>
          <a:xfrm>
            <a:off x="4644008" y="1726106"/>
            <a:ext cx="216024" cy="57606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Multiply 12"/>
          <p:cNvSpPr/>
          <p:nvPr/>
        </p:nvSpPr>
        <p:spPr>
          <a:xfrm>
            <a:off x="4688396" y="3535289"/>
            <a:ext cx="216024" cy="57606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8538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0" grpId="0" animBg="1"/>
      <p:bldP spid="12" grpId="0" animBg="1"/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8" t="20075" r="21423" b="11971"/>
          <a:stretch/>
        </p:blipFill>
        <p:spPr bwMode="auto">
          <a:xfrm>
            <a:off x="-125263" y="0"/>
            <a:ext cx="9269263" cy="6275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15816" y="13567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Page 115</a:t>
            </a:r>
            <a:endParaRPr lang="vi-VN" sz="2400" b="1"/>
          </a:p>
        </p:txBody>
      </p:sp>
    </p:spTree>
    <p:extLst>
      <p:ext uri="{BB962C8B-B14F-4D97-AF65-F5344CB8AC3E}">
        <p14:creationId xmlns:p14="http://schemas.microsoft.com/office/powerpoint/2010/main" val="238806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61" t="10797" r="21106" b="9340"/>
          <a:stretch/>
        </p:blipFill>
        <p:spPr bwMode="auto">
          <a:xfrm>
            <a:off x="0" y="0"/>
            <a:ext cx="9144000" cy="691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52120" y="482206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Page 115</a:t>
            </a:r>
            <a:endParaRPr lang="vi-VN" sz="2400" b="1"/>
          </a:p>
        </p:txBody>
      </p:sp>
    </p:spTree>
    <p:extLst>
      <p:ext uri="{BB962C8B-B14F-4D97-AF65-F5344CB8AC3E}">
        <p14:creationId xmlns:p14="http://schemas.microsoft.com/office/powerpoint/2010/main" val="124449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31" t="14237" r="21343" b="45506"/>
          <a:stretch/>
        </p:blipFill>
        <p:spPr bwMode="auto">
          <a:xfrm>
            <a:off x="178301" y="1124744"/>
            <a:ext cx="8965699" cy="3602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6-Point Star 1"/>
          <p:cNvSpPr/>
          <p:nvPr/>
        </p:nvSpPr>
        <p:spPr>
          <a:xfrm>
            <a:off x="467544" y="1628800"/>
            <a:ext cx="504056" cy="360040"/>
          </a:xfrm>
          <a:prstGeom prst="star16">
            <a:avLst/>
          </a:prstGeom>
          <a:solidFill>
            <a:srgbClr val="7030A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A</a:t>
            </a:r>
            <a:endParaRPr lang="vi-VN"/>
          </a:p>
        </p:txBody>
      </p:sp>
      <p:sp>
        <p:nvSpPr>
          <p:cNvPr id="4" name="16-Point Star 3"/>
          <p:cNvSpPr/>
          <p:nvPr/>
        </p:nvSpPr>
        <p:spPr>
          <a:xfrm>
            <a:off x="5148064" y="1601180"/>
            <a:ext cx="504056" cy="360040"/>
          </a:xfrm>
          <a:prstGeom prst="star16">
            <a:avLst/>
          </a:prstGeom>
          <a:solidFill>
            <a:srgbClr val="7030A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A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46500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92" y="0"/>
            <a:ext cx="914989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806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482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1722</TotalTime>
  <Words>1252</Words>
  <Application>Microsoft Office PowerPoint</Application>
  <PresentationFormat>On-screen Show (4:3)</PresentationFormat>
  <Paragraphs>353</Paragraphs>
  <Slides>55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Nouns &amp; Pronouns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BillGates</dc:creator>
  <cp:lastModifiedBy>BillGates</cp:lastModifiedBy>
  <cp:revision>183</cp:revision>
  <dcterms:created xsi:type="dcterms:W3CDTF">2022-09-01T06:49:02Z</dcterms:created>
  <dcterms:modified xsi:type="dcterms:W3CDTF">2023-09-13T23:09:49Z</dcterms:modified>
</cp:coreProperties>
</file>