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02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1DE86-236C-48EF-B19D-9826A6D31C39}" type="datetimeFigureOut">
              <a:rPr lang="en-US" smtClean="0"/>
              <a:t>17/9/2023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EA600-4D0B-4D38-AB53-0ED4233637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61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1DE86-236C-48EF-B19D-9826A6D31C39}" type="datetimeFigureOut">
              <a:rPr lang="en-US" smtClean="0"/>
              <a:t>17/9/2023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EA600-4D0B-4D38-AB53-0ED4233637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098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1DE86-236C-48EF-B19D-9826A6D31C39}" type="datetimeFigureOut">
              <a:rPr lang="en-US" smtClean="0"/>
              <a:t>17/9/2023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EA600-4D0B-4D38-AB53-0ED4233637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10715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1DE86-236C-48EF-B19D-9826A6D31C39}" type="datetimeFigureOut">
              <a:rPr lang="en-US" smtClean="0"/>
              <a:t>17/9/2023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EA600-4D0B-4D38-AB53-0ED4233637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954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1DE86-236C-48EF-B19D-9826A6D31C39}" type="datetimeFigureOut">
              <a:rPr lang="en-US" smtClean="0"/>
              <a:t>17/9/2023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EA600-4D0B-4D38-AB53-0ED4233637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89367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1DE86-236C-48EF-B19D-9826A6D31C39}" type="datetimeFigureOut">
              <a:rPr lang="en-US" smtClean="0"/>
              <a:t>17/9/2023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EA600-4D0B-4D38-AB53-0ED4233637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50483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1DE86-236C-48EF-B19D-9826A6D31C39}" type="datetimeFigureOut">
              <a:rPr lang="en-US" smtClean="0"/>
              <a:t>17/9/2023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EA600-4D0B-4D38-AB53-0ED4233637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93601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1DE86-236C-48EF-B19D-9826A6D31C39}" type="datetimeFigureOut">
              <a:rPr lang="en-US" smtClean="0"/>
              <a:t>17/9/2023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EA600-4D0B-4D38-AB53-0ED4233637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2576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1DE86-236C-48EF-B19D-9826A6D31C39}" type="datetimeFigureOut">
              <a:rPr lang="en-US" smtClean="0"/>
              <a:t>17/9/2023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EA600-4D0B-4D38-AB53-0ED4233637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2285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1DE86-236C-48EF-B19D-9826A6D31C39}" type="datetimeFigureOut">
              <a:rPr lang="en-US" smtClean="0"/>
              <a:t>17/9/2023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EA600-4D0B-4D38-AB53-0ED4233637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61431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1DE86-236C-48EF-B19D-9826A6D31C39}" type="datetimeFigureOut">
              <a:rPr lang="en-US" smtClean="0"/>
              <a:t>17/9/2023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EA600-4D0B-4D38-AB53-0ED4233637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744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51DE86-236C-48EF-B19D-9826A6D31C39}" type="datetimeFigureOut">
              <a:rPr lang="en-US" smtClean="0"/>
              <a:t>17/9/2023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3EA600-4D0B-4D38-AB53-0ED4233637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938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5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7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0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19.png"/><Relationship Id="rId5" Type="http://schemas.openxmlformats.org/officeDocument/2006/relationships/image" Target="../media/image5.png"/><Relationship Id="rId4" Type="http://schemas.openxmlformats.org/officeDocument/2006/relationships/image" Target="../media/image18.png"/><Relationship Id="rId9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5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5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24.png"/><Relationship Id="rId5" Type="http://schemas.openxmlformats.org/officeDocument/2006/relationships/image" Target="../media/image5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9.pn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10" Type="http://schemas.openxmlformats.org/officeDocument/2006/relationships/image" Target="../media/image5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/>
              <a:t>Unit 1: WHAT IS TOURISM?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1.2 LISTENING</a:t>
            </a:r>
          </a:p>
          <a:p>
            <a:r>
              <a:rPr lang="en-US" sz="4000" b="1" dirty="0" smtClean="0">
                <a:solidFill>
                  <a:srgbClr val="FF0000"/>
                </a:solidFill>
              </a:rPr>
              <a:t>PAGE 08</a:t>
            </a:r>
            <a:endParaRPr 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5649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A. 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779247"/>
            <a:ext cx="4553465" cy="370527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3465" y="2989954"/>
            <a:ext cx="3848100" cy="2895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53425" y="4186718"/>
            <a:ext cx="3838575" cy="25622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3983" y="291930"/>
            <a:ext cx="9947719" cy="2099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434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B. </a:t>
            </a:r>
            <a:endParaRPr lang="en-US" dirty="0"/>
          </a:p>
        </p:txBody>
      </p:sp>
      <p:pic>
        <p:nvPicPr>
          <p:cNvPr id="5" name="ESAP TH CD1 Track 1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695700"/>
            <a:ext cx="609600" cy="609600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1643" y="230188"/>
            <a:ext cx="10820357" cy="2479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704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8766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136" y="122621"/>
            <a:ext cx="10515600" cy="1325563"/>
          </a:xfrm>
        </p:spPr>
        <p:txBody>
          <a:bodyPr/>
          <a:lstStyle/>
          <a:p>
            <a:r>
              <a:rPr lang="en-US" dirty="0"/>
              <a:t>B</a:t>
            </a:r>
          </a:p>
        </p:txBody>
      </p:sp>
      <p:pic>
        <p:nvPicPr>
          <p:cNvPr id="16" name="Content Placeholder 15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6426447" y="2857886"/>
            <a:ext cx="4131362" cy="185007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829" y="186304"/>
            <a:ext cx="5326965" cy="654936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46315" y="721162"/>
            <a:ext cx="5662536" cy="108407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70814" y="311879"/>
            <a:ext cx="5238750" cy="361950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>
            <a:off x="1560352" y="1448184"/>
            <a:ext cx="2265028" cy="0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1268135" y="1711354"/>
            <a:ext cx="1676401" cy="15065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5382936" y="2332139"/>
            <a:ext cx="654691" cy="1399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804644" y="2592198"/>
            <a:ext cx="2995569" cy="8075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5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70814" y="2037552"/>
            <a:ext cx="5490596" cy="595056"/>
          </a:xfrm>
          <a:prstGeom prst="rect">
            <a:avLst/>
          </a:prstGeom>
        </p:spPr>
      </p:pic>
      <p:cxnSp>
        <p:nvCxnSpPr>
          <p:cNvPr id="17" name="Straight Connector 16"/>
          <p:cNvCxnSpPr/>
          <p:nvPr/>
        </p:nvCxnSpPr>
        <p:spPr>
          <a:xfrm flipV="1">
            <a:off x="1854665" y="3508348"/>
            <a:ext cx="2314663" cy="15066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V="1">
            <a:off x="804644" y="4337108"/>
            <a:ext cx="2594667" cy="9825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2101977" y="6375330"/>
            <a:ext cx="2688137" cy="8692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2239861" y="3782921"/>
            <a:ext cx="2390862" cy="6806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7" name="ESAP TH CD1 Track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046965" y="493323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246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87666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 vol="80000">
                <p:cTn id="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871" y="101514"/>
            <a:ext cx="10515600" cy="1325563"/>
          </a:xfrm>
        </p:spPr>
        <p:txBody>
          <a:bodyPr/>
          <a:lstStyle/>
          <a:p>
            <a:r>
              <a:rPr lang="en-US" dirty="0" smtClean="0"/>
              <a:t>C.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722871" y="1616826"/>
            <a:ext cx="11053128" cy="181835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63386" y="365125"/>
            <a:ext cx="10389913" cy="697556"/>
          </a:xfrm>
          <a:prstGeom prst="rect">
            <a:avLst/>
          </a:prstGeom>
        </p:spPr>
      </p:pic>
      <p:pic>
        <p:nvPicPr>
          <p:cNvPr id="6" name="ESAP TH CD1 Track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304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56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477390" y="833860"/>
            <a:ext cx="10876410" cy="116820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3398" y="116034"/>
            <a:ext cx="10147278" cy="6069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61903" y="2002067"/>
            <a:ext cx="5931554" cy="16438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4764" y="2002066"/>
            <a:ext cx="6105890" cy="4406971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477390" y="5519351"/>
            <a:ext cx="3386156" cy="16476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17899" y="5877697"/>
            <a:ext cx="5389138" cy="12357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4530811" y="5566318"/>
            <a:ext cx="757881" cy="1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154457" y="6199373"/>
            <a:ext cx="1806148" cy="2059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pic>
        <p:nvPicPr>
          <p:cNvPr id="19" name="ESAP TH CD1 Track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831249" y="433516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205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73560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362" y="167416"/>
            <a:ext cx="11815119" cy="1325563"/>
          </a:xfrm>
        </p:spPr>
        <p:txBody>
          <a:bodyPr/>
          <a:lstStyle/>
          <a:p>
            <a:r>
              <a:rPr lang="en-US" b="1" dirty="0" smtClean="0"/>
              <a:t>D</a:t>
            </a:r>
            <a:r>
              <a:rPr lang="en-US" dirty="0" smtClean="0"/>
              <a:t>. In Part 3, the lecturer talks about some aspects of tourism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69825"/>
            <a:ext cx="11131378" cy="4807138"/>
          </a:xfrm>
        </p:spPr>
        <p:txBody>
          <a:bodyPr/>
          <a:lstStyle/>
          <a:p>
            <a:pPr algn="r"/>
            <a:r>
              <a:rPr lang="en-US" dirty="0" smtClean="0"/>
              <a:t>Listen part 3 of the lecture</a:t>
            </a:r>
          </a:p>
          <a:p>
            <a:pPr algn="r"/>
            <a:r>
              <a:rPr lang="en-US" dirty="0" smtClean="0"/>
              <a:t>Take notes and complete the table 1</a:t>
            </a:r>
          </a:p>
          <a:p>
            <a:pPr algn="r"/>
            <a:r>
              <a:rPr lang="en-US" dirty="0" smtClean="0"/>
              <a:t>Add examples of each aspect from </a:t>
            </a:r>
            <a:br>
              <a:rPr lang="en-US" dirty="0" smtClean="0"/>
            </a:br>
            <a:r>
              <a:rPr lang="en-US" dirty="0" smtClean="0"/>
              <a:t>your own experience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369825"/>
            <a:ext cx="6203249" cy="4278613"/>
          </a:xfrm>
          <a:prstGeom prst="rect">
            <a:avLst/>
          </a:prstGeom>
        </p:spPr>
      </p:pic>
      <p:pic>
        <p:nvPicPr>
          <p:cNvPr id="5" name="ESAP TH CD1 Track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43679" y="760225"/>
            <a:ext cx="609600" cy="609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0309" y="-349438"/>
            <a:ext cx="5550996" cy="272865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5772" y="2379216"/>
            <a:ext cx="4733378" cy="441122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25653" y="112525"/>
            <a:ext cx="4533900" cy="1905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86638" y="2102579"/>
            <a:ext cx="5599606" cy="4278613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>
            <a:off x="3361256" y="2587459"/>
            <a:ext cx="1352787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335772" y="2805344"/>
            <a:ext cx="1008405" cy="8113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335772" y="3294331"/>
            <a:ext cx="2016811" cy="44821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335772" y="3773394"/>
            <a:ext cx="2522838" cy="18849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6453279" y="4091198"/>
            <a:ext cx="1660911" cy="8114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176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3" dur="17123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362" y="167416"/>
            <a:ext cx="11815119" cy="1325563"/>
          </a:xfrm>
        </p:spPr>
        <p:txBody>
          <a:bodyPr/>
          <a:lstStyle/>
          <a:p>
            <a:r>
              <a:rPr lang="en-US" b="1" dirty="0" smtClean="0"/>
              <a:t>D</a:t>
            </a:r>
            <a:r>
              <a:rPr lang="en-US" dirty="0" smtClean="0"/>
              <a:t>. In Part 3, the lecturer talks about some aspects of tourism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92979"/>
            <a:ext cx="11262064" cy="4683984"/>
          </a:xfrm>
        </p:spPr>
        <p:txBody>
          <a:bodyPr/>
          <a:lstStyle/>
          <a:p>
            <a:pPr algn="r"/>
            <a:r>
              <a:rPr lang="en-US" dirty="0" smtClean="0"/>
              <a:t>Listen part 3 of the lecture</a:t>
            </a:r>
          </a:p>
          <a:p>
            <a:pPr algn="r"/>
            <a:r>
              <a:rPr lang="en-US" dirty="0" smtClean="0"/>
              <a:t>Take notes and complete the table 1</a:t>
            </a:r>
          </a:p>
          <a:p>
            <a:pPr algn="r"/>
            <a:r>
              <a:rPr lang="en-US" dirty="0" smtClean="0"/>
              <a:t>Add examples of each aspect from </a:t>
            </a:r>
            <a:br>
              <a:rPr lang="en-US" dirty="0" smtClean="0"/>
            </a:br>
            <a:r>
              <a:rPr lang="en-US" dirty="0" smtClean="0"/>
              <a:t>your own experience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399232"/>
            <a:ext cx="6649375" cy="5289892"/>
          </a:xfrm>
          <a:prstGeom prst="rect">
            <a:avLst/>
          </a:prstGeom>
        </p:spPr>
      </p:pic>
      <p:pic>
        <p:nvPicPr>
          <p:cNvPr id="5" name="ESAP TH CD1 Track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718855" y="744902"/>
            <a:ext cx="609600" cy="6096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996778" y="3203799"/>
            <a:ext cx="2471352" cy="63117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 smtClean="0">
                <a:solidFill>
                  <a:srgbClr val="FF0000"/>
                </a:solidFill>
              </a:rPr>
              <a:t>Travel away from home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96778" y="3834971"/>
            <a:ext cx="2471352" cy="52909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 smtClean="0">
                <a:solidFill>
                  <a:srgbClr val="FF0000"/>
                </a:solidFill>
              </a:rPr>
              <a:t>At least one night away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96778" y="4440569"/>
            <a:ext cx="2471352" cy="46955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 smtClean="0">
                <a:solidFill>
                  <a:srgbClr val="FF0000"/>
                </a:solidFill>
              </a:rPr>
              <a:t>There is a TGR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96778" y="5071741"/>
            <a:ext cx="2471352" cy="59741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 smtClean="0">
                <a:solidFill>
                  <a:srgbClr val="FF0000"/>
                </a:solidFill>
              </a:rPr>
              <a:t>There is TDR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96778" y="5745657"/>
            <a:ext cx="2471352" cy="50780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 smtClean="0">
                <a:solidFill>
                  <a:srgbClr val="FF0000"/>
                </a:solidFill>
              </a:rPr>
              <a:t>There is a transit route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899187" y="3962400"/>
            <a:ext cx="5136293" cy="235304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000" dirty="0" smtClean="0">
                <a:solidFill>
                  <a:srgbClr val="FF0000"/>
                </a:solidFill>
              </a:rPr>
              <a:t>*TGR= tourism generating region = where tourists come from</a:t>
            </a:r>
          </a:p>
          <a:p>
            <a:r>
              <a:rPr lang="en-US" sz="3000" dirty="0" smtClean="0">
                <a:solidFill>
                  <a:srgbClr val="FF0000"/>
                </a:solidFill>
              </a:rPr>
              <a:t>*TDR = Tourism destination region = where they go to</a:t>
            </a:r>
            <a:endParaRPr lang="en-US" sz="3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5358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17123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 build="p"/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129" y="13063"/>
            <a:ext cx="11762172" cy="484088"/>
          </a:xfrm>
        </p:spPr>
        <p:txBody>
          <a:bodyPr>
            <a:normAutofit fontScale="90000"/>
          </a:bodyPr>
          <a:lstStyle/>
          <a:p>
            <a:r>
              <a:rPr lang="en-US" sz="3000" b="1" dirty="0" smtClean="0"/>
              <a:t>E. In Part 4 of the talk, the lecturer describe two more aspects of tourism</a:t>
            </a:r>
            <a:endParaRPr lang="en-US" sz="3000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5470701" y="841475"/>
            <a:ext cx="6721299" cy="1560751"/>
          </a:xfrm>
          <a:prstGeom prst="rect">
            <a:avLst/>
          </a:prstGeom>
        </p:spPr>
      </p:pic>
      <p:pic>
        <p:nvPicPr>
          <p:cNvPr id="5" name="ESAP TH CD1 Track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560729" y="178694"/>
            <a:ext cx="609600" cy="609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2072" y="607812"/>
            <a:ext cx="5120773" cy="358882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00906" y="2567857"/>
            <a:ext cx="6460887" cy="369757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2072" y="4196639"/>
            <a:ext cx="4785064" cy="142042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000" dirty="0" smtClean="0">
                <a:solidFill>
                  <a:srgbClr val="FF0000"/>
                </a:solidFill>
              </a:rPr>
              <a:t>6. </a:t>
            </a:r>
            <a:r>
              <a:rPr lang="en-US" sz="2600" dirty="0" smtClean="0">
                <a:solidFill>
                  <a:srgbClr val="FF0000"/>
                </a:solidFill>
              </a:rPr>
              <a:t>Engage in leisure-related experiences</a:t>
            </a:r>
          </a:p>
          <a:p>
            <a:r>
              <a:rPr lang="en-US" sz="2600" dirty="0" smtClean="0">
                <a:solidFill>
                  <a:srgbClr val="FF0000"/>
                </a:solidFill>
              </a:rPr>
              <a:t>7. Engage with a different culture</a:t>
            </a:r>
            <a:endParaRPr lang="en-US" sz="2600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2072" y="5727727"/>
            <a:ext cx="4785064" cy="71909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600" dirty="0" smtClean="0">
                <a:solidFill>
                  <a:srgbClr val="FF0000"/>
                </a:solidFill>
              </a:rPr>
              <a:t>Travel, leisure, hospitality</a:t>
            </a:r>
            <a:endParaRPr lang="en-US" sz="2600" dirty="0">
              <a:solidFill>
                <a:srgbClr val="FF0000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 flipV="1">
            <a:off x="1748901" y="1970844"/>
            <a:ext cx="2290439" cy="17755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182072" y="2246050"/>
            <a:ext cx="1193967" cy="1481"/>
          </a:xfrm>
          <a:prstGeom prst="line">
            <a:avLst/>
          </a:prstGeom>
          <a:ln w="28575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5699464" y="4536489"/>
            <a:ext cx="2068497" cy="17756"/>
          </a:xfrm>
          <a:prstGeom prst="line">
            <a:avLst/>
          </a:prstGeom>
          <a:ln w="5715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10253709" y="4187761"/>
            <a:ext cx="1553592" cy="8878"/>
          </a:xfrm>
          <a:prstGeom prst="line">
            <a:avLst/>
          </a:prstGeom>
          <a:ln w="5715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V="1">
            <a:off x="9247653" y="2858610"/>
            <a:ext cx="757481" cy="2961"/>
          </a:xfrm>
          <a:prstGeom prst="line">
            <a:avLst/>
          </a:prstGeom>
          <a:ln w="28575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5699464" y="3185315"/>
            <a:ext cx="1145219" cy="1"/>
          </a:xfrm>
          <a:prstGeom prst="line">
            <a:avLst/>
          </a:prstGeom>
          <a:ln w="28575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10108048" y="2859361"/>
            <a:ext cx="757481" cy="2961"/>
          </a:xfrm>
          <a:prstGeom prst="line">
            <a:avLst/>
          </a:prstGeom>
          <a:ln w="28575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9331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8346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618" y="72162"/>
            <a:ext cx="12037382" cy="451621"/>
          </a:xfrm>
        </p:spPr>
        <p:txBody>
          <a:bodyPr>
            <a:noAutofit/>
          </a:bodyPr>
          <a:lstStyle/>
          <a:p>
            <a:r>
              <a:rPr lang="en-US" sz="3000" b="1" dirty="0" smtClean="0"/>
              <a:t>F. In the final Part of the talk, the lecturer discuss five more aspects of tourism.</a:t>
            </a:r>
            <a:endParaRPr lang="en-US" sz="3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2274" y="662650"/>
            <a:ext cx="10515600" cy="491447"/>
          </a:xfrm>
        </p:spPr>
        <p:txBody>
          <a:bodyPr/>
          <a:lstStyle/>
          <a:p>
            <a:r>
              <a:rPr lang="en-US" dirty="0" smtClean="0"/>
              <a:t>Add these aspects to your table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618" y="72162"/>
            <a:ext cx="4552950" cy="39624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05224" y="101396"/>
            <a:ext cx="4533900" cy="344650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4618" y="4034562"/>
            <a:ext cx="4547742" cy="130797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4618" y="5362917"/>
            <a:ext cx="4533900" cy="12787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05224" y="3628721"/>
            <a:ext cx="4552950" cy="14573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33799" y="5183691"/>
            <a:ext cx="4524375" cy="146685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9188388" y="523784"/>
            <a:ext cx="3003611" cy="218390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smtClean="0">
                <a:solidFill>
                  <a:srgbClr val="FF0000"/>
                </a:solidFill>
              </a:rPr>
              <a:t>8. Information</a:t>
            </a:r>
          </a:p>
          <a:p>
            <a:r>
              <a:rPr lang="en-US" sz="2400" dirty="0" smtClean="0">
                <a:solidFill>
                  <a:srgbClr val="FF0000"/>
                </a:solidFill>
              </a:rPr>
              <a:t>9. Change of routine </a:t>
            </a:r>
          </a:p>
          <a:p>
            <a:r>
              <a:rPr lang="en-US" sz="2400" dirty="0" smtClean="0">
                <a:solidFill>
                  <a:srgbClr val="FF0000"/>
                </a:solidFill>
              </a:rPr>
              <a:t>10.</a:t>
            </a:r>
            <a:r>
              <a:rPr lang="en-US" sz="2400" dirty="0" smtClean="0"/>
              <a:t> </a:t>
            </a:r>
            <a:r>
              <a:rPr lang="en-US" sz="2400" dirty="0" smtClean="0">
                <a:solidFill>
                  <a:srgbClr val="FF0000"/>
                </a:solidFill>
              </a:rPr>
              <a:t>Security</a:t>
            </a:r>
          </a:p>
          <a:p>
            <a:r>
              <a:rPr lang="en-US" sz="2400" dirty="0" smtClean="0">
                <a:solidFill>
                  <a:srgbClr val="FF0000"/>
                </a:solidFill>
              </a:rPr>
              <a:t>11. Finances</a:t>
            </a:r>
          </a:p>
          <a:p>
            <a:r>
              <a:rPr lang="en-US" sz="2400" dirty="0" smtClean="0">
                <a:solidFill>
                  <a:srgbClr val="FF0000"/>
                </a:solidFill>
              </a:rPr>
              <a:t>12. Tourism industries</a:t>
            </a:r>
            <a:endParaRPr lang="en-US" sz="2400" dirty="0">
              <a:solidFill>
                <a:srgbClr val="FF0000"/>
              </a:solidFill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154618" y="1012054"/>
            <a:ext cx="1043867" cy="8878"/>
          </a:xfrm>
          <a:prstGeom prst="line">
            <a:avLst/>
          </a:prstGeom>
          <a:ln w="28575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3644651" y="2991775"/>
            <a:ext cx="865205" cy="12977"/>
          </a:xfrm>
          <a:prstGeom prst="line">
            <a:avLst/>
          </a:prstGeom>
          <a:ln w="28575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252274" y="3213717"/>
            <a:ext cx="2641846" cy="28112"/>
          </a:xfrm>
          <a:prstGeom prst="line">
            <a:avLst/>
          </a:prstGeom>
          <a:ln w="28575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149410" y="4769358"/>
            <a:ext cx="711724" cy="1"/>
          </a:xfrm>
          <a:prstGeom prst="line">
            <a:avLst/>
          </a:prstGeom>
          <a:ln w="28575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7072174" y="1100829"/>
            <a:ext cx="687464" cy="1"/>
          </a:xfrm>
          <a:prstGeom prst="line">
            <a:avLst/>
          </a:prstGeom>
          <a:ln w="28575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4925258" y="2550865"/>
            <a:ext cx="1502175" cy="7952"/>
          </a:xfrm>
          <a:prstGeom prst="line">
            <a:avLst/>
          </a:prstGeom>
          <a:ln w="28575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24" name="ESAP TH CD1 Track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0690193" y="317968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533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5" dur="169142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2" grpId="0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G. Rewrite your definition of tourism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Tourism is travel for the purpose of recreation, and the provision of hospitality and leisure services for this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6584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HOMEWORK: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TRANSLATE TRANSCRIPTS INTO VIETNAMESE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7364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237</Words>
  <Application>Microsoft Office PowerPoint</Application>
  <PresentationFormat>Widescreen</PresentationFormat>
  <Paragraphs>37</Paragraphs>
  <Slides>12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Unit 1: WHAT IS TOURISM?</vt:lpstr>
      <vt:lpstr>A. </vt:lpstr>
      <vt:lpstr>B. </vt:lpstr>
      <vt:lpstr>B</vt:lpstr>
      <vt:lpstr>C.</vt:lpstr>
      <vt:lpstr>PowerPoint Presentation</vt:lpstr>
      <vt:lpstr>D. In Part 3, the lecturer talks about some aspects of tourism</vt:lpstr>
      <vt:lpstr>D. In Part 3, the lecturer talks about some aspects of tourism</vt:lpstr>
      <vt:lpstr>E. In Part 4 of the talk, the lecturer describe two more aspects of tourism</vt:lpstr>
      <vt:lpstr>F. In the final Part of the talk, the lecturer discuss five more aspects of tourism.</vt:lpstr>
      <vt:lpstr>G. Rewrite your definition of tourism</vt:lpstr>
      <vt:lpstr>HOMEWORK: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1: WHAT IS TOURISM?</dc:title>
  <dc:creator>Microsoft account</dc:creator>
  <cp:lastModifiedBy>Microsoft account</cp:lastModifiedBy>
  <cp:revision>14</cp:revision>
  <dcterms:created xsi:type="dcterms:W3CDTF">2023-09-17T13:21:14Z</dcterms:created>
  <dcterms:modified xsi:type="dcterms:W3CDTF">2023-09-17T15:25:55Z</dcterms:modified>
</cp:coreProperties>
</file>