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9"/>
  </p:notesMasterIdLst>
  <p:sldIdLst>
    <p:sldId id="344" r:id="rId2"/>
    <p:sldId id="347" r:id="rId3"/>
    <p:sldId id="809" r:id="rId4"/>
    <p:sldId id="1036" r:id="rId5"/>
    <p:sldId id="1170" r:id="rId6"/>
    <p:sldId id="1171" r:id="rId7"/>
    <p:sldId id="1172" r:id="rId8"/>
    <p:sldId id="1173" r:id="rId9"/>
    <p:sldId id="1174" r:id="rId10"/>
    <p:sldId id="1176" r:id="rId11"/>
    <p:sldId id="1175" r:id="rId12"/>
    <p:sldId id="1177" r:id="rId13"/>
    <p:sldId id="1178" r:id="rId14"/>
    <p:sldId id="1179" r:id="rId15"/>
    <p:sldId id="1180" r:id="rId16"/>
    <p:sldId id="1181" r:id="rId17"/>
    <p:sldId id="1182" r:id="rId18"/>
    <p:sldId id="1186" r:id="rId19"/>
    <p:sldId id="1191" r:id="rId20"/>
    <p:sldId id="1188" r:id="rId21"/>
    <p:sldId id="1192" r:id="rId22"/>
    <p:sldId id="1185" r:id="rId23"/>
    <p:sldId id="1190" r:id="rId24"/>
    <p:sldId id="1193" r:id="rId25"/>
    <p:sldId id="1194" r:id="rId26"/>
    <p:sldId id="1195" r:id="rId27"/>
    <p:sldId id="1213" r:id="rId28"/>
    <p:sldId id="1183" r:id="rId29"/>
    <p:sldId id="1215" r:id="rId30"/>
    <p:sldId id="1217" r:id="rId31"/>
    <p:sldId id="1206" r:id="rId32"/>
    <p:sldId id="1197" r:id="rId33"/>
    <p:sldId id="1210" r:id="rId34"/>
    <p:sldId id="1207" r:id="rId35"/>
    <p:sldId id="1212" r:id="rId36"/>
    <p:sldId id="1196" r:id="rId37"/>
    <p:sldId id="1198" r:id="rId38"/>
    <p:sldId id="1199" r:id="rId39"/>
    <p:sldId id="1201" r:id="rId40"/>
    <p:sldId id="1218" r:id="rId41"/>
    <p:sldId id="1184" r:id="rId42"/>
    <p:sldId id="1200" r:id="rId43"/>
    <p:sldId id="1202" r:id="rId44"/>
    <p:sldId id="1205" r:id="rId45"/>
    <p:sldId id="1204" r:id="rId46"/>
    <p:sldId id="1203" r:id="rId47"/>
    <p:sldId id="856" r:id="rId48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FF00"/>
    <a:srgbClr val="FF00FF"/>
    <a:srgbClr val="9900FF"/>
    <a:srgbClr val="09D19D"/>
    <a:srgbClr val="528865"/>
    <a:srgbClr val="009999"/>
    <a:srgbClr val="D7038B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0" d="100"/>
          <a:sy n="70" d="100"/>
        </p:scale>
        <p:origin x="-744" y="-18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519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B0B0594-2542-4075-934E-9CABFF73FB10}" type="datetimeFigureOut">
              <a:rPr lang="en-US"/>
              <a:pPr>
                <a:defRPr/>
              </a:pPr>
              <a:t>10/19/2023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9D7FD27-D629-431C-BEC1-D1395CF714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8894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3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1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17957-963D-4D87-8229-0A7A4D4A9640}" type="datetime1">
              <a:rPr lang="en-US" smtClean="0"/>
              <a:t>10/19/2023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9034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5EF7-7FC3-4903-9FF9-55E4A5212AEA}" type="datetime1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252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137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137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5E688-EF2E-43B9-BB64-00DFEA2B32AF}" type="datetime1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7756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7E074-405D-49A7-A0DF-13258437D2BA}" type="datetime1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350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7" y="1859759"/>
            <a:ext cx="5389034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1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2514600"/>
            <a:ext cx="5389034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01DB0-3229-46B0-8559-44C2EA416DD4}" type="datetime1">
              <a:rPr lang="en-US" smtClean="0"/>
              <a:t>10/19/2023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85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3E26F-5A27-4C50-AFC9-E46222C2CB1D}" type="datetime1">
              <a:rPr lang="en-US" smtClean="0"/>
              <a:t>10/19/2023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385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842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FAA1D-9AC7-4A13-9E64-AB7CDA598DDB}" type="datetime1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083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10672179" y="5359769"/>
            <a:ext cx="207263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1176998"/>
            <a:ext cx="2950463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8B497-86E7-45DA-A5B9-ACFCB82F92B6}" type="datetime1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69600" y="6356352"/>
            <a:ext cx="812800" cy="365125"/>
          </a:xfrm>
        </p:spPr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2701" y="5816600"/>
            <a:ext cx="1221740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5842001" y="6219827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7743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CAE9-42E1-4F09-949A-A57F6DC98836}" type="datetime1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759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B59B0-0B1E-4B69-B9D5-E66E0375AAD3}" type="datetime1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932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2701" y="-7144"/>
            <a:ext cx="1221740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842001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C32F6E9-729B-4025-8BCD-5EF18142DACC}" type="datetime1">
              <a:rPr lang="en-US" smtClean="0"/>
              <a:t>10/19/2023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556000" y="6356352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2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25355" y="202408"/>
            <a:ext cx="12240730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70362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media" Target="../media/media4.mp3"/><Relationship Id="rId7" Type="http://schemas.openxmlformats.org/officeDocument/2006/relationships/image" Target="../media/image6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9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4.mp3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media" Target="../media/media8.mp3"/><Relationship Id="rId7" Type="http://schemas.openxmlformats.org/officeDocument/2006/relationships/image" Target="../media/image27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9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8.mp3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27.png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media" Target="../media/media8.mp3"/><Relationship Id="rId7" Type="http://schemas.openxmlformats.org/officeDocument/2006/relationships/image" Target="../media/image27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9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8.mp3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27.png"/><Relationship Id="rId4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microsoft.com/office/2007/relationships/media" Target="../media/media11.mp3"/><Relationship Id="rId7" Type="http://schemas.openxmlformats.org/officeDocument/2006/relationships/image" Target="../media/image40.png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27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1.mp3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5" Type="http://schemas.openxmlformats.org/officeDocument/2006/relationships/image" Target="../media/image42.png"/><Relationship Id="rId4" Type="http://schemas.openxmlformats.org/officeDocument/2006/relationships/image" Target="../media/image27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audio" Target="../media/media16.mp3"/><Relationship Id="rId3" Type="http://schemas.microsoft.com/office/2007/relationships/media" Target="../media/media14.mp3"/><Relationship Id="rId7" Type="http://schemas.microsoft.com/office/2007/relationships/media" Target="../media/media16.mp3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6" Type="http://schemas.openxmlformats.org/officeDocument/2006/relationships/audio" Target="../media/media15.mp3"/><Relationship Id="rId5" Type="http://schemas.microsoft.com/office/2007/relationships/media" Target="../media/media15.mp3"/><Relationship Id="rId10" Type="http://schemas.openxmlformats.org/officeDocument/2006/relationships/image" Target="../media/image27.png"/><Relationship Id="rId4" Type="http://schemas.openxmlformats.org/officeDocument/2006/relationships/audio" Target="../media/media14.mp3"/><Relationship Id="rId9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752600" y="228600"/>
            <a:ext cx="84582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CAO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ĐẲNG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TỰ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TRỌNG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TP.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HỒ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CHÍ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MINH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517" y="1935164"/>
            <a:ext cx="6656966" cy="4389437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40F6E764-72CC-4121-9DBD-7F82F3470860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10/19/2023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47184" y="361560"/>
            <a:ext cx="85494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47186" y="894152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6276" y="1752607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00200" y="4191001"/>
            <a:ext cx="9067800" cy="1220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6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TRUNG CẤP CHUYÊN NGHIỆP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KHOA NGOẠI NGỮ</a:t>
            </a: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3700" y="168282"/>
            <a:ext cx="8775700" cy="1889119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endParaRPr lang="en-US" dirty="0">
              <a:solidFill>
                <a:srgbClr val="0000FF"/>
              </a:solidFill>
            </a:endParaRPr>
          </a:p>
          <a:p>
            <a:pPr marL="82296" indent="0" algn="ctr">
              <a:buNone/>
            </a:pPr>
            <a:r>
              <a:rPr lang="en-US" sz="6200" b="1" dirty="0">
                <a:solidFill>
                  <a:srgbClr val="00B050"/>
                </a:solidFill>
              </a:rPr>
              <a:t>Good morning class.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2E747AF7-3130-4AAC-9CAD-90241DEFA48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10/19/2023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2" name="AutoShape 2" descr="Good Afternoon GIFs | Tenor"/>
          <p:cNvSpPr>
            <a:spLocks noChangeAspect="1" noChangeArrowheads="1"/>
          </p:cNvSpPr>
          <p:nvPr/>
        </p:nvSpPr>
        <p:spPr bwMode="auto">
          <a:xfrm>
            <a:off x="13589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onstanti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2133600"/>
            <a:ext cx="876300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D8EDAD08-4D2C-4FE0-8138-3D68BAB6D9EC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10/19/2023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E4A851D-A957-D610-AD54-7A685040A9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0"/>
            <a:ext cx="9601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10/19/2023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4: Information Questions (2) – Page 31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 Questions with HOW – Page 35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04_08 - TOEIC Preparation Vol 1">
            <a:hlinkClick r:id="" action="ppaction://media"/>
            <a:extLst>
              <a:ext uri="{FF2B5EF4-FFF2-40B4-BE49-F238E27FC236}">
                <a16:creationId xmlns:a16="http://schemas.microsoft.com/office/drawing/2014/main" xmlns="" id="{81E7D5C0-DFED-BD32-7F3E-AF3ADF8135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49673" y="153671"/>
            <a:ext cx="609600" cy="609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7824CEB-0E52-0F6C-FB22-30928268C5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0255" y="1211228"/>
            <a:ext cx="11524326" cy="3632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928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10/19/2023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4: Information Questions (2) – Page 31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 Questions with HOW – Page 35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2222FBB-8FD2-AC28-213D-67E9EFF48D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562" y="1001066"/>
            <a:ext cx="8769783" cy="5452777"/>
          </a:xfrm>
          <a:prstGeom prst="rect">
            <a:avLst/>
          </a:prstGeom>
        </p:spPr>
      </p:pic>
      <p:pic>
        <p:nvPicPr>
          <p:cNvPr id="10" name="04_10 - TOEIC Preparation Vol 1">
            <a:hlinkClick r:id="" action="ppaction://media"/>
            <a:extLst>
              <a:ext uri="{FF2B5EF4-FFF2-40B4-BE49-F238E27FC236}">
                <a16:creationId xmlns:a16="http://schemas.microsoft.com/office/drawing/2014/main" xmlns="" id="{CB1F5E03-9605-B35D-D594-D3A4F3C516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948402" y="153671"/>
            <a:ext cx="609600" cy="609600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933E94BA-8B81-D729-81F6-6934D7BCC5A3}"/>
              </a:ext>
            </a:extLst>
          </p:cNvPr>
          <p:cNvSpPr/>
          <p:nvPr/>
        </p:nvSpPr>
        <p:spPr>
          <a:xfrm>
            <a:off x="701964" y="2362200"/>
            <a:ext cx="2281381" cy="327820"/>
          </a:xfrm>
          <a:prstGeom prst="roundRect">
            <a:avLst/>
          </a:prstGeom>
          <a:noFill/>
          <a:ln w="57150">
            <a:solidFill>
              <a:srgbClr val="FF99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363961F1-2964-FDEA-59B1-1BBDD4A57543}"/>
              </a:ext>
            </a:extLst>
          </p:cNvPr>
          <p:cNvSpPr/>
          <p:nvPr/>
        </p:nvSpPr>
        <p:spPr>
          <a:xfrm>
            <a:off x="701964" y="4004071"/>
            <a:ext cx="2078181" cy="327820"/>
          </a:xfrm>
          <a:prstGeom prst="roundRect">
            <a:avLst/>
          </a:prstGeom>
          <a:noFill/>
          <a:ln w="57150">
            <a:solidFill>
              <a:srgbClr val="FF99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485521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3" grpId="0"/>
      <p:bldP spid="11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10/19/2023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4: Information Questions (2) – Page 31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 Questions with HOW – Page 35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F1DD0F3E-7438-75E3-7B37-F95F30B3D5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9562" y="935758"/>
            <a:ext cx="10856381" cy="5612823"/>
          </a:xfrm>
          <a:prstGeom prst="rect">
            <a:avLst/>
          </a:prstGeom>
        </p:spPr>
      </p:pic>
      <p:pic>
        <p:nvPicPr>
          <p:cNvPr id="12" name="04_11 - TOEIC Preparation Vol 1">
            <a:hlinkClick r:id="" action="ppaction://media"/>
            <a:extLst>
              <a:ext uri="{FF2B5EF4-FFF2-40B4-BE49-F238E27FC236}">
                <a16:creationId xmlns:a16="http://schemas.microsoft.com/office/drawing/2014/main" xmlns="" id="{FD1556E0-0D48-3790-9294-58B8CFA73F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810000" y="67657"/>
            <a:ext cx="609600" cy="609600"/>
          </a:xfrm>
          <a:prstGeom prst="rect">
            <a:avLst/>
          </a:prstGeom>
        </p:spPr>
      </p:pic>
      <p:pic>
        <p:nvPicPr>
          <p:cNvPr id="16" name="04_12 - TOEIC Preparation Vol 1">
            <a:hlinkClick r:id="" action="ppaction://media"/>
            <a:extLst>
              <a:ext uri="{FF2B5EF4-FFF2-40B4-BE49-F238E27FC236}">
                <a16:creationId xmlns:a16="http://schemas.microsoft.com/office/drawing/2014/main" xmlns="" id="{666A37A5-89DF-A54D-DD89-03892BD932B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33711" y="3510327"/>
            <a:ext cx="609600" cy="6096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FC725131-8ADB-41A4-DDC9-16DA8B143F4C}"/>
              </a:ext>
            </a:extLst>
          </p:cNvPr>
          <p:cNvSpPr txBox="1"/>
          <p:nvPr/>
        </p:nvSpPr>
        <p:spPr>
          <a:xfrm>
            <a:off x="1447800" y="1942959"/>
            <a:ext cx="896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How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D58E6247-A4F4-80E0-20AA-DC78374F3044}"/>
              </a:ext>
            </a:extLst>
          </p:cNvPr>
          <p:cNvSpPr txBox="1"/>
          <p:nvPr/>
        </p:nvSpPr>
        <p:spPr>
          <a:xfrm>
            <a:off x="2546982" y="1741473"/>
            <a:ext cx="1893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new person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D6462229-7C9D-6346-A8CA-6B8392AE2FBB}"/>
              </a:ext>
            </a:extLst>
          </p:cNvPr>
          <p:cNvSpPr txBox="1"/>
          <p:nvPr/>
        </p:nvSpPr>
        <p:spPr>
          <a:xfrm>
            <a:off x="4440173" y="1719834"/>
            <a:ext cx="2702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Sales Department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B195D7B7-C6D1-12E3-B5DE-35F08F9768DB}"/>
              </a:ext>
            </a:extLst>
          </p:cNvPr>
          <p:cNvSpPr txBox="1"/>
          <p:nvPr/>
        </p:nvSpPr>
        <p:spPr>
          <a:xfrm>
            <a:off x="7731657" y="1889562"/>
            <a:ext cx="2702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adjusting to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3B470D1E-D9BA-5F8B-F428-F08A9391A43A}"/>
              </a:ext>
            </a:extLst>
          </p:cNvPr>
          <p:cNvSpPr txBox="1"/>
          <p:nvPr/>
        </p:nvSpPr>
        <p:spPr>
          <a:xfrm>
            <a:off x="1412746" y="2297151"/>
            <a:ext cx="2702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How can I get to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46DC10C2-8AE4-10D8-7CA0-6A7CD57DF8C2}"/>
              </a:ext>
            </a:extLst>
          </p:cNvPr>
          <p:cNvSpPr txBox="1"/>
          <p:nvPr/>
        </p:nvSpPr>
        <p:spPr>
          <a:xfrm>
            <a:off x="7997926" y="2260464"/>
            <a:ext cx="2702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take a bus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A8F61BD-283A-3276-9653-9B7497032A65}"/>
              </a:ext>
            </a:extLst>
          </p:cNvPr>
          <p:cNvSpPr txBox="1"/>
          <p:nvPr/>
        </p:nvSpPr>
        <p:spPr>
          <a:xfrm>
            <a:off x="1492019" y="2698214"/>
            <a:ext cx="1694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How long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063F0E65-2CAE-E754-75D6-6FD44ACFBF5D}"/>
              </a:ext>
            </a:extLst>
          </p:cNvPr>
          <p:cNvSpPr txBox="1"/>
          <p:nvPr/>
        </p:nvSpPr>
        <p:spPr>
          <a:xfrm>
            <a:off x="3810000" y="2651343"/>
            <a:ext cx="1407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work for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620A51C7-C060-3527-252E-E395661F78CD}"/>
              </a:ext>
            </a:extLst>
          </p:cNvPr>
          <p:cNvSpPr txBox="1"/>
          <p:nvPr/>
        </p:nvSpPr>
        <p:spPr>
          <a:xfrm>
            <a:off x="7164598" y="2631366"/>
            <a:ext cx="17762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Since 2007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93CB2D0A-167F-9AC5-E663-E543C1A4F147}"/>
              </a:ext>
            </a:extLst>
          </p:cNvPr>
          <p:cNvSpPr txBox="1"/>
          <p:nvPr/>
        </p:nvSpPr>
        <p:spPr>
          <a:xfrm>
            <a:off x="1412746" y="3005765"/>
            <a:ext cx="16120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How soon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B72A46CC-0E98-0441-1865-6DC95B088BE0}"/>
              </a:ext>
            </a:extLst>
          </p:cNvPr>
          <p:cNvSpPr txBox="1"/>
          <p:nvPr/>
        </p:nvSpPr>
        <p:spPr>
          <a:xfrm>
            <a:off x="3313891" y="3082239"/>
            <a:ext cx="896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get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DB6ADDFE-B5EC-1CB6-05E6-529820ED8F93}"/>
              </a:ext>
            </a:extLst>
          </p:cNvPr>
          <p:cNvSpPr txBox="1"/>
          <p:nvPr/>
        </p:nvSpPr>
        <p:spPr>
          <a:xfrm>
            <a:off x="4985247" y="3005765"/>
            <a:ext cx="896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back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B7D4CB06-2ACA-05D0-ABC2-5BFDE4948C3C}"/>
              </a:ext>
            </a:extLst>
          </p:cNvPr>
          <p:cNvSpPr txBox="1"/>
          <p:nvPr/>
        </p:nvSpPr>
        <p:spPr>
          <a:xfrm>
            <a:off x="7138299" y="3008747"/>
            <a:ext cx="17762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Not until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68393BFA-3E65-B643-6D00-99BD05E44B52}"/>
              </a:ext>
            </a:extLst>
          </p:cNvPr>
          <p:cNvSpPr txBox="1"/>
          <p:nvPr/>
        </p:nvSpPr>
        <p:spPr>
          <a:xfrm>
            <a:off x="1253837" y="4612268"/>
            <a:ext cx="896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How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D6C66A86-7F71-8E76-A008-3D3CE7EA0BB2}"/>
              </a:ext>
            </a:extLst>
          </p:cNvPr>
          <p:cNvSpPr txBox="1"/>
          <p:nvPr/>
        </p:nvSpPr>
        <p:spPr>
          <a:xfrm>
            <a:off x="2922357" y="4373507"/>
            <a:ext cx="2295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improve sales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3DB9C587-EF7E-2B1E-8FE1-EB52749112E9}"/>
              </a:ext>
            </a:extLst>
          </p:cNvPr>
          <p:cNvSpPr txBox="1"/>
          <p:nvPr/>
        </p:nvSpPr>
        <p:spPr>
          <a:xfrm>
            <a:off x="2614512" y="5060401"/>
            <a:ext cx="3481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aggressive marketing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6029FEF8-AC5B-7A68-EDEE-5FC09115F759}"/>
              </a:ext>
            </a:extLst>
          </p:cNvPr>
          <p:cNvSpPr txBox="1"/>
          <p:nvPr/>
        </p:nvSpPr>
        <p:spPr>
          <a:xfrm>
            <a:off x="2098545" y="5460577"/>
            <a:ext cx="1215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items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8DFF735C-B772-0CC8-EDBE-29CAF84713C9}"/>
              </a:ext>
            </a:extLst>
          </p:cNvPr>
          <p:cNvSpPr txBox="1"/>
          <p:nvPr/>
        </p:nvSpPr>
        <p:spPr>
          <a:xfrm>
            <a:off x="3586491" y="5460576"/>
            <a:ext cx="2295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not for sale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EA66317B-8EE2-F60D-EEB0-758BE0B91332}"/>
              </a:ext>
            </a:extLst>
          </p:cNvPr>
          <p:cNvSpPr txBox="1"/>
          <p:nvPr/>
        </p:nvSpPr>
        <p:spPr>
          <a:xfrm>
            <a:off x="1672298" y="5850301"/>
            <a:ext cx="2747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By airplane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0A4AC989-3C98-506F-00DD-8CBE78FE8C5E}"/>
              </a:ext>
            </a:extLst>
          </p:cNvPr>
          <p:cNvSpPr txBox="1"/>
          <p:nvPr/>
        </p:nvSpPr>
        <p:spPr>
          <a:xfrm>
            <a:off x="6164988" y="4297660"/>
            <a:ext cx="3588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How many complaints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7E0508C0-D124-3C7C-684E-D3BFFBF8B19F}"/>
              </a:ext>
            </a:extLst>
          </p:cNvPr>
          <p:cNvSpPr txBox="1"/>
          <p:nvPr/>
        </p:nvSpPr>
        <p:spPr>
          <a:xfrm>
            <a:off x="7391401" y="5019112"/>
            <a:ext cx="2702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get any replies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313B8B74-ED47-65DD-BE66-FD2596B59747}"/>
              </a:ext>
            </a:extLst>
          </p:cNvPr>
          <p:cNvSpPr txBox="1"/>
          <p:nvPr/>
        </p:nvSpPr>
        <p:spPr>
          <a:xfrm>
            <a:off x="6607824" y="5404067"/>
            <a:ext cx="2702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Fewer than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D30A7F1D-D445-53B2-B791-5E92261FDAB3}"/>
              </a:ext>
            </a:extLst>
          </p:cNvPr>
          <p:cNvSpPr txBox="1"/>
          <p:nvPr/>
        </p:nvSpPr>
        <p:spPr>
          <a:xfrm>
            <a:off x="7731657" y="5789022"/>
            <a:ext cx="3084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do something about</a:t>
            </a: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xmlns="" id="{34B6174B-FA66-39BA-79B5-820FDD50C61C}"/>
              </a:ext>
            </a:extLst>
          </p:cNvPr>
          <p:cNvSpPr/>
          <p:nvPr/>
        </p:nvSpPr>
        <p:spPr>
          <a:xfrm>
            <a:off x="1253837" y="5146289"/>
            <a:ext cx="4444999" cy="418264"/>
          </a:xfrm>
          <a:prstGeom prst="roundRect">
            <a:avLst/>
          </a:prstGeom>
          <a:noFill/>
          <a:ln w="57150">
            <a:solidFill>
              <a:srgbClr val="FF99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xmlns="" id="{A1ADBEAF-ACA7-54D9-F74B-4583FB83A597}"/>
              </a:ext>
            </a:extLst>
          </p:cNvPr>
          <p:cNvSpPr/>
          <p:nvPr/>
        </p:nvSpPr>
        <p:spPr>
          <a:xfrm>
            <a:off x="6269138" y="5447468"/>
            <a:ext cx="3752317" cy="418264"/>
          </a:xfrm>
          <a:prstGeom prst="roundRect">
            <a:avLst/>
          </a:prstGeom>
          <a:noFill/>
          <a:ln w="57150">
            <a:solidFill>
              <a:srgbClr val="FF99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1823384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100000">
                <p:cTn id="2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3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 animBg="1"/>
      <p:bldP spid="4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10/19/2023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4: Information Questions (2) – Page 31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Expressions – Page 36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B79B38B-92C3-ECFA-5972-CD65A3CA1E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5" y="849744"/>
            <a:ext cx="6681509" cy="5506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813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10/19/2023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4: Information Questions (2) – Page 31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– Page 37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89F53775-87D0-4A3C-298F-32EE96FF49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236" y="1024302"/>
            <a:ext cx="8414328" cy="5388952"/>
          </a:xfrm>
          <a:prstGeom prst="rect">
            <a:avLst/>
          </a:prstGeom>
        </p:spPr>
      </p:pic>
      <p:pic>
        <p:nvPicPr>
          <p:cNvPr id="8" name="04_13 - TOEIC Preparation Vol 1">
            <a:hlinkClick r:id="" action="ppaction://media"/>
            <a:extLst>
              <a:ext uri="{FF2B5EF4-FFF2-40B4-BE49-F238E27FC236}">
                <a16:creationId xmlns:a16="http://schemas.microsoft.com/office/drawing/2014/main" xmlns="" id="{026B7361-3F5B-F6C5-E5C4-01C8AFB405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84254" y="0"/>
            <a:ext cx="609600" cy="609600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CA487B1C-0593-8A80-4617-74F1DB1FB794}"/>
              </a:ext>
            </a:extLst>
          </p:cNvPr>
          <p:cNvSpPr/>
          <p:nvPr/>
        </p:nvSpPr>
        <p:spPr>
          <a:xfrm>
            <a:off x="6927273" y="923636"/>
            <a:ext cx="489527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1B5B30FD-7D48-E492-26EF-7E3B879F7FAE}"/>
              </a:ext>
            </a:extLst>
          </p:cNvPr>
          <p:cNvSpPr/>
          <p:nvPr/>
        </p:nvSpPr>
        <p:spPr>
          <a:xfrm>
            <a:off x="8118764" y="1450108"/>
            <a:ext cx="489527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113052C1-3E6C-DCF9-005C-3CD634240BFC}"/>
              </a:ext>
            </a:extLst>
          </p:cNvPr>
          <p:cNvSpPr/>
          <p:nvPr/>
        </p:nvSpPr>
        <p:spPr>
          <a:xfrm>
            <a:off x="8164945" y="2049537"/>
            <a:ext cx="489527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6FC513FC-0375-1697-A4AD-79DC1A404136}"/>
              </a:ext>
            </a:extLst>
          </p:cNvPr>
          <p:cNvSpPr/>
          <p:nvPr/>
        </p:nvSpPr>
        <p:spPr>
          <a:xfrm>
            <a:off x="7573819" y="2565838"/>
            <a:ext cx="489527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9F70BEF9-9065-BAE7-BE2F-1C46855A30FE}"/>
              </a:ext>
            </a:extLst>
          </p:cNvPr>
          <p:cNvSpPr/>
          <p:nvPr/>
        </p:nvSpPr>
        <p:spPr>
          <a:xfrm>
            <a:off x="8118764" y="3073838"/>
            <a:ext cx="489527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67912B33-E14C-3962-3539-7F680D312486}"/>
              </a:ext>
            </a:extLst>
          </p:cNvPr>
          <p:cNvSpPr/>
          <p:nvPr/>
        </p:nvSpPr>
        <p:spPr>
          <a:xfrm>
            <a:off x="8164944" y="3673267"/>
            <a:ext cx="489527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71C611A4-6075-AA59-7288-3911AC8EE235}"/>
              </a:ext>
            </a:extLst>
          </p:cNvPr>
          <p:cNvSpPr/>
          <p:nvPr/>
        </p:nvSpPr>
        <p:spPr>
          <a:xfrm>
            <a:off x="7010400" y="4207095"/>
            <a:ext cx="489527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12947CF4-D20F-49A2-ED8C-02EE3FC18517}"/>
              </a:ext>
            </a:extLst>
          </p:cNvPr>
          <p:cNvSpPr/>
          <p:nvPr/>
        </p:nvSpPr>
        <p:spPr>
          <a:xfrm>
            <a:off x="7010400" y="4815761"/>
            <a:ext cx="489527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C69C4826-9C40-71BB-7DF7-3025D2456022}"/>
              </a:ext>
            </a:extLst>
          </p:cNvPr>
          <p:cNvSpPr/>
          <p:nvPr/>
        </p:nvSpPr>
        <p:spPr>
          <a:xfrm>
            <a:off x="7583055" y="5285340"/>
            <a:ext cx="489527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F043A422-57C2-3BFB-9EE0-39E0C3D6F99D}"/>
              </a:ext>
            </a:extLst>
          </p:cNvPr>
          <p:cNvSpPr/>
          <p:nvPr/>
        </p:nvSpPr>
        <p:spPr>
          <a:xfrm>
            <a:off x="8188037" y="5833698"/>
            <a:ext cx="489527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157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3" grpId="0"/>
      <p:bldP spid="9" grpId="0" animBg="1"/>
      <p:bldP spid="10" grpId="0" animBg="1"/>
      <p:bldP spid="11" grpId="0" animBg="1"/>
      <p:bldP spid="12" grpId="0" animBg="1"/>
      <p:bldP spid="15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10/19/2023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4: Information Questions (2) – Page 31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– Page 37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04_13 - TOEIC Preparation Vol 1">
            <a:hlinkClick r:id="" action="ppaction://media"/>
            <a:extLst>
              <a:ext uri="{FF2B5EF4-FFF2-40B4-BE49-F238E27FC236}">
                <a16:creationId xmlns:a16="http://schemas.microsoft.com/office/drawing/2014/main" xmlns="" id="{026B7361-3F5B-F6C5-E5C4-01C8AFB405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484254" y="0"/>
            <a:ext cx="609600" cy="6096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49D0C04-C902-016C-DD5D-966FA42F1F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462" y="25947"/>
            <a:ext cx="4029075" cy="223837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42563303-1860-0AD7-27CA-8A4A44048C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461" y="2264322"/>
            <a:ext cx="3714029" cy="428057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5C992487-A846-513D-AB9A-B1A76CCDE13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13592" y="1090041"/>
            <a:ext cx="3964816" cy="502616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B028D8DA-B23C-9B43-1B96-DFBAEA696BF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05055" y="1673541"/>
            <a:ext cx="3723396" cy="4545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833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10/19/2023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04: Active Voice &amp; Passive Voice  – Page 137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 Active Voice &amp; Passive Voice – Page 139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524F87C-AF10-D4C4-05EF-F9B433B074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783" y="849744"/>
            <a:ext cx="7610911" cy="560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633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10/19/2023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04: Active Voice &amp; Passive Voice  – Page 137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 Active Voice &amp; Passive Voice – Page 139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74A6D5AA-EAC7-4EBC-5771-65BCB3F860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817" y="868436"/>
            <a:ext cx="9756293" cy="548791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A109A5F-C7E3-8B00-BB58-B95E4346AC31}"/>
              </a:ext>
            </a:extLst>
          </p:cNvPr>
          <p:cNvSpPr txBox="1"/>
          <p:nvPr/>
        </p:nvSpPr>
        <p:spPr>
          <a:xfrm>
            <a:off x="1662809" y="1676819"/>
            <a:ext cx="1893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promoted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80FCD22-C0E0-E6A7-8826-901ACC50AA34}"/>
              </a:ext>
            </a:extLst>
          </p:cNvPr>
          <p:cNvSpPr txBox="1"/>
          <p:nvPr/>
        </p:nvSpPr>
        <p:spPr>
          <a:xfrm>
            <a:off x="2207754" y="3260657"/>
            <a:ext cx="21518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was written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7FAF5B9-0E26-8FF1-D265-5A9C68953E73}"/>
              </a:ext>
            </a:extLst>
          </p:cNvPr>
          <p:cNvSpPr txBox="1"/>
          <p:nvPr/>
        </p:nvSpPr>
        <p:spPr>
          <a:xfrm>
            <a:off x="2121672" y="2615318"/>
            <a:ext cx="1055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wrote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666616D-1988-4BA1-4776-B1B2158B8D46}"/>
              </a:ext>
            </a:extLst>
          </p:cNvPr>
          <p:cNvSpPr txBox="1"/>
          <p:nvPr/>
        </p:nvSpPr>
        <p:spPr>
          <a:xfrm>
            <a:off x="2563222" y="2876977"/>
            <a:ext cx="2452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will be fixed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17A01ED0-C0C0-7173-F5A9-ACA1496987E7}"/>
              </a:ext>
            </a:extLst>
          </p:cNvPr>
          <p:cNvSpPr txBox="1"/>
          <p:nvPr/>
        </p:nvSpPr>
        <p:spPr>
          <a:xfrm>
            <a:off x="1234214" y="2060499"/>
            <a:ext cx="2452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was promoted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FAF30DC0-8C5D-8842-346D-5CA90FF05CF8}"/>
              </a:ext>
            </a:extLst>
          </p:cNvPr>
          <p:cNvSpPr/>
          <p:nvPr/>
        </p:nvSpPr>
        <p:spPr>
          <a:xfrm>
            <a:off x="5791200" y="4949755"/>
            <a:ext cx="1958109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DA8855B1-1993-5074-4F57-20D082DCA41A}"/>
              </a:ext>
            </a:extLst>
          </p:cNvPr>
          <p:cNvSpPr/>
          <p:nvPr/>
        </p:nvSpPr>
        <p:spPr>
          <a:xfrm>
            <a:off x="3454400" y="5867043"/>
            <a:ext cx="1560945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815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" grpId="0"/>
      <p:bldP spid="9" grpId="0"/>
      <p:bldP spid="10" grpId="0"/>
      <p:bldP spid="11" grpId="0"/>
      <p:bldP spid="12" grpId="0"/>
      <p:bldP spid="15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10/19/2023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04: Active Voice &amp; Passive Voice  – Page 137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 Active Voice &amp; Passive Voice – Page 140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22A213F-D70A-5DCC-89A6-6155BD7321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617" y="971693"/>
            <a:ext cx="9688947" cy="5449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857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10/19/2023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04: Active Voice &amp; Passive Voice  – Page 137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 Passive Voice of Present Perfect &amp; Modal Verbs  – Page 140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54DBBEB-757F-91BD-6479-30049C7A9C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617" y="941319"/>
            <a:ext cx="8478986" cy="54332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12CEF86-AAC9-401C-8C9C-0F4019FD7AC4}"/>
              </a:ext>
            </a:extLst>
          </p:cNvPr>
          <p:cNvSpPr txBox="1"/>
          <p:nvPr/>
        </p:nvSpPr>
        <p:spPr>
          <a:xfrm>
            <a:off x="5574277" y="1931190"/>
            <a:ext cx="30801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1. has been made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503602A6-5DCD-117F-953A-E309DE709BA0}"/>
              </a:ext>
            </a:extLst>
          </p:cNvPr>
          <p:cNvSpPr txBox="1"/>
          <p:nvPr/>
        </p:nvSpPr>
        <p:spPr>
          <a:xfrm>
            <a:off x="5241767" y="2600660"/>
            <a:ext cx="34127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2. should be turned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54F06C6-71B6-A6AD-8EDE-DA4975673F4F}"/>
              </a:ext>
            </a:extLst>
          </p:cNvPr>
          <p:cNvSpPr txBox="1"/>
          <p:nvPr/>
        </p:nvSpPr>
        <p:spPr>
          <a:xfrm>
            <a:off x="4126544" y="3270130"/>
            <a:ext cx="447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3. cannot be made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6F2B9B75-A11A-E00B-EA5E-21836DAEB5B2}"/>
              </a:ext>
            </a:extLst>
          </p:cNvPr>
          <p:cNvSpPr txBox="1"/>
          <p:nvPr/>
        </p:nvSpPr>
        <p:spPr>
          <a:xfrm>
            <a:off x="4498109" y="3912938"/>
            <a:ext cx="39623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4. has been signed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C297931B-B5D0-BCED-0D50-3C5AF6A12A2E}"/>
              </a:ext>
            </a:extLst>
          </p:cNvPr>
          <p:cNvSpPr/>
          <p:nvPr/>
        </p:nvSpPr>
        <p:spPr>
          <a:xfrm>
            <a:off x="2650837" y="5273027"/>
            <a:ext cx="1320800" cy="365125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9744C975-D893-7CDF-A898-80BE52F0A6B2}"/>
              </a:ext>
            </a:extLst>
          </p:cNvPr>
          <p:cNvSpPr/>
          <p:nvPr/>
        </p:nvSpPr>
        <p:spPr>
          <a:xfrm>
            <a:off x="6287719" y="5945439"/>
            <a:ext cx="1553954" cy="365125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697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" grpId="0"/>
      <p:bldP spid="9" grpId="0"/>
      <p:bldP spid="10" grpId="0"/>
      <p:bldP spid="11" grpId="0"/>
      <p:bldP spid="12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10/19/2023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04: Active Voice &amp; Passive Voice  – Page 137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 Common Passive Expressions – Page 141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33244FF-017B-B100-744F-1580727D54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616" y="996915"/>
            <a:ext cx="7869383" cy="5502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748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10/19/2023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04: Active Voice &amp; Passive Voice  – Page 137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 Common Passive Expressions – Page 141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883C515-40B9-FC05-7B01-C7CD3692A5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616" y="991176"/>
            <a:ext cx="9233527" cy="525260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26743AB8-8673-2877-4E8A-7104ED342083}"/>
              </a:ext>
            </a:extLst>
          </p:cNvPr>
          <p:cNvSpPr txBox="1"/>
          <p:nvPr/>
        </p:nvSpPr>
        <p:spPr>
          <a:xfrm>
            <a:off x="4013331" y="1824368"/>
            <a:ext cx="2258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involved in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8368321-9967-DC80-F033-2B161E994361}"/>
              </a:ext>
            </a:extLst>
          </p:cNvPr>
          <p:cNvSpPr txBox="1"/>
          <p:nvPr/>
        </p:nvSpPr>
        <p:spPr>
          <a:xfrm>
            <a:off x="4244241" y="2274620"/>
            <a:ext cx="2987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satisfied with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FBC0501-5DD4-6A8D-007D-1F9636323569}"/>
              </a:ext>
            </a:extLst>
          </p:cNvPr>
          <p:cNvSpPr txBox="1"/>
          <p:nvPr/>
        </p:nvSpPr>
        <p:spPr>
          <a:xfrm>
            <a:off x="1456598" y="2797840"/>
            <a:ext cx="2987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excited about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3E535310-4733-3A13-A4BB-4D038DBD408C}"/>
              </a:ext>
            </a:extLst>
          </p:cNvPr>
          <p:cNvSpPr txBox="1"/>
          <p:nvPr/>
        </p:nvSpPr>
        <p:spPr>
          <a:xfrm>
            <a:off x="1906020" y="3260657"/>
            <a:ext cx="2987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engaged in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76FBE072-7A4D-E3BF-8F32-C9D5108F8B2A}"/>
              </a:ext>
            </a:extLst>
          </p:cNvPr>
          <p:cNvSpPr/>
          <p:nvPr/>
        </p:nvSpPr>
        <p:spPr>
          <a:xfrm>
            <a:off x="7389091" y="4848155"/>
            <a:ext cx="1958109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00C154C5-0770-5BC6-8471-F9BCEA57E940}"/>
              </a:ext>
            </a:extLst>
          </p:cNvPr>
          <p:cNvSpPr/>
          <p:nvPr/>
        </p:nvSpPr>
        <p:spPr>
          <a:xfrm>
            <a:off x="5458690" y="5735781"/>
            <a:ext cx="812801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183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" grpId="0"/>
      <p:bldP spid="9" grpId="0"/>
      <p:bldP spid="10" grpId="0"/>
      <p:bldP spid="11" grpId="0"/>
      <p:bldP spid="12" grpId="0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10/19/2023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04: Active Voice &amp; Passive Voice  – Page 137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PART 5 – Page 142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FB06B50-E783-0D58-F63A-6236DE3816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209925" cy="320992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7172904A-EBC2-2E12-3091-5368F3AF56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8950" y="2835562"/>
            <a:ext cx="3390900" cy="34480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52945182-637C-7065-3E66-EC17A85C1D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6789" y="884384"/>
            <a:ext cx="3295650" cy="34861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DE899C8A-78DE-E7C8-E688-29D97416F4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96443" y="2994811"/>
            <a:ext cx="3419475" cy="348615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D9DE1F77-0F72-A742-1148-C626BFDA7B3A}"/>
              </a:ext>
            </a:extLst>
          </p:cNvPr>
          <p:cNvSpPr/>
          <p:nvPr/>
        </p:nvSpPr>
        <p:spPr>
          <a:xfrm>
            <a:off x="258617" y="1006764"/>
            <a:ext cx="1265383" cy="267854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E62FA93D-E797-D9CD-F1F2-8B3C8D031EAE}"/>
              </a:ext>
            </a:extLst>
          </p:cNvPr>
          <p:cNvSpPr/>
          <p:nvPr/>
        </p:nvSpPr>
        <p:spPr>
          <a:xfrm>
            <a:off x="258617" y="2677534"/>
            <a:ext cx="1265383" cy="267854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A84BE2A2-8463-24A5-41B9-61CDBDAFBA09}"/>
              </a:ext>
            </a:extLst>
          </p:cNvPr>
          <p:cNvSpPr/>
          <p:nvPr/>
        </p:nvSpPr>
        <p:spPr>
          <a:xfrm>
            <a:off x="2052126" y="4075473"/>
            <a:ext cx="1265383" cy="267854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0654EF1B-189A-2304-ADE5-98052D9614D5}"/>
              </a:ext>
            </a:extLst>
          </p:cNvPr>
          <p:cNvSpPr/>
          <p:nvPr/>
        </p:nvSpPr>
        <p:spPr>
          <a:xfrm>
            <a:off x="2052126" y="5492889"/>
            <a:ext cx="654129" cy="351125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C91DCEBB-CB41-1084-38D2-A9B35577FE25}"/>
              </a:ext>
            </a:extLst>
          </p:cNvPr>
          <p:cNvSpPr/>
          <p:nvPr/>
        </p:nvSpPr>
        <p:spPr>
          <a:xfrm>
            <a:off x="5652653" y="2367829"/>
            <a:ext cx="1265383" cy="267854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FB0D1283-E19C-5989-3B3B-89BAC45DBBF6}"/>
              </a:ext>
            </a:extLst>
          </p:cNvPr>
          <p:cNvSpPr/>
          <p:nvPr/>
        </p:nvSpPr>
        <p:spPr>
          <a:xfrm>
            <a:off x="5604374" y="3807619"/>
            <a:ext cx="1064282" cy="267854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3295D3ED-75CE-1C0B-5DEB-0E12076CFF92}"/>
              </a:ext>
            </a:extLst>
          </p:cNvPr>
          <p:cNvSpPr/>
          <p:nvPr/>
        </p:nvSpPr>
        <p:spPr>
          <a:xfrm>
            <a:off x="8900024" y="4075473"/>
            <a:ext cx="1218562" cy="267854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3A26A406-C1C8-1FB8-FC7C-D7AA038B00A1}"/>
              </a:ext>
            </a:extLst>
          </p:cNvPr>
          <p:cNvSpPr/>
          <p:nvPr/>
        </p:nvSpPr>
        <p:spPr>
          <a:xfrm>
            <a:off x="8910982" y="6228415"/>
            <a:ext cx="1295199" cy="267854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1524000" y="239802"/>
            <a:ext cx="43788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60607" y="239802"/>
            <a:ext cx="53070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3317509" y="3071478"/>
            <a:ext cx="155070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148754" y="3061954"/>
            <a:ext cx="30099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75373" y="1509652"/>
            <a:ext cx="5957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>
                <a:solidFill>
                  <a:srgbClr val="C00000"/>
                </a:solidFill>
              </a:rPr>
              <a:t>V0</a:t>
            </a:r>
            <a:endParaRPr lang="vi-VN" sz="2000">
              <a:solidFill>
                <a:srgbClr val="C00000"/>
              </a:solidFill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2130398" y="3311782"/>
            <a:ext cx="215905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5847463" y="1140691"/>
            <a:ext cx="82119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8900024" y="3249690"/>
            <a:ext cx="84261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2507444" y="4737886"/>
            <a:ext cx="94695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9159872" y="921153"/>
            <a:ext cx="118745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rgbClr val="C00000"/>
                </a:solidFill>
              </a:rPr>
              <a:t>V3/ V -ed</a:t>
            </a:r>
            <a:endParaRPr lang="vi-VN">
              <a:solidFill>
                <a:srgbClr val="C00000"/>
              </a:solidFill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>
            <a:off x="6439437" y="3041818"/>
            <a:ext cx="95303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10075741" y="2891325"/>
            <a:ext cx="59372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rgbClr val="C00000"/>
                </a:solidFill>
              </a:rPr>
              <a:t>V0</a:t>
            </a:r>
            <a:endParaRPr lang="vi-VN">
              <a:solidFill>
                <a:srgbClr val="C00000"/>
              </a:solidFill>
            </a:endParaRPr>
          </a:p>
        </p:txBody>
      </p:sp>
      <p:cxnSp>
        <p:nvCxnSpPr>
          <p:cNvPr id="55" name="Straight Connector 54"/>
          <p:cNvCxnSpPr/>
          <p:nvPr/>
        </p:nvCxnSpPr>
        <p:spPr>
          <a:xfrm>
            <a:off x="9011379" y="4921272"/>
            <a:ext cx="119480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60607" y="1909762"/>
            <a:ext cx="821193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7472354" y="4628884"/>
            <a:ext cx="4664298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b="1" smtClean="0">
                <a:solidFill>
                  <a:srgbClr val="7030A0"/>
                </a:solidFill>
              </a:rPr>
              <a:t>Nếu tất cả thông tin đã được nhập chính xác, bạn sẽ được chuyển đến trang thanh toán.  </a:t>
            </a:r>
            <a:endParaRPr lang="vi-VN" sz="1600" b="1">
              <a:solidFill>
                <a:srgbClr val="7030A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14269" y="3019394"/>
            <a:ext cx="467773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vi-VN" sz="1600" b="1" smtClean="0">
                <a:solidFill>
                  <a:srgbClr val="7030A0"/>
                </a:solidFill>
              </a:rPr>
              <a:t>Gói </a:t>
            </a:r>
            <a:r>
              <a:rPr lang="vi-VN" sz="1600" b="1">
                <a:solidFill>
                  <a:srgbClr val="7030A0"/>
                </a:solidFill>
              </a:rPr>
              <a:t>hàng của bạn sẽ được giao ngay sau khi chúng tôi xác nhận khoản thanh toán của bạn.</a:t>
            </a:r>
          </a:p>
        </p:txBody>
      </p:sp>
    </p:spTree>
    <p:extLst>
      <p:ext uri="{BB962C8B-B14F-4D97-AF65-F5344CB8AC3E}">
        <p14:creationId xmlns:p14="http://schemas.microsoft.com/office/powerpoint/2010/main" val="266591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9" grpId="0"/>
      <p:bldP spid="41" grpId="0" animBg="1"/>
      <p:bldP spid="44" grpId="0" animBg="1"/>
      <p:bldP spid="15" grpId="0" animBg="1"/>
      <p:bldP spid="15" grpId="1" animBg="1"/>
      <p:bldP spid="10" grpId="0" animBg="1"/>
      <p:bldP spid="10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18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Job application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58637" y="12342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34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19</a:t>
            </a:fld>
            <a:endParaRPr lang="en-US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28" b="5352"/>
          <a:stretch/>
        </p:blipFill>
        <p:spPr bwMode="auto">
          <a:xfrm>
            <a:off x="806282" y="210629"/>
            <a:ext cx="10957216" cy="6490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498502" y="210629"/>
            <a:ext cx="7276562" cy="129266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mtClean="0"/>
              <a:t> </a:t>
            </a:r>
            <a:r>
              <a:rPr lang="en-US" sz="6000" b="1">
                <a:solidFill>
                  <a:schemeClr val="tx2">
                    <a:lumMod val="60000"/>
                    <a:lumOff val="40000"/>
                  </a:schemeClr>
                </a:solidFill>
              </a:rPr>
              <a:t>ĐƠN XIN </a:t>
            </a:r>
            <a:r>
              <a:rPr lang="en-US" sz="6000" b="1">
                <a:solidFill>
                  <a:schemeClr val="bg1"/>
                </a:solidFill>
              </a:rPr>
              <a:t>VIỆC</a:t>
            </a:r>
            <a:r>
              <a:rPr lang="en-US" sz="6000"/>
              <a:t> </a:t>
            </a:r>
            <a:endParaRPr lang="vi-VN" sz="6000"/>
          </a:p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623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20</a:t>
            </a:fld>
            <a:endParaRPr 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349284" y="660977"/>
            <a:ext cx="3876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/>
              <a:t>Resume (Résumé)</a:t>
            </a:r>
            <a:endParaRPr lang="vi-VN" sz="3200"/>
          </a:p>
        </p:txBody>
      </p:sp>
      <p:sp>
        <p:nvSpPr>
          <p:cNvPr id="8" name="Right Arrow 7"/>
          <p:cNvSpPr/>
          <p:nvPr/>
        </p:nvSpPr>
        <p:spPr>
          <a:xfrm>
            <a:off x="6529589" y="1687132"/>
            <a:ext cx="618186" cy="217868"/>
          </a:xfrm>
          <a:prstGeom prst="rightArrow">
            <a:avLst/>
          </a:prstGeom>
          <a:solidFill>
            <a:schemeClr val="tx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TextBox 8"/>
          <p:cNvSpPr txBox="1"/>
          <p:nvPr/>
        </p:nvSpPr>
        <p:spPr>
          <a:xfrm>
            <a:off x="7495503" y="1611400"/>
            <a:ext cx="3425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Có nguồn gốc từ tiếng Pháp</a:t>
            </a:r>
            <a:endParaRPr lang="vi-VN" b="1"/>
          </a:p>
        </p:txBody>
      </p:sp>
      <p:sp>
        <p:nvSpPr>
          <p:cNvPr id="10" name="TextBox 9"/>
          <p:cNvSpPr txBox="1"/>
          <p:nvPr/>
        </p:nvSpPr>
        <p:spPr>
          <a:xfrm>
            <a:off x="5950040" y="2343956"/>
            <a:ext cx="58083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/>
            <a:r>
              <a:rPr lang="vi-VN" smtClean="0"/>
              <a:t>Résumé</a:t>
            </a:r>
            <a:r>
              <a:rPr lang="en-US" smtClean="0"/>
              <a:t> (</a:t>
            </a:r>
            <a:r>
              <a:rPr lang="vi-VN" b="1" i="1" smtClean="0"/>
              <a:t>noun</a:t>
            </a:r>
            <a:r>
              <a:rPr lang="en-US" b="1" i="1" smtClean="0"/>
              <a:t>)  </a:t>
            </a:r>
            <a:r>
              <a:rPr lang="vi-VN" b="1" cap="all" smtClean="0"/>
              <a:t>UK</a:t>
            </a:r>
            <a:r>
              <a:rPr lang="en-US" b="1" cap="all" smtClean="0"/>
              <a:t> </a:t>
            </a:r>
            <a:r>
              <a:rPr lang="vi-VN"/>
              <a:t>/ˈ</a:t>
            </a:r>
            <a:r>
              <a:rPr lang="vi-VN" smtClean="0"/>
              <a:t>rez.juː.meɪ</a:t>
            </a:r>
            <a:r>
              <a:rPr lang="en-US"/>
              <a:t> </a:t>
            </a:r>
            <a:r>
              <a:rPr lang="en-US" smtClean="0"/>
              <a:t>/  </a:t>
            </a:r>
            <a:r>
              <a:rPr lang="vi-VN" b="1" cap="all"/>
              <a:t>US</a:t>
            </a:r>
            <a:r>
              <a:rPr lang="en-US" b="1" cap="all"/>
              <a:t> </a:t>
            </a:r>
            <a:r>
              <a:rPr lang="vi-VN"/>
              <a:t>/ˈrez.ə.meɪ/</a:t>
            </a:r>
          </a:p>
          <a:p>
            <a:pPr fontAlgn="auto"/>
            <a:r>
              <a:rPr lang="vi-VN" smtClean="0"/>
              <a:t> </a:t>
            </a:r>
            <a:r>
              <a:rPr lang="vi-VN"/>
              <a:t> </a:t>
            </a:r>
            <a:endParaRPr lang="vi-VN" cap="all"/>
          </a:p>
          <a:p>
            <a:pPr fontAlgn="auto"/>
            <a:r>
              <a:rPr lang="vi-VN"/>
              <a:t>  </a:t>
            </a:r>
          </a:p>
        </p:txBody>
      </p:sp>
      <p:pic>
        <p:nvPicPr>
          <p:cNvPr id="6" name="uk Resume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695126" y="3124200"/>
            <a:ext cx="609600" cy="609600"/>
          </a:xfrm>
          <a:prstGeom prst="rect">
            <a:avLst/>
          </a:prstGeom>
        </p:spPr>
      </p:pic>
      <p:pic>
        <p:nvPicPr>
          <p:cNvPr id="7" name="us - resume -73812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982754" y="41706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83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4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21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99"/>
          <a:stretch/>
        </p:blipFill>
        <p:spPr bwMode="auto">
          <a:xfrm>
            <a:off x="115910" y="0"/>
            <a:ext cx="7620000" cy="5537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9093" y="0"/>
            <a:ext cx="2762250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34851" y="5705341"/>
            <a:ext cx="64394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smtClean="0"/>
              <a:t>SƠ YẾU LÝ LỊCH</a:t>
            </a:r>
            <a:endParaRPr lang="vi-VN" sz="3200" b="1"/>
          </a:p>
        </p:txBody>
      </p:sp>
    </p:spTree>
    <p:extLst>
      <p:ext uri="{BB962C8B-B14F-4D97-AF65-F5344CB8AC3E}">
        <p14:creationId xmlns:p14="http://schemas.microsoft.com/office/powerpoint/2010/main" val="2245226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22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60"/>
          <a:stretch/>
        </p:blipFill>
        <p:spPr bwMode="auto">
          <a:xfrm>
            <a:off x="0" y="0"/>
            <a:ext cx="11449050" cy="5325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cover letter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38186" y="57031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049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23</a:t>
            </a:fld>
            <a:endParaRPr lang="en-US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661"/>
          <a:stretch/>
        </p:blipFill>
        <p:spPr bwMode="auto">
          <a:xfrm>
            <a:off x="279557" y="1002362"/>
            <a:ext cx="11430000" cy="3531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4352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24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Job application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478333" y="117949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490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25</a:t>
            </a:fld>
            <a:endParaRPr 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349284" y="660977"/>
            <a:ext cx="3876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/>
              <a:t>Resume (Résumé)</a:t>
            </a:r>
            <a:endParaRPr lang="vi-VN" sz="3200"/>
          </a:p>
        </p:txBody>
      </p:sp>
      <p:sp>
        <p:nvSpPr>
          <p:cNvPr id="8" name="Right Arrow 7"/>
          <p:cNvSpPr/>
          <p:nvPr/>
        </p:nvSpPr>
        <p:spPr>
          <a:xfrm>
            <a:off x="6529589" y="1687132"/>
            <a:ext cx="618186" cy="217868"/>
          </a:xfrm>
          <a:prstGeom prst="rightArrow">
            <a:avLst/>
          </a:prstGeom>
          <a:solidFill>
            <a:schemeClr val="tx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TextBox 8"/>
          <p:cNvSpPr txBox="1"/>
          <p:nvPr/>
        </p:nvSpPr>
        <p:spPr>
          <a:xfrm>
            <a:off x="7495503" y="1611400"/>
            <a:ext cx="3425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Có nguồn gốc từ tiếng Pháp</a:t>
            </a:r>
            <a:endParaRPr lang="vi-VN" b="1"/>
          </a:p>
        </p:txBody>
      </p:sp>
      <p:sp>
        <p:nvSpPr>
          <p:cNvPr id="6" name="TextBox 5"/>
          <p:cNvSpPr txBox="1"/>
          <p:nvPr/>
        </p:nvSpPr>
        <p:spPr>
          <a:xfrm>
            <a:off x="5950040" y="2343956"/>
            <a:ext cx="58083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/>
            <a:r>
              <a:rPr lang="vi-VN" smtClean="0"/>
              <a:t>Résumé</a:t>
            </a:r>
            <a:r>
              <a:rPr lang="en-US" smtClean="0"/>
              <a:t> (</a:t>
            </a:r>
            <a:r>
              <a:rPr lang="vi-VN" b="1" i="1" smtClean="0"/>
              <a:t>noun</a:t>
            </a:r>
            <a:r>
              <a:rPr lang="en-US" b="1" i="1" smtClean="0"/>
              <a:t>)  </a:t>
            </a:r>
            <a:r>
              <a:rPr lang="vi-VN" b="1" cap="all" smtClean="0"/>
              <a:t>UK</a:t>
            </a:r>
            <a:r>
              <a:rPr lang="en-US" b="1" cap="all" smtClean="0"/>
              <a:t> </a:t>
            </a:r>
            <a:r>
              <a:rPr lang="vi-VN"/>
              <a:t>/ˈ</a:t>
            </a:r>
            <a:r>
              <a:rPr lang="vi-VN" smtClean="0"/>
              <a:t>rez.juː.meɪ</a:t>
            </a:r>
            <a:r>
              <a:rPr lang="en-US"/>
              <a:t> </a:t>
            </a:r>
            <a:r>
              <a:rPr lang="en-US" smtClean="0"/>
              <a:t>/  </a:t>
            </a:r>
            <a:r>
              <a:rPr lang="vi-VN" b="1" cap="all"/>
              <a:t>US</a:t>
            </a:r>
            <a:r>
              <a:rPr lang="en-US" b="1" cap="all"/>
              <a:t> </a:t>
            </a:r>
            <a:r>
              <a:rPr lang="vi-VN"/>
              <a:t>/ˈrez.ə.meɪ/</a:t>
            </a:r>
          </a:p>
          <a:p>
            <a:pPr fontAlgn="auto"/>
            <a:r>
              <a:rPr lang="vi-VN" smtClean="0"/>
              <a:t> </a:t>
            </a:r>
            <a:r>
              <a:rPr lang="vi-VN"/>
              <a:t> </a:t>
            </a:r>
            <a:endParaRPr lang="vi-VN" cap="all"/>
          </a:p>
          <a:p>
            <a:pPr fontAlgn="auto"/>
            <a:r>
              <a:rPr lang="vi-VN"/>
              <a:t>  </a:t>
            </a:r>
          </a:p>
        </p:txBody>
      </p:sp>
      <p:pic>
        <p:nvPicPr>
          <p:cNvPr id="7" name="uk Resume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00812" y="3063025"/>
            <a:ext cx="609600" cy="609600"/>
          </a:xfrm>
          <a:prstGeom prst="rect">
            <a:avLst/>
          </a:prstGeom>
        </p:spPr>
      </p:pic>
      <p:pic>
        <p:nvPicPr>
          <p:cNvPr id="10" name="us - resume -73812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240332" y="45237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942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4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26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60"/>
          <a:stretch/>
        </p:blipFill>
        <p:spPr bwMode="auto">
          <a:xfrm>
            <a:off x="0" y="0"/>
            <a:ext cx="11449050" cy="5325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cover letter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5815" y="55143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276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27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620370" y="978767"/>
            <a:ext cx="7710985" cy="1138773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3600" b="1" smtClean="0">
                <a:solidFill>
                  <a:schemeClr val="bg1"/>
                </a:solidFill>
              </a:rPr>
              <a:t>PART 6 – TEXT COMPLETION</a:t>
            </a:r>
          </a:p>
          <a:p>
            <a:r>
              <a:rPr lang="en-US" sz="3200" b="1" smtClean="0">
                <a:solidFill>
                  <a:schemeClr val="bg1"/>
                </a:solidFill>
              </a:rPr>
              <a:t>( HOÀN THÀNH VÀO ĐOẠN VĂN )</a:t>
            </a:r>
            <a:endParaRPr lang="vi-VN" sz="3200" b="1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58351" y="2652047"/>
            <a:ext cx="24565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/>
              <a:t>Page 143 </a:t>
            </a:r>
            <a:endParaRPr lang="vi-VN" sz="3600"/>
          </a:p>
        </p:txBody>
      </p:sp>
    </p:spTree>
    <p:extLst>
      <p:ext uri="{BB962C8B-B14F-4D97-AF65-F5344CB8AC3E}">
        <p14:creationId xmlns:p14="http://schemas.microsoft.com/office/powerpoint/2010/main" val="3352216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10/19/2023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04: Active Voice &amp; Passive Voice  – Page 137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PART 6 – Page 143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79E7E31E-0B46-8A40-AD35-53D17D5CFB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017" y="933093"/>
            <a:ext cx="8301140" cy="542325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4EDD6D8-196C-48A0-5998-85F4A07AA7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9565" y="3780202"/>
            <a:ext cx="2344773" cy="155841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7F63C96E-19D9-F4EA-F5EC-549E985632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6680" y="870748"/>
            <a:ext cx="2600394" cy="157166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54DF87AD-B034-D55C-9D38-A2F9AD6E51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58157" y="4611738"/>
            <a:ext cx="2157049" cy="158183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180F2468-AEA8-18E7-E9F4-33CFC1E5B01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56680" y="2329610"/>
            <a:ext cx="3613769" cy="2198779"/>
          </a:xfrm>
          <a:prstGeom prst="rect">
            <a:avLst/>
          </a:prstGeom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97E7DAD6-2D22-C1BD-C41F-C5DB2F7AADA4}"/>
              </a:ext>
            </a:extLst>
          </p:cNvPr>
          <p:cNvSpPr/>
          <p:nvPr/>
        </p:nvSpPr>
        <p:spPr>
          <a:xfrm>
            <a:off x="6483927" y="4913745"/>
            <a:ext cx="1394691" cy="424873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xmlns="" id="{2F4F9EA7-EBB2-564A-A053-3CB24C571425}"/>
              </a:ext>
            </a:extLst>
          </p:cNvPr>
          <p:cNvSpPr/>
          <p:nvPr/>
        </p:nvSpPr>
        <p:spPr>
          <a:xfrm>
            <a:off x="8959531" y="1246184"/>
            <a:ext cx="1394691" cy="424873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xmlns="" id="{17A5BCE8-4BD5-E6CE-C7E1-94FE82DD38A3}"/>
              </a:ext>
            </a:extLst>
          </p:cNvPr>
          <p:cNvSpPr/>
          <p:nvPr/>
        </p:nvSpPr>
        <p:spPr>
          <a:xfrm>
            <a:off x="8691676" y="2964871"/>
            <a:ext cx="3278773" cy="616528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xmlns="" id="{564AFC10-A142-34B4-C7E7-E304FB9E017D}"/>
              </a:ext>
            </a:extLst>
          </p:cNvPr>
          <p:cNvSpPr/>
          <p:nvPr/>
        </p:nvSpPr>
        <p:spPr>
          <a:xfrm>
            <a:off x="9010270" y="5774814"/>
            <a:ext cx="1556130" cy="424873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" name="Straight Connector 3"/>
          <p:cNvCxnSpPr/>
          <p:nvPr/>
        </p:nvCxnSpPr>
        <p:spPr>
          <a:xfrm>
            <a:off x="603160" y="2537142"/>
            <a:ext cx="944774" cy="0"/>
          </a:xfrm>
          <a:prstGeom prst="line">
            <a:avLst/>
          </a:prstGeom>
          <a:ln w="38100">
            <a:solidFill>
              <a:srgbClr val="99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03160" y="2012198"/>
            <a:ext cx="238473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163841" y="1897486"/>
            <a:ext cx="117540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603160" y="4245001"/>
            <a:ext cx="77273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3297289" y="5648798"/>
            <a:ext cx="99167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Oval 39"/>
          <p:cNvSpPr/>
          <p:nvPr/>
        </p:nvSpPr>
        <p:spPr>
          <a:xfrm>
            <a:off x="875762" y="1699107"/>
            <a:ext cx="1444423" cy="313091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2" name="TextBox 41"/>
          <p:cNvSpPr txBox="1"/>
          <p:nvPr/>
        </p:nvSpPr>
        <p:spPr>
          <a:xfrm>
            <a:off x="148451" y="-33984"/>
            <a:ext cx="4140512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vi-VN" b="1">
                <a:solidFill>
                  <a:srgbClr val="7030A0"/>
                </a:solidFill>
              </a:rPr>
              <a:t>B.S</a:t>
            </a:r>
            <a:r>
              <a:rPr lang="vi-VN" smtClean="0"/>
              <a:t>.</a:t>
            </a:r>
            <a:r>
              <a:rPr lang="en-US" smtClean="0"/>
              <a:t> </a:t>
            </a:r>
            <a:r>
              <a:rPr lang="en-US" b="1" i="1"/>
              <a:t>( </a:t>
            </a:r>
            <a:r>
              <a:rPr lang="vi-VN" b="1" i="1"/>
              <a:t>noun</a:t>
            </a:r>
            <a:r>
              <a:rPr lang="vi-VN"/>
              <a:t> </a:t>
            </a:r>
            <a:r>
              <a:rPr lang="en-US" smtClean="0"/>
              <a:t>) = </a:t>
            </a:r>
            <a:r>
              <a:rPr lang="vi-VN" b="1">
                <a:solidFill>
                  <a:srgbClr val="7030A0"/>
                </a:solidFill>
              </a:rPr>
              <a:t>B</a:t>
            </a:r>
            <a:r>
              <a:rPr lang="vi-VN" b="1"/>
              <a:t>achelor of </a:t>
            </a:r>
            <a:r>
              <a:rPr lang="vi-VN" b="1" smtClean="0">
                <a:solidFill>
                  <a:srgbClr val="7030A0"/>
                </a:solidFill>
              </a:rPr>
              <a:t>S</a:t>
            </a:r>
            <a:r>
              <a:rPr lang="vi-VN" b="1" smtClean="0"/>
              <a:t>cience</a:t>
            </a:r>
            <a:r>
              <a:rPr lang="en-US" b="1" smtClean="0"/>
              <a:t> = Cử nhân khoa học </a:t>
            </a:r>
            <a:endParaRPr lang="vi-VN"/>
          </a:p>
          <a:p>
            <a:endParaRPr lang="vi-VN"/>
          </a:p>
          <a:p>
            <a:endParaRPr lang="vi-VN"/>
          </a:p>
        </p:txBody>
      </p:sp>
      <p:cxnSp>
        <p:nvCxnSpPr>
          <p:cNvPr id="76" name="Straight Connector 75"/>
          <p:cNvCxnSpPr/>
          <p:nvPr/>
        </p:nvCxnSpPr>
        <p:spPr>
          <a:xfrm>
            <a:off x="3488262" y="1146248"/>
            <a:ext cx="1133341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1758880" y="4805640"/>
            <a:ext cx="153840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2320184" y="2537150"/>
            <a:ext cx="319985" cy="0"/>
          </a:xfrm>
          <a:prstGeom prst="line">
            <a:avLst/>
          </a:prstGeom>
          <a:ln w="38100">
            <a:solidFill>
              <a:srgbClr val="99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6951487" y="3063038"/>
            <a:ext cx="505381" cy="0"/>
          </a:xfrm>
          <a:prstGeom prst="line">
            <a:avLst/>
          </a:prstGeom>
          <a:ln w="38100">
            <a:solidFill>
              <a:srgbClr val="99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997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0" grpId="0" animBg="1"/>
      <p:bldP spid="31" grpId="0" animBg="1"/>
      <p:bldP spid="32" grpId="0" animBg="1"/>
      <p:bldP spid="40" grpId="0" animBg="1"/>
      <p:bldP spid="4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29</a:t>
            </a:fld>
            <a:endParaRPr lang="en-U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594"/>
            <a:ext cx="12192000" cy="6514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149521" y="165857"/>
            <a:ext cx="7710985" cy="107721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smtClean="0">
                <a:solidFill>
                  <a:schemeClr val="bg1"/>
                </a:solidFill>
              </a:rPr>
              <a:t>PART 6 – TEXT COMPLETION</a:t>
            </a:r>
          </a:p>
          <a:p>
            <a:pPr algn="ctr"/>
            <a:r>
              <a:rPr lang="en-US" sz="3200" b="1" smtClean="0">
                <a:solidFill>
                  <a:schemeClr val="bg1"/>
                </a:solidFill>
              </a:rPr>
              <a:t> </a:t>
            </a:r>
            <a:r>
              <a:rPr lang="en-US" sz="3000" b="1" smtClean="0">
                <a:solidFill>
                  <a:schemeClr val="bg1"/>
                </a:solidFill>
              </a:rPr>
              <a:t>HOÀN THÀNH VÀO ĐOẠN VĂN </a:t>
            </a:r>
            <a:endParaRPr lang="vi-VN" sz="3200" b="1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50021" y="1851890"/>
            <a:ext cx="6509982" cy="2062103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smtClean="0">
                <a:solidFill>
                  <a:srgbClr val="FFFF00"/>
                </a:solidFill>
              </a:rPr>
              <a:t>Có 2 dạng câu hỏi:</a:t>
            </a:r>
          </a:p>
          <a:p>
            <a:pPr algn="ctr"/>
            <a:endParaRPr lang="en-US" sz="3200" smtClean="0">
              <a:solidFill>
                <a:srgbClr val="FFFF00"/>
              </a:solidFill>
            </a:endParaRPr>
          </a:p>
          <a:p>
            <a:pPr algn="ctr"/>
            <a:r>
              <a:rPr lang="en-US" sz="3200" smtClean="0">
                <a:solidFill>
                  <a:srgbClr val="FFFF00"/>
                </a:solidFill>
              </a:rPr>
              <a:t>  </a:t>
            </a:r>
          </a:p>
          <a:p>
            <a:pPr algn="ctr"/>
            <a:r>
              <a:rPr lang="en-US" sz="3200" smtClean="0">
                <a:solidFill>
                  <a:srgbClr val="FFFF00"/>
                </a:solidFill>
              </a:rPr>
              <a:t> </a:t>
            </a:r>
            <a:endParaRPr lang="vi-VN" sz="320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36875" y="2693084"/>
            <a:ext cx="5336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>
                <a:solidFill>
                  <a:srgbClr val="FFFF00"/>
                </a:solidFill>
              </a:rPr>
              <a:t>√  Câu hỏi ngữ pháp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159453" y="3394668"/>
            <a:ext cx="53362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>
                <a:solidFill>
                  <a:srgbClr val="FFFF00"/>
                </a:solidFill>
              </a:rPr>
              <a:t>√  Câu hỏi từ vựng </a:t>
            </a:r>
            <a:endParaRPr lang="vi-VN" sz="3200">
              <a:solidFill>
                <a:srgbClr val="FFFF00"/>
              </a:solidFill>
            </a:endParaRPr>
          </a:p>
          <a:p>
            <a:pPr algn="ctr"/>
            <a:endParaRPr lang="en-US" sz="320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198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30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978926" y="146252"/>
            <a:ext cx="7710985" cy="107721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PART 6 – TEXT COMPLETION</a:t>
            </a:r>
          </a:p>
          <a:p>
            <a:pPr algn="ctr"/>
            <a:r>
              <a:rPr lang="en-US" sz="30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HOÀN THÀNH VÀO ĐOẠN VĂN </a:t>
            </a:r>
            <a:endParaRPr lang="vi-VN" sz="2800" b="1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51630" y="1468343"/>
            <a:ext cx="7738281" cy="123110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smtClean="0">
                <a:solidFill>
                  <a:schemeClr val="bg1"/>
                </a:solidFill>
              </a:rPr>
              <a:t>Các chủ điểm ngữ pháp:</a:t>
            </a:r>
          </a:p>
          <a:p>
            <a:pPr algn="ctr"/>
            <a:endParaRPr lang="en-US" sz="2800" smtClean="0">
              <a:solidFill>
                <a:schemeClr val="bg1"/>
              </a:solidFill>
            </a:endParaRPr>
          </a:p>
          <a:p>
            <a:pPr algn="ctr"/>
            <a:endParaRPr lang="vi-VN"/>
          </a:p>
        </p:txBody>
      </p:sp>
      <p:cxnSp>
        <p:nvCxnSpPr>
          <p:cNvPr id="9" name="Straight Connector 8"/>
          <p:cNvCxnSpPr/>
          <p:nvPr/>
        </p:nvCxnSpPr>
        <p:spPr>
          <a:xfrm>
            <a:off x="3370995" y="2083896"/>
            <a:ext cx="5104263" cy="0"/>
          </a:xfrm>
          <a:prstGeom prst="line">
            <a:avLst/>
          </a:prstGeom>
          <a:ln w="38100">
            <a:solidFill>
              <a:srgbClr val="FF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845857" y="2723937"/>
            <a:ext cx="4954137" cy="83099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2400" smtClean="0">
                <a:solidFill>
                  <a:srgbClr val="FFFF00"/>
                </a:solidFill>
              </a:rPr>
              <a:t>√ Từ loại: danh từ, tính từ, </a:t>
            </a:r>
          </a:p>
          <a:p>
            <a:r>
              <a:rPr lang="en-US" sz="2400" smtClean="0">
                <a:solidFill>
                  <a:srgbClr val="FFFF00"/>
                </a:solidFill>
              </a:rPr>
              <a:t>    trạng từ . . . (Parts of Speech)</a:t>
            </a:r>
            <a:r>
              <a:rPr lang="en-US" smtClean="0"/>
              <a:t>)</a:t>
            </a:r>
            <a:endParaRPr lang="vi-VN"/>
          </a:p>
        </p:txBody>
      </p:sp>
      <p:sp>
        <p:nvSpPr>
          <p:cNvPr id="13" name="TextBox 12"/>
          <p:cNvSpPr txBox="1"/>
          <p:nvPr/>
        </p:nvSpPr>
        <p:spPr>
          <a:xfrm>
            <a:off x="1845857" y="3768413"/>
            <a:ext cx="4742598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2400" smtClean="0">
                <a:solidFill>
                  <a:srgbClr val="FFFF00"/>
                </a:solidFill>
              </a:rPr>
              <a:t>√ Thì của động từ(Tenses)</a:t>
            </a:r>
            <a:endParaRPr lang="vi-VN" sz="2400">
              <a:solidFill>
                <a:srgbClr val="FFFF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845857" y="4391492"/>
            <a:ext cx="4531059" cy="83099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2400" smtClean="0">
                <a:solidFill>
                  <a:srgbClr val="FFFF00"/>
                </a:solidFill>
              </a:rPr>
              <a:t>√ Liên từ và giới từ</a:t>
            </a:r>
          </a:p>
          <a:p>
            <a:r>
              <a:rPr lang="en-US" sz="2400" smtClean="0">
                <a:solidFill>
                  <a:srgbClr val="FFFF00"/>
                </a:solidFill>
              </a:rPr>
              <a:t>  (Conjunction and preposition)</a:t>
            </a:r>
            <a:endParaRPr lang="vi-VN" sz="2400">
              <a:solidFill>
                <a:srgbClr val="FFFF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845857" y="5402489"/>
            <a:ext cx="3575713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2400" smtClean="0">
                <a:solidFill>
                  <a:srgbClr val="FFFF00"/>
                </a:solidFill>
              </a:rPr>
              <a:t>√ Mệnh đề (Clauses)</a:t>
            </a:r>
            <a:r>
              <a:rPr lang="en-US" smtClean="0"/>
              <a:t>)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252399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094704" y="991673"/>
            <a:ext cx="4546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mtClean="0"/>
              <a:t>Representative</a:t>
            </a:r>
            <a:r>
              <a:rPr lang="en-US" smtClean="0"/>
              <a:t> (</a:t>
            </a:r>
            <a:r>
              <a:rPr lang="vi-VN" b="1" i="1" smtClean="0"/>
              <a:t>noun</a:t>
            </a:r>
            <a:r>
              <a:rPr lang="en-US" b="1" i="1" smtClean="0"/>
              <a:t>) </a:t>
            </a:r>
            <a:r>
              <a:rPr lang="vi-VN"/>
              <a:t>/ˌrep.rɪˈzen.t̬ə.t̬ɪv/</a:t>
            </a:r>
          </a:p>
        </p:txBody>
      </p:sp>
      <p:pic>
        <p:nvPicPr>
          <p:cNvPr id="6" name="representativ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678731" y="969699"/>
            <a:ext cx="609600" cy="609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55925" y="4008815"/>
            <a:ext cx="41341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mtClean="0"/>
              <a:t>Position</a:t>
            </a:r>
            <a:r>
              <a:rPr lang="en-US" smtClean="0"/>
              <a:t> </a:t>
            </a:r>
            <a:r>
              <a:rPr lang="en-US"/>
              <a:t>(</a:t>
            </a:r>
            <a:r>
              <a:rPr lang="vi-VN" b="1" i="1"/>
              <a:t>noun</a:t>
            </a:r>
            <a:r>
              <a:rPr lang="en-US" b="1" i="1" smtClean="0"/>
              <a:t>)  </a:t>
            </a:r>
            <a:r>
              <a:rPr lang="vi-VN"/>
              <a:t>/pəˈzɪʃ.ən/</a:t>
            </a:r>
            <a:r>
              <a:rPr lang="en-US" smtClean="0"/>
              <a:t> </a:t>
            </a:r>
            <a:endParaRPr lang="vi-VN"/>
          </a:p>
        </p:txBody>
      </p:sp>
      <p:pic>
        <p:nvPicPr>
          <p:cNvPr id="8" name="position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063002" y="4006501"/>
            <a:ext cx="609600" cy="6096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5406" y="289442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236370" y="1724279"/>
            <a:ext cx="32179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rgbClr val="FF0000"/>
                </a:solidFill>
              </a:rPr>
              <a:t>Người đại diện diện</a:t>
            </a:r>
            <a:endParaRPr lang="vi-VN" sz="2000" b="1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5406" y="3146631"/>
            <a:ext cx="2076450" cy="22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236369" y="4854277"/>
            <a:ext cx="25031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rgbClr val="FF0000"/>
                </a:solidFill>
              </a:rPr>
              <a:t>Vị trí, chức vụ </a:t>
            </a:r>
            <a:endParaRPr lang="vi-VN" sz="20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442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06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79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/>
      <p:bldP spid="9" grpId="0"/>
      <p:bldP spid="1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67630" y="2142953"/>
            <a:ext cx="37996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smtClean="0"/>
              <a:t>Assistance</a:t>
            </a:r>
            <a:r>
              <a:rPr lang="en-US" sz="2000" smtClean="0"/>
              <a:t> </a:t>
            </a:r>
            <a:r>
              <a:rPr lang="en-US" sz="2000"/>
              <a:t>(</a:t>
            </a:r>
            <a:r>
              <a:rPr lang="vi-VN" sz="2000" b="1" i="1"/>
              <a:t>noun</a:t>
            </a:r>
            <a:r>
              <a:rPr lang="en-US" sz="2000" b="1" i="1"/>
              <a:t>) </a:t>
            </a:r>
            <a:r>
              <a:rPr lang="vi-VN" sz="2000" smtClean="0"/>
              <a:t>/</a:t>
            </a:r>
            <a:r>
              <a:rPr lang="vi-VN" sz="2000"/>
              <a:t>əˈsɪs.təns</a:t>
            </a:r>
            <a:r>
              <a:rPr lang="vi-VN"/>
              <a:t>/</a:t>
            </a:r>
          </a:p>
        </p:txBody>
      </p:sp>
      <p:pic>
        <p:nvPicPr>
          <p:cNvPr id="6" name="assistanc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109664" y="889635"/>
            <a:ext cx="609600" cy="6096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553" y="1193027"/>
            <a:ext cx="2419350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67630" y="2873505"/>
            <a:ext cx="23256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rgbClr val="FF0000"/>
                </a:solidFill>
              </a:rPr>
              <a:t>Sự giúp đỡ </a:t>
            </a:r>
            <a:endParaRPr lang="vi-VN" sz="20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244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96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405719" y="1501254"/>
            <a:ext cx="86663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Task 1: Write the word and its meaning. </a:t>
            </a:r>
            <a:endParaRPr lang="vi-VN" sz="2400" b="1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3172804"/>
              </p:ext>
            </p:extLst>
          </p:nvPr>
        </p:nvGraphicFramePr>
        <p:xfrm>
          <a:off x="1405719" y="2179976"/>
          <a:ext cx="8128000" cy="2260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32000"/>
                <a:gridCol w="2116920"/>
                <a:gridCol w="1947080"/>
                <a:gridCol w="2032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No (Number)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Pronunciation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Words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Meaning 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1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vi-VN" sz="20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/kənˈsɝː.nɪŋ/</a:t>
                      </a:r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2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vi-VN" sz="2000" b="1" smtClean="0"/>
                        <a:t>/pəˈzɪʃ.ən/</a:t>
                      </a:r>
                      <a:r>
                        <a:rPr lang="en-US" sz="2000" b="1" smtClean="0"/>
                        <a:t> </a:t>
                      </a:r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3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2000" b="1" smtClean="0"/>
                        <a:t>/əˈsɪs.təns/</a:t>
                      </a:r>
                    </a:p>
                    <a:p>
                      <a:endParaRPr lang="vi-VN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4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vi-VN" sz="2000" b="1" smtClean="0"/>
                        <a:t>/ˌrep.rɪˈzen.t̬ə.t̬ɪv/</a:t>
                      </a:r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554638" y="2552132"/>
            <a:ext cx="16650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concerning</a:t>
            </a:r>
            <a:endParaRPr lang="vi-VN" sz="2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438029" y="2579427"/>
            <a:ext cx="18833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iên quan tới</a:t>
            </a:r>
            <a:endParaRPr lang="vi-VN" sz="2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3710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405719" y="1501254"/>
            <a:ext cx="86663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Task 1: Write the word and its meaning. </a:t>
            </a:r>
            <a:endParaRPr lang="vi-VN" sz="2400" b="1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6534840"/>
              </p:ext>
            </p:extLst>
          </p:nvPr>
        </p:nvGraphicFramePr>
        <p:xfrm>
          <a:off x="1405719" y="2179976"/>
          <a:ext cx="8128000" cy="25044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32000"/>
                <a:gridCol w="2116920"/>
                <a:gridCol w="1947080"/>
                <a:gridCol w="2032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No (Number)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Pronunciation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Words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Meaning 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1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vi-VN" sz="20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/kənˈsɝː.nɪŋ/</a:t>
                      </a:r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2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vi-VN" sz="2000" b="1" smtClean="0"/>
                        <a:t>/pəˈzɪʃ.ən/</a:t>
                      </a:r>
                      <a:r>
                        <a:rPr lang="en-US" sz="2000" b="1" smtClean="0"/>
                        <a:t> </a:t>
                      </a:r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3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2000" b="1" smtClean="0"/>
                        <a:t>/əˈsɪs.təns/</a:t>
                      </a:r>
                    </a:p>
                    <a:p>
                      <a:endParaRPr lang="vi-VN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vi-VN" sz="1800" b="1" smtClean="0">
                        <a:solidFill>
                          <a:schemeClr val="tx1"/>
                        </a:solidFill>
                      </a:endParaRPr>
                    </a:p>
                    <a:p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4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vi-VN" sz="2000" b="1" smtClean="0"/>
                        <a:t>/ˌrep.rɪˈzen.t̬ə.t̬ɪv/</a:t>
                      </a:r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vi-VN" sz="1800" b="1" smtClean="0">
                        <a:solidFill>
                          <a:schemeClr val="tx1"/>
                        </a:solidFill>
                      </a:endParaRPr>
                    </a:p>
                    <a:p>
                      <a:endParaRPr lang="vi-VN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554638" y="2552132"/>
            <a:ext cx="16650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concerning</a:t>
            </a:r>
            <a:endParaRPr lang="vi-VN" sz="2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438029" y="2579427"/>
            <a:ext cx="18833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iên quan tới</a:t>
            </a:r>
            <a:endParaRPr lang="vi-VN" sz="2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738883" y="2979537"/>
            <a:ext cx="1082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/>
              <a:t>p</a:t>
            </a:r>
            <a:r>
              <a:rPr lang="vi-VN" b="1"/>
              <a:t>osition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30773" y="2952242"/>
            <a:ext cx="16979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/>
              <a:t>v</a:t>
            </a:r>
            <a:r>
              <a:rPr lang="en-US" b="1" smtClean="0"/>
              <a:t>ị trí, chức vụ</a:t>
            </a:r>
            <a:endParaRPr lang="vi-VN" b="1"/>
          </a:p>
        </p:txBody>
      </p:sp>
      <p:sp>
        <p:nvSpPr>
          <p:cNvPr id="16" name="Rectangle 15"/>
          <p:cNvSpPr/>
          <p:nvPr/>
        </p:nvSpPr>
        <p:spPr>
          <a:xfrm>
            <a:off x="5738883" y="3503641"/>
            <a:ext cx="13644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smtClean="0"/>
              <a:t>assistance</a:t>
            </a:r>
            <a:endParaRPr lang="vi-VN" b="1"/>
          </a:p>
        </p:txBody>
      </p:sp>
      <p:sp>
        <p:nvSpPr>
          <p:cNvPr id="17" name="Rectangle 16"/>
          <p:cNvSpPr/>
          <p:nvPr/>
        </p:nvSpPr>
        <p:spPr>
          <a:xfrm>
            <a:off x="7679853" y="3503641"/>
            <a:ext cx="13997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/>
              <a:t>s</a:t>
            </a:r>
            <a:r>
              <a:rPr lang="en-US" b="1" smtClean="0"/>
              <a:t>ự giúp đỡ</a:t>
            </a:r>
            <a:endParaRPr lang="vi-VN" b="1"/>
          </a:p>
        </p:txBody>
      </p:sp>
      <p:sp>
        <p:nvSpPr>
          <p:cNvPr id="19" name="Rectangle 18"/>
          <p:cNvSpPr/>
          <p:nvPr/>
        </p:nvSpPr>
        <p:spPr>
          <a:xfrm>
            <a:off x="5618766" y="4057681"/>
            <a:ext cx="17620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smtClean="0"/>
              <a:t>representative</a:t>
            </a:r>
            <a:endParaRPr lang="vi-VN" b="1"/>
          </a:p>
        </p:txBody>
      </p:sp>
      <p:sp>
        <p:nvSpPr>
          <p:cNvPr id="20" name="Rectangle 19"/>
          <p:cNvSpPr/>
          <p:nvPr/>
        </p:nvSpPr>
        <p:spPr>
          <a:xfrm>
            <a:off x="7530773" y="4052121"/>
            <a:ext cx="17972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/>
              <a:t>n</a:t>
            </a:r>
            <a:r>
              <a:rPr lang="en-US" b="1" smtClean="0"/>
              <a:t>gười đại diện</a:t>
            </a:r>
            <a:endParaRPr lang="vi-VN" b="1"/>
          </a:p>
        </p:txBody>
      </p:sp>
    </p:spTree>
    <p:extLst>
      <p:ext uri="{BB962C8B-B14F-4D97-AF65-F5344CB8AC3E}">
        <p14:creationId xmlns:p14="http://schemas.microsoft.com/office/powerpoint/2010/main" val="1731950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3" grpId="0"/>
      <p:bldP spid="15" grpId="0"/>
      <p:bldP spid="16" grpId="0"/>
      <p:bldP spid="17" grpId="0"/>
      <p:bldP spid="19" grpId="0"/>
      <p:bldP spid="2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405719" y="1501254"/>
            <a:ext cx="86663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Task 1: Write the word and its meaning. </a:t>
            </a:r>
            <a:endParaRPr lang="vi-VN" sz="2400" b="1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8935219"/>
              </p:ext>
            </p:extLst>
          </p:nvPr>
        </p:nvGraphicFramePr>
        <p:xfrm>
          <a:off x="1405719" y="2179976"/>
          <a:ext cx="8128000" cy="25044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32000"/>
                <a:gridCol w="2116920"/>
                <a:gridCol w="1947080"/>
                <a:gridCol w="2032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No (Number)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Pronunciation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Words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Meaning 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1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vi-VN" sz="20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/kənˈsɝː.nɪŋ/</a:t>
                      </a:r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2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vi-VN" sz="2000" b="1" smtClean="0"/>
                        <a:t>/pəˈzɪʃ.ən/</a:t>
                      </a:r>
                      <a:r>
                        <a:rPr lang="en-US" sz="2000" b="1" smtClean="0"/>
                        <a:t> </a:t>
                      </a:r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3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2000" b="1" smtClean="0"/>
                        <a:t>/əˈsɪs.təns/</a:t>
                      </a:r>
                    </a:p>
                    <a:p>
                      <a:endParaRPr lang="vi-VN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vi-VN" sz="1800" b="1" smtClean="0">
                        <a:solidFill>
                          <a:schemeClr val="tx1"/>
                        </a:solidFill>
                      </a:endParaRPr>
                    </a:p>
                    <a:p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4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vi-VN" sz="2000" b="1" smtClean="0"/>
                        <a:t>/ˌrep.rɪˈzen.t̬ə.t̬ɪv/</a:t>
                      </a:r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vi-VN" sz="1800" b="1" smtClean="0">
                        <a:solidFill>
                          <a:schemeClr val="tx1"/>
                        </a:solidFill>
                      </a:endParaRPr>
                    </a:p>
                    <a:p>
                      <a:endParaRPr lang="vi-VN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554638" y="2552132"/>
            <a:ext cx="16650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concerning</a:t>
            </a:r>
            <a:endParaRPr lang="vi-VN" sz="2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438029" y="2579427"/>
            <a:ext cx="18833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iên quan tới</a:t>
            </a:r>
            <a:endParaRPr lang="vi-VN" sz="2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738883" y="2979537"/>
            <a:ext cx="1082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/>
              <a:t>p</a:t>
            </a:r>
            <a:r>
              <a:rPr lang="vi-VN" b="1"/>
              <a:t>osition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30773" y="2952242"/>
            <a:ext cx="16979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/>
              <a:t>v</a:t>
            </a:r>
            <a:r>
              <a:rPr lang="en-US" b="1" smtClean="0"/>
              <a:t>ị trí, chức vụ</a:t>
            </a:r>
            <a:endParaRPr lang="vi-VN" b="1"/>
          </a:p>
        </p:txBody>
      </p:sp>
      <p:sp>
        <p:nvSpPr>
          <p:cNvPr id="16" name="Rectangle 15"/>
          <p:cNvSpPr/>
          <p:nvPr/>
        </p:nvSpPr>
        <p:spPr>
          <a:xfrm>
            <a:off x="5738883" y="3503641"/>
            <a:ext cx="13644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smtClean="0"/>
              <a:t>assistance</a:t>
            </a:r>
            <a:endParaRPr lang="vi-VN" b="1"/>
          </a:p>
        </p:txBody>
      </p:sp>
      <p:sp>
        <p:nvSpPr>
          <p:cNvPr id="17" name="Rectangle 16"/>
          <p:cNvSpPr/>
          <p:nvPr/>
        </p:nvSpPr>
        <p:spPr>
          <a:xfrm>
            <a:off x="7679853" y="3503641"/>
            <a:ext cx="13997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/>
              <a:t>s</a:t>
            </a:r>
            <a:r>
              <a:rPr lang="en-US" b="1" smtClean="0"/>
              <a:t>ự giúp đỡ</a:t>
            </a:r>
            <a:endParaRPr lang="vi-VN" b="1"/>
          </a:p>
        </p:txBody>
      </p:sp>
      <p:sp>
        <p:nvSpPr>
          <p:cNvPr id="19" name="Rectangle 18"/>
          <p:cNvSpPr/>
          <p:nvPr/>
        </p:nvSpPr>
        <p:spPr>
          <a:xfrm>
            <a:off x="5618766" y="4057681"/>
            <a:ext cx="17620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smtClean="0"/>
              <a:t>representative</a:t>
            </a:r>
            <a:endParaRPr lang="vi-VN" b="1"/>
          </a:p>
        </p:txBody>
      </p:sp>
      <p:sp>
        <p:nvSpPr>
          <p:cNvPr id="20" name="Rectangle 19"/>
          <p:cNvSpPr/>
          <p:nvPr/>
        </p:nvSpPr>
        <p:spPr>
          <a:xfrm>
            <a:off x="7530773" y="4052121"/>
            <a:ext cx="17972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/>
              <a:t>n</a:t>
            </a:r>
            <a:r>
              <a:rPr lang="en-US" b="1" smtClean="0"/>
              <a:t>gười đại diện</a:t>
            </a:r>
            <a:endParaRPr lang="vi-VN" b="1"/>
          </a:p>
        </p:txBody>
      </p:sp>
    </p:spTree>
    <p:extLst>
      <p:ext uri="{BB962C8B-B14F-4D97-AF65-F5344CB8AC3E}">
        <p14:creationId xmlns:p14="http://schemas.microsoft.com/office/powerpoint/2010/main" val="2419801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36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1195975"/>
            <a:ext cx="936294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/>
              <a:t>The technical support division has a(n) </a:t>
            </a:r>
            <a:r>
              <a:rPr lang="en-US" b="1" smtClean="0">
                <a:solidFill>
                  <a:schemeClr val="accent2"/>
                </a:solidFill>
              </a:rPr>
              <a:t>opening</a:t>
            </a:r>
            <a:r>
              <a:rPr lang="en-US" smtClean="0"/>
              <a:t> </a:t>
            </a:r>
            <a:r>
              <a:rPr lang="en-US"/>
              <a:t>for a technical support representative</a:t>
            </a:r>
            <a:r>
              <a:rPr lang="en-US" smtClean="0"/>
              <a:t>.</a:t>
            </a:r>
          </a:p>
          <a:p>
            <a:r>
              <a:rPr lang="en-US" smtClean="0"/>
              <a:t>This </a:t>
            </a:r>
            <a:r>
              <a:rPr lang="en-US"/>
              <a:t>position </a:t>
            </a:r>
            <a:r>
              <a:rPr lang="en-US" b="1" smtClean="0">
                <a:solidFill>
                  <a:schemeClr val="accent2"/>
                </a:solidFill>
              </a:rPr>
              <a:t>requires</a:t>
            </a:r>
            <a:r>
              <a:rPr lang="en-US" smtClean="0"/>
              <a:t> </a:t>
            </a:r>
            <a:r>
              <a:rPr lang="en-US"/>
              <a:t>a B.S. in computer science and at least three years of experience </a:t>
            </a:r>
            <a:endParaRPr lang="en-US" smtClean="0"/>
          </a:p>
          <a:p>
            <a:r>
              <a:rPr lang="en-US" smtClean="0"/>
              <a:t>in </a:t>
            </a:r>
            <a:r>
              <a:rPr lang="en-US"/>
              <a:t>the </a:t>
            </a:r>
            <a:r>
              <a:rPr lang="en-US" smtClean="0"/>
              <a:t>industry. </a:t>
            </a:r>
            <a:r>
              <a:rPr lang="en-US" b="1">
                <a:solidFill>
                  <a:schemeClr val="accent2"/>
                </a:solidFill>
              </a:rPr>
              <a:t>If you are interested, please submit an application.</a:t>
            </a:r>
            <a:r>
              <a:rPr lang="en-US" b="1" smtClean="0">
                <a:solidFill>
                  <a:schemeClr val="accent2"/>
                </a:solidFill>
              </a:rPr>
              <a:t> </a:t>
            </a:r>
            <a:r>
              <a:rPr lang="en-US"/>
              <a:t>Along with an application, a résumé and a cover letter should </a:t>
            </a:r>
            <a:r>
              <a:rPr lang="en-US" b="1">
                <a:solidFill>
                  <a:schemeClr val="accent2"/>
                </a:solidFill>
              </a:rPr>
              <a:t>be turned </a:t>
            </a:r>
            <a:r>
              <a:rPr lang="en-US"/>
              <a:t>in no later then July 11. </a:t>
            </a:r>
            <a:r>
              <a:rPr lang="en-US" smtClean="0"/>
              <a:t> </a:t>
            </a:r>
            <a:r>
              <a:rPr lang="en-US"/>
              <a:t>Technical support representatives provide online assistance to users of our software products. Duties include: </a:t>
            </a:r>
            <a:endParaRPr lang="vi-VN"/>
          </a:p>
          <a:p>
            <a:endParaRPr lang="en-US" smtClean="0"/>
          </a:p>
          <a:p>
            <a:r>
              <a:rPr lang="en-US" smtClean="0"/>
              <a:t>- </a:t>
            </a:r>
            <a:r>
              <a:rPr lang="en-US"/>
              <a:t>dealing with telephone in quiries</a:t>
            </a:r>
            <a:endParaRPr lang="vi-VN"/>
          </a:p>
          <a:p>
            <a:r>
              <a:rPr lang="en-US" smtClean="0"/>
              <a:t>- </a:t>
            </a:r>
            <a:r>
              <a:rPr lang="en-US"/>
              <a:t>answering online questions</a:t>
            </a:r>
            <a:endParaRPr lang="vi-VN"/>
          </a:p>
          <a:p>
            <a:endParaRPr lang="en-US" smtClean="0"/>
          </a:p>
          <a:p>
            <a:r>
              <a:rPr lang="en-US" smtClean="0"/>
              <a:t>If </a:t>
            </a:r>
            <a:r>
              <a:rPr lang="en-US"/>
              <a:t>you are any further questions concerning this position, you can contact Jonathan Hampton in Human Resources at extension </a:t>
            </a:r>
            <a:r>
              <a:rPr lang="en-US" smtClean="0"/>
              <a:t>2424.</a:t>
            </a:r>
            <a:endParaRPr lang="vi-VN"/>
          </a:p>
        </p:txBody>
      </p:sp>
      <p:sp>
        <p:nvSpPr>
          <p:cNvPr id="7" name="TextBox 6"/>
          <p:cNvSpPr txBox="1"/>
          <p:nvPr/>
        </p:nvSpPr>
        <p:spPr>
          <a:xfrm>
            <a:off x="0" y="180304"/>
            <a:ext cx="7225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04: Active Voice &amp; Passive Voice  – Page 137 </a:t>
            </a:r>
            <a:br>
              <a:rPr lang="en-US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PART 6 – Page 143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02358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37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31819" y="2417440"/>
            <a:ext cx="936294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/>
              <a:t>The technical support division has </a:t>
            </a:r>
            <a:r>
              <a:rPr lang="en-US" smtClean="0"/>
              <a:t>an </a:t>
            </a:r>
            <a:r>
              <a:rPr lang="en-US" b="1" smtClean="0"/>
              <a:t>opening</a:t>
            </a:r>
            <a:r>
              <a:rPr lang="en-US" smtClean="0"/>
              <a:t> </a:t>
            </a:r>
            <a:r>
              <a:rPr lang="en-US"/>
              <a:t>for a technical support </a:t>
            </a:r>
            <a:r>
              <a:rPr lang="en-US" b="1">
                <a:solidFill>
                  <a:srgbClr val="FF00FF"/>
                </a:solidFill>
              </a:rPr>
              <a:t>representative</a:t>
            </a:r>
            <a:r>
              <a:rPr lang="en-US" smtClean="0"/>
              <a:t>.</a:t>
            </a:r>
          </a:p>
          <a:p>
            <a:r>
              <a:rPr lang="en-US" smtClean="0"/>
              <a:t>This </a:t>
            </a:r>
            <a:r>
              <a:rPr lang="en-US" b="1" smtClean="0">
                <a:solidFill>
                  <a:srgbClr val="FF0000"/>
                </a:solidFill>
              </a:rPr>
              <a:t>position</a:t>
            </a:r>
            <a:r>
              <a:rPr lang="en-US" smtClean="0"/>
              <a:t> </a:t>
            </a:r>
            <a:r>
              <a:rPr lang="en-US" b="1" smtClean="0"/>
              <a:t>requires</a:t>
            </a:r>
            <a:r>
              <a:rPr lang="en-US" smtClean="0"/>
              <a:t> </a:t>
            </a:r>
            <a:r>
              <a:rPr lang="en-US"/>
              <a:t>a B.S. in computer science and at least three years of experience </a:t>
            </a:r>
            <a:endParaRPr lang="en-US" smtClean="0"/>
          </a:p>
          <a:p>
            <a:r>
              <a:rPr lang="en-US" smtClean="0"/>
              <a:t>in </a:t>
            </a:r>
            <a:r>
              <a:rPr lang="en-US"/>
              <a:t>the </a:t>
            </a:r>
            <a:r>
              <a:rPr lang="en-US" smtClean="0"/>
              <a:t>industry. </a:t>
            </a:r>
            <a:r>
              <a:rPr lang="en-US" b="1"/>
              <a:t>If you are interested, please submit an application.</a:t>
            </a:r>
            <a:r>
              <a:rPr lang="en-US" b="1" smtClean="0"/>
              <a:t> </a:t>
            </a:r>
            <a:r>
              <a:rPr lang="en-US"/>
              <a:t>Along with an application, a résumé and a cover letter should </a:t>
            </a:r>
            <a:r>
              <a:rPr lang="en-US" b="1"/>
              <a:t>be turned </a:t>
            </a:r>
            <a:r>
              <a:rPr lang="en-US"/>
              <a:t>in no later then July 11. </a:t>
            </a:r>
            <a:r>
              <a:rPr lang="en-US" smtClean="0"/>
              <a:t> </a:t>
            </a:r>
            <a:r>
              <a:rPr lang="en-US"/>
              <a:t>Technical support representatives provide online </a:t>
            </a:r>
            <a:r>
              <a:rPr lang="en-US" b="1">
                <a:solidFill>
                  <a:srgbClr val="FF00FF"/>
                </a:solidFill>
              </a:rPr>
              <a:t>assistance</a:t>
            </a:r>
            <a:r>
              <a:rPr lang="en-US"/>
              <a:t> to users of our software products. Duties include: </a:t>
            </a:r>
            <a:endParaRPr lang="vi-VN"/>
          </a:p>
          <a:p>
            <a:endParaRPr lang="en-US" smtClean="0"/>
          </a:p>
          <a:p>
            <a:r>
              <a:rPr lang="en-US" smtClean="0"/>
              <a:t>- </a:t>
            </a:r>
            <a:r>
              <a:rPr lang="en-US"/>
              <a:t>dealing with telephone in quiries</a:t>
            </a:r>
            <a:endParaRPr lang="vi-VN"/>
          </a:p>
          <a:p>
            <a:r>
              <a:rPr lang="en-US" smtClean="0"/>
              <a:t>- </a:t>
            </a:r>
            <a:r>
              <a:rPr lang="en-US"/>
              <a:t>answering online questions</a:t>
            </a:r>
            <a:endParaRPr lang="vi-VN"/>
          </a:p>
          <a:p>
            <a:endParaRPr lang="en-US" smtClean="0"/>
          </a:p>
          <a:p>
            <a:r>
              <a:rPr lang="en-US" smtClean="0"/>
              <a:t>If </a:t>
            </a:r>
            <a:r>
              <a:rPr lang="en-US"/>
              <a:t>you are any further questions </a:t>
            </a:r>
            <a:r>
              <a:rPr lang="en-US" b="1">
                <a:solidFill>
                  <a:srgbClr val="FF00FF"/>
                </a:solidFill>
              </a:rPr>
              <a:t>concerning</a:t>
            </a:r>
            <a:r>
              <a:rPr lang="en-US"/>
              <a:t> this position, you can contact Jonathan Hampton in Human Resources at extension </a:t>
            </a:r>
            <a:r>
              <a:rPr lang="en-US" smtClean="0"/>
              <a:t>2424.</a:t>
            </a:r>
            <a:endParaRPr lang="vi-VN"/>
          </a:p>
        </p:txBody>
      </p:sp>
      <p:sp>
        <p:nvSpPr>
          <p:cNvPr id="7" name="TextBox 6"/>
          <p:cNvSpPr txBox="1"/>
          <p:nvPr/>
        </p:nvSpPr>
        <p:spPr>
          <a:xfrm>
            <a:off x="0" y="180304"/>
            <a:ext cx="7225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04: Active Voice &amp; Passive Voice  – Page 137 </a:t>
            </a:r>
            <a:br>
              <a:rPr lang="en-US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PART 6 – Page 143</a:t>
            </a:r>
            <a:endParaRPr lang="vi-VN"/>
          </a:p>
        </p:txBody>
      </p:sp>
      <p:sp>
        <p:nvSpPr>
          <p:cNvPr id="5" name="TextBox 4"/>
          <p:cNvSpPr txBox="1"/>
          <p:nvPr/>
        </p:nvSpPr>
        <p:spPr>
          <a:xfrm>
            <a:off x="3539541" y="5126197"/>
            <a:ext cx="1238521" cy="369332"/>
          </a:xfrm>
          <a:prstGeom prst="rect">
            <a:avLst/>
          </a:prstGeom>
          <a:solidFill>
            <a:srgbClr val="9900FF"/>
          </a:solidFill>
          <a:ln>
            <a:solidFill>
              <a:srgbClr val="9900FF"/>
            </a:solidFill>
          </a:ln>
        </p:spPr>
        <p:txBody>
          <a:bodyPr wrap="square" rtlCol="0">
            <a:spAutoFit/>
          </a:bodyPr>
          <a:lstStyle/>
          <a:p>
            <a:r>
              <a:rPr lang="en-US"/>
              <a:t>4</a:t>
            </a:r>
            <a:r>
              <a:rPr lang="en-US" smtClean="0"/>
              <a:t>.</a:t>
            </a:r>
            <a:endParaRPr lang="vi-VN"/>
          </a:p>
        </p:txBody>
      </p:sp>
      <p:sp>
        <p:nvSpPr>
          <p:cNvPr id="9" name="TextBox 8"/>
          <p:cNvSpPr txBox="1"/>
          <p:nvPr/>
        </p:nvSpPr>
        <p:spPr>
          <a:xfrm>
            <a:off x="7418231" y="2424638"/>
            <a:ext cx="1712890" cy="369332"/>
          </a:xfrm>
          <a:prstGeom prst="rect">
            <a:avLst/>
          </a:prstGeom>
          <a:solidFill>
            <a:srgbClr val="9900FF"/>
          </a:solidFill>
          <a:ln>
            <a:solidFill>
              <a:srgbClr val="9900FF"/>
            </a:solidFill>
          </a:ln>
        </p:spPr>
        <p:txBody>
          <a:bodyPr wrap="square" rtlCol="0">
            <a:spAutoFit/>
          </a:bodyPr>
          <a:lstStyle/>
          <a:p>
            <a:r>
              <a:rPr lang="en-US" smtClean="0"/>
              <a:t>1.</a:t>
            </a:r>
            <a:endParaRPr lang="vi-VN"/>
          </a:p>
        </p:txBody>
      </p:sp>
      <p:sp>
        <p:nvSpPr>
          <p:cNvPr id="10" name="TextBox 9"/>
          <p:cNvSpPr txBox="1"/>
          <p:nvPr/>
        </p:nvSpPr>
        <p:spPr>
          <a:xfrm>
            <a:off x="5215944" y="3516279"/>
            <a:ext cx="1352281" cy="369332"/>
          </a:xfrm>
          <a:prstGeom prst="rect">
            <a:avLst/>
          </a:prstGeom>
          <a:solidFill>
            <a:srgbClr val="9900FF"/>
          </a:solidFill>
          <a:ln>
            <a:solidFill>
              <a:srgbClr val="9900FF"/>
            </a:solidFill>
          </a:ln>
        </p:spPr>
        <p:txBody>
          <a:bodyPr wrap="square" rtlCol="0">
            <a:spAutoFit/>
          </a:bodyPr>
          <a:lstStyle/>
          <a:p>
            <a:r>
              <a:rPr lang="en-US"/>
              <a:t>3</a:t>
            </a:r>
            <a:r>
              <a:rPr lang="en-US" smtClean="0"/>
              <a:t>.</a:t>
            </a:r>
            <a:endParaRPr lang="vi-VN"/>
          </a:p>
        </p:txBody>
      </p:sp>
      <p:sp>
        <p:nvSpPr>
          <p:cNvPr id="8" name="TextBox 7"/>
          <p:cNvSpPr txBox="1"/>
          <p:nvPr/>
        </p:nvSpPr>
        <p:spPr>
          <a:xfrm>
            <a:off x="1584101" y="1064585"/>
            <a:ext cx="5834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Fill in the blank with one suitable word in the box </a:t>
            </a:r>
            <a:endParaRPr lang="vi-VN" b="1"/>
          </a:p>
        </p:txBody>
      </p:sp>
      <p:sp>
        <p:nvSpPr>
          <p:cNvPr id="11" name="TextBox 10"/>
          <p:cNvSpPr txBox="1"/>
          <p:nvPr/>
        </p:nvSpPr>
        <p:spPr>
          <a:xfrm>
            <a:off x="1442432" y="1648704"/>
            <a:ext cx="6503833" cy="369332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tx2"/>
                </a:solidFill>
              </a:rPr>
              <a:t>c</a:t>
            </a:r>
            <a:r>
              <a:rPr lang="en-US" b="1" smtClean="0">
                <a:solidFill>
                  <a:schemeClr val="tx2"/>
                </a:solidFill>
              </a:rPr>
              <a:t>oncerning 	assistance    representative     position  </a:t>
            </a:r>
            <a:endParaRPr lang="vi-VN" b="1">
              <a:solidFill>
                <a:schemeClr val="tx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1819" y="1033807"/>
            <a:ext cx="12106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Task 2:</a:t>
            </a:r>
            <a:endParaRPr lang="vi-VN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1591" y="2662109"/>
            <a:ext cx="991674" cy="369332"/>
          </a:xfrm>
          <a:prstGeom prst="rect">
            <a:avLst/>
          </a:prstGeom>
          <a:solidFill>
            <a:srgbClr val="9900FF"/>
          </a:solidFill>
          <a:ln>
            <a:solidFill>
              <a:srgbClr val="9900FF"/>
            </a:solidFill>
          </a:ln>
        </p:spPr>
        <p:txBody>
          <a:bodyPr wrap="square" rtlCol="0">
            <a:spAutoFit/>
          </a:bodyPr>
          <a:lstStyle/>
          <a:p>
            <a:r>
              <a:rPr lang="en-US"/>
              <a:t>2</a:t>
            </a:r>
            <a:r>
              <a:rPr lang="en-US" smtClean="0"/>
              <a:t>.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246274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38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96213" y="978795"/>
            <a:ext cx="615610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smtClean="0"/>
              <a:t>Retreat</a:t>
            </a:r>
            <a:r>
              <a:rPr lang="en-US" sz="2000" smtClean="0">
                <a:latin typeface="+mn-lt"/>
              </a:rPr>
              <a:t> (</a:t>
            </a:r>
            <a:r>
              <a:rPr lang="vi-VN" sz="2000" b="1" i="1" smtClean="0"/>
              <a:t>noun</a:t>
            </a:r>
            <a:r>
              <a:rPr lang="en-US" sz="2000" b="1" i="1" smtClean="0"/>
              <a:t>) </a:t>
            </a:r>
            <a:r>
              <a:rPr lang="vi-VN" sz="2000"/>
              <a:t>/rɪˈtriːt</a:t>
            </a:r>
            <a:r>
              <a:rPr lang="vi-VN" sz="2000" smtClean="0"/>
              <a:t>/</a:t>
            </a:r>
            <a:r>
              <a:rPr lang="en-US" sz="2000" smtClean="0"/>
              <a:t> =  </a:t>
            </a:r>
            <a:r>
              <a:rPr lang="en-US" sz="2000" b="1"/>
              <a:t>a private and safe place:</a:t>
            </a:r>
            <a:endParaRPr lang="vi-VN" sz="2000"/>
          </a:p>
          <a:p>
            <a:endParaRPr lang="vi-VN"/>
          </a:p>
        </p:txBody>
      </p:sp>
      <p:sp>
        <p:nvSpPr>
          <p:cNvPr id="8" name="Rectangle 7"/>
          <p:cNvSpPr/>
          <p:nvPr/>
        </p:nvSpPr>
        <p:spPr>
          <a:xfrm>
            <a:off x="6452313" y="994927"/>
            <a:ext cx="29386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b="1"/>
              <a:t> </a:t>
            </a:r>
            <a:r>
              <a:rPr lang="en-US" b="1" smtClean="0"/>
              <a:t>Khu</a:t>
            </a:r>
            <a:r>
              <a:rPr lang="vi-VN" b="1" smtClean="0"/>
              <a:t> </a:t>
            </a:r>
            <a:r>
              <a:rPr lang="vi-VN" b="1"/>
              <a:t>nghỉ dưỡng biệt lập</a:t>
            </a:r>
            <a:endParaRPr lang="vi-VN"/>
          </a:p>
        </p:txBody>
      </p:sp>
      <p:sp>
        <p:nvSpPr>
          <p:cNvPr id="10" name="TextBox 9"/>
          <p:cNvSpPr txBox="1"/>
          <p:nvPr/>
        </p:nvSpPr>
        <p:spPr>
          <a:xfrm>
            <a:off x="180305" y="5515050"/>
            <a:ext cx="9066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b="1"/>
              <a:t>"Retreat" là một mô hình lưu trú nghỉ dưỡng</a:t>
            </a:r>
            <a:r>
              <a:rPr lang="vi-VN" sz="2000" b="1" smtClean="0"/>
              <a:t>, </a:t>
            </a:r>
            <a:r>
              <a:rPr lang="vi-VN" sz="2000" b="1"/>
              <a:t>là "du lịch chữa lành"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085" y="1652840"/>
            <a:ext cx="5194727" cy="3467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2525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39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005" y="728624"/>
            <a:ext cx="9772650" cy="477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50005" y="51516"/>
            <a:ext cx="615610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smtClean="0"/>
              <a:t>Retreat</a:t>
            </a:r>
            <a:r>
              <a:rPr lang="en-US" sz="2000" smtClean="0">
                <a:latin typeface="+mn-lt"/>
              </a:rPr>
              <a:t> (</a:t>
            </a:r>
            <a:r>
              <a:rPr lang="vi-VN" sz="2000" b="1" i="1" smtClean="0"/>
              <a:t>noun</a:t>
            </a:r>
            <a:r>
              <a:rPr lang="en-US" sz="2000" b="1" i="1" smtClean="0"/>
              <a:t>) </a:t>
            </a:r>
            <a:r>
              <a:rPr lang="vi-VN" sz="2000"/>
              <a:t>/rɪˈtriːt</a:t>
            </a:r>
            <a:r>
              <a:rPr lang="vi-VN" sz="2000" smtClean="0"/>
              <a:t>/</a:t>
            </a:r>
            <a:r>
              <a:rPr lang="en-US" sz="2000" smtClean="0"/>
              <a:t> =  </a:t>
            </a:r>
            <a:r>
              <a:rPr lang="en-US" sz="2000" b="1"/>
              <a:t>a private and safe place:</a:t>
            </a:r>
            <a:endParaRPr lang="vi-VN" sz="2000"/>
          </a:p>
          <a:p>
            <a:endParaRPr lang="vi-VN"/>
          </a:p>
        </p:txBody>
      </p:sp>
      <p:sp>
        <p:nvSpPr>
          <p:cNvPr id="7" name="Rectangle 6"/>
          <p:cNvSpPr/>
          <p:nvPr/>
        </p:nvSpPr>
        <p:spPr>
          <a:xfrm>
            <a:off x="6903073" y="60240"/>
            <a:ext cx="29386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b="1"/>
              <a:t> </a:t>
            </a:r>
            <a:r>
              <a:rPr lang="en-US" b="1" smtClean="0"/>
              <a:t>Khu</a:t>
            </a:r>
            <a:r>
              <a:rPr lang="vi-VN" b="1" smtClean="0"/>
              <a:t> </a:t>
            </a:r>
            <a:r>
              <a:rPr lang="vi-VN" b="1"/>
              <a:t>nghỉ dưỡng biệt lập</a:t>
            </a:r>
            <a:endParaRPr lang="vi-VN"/>
          </a:p>
        </p:txBody>
      </p:sp>
      <p:sp>
        <p:nvSpPr>
          <p:cNvPr id="8" name="TextBox 7"/>
          <p:cNvSpPr txBox="1"/>
          <p:nvPr/>
        </p:nvSpPr>
        <p:spPr>
          <a:xfrm>
            <a:off x="850005" y="5635360"/>
            <a:ext cx="9066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b="1"/>
              <a:t>"Retreat" là một mô hình lưu trú nghỉ dưỡng</a:t>
            </a:r>
            <a:r>
              <a:rPr lang="vi-VN" sz="2000" b="1" smtClean="0"/>
              <a:t>, là </a:t>
            </a:r>
            <a:r>
              <a:rPr lang="vi-VN" sz="2000" b="1"/>
              <a:t>"du lịch chữa lành"</a:t>
            </a:r>
          </a:p>
        </p:txBody>
      </p:sp>
    </p:spTree>
    <p:extLst>
      <p:ext uri="{BB962C8B-B14F-4D97-AF65-F5344CB8AC3E}">
        <p14:creationId xmlns:p14="http://schemas.microsoft.com/office/powerpoint/2010/main" val="355423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40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0A2E25FB-E2C9-2287-0E66-C61E794337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37" y="0"/>
            <a:ext cx="8421399" cy="5513038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3490170" y="270455"/>
            <a:ext cx="1210617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Left Brace 6"/>
          <p:cNvSpPr/>
          <p:nvPr/>
        </p:nvSpPr>
        <p:spPr>
          <a:xfrm>
            <a:off x="382137" y="928048"/>
            <a:ext cx="45719" cy="723331"/>
          </a:xfrm>
          <a:prstGeom prst="leftBrace">
            <a:avLst/>
          </a:prstGeom>
          <a:solidFill>
            <a:srgbClr val="002060"/>
          </a:solidFill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Left Brace 7"/>
          <p:cNvSpPr/>
          <p:nvPr/>
        </p:nvSpPr>
        <p:spPr>
          <a:xfrm>
            <a:off x="382137" y="2183642"/>
            <a:ext cx="45719" cy="1050877"/>
          </a:xfrm>
          <a:prstGeom prst="leftBrace">
            <a:avLst/>
          </a:prstGeom>
          <a:solidFill>
            <a:srgbClr val="002060"/>
          </a:solidFill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Left Brace 8"/>
          <p:cNvSpPr/>
          <p:nvPr/>
        </p:nvSpPr>
        <p:spPr>
          <a:xfrm>
            <a:off x="427856" y="3732662"/>
            <a:ext cx="45719" cy="525439"/>
          </a:xfrm>
          <a:prstGeom prst="leftBrace">
            <a:avLst/>
          </a:prstGeom>
          <a:solidFill>
            <a:srgbClr val="002060"/>
          </a:solidFill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TextBox 9"/>
          <p:cNvSpPr txBox="1"/>
          <p:nvPr/>
        </p:nvSpPr>
        <p:spPr>
          <a:xfrm>
            <a:off x="-90759" y="2571853"/>
            <a:ext cx="518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FF9900"/>
                </a:solidFill>
              </a:rPr>
              <a:t>P2</a:t>
            </a:r>
            <a:endParaRPr lang="vi-VN" b="1">
              <a:solidFill>
                <a:srgbClr val="FF99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1105047"/>
            <a:ext cx="480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FF9900"/>
                </a:solidFill>
              </a:rPr>
              <a:t>P1</a:t>
            </a:r>
            <a:endParaRPr lang="vi-VN" b="1">
              <a:solidFill>
                <a:srgbClr val="FF99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8873" y="3870664"/>
            <a:ext cx="518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FF9900"/>
                </a:solidFill>
              </a:rPr>
              <a:t>P3</a:t>
            </a:r>
            <a:endParaRPr lang="vi-VN" b="1">
              <a:solidFill>
                <a:srgbClr val="FF99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0637" y="4729838"/>
            <a:ext cx="373140" cy="27699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b="1" smtClean="0"/>
              <a:t>10</a:t>
            </a:r>
            <a:endParaRPr lang="vi-VN" sz="1200" b="1"/>
          </a:p>
        </p:txBody>
      </p:sp>
      <p:sp>
        <p:nvSpPr>
          <p:cNvPr id="15" name="TextBox 14"/>
          <p:cNvSpPr txBox="1"/>
          <p:nvPr/>
        </p:nvSpPr>
        <p:spPr>
          <a:xfrm>
            <a:off x="180008" y="821560"/>
            <a:ext cx="186570" cy="27699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b="1" smtClean="0"/>
              <a:t>1</a:t>
            </a:r>
            <a:endParaRPr lang="vi-VN" sz="1200" b="1"/>
          </a:p>
        </p:txBody>
      </p:sp>
    </p:spTree>
    <p:extLst>
      <p:ext uri="{BB962C8B-B14F-4D97-AF65-F5344CB8AC3E}">
        <p14:creationId xmlns:p14="http://schemas.microsoft.com/office/powerpoint/2010/main" val="1754362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  <p:bldP spid="11" grpId="0"/>
      <p:bldP spid="12" grpId="0"/>
      <p:bldP spid="14" grpId="0" animBg="1"/>
      <p:bldP spid="1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10/19/2023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90170" y="6342685"/>
            <a:ext cx="44704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04: Active Voice &amp; Passive Voice  – Page 137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PART 7 – Page 144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A2E25FB-E2C9-2287-0E66-C61E794337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37" y="0"/>
            <a:ext cx="8421399" cy="55130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E3B82AD3-A467-A0C7-A1B4-E245EAEEF4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9781" y="922770"/>
            <a:ext cx="3567849" cy="170959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1449415E-7586-E332-D534-543B036BFC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2036" y="2689226"/>
            <a:ext cx="3698782" cy="188450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E1946226-E066-AEEE-6805-EC5D418641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42036" y="4605194"/>
            <a:ext cx="3663667" cy="1884506"/>
          </a:xfrm>
          <a:prstGeom prst="rect">
            <a:avLst/>
          </a:prstGeom>
        </p:spPr>
      </p:pic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8F1ABDC4-F187-DD64-709B-5D4AE7B1A745}"/>
              </a:ext>
            </a:extLst>
          </p:cNvPr>
          <p:cNvSpPr/>
          <p:nvPr/>
        </p:nvSpPr>
        <p:spPr>
          <a:xfrm>
            <a:off x="8959531" y="1246909"/>
            <a:ext cx="2087160" cy="424148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A7F71184-7D1A-5B0B-9173-A358B6C60075}"/>
              </a:ext>
            </a:extLst>
          </p:cNvPr>
          <p:cNvSpPr/>
          <p:nvPr/>
        </p:nvSpPr>
        <p:spPr>
          <a:xfrm>
            <a:off x="8829964" y="3638261"/>
            <a:ext cx="2632363" cy="320743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D635AB13-B1AC-92DA-45CC-6EF43B1E6AF7}"/>
              </a:ext>
            </a:extLst>
          </p:cNvPr>
          <p:cNvSpPr/>
          <p:nvPr/>
        </p:nvSpPr>
        <p:spPr>
          <a:xfrm>
            <a:off x="8829964" y="5513039"/>
            <a:ext cx="2022763" cy="365126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3490170" y="270455"/>
            <a:ext cx="1210617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292439" y="1094382"/>
            <a:ext cx="523183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816698" y="0"/>
            <a:ext cx="3354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FF9900"/>
                </a:solidFill>
              </a:rPr>
              <a:t>a</a:t>
            </a:r>
            <a:r>
              <a:rPr lang="en-US" b="1" smtClean="0">
                <a:solidFill>
                  <a:srgbClr val="FF9900"/>
                </a:solidFill>
              </a:rPr>
              <a:t>nnouncement (n) = notice </a:t>
            </a:r>
            <a:endParaRPr lang="vi-VN" b="1">
              <a:solidFill>
                <a:srgbClr val="FF99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816697" y="0"/>
            <a:ext cx="21846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accent3"/>
                </a:solidFill>
              </a:rPr>
              <a:t>t</a:t>
            </a:r>
            <a:r>
              <a:rPr lang="en-US" b="1" smtClean="0">
                <a:solidFill>
                  <a:schemeClr val="accent3"/>
                </a:solidFill>
              </a:rPr>
              <a:t>hông báo</a:t>
            </a:r>
            <a:endParaRPr lang="vi-VN" b="1">
              <a:solidFill>
                <a:schemeClr val="accent3"/>
              </a:solidFill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 flipV="1">
            <a:off x="1028160" y="1673756"/>
            <a:ext cx="852153" cy="2701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6898781" y="10661948"/>
            <a:ext cx="523183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2713147" y="1676457"/>
            <a:ext cx="1047484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4439195" y="2672106"/>
            <a:ext cx="622202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403536" y="2689226"/>
            <a:ext cx="624624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5703194" y="3260657"/>
            <a:ext cx="1457178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1646346" y="3956535"/>
            <a:ext cx="523183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5441602" y="3954066"/>
            <a:ext cx="1052537" cy="4938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3190739" y="3257956"/>
            <a:ext cx="852153" cy="2701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8959531" y="3260657"/>
            <a:ext cx="466998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9805109" y="2987739"/>
            <a:ext cx="837781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8959531" y="3012503"/>
            <a:ext cx="377652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8970700" y="4912249"/>
            <a:ext cx="343724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8888275" y="5183586"/>
            <a:ext cx="1114836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11152953" y="4912249"/>
            <a:ext cx="916834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6221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11" grpId="0"/>
      <p:bldP spid="1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53789" y="1017432"/>
            <a:ext cx="461063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 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unwind (</a:t>
            </a:r>
            <a:r>
              <a:rPr lang="vi-VN" sz="2800" b="1" i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)  </a:t>
            </a:r>
            <a:r>
              <a:rPr lang="vi-VN" sz="2800" b="1">
                <a:latin typeface="Times New Roman" pitchFamily="18" charset="0"/>
                <a:cs typeface="Times New Roman" pitchFamily="18" charset="0"/>
              </a:rPr>
              <a:t>/ʌnˈwaɪnd</a:t>
            </a:r>
            <a:r>
              <a:rPr lang="vi-VN" sz="2800" b="1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2800" b="1">
              <a:latin typeface="Times New Roman" pitchFamily="18" charset="0"/>
              <a:cs typeface="Times New Roman" pitchFamily="18" charset="0"/>
            </a:endParaRPr>
          </a:p>
          <a:p>
            <a:r>
              <a:rPr lang="en-US" smtClean="0"/>
              <a:t> </a:t>
            </a:r>
            <a:endParaRPr lang="vi-VN"/>
          </a:p>
        </p:txBody>
      </p:sp>
      <p:pic>
        <p:nvPicPr>
          <p:cNvPr id="6" name="unwind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623772" y="884350"/>
            <a:ext cx="609600" cy="609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3789" y="2391728"/>
            <a:ext cx="461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 </a:t>
            </a:r>
            <a:r>
              <a:rPr lang="vi-VN" sz="2800" b="1" smtClean="0">
                <a:latin typeface="Times New Roman" pitchFamily="18" charset="0"/>
                <a:cs typeface="Times New Roman" pitchFamily="18" charset="0"/>
              </a:rPr>
              <a:t>exchange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vi-VN" sz="2800" b="1" i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2800" b="1" i="1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vi-VN" sz="2800" b="1">
                <a:latin typeface="Times New Roman" pitchFamily="18" charset="0"/>
                <a:cs typeface="Times New Roman" pitchFamily="18" charset="0"/>
              </a:rPr>
              <a:t>/ɪksˈtʃeɪndʒ/</a:t>
            </a:r>
            <a:r>
              <a:rPr lang="en-US" sz="2800" b="1" i="1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28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exchange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718217" y="2228388"/>
            <a:ext cx="609600" cy="6096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98489" y="3734873"/>
            <a:ext cx="4018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vi-VN" sz="2800" b="1" smtClean="0">
                <a:latin typeface="Times New Roman" pitchFamily="18" charset="0"/>
                <a:cs typeface="Times New Roman" pitchFamily="18" charset="0"/>
              </a:rPr>
              <a:t>ttend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vi-VN" sz="2800" b="1" i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2800" b="1" i="1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vi-VN" sz="2800" b="1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vi-VN" sz="2800" b="1">
                <a:latin typeface="Times New Roman" pitchFamily="18" charset="0"/>
                <a:cs typeface="Times New Roman" pitchFamily="18" charset="0"/>
              </a:rPr>
              <a:t>əˈtend/</a:t>
            </a:r>
          </a:p>
        </p:txBody>
      </p:sp>
      <p:pic>
        <p:nvPicPr>
          <p:cNvPr id="11" name="attend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731093" y="3430073"/>
            <a:ext cx="609600" cy="6096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98490" y="5164428"/>
            <a:ext cx="2871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be in charge of </a:t>
            </a:r>
            <a:endParaRPr lang="vi-VN" sz="28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be in charge of 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731093" y="5134446"/>
            <a:ext cx="609600" cy="6096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95459" y="283335"/>
            <a:ext cx="34901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Listen and Repeat </a:t>
            </a:r>
            <a:endParaRPr lang="vi-VN" sz="3200" b="1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9459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06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91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24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738645" y="1460924"/>
            <a:ext cx="9332891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200" b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Match the words and phrase in column A with their definitions in column B </a:t>
            </a:r>
            <a:endParaRPr lang="vi-VN" sz="2200" b="1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6875472"/>
              </p:ext>
            </p:extLst>
          </p:nvPr>
        </p:nvGraphicFramePr>
        <p:xfrm>
          <a:off x="2341090" y="2303768"/>
          <a:ext cx="8128000" cy="23926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205149"/>
                <a:gridCol w="592285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B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1. 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unwind (</a:t>
                      </a:r>
                      <a:r>
                        <a:rPr lang="vi-VN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a.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go to an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event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place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etc.</a:t>
                      </a:r>
                      <a:endParaRPr lang="vi-VN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2. </a:t>
                      </a:r>
                      <a:r>
                        <a:rPr lang="vi-VN" sz="1800" b="1" smtClean="0">
                          <a:latin typeface="Times New Roman" pitchFamily="18" charset="0"/>
                          <a:cs typeface="Times New Roman" pitchFamily="18" charset="0"/>
                        </a:rPr>
                        <a:t>exchange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vi-VN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en-US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b.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being the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who has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control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of or is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responsible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for someone or something</a:t>
                      </a:r>
                      <a:endParaRPr lang="vi-VN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3. 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lang="vi-VN" sz="1800" b="1" smtClean="0">
                          <a:latin typeface="Times New Roman" pitchFamily="18" charset="0"/>
                          <a:cs typeface="Times New Roman" pitchFamily="18" charset="0"/>
                        </a:rPr>
                        <a:t>ttend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vi-VN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en-US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c.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relax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after a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period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of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work</a:t>
                      </a:r>
                      <a:r>
                        <a:rPr kumimoji="0" lang="en-US" b="1" i="0" u="none" strike="noStrike" kern="1200" baseline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anxiety</a:t>
                      </a:r>
                      <a:endParaRPr lang="vi-VN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smtClean="0"/>
                        <a:t>4. 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be in charge of </a:t>
                      </a:r>
                      <a:endParaRPr lang="vi-VN" sz="1800" b="1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d.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give something to someone and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receive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something from that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</a:t>
                      </a:r>
                      <a:endParaRPr lang="vi-VN" b="1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41679" y="669702"/>
            <a:ext cx="1609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/>
              <a:t>Task 1:</a:t>
            </a:r>
            <a:endParaRPr lang="vi-VN" sz="2800" b="1"/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4091185" y="2859110"/>
            <a:ext cx="635359" cy="101954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056842" y="2768957"/>
            <a:ext cx="669702" cy="118485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4207098" y="3361385"/>
            <a:ext cx="669702" cy="118485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3870106" y="3242208"/>
            <a:ext cx="856438" cy="127289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6271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738645" y="1460924"/>
            <a:ext cx="9332891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200" b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Match the words and phrase in column A with their definitions in column B </a:t>
            </a:r>
            <a:endParaRPr lang="vi-VN" sz="2200" b="1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0609402"/>
              </p:ext>
            </p:extLst>
          </p:nvPr>
        </p:nvGraphicFramePr>
        <p:xfrm>
          <a:off x="2341090" y="2303768"/>
          <a:ext cx="8128000" cy="23926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205149"/>
                <a:gridCol w="592285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B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1. 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unwind (</a:t>
                      </a:r>
                      <a:r>
                        <a:rPr lang="vi-VN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a.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go to an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event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place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etc.</a:t>
                      </a:r>
                      <a:endParaRPr lang="vi-VN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2. </a:t>
                      </a:r>
                      <a:r>
                        <a:rPr lang="vi-VN" sz="1800" b="1" smtClean="0">
                          <a:latin typeface="Times New Roman" pitchFamily="18" charset="0"/>
                          <a:cs typeface="Times New Roman" pitchFamily="18" charset="0"/>
                        </a:rPr>
                        <a:t>exchange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vi-VN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en-US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b.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being the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who has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control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of or is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responsible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for someone or something:</a:t>
                      </a:r>
                      <a:endParaRPr lang="vi-VN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3. 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lang="vi-VN" sz="1800" b="1" smtClean="0">
                          <a:latin typeface="Times New Roman" pitchFamily="18" charset="0"/>
                          <a:cs typeface="Times New Roman" pitchFamily="18" charset="0"/>
                        </a:rPr>
                        <a:t>ttend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vi-VN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en-US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c.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relax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after a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period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of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work</a:t>
                      </a:r>
                      <a:r>
                        <a:rPr kumimoji="0" lang="en-US" b="1" i="0" u="none" strike="noStrike" kern="1200" baseline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anxiety</a:t>
                      </a:r>
                      <a:endParaRPr lang="vi-VN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smtClean="0"/>
                        <a:t>4. 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be in charge of </a:t>
                      </a:r>
                      <a:endParaRPr lang="vi-VN" sz="1800" b="1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d.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give something to someone and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receive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something from that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</a:t>
                      </a:r>
                      <a:endParaRPr lang="vi-VN" b="1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41679" y="669702"/>
            <a:ext cx="1609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/>
              <a:t>Task 1:</a:t>
            </a:r>
            <a:endParaRPr lang="vi-VN" sz="2800" b="1"/>
          </a:p>
        </p:txBody>
      </p:sp>
      <p:sp>
        <p:nvSpPr>
          <p:cNvPr id="6" name="TextBox 5"/>
          <p:cNvSpPr txBox="1"/>
          <p:nvPr/>
        </p:nvSpPr>
        <p:spPr>
          <a:xfrm>
            <a:off x="218941" y="2446986"/>
            <a:ext cx="18674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mtClean="0"/>
              <a:t>________</a:t>
            </a:r>
          </a:p>
          <a:p>
            <a:pPr marL="342900" indent="-342900">
              <a:buAutoNum type="arabicPeriod"/>
            </a:pPr>
            <a:endParaRPr lang="en-US"/>
          </a:p>
          <a:p>
            <a:pPr marL="342900" indent="-342900">
              <a:buAutoNum type="arabicPeriod"/>
            </a:pPr>
            <a:r>
              <a:rPr lang="en-US" smtClean="0"/>
              <a:t>________</a:t>
            </a:r>
          </a:p>
          <a:p>
            <a:pPr marL="342900" indent="-342900">
              <a:buAutoNum type="arabicPeriod"/>
            </a:pPr>
            <a:endParaRPr lang="en-US"/>
          </a:p>
          <a:p>
            <a:pPr marL="342900" indent="-342900">
              <a:buAutoNum type="arabicPeriod"/>
            </a:pPr>
            <a:r>
              <a:rPr lang="en-US" smtClean="0"/>
              <a:t>________</a:t>
            </a:r>
          </a:p>
          <a:p>
            <a:pPr marL="342900" indent="-342900">
              <a:buAutoNum type="arabicPeriod"/>
            </a:pPr>
            <a:endParaRPr lang="en-US"/>
          </a:p>
          <a:p>
            <a:pPr marL="342900" indent="-342900">
              <a:buAutoNum type="arabicPeriod"/>
            </a:pPr>
            <a:r>
              <a:rPr lang="en-US" smtClean="0"/>
              <a:t>_________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2261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738645" y="1460924"/>
            <a:ext cx="9332891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200" b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Match the words and phrase in column A with their definitions in column B </a:t>
            </a:r>
            <a:endParaRPr lang="vi-VN" sz="2200" b="1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2236497"/>
              </p:ext>
            </p:extLst>
          </p:nvPr>
        </p:nvGraphicFramePr>
        <p:xfrm>
          <a:off x="2341090" y="2303768"/>
          <a:ext cx="8128000" cy="23926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205149"/>
                <a:gridCol w="592285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B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1. 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unwind (</a:t>
                      </a:r>
                      <a:r>
                        <a:rPr lang="vi-VN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a.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go to an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event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place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etc.</a:t>
                      </a:r>
                      <a:endParaRPr lang="vi-VN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2. </a:t>
                      </a:r>
                      <a:r>
                        <a:rPr lang="vi-VN" sz="1800" b="1" smtClean="0">
                          <a:latin typeface="Times New Roman" pitchFamily="18" charset="0"/>
                          <a:cs typeface="Times New Roman" pitchFamily="18" charset="0"/>
                        </a:rPr>
                        <a:t>exchange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vi-VN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en-US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b.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being the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who has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control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of or is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responsible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for someone or something:</a:t>
                      </a:r>
                      <a:endParaRPr lang="vi-VN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3. 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lang="vi-VN" sz="1800" b="1" smtClean="0">
                          <a:latin typeface="Times New Roman" pitchFamily="18" charset="0"/>
                          <a:cs typeface="Times New Roman" pitchFamily="18" charset="0"/>
                        </a:rPr>
                        <a:t>ttend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vi-VN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en-US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c.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relax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after a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period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of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work</a:t>
                      </a:r>
                      <a:r>
                        <a:rPr kumimoji="0" lang="en-US" b="1" i="0" u="none" strike="noStrike" kern="1200" baseline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anxiety</a:t>
                      </a:r>
                      <a:endParaRPr lang="vi-VN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smtClean="0"/>
                        <a:t>4. 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be in charge of </a:t>
                      </a:r>
                      <a:endParaRPr lang="vi-VN" sz="1800" b="1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d.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give something to someone and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receive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something from that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</a:t>
                      </a:r>
                      <a:endParaRPr lang="vi-VN" b="1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41679" y="669702"/>
            <a:ext cx="1609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/>
              <a:t>Task 1:</a:t>
            </a:r>
            <a:endParaRPr lang="vi-VN" sz="2800" b="1"/>
          </a:p>
        </p:txBody>
      </p:sp>
      <p:sp>
        <p:nvSpPr>
          <p:cNvPr id="6" name="TextBox 5"/>
          <p:cNvSpPr txBox="1"/>
          <p:nvPr/>
        </p:nvSpPr>
        <p:spPr>
          <a:xfrm>
            <a:off x="218941" y="2446986"/>
            <a:ext cx="18674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mtClean="0"/>
              <a:t>________</a:t>
            </a:r>
          </a:p>
          <a:p>
            <a:pPr marL="342900" indent="-342900">
              <a:buAutoNum type="arabicPeriod"/>
            </a:pPr>
            <a:endParaRPr lang="en-US"/>
          </a:p>
          <a:p>
            <a:pPr marL="342900" indent="-342900">
              <a:buAutoNum type="arabicPeriod"/>
            </a:pPr>
            <a:r>
              <a:rPr lang="en-US" smtClean="0"/>
              <a:t>________</a:t>
            </a:r>
          </a:p>
          <a:p>
            <a:pPr marL="342900" indent="-342900">
              <a:buAutoNum type="arabicPeriod"/>
            </a:pPr>
            <a:endParaRPr lang="en-US"/>
          </a:p>
          <a:p>
            <a:pPr marL="342900" indent="-342900">
              <a:buAutoNum type="arabicPeriod"/>
            </a:pPr>
            <a:r>
              <a:rPr lang="en-US" smtClean="0"/>
              <a:t>________</a:t>
            </a:r>
          </a:p>
          <a:p>
            <a:pPr marL="342900" indent="-342900">
              <a:buAutoNum type="arabicPeriod"/>
            </a:pPr>
            <a:endParaRPr lang="en-US"/>
          </a:p>
          <a:p>
            <a:pPr marL="342900" indent="-342900">
              <a:buAutoNum type="arabicPeriod"/>
            </a:pPr>
            <a:r>
              <a:rPr lang="en-US" smtClean="0"/>
              <a:t>_________</a:t>
            </a:r>
            <a:endParaRPr lang="vi-VN"/>
          </a:p>
        </p:txBody>
      </p:sp>
      <p:sp>
        <p:nvSpPr>
          <p:cNvPr id="9" name="TextBox 8"/>
          <p:cNvSpPr txBox="1"/>
          <p:nvPr/>
        </p:nvSpPr>
        <p:spPr>
          <a:xfrm>
            <a:off x="862884" y="2313382"/>
            <a:ext cx="3606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C00000"/>
                </a:solidFill>
              </a:rPr>
              <a:t>c</a:t>
            </a:r>
            <a:endParaRPr lang="vi-VN" sz="2400" b="1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77909" y="2875692"/>
            <a:ext cx="3606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C00000"/>
                </a:solidFill>
              </a:rPr>
              <a:t>d</a:t>
            </a:r>
            <a:endParaRPr lang="vi-VN" sz="2400" b="1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77909" y="3449111"/>
            <a:ext cx="3606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rgbClr val="C00000"/>
                </a:solidFill>
              </a:rPr>
              <a:t>a</a:t>
            </a:r>
            <a:endParaRPr lang="vi-VN" sz="2400" b="1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7909" y="3922997"/>
            <a:ext cx="3606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rgbClr val="C00000"/>
                </a:solidFill>
              </a:rPr>
              <a:t>b</a:t>
            </a:r>
            <a:endParaRPr lang="vi-VN" sz="2400" b="1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54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920839" y="744673"/>
            <a:ext cx="1609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/>
              <a:t>Task 2:</a:t>
            </a:r>
            <a:endParaRPr lang="vi-VN" sz="2800" b="1"/>
          </a:p>
        </p:txBody>
      </p:sp>
      <p:sp>
        <p:nvSpPr>
          <p:cNvPr id="6" name="TextBox 5"/>
          <p:cNvSpPr txBox="1"/>
          <p:nvPr/>
        </p:nvSpPr>
        <p:spPr>
          <a:xfrm>
            <a:off x="2646606" y="806228"/>
            <a:ext cx="56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/>
              <a:t>Fill in the blanks with  suitable words  </a:t>
            </a:r>
            <a:endParaRPr lang="vi-VN" sz="2400" b="1"/>
          </a:p>
        </p:txBody>
      </p:sp>
      <p:sp>
        <p:nvSpPr>
          <p:cNvPr id="7" name="TextBox 6"/>
          <p:cNvSpPr txBox="1"/>
          <p:nvPr/>
        </p:nvSpPr>
        <p:spPr>
          <a:xfrm>
            <a:off x="1197735" y="3025509"/>
            <a:ext cx="80235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1. </a:t>
            </a:r>
            <a:r>
              <a:rPr lang="en-US" b="1"/>
              <a:t>The </a:t>
            </a:r>
            <a:r>
              <a:rPr lang="en-US" b="1" smtClean="0"/>
              <a:t>meeting</a:t>
            </a:r>
            <a:r>
              <a:rPr lang="en-US" b="1"/>
              <a:t> </a:t>
            </a:r>
            <a:r>
              <a:rPr lang="en-US" b="1" smtClean="0"/>
              <a:t>is </a:t>
            </a:r>
            <a:r>
              <a:rPr lang="en-US" b="1"/>
              <a:t>on the fifth and we're hoping </a:t>
            </a:r>
            <a:r>
              <a:rPr lang="en-US" b="1" smtClean="0"/>
              <a:t>everyone </a:t>
            </a:r>
            <a:r>
              <a:rPr lang="en-US" b="1"/>
              <a:t>will  </a:t>
            </a:r>
            <a:r>
              <a:rPr lang="en-US" b="1" smtClean="0"/>
              <a:t>_______.</a:t>
            </a:r>
            <a:endParaRPr lang="vi-VN" b="1"/>
          </a:p>
        </p:txBody>
      </p:sp>
      <p:sp>
        <p:nvSpPr>
          <p:cNvPr id="8" name="TextBox 7"/>
          <p:cNvSpPr txBox="1"/>
          <p:nvPr/>
        </p:nvSpPr>
        <p:spPr>
          <a:xfrm>
            <a:off x="1197735" y="5280339"/>
            <a:ext cx="8246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/>
              <a:t>4</a:t>
            </a:r>
            <a:r>
              <a:rPr lang="en-US" b="1" smtClean="0"/>
              <a:t>. </a:t>
            </a:r>
            <a:r>
              <a:rPr lang="en-US" b="1"/>
              <a:t>It's traditional for the two teams to </a:t>
            </a:r>
            <a:r>
              <a:rPr lang="en-US" b="1" smtClean="0"/>
              <a:t>__________</a:t>
            </a:r>
            <a:r>
              <a:rPr lang="en-US" b="1"/>
              <a:t> shirts after the </a:t>
            </a:r>
            <a:r>
              <a:rPr lang="en-US" b="1" smtClean="0"/>
              <a:t>game</a:t>
            </a:r>
            <a:r>
              <a:rPr lang="en-US" i="1"/>
              <a:t>.</a:t>
            </a:r>
            <a:r>
              <a:rPr lang="en-US" smtClean="0"/>
              <a:t> </a:t>
            </a:r>
            <a:endParaRPr lang="vi-VN"/>
          </a:p>
        </p:txBody>
      </p:sp>
      <p:sp>
        <p:nvSpPr>
          <p:cNvPr id="9" name="TextBox 8"/>
          <p:cNvSpPr txBox="1"/>
          <p:nvPr/>
        </p:nvSpPr>
        <p:spPr>
          <a:xfrm>
            <a:off x="1236371" y="4605354"/>
            <a:ext cx="78303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3. Who </a:t>
            </a:r>
            <a:r>
              <a:rPr lang="en-US" b="1"/>
              <a:t>will be </a:t>
            </a:r>
            <a:r>
              <a:rPr lang="en-US" b="1" smtClean="0"/>
              <a:t>_________</a:t>
            </a:r>
            <a:r>
              <a:rPr lang="en-US" b="1"/>
              <a:t>  </a:t>
            </a:r>
            <a:r>
              <a:rPr lang="en-US" b="1" smtClean="0"/>
              <a:t>of the</a:t>
            </a:r>
            <a:r>
              <a:rPr lang="en-US" b="1"/>
              <a:t> department when Sophie leaves?</a:t>
            </a:r>
            <a:endParaRPr lang="vi-VN" b="1"/>
          </a:p>
        </p:txBody>
      </p:sp>
      <p:sp>
        <p:nvSpPr>
          <p:cNvPr id="10" name="TextBox 9"/>
          <p:cNvSpPr txBox="1"/>
          <p:nvPr/>
        </p:nvSpPr>
        <p:spPr>
          <a:xfrm>
            <a:off x="1184856" y="3800096"/>
            <a:ext cx="7199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 </a:t>
            </a:r>
            <a:r>
              <a:rPr lang="en-US" b="1" i="1" smtClean="0"/>
              <a:t>2.  I’m </a:t>
            </a:r>
            <a:r>
              <a:rPr lang="en-US" b="1" i="1"/>
              <a:t>just going to watch some TV and </a:t>
            </a:r>
            <a:r>
              <a:rPr lang="en-US" b="1" i="1" smtClean="0"/>
              <a:t>__________. </a:t>
            </a:r>
            <a:endParaRPr lang="vi-VN" b="1" i="1"/>
          </a:p>
        </p:txBody>
      </p:sp>
      <p:sp>
        <p:nvSpPr>
          <p:cNvPr id="12" name="TextBox 11"/>
          <p:cNvSpPr txBox="1"/>
          <p:nvPr/>
        </p:nvSpPr>
        <p:spPr>
          <a:xfrm>
            <a:off x="1184856" y="1931831"/>
            <a:ext cx="8036419" cy="73866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nwind	</a:t>
            </a:r>
            <a:r>
              <a:rPr lang="vi-VN" sz="24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vi-VN" sz="2400" b="1" smtClean="0">
                <a:latin typeface="Times New Roman" pitchFamily="18" charset="0"/>
                <a:cs typeface="Times New Roman" pitchFamily="18" charset="0"/>
              </a:rPr>
              <a:t>exchange</a:t>
            </a: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                a</a:t>
            </a:r>
            <a:r>
              <a:rPr lang="vi-VN" sz="2400" b="1" smtClean="0">
                <a:latin typeface="Times New Roman" pitchFamily="18" charset="0"/>
                <a:cs typeface="Times New Roman" pitchFamily="18" charset="0"/>
              </a:rPr>
              <a:t>ttend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 	in charge  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vi-VN"/>
          </a:p>
        </p:txBody>
      </p:sp>
      <p:sp>
        <p:nvSpPr>
          <p:cNvPr id="13" name="TextBox 12"/>
          <p:cNvSpPr txBox="1"/>
          <p:nvPr/>
        </p:nvSpPr>
        <p:spPr>
          <a:xfrm>
            <a:off x="5640947" y="3747296"/>
            <a:ext cx="12106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rgbClr val="C00000"/>
                </a:solidFill>
              </a:rPr>
              <a:t>unwind</a:t>
            </a:r>
            <a:endParaRPr lang="vi-VN" sz="2000" b="1">
              <a:solidFill>
                <a:srgbClr val="C0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88687" y="2994731"/>
            <a:ext cx="12106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rgbClr val="C00000"/>
                </a:solidFill>
              </a:rPr>
              <a:t>  attend</a:t>
            </a:r>
            <a:endParaRPr lang="vi-VN" sz="2000" b="1">
              <a:solidFill>
                <a:srgbClr val="C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794715" y="4504130"/>
            <a:ext cx="1365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C00000"/>
                </a:solidFill>
              </a:rPr>
              <a:t>i</a:t>
            </a:r>
            <a:r>
              <a:rPr lang="en-US" sz="2000" b="1" smtClean="0">
                <a:solidFill>
                  <a:srgbClr val="C00000"/>
                </a:solidFill>
              </a:rPr>
              <a:t>n charge</a:t>
            </a:r>
            <a:endParaRPr lang="vi-VN" sz="2000" b="1">
              <a:solidFill>
                <a:srgbClr val="C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209505" y="5175576"/>
            <a:ext cx="1496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rgbClr val="C00000"/>
                </a:solidFill>
              </a:rPr>
              <a:t> exchange</a:t>
            </a:r>
            <a:endParaRPr lang="vi-VN" sz="2000" b="1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139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588770" y="1143000"/>
            <a:ext cx="9003030" cy="2603790"/>
          </a:xfrm>
          <a:prstGeom prst="rect">
            <a:avLst/>
          </a:prstGeom>
          <a:noFill/>
        </p:spPr>
        <p:txBody>
          <a:bodyPr vert="horz"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</a:t>
            </a:r>
          </a:p>
          <a:p>
            <a:pPr marL="8229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your cooperation.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903D3E88-273C-4F89-AD35-F7529076FDA2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10/19/2023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47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95EB756-51F0-1C9E-114F-C6255EAD03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1" y="4307508"/>
            <a:ext cx="1816523" cy="2043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12812</TotalTime>
  <Words>1782</Words>
  <Application>Microsoft Office PowerPoint</Application>
  <PresentationFormat>Custom</PresentationFormat>
  <Paragraphs>409</Paragraphs>
  <Slides>47</Slides>
  <Notes>0</Notes>
  <HiddenSlides>0</HiddenSlides>
  <MMClips>21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48" baseType="lpstr">
      <vt:lpstr>Flow</vt:lpstr>
      <vt:lpstr>TRƯỜNG CAO ĐẲNG LÝ TỰ TRỌNG TP. HỒ CHÍ MINH</vt:lpstr>
      <vt:lpstr>PowerPoint Presentation</vt:lpstr>
      <vt:lpstr>PowerPoint Presentation</vt:lpstr>
      <vt:lpstr>PowerPoint Presentation</vt:lpstr>
      <vt:lpstr>Unit 4: Information Questions (2) – Page 31  04 Questions with HOW – Page 35</vt:lpstr>
      <vt:lpstr>Unit 4: Information Questions (2) – Page 31  04 Questions with HOW – Page 35</vt:lpstr>
      <vt:lpstr>Unit 4: Information Questions (2) – Page 31  04 Questions with HOW – Page 35</vt:lpstr>
      <vt:lpstr>Unit 4: Information Questions (2) – Page 31  Key Expressions – Page 36</vt:lpstr>
      <vt:lpstr>Unit 4: Information Questions (2) – Page 31  Practice with Actual Questions – Page 37</vt:lpstr>
      <vt:lpstr>Unit 4: Information Questions (2) – Page 31  Practice with Actual Questions – Page 37</vt:lpstr>
      <vt:lpstr>Unit 04: Active Voice &amp; Passive Voice  – Page 137  01 Active Voice &amp; Passive Voice – Page 139</vt:lpstr>
      <vt:lpstr>Unit 04: Active Voice &amp; Passive Voice  – Page 137  01 Active Voice &amp; Passive Voice – Page 139</vt:lpstr>
      <vt:lpstr>Unit 04: Active Voice &amp; Passive Voice  – Page 137  01 Active Voice &amp; Passive Voice – Page 140</vt:lpstr>
      <vt:lpstr>Unit 04: Active Voice &amp; Passive Voice  – Page 137  02 Passive Voice of Present Perfect &amp; Modal Verbs  – Page 140</vt:lpstr>
      <vt:lpstr>Unit 04: Active Voice &amp; Passive Voice  – Page 137  03 Common Passive Expressions – Page 141</vt:lpstr>
      <vt:lpstr>Unit 04: Active Voice &amp; Passive Voice  – Page 137  03 Common Passive Expressions – Page 141</vt:lpstr>
      <vt:lpstr>Unit 04: Active Voice &amp; Passive Voice  – Page 137  Practice with Actual Questions PART 5 – Page 142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Unit 04: Active Voice &amp; Passive Voice  – Page 137  Practice with Actual Questions PART 6 – Page 143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Unit 04: Active Voice &amp; Passive Voice  – Page 137  Practice with Actual Questions PART 7 – Page 144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ĐẠI HỌC CÔNG NGHIỆP THỰC PHẨM TP. HỒ CHÍ MINH</dc:title>
  <dc:creator>Tran Tin Nghi</dc:creator>
  <cp:lastModifiedBy>BillGates</cp:lastModifiedBy>
  <cp:revision>1017</cp:revision>
  <dcterms:created xsi:type="dcterms:W3CDTF">2018-03-14T05:07:24Z</dcterms:created>
  <dcterms:modified xsi:type="dcterms:W3CDTF">2023-10-18T21:45:23Z</dcterms:modified>
</cp:coreProperties>
</file>