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6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86" r:id="rId14"/>
    <p:sldId id="287" r:id="rId15"/>
    <p:sldId id="288" r:id="rId16"/>
    <p:sldId id="289" r:id="rId17"/>
    <p:sldId id="290" r:id="rId18"/>
    <p:sldId id="268" r:id="rId19"/>
    <p:sldId id="269" r:id="rId20"/>
    <p:sldId id="271" r:id="rId21"/>
    <p:sldId id="270" r:id="rId22"/>
    <p:sldId id="272" r:id="rId23"/>
    <p:sldId id="295" r:id="rId24"/>
    <p:sldId id="291" r:id="rId25"/>
    <p:sldId id="324" r:id="rId26"/>
    <p:sldId id="273" r:id="rId27"/>
    <p:sldId id="294" r:id="rId28"/>
    <p:sldId id="297" r:id="rId29"/>
    <p:sldId id="298" r:id="rId30"/>
    <p:sldId id="283" r:id="rId31"/>
    <p:sldId id="299" r:id="rId32"/>
    <p:sldId id="300" r:id="rId33"/>
    <p:sldId id="284" r:id="rId34"/>
    <p:sldId id="296" r:id="rId35"/>
    <p:sldId id="305" r:id="rId36"/>
    <p:sldId id="307" r:id="rId37"/>
    <p:sldId id="310" r:id="rId38"/>
    <p:sldId id="276" r:id="rId39"/>
    <p:sldId id="311" r:id="rId40"/>
    <p:sldId id="312" r:id="rId41"/>
    <p:sldId id="313" r:id="rId42"/>
    <p:sldId id="314" r:id="rId43"/>
    <p:sldId id="315" r:id="rId44"/>
    <p:sldId id="316" r:id="rId45"/>
    <p:sldId id="301" r:id="rId46"/>
    <p:sldId id="319" r:id="rId47"/>
    <p:sldId id="320" r:id="rId48"/>
    <p:sldId id="278" r:id="rId49"/>
    <p:sldId id="302" r:id="rId50"/>
    <p:sldId id="318" r:id="rId51"/>
    <p:sldId id="317" r:id="rId52"/>
    <p:sldId id="303" r:id="rId53"/>
    <p:sldId id="322" r:id="rId54"/>
    <p:sldId id="321" r:id="rId55"/>
    <p:sldId id="304" r:id="rId56"/>
    <p:sldId id="277" r:id="rId57"/>
    <p:sldId id="285" r:id="rId58"/>
    <p:sldId id="279" r:id="rId59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53" autoAdjust="0"/>
    <p:restoredTop sz="94660"/>
  </p:normalViewPr>
  <p:slideViewPr>
    <p:cSldViewPr>
      <p:cViewPr varScale="1">
        <p:scale>
          <a:sx n="69" d="100"/>
          <a:sy n="69" d="100"/>
        </p:scale>
        <p:origin x="-13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2C0B3F-B2CF-4F9D-80FA-0357C4785BBA}" type="datetimeFigureOut">
              <a:rPr lang="vi-VN" smtClean="0"/>
              <a:t>17/11/2023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BF37F6-0441-4374-8598-6FB439D3D48C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7034544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F37F6-0441-4374-8598-6FB439D3D48C}" type="slidenum">
              <a:rPr lang="vi-VN" smtClean="0"/>
              <a:t>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8435388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F37F6-0441-4374-8598-6FB439D3D48C}" type="slidenum">
              <a:rPr lang="vi-VN" smtClean="0"/>
              <a:t>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7143299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F37F6-0441-4374-8598-6FB439D3D48C}" type="slidenum">
              <a:rPr lang="vi-VN" smtClean="0"/>
              <a:t>34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5541547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F37F6-0441-4374-8598-6FB439D3D48C}" type="slidenum">
              <a:rPr lang="vi-VN" smtClean="0"/>
              <a:t>39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044469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BF37F6-0441-4374-8598-6FB439D3D48C}" type="slidenum">
              <a:rPr lang="vi-VN" smtClean="0"/>
              <a:t>45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367364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9E57-0385-4745-B3F5-3F61DA871B28}" type="datetimeFigureOut">
              <a:rPr lang="vi-VN" smtClean="0"/>
              <a:t>17/11/2023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CA077-4EFB-4EA2-909A-498D41E1EE37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9E57-0385-4745-B3F5-3F61DA871B28}" type="datetimeFigureOut">
              <a:rPr lang="vi-VN" smtClean="0"/>
              <a:t>17/11/2023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CA077-4EFB-4EA2-909A-498D41E1EE37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9E57-0385-4745-B3F5-3F61DA871B28}" type="datetimeFigureOut">
              <a:rPr lang="vi-VN" smtClean="0"/>
              <a:t>17/11/2023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CA077-4EFB-4EA2-909A-498D41E1EE37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9E57-0385-4745-B3F5-3F61DA871B28}" type="datetimeFigureOut">
              <a:rPr lang="vi-VN" smtClean="0"/>
              <a:t>17/11/2023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CA077-4EFB-4EA2-909A-498D41E1EE37}" type="slidenum">
              <a:rPr lang="vi-VN" smtClean="0"/>
              <a:t>‹#›</a:t>
            </a:fld>
            <a:endParaRPr lang="vi-VN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9E57-0385-4745-B3F5-3F61DA871B28}" type="datetimeFigureOut">
              <a:rPr lang="vi-VN" smtClean="0"/>
              <a:t>17/11/2023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CA077-4EFB-4EA2-909A-498D41E1EE37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9E57-0385-4745-B3F5-3F61DA871B28}" type="datetimeFigureOut">
              <a:rPr lang="vi-VN" smtClean="0"/>
              <a:t>17/11/2023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CA077-4EFB-4EA2-909A-498D41E1EE37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9E57-0385-4745-B3F5-3F61DA871B28}" type="datetimeFigureOut">
              <a:rPr lang="vi-VN" smtClean="0"/>
              <a:t>17/11/2023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CA077-4EFB-4EA2-909A-498D41E1EE37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9E57-0385-4745-B3F5-3F61DA871B28}" type="datetimeFigureOut">
              <a:rPr lang="vi-VN" smtClean="0"/>
              <a:t>17/11/2023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55CA077-4EFB-4EA2-909A-498D41E1EE37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9E57-0385-4745-B3F5-3F61DA871B28}" type="datetimeFigureOut">
              <a:rPr lang="vi-VN" smtClean="0"/>
              <a:t>17/11/2023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CA077-4EFB-4EA2-909A-498D41E1EE37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9E57-0385-4745-B3F5-3F61DA871B28}" type="datetimeFigureOut">
              <a:rPr lang="vi-VN" smtClean="0"/>
              <a:t>17/11/2023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CA077-4EFB-4EA2-909A-498D41E1EE37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9E57-0385-4745-B3F5-3F61DA871B28}" type="datetimeFigureOut">
              <a:rPr lang="vi-VN" smtClean="0"/>
              <a:t>17/11/2023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CA077-4EFB-4EA2-909A-498D41E1EE37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99579E57-0385-4745-B3F5-3F61DA871B28}" type="datetimeFigureOut">
              <a:rPr lang="vi-VN" smtClean="0"/>
              <a:t>17/11/2023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555CA077-4EFB-4EA2-909A-498D41E1EE37}" type="slidenum">
              <a:rPr lang="vi-VN" smtClean="0"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redirect?event=video_description&amp;redir_token=QUFFLUhqbm1SMEl1a1NETHo1dV9jbXExRmxZZTlJaGdoUXxBQ3Jtc0ttbXZyZk90cVRXMnNwUVlqYkVSd2MzRVZrV0VKSlBNLUlReWhONWV2ZGhmQWFIcW9CemJIMEJ5Zm1wT3lOMzZQRThteXdEblo0Ri13bkpTM2VTb2VjWXNUVko2YnI2SjlSZWIyaUpET3FyWlpZVjdaSQ&amp;q=https://drive.google.com/file/d/1BBNNNFsdjEyo4epfFZV7urU3sXzEwpWR/view?usp=sharing&amp;v=sMFuXmnQQPM" TargetMode="External"/><Relationship Id="rId2" Type="http://schemas.openxmlformats.org/officeDocument/2006/relationships/hyperlink" Target="https://www.youtube.com/redirect?event=video_description&amp;redir_token=QUFFLUhqbTRpUVZJQ1BjbkxRekpuSUZiYkJQNDBzWFZ0QXxBQ3Jtc0trMndDVjRBdjQtdTVsUkFKbll1SHVZWDNseTg3VXJxcTMxWlgtOFBCeDZ2cEtTbHFSQ0tTUF9aWGZQZDRnQ0thVWpPVDRuWUJfR0JHZVdGdWk1eF9JcXhLWVhPSldRTGp5REJJZ19LV1NiVVJNbFZ5MA&amp;q=https://drive.google.com/file/d/1mT7O3Z2qoC6OC6G17khULD0uO3QLNqtw/view?usp=sharing&amp;v=sMFuXmnQQPM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youtube.com/redirect?event=video_description&amp;redir_token=QUFFLUhqbnFZVUh5ZzFsY1dSM1ZVQVRwenc0YmNDaE91Z3xBQ3Jtc0tsMDdTZVI5M0g3cEVubmQyTjhwN1hrYlZlY1lUdmRNcGJVdkU3enFaY3ItSGRhYnBMYWpnWkxPYzZOeEZmamxqNGhzeVg0c1RaZS1GZEktbkNpcThhdGNSVXhUcHVyRS1NQzRwSi0zejF0elhZcHZPbw&amp;q=https://drive.google.com/file/d/1fc1UIjAOZ6IuXMWPWTeZ3b22xNcxkWx3/view?usp=sharing&amp;v=sMFuXmnQQPM" TargetMode="External"/><Relationship Id="rId4" Type="http://schemas.openxmlformats.org/officeDocument/2006/relationships/hyperlink" Target="https://www.youtube.com/redirect?event=video_description&amp;redir_token=QUFFLUhqbmlsYlh4MjlaeHFMZkpnenZBUHlxN3pTRmk4UXxBQ3Jtc0ttR204Y1E1YmFmeUdSWU9fbmpVUVA3UjVPS0RoRVRITlRFVk9VVHRwYU1hMElvcDdxVU4xVGZZZFh0ZFNOVFd0NVVtMVNyMmg4azFwT1FlMk9pNFVVWENOTnNDODd3TGJqUjlobmRuaXVZb09qSlZfcw&amp;q=https://drive.google.com/file/d/1fu9M7GioDX-_s_PRH1HkR4eAOLnryG3r/view?usp=sharing&amp;v=sMFuXmnQQPM" TargetMode="Externa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s://dictionary.cambridge.org/vi/dictionary/english/remove" TargetMode="External"/><Relationship Id="rId3" Type="http://schemas.openxmlformats.org/officeDocument/2006/relationships/hyperlink" Target="https://dictionary.cambridge.org/vi/dictionary/english/chemical" TargetMode="External"/><Relationship Id="rId7" Type="http://schemas.openxmlformats.org/officeDocument/2006/relationships/hyperlink" Target="https://dictionary.cambridge.org/vi/dictionary/english/liquid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dictionary.cambridge.org/vi/dictionary/english/powder" TargetMode="External"/><Relationship Id="rId11" Type="http://schemas.openxmlformats.org/officeDocument/2006/relationships/hyperlink" Target="https://dictionary.cambridge.org/vi/dictionary/english/dish" TargetMode="External"/><Relationship Id="rId5" Type="http://schemas.openxmlformats.org/officeDocument/2006/relationships/hyperlink" Target="https://dictionary.cambridge.org/vi/dictionary/english/form" TargetMode="External"/><Relationship Id="rId10" Type="http://schemas.openxmlformats.org/officeDocument/2006/relationships/hyperlink" Target="https://dictionary.cambridge.org/vi/dictionary/english/clothes" TargetMode="External"/><Relationship Id="rId4" Type="http://schemas.openxmlformats.org/officeDocument/2006/relationships/hyperlink" Target="https://dictionary.cambridge.org/vi/dictionary/english/substance" TargetMode="External"/><Relationship Id="rId9" Type="http://schemas.openxmlformats.org/officeDocument/2006/relationships/hyperlink" Target="https://dictionary.cambridge.org/vi/dictionary/english/dirt" TargetMode="Externa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s://dictionary.cambridge.org/vi/dictionary/english/remove" TargetMode="External"/><Relationship Id="rId3" Type="http://schemas.openxmlformats.org/officeDocument/2006/relationships/hyperlink" Target="https://dictionary.cambridge.org/vi/dictionary/english/chemical" TargetMode="External"/><Relationship Id="rId7" Type="http://schemas.openxmlformats.org/officeDocument/2006/relationships/hyperlink" Target="https://dictionary.cambridge.org/vi/dictionary/english/liquid" TargetMode="External"/><Relationship Id="rId12" Type="http://schemas.openxmlformats.org/officeDocument/2006/relationships/image" Target="../media/image41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dictionary.cambridge.org/vi/dictionary/english/powder" TargetMode="External"/><Relationship Id="rId11" Type="http://schemas.openxmlformats.org/officeDocument/2006/relationships/hyperlink" Target="https://dictionary.cambridge.org/vi/dictionary/english/dish" TargetMode="External"/><Relationship Id="rId5" Type="http://schemas.openxmlformats.org/officeDocument/2006/relationships/hyperlink" Target="https://dictionary.cambridge.org/vi/dictionary/english/form" TargetMode="External"/><Relationship Id="rId10" Type="http://schemas.openxmlformats.org/officeDocument/2006/relationships/hyperlink" Target="https://dictionary.cambridge.org/vi/dictionary/english/clothes" TargetMode="External"/><Relationship Id="rId4" Type="http://schemas.openxmlformats.org/officeDocument/2006/relationships/hyperlink" Target="https://dictionary.cambridge.org/vi/dictionary/english/substance" TargetMode="External"/><Relationship Id="rId9" Type="http://schemas.openxmlformats.org/officeDocument/2006/relationships/hyperlink" Target="https://dictionary.cambridge.org/vi/dictionary/english/dirt" TargetMode="Externa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hyperlink" Target="https://dictionary.cambridge.org/vi/dictionary/english/remove" TargetMode="External"/><Relationship Id="rId13" Type="http://schemas.openxmlformats.org/officeDocument/2006/relationships/image" Target="../media/image42.png"/><Relationship Id="rId3" Type="http://schemas.openxmlformats.org/officeDocument/2006/relationships/hyperlink" Target="https://dictionary.cambridge.org/vi/dictionary/english/chemical" TargetMode="External"/><Relationship Id="rId7" Type="http://schemas.openxmlformats.org/officeDocument/2006/relationships/hyperlink" Target="https://dictionary.cambridge.org/vi/dictionary/english/liquid" TargetMode="External"/><Relationship Id="rId12" Type="http://schemas.openxmlformats.org/officeDocument/2006/relationships/image" Target="../media/image41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dictionary.cambridge.org/vi/dictionary/english/powder" TargetMode="External"/><Relationship Id="rId11" Type="http://schemas.openxmlformats.org/officeDocument/2006/relationships/hyperlink" Target="https://dictionary.cambridge.org/vi/dictionary/english/dish" TargetMode="External"/><Relationship Id="rId5" Type="http://schemas.openxmlformats.org/officeDocument/2006/relationships/hyperlink" Target="https://dictionary.cambridge.org/vi/dictionary/english/form" TargetMode="External"/><Relationship Id="rId10" Type="http://schemas.openxmlformats.org/officeDocument/2006/relationships/hyperlink" Target="https://dictionary.cambridge.org/vi/dictionary/english/clothes" TargetMode="External"/><Relationship Id="rId4" Type="http://schemas.openxmlformats.org/officeDocument/2006/relationships/hyperlink" Target="https://dictionary.cambridge.org/vi/dictionary/english/substance" TargetMode="External"/><Relationship Id="rId9" Type="http://schemas.openxmlformats.org/officeDocument/2006/relationships/hyperlink" Target="https://dictionary.cambridge.org/vi/dictionary/english/dirt" TargetMode="Externa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10" t="22597" r="24913" b="8552"/>
          <a:stretch/>
        </p:blipFill>
        <p:spPr bwMode="auto">
          <a:xfrm>
            <a:off x="415570" y="178383"/>
            <a:ext cx="8266958" cy="6560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322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68" t="28331" r="20711" b="8772"/>
          <a:stretch/>
        </p:blipFill>
        <p:spPr bwMode="auto">
          <a:xfrm>
            <a:off x="351692" y="908721"/>
            <a:ext cx="8603052" cy="4601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364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0" t="23004" r="19253" b="14639"/>
          <a:stretch/>
        </p:blipFill>
        <p:spPr bwMode="auto">
          <a:xfrm>
            <a:off x="108357" y="840396"/>
            <a:ext cx="9050215" cy="4561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1094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88" t="30083" r="19550" b="15911"/>
          <a:stretch/>
        </p:blipFill>
        <p:spPr bwMode="auto">
          <a:xfrm>
            <a:off x="395536" y="843608"/>
            <a:ext cx="8647421" cy="4889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9545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15" t="38560" r="12521" b="19499"/>
          <a:stretch/>
        </p:blipFill>
        <p:spPr bwMode="auto">
          <a:xfrm>
            <a:off x="62245" y="634408"/>
            <a:ext cx="8933856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Straight Connector 2"/>
          <p:cNvCxnSpPr/>
          <p:nvPr/>
        </p:nvCxnSpPr>
        <p:spPr>
          <a:xfrm>
            <a:off x="1432358" y="2228039"/>
            <a:ext cx="72008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Oval 4"/>
          <p:cNvSpPr/>
          <p:nvPr/>
        </p:nvSpPr>
        <p:spPr>
          <a:xfrm>
            <a:off x="5940052" y="1745378"/>
            <a:ext cx="1800200" cy="504056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Subject</a:t>
            </a:r>
            <a:endParaRPr lang="vi-VN">
              <a:solidFill>
                <a:srgbClr val="FF0000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257836" y="2795282"/>
            <a:ext cx="72008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5255250" y="2364033"/>
            <a:ext cx="2068306" cy="43413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FF0000"/>
                </a:solidFill>
              </a:rPr>
              <a:t>Complement</a:t>
            </a:r>
            <a:endParaRPr lang="vi-VN">
              <a:solidFill>
                <a:srgbClr val="FF0000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6398141" y="3288805"/>
            <a:ext cx="72008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552219" y="3599268"/>
            <a:ext cx="1519463" cy="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2751074" y="4286800"/>
            <a:ext cx="615807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346258" y="4198422"/>
            <a:ext cx="411923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113798" y="4725144"/>
            <a:ext cx="624417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552220" y="5132784"/>
            <a:ext cx="1519462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2603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0" t="21786" r="19558" b="48676"/>
          <a:stretch/>
        </p:blipFill>
        <p:spPr bwMode="auto">
          <a:xfrm>
            <a:off x="89153" y="836712"/>
            <a:ext cx="8875335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al 2"/>
          <p:cNvSpPr/>
          <p:nvPr/>
        </p:nvSpPr>
        <p:spPr>
          <a:xfrm>
            <a:off x="4716016" y="1844824"/>
            <a:ext cx="1656184" cy="583704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267744" y="2996952"/>
            <a:ext cx="2160240" cy="576064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9257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29" t="22765" r="24953" b="12171"/>
          <a:stretch/>
        </p:blipFill>
        <p:spPr bwMode="auto">
          <a:xfrm>
            <a:off x="683568" y="148520"/>
            <a:ext cx="8153603" cy="5800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241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27" t="23155" r="21123" b="40789"/>
          <a:stretch/>
        </p:blipFill>
        <p:spPr bwMode="auto">
          <a:xfrm>
            <a:off x="467543" y="1124744"/>
            <a:ext cx="7813177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391980" y="2204864"/>
            <a:ext cx="23402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FF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w</a:t>
            </a:r>
            <a:r>
              <a:rPr lang="en-US" b="1" smtClean="0">
                <a:solidFill>
                  <a:srgbClr val="FF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orking / to work </a:t>
            </a:r>
            <a:endParaRPr lang="vi-VN" b="1">
              <a:solidFill>
                <a:srgbClr val="FF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03848" y="2852936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taking / to take </a:t>
            </a:r>
            <a:endParaRPr lang="vi-VN" b="1">
              <a:solidFill>
                <a:srgbClr val="FF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45795" y="3464334"/>
            <a:ext cx="1002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hiring </a:t>
            </a:r>
            <a:endParaRPr lang="vi-VN" b="1">
              <a:solidFill>
                <a:srgbClr val="FF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31758" y="406925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going  </a:t>
            </a:r>
            <a:endParaRPr lang="vi-VN" b="1">
              <a:solidFill>
                <a:srgbClr val="FF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35714" y="4653136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FF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t</a:t>
            </a:r>
            <a:r>
              <a:rPr lang="en-US" b="1" smtClean="0">
                <a:solidFill>
                  <a:srgbClr val="FF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o live / living </a:t>
            </a:r>
            <a:endParaRPr lang="vi-VN" b="1">
              <a:solidFill>
                <a:srgbClr val="FF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</p:spTree>
    <p:extLst>
      <p:ext uri="{BB962C8B-B14F-4D97-AF65-F5344CB8AC3E}">
        <p14:creationId xmlns:p14="http://schemas.microsoft.com/office/powerpoint/2010/main" val="3501842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88" t="26016" r="17331" b="35362"/>
          <a:stretch/>
        </p:blipFill>
        <p:spPr bwMode="auto">
          <a:xfrm>
            <a:off x="496035" y="695146"/>
            <a:ext cx="8428748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al 2"/>
          <p:cNvSpPr/>
          <p:nvPr/>
        </p:nvSpPr>
        <p:spPr>
          <a:xfrm>
            <a:off x="1084040" y="2120389"/>
            <a:ext cx="43204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6588224" y="3356992"/>
            <a:ext cx="43204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067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20" t="23084" r="24795" b="16326"/>
          <a:stretch/>
        </p:blipFill>
        <p:spPr bwMode="auto">
          <a:xfrm>
            <a:off x="539552" y="620688"/>
            <a:ext cx="7992888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135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67" t="24368" r="17701" b="42720"/>
          <a:stretch/>
        </p:blipFill>
        <p:spPr bwMode="auto">
          <a:xfrm>
            <a:off x="467544" y="620688"/>
            <a:ext cx="8136142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83768" y="1992888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working  </a:t>
            </a:r>
            <a:endParaRPr lang="vi-VN" b="1">
              <a:solidFill>
                <a:srgbClr val="FF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55976" y="279931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taking </a:t>
            </a:r>
            <a:endParaRPr lang="vi-VN" b="1">
              <a:solidFill>
                <a:srgbClr val="FF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83768" y="3431958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handling  </a:t>
            </a:r>
            <a:endParaRPr lang="vi-VN" b="1">
              <a:solidFill>
                <a:srgbClr val="FF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57092" y="4252359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preparing </a:t>
            </a:r>
            <a:endParaRPr lang="vi-VN" b="1">
              <a:solidFill>
                <a:srgbClr val="FF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</p:spTree>
    <p:extLst>
      <p:ext uri="{BB962C8B-B14F-4D97-AF65-F5344CB8AC3E}">
        <p14:creationId xmlns:p14="http://schemas.microsoft.com/office/powerpoint/2010/main" val="3168404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13" t="53667" r="19642" b="10677"/>
          <a:stretch/>
        </p:blipFill>
        <p:spPr bwMode="auto">
          <a:xfrm>
            <a:off x="179511" y="404664"/>
            <a:ext cx="8435407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al 2"/>
          <p:cNvSpPr/>
          <p:nvPr/>
        </p:nvSpPr>
        <p:spPr>
          <a:xfrm>
            <a:off x="6529463" y="2060848"/>
            <a:ext cx="43204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4587062" y="3387969"/>
            <a:ext cx="43204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689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3320157"/>
              </p:ext>
            </p:extLst>
          </p:nvPr>
        </p:nvGraphicFramePr>
        <p:xfrm>
          <a:off x="1547664" y="1700808"/>
          <a:ext cx="60960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Infinitive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Past Tense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Past</a:t>
                      </a:r>
                      <a:r>
                        <a:rPr lang="en-US" baseline="0" smtClean="0"/>
                        <a:t> Participles</a:t>
                      </a:r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be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was / were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been</a:t>
                      </a:r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go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went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gone</a:t>
                      </a:r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choose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chose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chosen</a:t>
                      </a:r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send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sent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sent</a:t>
                      </a:r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spend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spent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spent</a:t>
                      </a:r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have 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had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had</a:t>
                      </a:r>
                      <a:endParaRPr lang="vi-VN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1524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349" y="980728"/>
            <a:ext cx="6667500" cy="349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213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3648" y="836713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>
                <a:solidFill>
                  <a:srgbClr val="FF000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Cấu trúc:  S + spend + time / money + V-ing.</a:t>
            </a:r>
            <a:endParaRPr lang="vi-VN" sz="2400">
              <a:solidFill>
                <a:srgbClr val="FF000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3688" y="2018961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rgbClr val="0070C0"/>
                </a:solidFill>
                <a:latin typeface="Aachen" pitchFamily="18" charset="-93"/>
                <a:ea typeface="Aachen" pitchFamily="18" charset="-93"/>
                <a:cs typeface="Aachen" pitchFamily="18" charset="-93"/>
              </a:rPr>
              <a:t>Spend dùng để diễn tả việc tiêu tốn vào một việc nào đó.</a:t>
            </a:r>
            <a:endParaRPr lang="vi-VN">
              <a:solidFill>
                <a:srgbClr val="0070C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4" name="Right Arrow 3"/>
          <p:cNvSpPr/>
          <p:nvPr/>
        </p:nvSpPr>
        <p:spPr>
          <a:xfrm>
            <a:off x="683567" y="2018961"/>
            <a:ext cx="723673" cy="3693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" name="TextBox 4"/>
          <p:cNvSpPr txBox="1"/>
          <p:nvPr/>
        </p:nvSpPr>
        <p:spPr>
          <a:xfrm>
            <a:off x="1547664" y="2812286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mtClean="0"/>
              <a:t>Anh </a:t>
            </a:r>
            <a:r>
              <a:rPr lang="vi-VN"/>
              <a:t>ấy </a:t>
            </a:r>
            <a:r>
              <a:rPr lang="vi-VN" smtClean="0"/>
              <a:t>dành</a:t>
            </a:r>
            <a:r>
              <a:rPr lang="en-US" smtClean="0"/>
              <a:t> </a:t>
            </a:r>
            <a:r>
              <a:rPr lang="vi-VN" smtClean="0"/>
              <a:t>nhiều </a:t>
            </a:r>
            <a:r>
              <a:rPr lang="vi-VN"/>
              <a:t>thời gian để dọn dẹp phòng học của mình.</a:t>
            </a:r>
          </a:p>
          <a:p>
            <a:endParaRPr lang="vi-VN">
              <a:solidFill>
                <a:srgbClr val="FF000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71700" y="3347096"/>
            <a:ext cx="5580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b="1"/>
              <a:t> </a:t>
            </a:r>
            <a:r>
              <a:rPr lang="vi-VN"/>
              <a:t> → </a:t>
            </a:r>
            <a:r>
              <a:rPr lang="vi-VN" smtClean="0"/>
              <a:t>He</a:t>
            </a:r>
            <a:r>
              <a:rPr lang="vi-VN"/>
              <a:t> </a:t>
            </a:r>
            <a:r>
              <a:rPr lang="vi-VN" b="1"/>
              <a:t>spends a lot of time </a:t>
            </a:r>
            <a:r>
              <a:rPr lang="vi-VN"/>
              <a:t>cleaning </a:t>
            </a:r>
            <a:r>
              <a:rPr lang="vi-VN" smtClean="0"/>
              <a:t>h</a:t>
            </a:r>
            <a:r>
              <a:rPr lang="en-US" smtClean="0"/>
              <a:t>is</a:t>
            </a:r>
            <a:r>
              <a:rPr lang="vi-VN" smtClean="0"/>
              <a:t> </a:t>
            </a:r>
            <a:r>
              <a:rPr lang="vi-VN"/>
              <a:t>classroom</a:t>
            </a:r>
            <a:r>
              <a:rPr lang="vi-VN" smtClean="0"/>
              <a:t>.</a:t>
            </a:r>
            <a:endParaRPr lang="vi-VN">
              <a:solidFill>
                <a:srgbClr val="0070C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7603" y="4000836"/>
            <a:ext cx="79208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mtClean="0"/>
              <a:t> </a:t>
            </a:r>
            <a:r>
              <a:rPr lang="vi-VN"/>
              <a:t>Công ty đã chi hàng ngàn đô la cập nhật các hệ thống máy tính của họ.</a:t>
            </a:r>
          </a:p>
          <a:p>
            <a:endParaRPr lang="vi-VN">
              <a:solidFill>
                <a:srgbClr val="0070C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6908" y="4656224"/>
            <a:ext cx="82809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/>
              <a:t>→ </a:t>
            </a:r>
            <a:r>
              <a:rPr lang="vi-VN" smtClean="0"/>
              <a:t>The </a:t>
            </a:r>
            <a:r>
              <a:rPr lang="vi-VN"/>
              <a:t>company </a:t>
            </a:r>
            <a:r>
              <a:rPr lang="vi-VN" b="1"/>
              <a:t>has spent thousands of dollars</a:t>
            </a:r>
            <a:r>
              <a:rPr lang="vi-VN"/>
              <a:t> updating their computer systems.</a:t>
            </a:r>
          </a:p>
          <a:p>
            <a:endParaRPr lang="vi-VN">
              <a:solidFill>
                <a:srgbClr val="0070C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</p:spTree>
    <p:extLst>
      <p:ext uri="{BB962C8B-B14F-4D97-AF65-F5344CB8AC3E}">
        <p14:creationId xmlns:p14="http://schemas.microsoft.com/office/powerpoint/2010/main" val="113099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3648" y="189221"/>
            <a:ext cx="453650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b="1" smtClean="0">
                <a:solidFill>
                  <a:srgbClr val="7030A0"/>
                </a:solidFill>
              </a:rPr>
              <a:t> </a:t>
            </a:r>
            <a:r>
              <a:rPr lang="vi-VN" sz="2000" b="1">
                <a:solidFill>
                  <a:srgbClr val="7030A0"/>
                </a:solidFill>
              </a:rPr>
              <a:t>Khi Spend đi cùng với danh từ</a:t>
            </a:r>
          </a:p>
          <a:p>
            <a:endParaRPr lang="vi-VN">
              <a:solidFill>
                <a:srgbClr val="0070C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1640" y="866329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>
                <a:solidFill>
                  <a:srgbClr val="FF0000"/>
                </a:solidFill>
              </a:rPr>
              <a:t>S + spend + time/ money + on + N</a:t>
            </a:r>
            <a:r>
              <a:rPr lang="en-US" sz="2400" b="1" i="1" smtClean="0">
                <a:solidFill>
                  <a:srgbClr val="FF0000"/>
                </a:solidFill>
              </a:rPr>
              <a:t>.</a:t>
            </a:r>
            <a:endParaRPr lang="vi-VN" sz="2400">
              <a:solidFill>
                <a:srgbClr val="FF000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26740" y="1412777"/>
            <a:ext cx="42533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200" b="1"/>
              <a:t>I spend a lot of money on house.</a:t>
            </a:r>
            <a:endParaRPr lang="en-US" sz="2200"/>
          </a:p>
        </p:txBody>
      </p:sp>
      <p:sp>
        <p:nvSpPr>
          <p:cNvPr id="5" name="TextBox 4"/>
          <p:cNvSpPr txBox="1"/>
          <p:nvPr/>
        </p:nvSpPr>
        <p:spPr>
          <a:xfrm>
            <a:off x="1331640" y="1968618"/>
            <a:ext cx="3839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i="1"/>
              <a:t>Tôi chi rất nhiều tiền cho nhà cửa</a:t>
            </a:r>
            <a:r>
              <a:rPr lang="vi-VN" i="1" smtClean="0"/>
              <a:t>.</a:t>
            </a:r>
            <a:endParaRPr lang="vi-VN">
              <a:solidFill>
                <a:srgbClr val="0070C0"/>
              </a:solidFill>
              <a:latin typeface="Aachen" pitchFamily="18" charset="-93"/>
              <a:ea typeface="Aachen" pitchFamily="18" charset="-93"/>
              <a:cs typeface="Aachen" pitchFamily="18" charset="-93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65040" y="2626402"/>
            <a:ext cx="6408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000" b="1"/>
              <a:t>My wife spend a lot of money on her clothes.</a:t>
            </a:r>
            <a:endParaRPr lang="en-US" sz="2000"/>
          </a:p>
        </p:txBody>
      </p:sp>
      <p:sp>
        <p:nvSpPr>
          <p:cNvPr id="11" name="TextBox 10"/>
          <p:cNvSpPr txBox="1"/>
          <p:nvPr/>
        </p:nvSpPr>
        <p:spPr>
          <a:xfrm>
            <a:off x="1331640" y="3198168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vi-VN" sz="2000" i="1"/>
              <a:t>Vợ tôi chi rất nhiều tiền vào quần áo</a:t>
            </a:r>
            <a:r>
              <a:rPr lang="vi-VN" sz="2400" i="1" smtClean="0"/>
              <a:t>.</a:t>
            </a:r>
            <a:endParaRPr lang="en-US" sz="2200"/>
          </a:p>
        </p:txBody>
      </p:sp>
    </p:spTree>
    <p:extLst>
      <p:ext uri="{BB962C8B-B14F-4D97-AF65-F5344CB8AC3E}">
        <p14:creationId xmlns:p14="http://schemas.microsoft.com/office/powerpoint/2010/main" val="2044570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4" grpId="0"/>
      <p:bldP spid="5" grpId="0"/>
      <p:bldP spid="8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46702"/>
            <a:ext cx="6984776" cy="52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5302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02" t="21711" r="31699" b="8638"/>
          <a:stretch/>
        </p:blipFill>
        <p:spPr bwMode="auto">
          <a:xfrm>
            <a:off x="755576" y="260648"/>
            <a:ext cx="7920880" cy="5965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932040" y="548680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/>
              <a:t>Page 160</a:t>
            </a:r>
            <a:endParaRPr lang="vi-VN" sz="2400" b="1"/>
          </a:p>
        </p:txBody>
      </p:sp>
    </p:spTree>
    <p:extLst>
      <p:ext uri="{BB962C8B-B14F-4D97-AF65-F5344CB8AC3E}">
        <p14:creationId xmlns:p14="http://schemas.microsoft.com/office/powerpoint/2010/main" val="4148618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35" t="22076" r="49854" b="16836"/>
          <a:stretch/>
        </p:blipFill>
        <p:spPr bwMode="auto">
          <a:xfrm>
            <a:off x="720189" y="281426"/>
            <a:ext cx="7992888" cy="5664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al 2"/>
          <p:cNvSpPr/>
          <p:nvPr/>
        </p:nvSpPr>
        <p:spPr>
          <a:xfrm>
            <a:off x="2123728" y="3717032"/>
            <a:ext cx="504056" cy="36004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2159732" y="5157192"/>
            <a:ext cx="43204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92080" y="548680"/>
            <a:ext cx="2592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mtClean="0"/>
              <a:t>Page 160</a:t>
            </a:r>
            <a:endParaRPr lang="vi-VN" sz="4000" b="1"/>
          </a:p>
        </p:txBody>
      </p:sp>
    </p:spTree>
    <p:extLst>
      <p:ext uri="{BB962C8B-B14F-4D97-AF65-F5344CB8AC3E}">
        <p14:creationId xmlns:p14="http://schemas.microsoft.com/office/powerpoint/2010/main" val="2927226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55" t="29808" r="50000" b="8388"/>
          <a:stretch/>
        </p:blipFill>
        <p:spPr bwMode="auto">
          <a:xfrm>
            <a:off x="1259632" y="56819"/>
            <a:ext cx="6912768" cy="65192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al 2"/>
          <p:cNvSpPr/>
          <p:nvPr/>
        </p:nvSpPr>
        <p:spPr>
          <a:xfrm>
            <a:off x="2615225" y="2815353"/>
            <a:ext cx="43204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2595263" y="4922820"/>
            <a:ext cx="43204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034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72" t="45775" r="22098" b="8357"/>
          <a:stretch/>
        </p:blipFill>
        <p:spPr bwMode="auto">
          <a:xfrm>
            <a:off x="1403648" y="212268"/>
            <a:ext cx="6980860" cy="5857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al 2"/>
          <p:cNvSpPr/>
          <p:nvPr/>
        </p:nvSpPr>
        <p:spPr>
          <a:xfrm>
            <a:off x="2051720" y="2780752"/>
            <a:ext cx="648072" cy="36004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2240268" y="4803198"/>
            <a:ext cx="459523" cy="49801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067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30" t="24342" r="16004" b="11799"/>
          <a:stretch/>
        </p:blipFill>
        <p:spPr bwMode="auto">
          <a:xfrm>
            <a:off x="1559169" y="189566"/>
            <a:ext cx="6624736" cy="657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al 2"/>
          <p:cNvSpPr/>
          <p:nvPr/>
        </p:nvSpPr>
        <p:spPr>
          <a:xfrm>
            <a:off x="2339897" y="1844824"/>
            <a:ext cx="43204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2339752" y="5085184"/>
            <a:ext cx="43204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360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5654" y="476672"/>
            <a:ext cx="640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/>
              <a:t>Do you know what it is called ?</a:t>
            </a:r>
            <a:endParaRPr lang="vi-VN" sz="3600" b="1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366838"/>
            <a:ext cx="7620000" cy="412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83768" y="5661248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/>
              <a:t>Downtown = City center</a:t>
            </a:r>
            <a:endParaRPr lang="vi-VN" sz="3600" b="1"/>
          </a:p>
        </p:txBody>
      </p:sp>
    </p:spTree>
    <p:extLst>
      <p:ext uri="{BB962C8B-B14F-4D97-AF65-F5344CB8AC3E}">
        <p14:creationId xmlns:p14="http://schemas.microsoft.com/office/powerpoint/2010/main" val="1823802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7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23728" y="404663"/>
            <a:ext cx="625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/>
              <a:t>Do you  like to go shopping ?</a:t>
            </a:r>
            <a:endParaRPr lang="vi-VN" sz="3600" b="1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524000"/>
            <a:ext cx="76200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2481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1047750"/>
            <a:ext cx="7239000" cy="476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61403" y="188640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/>
              <a:t>Do you often go to the shopping mall ?</a:t>
            </a:r>
            <a:endParaRPr lang="vi-VN" sz="3600" b="1"/>
          </a:p>
        </p:txBody>
      </p:sp>
    </p:spTree>
    <p:extLst>
      <p:ext uri="{BB962C8B-B14F-4D97-AF65-F5344CB8AC3E}">
        <p14:creationId xmlns:p14="http://schemas.microsoft.com/office/powerpoint/2010/main" val="2005951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54" t="29618" r="34764" b="13881"/>
          <a:stretch/>
        </p:blipFill>
        <p:spPr bwMode="auto">
          <a:xfrm>
            <a:off x="251520" y="391879"/>
            <a:ext cx="8640960" cy="6205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508104" y="476672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7030A0"/>
                </a:solidFill>
              </a:rPr>
              <a:t>Page 161</a:t>
            </a:r>
            <a:endParaRPr lang="vi-VN" sz="3200" b="1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513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54" t="29618" r="34764" b="13881"/>
          <a:stretch/>
        </p:blipFill>
        <p:spPr bwMode="auto">
          <a:xfrm>
            <a:off x="287524" y="422889"/>
            <a:ext cx="8640960" cy="6205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Straight Connector 2"/>
          <p:cNvCxnSpPr/>
          <p:nvPr/>
        </p:nvCxnSpPr>
        <p:spPr>
          <a:xfrm>
            <a:off x="7199044" y="5229200"/>
            <a:ext cx="1261387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4048530" y="3604739"/>
            <a:ext cx="1296144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254829" y="422889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7030A0"/>
                </a:solidFill>
              </a:rPr>
              <a:t>Page 161</a:t>
            </a:r>
            <a:endParaRPr lang="vi-VN" sz="3200" b="1">
              <a:solidFill>
                <a:srgbClr val="7030A0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739080" y="4861520"/>
            <a:ext cx="1261387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431005" y="4492626"/>
            <a:ext cx="258025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328801" y="5517303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7030A0"/>
                </a:solidFill>
              </a:rPr>
              <a:t>Parking spaces = parking spots = bãi đậu xe </a:t>
            </a:r>
            <a:endParaRPr lang="vi-VN" b="1">
              <a:solidFill>
                <a:srgbClr val="7030A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28801" y="6021289"/>
            <a:ext cx="4599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7030A0"/>
                </a:solidFill>
              </a:rPr>
              <a:t>Convenience &gt;&lt; inconvenience = sự bất tiện </a:t>
            </a:r>
            <a:endParaRPr lang="vi-VN" b="1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407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54" t="29618" r="34764" b="13881"/>
          <a:stretch/>
        </p:blipFill>
        <p:spPr bwMode="auto">
          <a:xfrm>
            <a:off x="376122" y="422888"/>
            <a:ext cx="8640960" cy="6205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Straight Connector 2"/>
          <p:cNvCxnSpPr/>
          <p:nvPr/>
        </p:nvCxnSpPr>
        <p:spPr>
          <a:xfrm>
            <a:off x="7199044" y="5229200"/>
            <a:ext cx="1261387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4048530" y="3604739"/>
            <a:ext cx="1296144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254829" y="422889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7030A0"/>
                </a:solidFill>
              </a:rPr>
              <a:t>Page 161</a:t>
            </a:r>
            <a:endParaRPr lang="vi-VN" sz="3200" b="1">
              <a:solidFill>
                <a:srgbClr val="7030A0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739080" y="4861520"/>
            <a:ext cx="1261387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431005" y="4492626"/>
            <a:ext cx="258025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328801" y="5517303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7030A0"/>
                </a:solidFill>
              </a:rPr>
              <a:t>Parking spaces = parking spots = bãi đậu xe </a:t>
            </a:r>
            <a:endParaRPr lang="vi-VN" b="1">
              <a:solidFill>
                <a:srgbClr val="7030A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28801" y="6021289"/>
            <a:ext cx="4599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7030A0"/>
                </a:solidFill>
              </a:rPr>
              <a:t>Convenience &gt;&lt; inconvenience = sự bất tiện </a:t>
            </a:r>
            <a:endParaRPr lang="vi-VN" b="1">
              <a:solidFill>
                <a:srgbClr val="7030A0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79" t="23864" r="66708" b="54991"/>
          <a:stretch/>
        </p:blipFill>
        <p:spPr bwMode="auto">
          <a:xfrm>
            <a:off x="5886935" y="908720"/>
            <a:ext cx="2974195" cy="2221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val 10"/>
          <p:cNvSpPr/>
          <p:nvPr/>
        </p:nvSpPr>
        <p:spPr>
          <a:xfrm>
            <a:off x="6489041" y="2564904"/>
            <a:ext cx="504056" cy="36004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6489041" y="3581311"/>
            <a:ext cx="348043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8841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54" t="29618" r="34764" b="13881"/>
          <a:stretch/>
        </p:blipFill>
        <p:spPr bwMode="auto">
          <a:xfrm>
            <a:off x="287524" y="422889"/>
            <a:ext cx="8640960" cy="6205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Straight Connector 2"/>
          <p:cNvCxnSpPr/>
          <p:nvPr/>
        </p:nvCxnSpPr>
        <p:spPr>
          <a:xfrm>
            <a:off x="7199044" y="5229200"/>
            <a:ext cx="1261387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4048530" y="3604739"/>
            <a:ext cx="1296144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254829" y="422889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7030A0"/>
                </a:solidFill>
              </a:rPr>
              <a:t>Page 161</a:t>
            </a:r>
            <a:endParaRPr lang="vi-VN" sz="3200" b="1">
              <a:solidFill>
                <a:srgbClr val="7030A0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739080" y="4861520"/>
            <a:ext cx="1261387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431005" y="4492626"/>
            <a:ext cx="258025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328801" y="5517303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7030A0"/>
                </a:solidFill>
              </a:rPr>
              <a:t>Parking spaces = parking spots = bãi đậu xe </a:t>
            </a:r>
            <a:endParaRPr lang="vi-VN" b="1">
              <a:solidFill>
                <a:srgbClr val="7030A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28801" y="6021289"/>
            <a:ext cx="4599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7030A0"/>
                </a:solidFill>
              </a:rPr>
              <a:t>Convenience &gt;&lt; inconvenience = sự bất tiện </a:t>
            </a:r>
            <a:endParaRPr lang="vi-VN" b="1">
              <a:solidFill>
                <a:srgbClr val="7030A0"/>
              </a:solidFill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7" t="45428" r="68166" b="34643"/>
          <a:stretch/>
        </p:blipFill>
        <p:spPr bwMode="auto">
          <a:xfrm>
            <a:off x="5062447" y="1007664"/>
            <a:ext cx="2767290" cy="2094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Oval 12"/>
          <p:cNvSpPr/>
          <p:nvPr/>
        </p:nvSpPr>
        <p:spPr>
          <a:xfrm>
            <a:off x="5770691" y="1576756"/>
            <a:ext cx="504056" cy="36004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2431005" y="4149080"/>
            <a:ext cx="1261387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5959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68" t="23864" r="50000" b="19408"/>
          <a:stretch/>
        </p:blipFill>
        <p:spPr bwMode="auto">
          <a:xfrm>
            <a:off x="1331640" y="255641"/>
            <a:ext cx="6790158" cy="5960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al 2"/>
          <p:cNvSpPr/>
          <p:nvPr/>
        </p:nvSpPr>
        <p:spPr>
          <a:xfrm>
            <a:off x="2623138" y="1911079"/>
            <a:ext cx="504056" cy="36004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2650032" y="3084876"/>
            <a:ext cx="504056" cy="36004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5073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54" t="29618" r="34764" b="13881"/>
          <a:stretch/>
        </p:blipFill>
        <p:spPr bwMode="auto">
          <a:xfrm>
            <a:off x="287524" y="422889"/>
            <a:ext cx="8640960" cy="6205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Straight Connector 2"/>
          <p:cNvCxnSpPr/>
          <p:nvPr/>
        </p:nvCxnSpPr>
        <p:spPr>
          <a:xfrm>
            <a:off x="7199044" y="5229200"/>
            <a:ext cx="1261387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4048530" y="3604739"/>
            <a:ext cx="1296144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254829" y="422889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7030A0"/>
                </a:solidFill>
              </a:rPr>
              <a:t>Page 161</a:t>
            </a:r>
            <a:endParaRPr lang="vi-VN" sz="3200" b="1">
              <a:solidFill>
                <a:srgbClr val="7030A0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739080" y="4861520"/>
            <a:ext cx="1261387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431005" y="4492626"/>
            <a:ext cx="258025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328801" y="5517303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7030A0"/>
                </a:solidFill>
              </a:rPr>
              <a:t>Parking spaces = parking spots = bãi đậu xe </a:t>
            </a:r>
            <a:endParaRPr lang="vi-VN" b="1">
              <a:solidFill>
                <a:srgbClr val="7030A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28801" y="6021289"/>
            <a:ext cx="4599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7030A0"/>
                </a:solidFill>
              </a:rPr>
              <a:t>Convenience &gt;&lt; inconvenience = sự bất tiện </a:t>
            </a:r>
            <a:endParaRPr lang="vi-VN" b="1">
              <a:solidFill>
                <a:srgbClr val="7030A0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7092280" y="1665752"/>
            <a:ext cx="504056" cy="36004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13" t="24685" r="36700" b="55224"/>
          <a:stretch/>
        </p:blipFill>
        <p:spPr bwMode="auto">
          <a:xfrm>
            <a:off x="5929782" y="967236"/>
            <a:ext cx="2771273" cy="2117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Oval 17"/>
          <p:cNvSpPr/>
          <p:nvPr/>
        </p:nvSpPr>
        <p:spPr>
          <a:xfrm>
            <a:off x="6755548" y="1641248"/>
            <a:ext cx="43204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181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54" t="29618" r="34764" b="13881"/>
          <a:stretch/>
        </p:blipFill>
        <p:spPr bwMode="auto">
          <a:xfrm>
            <a:off x="287524" y="422889"/>
            <a:ext cx="8640960" cy="6205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Straight Connector 2"/>
          <p:cNvCxnSpPr/>
          <p:nvPr/>
        </p:nvCxnSpPr>
        <p:spPr>
          <a:xfrm>
            <a:off x="7199044" y="5229200"/>
            <a:ext cx="1261387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4048530" y="3604739"/>
            <a:ext cx="1296144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254829" y="422889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7030A0"/>
                </a:solidFill>
              </a:rPr>
              <a:t>Page 161</a:t>
            </a:r>
            <a:endParaRPr lang="vi-VN" sz="3200" b="1">
              <a:solidFill>
                <a:srgbClr val="7030A0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739080" y="4861520"/>
            <a:ext cx="1261387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431005" y="4492626"/>
            <a:ext cx="258025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328801" y="5517303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7030A0"/>
                </a:solidFill>
              </a:rPr>
              <a:t>Parking spaces = parking spots = bãi đậu xe </a:t>
            </a:r>
            <a:endParaRPr lang="vi-VN" b="1">
              <a:solidFill>
                <a:srgbClr val="7030A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28801" y="6021289"/>
            <a:ext cx="4599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7030A0"/>
                </a:solidFill>
              </a:rPr>
              <a:t>Convenience &gt;&lt; inconvenience = sự bất tiện </a:t>
            </a:r>
            <a:endParaRPr lang="vi-VN" b="1">
              <a:solidFill>
                <a:srgbClr val="7030A0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3635896" y="3678215"/>
            <a:ext cx="504056" cy="36004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23" t="44864" r="16261" b="21737"/>
          <a:stretch/>
        </p:blipFill>
        <p:spPr bwMode="auto">
          <a:xfrm>
            <a:off x="755576" y="518984"/>
            <a:ext cx="6768752" cy="3519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Oval 16"/>
          <p:cNvSpPr/>
          <p:nvPr/>
        </p:nvSpPr>
        <p:spPr>
          <a:xfrm>
            <a:off x="1788831" y="2278619"/>
            <a:ext cx="43204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181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23" t="23355" r="16261" b="21737"/>
          <a:stretch/>
        </p:blipFill>
        <p:spPr bwMode="auto">
          <a:xfrm>
            <a:off x="1110462" y="282757"/>
            <a:ext cx="6768752" cy="57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al 2"/>
          <p:cNvSpPr/>
          <p:nvPr/>
        </p:nvSpPr>
        <p:spPr>
          <a:xfrm>
            <a:off x="2123728" y="1052736"/>
            <a:ext cx="43204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2123728" y="4365104"/>
            <a:ext cx="43204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50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21" t="22689" r="20924" b="16282"/>
          <a:stretch/>
        </p:blipFill>
        <p:spPr bwMode="auto">
          <a:xfrm>
            <a:off x="681753" y="980728"/>
            <a:ext cx="7943927" cy="4464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451076" y="476673"/>
            <a:ext cx="26929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9. (D) development  </a:t>
            </a:r>
            <a:endParaRPr lang="vi-VN" b="1">
              <a:solidFill>
                <a:srgbClr val="FF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51076" y="980728"/>
            <a:ext cx="2312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10. (B) </a:t>
            </a:r>
            <a:r>
              <a:rPr lang="en-US" sz="2000" b="1" smtClean="0">
                <a:solidFill>
                  <a:srgbClr val="FF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finding </a:t>
            </a:r>
            <a:endParaRPr lang="vi-VN" sz="2000" b="1">
              <a:solidFill>
                <a:srgbClr val="FF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660232" y="1798166"/>
            <a:ext cx="1677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11. (B)  lack </a:t>
            </a:r>
            <a:endParaRPr lang="vi-VN" b="1">
              <a:solidFill>
                <a:srgbClr val="FF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8840" y="5942835"/>
            <a:ext cx="860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Amherst" pitchFamily="18" charset="-93"/>
                <a:ea typeface="Amherst" pitchFamily="18" charset="-93"/>
                <a:cs typeface="Amherst" pitchFamily="18" charset="-93"/>
              </a:rPr>
              <a:t>12. (c  ) It  also  mentioned  possible places  for a new parking  garage.</a:t>
            </a:r>
            <a:endParaRPr lang="vi-VN" b="1">
              <a:solidFill>
                <a:srgbClr val="FF0000"/>
              </a:solidFill>
              <a:latin typeface="Amherst" pitchFamily="18" charset="-93"/>
              <a:ea typeface="Amherst" pitchFamily="18" charset="-93"/>
              <a:cs typeface="Amherst" pitchFamily="18" charset="-93"/>
            </a:endParaRPr>
          </a:p>
        </p:txBody>
      </p:sp>
    </p:spTree>
    <p:extLst>
      <p:ext uri="{BB962C8B-B14F-4D97-AF65-F5344CB8AC3E}">
        <p14:creationId xmlns:p14="http://schemas.microsoft.com/office/powerpoint/2010/main" val="2979596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85" t="14683" r="12838" b="8234"/>
          <a:stretch/>
        </p:blipFill>
        <p:spPr bwMode="auto">
          <a:xfrm>
            <a:off x="0" y="476672"/>
            <a:ext cx="9144000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3111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2" t="21032" r="35299" b="25370"/>
          <a:stretch/>
        </p:blipFill>
        <p:spPr bwMode="auto">
          <a:xfrm>
            <a:off x="550849" y="836712"/>
            <a:ext cx="8113486" cy="3920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8861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1" t="16728" r="34072" b="25651"/>
          <a:stretch/>
        </p:blipFill>
        <p:spPr bwMode="auto">
          <a:xfrm>
            <a:off x="179512" y="635643"/>
            <a:ext cx="8753263" cy="445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5430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02" t="23200" r="25098" b="20230"/>
          <a:stretch/>
        </p:blipFill>
        <p:spPr bwMode="auto">
          <a:xfrm>
            <a:off x="391427" y="1052736"/>
            <a:ext cx="8390911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283968" y="1484784"/>
            <a:ext cx="2592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mtClean="0"/>
              <a:t>Page 162</a:t>
            </a:r>
            <a:endParaRPr lang="vi-VN" sz="4000" b="1"/>
          </a:p>
        </p:txBody>
      </p:sp>
    </p:spTree>
    <p:extLst>
      <p:ext uri="{BB962C8B-B14F-4D97-AF65-F5344CB8AC3E}">
        <p14:creationId xmlns:p14="http://schemas.microsoft.com/office/powerpoint/2010/main" val="4234659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08" t="20644" r="40765" b="34524"/>
          <a:stretch/>
        </p:blipFill>
        <p:spPr bwMode="auto">
          <a:xfrm>
            <a:off x="1016000" y="1340768"/>
            <a:ext cx="6691086" cy="3279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3680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5" t="21825" r="40431" b="28977"/>
          <a:stretch/>
        </p:blipFill>
        <p:spPr bwMode="auto">
          <a:xfrm>
            <a:off x="827584" y="1192293"/>
            <a:ext cx="7344816" cy="3899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014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0" y="1720840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vi-VN"/>
              <a:t>1. Cuốn 600 từ vựng Toeic của NXB Barron: </a:t>
            </a:r>
            <a:r>
              <a:rPr lang="vi-VN">
                <a:hlinkClick r:id="rId2"/>
              </a:rPr>
              <a:t>https://drive.google.com/file/d/1mT7O...</a:t>
            </a:r>
            <a:r>
              <a:rPr lang="vi-VN"/>
              <a:t> 2. Cuốn 3420 từ vựng Toeic của NXB TP.Hồ Chí Minh: a. Link Phần 1: </a:t>
            </a:r>
            <a:r>
              <a:rPr lang="vi-VN">
                <a:hlinkClick r:id="rId3"/>
              </a:rPr>
              <a:t>https://drive.google.com/file/d/1BBNN...</a:t>
            </a:r>
            <a:r>
              <a:rPr lang="vi-VN"/>
              <a:t> b. Link Phần 2: </a:t>
            </a:r>
            <a:r>
              <a:rPr lang="vi-VN">
                <a:hlinkClick r:id="rId4"/>
              </a:rPr>
              <a:t>https://drive.google.com/file/d/1fu9M...</a:t>
            </a:r>
            <a:r>
              <a:rPr lang="vi-VN"/>
              <a:t> c. Link Phần 3: </a:t>
            </a:r>
            <a:r>
              <a:rPr lang="vi-VN">
                <a:hlinkClick r:id="rId5"/>
              </a:rPr>
              <a:t>https://drive.google.com/file/d/1fc1U...</a:t>
            </a:r>
            <a:endParaRPr lang="vi-VN"/>
          </a:p>
          <a:p>
            <a:r>
              <a:rPr lang="vi-VN"/>
              <a:t>Ẩn bớt</a:t>
            </a:r>
            <a:br>
              <a:rPr lang="vi-VN"/>
            </a:b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14078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97" t="24603" r="40319" b="29356"/>
          <a:stretch/>
        </p:blipFill>
        <p:spPr bwMode="auto">
          <a:xfrm>
            <a:off x="827584" y="980728"/>
            <a:ext cx="7704856" cy="3836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8049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1" t="21401" r="39649" b="29762"/>
          <a:stretch/>
        </p:blipFill>
        <p:spPr bwMode="auto">
          <a:xfrm>
            <a:off x="463764" y="1268760"/>
            <a:ext cx="8212692" cy="4300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8490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09" t="24621" r="40319" b="29961"/>
          <a:stretch/>
        </p:blipFill>
        <p:spPr bwMode="auto">
          <a:xfrm>
            <a:off x="820808" y="1268760"/>
            <a:ext cx="7752582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8047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404664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/>
              <a:t>Matching the word with its meaning.</a:t>
            </a:r>
            <a:endParaRPr lang="vi-VN" sz="2800" b="1"/>
          </a:p>
        </p:txBody>
      </p:sp>
      <p:sp>
        <p:nvSpPr>
          <p:cNvPr id="3" name="TextBox 2"/>
          <p:cNvSpPr txBox="1"/>
          <p:nvPr/>
        </p:nvSpPr>
        <p:spPr>
          <a:xfrm>
            <a:off x="971600" y="1700808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1,</a:t>
            </a:r>
            <a:endParaRPr lang="vi-VN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6112739"/>
              </p:ext>
            </p:extLst>
          </p:nvPr>
        </p:nvGraphicFramePr>
        <p:xfrm>
          <a:off x="827584" y="1268761"/>
          <a:ext cx="4968552" cy="316153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17686"/>
                <a:gridCol w="3050866"/>
              </a:tblGrid>
              <a:tr h="509776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</a:t>
                      </a:r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B</a:t>
                      </a:r>
                      <a:endParaRPr lang="vi-VN"/>
                    </a:p>
                  </a:txBody>
                  <a:tcPr/>
                </a:tc>
              </a:tr>
              <a:tr h="447322">
                <a:tc>
                  <a:txBody>
                    <a:bodyPr/>
                    <a:lstStyle/>
                    <a:p>
                      <a:r>
                        <a:rPr lang="en-US" sz="2400" smtClean="0"/>
                        <a:t>1.</a:t>
                      </a:r>
                      <a:r>
                        <a:rPr lang="en-US" sz="2400" baseline="0" smtClean="0"/>
                        <a:t> damp</a:t>
                      </a:r>
                      <a:endParaRPr lang="vi-VN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a. bỏng,</a:t>
                      </a:r>
                      <a:r>
                        <a:rPr lang="en-US" sz="2400" baseline="0" smtClean="0"/>
                        <a:t> cháy</a:t>
                      </a:r>
                      <a:endParaRPr lang="vi-VN" sz="2400"/>
                    </a:p>
                  </a:txBody>
                  <a:tcPr/>
                </a:tc>
              </a:tr>
              <a:tr h="447322">
                <a:tc>
                  <a:txBody>
                    <a:bodyPr/>
                    <a:lstStyle/>
                    <a:p>
                      <a:r>
                        <a:rPr lang="en-US" sz="2400" smtClean="0"/>
                        <a:t>2.  mild</a:t>
                      </a:r>
                      <a:endParaRPr lang="vi-VN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b. bình</a:t>
                      </a:r>
                      <a:r>
                        <a:rPr lang="en-US" sz="2400" baseline="0" smtClean="0"/>
                        <a:t> thường </a:t>
                      </a:r>
                      <a:endParaRPr lang="vi-VN" sz="2400"/>
                    </a:p>
                  </a:txBody>
                  <a:tcPr/>
                </a:tc>
              </a:tr>
              <a:tr h="805180">
                <a:tc>
                  <a:txBody>
                    <a:bodyPr/>
                    <a:lstStyle/>
                    <a:p>
                      <a:r>
                        <a:rPr lang="en-US" sz="2400" smtClean="0"/>
                        <a:t>3. burn</a:t>
                      </a:r>
                      <a:endParaRPr lang="vi-VN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c.  làm</a:t>
                      </a:r>
                      <a:r>
                        <a:rPr lang="en-US" sz="2400" baseline="0" smtClean="0"/>
                        <a:t> </a:t>
                      </a:r>
                      <a:r>
                        <a:rPr lang="en-US" sz="2400" smtClean="0"/>
                        <a:t>nguội,</a:t>
                      </a:r>
                      <a:r>
                        <a:rPr lang="en-US" sz="2400" baseline="0" smtClean="0"/>
                        <a:t> làm mát </a:t>
                      </a:r>
                      <a:endParaRPr lang="vi-VN" sz="2400"/>
                    </a:p>
                  </a:txBody>
                  <a:tcPr/>
                </a:tc>
              </a:tr>
              <a:tr h="447322">
                <a:tc>
                  <a:txBody>
                    <a:bodyPr/>
                    <a:lstStyle/>
                    <a:p>
                      <a:r>
                        <a:rPr lang="en-US" sz="2400" smtClean="0"/>
                        <a:t>4. normal</a:t>
                      </a:r>
                      <a:endParaRPr lang="vi-VN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d. </a:t>
                      </a:r>
                      <a:r>
                        <a:rPr lang="en-US" sz="2400" baseline="0" smtClean="0"/>
                        <a:t> Ẩ</a:t>
                      </a:r>
                      <a:r>
                        <a:rPr lang="en-US" sz="2400" smtClean="0"/>
                        <a:t>m ướt</a:t>
                      </a:r>
                      <a:endParaRPr lang="vi-VN" sz="2400"/>
                    </a:p>
                  </a:txBody>
                  <a:tcPr/>
                </a:tc>
              </a:tr>
              <a:tr h="447322">
                <a:tc>
                  <a:txBody>
                    <a:bodyPr/>
                    <a:lstStyle/>
                    <a:p>
                      <a:r>
                        <a:rPr lang="en-US" sz="2400" smtClean="0"/>
                        <a:t>5. cool</a:t>
                      </a:r>
                      <a:endParaRPr lang="vi-VN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/>
                        <a:t>e.  nhẹ</a:t>
                      </a:r>
                      <a:endParaRPr lang="vi-VN" sz="240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516216" y="1163780"/>
            <a:ext cx="100811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400">
                <a:solidFill>
                  <a:srgbClr val="C00000"/>
                </a:solidFill>
              </a:rPr>
              <a:t>d</a:t>
            </a:r>
            <a:endParaRPr lang="en-US" sz="2400" smtClean="0">
              <a:solidFill>
                <a:srgbClr val="C00000"/>
              </a:solidFill>
            </a:endParaRPr>
          </a:p>
          <a:p>
            <a:pPr marL="342900" indent="-342900">
              <a:buAutoNum type="arabicPeriod"/>
            </a:pPr>
            <a:endParaRPr lang="en-US" smtClean="0"/>
          </a:p>
          <a:p>
            <a:r>
              <a:rPr lang="en-US" smtClean="0">
                <a:solidFill>
                  <a:srgbClr val="C00000"/>
                </a:solidFill>
              </a:rPr>
              <a:t>2.</a:t>
            </a:r>
          </a:p>
          <a:p>
            <a:endParaRPr lang="en-US" smtClean="0">
              <a:solidFill>
                <a:srgbClr val="C00000"/>
              </a:solidFill>
            </a:endParaRPr>
          </a:p>
          <a:p>
            <a:r>
              <a:rPr lang="en-US" smtClean="0">
                <a:solidFill>
                  <a:srgbClr val="C00000"/>
                </a:solidFill>
              </a:rPr>
              <a:t>3.</a:t>
            </a:r>
          </a:p>
          <a:p>
            <a:endParaRPr lang="en-US" smtClean="0">
              <a:solidFill>
                <a:srgbClr val="C00000"/>
              </a:solidFill>
            </a:endParaRPr>
          </a:p>
          <a:p>
            <a:r>
              <a:rPr lang="en-US" smtClean="0">
                <a:solidFill>
                  <a:srgbClr val="C00000"/>
                </a:solidFill>
              </a:rPr>
              <a:t>4.</a:t>
            </a:r>
          </a:p>
          <a:p>
            <a:endParaRPr lang="en-US" smtClean="0">
              <a:solidFill>
                <a:srgbClr val="C00000"/>
              </a:solidFill>
            </a:endParaRPr>
          </a:p>
          <a:p>
            <a:r>
              <a:rPr lang="en-US" smtClean="0">
                <a:solidFill>
                  <a:srgbClr val="C00000"/>
                </a:solidFill>
              </a:rPr>
              <a:t>5.</a:t>
            </a:r>
          </a:p>
          <a:p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840252" y="1744699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>
                <a:solidFill>
                  <a:srgbClr val="C00000"/>
                </a:solidFill>
              </a:rPr>
              <a:t>e</a:t>
            </a:r>
            <a:endParaRPr lang="vi-VN" sz="240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11474" y="3386609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C00000"/>
                </a:solidFill>
              </a:rPr>
              <a:t>c</a:t>
            </a:r>
            <a:endParaRPr lang="vi-VN" sz="240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11474" y="2867494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C00000"/>
                </a:solidFill>
              </a:rPr>
              <a:t>b</a:t>
            </a:r>
            <a:endParaRPr lang="vi-VN" sz="240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40252" y="2260664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>
                <a:solidFill>
                  <a:srgbClr val="C00000"/>
                </a:solidFill>
              </a:rPr>
              <a:t>a</a:t>
            </a:r>
            <a:endParaRPr lang="vi-VN" sz="240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63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50" t="24916" r="18689" b="32184"/>
          <a:stretch/>
        </p:blipFill>
        <p:spPr bwMode="auto">
          <a:xfrm>
            <a:off x="168969" y="1004247"/>
            <a:ext cx="8854715" cy="3386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611560" y="1562882"/>
            <a:ext cx="86409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101752" y="1582510"/>
            <a:ext cx="70331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5684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02" t="49416" r="25098" b="20230"/>
          <a:stretch/>
        </p:blipFill>
        <p:spPr bwMode="auto">
          <a:xfrm>
            <a:off x="407068" y="1052736"/>
            <a:ext cx="8390911" cy="4183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Straight Connector 2"/>
          <p:cNvCxnSpPr/>
          <p:nvPr/>
        </p:nvCxnSpPr>
        <p:spPr>
          <a:xfrm>
            <a:off x="7668344" y="2714600"/>
            <a:ext cx="6480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140580" y="2708920"/>
            <a:ext cx="864096" cy="56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869615" y="2708920"/>
            <a:ext cx="6480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53521" y="5236731"/>
            <a:ext cx="8244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solidFill>
                  <a:schemeClr val="tx2"/>
                </a:solidFill>
              </a:rPr>
              <a:t>Exterior (n) = outside = bô phận bên ngoài &gt;&lt; interior  = inside  </a:t>
            </a:r>
            <a:endParaRPr lang="vi-VN" sz="2400" b="1">
              <a:solidFill>
                <a:schemeClr val="tx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3520" y="301298"/>
            <a:ext cx="783490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>
                <a:solidFill>
                  <a:schemeClr val="tx2"/>
                </a:solidFill>
              </a:rPr>
              <a:t>Detergent </a:t>
            </a:r>
            <a:r>
              <a:rPr lang="vi-VN" sz="2000" b="1">
                <a:solidFill>
                  <a:schemeClr val="tx2"/>
                </a:solidFill>
              </a:rPr>
              <a:t>/dɪˈtɜː.dʒənt</a:t>
            </a:r>
            <a:r>
              <a:rPr lang="vi-VN" sz="2000" b="1" smtClean="0">
                <a:solidFill>
                  <a:schemeClr val="tx2"/>
                </a:solidFill>
              </a:rPr>
              <a:t>/</a:t>
            </a:r>
            <a:r>
              <a:rPr lang="en-US" sz="2000" b="1" smtClean="0">
                <a:solidFill>
                  <a:schemeClr val="tx2"/>
                </a:solidFill>
              </a:rPr>
              <a:t> (n) =  </a:t>
            </a:r>
            <a:r>
              <a:rPr lang="en-US" sz="2000" b="1">
                <a:solidFill>
                  <a:srgbClr val="0070C0"/>
                </a:solidFill>
              </a:rPr>
              <a:t>a </a:t>
            </a:r>
            <a:r>
              <a:rPr lang="en-US" sz="2000" b="1">
                <a:solidFill>
                  <a:schemeClr val="tx2"/>
                </a:solidFill>
                <a:hlinkClick r:id="rId3" tooltip="chemical"/>
              </a:rPr>
              <a:t>chemical</a:t>
            </a:r>
            <a:r>
              <a:rPr lang="en-US" sz="2000" b="1">
                <a:solidFill>
                  <a:schemeClr val="tx2"/>
                </a:solidFill>
              </a:rPr>
              <a:t> </a:t>
            </a:r>
            <a:r>
              <a:rPr lang="en-US" sz="2000" b="1">
                <a:solidFill>
                  <a:schemeClr val="tx2"/>
                </a:solidFill>
                <a:hlinkClick r:id="rId4" tooltip="substance"/>
              </a:rPr>
              <a:t>substance</a:t>
            </a:r>
            <a:r>
              <a:rPr lang="en-US" sz="2000" b="1">
                <a:solidFill>
                  <a:schemeClr val="tx2"/>
                </a:solidFill>
              </a:rPr>
              <a:t> </a:t>
            </a:r>
            <a:r>
              <a:rPr lang="en-US" sz="2000" b="1">
                <a:solidFill>
                  <a:srgbClr val="0070C0"/>
                </a:solidFill>
              </a:rPr>
              <a:t>in the</a:t>
            </a:r>
            <a:r>
              <a:rPr lang="en-US" sz="2000" b="1">
                <a:solidFill>
                  <a:schemeClr val="tx2"/>
                </a:solidFill>
              </a:rPr>
              <a:t> </a:t>
            </a:r>
            <a:r>
              <a:rPr lang="en-US" sz="2000" b="1">
                <a:solidFill>
                  <a:schemeClr val="tx2"/>
                </a:solidFill>
                <a:hlinkClick r:id="rId5" tooltip="form"/>
              </a:rPr>
              <a:t>form</a:t>
            </a:r>
            <a:r>
              <a:rPr lang="en-US" sz="2000" b="1">
                <a:solidFill>
                  <a:schemeClr val="tx2"/>
                </a:solidFill>
              </a:rPr>
              <a:t> </a:t>
            </a:r>
            <a:r>
              <a:rPr lang="en-US" sz="2000" b="1">
                <a:solidFill>
                  <a:srgbClr val="0070C0"/>
                </a:solidFill>
              </a:rPr>
              <a:t>of a</a:t>
            </a:r>
            <a:r>
              <a:rPr lang="en-US" sz="2000" b="1">
                <a:solidFill>
                  <a:schemeClr val="tx2"/>
                </a:solidFill>
              </a:rPr>
              <a:t> </a:t>
            </a:r>
            <a:r>
              <a:rPr lang="en-US" sz="2000" b="1">
                <a:solidFill>
                  <a:schemeClr val="tx2"/>
                </a:solidFill>
                <a:hlinkClick r:id="rId6" tooltip="powder"/>
              </a:rPr>
              <a:t>powder</a:t>
            </a:r>
            <a:r>
              <a:rPr lang="en-US" sz="2000" b="1">
                <a:solidFill>
                  <a:srgbClr val="0070C0"/>
                </a:solidFill>
              </a:rPr>
              <a:t> or a</a:t>
            </a:r>
            <a:r>
              <a:rPr lang="en-US" sz="2000" b="1">
                <a:solidFill>
                  <a:schemeClr val="tx2"/>
                </a:solidFill>
              </a:rPr>
              <a:t> </a:t>
            </a:r>
            <a:r>
              <a:rPr lang="en-US" sz="2000" b="1">
                <a:solidFill>
                  <a:schemeClr val="tx2"/>
                </a:solidFill>
                <a:hlinkClick r:id="rId7" tooltip="liquid"/>
              </a:rPr>
              <a:t>liquid</a:t>
            </a:r>
            <a:r>
              <a:rPr lang="en-US" sz="2000" b="1">
                <a:solidFill>
                  <a:schemeClr val="tx2"/>
                </a:solidFill>
              </a:rPr>
              <a:t> </a:t>
            </a:r>
            <a:r>
              <a:rPr lang="en-US" sz="2000" b="1">
                <a:solidFill>
                  <a:srgbClr val="0070C0"/>
                </a:solidFill>
              </a:rPr>
              <a:t>for</a:t>
            </a:r>
            <a:r>
              <a:rPr lang="en-US" sz="2000" b="1">
                <a:solidFill>
                  <a:schemeClr val="tx2"/>
                </a:solidFill>
              </a:rPr>
              <a:t> </a:t>
            </a:r>
            <a:r>
              <a:rPr lang="en-US" sz="2000" b="1">
                <a:solidFill>
                  <a:schemeClr val="tx2"/>
                </a:solidFill>
                <a:hlinkClick r:id="rId8" tooltip="removing"/>
              </a:rPr>
              <a:t>removing</a:t>
            </a:r>
            <a:r>
              <a:rPr lang="en-US" sz="2000" b="1">
                <a:solidFill>
                  <a:schemeClr val="tx2"/>
                </a:solidFill>
              </a:rPr>
              <a:t> </a:t>
            </a:r>
            <a:r>
              <a:rPr lang="en-US" sz="2000" b="1">
                <a:solidFill>
                  <a:schemeClr val="tx2"/>
                </a:solidFill>
                <a:hlinkClick r:id="rId9" tooltip="dirt"/>
              </a:rPr>
              <a:t>dirt</a:t>
            </a:r>
            <a:r>
              <a:rPr lang="en-US" sz="2000" b="1">
                <a:solidFill>
                  <a:schemeClr val="tx2"/>
                </a:solidFill>
              </a:rPr>
              <a:t> </a:t>
            </a:r>
            <a:r>
              <a:rPr lang="en-US" sz="2000" b="1">
                <a:solidFill>
                  <a:srgbClr val="0070C0"/>
                </a:solidFill>
              </a:rPr>
              <a:t>from</a:t>
            </a:r>
            <a:r>
              <a:rPr lang="en-US" sz="2000" b="1">
                <a:solidFill>
                  <a:schemeClr val="tx2"/>
                </a:solidFill>
              </a:rPr>
              <a:t> </a:t>
            </a:r>
            <a:r>
              <a:rPr lang="en-US" sz="2000" b="1">
                <a:solidFill>
                  <a:schemeClr val="tx2"/>
                </a:solidFill>
                <a:hlinkClick r:id="rId10" tooltip="clothes"/>
              </a:rPr>
              <a:t>clothes</a:t>
            </a:r>
            <a:r>
              <a:rPr lang="en-US" sz="2000" b="1">
                <a:solidFill>
                  <a:schemeClr val="tx2"/>
                </a:solidFill>
              </a:rPr>
              <a:t>, </a:t>
            </a:r>
            <a:r>
              <a:rPr lang="en-US" sz="2000" b="1">
                <a:solidFill>
                  <a:schemeClr val="tx2"/>
                </a:solidFill>
                <a:hlinkClick r:id="rId11" tooltip="dishes"/>
              </a:rPr>
              <a:t>dishes</a:t>
            </a:r>
            <a:r>
              <a:rPr lang="en-US" sz="2000" b="1">
                <a:solidFill>
                  <a:srgbClr val="0070C0"/>
                </a:solidFill>
              </a:rPr>
              <a:t>, etc</a:t>
            </a:r>
            <a:r>
              <a:rPr lang="en-US" sz="2000" b="1" smtClean="0"/>
              <a:t>. </a:t>
            </a:r>
            <a:r>
              <a:rPr lang="en-US" sz="2200" b="1" smtClean="0"/>
              <a:t>chất tẩy</a:t>
            </a:r>
            <a:endParaRPr lang="vi-VN" sz="2200"/>
          </a:p>
        </p:txBody>
      </p:sp>
    </p:spTree>
    <p:extLst>
      <p:ext uri="{BB962C8B-B14F-4D97-AF65-F5344CB8AC3E}">
        <p14:creationId xmlns:p14="http://schemas.microsoft.com/office/powerpoint/2010/main" val="4231737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50" t="24916" r="18689" b="32184"/>
          <a:stretch/>
        </p:blipFill>
        <p:spPr bwMode="auto">
          <a:xfrm>
            <a:off x="168969" y="1004247"/>
            <a:ext cx="8854715" cy="3386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al 2"/>
          <p:cNvSpPr/>
          <p:nvPr/>
        </p:nvSpPr>
        <p:spPr>
          <a:xfrm>
            <a:off x="467544" y="1628800"/>
            <a:ext cx="43204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611560" y="1562882"/>
            <a:ext cx="86409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101752" y="1582510"/>
            <a:ext cx="70331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7236296" y="2420888"/>
            <a:ext cx="15121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3053942" y="1527175"/>
            <a:ext cx="1338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solidFill>
                  <a:schemeClr val="tx2"/>
                </a:solidFill>
              </a:rPr>
              <a:t>Line 1, 2 </a:t>
            </a:r>
            <a:endParaRPr lang="vi-VN" sz="2400" b="1">
              <a:solidFill>
                <a:schemeClr val="tx2"/>
              </a:solidFill>
            </a:endParaRPr>
          </a:p>
        </p:txBody>
      </p:sp>
      <p:sp>
        <p:nvSpPr>
          <p:cNvPr id="4" name="Right Arrow 3"/>
          <p:cNvSpPr/>
          <p:nvPr/>
        </p:nvSpPr>
        <p:spPr>
          <a:xfrm>
            <a:off x="2408815" y="1736812"/>
            <a:ext cx="576064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554414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02" t="49416" r="25098" b="20230"/>
          <a:stretch/>
        </p:blipFill>
        <p:spPr bwMode="auto">
          <a:xfrm>
            <a:off x="407068" y="1052736"/>
            <a:ext cx="8390911" cy="4183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Straight Connector 2"/>
          <p:cNvCxnSpPr/>
          <p:nvPr/>
        </p:nvCxnSpPr>
        <p:spPr>
          <a:xfrm>
            <a:off x="7668344" y="2714600"/>
            <a:ext cx="6480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4602523" y="4365104"/>
            <a:ext cx="64807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860032" y="3933056"/>
            <a:ext cx="6480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140580" y="2708920"/>
            <a:ext cx="864096" cy="56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869615" y="2708920"/>
            <a:ext cx="6480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53521" y="5236731"/>
            <a:ext cx="8244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solidFill>
                  <a:schemeClr val="tx2"/>
                </a:solidFill>
              </a:rPr>
              <a:t>Exterior (n) = outside &gt;&lt; interior  = inside  </a:t>
            </a:r>
            <a:endParaRPr lang="vi-VN" sz="2400" b="1">
              <a:solidFill>
                <a:schemeClr val="tx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3520" y="301298"/>
            <a:ext cx="78349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>
                <a:solidFill>
                  <a:schemeClr val="tx2"/>
                </a:solidFill>
              </a:rPr>
              <a:t>Detergent </a:t>
            </a:r>
            <a:r>
              <a:rPr lang="vi-VN" sz="2000" b="1">
                <a:solidFill>
                  <a:schemeClr val="tx2"/>
                </a:solidFill>
              </a:rPr>
              <a:t>/dɪˈtɜː.dʒənt</a:t>
            </a:r>
            <a:r>
              <a:rPr lang="vi-VN" sz="2000" b="1" smtClean="0">
                <a:solidFill>
                  <a:schemeClr val="tx2"/>
                </a:solidFill>
              </a:rPr>
              <a:t>/</a:t>
            </a:r>
            <a:r>
              <a:rPr lang="en-US" sz="2000" b="1" smtClean="0">
                <a:solidFill>
                  <a:schemeClr val="tx2"/>
                </a:solidFill>
              </a:rPr>
              <a:t> (n) =  </a:t>
            </a:r>
            <a:r>
              <a:rPr lang="en-US" sz="2000" b="1">
                <a:solidFill>
                  <a:schemeClr val="tx2"/>
                </a:solidFill>
              </a:rPr>
              <a:t>a </a:t>
            </a:r>
            <a:r>
              <a:rPr lang="en-US" sz="2000" b="1">
                <a:solidFill>
                  <a:schemeClr val="tx2"/>
                </a:solidFill>
                <a:hlinkClick r:id="rId3" tooltip="chemical"/>
              </a:rPr>
              <a:t>chemical</a:t>
            </a:r>
            <a:r>
              <a:rPr lang="en-US" sz="2000" b="1">
                <a:solidFill>
                  <a:schemeClr val="tx2"/>
                </a:solidFill>
              </a:rPr>
              <a:t> </a:t>
            </a:r>
            <a:r>
              <a:rPr lang="en-US" sz="2000" b="1">
                <a:solidFill>
                  <a:schemeClr val="tx2"/>
                </a:solidFill>
                <a:hlinkClick r:id="rId4" tooltip="substance"/>
              </a:rPr>
              <a:t>substance</a:t>
            </a:r>
            <a:r>
              <a:rPr lang="en-US" sz="2000" b="1">
                <a:solidFill>
                  <a:schemeClr val="tx2"/>
                </a:solidFill>
              </a:rPr>
              <a:t> in the </a:t>
            </a:r>
            <a:r>
              <a:rPr lang="en-US" sz="2000" b="1">
                <a:solidFill>
                  <a:schemeClr val="tx2"/>
                </a:solidFill>
                <a:hlinkClick r:id="rId5" tooltip="form"/>
              </a:rPr>
              <a:t>form</a:t>
            </a:r>
            <a:r>
              <a:rPr lang="en-US" sz="2000" b="1">
                <a:solidFill>
                  <a:schemeClr val="tx2"/>
                </a:solidFill>
              </a:rPr>
              <a:t> of a </a:t>
            </a:r>
            <a:r>
              <a:rPr lang="en-US" sz="2000" b="1">
                <a:solidFill>
                  <a:schemeClr val="tx2"/>
                </a:solidFill>
                <a:hlinkClick r:id="rId6" tooltip="powder"/>
              </a:rPr>
              <a:t>powder</a:t>
            </a:r>
            <a:r>
              <a:rPr lang="en-US" sz="2000" b="1">
                <a:solidFill>
                  <a:schemeClr val="tx2"/>
                </a:solidFill>
              </a:rPr>
              <a:t> or a </a:t>
            </a:r>
            <a:r>
              <a:rPr lang="en-US" sz="2000" b="1">
                <a:solidFill>
                  <a:schemeClr val="tx2"/>
                </a:solidFill>
                <a:hlinkClick r:id="rId7" tooltip="liquid"/>
              </a:rPr>
              <a:t>liquid</a:t>
            </a:r>
            <a:r>
              <a:rPr lang="en-US" sz="2000" b="1">
                <a:solidFill>
                  <a:schemeClr val="tx2"/>
                </a:solidFill>
              </a:rPr>
              <a:t> for </a:t>
            </a:r>
            <a:r>
              <a:rPr lang="en-US" sz="2000" b="1">
                <a:solidFill>
                  <a:schemeClr val="tx2"/>
                </a:solidFill>
                <a:hlinkClick r:id="rId8" tooltip="removing"/>
              </a:rPr>
              <a:t>removing</a:t>
            </a:r>
            <a:r>
              <a:rPr lang="en-US" sz="2000" b="1">
                <a:solidFill>
                  <a:schemeClr val="tx2"/>
                </a:solidFill>
              </a:rPr>
              <a:t> </a:t>
            </a:r>
            <a:r>
              <a:rPr lang="en-US" sz="2000" b="1">
                <a:solidFill>
                  <a:schemeClr val="tx2"/>
                </a:solidFill>
                <a:hlinkClick r:id="rId9" tooltip="dirt"/>
              </a:rPr>
              <a:t>dirt</a:t>
            </a:r>
            <a:r>
              <a:rPr lang="en-US" sz="2000" b="1">
                <a:solidFill>
                  <a:schemeClr val="tx2"/>
                </a:solidFill>
              </a:rPr>
              <a:t> from </a:t>
            </a:r>
            <a:r>
              <a:rPr lang="en-US" sz="2000" b="1">
                <a:solidFill>
                  <a:schemeClr val="tx2"/>
                </a:solidFill>
                <a:hlinkClick r:id="rId10" tooltip="clothes"/>
              </a:rPr>
              <a:t>clothes</a:t>
            </a:r>
            <a:r>
              <a:rPr lang="en-US" sz="2000" b="1">
                <a:solidFill>
                  <a:schemeClr val="tx2"/>
                </a:solidFill>
              </a:rPr>
              <a:t>, </a:t>
            </a:r>
            <a:r>
              <a:rPr lang="en-US" sz="2000" b="1">
                <a:solidFill>
                  <a:schemeClr val="tx2"/>
                </a:solidFill>
                <a:hlinkClick r:id="rId11" tooltip="dishes"/>
              </a:rPr>
              <a:t>dishes</a:t>
            </a:r>
            <a:r>
              <a:rPr lang="en-US" sz="2000" b="1">
                <a:solidFill>
                  <a:schemeClr val="tx2"/>
                </a:solidFill>
              </a:rPr>
              <a:t>, etc.</a:t>
            </a:r>
            <a:endParaRPr lang="vi-VN" sz="2000">
              <a:solidFill>
                <a:schemeClr val="tx2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61329" y="5843914"/>
            <a:ext cx="3643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chemeClr val="tx2"/>
                </a:solidFill>
              </a:rPr>
              <a:t>s</a:t>
            </a:r>
            <a:r>
              <a:rPr lang="en-US" sz="2400" b="1" smtClean="0">
                <a:solidFill>
                  <a:schemeClr val="tx2"/>
                </a:solidFill>
              </a:rPr>
              <a:t>ponge </a:t>
            </a:r>
            <a:r>
              <a:rPr lang="vi-VN" sz="2400" b="1">
                <a:solidFill>
                  <a:schemeClr val="tx2"/>
                </a:solidFill>
              </a:rPr>
              <a:t>/spʌndʒ</a:t>
            </a:r>
            <a:r>
              <a:rPr lang="vi-VN" sz="2400" b="1" smtClean="0">
                <a:solidFill>
                  <a:schemeClr val="tx2"/>
                </a:solidFill>
              </a:rPr>
              <a:t>/</a:t>
            </a:r>
            <a:r>
              <a:rPr lang="en-US" sz="2400" b="1" smtClean="0">
                <a:solidFill>
                  <a:schemeClr val="tx2"/>
                </a:solidFill>
              </a:rPr>
              <a:t> (n) = </a:t>
            </a:r>
            <a:endParaRPr lang="vi-VN" sz="2400" b="1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908" y="5556750"/>
            <a:ext cx="1764196" cy="1035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5724128" y="5878126"/>
            <a:ext cx="28578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chemeClr val="tx2"/>
                </a:solidFill>
              </a:rPr>
              <a:t>c</a:t>
            </a:r>
            <a:r>
              <a:rPr lang="en-US" sz="2400" b="1" smtClean="0">
                <a:solidFill>
                  <a:schemeClr val="tx2"/>
                </a:solidFill>
              </a:rPr>
              <a:t>ao su xốp, vật xốp</a:t>
            </a:r>
            <a:endParaRPr lang="vi-VN" sz="2400" b="1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42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02" t="49416" r="25098" b="20230"/>
          <a:stretch/>
        </p:blipFill>
        <p:spPr bwMode="auto">
          <a:xfrm>
            <a:off x="407068" y="1052736"/>
            <a:ext cx="8390911" cy="4183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Straight Connector 2"/>
          <p:cNvCxnSpPr/>
          <p:nvPr/>
        </p:nvCxnSpPr>
        <p:spPr>
          <a:xfrm>
            <a:off x="7668344" y="2714600"/>
            <a:ext cx="6480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4602523" y="4365104"/>
            <a:ext cx="64807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860032" y="3933056"/>
            <a:ext cx="6480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140580" y="2708920"/>
            <a:ext cx="864096" cy="56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869615" y="2708920"/>
            <a:ext cx="6480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53521" y="5236731"/>
            <a:ext cx="8244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solidFill>
                  <a:schemeClr val="tx2"/>
                </a:solidFill>
              </a:rPr>
              <a:t>Exterior (n) = outside &gt;&lt; interior  = inside  </a:t>
            </a:r>
            <a:endParaRPr lang="vi-VN" sz="2400" b="1">
              <a:solidFill>
                <a:schemeClr val="tx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3520" y="301298"/>
            <a:ext cx="78349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>
                <a:solidFill>
                  <a:schemeClr val="tx2"/>
                </a:solidFill>
              </a:rPr>
              <a:t>Detergent </a:t>
            </a:r>
            <a:r>
              <a:rPr lang="vi-VN" sz="2000" b="1">
                <a:solidFill>
                  <a:schemeClr val="tx2"/>
                </a:solidFill>
              </a:rPr>
              <a:t>/dɪˈtɜː.dʒənt</a:t>
            </a:r>
            <a:r>
              <a:rPr lang="vi-VN" sz="2000" b="1" smtClean="0">
                <a:solidFill>
                  <a:schemeClr val="tx2"/>
                </a:solidFill>
              </a:rPr>
              <a:t>/</a:t>
            </a:r>
            <a:r>
              <a:rPr lang="en-US" sz="2000" b="1" smtClean="0">
                <a:solidFill>
                  <a:schemeClr val="tx2"/>
                </a:solidFill>
              </a:rPr>
              <a:t> (n) =  </a:t>
            </a:r>
            <a:r>
              <a:rPr lang="en-US" sz="2000" b="1">
                <a:solidFill>
                  <a:schemeClr val="tx2"/>
                </a:solidFill>
              </a:rPr>
              <a:t>a </a:t>
            </a:r>
            <a:r>
              <a:rPr lang="en-US" sz="2000" b="1">
                <a:solidFill>
                  <a:schemeClr val="tx2"/>
                </a:solidFill>
                <a:hlinkClick r:id="rId3" tooltip="chemical"/>
              </a:rPr>
              <a:t>chemical</a:t>
            </a:r>
            <a:r>
              <a:rPr lang="en-US" sz="2000" b="1">
                <a:solidFill>
                  <a:schemeClr val="tx2"/>
                </a:solidFill>
              </a:rPr>
              <a:t> </a:t>
            </a:r>
            <a:r>
              <a:rPr lang="en-US" sz="2000" b="1">
                <a:solidFill>
                  <a:schemeClr val="tx2"/>
                </a:solidFill>
                <a:hlinkClick r:id="rId4" tooltip="substance"/>
              </a:rPr>
              <a:t>substance</a:t>
            </a:r>
            <a:r>
              <a:rPr lang="en-US" sz="2000" b="1">
                <a:solidFill>
                  <a:schemeClr val="tx2"/>
                </a:solidFill>
              </a:rPr>
              <a:t> in the </a:t>
            </a:r>
            <a:r>
              <a:rPr lang="en-US" sz="2000" b="1">
                <a:solidFill>
                  <a:schemeClr val="tx2"/>
                </a:solidFill>
                <a:hlinkClick r:id="rId5" tooltip="form"/>
              </a:rPr>
              <a:t>form</a:t>
            </a:r>
            <a:r>
              <a:rPr lang="en-US" sz="2000" b="1">
                <a:solidFill>
                  <a:schemeClr val="tx2"/>
                </a:solidFill>
              </a:rPr>
              <a:t> of a </a:t>
            </a:r>
            <a:r>
              <a:rPr lang="en-US" sz="2000" b="1">
                <a:solidFill>
                  <a:schemeClr val="tx2"/>
                </a:solidFill>
                <a:hlinkClick r:id="rId6" tooltip="powder"/>
              </a:rPr>
              <a:t>powder</a:t>
            </a:r>
            <a:r>
              <a:rPr lang="en-US" sz="2000" b="1">
                <a:solidFill>
                  <a:schemeClr val="tx2"/>
                </a:solidFill>
              </a:rPr>
              <a:t> or a </a:t>
            </a:r>
            <a:r>
              <a:rPr lang="en-US" sz="2000" b="1">
                <a:solidFill>
                  <a:schemeClr val="tx2"/>
                </a:solidFill>
                <a:hlinkClick r:id="rId7" tooltip="liquid"/>
              </a:rPr>
              <a:t>liquid</a:t>
            </a:r>
            <a:r>
              <a:rPr lang="en-US" sz="2000" b="1">
                <a:solidFill>
                  <a:schemeClr val="tx2"/>
                </a:solidFill>
              </a:rPr>
              <a:t> for </a:t>
            </a:r>
            <a:r>
              <a:rPr lang="en-US" sz="2000" b="1">
                <a:solidFill>
                  <a:schemeClr val="tx2"/>
                </a:solidFill>
                <a:hlinkClick r:id="rId8" tooltip="removing"/>
              </a:rPr>
              <a:t>removing</a:t>
            </a:r>
            <a:r>
              <a:rPr lang="en-US" sz="2000" b="1">
                <a:solidFill>
                  <a:schemeClr val="tx2"/>
                </a:solidFill>
              </a:rPr>
              <a:t> </a:t>
            </a:r>
            <a:r>
              <a:rPr lang="en-US" sz="2000" b="1">
                <a:solidFill>
                  <a:schemeClr val="tx2"/>
                </a:solidFill>
                <a:hlinkClick r:id="rId9" tooltip="dirt"/>
              </a:rPr>
              <a:t>dirt</a:t>
            </a:r>
            <a:r>
              <a:rPr lang="en-US" sz="2000" b="1">
                <a:solidFill>
                  <a:schemeClr val="tx2"/>
                </a:solidFill>
              </a:rPr>
              <a:t> from </a:t>
            </a:r>
            <a:r>
              <a:rPr lang="en-US" sz="2000" b="1">
                <a:solidFill>
                  <a:schemeClr val="tx2"/>
                </a:solidFill>
                <a:hlinkClick r:id="rId10" tooltip="clothes"/>
              </a:rPr>
              <a:t>clothes</a:t>
            </a:r>
            <a:r>
              <a:rPr lang="en-US" sz="2000" b="1">
                <a:solidFill>
                  <a:schemeClr val="tx2"/>
                </a:solidFill>
              </a:rPr>
              <a:t>, </a:t>
            </a:r>
            <a:r>
              <a:rPr lang="en-US" sz="2000" b="1">
                <a:solidFill>
                  <a:schemeClr val="tx2"/>
                </a:solidFill>
                <a:hlinkClick r:id="rId11" tooltip="dishes"/>
              </a:rPr>
              <a:t>dishes</a:t>
            </a:r>
            <a:r>
              <a:rPr lang="en-US" sz="2000" b="1">
                <a:solidFill>
                  <a:schemeClr val="tx2"/>
                </a:solidFill>
              </a:rPr>
              <a:t>, etc.</a:t>
            </a:r>
            <a:endParaRPr lang="vi-VN" sz="2000">
              <a:solidFill>
                <a:schemeClr val="tx2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61329" y="5843914"/>
            <a:ext cx="3643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chemeClr val="tx2"/>
                </a:solidFill>
              </a:rPr>
              <a:t>s</a:t>
            </a:r>
            <a:r>
              <a:rPr lang="en-US" sz="2400" b="1" smtClean="0">
                <a:solidFill>
                  <a:schemeClr val="tx2"/>
                </a:solidFill>
              </a:rPr>
              <a:t>ponge </a:t>
            </a:r>
            <a:r>
              <a:rPr lang="vi-VN" sz="2400" b="1">
                <a:solidFill>
                  <a:schemeClr val="tx2"/>
                </a:solidFill>
              </a:rPr>
              <a:t>/spʌndʒ</a:t>
            </a:r>
            <a:r>
              <a:rPr lang="vi-VN" sz="2400" b="1" smtClean="0">
                <a:solidFill>
                  <a:schemeClr val="tx2"/>
                </a:solidFill>
              </a:rPr>
              <a:t>/</a:t>
            </a:r>
            <a:r>
              <a:rPr lang="en-US" sz="2400" b="1" smtClean="0">
                <a:solidFill>
                  <a:schemeClr val="tx2"/>
                </a:solidFill>
              </a:rPr>
              <a:t> (n) = </a:t>
            </a:r>
            <a:endParaRPr lang="vi-VN" sz="2400" b="1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908" y="5556750"/>
            <a:ext cx="1764196" cy="1035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5724128" y="5878126"/>
            <a:ext cx="28578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chemeClr val="tx2"/>
                </a:solidFill>
              </a:rPr>
              <a:t>c</a:t>
            </a:r>
            <a:r>
              <a:rPr lang="en-US" sz="2400" b="1" smtClean="0">
                <a:solidFill>
                  <a:schemeClr val="tx2"/>
                </a:solidFill>
              </a:rPr>
              <a:t>ao su xốp, vật xốp</a:t>
            </a:r>
            <a:endParaRPr lang="vi-VN" sz="2400" b="1">
              <a:solidFill>
                <a:schemeClr val="tx2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30463" r="12712" b="58147"/>
          <a:stretch/>
        </p:blipFill>
        <p:spPr bwMode="auto">
          <a:xfrm>
            <a:off x="4004676" y="1412776"/>
            <a:ext cx="4851565" cy="833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0196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50" t="24916" r="18689" b="32184"/>
          <a:stretch/>
        </p:blipFill>
        <p:spPr bwMode="auto">
          <a:xfrm>
            <a:off x="168969" y="1004247"/>
            <a:ext cx="8854715" cy="3386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al 2"/>
          <p:cNvSpPr/>
          <p:nvPr/>
        </p:nvSpPr>
        <p:spPr>
          <a:xfrm>
            <a:off x="467544" y="1628800"/>
            <a:ext cx="43204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5004048" y="2821995"/>
            <a:ext cx="43204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611560" y="1562882"/>
            <a:ext cx="86409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101752" y="1582510"/>
            <a:ext cx="70331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236296" y="2420888"/>
            <a:ext cx="151216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6498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0480" y="116632"/>
            <a:ext cx="2160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mtClean="0"/>
              <a:t>Exercise: </a:t>
            </a:r>
            <a:endParaRPr lang="vi-VN" sz="4000" b="1"/>
          </a:p>
        </p:txBody>
      </p:sp>
      <p:sp>
        <p:nvSpPr>
          <p:cNvPr id="4" name="TextBox 3"/>
          <p:cNvSpPr txBox="1"/>
          <p:nvPr/>
        </p:nvSpPr>
        <p:spPr>
          <a:xfrm>
            <a:off x="502327" y="854273"/>
            <a:ext cx="5112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/>
              <a:t>Fill in the blank using words in the box </a:t>
            </a:r>
            <a:endParaRPr lang="vi-VN" sz="2400" b="1"/>
          </a:p>
        </p:txBody>
      </p:sp>
      <p:sp>
        <p:nvSpPr>
          <p:cNvPr id="5" name="TextBox 4"/>
          <p:cNvSpPr txBox="1"/>
          <p:nvPr/>
        </p:nvSpPr>
        <p:spPr>
          <a:xfrm>
            <a:off x="560480" y="1455166"/>
            <a:ext cx="5054415" cy="461665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smtClean="0"/>
              <a:t>    products    sponge   burns  mild </a:t>
            </a:r>
            <a:endParaRPr lang="vi-VN" sz="2400"/>
          </a:p>
        </p:txBody>
      </p:sp>
      <p:sp>
        <p:nvSpPr>
          <p:cNvPr id="7" name="TextBox 6"/>
          <p:cNvSpPr txBox="1"/>
          <p:nvPr/>
        </p:nvSpPr>
        <p:spPr>
          <a:xfrm>
            <a:off x="179512" y="2202115"/>
            <a:ext cx="8820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 1. To clean the exterior of the dishwasher, simply use a soft, damp cloth with a ________ detergent.</a:t>
            </a:r>
            <a:endParaRPr lang="vi-VN" sz="2400"/>
          </a:p>
        </p:txBody>
      </p:sp>
      <p:sp>
        <p:nvSpPr>
          <p:cNvPr id="8" name="TextBox 7"/>
          <p:cNvSpPr txBox="1"/>
          <p:nvPr/>
        </p:nvSpPr>
        <p:spPr>
          <a:xfrm>
            <a:off x="254548" y="3170622"/>
            <a:ext cx="8820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/>
              <a:t>2</a:t>
            </a:r>
            <a:r>
              <a:rPr lang="en-US" sz="2400" smtClean="0"/>
              <a:t>. Before you clean the inside of your dishwasher, please wait until it has cooled to prevent ________.</a:t>
            </a:r>
            <a:endParaRPr lang="vi-VN" sz="2400"/>
          </a:p>
        </p:txBody>
      </p:sp>
      <p:sp>
        <p:nvSpPr>
          <p:cNvPr id="9" name="TextBox 8"/>
          <p:cNvSpPr txBox="1"/>
          <p:nvPr/>
        </p:nvSpPr>
        <p:spPr>
          <a:xfrm>
            <a:off x="325132" y="4149080"/>
            <a:ext cx="8820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3. Do not use any type of cleansing ________  other than the dishwasher detergent .</a:t>
            </a:r>
            <a:endParaRPr lang="vi-VN" sz="2400"/>
          </a:p>
        </p:txBody>
      </p:sp>
      <p:sp>
        <p:nvSpPr>
          <p:cNvPr id="10" name="TextBox 9"/>
          <p:cNvSpPr txBox="1"/>
          <p:nvPr/>
        </p:nvSpPr>
        <p:spPr>
          <a:xfrm>
            <a:off x="331315" y="5157192"/>
            <a:ext cx="8820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/>
              <a:t>4</a:t>
            </a:r>
            <a:r>
              <a:rPr lang="en-US" sz="2400" smtClean="0"/>
              <a:t>. To keep the dishwasher looking clean and nice, rub gently with a damp _________ using dishwasher detergent. </a:t>
            </a:r>
            <a:endParaRPr lang="vi-VN" sz="2400"/>
          </a:p>
        </p:txBody>
      </p:sp>
      <p:sp>
        <p:nvSpPr>
          <p:cNvPr id="12" name="TextBox 11"/>
          <p:cNvSpPr txBox="1"/>
          <p:nvPr/>
        </p:nvSpPr>
        <p:spPr>
          <a:xfrm>
            <a:off x="2051720" y="2509892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rgbClr val="7030A0"/>
                </a:solidFill>
              </a:rPr>
              <a:t>mild</a:t>
            </a:r>
            <a:endParaRPr lang="vi-VN" sz="2800" b="1">
              <a:solidFill>
                <a:srgbClr val="7030A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35368" y="3982207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rgbClr val="7030A0"/>
                </a:solidFill>
              </a:rPr>
              <a:t>products</a:t>
            </a:r>
            <a:endParaRPr lang="vi-VN" sz="2800" b="1">
              <a:solidFill>
                <a:srgbClr val="7030A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058611" y="3471644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rgbClr val="7030A0"/>
                </a:solidFill>
              </a:rPr>
              <a:t>burns</a:t>
            </a:r>
            <a:endParaRPr lang="vi-VN" sz="2800" b="1">
              <a:solidFill>
                <a:srgbClr val="7030A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56226" y="5464969"/>
            <a:ext cx="1346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rgbClr val="7030A0"/>
                </a:solidFill>
              </a:rPr>
              <a:t>sponge</a:t>
            </a:r>
            <a:endParaRPr lang="vi-VN" sz="2800" b="1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846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300" y="332656"/>
            <a:ext cx="8748973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6354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6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4800600" cy="95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lus 1"/>
          <p:cNvSpPr/>
          <p:nvPr/>
        </p:nvSpPr>
        <p:spPr>
          <a:xfrm>
            <a:off x="632845" y="1918250"/>
            <a:ext cx="576064" cy="360040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" name="TextBox 2"/>
          <p:cNvSpPr txBox="1"/>
          <p:nvPr/>
        </p:nvSpPr>
        <p:spPr>
          <a:xfrm>
            <a:off x="1679072" y="1670883"/>
            <a:ext cx="5845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/>
              <a:t>Learn new words by heart.</a:t>
            </a:r>
            <a:endParaRPr lang="vi-VN" sz="3600" b="1"/>
          </a:p>
        </p:txBody>
      </p:sp>
      <p:sp>
        <p:nvSpPr>
          <p:cNvPr id="5" name="Plus 4"/>
          <p:cNvSpPr/>
          <p:nvPr/>
        </p:nvSpPr>
        <p:spPr>
          <a:xfrm>
            <a:off x="632845" y="2821391"/>
            <a:ext cx="576064" cy="360040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1679072" y="2627621"/>
            <a:ext cx="7464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/>
              <a:t>Review exercises from pages 157 - 162 </a:t>
            </a:r>
            <a:endParaRPr lang="vi-VN" sz="3600" b="1"/>
          </a:p>
        </p:txBody>
      </p:sp>
      <p:sp>
        <p:nvSpPr>
          <p:cNvPr id="7" name="Plus 6"/>
          <p:cNvSpPr/>
          <p:nvPr/>
        </p:nvSpPr>
        <p:spPr>
          <a:xfrm>
            <a:off x="677972" y="4065274"/>
            <a:ext cx="576064" cy="360040"/>
          </a:xfrm>
          <a:prstGeom prst="mathPlus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8" name="TextBox 7"/>
          <p:cNvSpPr txBox="1"/>
          <p:nvPr/>
        </p:nvSpPr>
        <p:spPr>
          <a:xfrm>
            <a:off x="1835696" y="3922129"/>
            <a:ext cx="61777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/>
              <a:t>Prepare  Unit7  Participles </a:t>
            </a:r>
            <a:endParaRPr lang="vi-VN" sz="3600" b="1"/>
          </a:p>
        </p:txBody>
      </p:sp>
    </p:spTree>
    <p:extLst>
      <p:ext uri="{BB962C8B-B14F-4D97-AF65-F5344CB8AC3E}">
        <p14:creationId xmlns:p14="http://schemas.microsoft.com/office/powerpoint/2010/main" val="4039045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5" grpId="0" animBg="1"/>
      <p:bldP spid="6" grpId="0"/>
      <p:bldP spid="7" grpId="0" animBg="1"/>
      <p:bldP spid="8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2084"/>
            <a:ext cx="8856984" cy="5332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782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32" y="152637"/>
            <a:ext cx="8400932" cy="6300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1331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04664"/>
            <a:ext cx="5715000" cy="545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9755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t3.ftcdn.net/jpg/02/92/36/76/240_F_292367633_TwzHFo2XLSSbcihgxESm2sKcQ0Nlwr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860" y="1556792"/>
            <a:ext cx="8102697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4541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pothecary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2202</TotalTime>
  <Words>680</Words>
  <Application>Microsoft Office PowerPoint</Application>
  <PresentationFormat>On-screen Show (4:3)</PresentationFormat>
  <Paragraphs>130</Paragraphs>
  <Slides>58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59" baseType="lpstr">
      <vt:lpstr>Angles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BillGates</dc:creator>
  <cp:lastModifiedBy>BillGates</cp:lastModifiedBy>
  <cp:revision>118</cp:revision>
  <dcterms:created xsi:type="dcterms:W3CDTF">2021-06-28T08:34:24Z</dcterms:created>
  <dcterms:modified xsi:type="dcterms:W3CDTF">2023-11-17T02:28:38Z</dcterms:modified>
</cp:coreProperties>
</file>