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6" r:id="rId10"/>
    <p:sldId id="265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8B427-30B0-468B-367C-CDAD06F4C5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41389C-AAF2-3F95-5895-F87153DF52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S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1A4A95-5CE7-DCEA-1CB6-76137C9C4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A7FC0-3CDA-41D8-A750-539FCF749B98}" type="datetimeFigureOut">
              <a:rPr lang="en-SG" smtClean="0"/>
              <a:t>28/10/2023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9F6785-E7B1-BEF2-31AA-7BE56D30C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B65640-9F10-1E0E-9988-8A76777ED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5307E-B0F7-4878-884E-B074D2C63DC5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4137310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4F22B-A44B-6C2F-3862-EDC58C403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E40A08-9AA3-F0F4-CB0F-5D9C01072C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BBC391-DE79-8AFF-F847-C54DA6E43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A7FC0-3CDA-41D8-A750-539FCF749B98}" type="datetimeFigureOut">
              <a:rPr lang="en-SG" smtClean="0"/>
              <a:t>28/10/2023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73FA0D-822E-D3D4-D389-660747AB5C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3E0D65-705E-50FB-EB19-953CB1F3A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5307E-B0F7-4878-884E-B074D2C63DC5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642784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B2395-C6B6-8E61-0C81-A866F61D4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3D3DEC-C39F-0049-E817-00868C43E3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50B146-2825-8F96-0872-6EE32C81DE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A7FC0-3CDA-41D8-A750-539FCF749B98}" type="datetimeFigureOut">
              <a:rPr lang="en-SG" smtClean="0"/>
              <a:t>28/10/2023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9CE0FC-5EC8-0F37-36BA-2AFB00EB0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DBCFD3-D7A2-0A2F-4766-EE263052B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5307E-B0F7-4878-884E-B074D2C63DC5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236726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24FBB-8121-45A2-74A4-BCB52B2BA3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7D6927-AC31-9E9D-62C7-5569F09048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F8AFCD-65EE-5224-AD98-A590BFAF2A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CC73A3-081F-9323-98D1-367AE8FBC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A7FC0-3CDA-41D8-A750-539FCF749B98}" type="datetimeFigureOut">
              <a:rPr lang="en-SG" smtClean="0"/>
              <a:t>28/10/2023</a:t>
            </a:fld>
            <a:endParaRPr lang="en-S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10014F-0005-CC14-D0AB-B8CAFD24E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612A4B-9F13-2AFB-B81B-9B7F3125E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5307E-B0F7-4878-884E-B074D2C63DC5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563831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E13129-9DA2-7A36-E06C-492E812F3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A0AF9D-F11E-E8E3-8156-8773E407B0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B57784-0033-AA16-7819-C59239C528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E036FF-2C21-622E-D2E5-01D17FA59D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04D007C-2131-6C43-05C3-3C9A15FBA9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7666F61-E6B0-A0F3-6CD1-450268600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A7FC0-3CDA-41D8-A750-539FCF749B98}" type="datetimeFigureOut">
              <a:rPr lang="en-SG" smtClean="0"/>
              <a:t>28/10/2023</a:t>
            </a:fld>
            <a:endParaRPr lang="en-S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00DA69-82EE-DF00-722F-210BF64E3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90A32BE-42DB-A243-50A1-BEBCB848D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5307E-B0F7-4878-884E-B074D2C63DC5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450855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506EC-C0B3-EF50-2EE3-F0FB38D5E9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B566EC-FB9F-B163-661F-339F58B64D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A7FC0-3CDA-41D8-A750-539FCF749B98}" type="datetimeFigureOut">
              <a:rPr lang="en-SG" smtClean="0"/>
              <a:t>28/10/2023</a:t>
            </a:fld>
            <a:endParaRPr lang="en-S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52E147-F67D-61E4-E9AD-E4063C26E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503004-24DA-B6E3-75ED-299CB7EEF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5307E-B0F7-4878-884E-B074D2C63DC5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552379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52DA789-D5C6-FDFA-4A7A-837449F16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A7FC0-3CDA-41D8-A750-539FCF749B98}" type="datetimeFigureOut">
              <a:rPr lang="en-SG" smtClean="0"/>
              <a:t>28/10/2023</a:t>
            </a:fld>
            <a:endParaRPr lang="en-S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731865-4AF7-251A-AEAF-B0E254F9D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DAFE08-8463-8933-0097-EE4D9BD98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5307E-B0F7-4878-884E-B074D2C63DC5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922328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FD21E-FBF4-EEB9-165A-A6757C25C1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33ACBE-39A1-A74C-006E-5AB7DF3D96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61FB71-09E9-5C27-2A3E-5E696C0997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999645-1FA7-B139-E11C-EE73E437F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A7FC0-3CDA-41D8-A750-539FCF749B98}" type="datetimeFigureOut">
              <a:rPr lang="en-SG" smtClean="0"/>
              <a:t>28/10/2023</a:t>
            </a:fld>
            <a:endParaRPr lang="en-S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84773-3C31-34D1-5ECD-BB3193D020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4F808C-84A4-3D34-A9AC-70134BA60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5307E-B0F7-4878-884E-B074D2C63DC5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456597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7BB9E-110A-34C2-1473-D65F2C0C7E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61900F-147C-5AC6-C400-73C7710456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S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87713A-BA00-DC65-BB77-F5FD0E2D3B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A1020D-7DAD-8AAE-0BE3-C727E7AAF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A7FC0-3CDA-41D8-A750-539FCF749B98}" type="datetimeFigureOut">
              <a:rPr lang="en-SG" smtClean="0"/>
              <a:t>28/10/2023</a:t>
            </a:fld>
            <a:endParaRPr lang="en-S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734E3B-9450-617A-3ECF-1D779D90F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EF69B2-E166-B76F-886E-87F1A7B6A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5307E-B0F7-4878-884E-B074D2C63DC5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073408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0CE31A-A438-FDE7-7AE1-EB731B8A24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FB2654-FE61-772A-042F-E8826328A0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F74BDB-7DCA-C651-84F8-6244FFF59F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A7FC0-3CDA-41D8-A750-539FCF749B98}" type="datetimeFigureOut">
              <a:rPr lang="en-SG" smtClean="0"/>
              <a:t>28/10/2023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1C9986-3FBB-0160-BBE6-53907A241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CF847C-C0EB-A143-9ED6-6BCECCD78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5307E-B0F7-4878-884E-B074D2C63DC5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374947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DD6A0F5-B564-B53B-8617-ECD9C0A33B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1971BA-2F0D-1B51-DD37-79A5869E68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38E1AD-D773-BDFF-FF48-B3D594816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A7FC0-3CDA-41D8-A750-539FCF749B98}" type="datetimeFigureOut">
              <a:rPr lang="en-SG" smtClean="0"/>
              <a:t>28/10/2023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C29515-C915-F544-BEAC-66AF94F59D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C3C60-EF8D-5750-234D-DEC1FDD76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5307E-B0F7-4878-884E-B074D2C63DC5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650521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1EEB88-E43E-D652-26FA-82F55AA97A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S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75B6DA-1E0D-B29A-8365-8DEE329A7E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3A5CF5-475C-8567-E4BE-337E6B3EC2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6A7FC0-3CDA-41D8-A750-539FCF749B98}" type="datetimeFigureOut">
              <a:rPr lang="en-SG" smtClean="0"/>
              <a:t>28/10/2023</a:t>
            </a:fld>
            <a:endParaRPr lang="en-S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FC6A76-5363-8EE4-688D-642D43B1FD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S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0C0890-7B3C-E481-CE37-43A812022A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45307E-B0F7-4878-884E-B074D2C63DC5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700079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21DE6-56A0-CA75-FC35-F5EDBBF132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122363"/>
            <a:ext cx="12192000" cy="2387600"/>
          </a:xfrm>
        </p:spPr>
        <p:txBody>
          <a:bodyPr>
            <a:normAutofit/>
          </a:bodyPr>
          <a:lstStyle/>
          <a:p>
            <a:r>
              <a:rPr lang="en-SG" sz="8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ÔN TẬP VÀ ĐỀ KIỂM TRA HỆ SỐ 2- TOÁN 11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677198-E5EA-5AFB-2FA1-1D2BCD838BF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en-SG" sz="800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HỌC 2023-2024</a:t>
            </a:r>
          </a:p>
        </p:txBody>
      </p:sp>
    </p:spTree>
    <p:extLst>
      <p:ext uri="{BB962C8B-B14F-4D97-AF65-F5344CB8AC3E}">
        <p14:creationId xmlns:p14="http://schemas.microsoft.com/office/powerpoint/2010/main" val="773220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C42426-FD31-7E95-E4A3-B8758F1615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0677" y="433046"/>
            <a:ext cx="12051323" cy="2387600"/>
          </a:xfrm>
        </p:spPr>
        <p:txBody>
          <a:bodyPr>
            <a:normAutofit fontScale="90000"/>
          </a:bodyPr>
          <a:lstStyle/>
          <a:p>
            <a:r>
              <a:rPr lang="en-SG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 HỌC 11:  TẬP 1 – KHÓA 22T4</a:t>
            </a:r>
            <a:br>
              <a:rPr lang="en-SG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SG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ÔN TẬP HÌNH HỌC KHÔNG GIAN 11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78A711-5040-CAE6-9858-81DAF9A16A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509962"/>
            <a:ext cx="11816862" cy="2693889"/>
          </a:xfrm>
        </p:spPr>
        <p:txBody>
          <a:bodyPr>
            <a:noAutofit/>
          </a:bodyPr>
          <a:lstStyle/>
          <a:p>
            <a:r>
              <a:rPr lang="en-SG" sz="32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 PHẦN </a:t>
            </a:r>
          </a:p>
          <a:p>
            <a:pPr algn="l"/>
            <a:r>
              <a:rPr lang="en-SG" sz="32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-TÌM GIAO TUYẾN CỦA HAI MẶT PHẲNG</a:t>
            </a:r>
          </a:p>
          <a:p>
            <a:pPr algn="l"/>
            <a:r>
              <a:rPr lang="en-SG" sz="32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CHỨNG MINH ĐƯỜNG THẲNG SONG SONG VỚI MẶT PHẲNG </a:t>
            </a:r>
          </a:p>
        </p:txBody>
      </p:sp>
    </p:spTree>
    <p:extLst>
      <p:ext uri="{BB962C8B-B14F-4D97-AF65-F5344CB8AC3E}">
        <p14:creationId xmlns:p14="http://schemas.microsoft.com/office/powerpoint/2010/main" val="5506886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8F78A711-5040-CAE6-9858-81DAF9A16A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7569" y="105580"/>
            <a:ext cx="6550856" cy="6590642"/>
          </a:xfrm>
          <a:ln w="57150">
            <a:solidFill>
              <a:srgbClr val="00B0F0"/>
            </a:solidFill>
          </a:ln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3200" b="1" ker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Câu 1</a:t>
            </a:r>
            <a:r>
              <a:rPr lang="en-US" sz="3200" b="1" ker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3200" ker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 hình chóp S.ABCD có đáy ABCD là hình chữ nhật có tâm I. Gọi M và N lần lượt là trung điểm của SA và SB. </a:t>
            </a:r>
            <a:endParaRPr lang="en-SG" sz="3200" kern="1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>
              <a:lnSpc>
                <a:spcPct val="100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3200" ker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a) Tìm giao tuyến của hai mặt phẳng (SAD) và (SBC)</a:t>
            </a:r>
            <a:endParaRPr lang="en-SG" sz="3200" kern="1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>
              <a:lnSpc>
                <a:spcPct val="100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3200" ker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b) Chứng minh rằng MN song song với mặt phẳng (SCD);</a:t>
            </a:r>
          </a:p>
          <a:p>
            <a:pPr algn="l">
              <a:lnSpc>
                <a:spcPct val="100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3200" ker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3200" ker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Chứng minh rằng SC song song với mặt phẳng (MNI);</a:t>
            </a:r>
            <a:endParaRPr lang="en-SG" sz="3200" kern="1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  <a:spcBef>
                <a:spcPts val="600"/>
              </a:spcBef>
              <a:spcAft>
                <a:spcPts val="800"/>
              </a:spcAft>
            </a:pPr>
            <a:endParaRPr lang="en-SG" sz="3200" kern="1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Chart, radar chart&#10;&#10;Description automatically generated">
            <a:extLst>
              <a:ext uri="{FF2B5EF4-FFF2-40B4-BE49-F238E27FC236}">
                <a16:creationId xmlns:a16="http://schemas.microsoft.com/office/drawing/2014/main" id="{8181CC2C-9E93-B754-2F5F-FADB98C152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531" y="787789"/>
            <a:ext cx="4992795" cy="41640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60827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6D63C20-3AAD-641C-9CD0-5D1BBA0856CC}"/>
              </a:ext>
            </a:extLst>
          </p:cNvPr>
          <p:cNvSpPr txBox="1"/>
          <p:nvPr/>
        </p:nvSpPr>
        <p:spPr>
          <a:xfrm>
            <a:off x="291904" y="188979"/>
            <a:ext cx="6098344" cy="5389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3200" b="1" ker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Câu 2</a:t>
            </a:r>
            <a:r>
              <a:rPr lang="en-US" sz="3200" b="1" ker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3200" ker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 tứ diện ABCD. Gọi M và N lần lượt là trung điểm của BC và AC.</a:t>
            </a:r>
            <a:endParaRPr lang="en-SG" sz="32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lphaLcParenR"/>
            </a:pPr>
            <a:r>
              <a:rPr lang="en-US" sz="3200" ker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Hãy tìm giao tuyến của cặp mặt phẳng (ACD) và (MND);</a:t>
            </a:r>
            <a:endParaRPr lang="en-SG" sz="32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lphaLcParenR"/>
            </a:pPr>
            <a:r>
              <a:rPr lang="en-US" sz="3200" ker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Chứng minh rằng AB song song với mặt phẳng (MND).</a:t>
            </a:r>
            <a:endParaRPr lang="en-SG" sz="32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F5C43B1-5AF4-282D-A4A2-83FE4A02C0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0248" y="618978"/>
            <a:ext cx="5445653" cy="59084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9135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2CA9A18-0A56-BADF-9915-4EB499C3EECA}"/>
              </a:ext>
            </a:extLst>
          </p:cNvPr>
          <p:cNvSpPr txBox="1"/>
          <p:nvPr/>
        </p:nvSpPr>
        <p:spPr>
          <a:xfrm>
            <a:off x="137160" y="181444"/>
            <a:ext cx="6685671" cy="61278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3200" b="1" ker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Câu </a:t>
            </a:r>
            <a:r>
              <a:rPr lang="en-US" sz="3200" b="1" ker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3200" ker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3200" ker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 hình chóp S. ABCD có đáy ABCD là hình thang; AB // CD. Gọi M; N; P lần lượt là trung điểm của AD; BC; SA.</a:t>
            </a:r>
            <a:endParaRPr lang="en-SG" sz="32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lphaLcParenR"/>
            </a:pPr>
            <a:r>
              <a:rPr lang="en-US" sz="3200" ker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Tìm giao tuyến của hai mặt phẳng (SAB) và (SCD);</a:t>
            </a:r>
            <a:endParaRPr lang="en-SG" sz="32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lphaLcParenR"/>
            </a:pPr>
            <a:r>
              <a:rPr lang="en-US" sz="3200" ker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Chứng minh rằng đường thẳng SD song song với mặt phẳng (MNP).</a:t>
            </a:r>
            <a:endParaRPr lang="en-SG" sz="32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2A7807D8-C454-6AAA-496E-A5E38CD5C5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5711" y="548639"/>
            <a:ext cx="1963572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SG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33AD689E-643A-5EF2-F143-2B19A021864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005710" y="548640"/>
          <a:ext cx="4993945" cy="54244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3115110" imgH="3381847" progId="PBrush">
                  <p:embed/>
                </p:oleObj>
              </mc:Choice>
              <mc:Fallback>
                <p:oleObj r:id="rId2" imgW="3115110" imgH="3381847" progId="PBrush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33AD689E-643A-5EF2-F143-2B19A021864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05710" y="548640"/>
                        <a:ext cx="4993945" cy="542445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28747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6D63C20-3AAD-641C-9CD0-5D1BBA0856CC}"/>
              </a:ext>
            </a:extLst>
          </p:cNvPr>
          <p:cNvSpPr txBox="1"/>
          <p:nvPr/>
        </p:nvSpPr>
        <p:spPr>
          <a:xfrm>
            <a:off x="0" y="40108"/>
            <a:ext cx="6991643" cy="6817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just">
              <a:lnSpc>
                <a:spcPct val="150000"/>
              </a:lnSpc>
            </a:pPr>
            <a:r>
              <a:rPr lang="en-US" sz="3200" b="1" ker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Câu 4</a:t>
            </a:r>
            <a:r>
              <a:rPr lang="en-US" sz="3200" b="1" ker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n-US" sz="32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 hình chóp S.ABCD với đáy ABCD là hình thang, có AB song song với  CD và AB = 2CD. Gọi M, N lần lượt là trung điểm của SA và AB. </a:t>
            </a:r>
            <a:endParaRPr lang="en-SG" sz="3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Bef>
                <a:spcPts val="600"/>
              </a:spcBef>
              <a:buFont typeface="+mj-lt"/>
              <a:buAutoNum type="alphaLcParenR"/>
            </a:pPr>
            <a:r>
              <a:rPr lang="en-US" sz="3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Tìm giao tuyến của hai mặt phẳng (SAB) và (SCD);</a:t>
            </a:r>
            <a:endParaRPr lang="en-SG" sz="32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lphaLcParenR"/>
            </a:pPr>
            <a:r>
              <a:rPr lang="vi-VN" sz="3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Chứng minh</a:t>
            </a:r>
            <a:r>
              <a:rPr lang="en-US" sz="3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rằng đường thẳng SB song song với mặt phẳng </a:t>
            </a:r>
            <a:r>
              <a:rPr lang="vi-VN" sz="3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3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MND</a:t>
            </a:r>
            <a:r>
              <a:rPr lang="vi-VN" sz="3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sz="3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SG" sz="32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800"/>
              </a:spcAft>
            </a:pPr>
            <a:endParaRPr lang="en-SG" sz="32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 descr="Diagram, shape, polygon&#10;&#10;Description automatically generated">
            <a:extLst>
              <a:ext uri="{FF2B5EF4-FFF2-40B4-BE49-F238E27FC236}">
                <a16:creationId xmlns:a16="http://schemas.microsoft.com/office/drawing/2014/main" id="{6A669042-2643-FC4D-3E5A-6582CD005C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643" y="1328932"/>
            <a:ext cx="5187489" cy="53871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199215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6D63C20-3AAD-641C-9CD0-5D1BBA0856CC}"/>
              </a:ext>
            </a:extLst>
          </p:cNvPr>
          <p:cNvSpPr txBox="1"/>
          <p:nvPr/>
        </p:nvSpPr>
        <p:spPr>
          <a:xfrm>
            <a:off x="0" y="40108"/>
            <a:ext cx="6991643" cy="71256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3200" b="1" ker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Câu 5</a:t>
            </a:r>
            <a:r>
              <a:rPr lang="en-US" sz="3200" b="1" ker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n-US" sz="3200" ker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 tứ diện ABCD có G là trọng tâm của tam giác ABD. Trên đoạn BC lấy điểm K sao cho BK = 2KC. Gọi N là trung điểm của AD.</a:t>
            </a:r>
            <a:endParaRPr lang="en-SG" sz="32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Bef>
                <a:spcPts val="600"/>
              </a:spcBef>
              <a:spcAft>
                <a:spcPts val="800"/>
              </a:spcAft>
              <a:buFont typeface="+mj-lt"/>
              <a:buAutoNum type="alphaLcParenR"/>
            </a:pPr>
            <a:r>
              <a:rPr lang="en-US" sz="3200" ker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Tìm giao tuyến của hai mặt phẳng (ABD) và (BCN)</a:t>
            </a:r>
            <a:endParaRPr lang="en-SG" sz="32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Bef>
                <a:spcPts val="600"/>
              </a:spcBef>
              <a:spcAft>
                <a:spcPts val="800"/>
              </a:spcAft>
              <a:buFont typeface="+mj-lt"/>
              <a:buAutoNum type="alphaLcParenR"/>
            </a:pPr>
            <a:r>
              <a:rPr lang="en-US" sz="3200" ker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Chứng minh rằng đường thẳng KG song song với mặt phẳng (ACD).</a:t>
            </a:r>
            <a:endParaRPr lang="en-SG" sz="32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</a:pPr>
            <a:endParaRPr lang="en-SG" sz="32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00F36E-2471-1B34-BEAB-C790355A76A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482" y="981168"/>
            <a:ext cx="5075260" cy="48287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116857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8F78A711-5040-CAE6-9858-81DAF9A16A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7568" y="0"/>
            <a:ext cx="12004431" cy="6696222"/>
          </a:xfrm>
          <a:ln w="57150">
            <a:solidFill>
              <a:srgbClr val="00B0F0"/>
            </a:solidFill>
          </a:ln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800"/>
              </a:spcAft>
            </a:pPr>
            <a:endParaRPr lang="en-US" sz="2800" b="1" kern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800"/>
              </a:spcAft>
            </a:pPr>
            <a:endParaRPr lang="en-US" sz="2800" b="1" kern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6000" b="1" ker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ĐỀ </a:t>
            </a:r>
            <a:r>
              <a:rPr lang="en-US" sz="6000" b="1" ker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KIỂM TRA HỆ SỐ 2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6000" b="1" ker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LỚP 22T4 – VSL1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6000" b="1" ker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NGÀY 28/10/2023</a:t>
            </a:r>
          </a:p>
        </p:txBody>
      </p:sp>
    </p:spTree>
    <p:extLst>
      <p:ext uri="{BB962C8B-B14F-4D97-AF65-F5344CB8AC3E}">
        <p14:creationId xmlns:p14="http://schemas.microsoft.com/office/powerpoint/2010/main" val="27927719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Subtitle 2">
                <a:extLst>
                  <a:ext uri="{FF2B5EF4-FFF2-40B4-BE49-F238E27FC236}">
                    <a16:creationId xmlns:a16="http://schemas.microsoft.com/office/drawing/2014/main" id="{8F78A711-5040-CAE6-9858-81DAF9A16AF9}"/>
                  </a:ext>
                </a:extLst>
              </p:cNvPr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187568" y="0"/>
                <a:ext cx="12004431" cy="6696222"/>
              </a:xfrm>
              <a:ln w="57150">
                <a:solidFill>
                  <a:srgbClr val="00B0F0"/>
                </a:solidFill>
              </a:ln>
            </p:spPr>
            <p:txBody>
              <a:bodyPr>
                <a:noAutofit/>
              </a:bodyPr>
              <a:lstStyle/>
              <a:p>
                <a:pPr>
                  <a:lnSpc>
                    <a:spcPct val="100000"/>
                  </a:lnSpc>
                  <a:spcBef>
                    <a:spcPts val="600"/>
                  </a:spcBef>
                  <a:spcAft>
                    <a:spcPts val="800"/>
                  </a:spcAft>
                </a:pPr>
                <a:r>
                  <a:rPr lang="en-US" sz="2800" b="1" ker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KIỂM TRA HỆ SỐ 2- LỚP 22T4 – VSL1 – NGÀY 28/10/2023</a:t>
                </a:r>
              </a:p>
              <a:p>
                <a:pPr algn="l">
                  <a:lnSpc>
                    <a:spcPct val="100000"/>
                  </a:lnSpc>
                  <a:spcBef>
                    <a:spcPts val="600"/>
                  </a:spcBef>
                  <a:spcAft>
                    <a:spcPts val="800"/>
                  </a:spcAft>
                </a:pPr>
                <a:r>
                  <a:rPr lang="en-US" sz="2800" b="1" ker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Câu 1(3đ ) </a:t>
                </a:r>
                <a:r>
                  <a:rPr lang="en-US" sz="2800" b="1" ker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 cấp số cộng . Biết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b="1" i="1" kern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b="1" i="1" kern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en-SG" sz="2800" b="1" i="1" kern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𝟕</m:t>
                            </m:r>
                            <m:sSub>
                              <m:sSubPr>
                                <m:ctrlPr>
                                  <a:rPr lang="en-SG" sz="2800" b="1" i="1" kern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SG" sz="2800" b="1" i="1" kern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𝒖</m:t>
                                </m:r>
                              </m:e>
                              <m:sub>
                                <m:r>
                                  <a:rPr lang="en-SG" sz="2800" b="1" i="1" kern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𝟑</m:t>
                                </m:r>
                              </m:sub>
                            </m:sSub>
                            <m:r>
                              <a:rPr lang="en-SG" sz="2800" b="1" i="1" kern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SG" sz="2800" b="1" i="1" kern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𝟑</m:t>
                            </m:r>
                            <m:sSub>
                              <m:sSubPr>
                                <m:ctrlPr>
                                  <a:rPr lang="en-SG" sz="2800" b="1" i="1" kern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SG" sz="2800" b="1" i="1" kern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𝒖</m:t>
                                </m:r>
                              </m:e>
                              <m:sub>
                                <m:r>
                                  <a:rPr lang="en-SG" sz="2800" b="1" i="1" kern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𝟓</m:t>
                                </m:r>
                              </m:sub>
                            </m:sSub>
                            <m:r>
                              <a:rPr lang="en-SG" sz="2800" b="1" i="1" kern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r>
                              <a:rPr lang="en-SG" sz="2800" b="1" i="1" kern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𝟑𝟎</m:t>
                            </m:r>
                          </m:e>
                          <m:e>
                            <m:r>
                              <a:rPr lang="en-SG" sz="2800" b="1" i="1" kern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  <m:sSub>
                              <m:sSubPr>
                                <m:ctrlPr>
                                  <a:rPr lang="en-SG" sz="2800" b="1" i="1" kern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SG" sz="2800" b="1" i="1" kern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𝒖</m:t>
                                </m:r>
                              </m:e>
                              <m:sub>
                                <m:r>
                                  <a:rPr lang="en-SG" sz="2800" b="1" i="1" kern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𝟔</m:t>
                                </m:r>
                              </m:sub>
                            </m:sSub>
                            <m:r>
                              <a:rPr lang="en-SG" sz="2800" b="1" i="1" kern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r>
                              <a:rPr lang="en-SG" sz="2800" b="1" i="1" kern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𝟓</m:t>
                            </m:r>
                            <m:sSub>
                              <m:sSubPr>
                                <m:ctrlPr>
                                  <a:rPr lang="en-SG" sz="2800" b="1" i="1" kern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SG" sz="2800" b="1" i="1" kern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𝒖</m:t>
                                </m:r>
                              </m:e>
                              <m:sub>
                                <m:r>
                                  <a:rPr lang="en-SG" sz="2800" b="1" i="1" kern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𝟒</m:t>
                                </m:r>
                              </m:sub>
                            </m:sSub>
                            <m:r>
                              <a:rPr lang="en-SG" sz="2800" b="1" i="1" kern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r>
                              <a:rPr lang="en-SG" sz="2800" b="1" i="1" kern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𝟏𝟖</m:t>
                            </m:r>
                          </m:e>
                        </m:eqArr>
                      </m:e>
                    </m:d>
                  </m:oMath>
                </a14:m>
                <a:r>
                  <a:rPr lang="en-US" sz="2800" b="1" kern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en-US" sz="2800" b="1" ker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Tìm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kern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SG" sz="2800" b="1" i="1" kern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SG" sz="2800" b="1" i="1" kern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SG" sz="2800" b="1" i="1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𝒅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𝒗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à </m:t>
                    </m:r>
                    <m:sSub>
                      <m:sSubPr>
                        <m:ctrlPr>
                          <a:rPr lang="en-SG" sz="2800" b="1" i="1" kern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SG" sz="2800" b="1" i="1" kern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𝑺</m:t>
                        </m:r>
                      </m:e>
                      <m:sub>
                        <m:r>
                          <a:rPr lang="en-SG" sz="2800" b="1" i="1" kern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𝟐𝟎</m:t>
                        </m:r>
                      </m:sub>
                    </m:sSub>
                  </m:oMath>
                </a14:m>
                <a:endParaRPr lang="en-US" sz="2800" b="1" kern="0">
                  <a:solidFill>
                    <a:srgbClr val="00B05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00000"/>
                  </a:lnSpc>
                  <a:spcBef>
                    <a:spcPts val="600"/>
                  </a:spcBef>
                  <a:spcAft>
                    <a:spcPts val="800"/>
                  </a:spcAft>
                </a:pPr>
                <a:r>
                  <a:rPr lang="en-US" sz="2800" b="1" ker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sz="2800" b="1" ker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âu 2 (2đ) </a:t>
                </a:r>
                <a:r>
                  <a:rPr lang="en-US" sz="2800" b="1" kern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Tìm giới hạn </a:t>
                </a:r>
              </a:p>
              <a:p>
                <a:pPr algn="l">
                  <a:lnSpc>
                    <a:spcPct val="100000"/>
                  </a:lnSpc>
                  <a:spcBef>
                    <a:spcPts val="600"/>
                  </a:spcBef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SG" sz="2800" b="1" i="0" kern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𝐚</m:t>
                      </m:r>
                      <m:r>
                        <a:rPr lang="en-SG" sz="2800" b="1" i="0" kern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 </m:t>
                      </m:r>
                      <m:func>
                        <m:funcPr>
                          <m:ctrlPr>
                            <a:rPr lang="en-SG" sz="2800" b="1" i="1" kern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uncPr>
                        <m:fName>
                          <m:r>
                            <a:rPr lang="en-SG" sz="2800" b="1" i="1" kern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𝑰</m:t>
                          </m:r>
                          <m:r>
                            <a:rPr lang="en-SG" sz="2800" b="1" i="1" kern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=</m:t>
                          </m:r>
                          <m:limLow>
                            <m:limLowPr>
                              <m:ctrlP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SG" sz="2800" b="0" i="0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𝒙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⟶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𝟑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𝒙</m:t>
                                  </m:r>
                                </m:e>
                                <m:sup>
                                  <m: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𝟗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𝒙</m:t>
                                  </m:r>
                                </m:e>
                                <m:sup>
                                  <m: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𝟒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𝒙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𝟑</m:t>
                              </m:r>
                            </m:den>
                          </m:f>
                        </m:e>
                      </m:func>
                      <m:r>
                        <a:rPr lang="en-SG" sz="2800" b="1" i="1" kern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           </m:t>
                      </m:r>
                      <m:r>
                        <a:rPr lang="en-SG" sz="2800" b="1" i="1" kern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𝒃</m:t>
                      </m:r>
                      <m:r>
                        <a:rPr lang="en-SG" sz="2800" b="1" i="1" kern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</m:t>
                      </m:r>
                      <m:func>
                        <m:funcPr>
                          <m:ctrlPr>
                            <a:rPr lang="en-SG" sz="2800" b="1" i="1" kern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uncPr>
                        <m:fName>
                          <m:r>
                            <a:rPr lang="en-SG" sz="2800" b="1" i="1" kern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𝑲</m:t>
                          </m:r>
                          <m:r>
                            <a:rPr lang="en-SG" sz="2800" b="1" i="1" kern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=</m:t>
                          </m:r>
                          <m:limLow>
                            <m:limLowPr>
                              <m:ctrlP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SG" sz="2800" b="0" i="0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𝒙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⟶+∞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𝟓</m:t>
                                  </m:r>
                                  <m: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𝒙</m:t>
                                  </m:r>
                                </m:e>
                                <m:sup>
                                  <m: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𝟓</m:t>
                                  </m:r>
                                </m:sup>
                              </m:sSup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𝟗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𝒙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𝟔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𝟕</m:t>
                                  </m:r>
                                  <m: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𝒙</m:t>
                                  </m:r>
                                </m:e>
                                <m:sup>
                                  <m: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𝟓</m:t>
                                  </m:r>
                                </m:sup>
                              </m:sSup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𝟑</m:t>
                              </m:r>
                              <m:sSup>
                                <m:sSupPr>
                                  <m:ctrlP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𝒙</m:t>
                                  </m:r>
                                </m:e>
                                <m:sup>
                                  <m: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𝟒</m:t>
                                  </m:r>
                                </m:sup>
                              </m:sSup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𝟐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𝒙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𝟏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en-US" sz="2800" b="1" kern="0">
                  <a:solidFill>
                    <a:srgbClr val="00B05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00000"/>
                  </a:lnSpc>
                  <a:spcBef>
                    <a:spcPts val="600"/>
                  </a:spcBef>
                  <a:spcAft>
                    <a:spcPts val="800"/>
                  </a:spcAft>
                </a:pPr>
                <a:r>
                  <a:rPr lang="en-US" sz="2800" b="1" ker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sz="2800" b="1" ker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âu 3 (2 đ) </a:t>
                </a:r>
                <a:r>
                  <a:rPr lang="en-US" sz="2800" b="1" kern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Giải phương trình</a:t>
                </a:r>
                <a14:m>
                  <m:oMath xmlns:m="http://schemas.openxmlformats.org/officeDocument/2006/math">
                    <m:r>
                      <a:rPr lang="en-SG" sz="2800" b="1" i="0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  </m:t>
                    </m:r>
                    <m:r>
                      <a:rPr lang="en-SG" sz="2800" b="1" i="0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𝐚</m:t>
                    </m:r>
                    <m:r>
                      <a:rPr lang="en-SG" sz="2800" b="1" i="0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 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𝟐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𝒔𝒊𝒏𝒙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  <m:rad>
                      <m:radPr>
                        <m:degHide m:val="on"/>
                        <m:ctrlPr>
                          <a:rPr lang="en-SG" sz="2800" b="1" i="1" kern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SG" sz="2800" b="1" i="1" kern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</m:rad>
                    <m:r>
                      <a:rPr lang="en-SG" sz="28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𝟎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     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𝒃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 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𝒄𝒐𝒔</m:t>
                    </m:r>
                    <m:d>
                      <m:dPr>
                        <m:ctrlPr>
                          <a:rPr lang="en-SG" sz="2800" b="1" i="1" kern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SG" sz="2800" b="1" i="1" kern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en-SG" sz="2800" b="1" i="1" kern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en-SG" sz="2800" b="1" i="1" kern="0" smtClean="0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SG" sz="2800" b="1" i="1" kern="0" smtClean="0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𝝅</m:t>
                            </m:r>
                          </m:num>
                          <m:den>
                            <m:r>
                              <a:rPr lang="en-SG" sz="2800" b="1" i="1" kern="0" smtClean="0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𝟓</m:t>
                            </m:r>
                          </m:den>
                        </m:f>
                      </m:e>
                    </m:d>
                    <m:r>
                      <a:rPr lang="en-SG" sz="28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SG" sz="2800" b="1" i="1" kern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SG" sz="2800" b="1" i="1" kern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𝟏</m:t>
                        </m:r>
                      </m:num>
                      <m:den>
                        <m:r>
                          <a:rPr lang="en-SG" sz="2800" b="1" i="1" kern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</m:den>
                    </m:f>
                  </m:oMath>
                </a14:m>
                <a:endParaRPr lang="en-US" sz="2800" b="1" kern="0">
                  <a:solidFill>
                    <a:srgbClr val="00B05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00000"/>
                  </a:lnSpc>
                  <a:spcBef>
                    <a:spcPts val="600"/>
                  </a:spcBef>
                  <a:spcAft>
                    <a:spcPts val="800"/>
                  </a:spcAft>
                </a:pPr>
                <a:r>
                  <a:rPr lang="en-US" sz="2800" b="1" ker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Câu 4</a:t>
                </a:r>
                <a:r>
                  <a:rPr lang="en-US" sz="2800" b="1" ker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(3đ) </a:t>
                </a:r>
                <a:r>
                  <a:rPr lang="en-US" sz="2800" ker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Cho hình chóp S.ABCD có đáy ABCD là hình vuông có tâm I. Gọi M và N lần lượt là trung điểm của SA và SB. </a:t>
                </a:r>
                <a:endParaRPr lang="en-SG" sz="2800" kern="1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00000"/>
                  </a:lnSpc>
                  <a:spcBef>
                    <a:spcPts val="600"/>
                  </a:spcBef>
                  <a:spcAft>
                    <a:spcPts val="800"/>
                  </a:spcAft>
                </a:pPr>
                <a:r>
                  <a:rPr lang="en-US" sz="2800" ker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a) Tìm giao tuyến của hai mặt phẳng (SAD) và (SBC)</a:t>
                </a:r>
                <a:endParaRPr lang="en-SG" sz="2800" kern="1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00000"/>
                  </a:lnSpc>
                  <a:spcBef>
                    <a:spcPts val="600"/>
                  </a:spcBef>
                  <a:spcAft>
                    <a:spcPts val="800"/>
                  </a:spcAft>
                </a:pPr>
                <a:r>
                  <a:rPr lang="en-US" sz="2800" ker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b) Chứng minh rằng </a:t>
                </a:r>
                <a:r>
                  <a:rPr lang="en-US" sz="2800" kern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SC</a:t>
                </a:r>
                <a:r>
                  <a:rPr lang="en-US" sz="2800" ker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song song với mặt phẳng (</a:t>
                </a:r>
                <a:r>
                  <a:rPr lang="en-US" sz="2800" kern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IMN</a:t>
                </a:r>
                <a:r>
                  <a:rPr lang="en-US" sz="2800" ker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);</a:t>
                </a:r>
                <a:endParaRPr lang="en-SG" sz="2800" kern="1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Subtitle 2">
                <a:extLst>
                  <a:ext uri="{FF2B5EF4-FFF2-40B4-BE49-F238E27FC236}">
                    <a16:creationId xmlns:a16="http://schemas.microsoft.com/office/drawing/2014/main" id="{8F78A711-5040-CAE6-9858-81DAF9A16AF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187568" y="0"/>
                <a:ext cx="12004431" cy="6696222"/>
              </a:xfrm>
              <a:blipFill>
                <a:blip r:embed="rId2"/>
                <a:stretch>
                  <a:fillRect l="-859" t="-542" r="-910"/>
                </a:stretch>
              </a:blipFill>
              <a:ln w="5715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SG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087433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Subtitle 2">
                <a:extLst>
                  <a:ext uri="{FF2B5EF4-FFF2-40B4-BE49-F238E27FC236}">
                    <a16:creationId xmlns:a16="http://schemas.microsoft.com/office/drawing/2014/main" id="{8F78A711-5040-CAE6-9858-81DAF9A16AF9}"/>
                  </a:ext>
                </a:extLst>
              </p:cNvPr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187568" y="0"/>
                <a:ext cx="12004431" cy="6696222"/>
              </a:xfrm>
              <a:ln w="57150">
                <a:solidFill>
                  <a:srgbClr val="00B0F0"/>
                </a:solidFill>
              </a:ln>
            </p:spPr>
            <p:txBody>
              <a:bodyPr>
                <a:noAutofit/>
              </a:bodyPr>
              <a:lstStyle/>
              <a:p>
                <a:pPr>
                  <a:lnSpc>
                    <a:spcPct val="100000"/>
                  </a:lnSpc>
                  <a:spcBef>
                    <a:spcPts val="600"/>
                  </a:spcBef>
                  <a:spcAft>
                    <a:spcPts val="800"/>
                  </a:spcAft>
                </a:pPr>
                <a:r>
                  <a:rPr lang="en-US" sz="2800" b="1" ker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KIỂM TRA HỆ SỐ 2</a:t>
                </a:r>
              </a:p>
              <a:p>
                <a:pPr algn="l">
                  <a:lnSpc>
                    <a:spcPct val="100000"/>
                  </a:lnSpc>
                  <a:spcBef>
                    <a:spcPts val="600"/>
                  </a:spcBef>
                  <a:spcAft>
                    <a:spcPts val="800"/>
                  </a:spcAft>
                </a:pPr>
                <a:r>
                  <a:rPr lang="en-US" sz="2800" b="1" ker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Câu 1(3đ ) </a:t>
                </a:r>
                <a:r>
                  <a:rPr lang="en-US" sz="2800" b="1" ker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 cấp số cộng . Biết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b="1" i="1" kern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b="1" i="1" kern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en-SG" sz="2800" b="1" i="1" kern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  <m:sSub>
                              <m:sSubPr>
                                <m:ctrlPr>
                                  <a:rPr lang="en-SG" sz="2800" b="1" i="1" kern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SG" sz="2800" b="1" i="1" kern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𝒖</m:t>
                                </m:r>
                              </m:e>
                              <m:sub>
                                <m:r>
                                  <a:rPr lang="en-SG" sz="2800" b="1" i="1" kern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𝟑</m:t>
                                </m:r>
                              </m:sub>
                            </m:sSub>
                            <m:r>
                              <a:rPr lang="en-SG" sz="2800" b="1" i="1" kern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SG" sz="2800" b="1" i="1" kern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𝟓</m:t>
                            </m:r>
                            <m:sSub>
                              <m:sSubPr>
                                <m:ctrlPr>
                                  <a:rPr lang="en-SG" sz="2800" b="1" i="1" kern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SG" sz="2800" b="1" i="1" kern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𝒖</m:t>
                                </m:r>
                              </m:e>
                              <m:sub>
                                <m:r>
                                  <a:rPr lang="en-SG" sz="2800" b="1" i="1" kern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𝟓</m:t>
                                </m:r>
                              </m:sub>
                            </m:sSub>
                            <m:r>
                              <a:rPr lang="en-SG" sz="2800" b="1" i="1" kern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r>
                              <a:rPr lang="en-SG" sz="2800" b="1" i="1" kern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𝟐𝟒</m:t>
                            </m:r>
                          </m:e>
                          <m:e>
                            <m:r>
                              <a:rPr lang="en-SG" sz="2800" b="1" i="1" kern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𝟒</m:t>
                            </m:r>
                            <m:sSub>
                              <m:sSubPr>
                                <m:ctrlPr>
                                  <a:rPr lang="en-SG" sz="2800" b="1" i="1" kern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SG" sz="2800" b="1" i="1" kern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𝒖</m:t>
                                </m:r>
                              </m:e>
                              <m:sub>
                                <m:r>
                                  <a:rPr lang="en-SG" sz="2800" b="1" i="1" kern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𝟒</m:t>
                                </m:r>
                              </m:sub>
                            </m:sSub>
                            <m:r>
                              <a:rPr lang="en-SG" sz="2800" b="1" i="1" kern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r>
                              <a:rPr lang="en-SG" sz="2800" b="1" i="1" kern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𝟕</m:t>
                            </m:r>
                            <m:sSub>
                              <m:sSubPr>
                                <m:ctrlPr>
                                  <a:rPr lang="en-SG" sz="2800" b="1" i="1" kern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SG" sz="2800" b="1" i="1" kern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𝒖</m:t>
                                </m:r>
                              </m:e>
                              <m:sub>
                                <m:r>
                                  <a:rPr lang="en-SG" sz="2800" b="1" i="1" kern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sub>
                            </m:sSub>
                            <m:r>
                              <a:rPr lang="en-SG" sz="2800" b="1" i="1" kern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r>
                              <a:rPr lang="en-SG" sz="2800" b="1" i="1" kern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𝟏𝟖</m:t>
                            </m:r>
                          </m:e>
                        </m:eqArr>
                      </m:e>
                    </m:d>
                  </m:oMath>
                </a14:m>
                <a:r>
                  <a:rPr lang="en-US" sz="2800" b="1" kern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en-US" sz="2800" b="1" ker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Tìm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kern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SG" sz="2800" b="1" i="1" kern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SG" sz="2800" b="1" i="1" kern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SG" sz="2800" b="1" i="1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𝒅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𝒗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à </m:t>
                    </m:r>
                    <m:sSub>
                      <m:sSubPr>
                        <m:ctrlPr>
                          <a:rPr lang="en-SG" sz="2800" b="1" i="1" kern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SG" sz="2800" b="1" i="1" kern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𝑺</m:t>
                        </m:r>
                      </m:e>
                      <m:sub>
                        <m:r>
                          <a:rPr lang="en-SG" sz="2800" b="1" i="1" kern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𝟏𝟓</m:t>
                        </m:r>
                      </m:sub>
                    </m:sSub>
                  </m:oMath>
                </a14:m>
                <a:endParaRPr lang="en-US" sz="2800" b="1" kern="0">
                  <a:solidFill>
                    <a:srgbClr val="00B05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00000"/>
                  </a:lnSpc>
                  <a:spcBef>
                    <a:spcPts val="600"/>
                  </a:spcBef>
                  <a:spcAft>
                    <a:spcPts val="800"/>
                  </a:spcAft>
                </a:pPr>
                <a:r>
                  <a:rPr lang="en-US" sz="2800" b="1" ker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sz="2800" b="1" ker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âu 2 (2đ) </a:t>
                </a:r>
                <a:r>
                  <a:rPr lang="en-US" sz="2800" b="1" kern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Tìm giới hạn </a:t>
                </a:r>
              </a:p>
              <a:p>
                <a:pPr algn="l">
                  <a:lnSpc>
                    <a:spcPct val="100000"/>
                  </a:lnSpc>
                  <a:spcBef>
                    <a:spcPts val="600"/>
                  </a:spcBef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SG" sz="2800" b="1" i="0" kern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𝐚</m:t>
                      </m:r>
                      <m:r>
                        <a:rPr lang="en-SG" sz="2800" b="1" i="0" kern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 </m:t>
                      </m:r>
                      <m:func>
                        <m:funcPr>
                          <m:ctrlPr>
                            <a:rPr lang="en-SG" sz="2800" b="1" i="1" kern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uncPr>
                        <m:fName>
                          <m:r>
                            <a:rPr lang="en-SG" sz="2800" b="1" i="1" kern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𝑰</m:t>
                          </m:r>
                          <m:r>
                            <a:rPr lang="en-SG" sz="2800" b="1" i="1" kern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=</m:t>
                          </m:r>
                          <m:limLow>
                            <m:limLowPr>
                              <m:ctrlP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SG" sz="2800" b="0" i="0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𝒙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⟶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𝟐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𝒙</m:t>
                                  </m:r>
                                </m:e>
                                <m:sup>
                                  <m: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𝟒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𝒙</m:t>
                                  </m:r>
                                </m:e>
                                <m:sup>
                                  <m: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𝟑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𝒙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𝟐</m:t>
                              </m:r>
                            </m:den>
                          </m:f>
                        </m:e>
                      </m:func>
                      <m:r>
                        <a:rPr lang="en-SG" sz="2800" b="1" i="1" kern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           </m:t>
                      </m:r>
                      <m:r>
                        <a:rPr lang="en-SG" sz="2800" b="1" i="1" kern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𝒃</m:t>
                      </m:r>
                      <m:r>
                        <a:rPr lang="en-SG" sz="2800" b="1" i="1" kern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</m:t>
                      </m:r>
                      <m:func>
                        <m:funcPr>
                          <m:ctrlPr>
                            <a:rPr lang="en-SG" sz="2800" b="1" i="1" kern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uncPr>
                        <m:fName>
                          <m:r>
                            <a:rPr lang="en-SG" sz="2800" b="1" i="1" kern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𝑲</m:t>
                          </m:r>
                          <m:r>
                            <a:rPr lang="en-SG" sz="2800" b="1" i="1" kern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=</m:t>
                          </m:r>
                          <m:limLow>
                            <m:limLowPr>
                              <m:ctrlP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SG" sz="2800" b="0" i="0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𝒙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⟶+∞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𝒙</m:t>
                                  </m:r>
                                </m:e>
                                <m:sup>
                                  <m: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𝟓</m:t>
                                  </m:r>
                                </m:sup>
                              </m:sSup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𝟕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𝒙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𝟐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𝟔</m:t>
                                  </m:r>
                                  <m: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𝒙</m:t>
                                  </m:r>
                                </m:e>
                                <m:sup>
                                  <m: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𝟓</m:t>
                                  </m:r>
                                </m:sup>
                              </m:sSup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𝒙</m:t>
                                  </m:r>
                                </m:e>
                                <m:sup>
                                  <m:r>
                                    <a:rPr lang="en-SG" sz="2800" b="1" i="1" kern="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𝟒</m:t>
                                  </m:r>
                                </m:sup>
                              </m:sSup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𝟑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𝒙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a:rPr lang="en-SG" sz="2800" b="1" i="1" kern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𝟐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en-US" sz="2800" b="1" kern="0">
                  <a:solidFill>
                    <a:srgbClr val="00B05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00000"/>
                  </a:lnSpc>
                  <a:spcBef>
                    <a:spcPts val="600"/>
                  </a:spcBef>
                  <a:spcAft>
                    <a:spcPts val="800"/>
                  </a:spcAft>
                </a:pPr>
                <a:r>
                  <a:rPr lang="en-US" sz="2800" b="1" ker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en-US" sz="2800" b="1" ker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âu 3 (2 đ) </a:t>
                </a:r>
                <a:r>
                  <a:rPr lang="en-US" sz="2800" b="1" kern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Giải phương trình</a:t>
                </a:r>
                <a14:m>
                  <m:oMath xmlns:m="http://schemas.openxmlformats.org/officeDocument/2006/math">
                    <m:r>
                      <a:rPr lang="en-SG" sz="2800" b="1" i="0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  </m:t>
                    </m:r>
                    <m:r>
                      <a:rPr lang="en-SG" sz="2800" b="1" i="0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𝐚</m:t>
                    </m:r>
                    <m:r>
                      <a:rPr lang="en-SG" sz="2800" b="1" i="0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 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𝟐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𝒔𝒊𝒏𝒙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−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𝟏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𝟎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            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𝒃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 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𝒄𝒐𝒔𝒙</m:t>
                    </m:r>
                    <m:r>
                      <a:rPr lang="en-SG" sz="2800" b="1" i="1" kern="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SG" sz="2800" b="1" i="1" kern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SG" sz="2800" b="1" i="1" kern="0" smtClean="0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SG" sz="2800" b="1" i="1" kern="0" smtClean="0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SG" sz="2800" b="1" i="1" kern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𝟐</m:t>
                        </m:r>
                      </m:den>
                    </m:f>
                  </m:oMath>
                </a14:m>
                <a:endParaRPr lang="en-US" sz="2800" b="1" kern="0">
                  <a:solidFill>
                    <a:srgbClr val="00B05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00000"/>
                  </a:lnSpc>
                  <a:spcBef>
                    <a:spcPts val="600"/>
                  </a:spcBef>
                  <a:spcAft>
                    <a:spcPts val="800"/>
                  </a:spcAft>
                </a:pPr>
                <a:r>
                  <a:rPr lang="en-US" sz="2800" b="1" ker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Câu 4</a:t>
                </a:r>
                <a:r>
                  <a:rPr lang="en-US" sz="2800" b="1" ker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(3đ) </a:t>
                </a:r>
                <a:r>
                  <a:rPr lang="en-US" sz="2800" ker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Cho hình chóp S.ABCD có đáy ABCD là hình chữ nhật có tâm I. Gọi M và N lần lượt là trung điểm của SA và SB. </a:t>
                </a:r>
                <a:endParaRPr lang="en-SG" sz="2800" kern="1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00000"/>
                  </a:lnSpc>
                  <a:spcBef>
                    <a:spcPts val="600"/>
                  </a:spcBef>
                  <a:spcAft>
                    <a:spcPts val="800"/>
                  </a:spcAft>
                </a:pPr>
                <a:r>
                  <a:rPr lang="en-US" sz="2800" ker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a) Tìm giao tuyến của hai mặt phẳng (SAD) và (SBC)</a:t>
                </a:r>
                <a:endParaRPr lang="en-SG" sz="2800" kern="1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00000"/>
                  </a:lnSpc>
                  <a:spcBef>
                    <a:spcPts val="600"/>
                  </a:spcBef>
                  <a:spcAft>
                    <a:spcPts val="800"/>
                  </a:spcAft>
                </a:pPr>
                <a:r>
                  <a:rPr lang="en-US" sz="2800" kern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b) Chứng minh rằng MN song song với mặt phẳng (SCD);</a:t>
                </a:r>
                <a:endParaRPr lang="en-SG" sz="2800" kern="1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Subtitle 2">
                <a:extLst>
                  <a:ext uri="{FF2B5EF4-FFF2-40B4-BE49-F238E27FC236}">
                    <a16:creationId xmlns:a16="http://schemas.microsoft.com/office/drawing/2014/main" id="{8F78A711-5040-CAE6-9858-81DAF9A16AF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187568" y="0"/>
                <a:ext cx="12004431" cy="6696222"/>
              </a:xfrm>
              <a:blipFill>
                <a:blip r:embed="rId2"/>
                <a:stretch>
                  <a:fillRect l="-859" t="-542" r="-354"/>
                </a:stretch>
              </a:blipFill>
              <a:ln w="57150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SG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588543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C42426-FD31-7E95-E4A3-B8758F1615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0677" y="433046"/>
            <a:ext cx="12051323" cy="2387600"/>
          </a:xfrm>
        </p:spPr>
        <p:txBody>
          <a:bodyPr>
            <a:normAutofit fontScale="90000"/>
          </a:bodyPr>
          <a:lstStyle/>
          <a:p>
            <a:r>
              <a:rPr lang="en-SG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 HỌC 11:  TẬP 2 – KHÓA 22T4</a:t>
            </a:r>
            <a:br>
              <a:rPr lang="en-SG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SG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ÔN TẬP HÌNH HỌC KHÔNG GIAN 11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78A711-5040-CAE6-9858-81DAF9A16A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509962"/>
            <a:ext cx="11816862" cy="2693889"/>
          </a:xfrm>
        </p:spPr>
        <p:txBody>
          <a:bodyPr>
            <a:noAutofit/>
          </a:bodyPr>
          <a:lstStyle/>
          <a:p>
            <a:r>
              <a:rPr lang="en-SG" sz="32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 PHẦN </a:t>
            </a:r>
          </a:p>
          <a:p>
            <a:pPr algn="l"/>
            <a:r>
              <a:rPr lang="en-SG" sz="32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-CHỨNG MINH ĐƯỜNG THẲNG VUÔNG GÓC VỚI MẶT PHẲNG</a:t>
            </a:r>
          </a:p>
          <a:p>
            <a:pPr algn="l"/>
            <a:r>
              <a:rPr lang="en-SG" sz="32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CHỨNG MINH MẶT PHẲNG VUÔNG GÓC VỚI MẶT PHẲNG </a:t>
            </a:r>
          </a:p>
        </p:txBody>
      </p:sp>
    </p:spTree>
    <p:extLst>
      <p:ext uri="{BB962C8B-B14F-4D97-AF65-F5344CB8AC3E}">
        <p14:creationId xmlns:p14="http://schemas.microsoft.com/office/powerpoint/2010/main" val="37766543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689</Words>
  <Application>Microsoft Office PowerPoint</Application>
  <PresentationFormat>Widescreen</PresentationFormat>
  <Paragraphs>47</Paragraphs>
  <Slides>11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Cambria Math</vt:lpstr>
      <vt:lpstr>Times New Roman</vt:lpstr>
      <vt:lpstr>Office Theme</vt:lpstr>
      <vt:lpstr>PBrush</vt:lpstr>
      <vt:lpstr>ÔN TẬP VÀ ĐỀ KIỂM TRA HỆ SỐ 2- TOÁN 11</vt:lpstr>
      <vt:lpstr>HÌNH HỌC 11:  TẬP 1 – KHÓA 22T4 ÔN TẬP HÌNH HỌC KHÔNG GIAN 11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HÌNH HỌC 11:  TẬP 2 – KHÓA 22T4 ÔN TẬP HÌNH HỌC KHÔNG GIAN 11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ÔN TẬP VÀ ĐỀ KIỂM TRA HỆ SỐ 2- TOÁN 11</dc:title>
  <dc:creator>Anh Son Tran</dc:creator>
  <cp:lastModifiedBy>Anh Son Tran</cp:lastModifiedBy>
  <cp:revision>13</cp:revision>
  <dcterms:created xsi:type="dcterms:W3CDTF">2023-10-25T08:33:45Z</dcterms:created>
  <dcterms:modified xsi:type="dcterms:W3CDTF">2023-10-28T03:18:50Z</dcterms:modified>
</cp:coreProperties>
</file>