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188" r:id="rId1"/>
  </p:sldMasterIdLst>
  <p:notesMasterIdLst>
    <p:notesMasterId r:id="rId98"/>
  </p:notesMasterIdLst>
  <p:handoutMasterIdLst>
    <p:handoutMasterId r:id="rId99"/>
  </p:handoutMasterIdLst>
  <p:sldIdLst>
    <p:sldId id="344" r:id="rId2"/>
    <p:sldId id="343" r:id="rId3"/>
    <p:sldId id="347" r:id="rId4"/>
    <p:sldId id="809" r:id="rId5"/>
    <p:sldId id="1036" r:id="rId6"/>
    <p:sldId id="979" r:id="rId7"/>
    <p:sldId id="944" r:id="rId8"/>
    <p:sldId id="1075" r:id="rId9"/>
    <p:sldId id="1118" r:id="rId10"/>
    <p:sldId id="1119" r:id="rId11"/>
    <p:sldId id="1120" r:id="rId12"/>
    <p:sldId id="1121" r:id="rId13"/>
    <p:sldId id="1141" r:id="rId14"/>
    <p:sldId id="1142" r:id="rId15"/>
    <p:sldId id="1143" r:id="rId16"/>
    <p:sldId id="1150" r:id="rId17"/>
    <p:sldId id="1144" r:id="rId18"/>
    <p:sldId id="1145" r:id="rId19"/>
    <p:sldId id="1146" r:id="rId20"/>
    <p:sldId id="1147" r:id="rId21"/>
    <p:sldId id="1148" r:id="rId22"/>
    <p:sldId id="1149" r:id="rId23"/>
    <p:sldId id="1151" r:id="rId24"/>
    <p:sldId id="1152" r:id="rId25"/>
    <p:sldId id="1153" r:id="rId26"/>
    <p:sldId id="1154" r:id="rId27"/>
    <p:sldId id="1158" r:id="rId28"/>
    <p:sldId id="1159" r:id="rId29"/>
    <p:sldId id="1160" r:id="rId30"/>
    <p:sldId id="1162" r:id="rId31"/>
    <p:sldId id="1163" r:id="rId32"/>
    <p:sldId id="1155" r:id="rId33"/>
    <p:sldId id="1161" r:id="rId34"/>
    <p:sldId id="1156" r:id="rId35"/>
    <p:sldId id="1157" r:id="rId36"/>
    <p:sldId id="1122" r:id="rId37"/>
    <p:sldId id="1123" r:id="rId38"/>
    <p:sldId id="1076" r:id="rId39"/>
    <p:sldId id="1077" r:id="rId40"/>
    <p:sldId id="1128" r:id="rId41"/>
    <p:sldId id="1132" r:id="rId42"/>
    <p:sldId id="1131" r:id="rId43"/>
    <p:sldId id="1130" r:id="rId44"/>
    <p:sldId id="1138" r:id="rId45"/>
    <p:sldId id="1137" r:id="rId46"/>
    <p:sldId id="1136" r:id="rId47"/>
    <p:sldId id="1139" r:id="rId48"/>
    <p:sldId id="1140" r:id="rId49"/>
    <p:sldId id="1135" r:id="rId50"/>
    <p:sldId id="1134" r:id="rId51"/>
    <p:sldId id="1133" r:id="rId52"/>
    <p:sldId id="1129" r:id="rId53"/>
    <p:sldId id="1112" r:id="rId54"/>
    <p:sldId id="1124" r:id="rId55"/>
    <p:sldId id="1113" r:id="rId56"/>
    <p:sldId id="1114" r:id="rId57"/>
    <p:sldId id="1115" r:id="rId58"/>
    <p:sldId id="1125" r:id="rId59"/>
    <p:sldId id="1116" r:id="rId60"/>
    <p:sldId id="1117" r:id="rId61"/>
    <p:sldId id="1126" r:id="rId62"/>
    <p:sldId id="1127" r:id="rId63"/>
    <p:sldId id="1078" r:id="rId64"/>
    <p:sldId id="1079" r:id="rId65"/>
    <p:sldId id="1080" r:id="rId66"/>
    <p:sldId id="1081" r:id="rId67"/>
    <p:sldId id="1082" r:id="rId68"/>
    <p:sldId id="1083" r:id="rId69"/>
    <p:sldId id="1084" r:id="rId70"/>
    <p:sldId id="1085" r:id="rId71"/>
    <p:sldId id="1086" r:id="rId72"/>
    <p:sldId id="1087" r:id="rId73"/>
    <p:sldId id="1088" r:id="rId74"/>
    <p:sldId id="1089" r:id="rId75"/>
    <p:sldId id="1090" r:id="rId76"/>
    <p:sldId id="1091" r:id="rId77"/>
    <p:sldId id="1092" r:id="rId78"/>
    <p:sldId id="1093" r:id="rId79"/>
    <p:sldId id="1094" r:id="rId80"/>
    <p:sldId id="1095" r:id="rId81"/>
    <p:sldId id="1096" r:id="rId82"/>
    <p:sldId id="1097" r:id="rId83"/>
    <p:sldId id="1098" r:id="rId84"/>
    <p:sldId id="1099" r:id="rId85"/>
    <p:sldId id="1100" r:id="rId86"/>
    <p:sldId id="1101" r:id="rId87"/>
    <p:sldId id="1102" r:id="rId88"/>
    <p:sldId id="1103" r:id="rId89"/>
    <p:sldId id="1105" r:id="rId90"/>
    <p:sldId id="1106" r:id="rId91"/>
    <p:sldId id="1107" r:id="rId92"/>
    <p:sldId id="1108" r:id="rId93"/>
    <p:sldId id="1110" r:id="rId94"/>
    <p:sldId id="1109" r:id="rId95"/>
    <p:sldId id="1111" r:id="rId96"/>
    <p:sldId id="856" r:id="rId97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0066"/>
    <a:srgbClr val="000099"/>
    <a:srgbClr val="FFFFFF"/>
    <a:srgbClr val="0000FF"/>
    <a:srgbClr val="008000"/>
    <a:srgbClr val="3333FF"/>
    <a:srgbClr val="CC99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625" autoAdjust="0"/>
  </p:normalViewPr>
  <p:slideViewPr>
    <p:cSldViewPr>
      <p:cViewPr>
        <p:scale>
          <a:sx n="73" d="100"/>
          <a:sy n="73" d="100"/>
        </p:scale>
        <p:origin x="-1194" y="-42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handoutMaster" Target="handoutMasters/handoutMaster1.xml"/><Relationship Id="rId10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3317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4658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208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60070" y="1371600"/>
            <a:ext cx="8244230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60070" y="3228536"/>
            <a:ext cx="8247431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5E758-A484-4B18-929D-2CF0551E8E9A}" type="datetime1">
              <a:rPr lang="en-US" smtClean="0"/>
              <a:t>12/8/2023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980D5-69DE-4354-AC0F-D21AEA463477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870" y="1316736"/>
            <a:ext cx="816102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6870" y="2704664"/>
            <a:ext cx="816102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0525-EA45-4C80-9D5B-8ABF48CA2D47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704088"/>
            <a:ext cx="864108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0060" y="1920085"/>
            <a:ext cx="424053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0610" y="1920085"/>
            <a:ext cx="424053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2B382-8868-43BE-8BC7-BD35B14261FC}" type="datetime1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704088"/>
            <a:ext cx="864108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1855248"/>
            <a:ext cx="424219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77277" y="1859758"/>
            <a:ext cx="4243864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2514600"/>
            <a:ext cx="424219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7277" y="2514600"/>
            <a:ext cx="4243864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AEC71-78B2-4312-9571-BE9A4EC4C8E0}" type="datetime1">
              <a:rPr lang="en-US" smtClean="0"/>
              <a:t>12/8/2023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704088"/>
            <a:ext cx="872109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7022D-8574-44A7-9B8D-B5DFA1238968}" type="datetime1">
              <a:rPr lang="en-US" smtClean="0"/>
              <a:t>12/8/2023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68E2-5C2E-4EE5-9150-A9C47D8E7885}" type="datetime1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90" y="514352"/>
            <a:ext cx="288036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720090" y="1676400"/>
            <a:ext cx="288036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753802" y="1676400"/>
            <a:ext cx="5367338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6E40C-D6E2-4AFB-8625-A0393B443C36}" type="datetime1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324041" y="1108077"/>
            <a:ext cx="552069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404341" y="5359769"/>
            <a:ext cx="163220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1176997"/>
            <a:ext cx="2323490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0080" y="2828785"/>
            <a:ext cx="232029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2C200-11FA-4A0F-AAA0-3DB86DFE2BA7}" type="datetime1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81060" y="6356351"/>
            <a:ext cx="640080" cy="365125"/>
          </a:xfrm>
        </p:spPr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660083" y="1199517"/>
            <a:ext cx="4848606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10002" y="5816600"/>
            <a:ext cx="9621203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600575" y="6219826"/>
            <a:ext cx="5000625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0DAA-1449-4865-ADAD-14C165FC9AF0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60870" y="914402"/>
            <a:ext cx="216027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0060" y="914402"/>
            <a:ext cx="632079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68ACD-1193-45C3-BE9D-BAB73F7E297C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10002" y="-7144"/>
            <a:ext cx="9621203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600575" y="-7144"/>
            <a:ext cx="5000625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80060" y="704088"/>
            <a:ext cx="864108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80060" y="1935480"/>
            <a:ext cx="864108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80060" y="6356351"/>
            <a:ext cx="224028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9A2FE24-99B7-4AAF-9895-E9B1095CD8F4}" type="datetime1">
              <a:rPr lang="en-US" smtClean="0"/>
              <a:t>12/8/2023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800350" y="6356351"/>
            <a:ext cx="352044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321040" y="6356351"/>
            <a:ext cx="8001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968" y="202408"/>
            <a:ext cx="9639575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9" r:id="rId1"/>
    <p:sldLayoutId id="2147484190" r:id="rId2"/>
    <p:sldLayoutId id="2147484191" r:id="rId3"/>
    <p:sldLayoutId id="2147484192" r:id="rId4"/>
    <p:sldLayoutId id="2147484193" r:id="rId5"/>
    <p:sldLayoutId id="2147484194" r:id="rId6"/>
    <p:sldLayoutId id="2147484195" r:id="rId7"/>
    <p:sldLayoutId id="2147484196" r:id="rId8"/>
    <p:sldLayoutId id="2147484197" r:id="rId9"/>
    <p:sldLayoutId id="2147484198" r:id="rId10"/>
    <p:sldLayoutId id="214748419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8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0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72.png"/><Relationship Id="rId4" Type="http://schemas.openxmlformats.org/officeDocument/2006/relationships/image" Target="../media/image68.png"/></Relationships>
</file>

<file path=ppt/slides/_rels/slide9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5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68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77.png"/><Relationship Id="rId4" Type="http://schemas.openxmlformats.org/officeDocument/2006/relationships/image" Target="../media/image68.png"/></Relationships>
</file>

<file path=ppt/slides/_rels/slide9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0.png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79.png"/><Relationship Id="rId5" Type="http://schemas.openxmlformats.org/officeDocument/2006/relationships/image" Target="../media/image68.png"/><Relationship Id="rId4" Type="http://schemas.openxmlformats.org/officeDocument/2006/relationships/image" Target="../media/image78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5" Type="http://schemas.openxmlformats.org/officeDocument/2006/relationships/image" Target="../media/image82.png"/><Relationship Id="rId4" Type="http://schemas.openxmlformats.org/officeDocument/2006/relationships/image" Target="../media/image68.png"/></Relationships>
</file>

<file path=ppt/slides/_rels/slide9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5.png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68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5" Type="http://schemas.openxmlformats.org/officeDocument/2006/relationships/image" Target="../media/image87.png"/><Relationship Id="rId4" Type="http://schemas.openxmlformats.org/officeDocument/2006/relationships/image" Target="../media/image68.png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28600"/>
            <a:ext cx="84582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TRƯỜNG</a:t>
            </a:r>
            <a:r>
              <a:rPr 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CAO </a:t>
            </a:r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ĐẲNG</a:t>
            </a:r>
            <a:r>
              <a:rPr 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TỰ</a:t>
            </a:r>
            <a:r>
              <a:rPr 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TRỌNG</a:t>
            </a:r>
            <a:r>
              <a:rPr 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TP. </a:t>
            </a:r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HỒ</a:t>
            </a:r>
            <a:r>
              <a:rPr 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CHÍ</a:t>
            </a:r>
            <a:r>
              <a:rPr 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MINH</a:t>
            </a:r>
            <a:endParaRPr lang="en-US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2117" y="1935163"/>
            <a:ext cx="6656966" cy="4389437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872984" cy="1143000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err="1" smtClean="0">
                <a:solidFill>
                  <a:srgbClr val="0000FF"/>
                </a:solidFill>
              </a:rPr>
              <a:t>KHOA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KHOA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HỌC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CƠ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BẢN</a:t>
            </a:r>
            <a:endParaRPr lang="en-US" sz="4800" b="1" dirty="0">
              <a:solidFill>
                <a:srgbClr val="0000FF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0BAF4-55C8-4326-8D35-BB75CA6CE42D}" type="datetime1">
              <a:rPr lang="en-US" smtClean="0"/>
              <a:t>12/8/2023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 – T4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</a:t>
            </a:fld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29817"/>
            <a:ext cx="8991599" cy="4794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890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1783" y="361559"/>
            <a:ext cx="85494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51785" y="894151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76" y="1752606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4800" y="4191000"/>
            <a:ext cx="90678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TRUNG CẤP CHUYÊN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TỔ NGOẠI NGỮ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8300" y="168281"/>
            <a:ext cx="8775700" cy="1889119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endParaRPr lang="en-US" dirty="0" smtClean="0">
              <a:solidFill>
                <a:srgbClr val="0000FF"/>
              </a:solidFill>
            </a:endParaRPr>
          </a:p>
          <a:p>
            <a:pPr marL="82296" indent="0" algn="ctr">
              <a:buNone/>
            </a:pPr>
            <a:r>
              <a:rPr lang="en-US" sz="6200" b="1" smtClean="0">
                <a:solidFill>
                  <a:srgbClr val="00B050"/>
                </a:solidFill>
              </a:rPr>
              <a:t>Good afternoon, class!</a:t>
            </a:r>
            <a:endParaRPr lang="en-US" sz="6200" b="1" dirty="0">
              <a:solidFill>
                <a:srgbClr val="00B050"/>
              </a:solidFill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2C49B-10E2-4CE0-8883-AB6A2CDFFAC3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AutoShape 2" descr="Good Afternoon GIFs | Tenor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4" descr="Chúc Buổi Trưa Bằng Tiếng Anh ❤️ Câu Chúc Ý Nghĩa Nhấ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47"/>
          <a:stretch/>
        </p:blipFill>
        <p:spPr bwMode="auto">
          <a:xfrm>
            <a:off x="1828800" y="1987629"/>
            <a:ext cx="5943600" cy="4191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217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7B664-5E1A-4DF6-A01E-BA447600CB4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1" t="10715" r="18176" b="5357"/>
          <a:stretch/>
        </p:blipFill>
        <p:spPr bwMode="auto">
          <a:xfrm>
            <a:off x="838200" y="533400"/>
            <a:ext cx="8007531" cy="6139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397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FFE1A-61EB-492E-B3A3-4762403EF134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75" t="18813" r="29139" b="9405"/>
          <a:stretch/>
        </p:blipFill>
        <p:spPr bwMode="auto">
          <a:xfrm>
            <a:off x="28302" y="533400"/>
            <a:ext cx="9572897" cy="632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1417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33800" y="0"/>
            <a:ext cx="57150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08: Conjunctions 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40" t="29286" r="27301" b="9226"/>
          <a:stretch/>
        </p:blipFill>
        <p:spPr bwMode="auto">
          <a:xfrm>
            <a:off x="0" y="805136"/>
            <a:ext cx="9601200" cy="5774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9032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200" y="0"/>
            <a:ext cx="63246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08: Conjunctions 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PAGE 172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69" t="11132" r="14964" b="13601"/>
          <a:stretch/>
        </p:blipFill>
        <p:spPr bwMode="auto">
          <a:xfrm>
            <a:off x="0" y="640080"/>
            <a:ext cx="9601200" cy="5783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4279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200" y="0"/>
            <a:ext cx="63246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08: </a:t>
            </a:r>
            <a:r>
              <a:rPr lang="en-US" sz="2800" b="1" smtClean="0">
                <a:solidFill>
                  <a:srgbClr val="FF0000"/>
                </a:solidFill>
                <a:latin typeface=".VnTime" pitchFamily="34" charset="0"/>
                <a:cs typeface="Arial" panose="020B0604020202020204" pitchFamily="34" charset="0"/>
              </a:rPr>
              <a:t>Conjuctions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- </a:t>
            </a:r>
            <a:r>
              <a:rPr lang="en-US" sz="24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Page 172</a:t>
            </a:r>
            <a:endParaRPr lang="en-US" sz="24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89" t="10803" r="15164" b="33661"/>
          <a:stretch/>
        </p:blipFill>
        <p:spPr bwMode="auto">
          <a:xfrm>
            <a:off x="209405" y="838201"/>
            <a:ext cx="9315595" cy="572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286000" y="1651241"/>
            <a:ext cx="53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mtClean="0">
                <a:solidFill>
                  <a:srgbClr val="FF0000"/>
                </a:solidFill>
              </a:rPr>
              <a:t>so</a:t>
            </a:r>
            <a:endParaRPr lang="vi-VN" sz="2000" b="1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" y="2061268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</a:rPr>
              <a:t>Both</a:t>
            </a:r>
            <a:endParaRPr lang="vi-VN" b="1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72788" y="2009258"/>
            <a:ext cx="7598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mtClean="0">
                <a:solidFill>
                  <a:srgbClr val="FF0000"/>
                </a:solidFill>
              </a:rPr>
              <a:t>and</a:t>
            </a:r>
            <a:endParaRPr lang="vi-VN" sz="2000" b="1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60418" y="2550153"/>
            <a:ext cx="939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mtClean="0">
                <a:solidFill>
                  <a:srgbClr val="FF0000"/>
                </a:solidFill>
              </a:rPr>
              <a:t>either</a:t>
            </a:r>
            <a:endParaRPr lang="vi-VN" sz="2000" b="1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81400" y="2544098"/>
            <a:ext cx="53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mtClean="0">
                <a:solidFill>
                  <a:srgbClr val="FF0000"/>
                </a:solidFill>
              </a:rPr>
              <a:t>or</a:t>
            </a:r>
            <a:endParaRPr lang="vi-VN" sz="2000" b="1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69871" y="2934765"/>
            <a:ext cx="12044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FF0000"/>
                </a:solidFill>
              </a:rPr>
              <a:t>n</a:t>
            </a:r>
            <a:r>
              <a:rPr lang="en-US" sz="2000" b="1" smtClean="0">
                <a:solidFill>
                  <a:srgbClr val="FF0000"/>
                </a:solidFill>
              </a:rPr>
              <a:t>ot only</a:t>
            </a:r>
            <a:endParaRPr lang="vi-VN" sz="2000" b="1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867400" y="2934765"/>
            <a:ext cx="114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FF0000"/>
                </a:solidFill>
              </a:rPr>
              <a:t>b</a:t>
            </a:r>
            <a:r>
              <a:rPr lang="en-US" sz="2000" b="1" smtClean="0">
                <a:solidFill>
                  <a:srgbClr val="FF0000"/>
                </a:solidFill>
              </a:rPr>
              <a:t>ut also</a:t>
            </a:r>
            <a:endParaRPr lang="vi-VN" sz="2000" b="1">
              <a:solidFill>
                <a:srgbClr val="FF0000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742112" y="4724400"/>
            <a:ext cx="381000" cy="3048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7" name="Oval 16"/>
          <p:cNvSpPr/>
          <p:nvPr/>
        </p:nvSpPr>
        <p:spPr>
          <a:xfrm>
            <a:off x="2760617" y="5638800"/>
            <a:ext cx="381000" cy="3048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260797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9" grpId="0"/>
      <p:bldP spid="10" grpId="0"/>
      <p:bldP spid="12" grpId="0"/>
      <p:bldP spid="13" grpId="0"/>
      <p:bldP spid="14" grpId="0"/>
      <p:bldP spid="15" grpId="0"/>
      <p:bldP spid="8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200" y="0"/>
            <a:ext cx="63246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08:Conjunctions 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PAGE 1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68" t="10506" r="15967" b="10863"/>
          <a:stretch/>
        </p:blipFill>
        <p:spPr bwMode="auto">
          <a:xfrm>
            <a:off x="0" y="838199"/>
            <a:ext cx="9525000" cy="5752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0797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200" y="0"/>
            <a:ext cx="63246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08   Conjunctions 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PAGE 174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62800" y="1099066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vi-VN"/>
          </a:p>
        </p:txBody>
      </p:sp>
      <p:sp>
        <p:nvSpPr>
          <p:cNvPr id="9" name="TextBox 8"/>
          <p:cNvSpPr txBox="1"/>
          <p:nvPr/>
        </p:nvSpPr>
        <p:spPr>
          <a:xfrm>
            <a:off x="7162800" y="1283732"/>
            <a:ext cx="121920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endParaRPr lang="vi-VN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20" t="11740" r="20051" b="35750"/>
          <a:stretch/>
        </p:blipFill>
        <p:spPr bwMode="auto">
          <a:xfrm>
            <a:off x="193766" y="903198"/>
            <a:ext cx="9340776" cy="5269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05000" y="1780137"/>
            <a:ext cx="1447800" cy="523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8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hat</a:t>
            </a:r>
            <a:endParaRPr lang="vi-VN" sz="2800" b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76400" y="2209800"/>
            <a:ext cx="952500" cy="523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if</a:t>
            </a:r>
            <a:endParaRPr lang="vi-VN" sz="2800" b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2478" y="2666356"/>
            <a:ext cx="1447800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Whether</a:t>
            </a:r>
            <a:endParaRPr lang="vi-VN" sz="2400" b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1998" y="3014565"/>
            <a:ext cx="1143001" cy="523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Tha</a:t>
            </a:r>
            <a:r>
              <a:rPr lang="en-US" sz="28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 </a:t>
            </a:r>
            <a:endParaRPr lang="vi-VN" sz="2800" b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732061" y="4778792"/>
            <a:ext cx="425633" cy="326608"/>
          </a:xfrm>
          <a:prstGeom prst="ellipse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Oval 15"/>
          <p:cNvSpPr/>
          <p:nvPr/>
        </p:nvSpPr>
        <p:spPr>
          <a:xfrm>
            <a:off x="6949983" y="5638800"/>
            <a:ext cx="425633" cy="326608"/>
          </a:xfrm>
          <a:prstGeom prst="ellipse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833267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11" grpId="0" animBg="1"/>
      <p:bldP spid="12" grpId="0" animBg="1"/>
      <p:bldP spid="14" grpId="0" animBg="1"/>
      <p:bldP spid="7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200" y="0"/>
            <a:ext cx="63246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08: Conjunctions 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PAGE 175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87" t="10506" r="24184" b="22334"/>
          <a:stretch/>
        </p:blipFill>
        <p:spPr bwMode="auto">
          <a:xfrm>
            <a:off x="76200" y="651296"/>
            <a:ext cx="9525000" cy="5462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3267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68E2-5C2E-4EE5-9150-A9C47D8E7885}" type="datetime1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 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13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80" t="10387" r="21389" b="11012"/>
          <a:stretch/>
        </p:blipFill>
        <p:spPr bwMode="auto">
          <a:xfrm>
            <a:off x="95794" y="-76200"/>
            <a:ext cx="9525000" cy="6454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9839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68E2-5C2E-4EE5-9150-A9C47D8E7885}" type="datetime1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14</a:t>
            </a:fld>
            <a:endParaRPr lang="en-US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15" t="68393" r="17005" b="15803"/>
          <a:stretch/>
        </p:blipFill>
        <p:spPr bwMode="auto">
          <a:xfrm>
            <a:off x="228600" y="2353491"/>
            <a:ext cx="9196251" cy="115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063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68E2-5C2E-4EE5-9150-A9C47D8E7885}" type="datetime1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15</a:t>
            </a:fld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50" t="13870" r="17909" b="32529"/>
          <a:stretch/>
        </p:blipFill>
        <p:spPr bwMode="auto">
          <a:xfrm>
            <a:off x="283951" y="1119051"/>
            <a:ext cx="9317249" cy="4953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/>
          <a:extLst/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3124200" y="0"/>
            <a:ext cx="6324600" cy="5334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08   Conjunctions  - PAGE 177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0600" y="1899129"/>
            <a:ext cx="1219200" cy="461665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smtClean="0">
                <a:solidFill>
                  <a:srgbClr val="00B050"/>
                </a:solidFill>
              </a:rPr>
              <a:t>After</a:t>
            </a:r>
            <a:endParaRPr lang="vi-VN" sz="2400" b="1">
              <a:solidFill>
                <a:srgbClr val="00B05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90600" y="2272937"/>
            <a:ext cx="838200" cy="461665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smtClean="0">
                <a:solidFill>
                  <a:srgbClr val="00B050"/>
                </a:solidFill>
              </a:rPr>
              <a:t>As</a:t>
            </a:r>
            <a:endParaRPr lang="vi-VN" sz="2400" b="1">
              <a:solidFill>
                <a:srgbClr val="00B05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31647" y="2612682"/>
            <a:ext cx="1021855" cy="461665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smtClean="0">
                <a:solidFill>
                  <a:srgbClr val="00B050"/>
                </a:solidFill>
              </a:rPr>
              <a:t>since</a:t>
            </a:r>
            <a:endParaRPr lang="vi-VN" sz="2400" b="1">
              <a:solidFill>
                <a:srgbClr val="00B05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90600" y="3074348"/>
            <a:ext cx="2438400" cy="461665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smtClean="0">
                <a:solidFill>
                  <a:srgbClr val="00B050"/>
                </a:solidFill>
              </a:rPr>
              <a:t>Providing that</a:t>
            </a:r>
            <a:endParaRPr lang="vi-VN" sz="2400" b="1">
              <a:solidFill>
                <a:srgbClr val="00B050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6877042" y="4572000"/>
            <a:ext cx="425633" cy="326608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2" name="Oval 11"/>
          <p:cNvSpPr/>
          <p:nvPr/>
        </p:nvSpPr>
        <p:spPr>
          <a:xfrm>
            <a:off x="4970878" y="5386804"/>
            <a:ext cx="425633" cy="326608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033086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68E2-5C2E-4EE5-9150-A9C47D8E7885}" type="datetime1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16</a:t>
            </a:fld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56" t="16012" r="20184" b="8989"/>
          <a:stretch/>
        </p:blipFill>
        <p:spPr bwMode="auto">
          <a:xfrm>
            <a:off x="0" y="746761"/>
            <a:ext cx="95250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2743200" y="37011"/>
            <a:ext cx="6324600" cy="5334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08: Conjunctions  - PAGE 178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082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68E2-5C2E-4EE5-9150-A9C47D8E7885}" type="datetime1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17</a:t>
            </a:fld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4" t="14613" r="17172" b="11131"/>
          <a:stretch/>
        </p:blipFill>
        <p:spPr bwMode="auto">
          <a:xfrm>
            <a:off x="304800" y="685800"/>
            <a:ext cx="9067800" cy="5695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2743200" y="37011"/>
            <a:ext cx="6324600" cy="5334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08: Conjunctions  - PAGE 178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006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68E2-5C2E-4EE5-9150-A9C47D8E7885}" type="datetime1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18</a:t>
            </a:fld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19" t="67649" r="20700" b="13333"/>
          <a:stretch/>
        </p:blipFill>
        <p:spPr bwMode="auto">
          <a:xfrm>
            <a:off x="457200" y="2971800"/>
            <a:ext cx="8662851" cy="1391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70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68E2-5C2E-4EE5-9150-A9C47D8E7885}" type="datetime1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19</a:t>
            </a:fld>
            <a:endParaRPr 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49" t="12857" r="13273" b="9077"/>
          <a:stretch/>
        </p:blipFill>
        <p:spPr bwMode="auto">
          <a:xfrm>
            <a:off x="-76200" y="533400"/>
            <a:ext cx="9677400" cy="5710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2743200" y="37011"/>
            <a:ext cx="6324600" cy="5334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08: Conjunctions  - PAGE 178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7467600" y="2971800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" name="Oval 6"/>
          <p:cNvSpPr/>
          <p:nvPr/>
        </p:nvSpPr>
        <p:spPr>
          <a:xfrm>
            <a:off x="4349931" y="1480457"/>
            <a:ext cx="755469" cy="3048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Oval 8"/>
          <p:cNvSpPr/>
          <p:nvPr/>
        </p:nvSpPr>
        <p:spPr>
          <a:xfrm>
            <a:off x="4349930" y="2514600"/>
            <a:ext cx="755470" cy="4572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Oval 9"/>
          <p:cNvSpPr/>
          <p:nvPr/>
        </p:nvSpPr>
        <p:spPr>
          <a:xfrm>
            <a:off x="685800" y="1785257"/>
            <a:ext cx="907869" cy="42454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1" name="Oval 10"/>
          <p:cNvSpPr/>
          <p:nvPr/>
        </p:nvSpPr>
        <p:spPr>
          <a:xfrm>
            <a:off x="7277642" y="4648200"/>
            <a:ext cx="425633" cy="3266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2" name="Oval 11"/>
          <p:cNvSpPr/>
          <p:nvPr/>
        </p:nvSpPr>
        <p:spPr>
          <a:xfrm>
            <a:off x="5029200" y="5791200"/>
            <a:ext cx="425633" cy="3266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270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68E2-5C2E-4EE5-9150-A9C47D8E7885}" type="datetime1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20</a:t>
            </a:fld>
            <a:endParaRPr lang="en-US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21" t="10506" r="15814" b="8809"/>
          <a:stretch/>
        </p:blipFill>
        <p:spPr bwMode="auto">
          <a:xfrm>
            <a:off x="0" y="779417"/>
            <a:ext cx="9601200" cy="5902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2743200" y="37011"/>
            <a:ext cx="6324600" cy="5334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08: Conjunctions  - PAGE 179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914400" y="3847028"/>
            <a:ext cx="425633" cy="267771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Oval 8"/>
          <p:cNvSpPr/>
          <p:nvPr/>
        </p:nvSpPr>
        <p:spPr>
          <a:xfrm>
            <a:off x="886643" y="5638800"/>
            <a:ext cx="425633" cy="267771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270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68E2-5C2E-4EE5-9150-A9C47D8E7885}" type="datetime1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21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87" t="15863" r="12587" b="11459"/>
          <a:stretch/>
        </p:blipFill>
        <p:spPr bwMode="auto">
          <a:xfrm>
            <a:off x="8709" y="990600"/>
            <a:ext cx="9592491" cy="5316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2743200" y="37011"/>
            <a:ext cx="6324600" cy="5334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08: Conjunctions  - PAGE 179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81000" y="2057400"/>
            <a:ext cx="425633" cy="3266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Oval 8"/>
          <p:cNvSpPr/>
          <p:nvPr/>
        </p:nvSpPr>
        <p:spPr>
          <a:xfrm>
            <a:off x="380999" y="4321592"/>
            <a:ext cx="425633" cy="3266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270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68E2-5C2E-4EE5-9150-A9C47D8E7885}" type="datetime1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22</a:t>
            </a:fld>
            <a:endParaRPr lang="en-US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21" t="10506" r="15814" b="8809"/>
          <a:stretch/>
        </p:blipFill>
        <p:spPr bwMode="auto">
          <a:xfrm>
            <a:off x="0" y="616112"/>
            <a:ext cx="9601200" cy="5902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2743200" y="37011"/>
            <a:ext cx="6324600" cy="5334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08: Conjunctions  - PAGE 179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4996008" y="3346195"/>
            <a:ext cx="425633" cy="3266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" name="Oval 7"/>
          <p:cNvSpPr/>
          <p:nvPr/>
        </p:nvSpPr>
        <p:spPr>
          <a:xfrm>
            <a:off x="4996008" y="6096000"/>
            <a:ext cx="425633" cy="3266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Oval 8"/>
          <p:cNvSpPr/>
          <p:nvPr/>
        </p:nvSpPr>
        <p:spPr>
          <a:xfrm>
            <a:off x="914400" y="3672803"/>
            <a:ext cx="425633" cy="3266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Oval 9"/>
          <p:cNvSpPr/>
          <p:nvPr/>
        </p:nvSpPr>
        <p:spPr>
          <a:xfrm>
            <a:off x="914399" y="5410200"/>
            <a:ext cx="425633" cy="3266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270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68E2-5C2E-4EE5-9150-A9C47D8E7885}" type="datetime1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23</a:t>
            </a:fld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87" t="15863" r="12587" b="11459"/>
          <a:stretch/>
        </p:blipFill>
        <p:spPr bwMode="auto">
          <a:xfrm>
            <a:off x="8709" y="990600"/>
            <a:ext cx="9592491" cy="5316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3048000" y="37011"/>
            <a:ext cx="6324600" cy="5334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08: Conjunctions  - PAGE 179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5181600" y="3243795"/>
            <a:ext cx="425633" cy="3266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" name="Oval 7"/>
          <p:cNvSpPr/>
          <p:nvPr/>
        </p:nvSpPr>
        <p:spPr>
          <a:xfrm>
            <a:off x="5224056" y="4868129"/>
            <a:ext cx="425633" cy="3266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Oval 8"/>
          <p:cNvSpPr/>
          <p:nvPr/>
        </p:nvSpPr>
        <p:spPr>
          <a:xfrm>
            <a:off x="386985" y="2057400"/>
            <a:ext cx="425633" cy="3266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Oval 9"/>
          <p:cNvSpPr/>
          <p:nvPr/>
        </p:nvSpPr>
        <p:spPr>
          <a:xfrm>
            <a:off x="380999" y="4321592"/>
            <a:ext cx="425633" cy="3266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40512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68E2-5C2E-4EE5-9150-A9C47D8E7885}" type="datetime1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24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6" t="12798" r="29722" b="8869"/>
          <a:stretch/>
        </p:blipFill>
        <p:spPr bwMode="auto">
          <a:xfrm>
            <a:off x="0" y="533400"/>
            <a:ext cx="9601200" cy="5882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051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68E2-5C2E-4EE5-9150-A9C47D8E7885}" type="datetime1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25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91" t="10714" r="23598" b="9404"/>
          <a:stretch/>
        </p:blipFill>
        <p:spPr bwMode="auto">
          <a:xfrm>
            <a:off x="0" y="609600"/>
            <a:ext cx="9601200" cy="5843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3048000" y="37011"/>
            <a:ext cx="6324600" cy="5334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08: Conjunctions  - PAGE 180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28900" y="2514600"/>
            <a:ext cx="83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that</a:t>
            </a:r>
            <a:endParaRPr lang="vi-VN" sz="2400" b="1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25734" y="3455569"/>
            <a:ext cx="16034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compatible</a:t>
            </a:r>
            <a:endParaRPr lang="vi-VN" sz="2000" b="1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90700" y="5181600"/>
            <a:ext cx="632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12. Thank you so much for your interest in us.</a:t>
            </a:r>
            <a:endParaRPr lang="vi-VN" sz="2400" b="1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71600" y="2985084"/>
            <a:ext cx="83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after</a:t>
            </a:r>
            <a:endParaRPr lang="vi-VN" sz="2400" b="1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512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8" grpId="0"/>
      <p:bldP spid="9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68E2-5C2E-4EE5-9150-A9C47D8E7885}" type="datetime1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26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59" t="26042" r="12756" b="20060"/>
          <a:stretch/>
        </p:blipFill>
        <p:spPr bwMode="auto">
          <a:xfrm>
            <a:off x="79466" y="1219200"/>
            <a:ext cx="9405257" cy="3942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3048000" y="37011"/>
            <a:ext cx="6324600" cy="5334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08: Conjunctions  - PAGE 180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57200" y="1524000"/>
            <a:ext cx="381000" cy="228600"/>
          </a:xfrm>
          <a:prstGeom prst="ellipse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" name="Oval 7"/>
          <p:cNvSpPr/>
          <p:nvPr/>
        </p:nvSpPr>
        <p:spPr>
          <a:xfrm>
            <a:off x="5105400" y="3190603"/>
            <a:ext cx="381000" cy="228600"/>
          </a:xfrm>
          <a:prstGeom prst="ellipse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Oval 8"/>
          <p:cNvSpPr/>
          <p:nvPr/>
        </p:nvSpPr>
        <p:spPr>
          <a:xfrm>
            <a:off x="457200" y="3810000"/>
            <a:ext cx="381000" cy="228600"/>
          </a:xfrm>
          <a:prstGeom prst="ellipse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Oval 9"/>
          <p:cNvSpPr/>
          <p:nvPr/>
        </p:nvSpPr>
        <p:spPr>
          <a:xfrm>
            <a:off x="5105400" y="1860369"/>
            <a:ext cx="381000" cy="228600"/>
          </a:xfrm>
          <a:prstGeom prst="ellipse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038252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 animBg="1"/>
      <p:bldP spid="8" grpId="0" animBg="1"/>
      <p:bldP spid="9" grpId="0" animBg="1"/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68E2-5C2E-4EE5-9150-A9C47D8E7885}" type="datetime1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27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6" t="10834" r="28015" b="8809"/>
          <a:stretch/>
        </p:blipFill>
        <p:spPr bwMode="auto">
          <a:xfrm>
            <a:off x="-4354" y="609600"/>
            <a:ext cx="9448800" cy="5878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3119846" y="58782"/>
            <a:ext cx="6324600" cy="5334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08: Conjunctions  - PAGE 181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8956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68E2-5C2E-4EE5-9150-A9C47D8E7885}" type="datetime1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28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63" t="10387" r="13524" b="11072"/>
          <a:stretch/>
        </p:blipFill>
        <p:spPr bwMode="auto">
          <a:xfrm>
            <a:off x="195943" y="762000"/>
            <a:ext cx="9174480" cy="5745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4328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68E2-5C2E-4EE5-9150-A9C47D8E7885}" type="datetime1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29</a:t>
            </a:fld>
            <a:endParaRPr lang="en-US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4" t="10923" r="14646" b="22440"/>
          <a:stretch/>
        </p:blipFill>
        <p:spPr bwMode="auto">
          <a:xfrm>
            <a:off x="152400" y="1066800"/>
            <a:ext cx="9296400" cy="5033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473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68E2-5C2E-4EE5-9150-A9C47D8E7885}" type="datetime1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30</a:t>
            </a:fld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63" t="10387" r="13524" b="11072"/>
          <a:stretch/>
        </p:blipFill>
        <p:spPr bwMode="auto">
          <a:xfrm>
            <a:off x="195943" y="762000"/>
            <a:ext cx="9174480" cy="5745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6464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68E2-5C2E-4EE5-9150-A9C47D8E7885}" type="datetime1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31</a:t>
            </a:fld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4" t="10923" r="14646" b="22440"/>
          <a:stretch/>
        </p:blipFill>
        <p:spPr bwMode="auto">
          <a:xfrm>
            <a:off x="152400" y="1042879"/>
            <a:ext cx="9296400" cy="5033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4"/>
          <p:cNvSpPr/>
          <p:nvPr/>
        </p:nvSpPr>
        <p:spPr>
          <a:xfrm>
            <a:off x="494220" y="2696446"/>
            <a:ext cx="457200" cy="228600"/>
          </a:xfrm>
          <a:prstGeom prst="ellipse">
            <a:avLst/>
          </a:prstGeom>
          <a:solidFill>
            <a:srgbClr val="FF66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" name="Oval 6"/>
          <p:cNvSpPr/>
          <p:nvPr/>
        </p:nvSpPr>
        <p:spPr>
          <a:xfrm>
            <a:off x="5257800" y="2696446"/>
            <a:ext cx="457200" cy="228600"/>
          </a:xfrm>
          <a:prstGeom prst="ellipse">
            <a:avLst/>
          </a:prstGeom>
          <a:solidFill>
            <a:srgbClr val="FF66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063768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68E2-5C2E-4EE5-9150-A9C47D8E7885}" type="datetime1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32</a:t>
            </a:fld>
            <a:endParaRPr lang="en-US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19894" cy="5766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8252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68E2-5C2E-4EE5-9150-A9C47D8E7885}" type="datetime1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752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68E2-5C2E-4EE5-9150-A9C47D8E7885}" type="datetime1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252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68E2-5C2E-4EE5-9150-A9C47D8E7885}" type="datetime1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252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200" y="0"/>
            <a:ext cx="63246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</a:t>
            </a:r>
            <a:r>
              <a:rPr lang="en-US" sz="28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07: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PARTICIPLES 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PAGE 167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4419600" y="2386149"/>
            <a:ext cx="609600" cy="0"/>
          </a:xfrm>
          <a:prstGeom prst="line">
            <a:avLst/>
          </a:prstGeom>
          <a:ln w="381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971800" y="2751909"/>
            <a:ext cx="762000" cy="0"/>
          </a:xfrm>
          <a:prstGeom prst="line">
            <a:avLst/>
          </a:prstGeom>
          <a:ln w="381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952206" y="3065417"/>
            <a:ext cx="568234" cy="0"/>
          </a:xfrm>
          <a:prstGeom prst="line">
            <a:avLst/>
          </a:prstGeom>
          <a:ln w="381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617323" y="3429000"/>
            <a:ext cx="1030877" cy="0"/>
          </a:xfrm>
          <a:prstGeom prst="line">
            <a:avLst/>
          </a:prstGeom>
          <a:ln w="381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3236323" y="4706983"/>
            <a:ext cx="381000" cy="304800"/>
          </a:xfrm>
          <a:prstGeom prst="ellipse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8" name="Oval 17"/>
          <p:cNvSpPr/>
          <p:nvPr/>
        </p:nvSpPr>
        <p:spPr>
          <a:xfrm>
            <a:off x="4914900" y="5477684"/>
            <a:ext cx="381000" cy="304800"/>
          </a:xfrm>
          <a:prstGeom prst="ellipse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833267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 animBg="1"/>
      <p:bldP spid="1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200" y="0"/>
            <a:ext cx="63246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</a:t>
            </a:r>
            <a:r>
              <a:rPr lang="en-US" sz="28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07: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PARTICIPLES 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PAGE 168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3267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76600" y="0"/>
            <a:ext cx="61722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07: </a:t>
            </a:r>
            <a:r>
              <a:rPr lang="en-US" sz="28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PARTICIPLES - PAGE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168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1600200" y="1905000"/>
            <a:ext cx="609600" cy="0"/>
          </a:xfrm>
          <a:prstGeom prst="line">
            <a:avLst/>
          </a:prstGeom>
          <a:ln w="381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705792" y="2346960"/>
            <a:ext cx="685800" cy="0"/>
          </a:xfrm>
          <a:prstGeom prst="line">
            <a:avLst/>
          </a:prstGeom>
          <a:ln w="381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905000" y="2743200"/>
            <a:ext cx="1107077" cy="0"/>
          </a:xfrm>
          <a:prstGeom prst="line">
            <a:avLst/>
          </a:prstGeom>
          <a:ln w="381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6553200" y="4038600"/>
            <a:ext cx="381000" cy="332400"/>
          </a:xfrm>
          <a:prstGeom prst="ellipse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Oval 15"/>
          <p:cNvSpPr/>
          <p:nvPr/>
        </p:nvSpPr>
        <p:spPr>
          <a:xfrm>
            <a:off x="4837612" y="5257800"/>
            <a:ext cx="381000" cy="332400"/>
          </a:xfrm>
          <a:prstGeom prst="ellipse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91490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3" name="Picture 2" descr="Đánh Dấu Kiểm Tra Màu Đỏ Chính - Miễn Phí vector hình ảnh trên Pixaba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08"/>
          <a:stretch/>
        </p:blipFill>
        <p:spPr bwMode="auto">
          <a:xfrm>
            <a:off x="1143000" y="4027714"/>
            <a:ext cx="494869" cy="263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Đánh Dấu Kiểm Tra Màu Đỏ Chính - Miễn Phí vector hình ảnh trên Pixaba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08"/>
          <a:stretch/>
        </p:blipFill>
        <p:spPr bwMode="auto">
          <a:xfrm>
            <a:off x="5107578" y="3965665"/>
            <a:ext cx="494869" cy="263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Đánh Dấu Kiểm Tra Màu Đỏ Chính - Miễn Phí vector hình ảnh trên Pixaba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08"/>
          <a:stretch/>
        </p:blipFill>
        <p:spPr bwMode="auto">
          <a:xfrm>
            <a:off x="1143000" y="5954486"/>
            <a:ext cx="494869" cy="263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Đánh Dấu Kiểm Tra Màu Đỏ Chính - Miễn Phí vector hình ảnh trên Pixaba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08"/>
          <a:stretch/>
        </p:blipFill>
        <p:spPr bwMode="auto">
          <a:xfrm>
            <a:off x="5132944" y="5344886"/>
            <a:ext cx="494869" cy="263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363710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1" name="Picture 2" descr="Đánh Dấu Kiểm Tra Màu Đỏ Chính - Miễn Phí vector hình ảnh trên Pixaba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08"/>
          <a:stretch/>
        </p:blipFill>
        <p:spPr bwMode="auto">
          <a:xfrm>
            <a:off x="990600" y="2434046"/>
            <a:ext cx="494869" cy="263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Đánh Dấu Kiểm Tra Màu Đỏ Chính - Miễn Phí vector hình ảnh trên Pixaba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08"/>
          <a:stretch/>
        </p:blipFill>
        <p:spPr bwMode="auto">
          <a:xfrm>
            <a:off x="1100874" y="4648200"/>
            <a:ext cx="494869" cy="263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Đánh Dấu Kiểm Tra Màu Đỏ Chính - Miễn Phí vector hình ảnh trên Pixaba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08"/>
          <a:stretch/>
        </p:blipFill>
        <p:spPr bwMode="auto">
          <a:xfrm>
            <a:off x="5105400" y="2607129"/>
            <a:ext cx="494869" cy="263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Đánh Dấu Kiểm Tra Màu Đỏ Chính - Miễn Phí vector hình ảnh trên Pixaba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08"/>
          <a:stretch/>
        </p:blipFill>
        <p:spPr bwMode="auto">
          <a:xfrm>
            <a:off x="5105399" y="4027714"/>
            <a:ext cx="494869" cy="263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3400" y="400345"/>
            <a:ext cx="8641080" cy="1143000"/>
          </a:xfrm>
        </p:spPr>
        <p:txBody>
          <a:bodyPr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72540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72540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1400" y="0"/>
            <a:ext cx="58674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07: Participles – PAGE 170 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99" t="10298" r="22593" b="46399"/>
          <a:stretch/>
        </p:blipFill>
        <p:spPr bwMode="auto">
          <a:xfrm>
            <a:off x="154577" y="762000"/>
            <a:ext cx="94488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 descr="Đánh Dấu Kiểm Tra Màu Đỏ Chính - Miễn Phí vector hình ảnh trên Pixabay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08"/>
          <a:stretch/>
        </p:blipFill>
        <p:spPr bwMode="auto">
          <a:xfrm>
            <a:off x="1192202" y="1558835"/>
            <a:ext cx="494869" cy="263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Đánh Dấu Kiểm Tra Màu Đỏ Chính - Miễn Phí vector hình ảnh trên Pixabay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08"/>
          <a:stretch/>
        </p:blipFill>
        <p:spPr bwMode="auto">
          <a:xfrm>
            <a:off x="1192201" y="3373483"/>
            <a:ext cx="494869" cy="263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Đánh Dấu Kiểm Tra Màu Đỏ Chính - Miễn Phí vector hình ảnh trên Pixabay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08"/>
          <a:stretch/>
        </p:blipFill>
        <p:spPr bwMode="auto">
          <a:xfrm>
            <a:off x="5257800" y="1248593"/>
            <a:ext cx="494869" cy="263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Đánh Dấu Kiểm Tra Màu Đỏ Chính - Miễn Phí vector hình ảnh trên Pixabay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08"/>
          <a:stretch/>
        </p:blipFill>
        <p:spPr bwMode="auto">
          <a:xfrm>
            <a:off x="5257799" y="2697480"/>
            <a:ext cx="494869" cy="263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2540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72540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092880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1400" y="0"/>
            <a:ext cx="58674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07: Participles – PAGE 171 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2" descr="Đánh Dấu Kiểm Tra Màu Đỏ Chính - Miễn Phí vector hình ảnh trên Pixaba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08"/>
          <a:stretch/>
        </p:blipFill>
        <p:spPr bwMode="auto">
          <a:xfrm>
            <a:off x="1270691" y="1371600"/>
            <a:ext cx="494869" cy="263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Đánh Dấu Kiểm Tra Màu Đỏ Chính - Miễn Phí vector hình ảnh trên Pixaba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08"/>
          <a:stretch/>
        </p:blipFill>
        <p:spPr bwMode="auto">
          <a:xfrm>
            <a:off x="5334000" y="1549037"/>
            <a:ext cx="494869" cy="263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2880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371" y="685800"/>
            <a:ext cx="7919894" cy="5766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2880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68E2-5C2E-4EE5-9150-A9C47D8E7885}" type="datetime1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47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2" b="4580"/>
          <a:stretch/>
        </p:blipFill>
        <p:spPr bwMode="auto">
          <a:xfrm>
            <a:off x="0" y="0"/>
            <a:ext cx="9601199" cy="6453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6802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68E2-5C2E-4EE5-9150-A9C47D8E7885}" type="datetime1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48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76" t="449" r="15371" b="-1"/>
          <a:stretch/>
        </p:blipFill>
        <p:spPr bwMode="auto">
          <a:xfrm>
            <a:off x="156754" y="-535576"/>
            <a:ext cx="9261566" cy="7965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569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1400" y="0"/>
            <a:ext cx="58674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07: Participles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PAGE 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38400" y="2057400"/>
            <a:ext cx="381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Exercies of Conjunctions</a:t>
            </a:r>
            <a:endParaRPr lang="vi-VN"/>
          </a:p>
        </p:txBody>
      </p:sp>
      <p:sp>
        <p:nvSpPr>
          <p:cNvPr id="10" name="TextBox 9"/>
          <p:cNvSpPr txBox="1"/>
          <p:nvPr/>
        </p:nvSpPr>
        <p:spPr>
          <a:xfrm>
            <a:off x="2552700" y="4191000"/>
            <a:ext cx="5143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092880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1400" y="0"/>
            <a:ext cx="58674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07: Participles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PAGE 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880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1400" y="0"/>
            <a:ext cx="58674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07: Participles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PAGE 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880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1400" y="0"/>
            <a:ext cx="58674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07: Participles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PAGE 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540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1400" y="0"/>
            <a:ext cx="58674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Participles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PAGE 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243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200" y="0"/>
            <a:ext cx="63246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</a:t>
            </a:r>
            <a:r>
              <a:rPr lang="en-US" sz="28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07: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PARTICIPLES 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PAGE 165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3267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1400" y="0"/>
            <a:ext cx="58674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Participles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PAGE 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243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1400" y="0"/>
            <a:ext cx="58674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Participles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PAGE 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243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1400" y="0"/>
            <a:ext cx="58674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Participles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PAGE 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243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200" y="0"/>
            <a:ext cx="63246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</a:t>
            </a:r>
            <a:r>
              <a:rPr lang="en-US" sz="28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07: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PARTICIPLES 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PAGE 165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3267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1400" y="0"/>
            <a:ext cx="58674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Participles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PAGE 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243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1400" y="0"/>
            <a:ext cx="58674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Participles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PAGE 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243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200" y="0"/>
            <a:ext cx="63246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</a:t>
            </a:r>
            <a:r>
              <a:rPr lang="en-US" sz="28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07: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PARTICIPLES 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PAGE 165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3267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200" y="0"/>
            <a:ext cx="63246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</a:t>
            </a:r>
            <a:r>
              <a:rPr lang="en-US" sz="28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07: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PARTICIPLES 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PAGE 165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3267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1400" y="0"/>
            <a:ext cx="58674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PAGE 23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85800"/>
            <a:ext cx="9220200" cy="579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685800" y="2895600"/>
            <a:ext cx="2438400" cy="533400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3089564" y="4343400"/>
            <a:ext cx="1330036" cy="533400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31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13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1400" y="0"/>
            <a:ext cx="5867400" cy="5334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PAGE 23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424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VI: INCOMPLETE TEXTS – PAGE 23</a:t>
            </a:r>
            <a:endParaRPr lang="en-US" sz="24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1224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VI: INCOMPLETE TEXTS – PAGE 72</a:t>
            </a:r>
            <a:endParaRPr lang="en-US" sz="24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91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VI: INCOMPLETE TEXTS – PAGE 72</a:t>
            </a:r>
            <a:endParaRPr lang="en-US" sz="24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565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VI: INCOMPLETE TEXTS – PAGE 72</a:t>
            </a:r>
            <a:endParaRPr lang="en-US" sz="24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751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VI: INCOMPLETE TEXTS – PAGE 73</a:t>
            </a:r>
            <a:endParaRPr lang="en-US" sz="24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609600"/>
            <a:ext cx="92964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5894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VI: INCOMPLETE TEXTS – PAGE 73</a:t>
            </a:r>
            <a:endParaRPr lang="en-US" sz="24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762000"/>
            <a:ext cx="9309416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3276600" y="3124200"/>
            <a:ext cx="1447800" cy="30480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643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VI: INCOMPLETE TEXTS – PAGE 73</a:t>
            </a:r>
            <a:endParaRPr lang="en-US" sz="24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1" y="990600"/>
            <a:ext cx="9286346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685800" y="2133600"/>
            <a:ext cx="1524000" cy="304800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703118" y="3886200"/>
            <a:ext cx="1524000" cy="304800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4267200" y="3910445"/>
            <a:ext cx="1828800" cy="304800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100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9" grpId="0" animBg="1"/>
      <p:bldP spid="10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VI: INCOMPLETE TEXTS – PAGE 74</a:t>
            </a:r>
            <a:endParaRPr lang="en-US" sz="24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09600"/>
            <a:ext cx="9220200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421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VI: INCOMPLETE TEXTS – PAGE 74</a:t>
            </a:r>
            <a:endParaRPr lang="en-US" sz="24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" y="1066800"/>
            <a:ext cx="9363441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838200" y="3581400"/>
            <a:ext cx="1447800" cy="30480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3124200" y="5053445"/>
            <a:ext cx="1447800" cy="30480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983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9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VI: INCOMPLETE TEXTS – PAGE 74</a:t>
            </a:r>
            <a:endParaRPr lang="en-US" sz="24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066800"/>
            <a:ext cx="9324845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905000" y="3505200"/>
            <a:ext cx="1447800" cy="30480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3200400" y="1981200"/>
            <a:ext cx="1219200" cy="30480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937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9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VI: INCOMPLETE TEXTS – PAGE 23</a:t>
            </a:r>
            <a:endParaRPr lang="en-US" sz="24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99" y="990600"/>
            <a:ext cx="9188281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828800" y="1600200"/>
            <a:ext cx="1447800" cy="30480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2286000" y="3048000"/>
            <a:ext cx="990600" cy="38100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574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10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VII: READING COMPREHENSION – PAGE 75</a:t>
            </a:r>
            <a:endParaRPr lang="en-US" sz="2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318"/>
            <a:ext cx="8410758" cy="653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7581" y="0"/>
            <a:ext cx="356362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422" y="4942609"/>
            <a:ext cx="3343275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3322" y="4685434"/>
            <a:ext cx="3390900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6477000" y="381000"/>
            <a:ext cx="1524000" cy="381000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8077201" y="571500"/>
            <a:ext cx="152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</a:rPr>
              <a:t>Line 1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295399" y="6019800"/>
            <a:ext cx="2927297" cy="304800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2895600" y="5090901"/>
            <a:ext cx="1981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</a:rPr>
              <a:t>Lines 7-8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334000" y="6019800"/>
            <a:ext cx="3080222" cy="533400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7423622" y="5090901"/>
            <a:ext cx="2177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</a:rPr>
              <a:t>Lines 4-5</a:t>
            </a:r>
            <a:endParaRPr lang="en-US" sz="2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2620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7" grpId="0"/>
      <p:bldP spid="15" grpId="0" animBg="1"/>
      <p:bldP spid="16" grpId="0"/>
      <p:bldP spid="17" grpId="0" animBg="1"/>
      <p:bldP spid="18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VII: READING COMPREHENSION – PAGE 76</a:t>
            </a:r>
            <a:endParaRPr lang="en-US" sz="2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3" y="76200"/>
            <a:ext cx="9573491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6629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VII: READING COMPREHENSION – PAGE 76</a:t>
            </a:r>
            <a:endParaRPr lang="en-US" sz="2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838200"/>
            <a:ext cx="9220200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64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VII: READING COMPREHENSION – PAGE 75</a:t>
            </a:r>
            <a:endParaRPr lang="en-US" sz="2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12/8/2023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799" y="27709"/>
            <a:ext cx="6629399" cy="4696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82" y="27709"/>
            <a:ext cx="3133725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9" y="2133600"/>
            <a:ext cx="3133725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748644"/>
            <a:ext cx="4114800" cy="1728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580" y="4748645"/>
            <a:ext cx="4779820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406544" y="503958"/>
            <a:ext cx="2362200" cy="41044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406544" y="3124201"/>
            <a:ext cx="2362200" cy="3048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661554" y="5308021"/>
            <a:ext cx="1319646" cy="3048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>
            <a:off x="5105400" y="6301220"/>
            <a:ext cx="1600200" cy="3048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28600" y="1589809"/>
            <a:ext cx="2743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</a:rPr>
              <a:t>By the title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1173" y="3711392"/>
            <a:ext cx="2743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</a:rPr>
              <a:t>By lines 4-5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981200" y="5778000"/>
            <a:ext cx="2743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</a:rPr>
              <a:t>By lines 12-13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5612821"/>
            <a:ext cx="2743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</a:rPr>
              <a:t>By lines 13-15</a:t>
            </a:r>
            <a:endParaRPr lang="en-US" sz="2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148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13" grpId="0" animBg="1"/>
      <p:bldP spid="14" grpId="0" animBg="1"/>
      <p:bldP spid="15" grpId="0" animBg="1"/>
      <p:bldP spid="8" grpId="0"/>
      <p:bldP spid="18" grpId="0"/>
      <p:bldP spid="19" grpId="0"/>
      <p:bldP spid="20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VII: READING COMPREHENSION – PAGE 77</a:t>
            </a:r>
            <a:endParaRPr lang="en-US" sz="2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12/8/2023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609599"/>
            <a:ext cx="6400800" cy="5851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553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VII: READING COMPREHENSION – PAGE 77</a:t>
            </a:r>
            <a:endParaRPr lang="en-US" sz="2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12/8/2023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48" y="1066800"/>
            <a:ext cx="9009352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1427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VII: READING COMPREHENSION – PAGE 77</a:t>
            </a:r>
            <a:endParaRPr lang="en-US" sz="2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12/8/2023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118" y="0"/>
            <a:ext cx="66294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"/>
            <a:ext cx="2989118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3" y="2490355"/>
            <a:ext cx="299258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987040"/>
            <a:ext cx="3810000" cy="1566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876800"/>
            <a:ext cx="4011386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228600" y="1066800"/>
            <a:ext cx="2760518" cy="304800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232065" y="3509530"/>
            <a:ext cx="1901535" cy="304800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>
            <a:off x="533400" y="5617720"/>
            <a:ext cx="3505200" cy="304800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4953000" y="5933777"/>
            <a:ext cx="3352800" cy="304800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32065" y="1752600"/>
            <a:ext cx="2358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</a:rPr>
              <a:t>By lines 3-6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52400" y="4049202"/>
            <a:ext cx="2358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</a:rPr>
              <a:t>By lines 3-4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594265" y="6291590"/>
            <a:ext cx="2358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</a:rPr>
              <a:t>By lines 9-11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507186" y="4807059"/>
            <a:ext cx="10269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</a:rPr>
              <a:t>By lines 3-4; 16-17</a:t>
            </a:r>
            <a:endParaRPr lang="en-US" sz="2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2026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14" grpId="0" animBg="1"/>
      <p:bldP spid="15" grpId="0" animBg="1"/>
      <p:bldP spid="16" grpId="0" animBg="1"/>
      <p:bldP spid="7" grpId="0"/>
      <p:bldP spid="18" grpId="0"/>
      <p:bldP spid="19" grpId="0"/>
      <p:bldP spid="20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VII: READING COMPREHENSION – PAGE 78</a:t>
            </a:r>
            <a:endParaRPr lang="en-US" sz="2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12/8/2023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866774"/>
            <a:ext cx="8181975" cy="5572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6161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VII: READING COMPREHENSION – PAGE 78</a:t>
            </a:r>
            <a:endParaRPr lang="en-US" sz="2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12/8/2023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687965"/>
            <a:ext cx="7885930" cy="5789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9191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VII: READING COMPREHENSION – PAGE 78</a:t>
            </a:r>
            <a:endParaRPr lang="en-US" sz="2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12/8/2023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687965"/>
            <a:ext cx="7885930" cy="5789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022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VII: READING COMPREHENSION – PAGE 78</a:t>
            </a:r>
            <a:endParaRPr lang="en-US" sz="2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12/8/2023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0"/>
            <a:ext cx="4561291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7492" y="76200"/>
            <a:ext cx="4939464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391" y="2381250"/>
            <a:ext cx="4977565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7491" y="4343400"/>
            <a:ext cx="4863263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5181600" y="1100137"/>
            <a:ext cx="3810000" cy="500063"/>
          </a:xfrm>
          <a:prstGeom prst="roundRect">
            <a:avLst/>
          </a:prstGeom>
          <a:noFill/>
          <a:ln w="38100">
            <a:solidFill>
              <a:srgbClr val="33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5181600" y="2895600"/>
            <a:ext cx="2532078" cy="293110"/>
          </a:xfrm>
          <a:prstGeom prst="roundRect">
            <a:avLst/>
          </a:prstGeom>
          <a:noFill/>
          <a:ln w="38100">
            <a:solidFill>
              <a:srgbClr val="33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5181600" y="5105400"/>
            <a:ext cx="4395356" cy="533399"/>
          </a:xfrm>
          <a:prstGeom prst="roundRect">
            <a:avLst/>
          </a:prstGeom>
          <a:noFill/>
          <a:ln w="38100">
            <a:solidFill>
              <a:srgbClr val="33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5153891" y="1968807"/>
            <a:ext cx="29444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By the graph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764073" y="4038600"/>
            <a:ext cx="5370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By the 2</a:t>
            </a:r>
            <a:r>
              <a:rPr lang="en-US" sz="2400" b="1" baseline="30000" dirty="0" smtClean="0">
                <a:solidFill>
                  <a:srgbClr val="0000FF"/>
                </a:solidFill>
              </a:rPr>
              <a:t>nd</a:t>
            </a:r>
            <a:r>
              <a:rPr lang="en-US" sz="2400" b="1" dirty="0" smtClean="0">
                <a:solidFill>
                  <a:srgbClr val="0000FF"/>
                </a:solidFill>
              </a:rPr>
              <a:t> paragraph of the letter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88660" y="6019800"/>
            <a:ext cx="4837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By the graph</a:t>
            </a:r>
            <a:endParaRPr lang="en-US" sz="2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8786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13" grpId="0" animBg="1"/>
      <p:bldP spid="14" grpId="0" animBg="1"/>
      <p:bldP spid="7" grpId="0"/>
      <p:bldP spid="16" grpId="0"/>
      <p:bldP spid="17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VII: READING COMPREHENSION – PAGE 78</a:t>
            </a:r>
            <a:endParaRPr lang="en-US" sz="2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12/8/2023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0"/>
            <a:ext cx="4561291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7882" y="117763"/>
            <a:ext cx="4953318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2667000"/>
            <a:ext cx="4724400" cy="207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ounded Rectangle 11"/>
          <p:cNvSpPr/>
          <p:nvPr/>
        </p:nvSpPr>
        <p:spPr>
          <a:xfrm>
            <a:off x="5105400" y="1371599"/>
            <a:ext cx="4038600" cy="298739"/>
          </a:xfrm>
          <a:prstGeom prst="roundRect">
            <a:avLst/>
          </a:prstGeom>
          <a:noFill/>
          <a:ln w="38100">
            <a:solidFill>
              <a:srgbClr val="33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5129645" y="3505200"/>
            <a:ext cx="4038600" cy="457200"/>
          </a:xfrm>
          <a:prstGeom prst="roundRect">
            <a:avLst/>
          </a:prstGeom>
          <a:noFill/>
          <a:ln w="38100">
            <a:solidFill>
              <a:srgbClr val="33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105400" y="1828800"/>
            <a:ext cx="29444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By the graph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795246" y="4648200"/>
            <a:ext cx="5370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By the 1</a:t>
            </a:r>
            <a:r>
              <a:rPr lang="en-US" sz="2400" b="1" baseline="30000" dirty="0" smtClean="0">
                <a:solidFill>
                  <a:srgbClr val="0000FF"/>
                </a:solidFill>
              </a:rPr>
              <a:t>st</a:t>
            </a:r>
            <a:r>
              <a:rPr lang="en-US" sz="2400" b="1" dirty="0" smtClean="0">
                <a:solidFill>
                  <a:srgbClr val="0000FF"/>
                </a:solidFill>
              </a:rPr>
              <a:t>  paragraph of the letter</a:t>
            </a:r>
            <a:endParaRPr lang="en-US" sz="2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4990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 animBg="1"/>
      <p:bldP spid="13" grpId="0" animBg="1"/>
      <p:bldP spid="14" grpId="0"/>
      <p:bldP spid="16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III: SHORT CONVERSATION – PAGE 67</a:t>
            </a:r>
            <a:endParaRPr lang="en-US" sz="2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12/8/2023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82"/>
            <a:ext cx="6572066" cy="6303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7 Track 7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05200" y="3184525"/>
            <a:ext cx="487363" cy="487363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09600" y="1676400"/>
            <a:ext cx="2590800" cy="304800"/>
          </a:xfrm>
          <a:prstGeom prst="roundRect">
            <a:avLst/>
          </a:prstGeom>
          <a:noFill/>
          <a:ln w="38100">
            <a:solidFill>
              <a:srgbClr val="33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606136" y="3367088"/>
            <a:ext cx="1830532" cy="304800"/>
          </a:xfrm>
          <a:prstGeom prst="roundRect">
            <a:avLst/>
          </a:prstGeom>
          <a:noFill/>
          <a:ln w="38100">
            <a:solidFill>
              <a:srgbClr val="33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606136" y="5638800"/>
            <a:ext cx="3661064" cy="381000"/>
          </a:xfrm>
          <a:prstGeom prst="roundRect">
            <a:avLst/>
          </a:prstGeom>
          <a:noFill/>
          <a:ln w="38100">
            <a:solidFill>
              <a:srgbClr val="33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055" y="1381125"/>
            <a:ext cx="592974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505200" y="1381125"/>
            <a:ext cx="2286000" cy="2952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886200"/>
            <a:ext cx="592974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3429000" y="3886200"/>
            <a:ext cx="2286000" cy="3000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9881" y="5105400"/>
            <a:ext cx="531495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ounded Rectangle 11"/>
          <p:cNvSpPr/>
          <p:nvPr/>
        </p:nvSpPr>
        <p:spPr>
          <a:xfrm>
            <a:off x="4009881" y="5105400"/>
            <a:ext cx="2086119" cy="2667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435" y="5391150"/>
            <a:ext cx="4648201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142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15094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10000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7" grpId="0" animBg="1"/>
      <p:bldP spid="10" grpId="0" animBg="1"/>
      <p:bldP spid="11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III: SHORT CONVERSATION – PAGE 67</a:t>
            </a:r>
            <a:endParaRPr lang="en-US" sz="2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12/8/2023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" name="07 Track 7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781781" y="2880518"/>
            <a:ext cx="487363" cy="487363"/>
          </a:xfrm>
          <a:prstGeom prst="rect">
            <a:avLst/>
          </a:prstGeom>
        </p:spPr>
      </p:pic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914400"/>
            <a:ext cx="5981700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5758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5094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10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III: SHORT CONVERSATION – PAGE 67</a:t>
            </a:r>
            <a:endParaRPr lang="en-US" sz="2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12/8/2023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" name="07 Track 7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047271" y="1752600"/>
            <a:ext cx="487363" cy="487363"/>
          </a:xfrm>
          <a:prstGeom prst="rect">
            <a:avLst/>
          </a:prstGeom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52282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ounded Rectangle 11"/>
          <p:cNvSpPr/>
          <p:nvPr/>
        </p:nvSpPr>
        <p:spPr>
          <a:xfrm>
            <a:off x="609600" y="838200"/>
            <a:ext cx="4038600" cy="304800"/>
          </a:xfrm>
          <a:prstGeom prst="roundRect">
            <a:avLst/>
          </a:prstGeom>
          <a:noFill/>
          <a:ln w="38100">
            <a:solidFill>
              <a:srgbClr val="33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09600" y="2971799"/>
            <a:ext cx="2266541" cy="396081"/>
          </a:xfrm>
          <a:prstGeom prst="roundRect">
            <a:avLst/>
          </a:prstGeom>
          <a:noFill/>
          <a:ln w="38100">
            <a:solidFill>
              <a:srgbClr val="33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09600" y="4908585"/>
            <a:ext cx="2266541" cy="273015"/>
          </a:xfrm>
          <a:prstGeom prst="roundRect">
            <a:avLst/>
          </a:prstGeom>
          <a:noFill/>
          <a:ln w="38100">
            <a:solidFill>
              <a:srgbClr val="33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8309" y="514350"/>
            <a:ext cx="4772891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7214754" y="1143000"/>
            <a:ext cx="2310246" cy="32385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2701130"/>
            <a:ext cx="617220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6553200" y="3034505"/>
            <a:ext cx="2819400" cy="3333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3797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4922440"/>
            <a:ext cx="6309820" cy="1097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3107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15094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10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12" grpId="0" animBg="1"/>
      <p:bldP spid="13" grpId="0" animBg="1"/>
      <p:bldP spid="14" grpId="0" animBg="1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III: SHORT CONVERSATION – PAGE 67</a:t>
            </a:r>
            <a:endParaRPr lang="en-US" sz="2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12/8/2023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" name="07 Track 7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20000" y="762000"/>
            <a:ext cx="487363" cy="487363"/>
          </a:xfrm>
          <a:prstGeom prst="rect">
            <a:avLst/>
          </a:prstGeom>
        </p:spPr>
      </p:pic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762000"/>
            <a:ext cx="7086600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0423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5094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10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IV: SHORT TALKS – PAGE 68</a:t>
            </a:r>
            <a:endParaRPr lang="en-US" sz="2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12/8/2023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609600"/>
            <a:ext cx="9220200" cy="566335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08 Track 8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068762" y="1143000"/>
            <a:ext cx="487363" cy="487363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517525" y="1081881"/>
            <a:ext cx="1692275" cy="304800"/>
          </a:xfrm>
          <a:prstGeom prst="roundRect">
            <a:avLst/>
          </a:prstGeom>
          <a:noFill/>
          <a:ln w="38100">
            <a:solidFill>
              <a:srgbClr val="33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85800" y="3657600"/>
            <a:ext cx="4000500" cy="304800"/>
          </a:xfrm>
          <a:prstGeom prst="roundRect">
            <a:avLst/>
          </a:prstGeom>
          <a:noFill/>
          <a:ln w="38100">
            <a:solidFill>
              <a:srgbClr val="33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713508" y="5638800"/>
            <a:ext cx="4391891" cy="304800"/>
          </a:xfrm>
          <a:prstGeom prst="roundRect">
            <a:avLst/>
          </a:prstGeom>
          <a:noFill/>
          <a:ln w="38100">
            <a:solidFill>
              <a:srgbClr val="33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1630362"/>
            <a:ext cx="7009721" cy="80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514600" y="1630363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68580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2939916"/>
            <a:ext cx="5925277" cy="641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ounded Rectangle 13"/>
          <p:cNvSpPr/>
          <p:nvPr/>
        </p:nvSpPr>
        <p:spPr>
          <a:xfrm>
            <a:off x="84582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5029200"/>
            <a:ext cx="5448829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9241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19934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10" grpId="0" animBg="1"/>
      <p:bldP spid="12" grpId="0" animBg="1"/>
      <p:bldP spid="13" grpId="0" animBg="1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IV: SHORT TALKS – PAGE 68</a:t>
            </a:r>
            <a:endParaRPr lang="en-US" sz="2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12/8/2023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08 Track 8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386681" y="175417"/>
            <a:ext cx="487363" cy="487363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84582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066800"/>
            <a:ext cx="7162799" cy="541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5877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9934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IV: SHORT TALKS – PAGE 68</a:t>
            </a:r>
            <a:endParaRPr lang="en-US" sz="2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12/8/2023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08 Track 8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781800" y="2514600"/>
            <a:ext cx="487363" cy="487363"/>
          </a:xfrm>
          <a:prstGeom prst="rect">
            <a:avLst/>
          </a:prstGeom>
        </p:spPr>
      </p:pic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872835"/>
            <a:ext cx="5105400" cy="5436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/>
          <p:cNvSpPr/>
          <p:nvPr/>
        </p:nvSpPr>
        <p:spPr>
          <a:xfrm>
            <a:off x="1143000" y="1249362"/>
            <a:ext cx="1981200" cy="350838"/>
          </a:xfrm>
          <a:prstGeom prst="roundRect">
            <a:avLst/>
          </a:prstGeom>
          <a:noFill/>
          <a:ln w="38100">
            <a:solidFill>
              <a:srgbClr val="33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028700" y="3484058"/>
            <a:ext cx="1714500" cy="350838"/>
          </a:xfrm>
          <a:prstGeom prst="roundRect">
            <a:avLst/>
          </a:prstGeom>
          <a:noFill/>
          <a:ln w="38100">
            <a:solidFill>
              <a:srgbClr val="33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1021773" y="5958757"/>
            <a:ext cx="1188027" cy="350838"/>
          </a:xfrm>
          <a:prstGeom prst="roundRect">
            <a:avLst/>
          </a:prstGeom>
          <a:noFill/>
          <a:ln w="38100">
            <a:solidFill>
              <a:srgbClr val="33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243" y="1323974"/>
            <a:ext cx="6300957" cy="1038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8610600" y="1981200"/>
            <a:ext cx="914400" cy="381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3524335"/>
            <a:ext cx="5943600" cy="621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657600" y="3484058"/>
            <a:ext cx="4114800" cy="249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8686800" y="3733800"/>
            <a:ext cx="838200" cy="41165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5467" y="5067375"/>
            <a:ext cx="5737091" cy="1242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2845467" y="5067375"/>
            <a:ext cx="4774533" cy="3428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4800600" y="5958757"/>
            <a:ext cx="3657600" cy="3508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013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19934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15" grpId="0" animBg="1"/>
      <p:bldP spid="16" grpId="0" animBg="1"/>
      <p:bldP spid="17" grpId="0" animBg="1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448800" cy="533400"/>
          </a:xfrm>
        </p:spPr>
        <p:txBody>
          <a:bodyPr>
            <a:noAutofit/>
          </a:bodyPr>
          <a:lstStyle/>
          <a:p>
            <a:pPr algn="r"/>
            <a:r>
              <a:rPr lang="en-US" sz="2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TENSES – PART IV: SHORT TALKS – PAGE 68</a:t>
            </a:r>
            <a:endParaRPr lang="en-US" sz="2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D78A-4FF9-4A4A-86C9-2E0BEA25A138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12/8/2023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08 Track 8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386681" y="175417"/>
            <a:ext cx="487363" cy="487363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84582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038224"/>
            <a:ext cx="7239000" cy="5398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8937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9934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066800" y="1219202"/>
            <a:ext cx="8534400" cy="171739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</a:t>
            </a: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cooperation.</a:t>
            </a:r>
            <a:endParaRPr lang="en-US" sz="4800" b="1" cap="all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rgbClr val="3891A7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0F76E-450B-4CD1-A3BE-6705DB5ACFD5}" type="datetime1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6146" name="Picture 2" descr="kurumi-chan.4 EN | Anime kawaii, Menina anime, Desenhos de menin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733806"/>
            <a:ext cx="246697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12127</TotalTime>
  <Words>1279</Words>
  <Application>Microsoft Office PowerPoint</Application>
  <PresentationFormat>Custom</PresentationFormat>
  <Paragraphs>401</Paragraphs>
  <Slides>96</Slides>
  <Notes>3</Notes>
  <HiddenSlides>0</HiddenSlides>
  <MMClips>8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96</vt:i4>
      </vt:variant>
    </vt:vector>
  </HeadingPairs>
  <TitlesOfParts>
    <vt:vector size="97" baseType="lpstr">
      <vt:lpstr>Flow</vt:lpstr>
      <vt:lpstr>TRƯỜNG CAO ĐẲNG LÝ TỰ TRỌNG TP. HỒ CHÍ MINH</vt:lpstr>
      <vt:lpstr>KHOA KHOA HỌC CƠ BẢN</vt:lpstr>
      <vt:lpstr>PowerPoint Presentation</vt:lpstr>
      <vt:lpstr>PowerPoint Presentation</vt:lpstr>
      <vt:lpstr>PowerPoint Presentation</vt:lpstr>
      <vt:lpstr>PowerPoint Presentation</vt:lpstr>
      <vt:lpstr>UNIT 08: Conjunctions </vt:lpstr>
      <vt:lpstr>UNIT 08: Conjunctions  - PAGE 172</vt:lpstr>
      <vt:lpstr>UNIT 08: Conjuctions  - Page 172</vt:lpstr>
      <vt:lpstr>UNIT 08:Conjunctions  - PAGE 1</vt:lpstr>
      <vt:lpstr>UNIT 08   Conjunctions  - PAGE 174</vt:lpstr>
      <vt:lpstr>UNIT 08: Conjunctions  - PAGE 175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UNIT 07: PARTICIPLES  - PAGE 167</vt:lpstr>
      <vt:lpstr>UNIT 07: PARTICIPLES  - PAGE 168</vt:lpstr>
      <vt:lpstr>UNIT 07: PARTICIPLES - PAGE 168</vt:lpstr>
      <vt:lpstr>PowerPoint Presentation</vt:lpstr>
      <vt:lpstr>PowerPoint Presentation</vt:lpstr>
      <vt:lpstr>PowerPoint Presentation</vt:lpstr>
      <vt:lpstr>UNIT 07: Participles – PAGE 170 </vt:lpstr>
      <vt:lpstr>PowerPoint Presentation</vt:lpstr>
      <vt:lpstr>PowerPoint Presentation</vt:lpstr>
      <vt:lpstr>UNIT 07: Participles – PAGE 171 </vt:lpstr>
      <vt:lpstr>PowerPoint Presentation</vt:lpstr>
      <vt:lpstr>PowerPoint Presentation</vt:lpstr>
      <vt:lpstr>PowerPoint Presentation</vt:lpstr>
      <vt:lpstr>UNIT 07: Participles – PAGE </vt:lpstr>
      <vt:lpstr>UNIT 07: Participles – PAGE </vt:lpstr>
      <vt:lpstr>UNIT 07: Participles – PAGE </vt:lpstr>
      <vt:lpstr>UNIT 07: Participles – PAGE </vt:lpstr>
      <vt:lpstr>UNIT 2: Participles – PAGE </vt:lpstr>
      <vt:lpstr>UNIT 07: PARTICIPLES  - PAGE 165</vt:lpstr>
      <vt:lpstr>UNIT 2: Participles – PAGE </vt:lpstr>
      <vt:lpstr>UNIT 2: Participles – PAGE </vt:lpstr>
      <vt:lpstr>UNIT 2: Participles – PAGE </vt:lpstr>
      <vt:lpstr>UNIT 07: PARTICIPLES  - PAGE 165</vt:lpstr>
      <vt:lpstr>UNIT 2: Participles – PAGE </vt:lpstr>
      <vt:lpstr>UNIT 2: Participles – PAGE </vt:lpstr>
      <vt:lpstr>UNIT 07: PARTICIPLES  - PAGE 165</vt:lpstr>
      <vt:lpstr>UNIT 07: PARTICIPLES  - PAGE 165</vt:lpstr>
      <vt:lpstr>UNIT 2: TENSES – PAGE 23</vt:lpstr>
      <vt:lpstr>UNIT 2: TENSES – PAGE 23</vt:lpstr>
      <vt:lpstr>UNIT 2: TENSES – PART VI: INCOMPLETE TEXTS – PAGE 23</vt:lpstr>
      <vt:lpstr>UNIT 2: TENSES – PART VI: INCOMPLETE TEXTS – PAGE 72</vt:lpstr>
      <vt:lpstr>UNIT 2: TENSES – PART VI: INCOMPLETE TEXTS – PAGE 72</vt:lpstr>
      <vt:lpstr>UNIT 2: TENSES – PART VI: INCOMPLETE TEXTS – PAGE 72</vt:lpstr>
      <vt:lpstr>UNIT 2: TENSES – PART VI: INCOMPLETE TEXTS – PAGE 73</vt:lpstr>
      <vt:lpstr>UNIT 2: TENSES – PART VI: INCOMPLETE TEXTS – PAGE 73</vt:lpstr>
      <vt:lpstr>UNIT 2: TENSES – PART VI: INCOMPLETE TEXTS – PAGE 73</vt:lpstr>
      <vt:lpstr>UNIT 2: TENSES – PART VI: INCOMPLETE TEXTS – PAGE 74</vt:lpstr>
      <vt:lpstr>UNIT 2: TENSES – PART VI: INCOMPLETE TEXTS – PAGE 74</vt:lpstr>
      <vt:lpstr>UNIT 2: TENSES – PART VI: INCOMPLETE TEXTS – PAGE 74</vt:lpstr>
      <vt:lpstr>UNIT 2: TENSES – PART VI: INCOMPLETE TEXTS – PAGE 23</vt:lpstr>
      <vt:lpstr>UNIT 2: TENSES – PART VII: READING COMPREHENSION – PAGE 75</vt:lpstr>
      <vt:lpstr>UNIT 2: TENSES – PART VII: READING COMPREHENSION – PAGE 76</vt:lpstr>
      <vt:lpstr>UNIT 2: TENSES – PART VII: READING COMPREHENSION – PAGE 76</vt:lpstr>
      <vt:lpstr>UNIT 2: TENSES – PART VII: READING COMPREHENSION – PAGE 75</vt:lpstr>
      <vt:lpstr>UNIT 2: TENSES – PART VII: READING COMPREHENSION – PAGE 77</vt:lpstr>
      <vt:lpstr>UNIT 2: TENSES – PART VII: READING COMPREHENSION – PAGE 77</vt:lpstr>
      <vt:lpstr>UNIT 2: TENSES – PART VII: READING COMPREHENSION – PAGE 77</vt:lpstr>
      <vt:lpstr>UNIT 2: TENSES – PART VII: READING COMPREHENSION – PAGE 78</vt:lpstr>
      <vt:lpstr>UNIT 2: TENSES – PART VII: READING COMPREHENSION – PAGE 78</vt:lpstr>
      <vt:lpstr>UNIT 2: TENSES – PART VII: READING COMPREHENSION – PAGE 78</vt:lpstr>
      <vt:lpstr>UNIT 2: TENSES – PART VII: READING COMPREHENSION – PAGE 78</vt:lpstr>
      <vt:lpstr>UNIT 2: TENSES – PART VII: READING COMPREHENSION – PAGE 78</vt:lpstr>
      <vt:lpstr>UNIT 2: TENSES – PART III: SHORT CONVERSATION – PAGE 67</vt:lpstr>
      <vt:lpstr>UNIT 2: TENSES – PART III: SHORT CONVERSATION – PAGE 67</vt:lpstr>
      <vt:lpstr>UNIT 2: TENSES – PART III: SHORT CONVERSATION – PAGE 67</vt:lpstr>
      <vt:lpstr>UNIT 2: TENSES – PART III: SHORT CONVERSATION – PAGE 67</vt:lpstr>
      <vt:lpstr>UNIT 2: TENSES – PART IV: SHORT TALKS – PAGE 68</vt:lpstr>
      <vt:lpstr>UNIT 2: TENSES – PART IV: SHORT TALKS – PAGE 68</vt:lpstr>
      <vt:lpstr>UNIT 2: TENSES – PART IV: SHORT TALKS – PAGE 68</vt:lpstr>
      <vt:lpstr>UNIT 2: TENSES – PART IV: SHORT TALKS – PAGE 68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BillGates</cp:lastModifiedBy>
  <cp:revision>1462</cp:revision>
  <dcterms:created xsi:type="dcterms:W3CDTF">2017-11-18T13:40:10Z</dcterms:created>
  <dcterms:modified xsi:type="dcterms:W3CDTF">2023-12-07T21:56:18Z</dcterms:modified>
</cp:coreProperties>
</file>