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338" r:id="rId1"/>
    <p:sldMasterId id="2147484350" r:id="rId2"/>
  </p:sldMasterIdLst>
  <p:notesMasterIdLst>
    <p:notesMasterId r:id="rId81"/>
  </p:notesMasterIdLst>
  <p:handoutMasterIdLst>
    <p:handoutMasterId r:id="rId82"/>
  </p:handoutMasterIdLst>
  <p:sldIdLst>
    <p:sldId id="344" r:id="rId3"/>
    <p:sldId id="1156" r:id="rId4"/>
    <p:sldId id="347" r:id="rId5"/>
    <p:sldId id="809" r:id="rId6"/>
    <p:sldId id="1036" r:id="rId7"/>
    <p:sldId id="979" r:id="rId8"/>
    <p:sldId id="1158" r:id="rId9"/>
    <p:sldId id="1157" r:id="rId10"/>
    <p:sldId id="1037" r:id="rId11"/>
    <p:sldId id="1083" r:id="rId12"/>
    <p:sldId id="1084" r:id="rId13"/>
    <p:sldId id="1085" r:id="rId14"/>
    <p:sldId id="1086" r:id="rId15"/>
    <p:sldId id="1087" r:id="rId16"/>
    <p:sldId id="1088" r:id="rId17"/>
    <p:sldId id="1090" r:id="rId18"/>
    <p:sldId id="1089" r:id="rId19"/>
    <p:sldId id="1091" r:id="rId20"/>
    <p:sldId id="1092" r:id="rId21"/>
    <p:sldId id="1093" r:id="rId22"/>
    <p:sldId id="1094" r:id="rId23"/>
    <p:sldId id="1095" r:id="rId24"/>
    <p:sldId id="1096" r:id="rId25"/>
    <p:sldId id="1097" r:id="rId26"/>
    <p:sldId id="1098" r:id="rId27"/>
    <p:sldId id="1099" r:id="rId28"/>
    <p:sldId id="1100" r:id="rId29"/>
    <p:sldId id="1101" r:id="rId30"/>
    <p:sldId id="1102" r:id="rId31"/>
    <p:sldId id="1103" r:id="rId32"/>
    <p:sldId id="1104" r:id="rId33"/>
    <p:sldId id="1106" r:id="rId34"/>
    <p:sldId id="1123" r:id="rId35"/>
    <p:sldId id="1124" r:id="rId36"/>
    <p:sldId id="1121" r:id="rId37"/>
    <p:sldId id="1108" r:id="rId38"/>
    <p:sldId id="1109" r:id="rId39"/>
    <p:sldId id="1115" r:id="rId40"/>
    <p:sldId id="1125" r:id="rId41"/>
    <p:sldId id="1126" r:id="rId42"/>
    <p:sldId id="1127" r:id="rId43"/>
    <p:sldId id="1128" r:id="rId44"/>
    <p:sldId id="1116" r:id="rId45"/>
    <p:sldId id="1117" r:id="rId46"/>
    <p:sldId id="1110" r:id="rId47"/>
    <p:sldId id="1129" r:id="rId48"/>
    <p:sldId id="1130" r:id="rId49"/>
    <p:sldId id="1131" r:id="rId50"/>
    <p:sldId id="1132" r:id="rId51"/>
    <p:sldId id="1133" r:id="rId52"/>
    <p:sldId id="1134" r:id="rId53"/>
    <p:sldId id="1112" r:id="rId54"/>
    <p:sldId id="1113" r:id="rId55"/>
    <p:sldId id="1118" r:id="rId56"/>
    <p:sldId id="1135" r:id="rId57"/>
    <p:sldId id="1136" r:id="rId58"/>
    <p:sldId id="1137" r:id="rId59"/>
    <p:sldId id="1138" r:id="rId60"/>
    <p:sldId id="1139" r:id="rId61"/>
    <p:sldId id="1140" r:id="rId62"/>
    <p:sldId id="1119" r:id="rId63"/>
    <p:sldId id="1120" r:id="rId64"/>
    <p:sldId id="1141" r:id="rId65"/>
    <p:sldId id="1142" r:id="rId66"/>
    <p:sldId id="1143" r:id="rId67"/>
    <p:sldId id="1144" r:id="rId68"/>
    <p:sldId id="1145" r:id="rId69"/>
    <p:sldId id="1146" r:id="rId70"/>
    <p:sldId id="1147" r:id="rId71"/>
    <p:sldId id="1148" r:id="rId72"/>
    <p:sldId id="1149" r:id="rId73"/>
    <p:sldId id="1150" r:id="rId74"/>
    <p:sldId id="1151" r:id="rId75"/>
    <p:sldId id="1152" r:id="rId76"/>
    <p:sldId id="1153" r:id="rId77"/>
    <p:sldId id="1154" r:id="rId78"/>
    <p:sldId id="1155" r:id="rId79"/>
    <p:sldId id="856" r:id="rId80"/>
  </p:sldIdLst>
  <p:sldSz cx="9601200" cy="6858000"/>
  <p:notesSz cx="6858000" cy="9144000"/>
  <p:defaultTextStyle>
    <a:defPPr>
      <a:defRPr lang="en-US"/>
    </a:defPPr>
    <a:lvl1pPr marL="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1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24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6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07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5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99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3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8000"/>
    <a:srgbClr val="9900FF"/>
    <a:srgbClr val="FFFFFF"/>
    <a:srgbClr val="FF0066"/>
    <a:srgbClr val="FF0000"/>
    <a:srgbClr val="FF6600"/>
    <a:srgbClr val="CC9900"/>
    <a:srgbClr val="3333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87886" autoAdjust="0"/>
  </p:normalViewPr>
  <p:slideViewPr>
    <p:cSldViewPr>
      <p:cViewPr varScale="1">
        <p:scale>
          <a:sx n="97" d="100"/>
          <a:sy n="97" d="100"/>
        </p:scale>
        <p:origin x="1866" y="72"/>
      </p:cViewPr>
      <p:guideLst>
        <p:guide orient="horz" pos="2160"/>
        <p:guide pos="30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handoutMaster" Target="handoutMasters/handoutMaster1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notesMaster" Target="notesMasters/notesMaster1.xml"/><Relationship Id="rId86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09/11/2022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09/11/2022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1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24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6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07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5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9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3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8038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6012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8578" y="69756"/>
            <a:ext cx="9464041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60170" y="3200400"/>
            <a:ext cx="672084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5ABB5-3F91-469D-9C4B-322C2581C13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6078" y="1449304"/>
            <a:ext cx="9472614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6078" y="1396720"/>
            <a:ext cx="9472614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6078" y="2976649"/>
            <a:ext cx="9472614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80060" y="1505931"/>
            <a:ext cx="864108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E6786-B0BF-42E4-8539-743636CF01A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60120" y="1447800"/>
            <a:ext cx="816102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6012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8578" y="69756"/>
            <a:ext cx="9464041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429" y="952501"/>
            <a:ext cx="816102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429" y="2547938"/>
            <a:ext cx="816102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09/11/2022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40105" y="6172200"/>
            <a:ext cx="4200525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72883" y="2376830"/>
            <a:ext cx="9464191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72604" y="2341476"/>
            <a:ext cx="9464470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71722" y="2468880"/>
            <a:ext cx="9465352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53619" y="6208776"/>
            <a:ext cx="480060" cy="457200"/>
          </a:xfrm>
        </p:spPr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09/11/2022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60120" y="1447800"/>
            <a:ext cx="3936492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5180648" y="1447800"/>
            <a:ext cx="3936492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120" y="273050"/>
            <a:ext cx="816102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0120" y="1447800"/>
            <a:ext cx="392049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5200650" y="1447800"/>
            <a:ext cx="392049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09/11/2022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60120" y="2247900"/>
            <a:ext cx="392049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5200650" y="2247900"/>
            <a:ext cx="392049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09/11/2022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09/11/2022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6012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7208" y="69755"/>
            <a:ext cx="9464041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120" y="273050"/>
            <a:ext cx="816102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60120" y="1600200"/>
            <a:ext cx="200025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09/11/2022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3120390" y="1600200"/>
            <a:ext cx="600075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120" y="4900550"/>
            <a:ext cx="768096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60120" y="5445825"/>
            <a:ext cx="768096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09/11/2022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60120" y="6172200"/>
            <a:ext cx="408051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53619" y="6208776"/>
            <a:ext cx="480060" cy="457200"/>
          </a:xfrm>
        </p:spPr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 flipV="1">
            <a:off x="71722" y="4683555"/>
            <a:ext cx="9457182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71934" y="4650475"/>
            <a:ext cx="945697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71936" y="4773225"/>
            <a:ext cx="9456969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724" y="66676"/>
            <a:ext cx="9451967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09/11/2022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60870" y="274642"/>
            <a:ext cx="2112264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60120" y="274641"/>
            <a:ext cx="584073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09/11/2022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D86EA-054A-480D-ADEE-E8036023C9C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defTabSz="914400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defTabSz="914400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7724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0C5EC-73A9-4ED4-AFCE-0EDC280100F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57914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DA5A6-CD27-47F0-A144-7C42A8DD125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defTabSz="914400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defTabSz="914400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4153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D9A77-4055-4641-9667-719408FBEB7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3041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4E7EE-CB9A-49A8-BF81-27B7291E850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43659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493A4-7464-475F-84E0-5C0D13638AF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6152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537B2-8355-480B-A645-D1CBEDE2291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10622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74E55-D3B9-4A07-B1ED-7342E3E8CD5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90129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D5B41-655F-4A69-BDF1-13A1ABB6D8E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indent="-283464" defTabSz="914400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743158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9D3D8-5161-4416-9321-B0A11E9DD71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48862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744A4-20A2-45DC-B7B1-C248F8EA778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937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6012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7208" y="69755"/>
            <a:ext cx="9464041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60120" y="274638"/>
            <a:ext cx="816102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60120" y="1447800"/>
            <a:ext cx="816102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80810" y="6191250"/>
            <a:ext cx="2600325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defTabSz="914224"/>
            <a:fld id="{162224B2-EEB8-4051-AB7E-5D5659C8DDC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60120" y="6172200"/>
            <a:ext cx="416052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defTabSz="914224"/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53619" y="6210300"/>
            <a:ext cx="48006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9" r:id="rId1"/>
    <p:sldLayoutId id="2147484340" r:id="rId2"/>
    <p:sldLayoutId id="2147484341" r:id="rId3"/>
    <p:sldLayoutId id="2147484342" r:id="rId4"/>
    <p:sldLayoutId id="2147484343" r:id="rId5"/>
    <p:sldLayoutId id="2147484344" r:id="rId6"/>
    <p:sldLayoutId id="2147484345" r:id="rId7"/>
    <p:sldLayoutId id="2147484346" r:id="rId8"/>
    <p:sldLayoutId id="2147484347" r:id="rId9"/>
    <p:sldLayoutId id="2147484348" r:id="rId10"/>
    <p:sldLayoutId id="2147484349" r:id="rId11"/>
  </p:sldLayoutIdLst>
  <p:transition>
    <p:fade thruBlk="1"/>
  </p:transition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 defTabSz="914400"/>
            <a:fld id="{661D1992-8D74-4662-91FA-89040CB5CB3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400"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 defTabSz="914400"/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 defTabSz="914400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400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188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51" r:id="rId1"/>
    <p:sldLayoutId id="2147484352" r:id="rId2"/>
    <p:sldLayoutId id="2147484353" r:id="rId3"/>
    <p:sldLayoutId id="2147484354" r:id="rId4"/>
    <p:sldLayoutId id="2147484355" r:id="rId5"/>
    <p:sldLayoutId id="2147484356" r:id="rId6"/>
    <p:sldLayoutId id="2147484357" r:id="rId7"/>
    <p:sldLayoutId id="2147484358" r:id="rId8"/>
    <p:sldLayoutId id="2147484359" r:id="rId9"/>
    <p:sldLayoutId id="2147484360" r:id="rId10"/>
    <p:sldLayoutId id="214748436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media" Target="../media/media2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8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p3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9.png"/><Relationship Id="rId4" Type="http://schemas.openxmlformats.org/officeDocument/2006/relationships/image" Target="../media/image3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5.png"/><Relationship Id="rId4" Type="http://schemas.openxmlformats.org/officeDocument/2006/relationships/image" Target="../media/image30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5.png"/><Relationship Id="rId4" Type="http://schemas.openxmlformats.org/officeDocument/2006/relationships/image" Target="../media/image30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0.png"/><Relationship Id="rId4" Type="http://schemas.openxmlformats.org/officeDocument/2006/relationships/image" Target="../media/image9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9.png"/><Relationship Id="rId4" Type="http://schemas.openxmlformats.org/officeDocument/2006/relationships/image" Target="../media/image41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9.png"/><Relationship Id="rId4" Type="http://schemas.openxmlformats.org/officeDocument/2006/relationships/image" Target="../media/image41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9.png"/><Relationship Id="rId4" Type="http://schemas.openxmlformats.org/officeDocument/2006/relationships/image" Target="../media/image48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9.png"/><Relationship Id="rId4" Type="http://schemas.openxmlformats.org/officeDocument/2006/relationships/image" Target="../media/image49.pn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9.png"/><Relationship Id="rId4" Type="http://schemas.openxmlformats.org/officeDocument/2006/relationships/image" Target="../media/image49.pn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emf"/><Relationship Id="rId2" Type="http://schemas.openxmlformats.org/officeDocument/2006/relationships/image" Target="../media/image63.emf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emf"/><Relationship Id="rId2" Type="http://schemas.openxmlformats.org/officeDocument/2006/relationships/image" Target="../media/image65.emf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emf"/><Relationship Id="rId2" Type="http://schemas.openxmlformats.org/officeDocument/2006/relationships/image" Target="../media/image67.emf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emf"/><Relationship Id="rId2" Type="http://schemas.openxmlformats.org/officeDocument/2006/relationships/image" Target="../media/image69.emf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emf"/><Relationship Id="rId2" Type="http://schemas.openxmlformats.org/officeDocument/2006/relationships/image" Target="../media/image71.emf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28600" y="228600"/>
            <a:ext cx="9067800" cy="1143000"/>
          </a:xfrm>
        </p:spPr>
        <p:txBody>
          <a:bodyPr>
            <a:noAutofit/>
          </a:bodyPr>
          <a:lstStyle/>
          <a:p>
            <a:pPr algn="ctr"/>
            <a:r>
              <a:rPr lang="en-US" sz="3200" dirty="0">
                <a:solidFill>
                  <a:srgbClr val="FF0000"/>
                </a:solidFill>
                <a:latin typeface=".VnTifani HeavyH" panose="020B7200000000000000" pitchFamily="34" charset="0"/>
              </a:rPr>
              <a:t>TRƯỜNG CAO ĐẲNG LÝ TỰ TRỌNG </a:t>
            </a:r>
            <a:br>
              <a:rPr lang="en-US" sz="3200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r>
              <a:rPr lang="en-US" sz="3200" dirty="0">
                <a:solidFill>
                  <a:srgbClr val="FF0000"/>
                </a:solidFill>
                <a:latin typeface=".VnTifani HeavyH" panose="020B7200000000000000" pitchFamily="34" charset="0"/>
              </a:rPr>
              <a:t>THÀNH PHỐ HỒ CHÍ MINH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AE2B3-5D07-4178-9D70-24FC037B1784}" type="datetime1">
              <a:rPr lang="en-US" smtClean="0"/>
              <a:t>09/11/2022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 20C1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</a:t>
            </a:fld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quarter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447800"/>
            <a:ext cx="8077200" cy="4572000"/>
          </a:xfrm>
        </p:spPr>
      </p:pic>
    </p:spTree>
    <p:extLst>
      <p:ext uri="{BB962C8B-B14F-4D97-AF65-F5344CB8AC3E}">
        <p14:creationId xmlns:p14="http://schemas.microsoft.com/office/powerpoint/2010/main" val="15690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52400" y="152400"/>
            <a:ext cx="9372600" cy="1143000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 err="1">
                <a:solidFill>
                  <a:srgbClr val="0000FF"/>
                </a:solidFill>
              </a:rPr>
              <a:t>KHOA</a:t>
            </a:r>
            <a:r>
              <a:rPr lang="en-US" sz="4800" b="1" dirty="0">
                <a:solidFill>
                  <a:srgbClr val="0000FF"/>
                </a:solidFill>
              </a:rPr>
              <a:t> </a:t>
            </a:r>
            <a:r>
              <a:rPr lang="en-US" sz="4800" b="1" dirty="0" err="1">
                <a:solidFill>
                  <a:srgbClr val="0000FF"/>
                </a:solidFill>
              </a:rPr>
              <a:t>KHOA</a:t>
            </a:r>
            <a:r>
              <a:rPr lang="en-US" sz="4800" b="1" dirty="0">
                <a:solidFill>
                  <a:srgbClr val="0000FF"/>
                </a:solidFill>
              </a:rPr>
              <a:t> </a:t>
            </a:r>
            <a:r>
              <a:rPr lang="en-US" sz="4800" b="1" dirty="0" err="1">
                <a:solidFill>
                  <a:srgbClr val="0000FF"/>
                </a:solidFill>
              </a:rPr>
              <a:t>HỌC</a:t>
            </a:r>
            <a:r>
              <a:rPr lang="en-US" sz="4800" b="1" dirty="0">
                <a:solidFill>
                  <a:srgbClr val="0000FF"/>
                </a:solidFill>
              </a:rPr>
              <a:t> </a:t>
            </a:r>
            <a:r>
              <a:rPr lang="en-US" sz="4800" b="1" dirty="0" err="1">
                <a:solidFill>
                  <a:srgbClr val="0000FF"/>
                </a:solidFill>
              </a:rPr>
              <a:t>CƠ</a:t>
            </a:r>
            <a:r>
              <a:rPr lang="en-US" sz="4800" b="1" dirty="0">
                <a:solidFill>
                  <a:srgbClr val="0000FF"/>
                </a:solidFill>
              </a:rPr>
              <a:t> </a:t>
            </a:r>
            <a:r>
              <a:rPr lang="en-US" sz="4800" b="1" dirty="0" err="1">
                <a:solidFill>
                  <a:srgbClr val="0000FF"/>
                </a:solidFill>
              </a:rPr>
              <a:t>BẢN</a:t>
            </a:r>
            <a:endParaRPr lang="en-US" sz="4800" b="1" dirty="0">
              <a:solidFill>
                <a:srgbClr val="0000FF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5AD7D-C215-4B80-89AE-E602CE85A05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219200"/>
            <a:ext cx="9372600" cy="510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8210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51782" y="361553"/>
            <a:ext cx="8549419" cy="492430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algn="ctr"/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51784" y="894149"/>
            <a:ext cx="8569013" cy="492430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algn="ctr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0054" y="2385811"/>
            <a:ext cx="1967570" cy="21861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-1" y="4572000"/>
            <a:ext cx="9601200" cy="1938980"/>
          </a:xfrm>
          <a:prstGeom prst="rect">
            <a:avLst/>
          </a:prstGeom>
          <a:solidFill>
            <a:srgbClr val="FFFFFF"/>
          </a:solidFill>
        </p:spPr>
        <p:txBody>
          <a:bodyPr wrap="square" lIns="91428" tIns="45714" rIns="91428" bIns="45714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</a:pPr>
            <a:r>
              <a:rPr lang="en-US" sz="4000" b="1" dirty="0" err="1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4000" b="1" dirty="0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4000" b="1" dirty="0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4000" b="1" dirty="0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600" b="1" dirty="0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CAO ĐẲNG CHUYÊN NGHIỆP</a:t>
            </a:r>
          </a:p>
          <a:p>
            <a:pPr algn="ctr">
              <a:lnSpc>
                <a:spcPct val="150000"/>
              </a:lnSpc>
            </a:pPr>
            <a:r>
              <a:rPr lang="en-US" sz="4000" b="1" dirty="0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TỔ NGOẠI NGỮ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EDC36-20CE-4338-92D9-66643F2C250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1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782DD-695E-4E10-B51F-14340CA73B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68300" y="381000"/>
            <a:ext cx="3657600" cy="5638800"/>
          </a:xfrm>
        </p:spPr>
        <p:txBody>
          <a:bodyPr>
            <a:normAutofit/>
          </a:bodyPr>
          <a:lstStyle/>
          <a:p>
            <a:pPr marL="82286" indent="0" algn="ctr">
              <a:buNone/>
            </a:pPr>
            <a:endParaRPr lang="en-US" sz="6600" dirty="0">
              <a:solidFill>
                <a:srgbClr val="0000FF"/>
              </a:solidFill>
            </a:endParaRPr>
          </a:p>
          <a:p>
            <a:pPr marL="82286" indent="0" algn="ctr">
              <a:buNone/>
            </a:pPr>
            <a:r>
              <a:rPr lang="en-US" sz="6200" b="1" dirty="0">
                <a:solidFill>
                  <a:srgbClr val="00B050"/>
                </a:solidFill>
              </a:rPr>
              <a:t>Good morning class.</a:t>
            </a:r>
          </a:p>
        </p:txBody>
      </p:sp>
      <p:sp>
        <p:nvSpPr>
          <p:cNvPr id="2" name="AutoShape 2" descr="Good Afternoon GIFs | Tenor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28" tIns="45714" rIns="91428" bIns="45714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2480" y="457200"/>
            <a:ext cx="3658146" cy="563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2176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C29C0-C271-49D4-865B-4E325580255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>
                <a:solidFill>
                  <a:srgbClr val="0000FF"/>
                </a:solidFill>
              </a:rPr>
              <a:t>Tiếng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Anh</a:t>
            </a:r>
            <a:r>
              <a:rPr lang="en-US" dirty="0">
                <a:solidFill>
                  <a:srgbClr val="0000FF"/>
                </a:solidFill>
              </a:rPr>
              <a:t>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28600"/>
            <a:ext cx="8686800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3972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381000"/>
            <a:ext cx="9144000" cy="5410200"/>
          </a:xfrm>
        </p:spPr>
        <p:txBody>
          <a:bodyPr>
            <a:normAutofit/>
          </a:bodyPr>
          <a:lstStyle/>
          <a:p>
            <a:pPr marL="82286" indent="0" algn="ctr">
              <a:buNone/>
            </a:pPr>
            <a:r>
              <a:rPr lang="en-US" sz="7200" b="1" dirty="0">
                <a:solidFill>
                  <a:srgbClr val="FF0000"/>
                </a:solidFill>
              </a:rPr>
              <a:t>UNIT 12: </a:t>
            </a:r>
          </a:p>
          <a:p>
            <a:pPr marL="82286" indent="0" algn="ctr">
              <a:buNone/>
            </a:pPr>
            <a:endParaRPr lang="en-US" sz="7200" b="1" dirty="0">
              <a:solidFill>
                <a:srgbClr val="FF0000"/>
              </a:solidFill>
            </a:endParaRPr>
          </a:p>
          <a:p>
            <a:pPr marL="82286" indent="0" algn="ctr">
              <a:buNone/>
            </a:pPr>
            <a:r>
              <a:rPr lang="en-US" sz="4400" b="1" dirty="0">
                <a:solidFill>
                  <a:srgbClr val="0000FF"/>
                </a:solidFill>
              </a:rPr>
              <a:t>Conjunctions and Prepositions</a:t>
            </a:r>
          </a:p>
          <a:p>
            <a:pPr marL="82286" indent="0" algn="ctr">
              <a:buNone/>
            </a:pPr>
            <a:endParaRPr lang="en-US" sz="4400" b="1" dirty="0">
              <a:solidFill>
                <a:srgbClr val="0000FF"/>
              </a:solidFill>
            </a:endParaRPr>
          </a:p>
          <a:p>
            <a:pPr marL="82286" indent="0" algn="ctr">
              <a:buNone/>
            </a:pPr>
            <a:r>
              <a:rPr lang="en-US" sz="7200" b="1" dirty="0">
                <a:solidFill>
                  <a:srgbClr val="008000"/>
                </a:solidFill>
              </a:rPr>
              <a:t>Page 42</a:t>
            </a:r>
          </a:p>
        </p:txBody>
      </p:sp>
    </p:spTree>
    <p:extLst>
      <p:ext uri="{BB962C8B-B14F-4D97-AF65-F5344CB8AC3E}">
        <p14:creationId xmlns:p14="http://schemas.microsoft.com/office/powerpoint/2010/main" val="2551417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381000"/>
            <a:ext cx="9144000" cy="2514600"/>
          </a:xfrm>
        </p:spPr>
        <p:txBody>
          <a:bodyPr>
            <a:normAutofit/>
          </a:bodyPr>
          <a:lstStyle/>
          <a:p>
            <a:pPr marL="82286" indent="0" algn="ctr">
              <a:buNone/>
            </a:pPr>
            <a:r>
              <a:rPr lang="en-US" sz="7200" b="1" dirty="0">
                <a:solidFill>
                  <a:srgbClr val="FF0000"/>
                </a:solidFill>
              </a:rPr>
              <a:t>One-period Test</a:t>
            </a:r>
          </a:p>
          <a:p>
            <a:pPr marL="82286" indent="0" algn="ctr">
              <a:buNone/>
            </a:pPr>
            <a:r>
              <a:rPr lang="en-US" sz="7200" b="1" dirty="0">
                <a:solidFill>
                  <a:srgbClr val="FF0000"/>
                </a:solidFill>
              </a:rPr>
              <a:t>(Listening Test)</a:t>
            </a:r>
          </a:p>
          <a:p>
            <a:pPr marL="82286" indent="0" algn="ctr">
              <a:buNone/>
            </a:pPr>
            <a:endParaRPr lang="en-US" sz="7200" b="1" dirty="0">
              <a:solidFill>
                <a:srgbClr val="FF0000"/>
              </a:solidFill>
            </a:endParaRPr>
          </a:p>
          <a:p>
            <a:pPr marL="82286" indent="0" algn="ctr">
              <a:buNone/>
            </a:pPr>
            <a:endParaRPr lang="en-US" sz="7200" b="1" dirty="0">
              <a:solidFill>
                <a:srgbClr val="FF0000"/>
              </a:solidFill>
            </a:endParaRPr>
          </a:p>
          <a:p>
            <a:pPr marL="82286" indent="0" algn="ctr">
              <a:buNone/>
            </a:pPr>
            <a:endParaRPr lang="en-US" sz="4400" b="1" dirty="0">
              <a:solidFill>
                <a:srgbClr val="0000FF"/>
              </a:solidFill>
            </a:endParaRPr>
          </a:p>
        </p:txBody>
      </p:sp>
      <p:pic>
        <p:nvPicPr>
          <p:cNvPr id="7" name="Track 23">
            <a:hlinkClick r:id="" action="ppaction://media"/>
            <a:extLst>
              <a:ext uri="{FF2B5EF4-FFF2-40B4-BE49-F238E27FC236}">
                <a16:creationId xmlns:a16="http://schemas.microsoft.com/office/drawing/2014/main" id="{C8E18557-2605-ED52-1625-1EF40B575D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60120" y="2971800"/>
            <a:ext cx="609600" cy="609600"/>
          </a:xfrm>
          <a:prstGeom prst="rect">
            <a:avLst/>
          </a:prstGeom>
        </p:spPr>
      </p:pic>
      <p:pic>
        <p:nvPicPr>
          <p:cNvPr id="8" name="Track 24">
            <a:hlinkClick r:id="" action="ppaction://media"/>
            <a:extLst>
              <a:ext uri="{FF2B5EF4-FFF2-40B4-BE49-F238E27FC236}">
                <a16:creationId xmlns:a16="http://schemas.microsoft.com/office/drawing/2014/main" id="{58090431-E1BC-314B-98DD-65F5EAE59D3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5181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125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3560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0075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10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381000"/>
            <a:ext cx="9144000" cy="5410200"/>
          </a:xfrm>
        </p:spPr>
        <p:txBody>
          <a:bodyPr>
            <a:normAutofit/>
          </a:bodyPr>
          <a:lstStyle/>
          <a:p>
            <a:pPr marL="82286" indent="0" algn="ctr">
              <a:buNone/>
            </a:pPr>
            <a:r>
              <a:rPr lang="en-US" sz="7200" b="1" dirty="0">
                <a:solidFill>
                  <a:srgbClr val="FF0000"/>
                </a:solidFill>
              </a:rPr>
              <a:t>UNIT 12</a:t>
            </a:r>
          </a:p>
          <a:p>
            <a:pPr marL="82286" indent="0" algn="ctr">
              <a:buNone/>
            </a:pPr>
            <a:endParaRPr lang="en-US" sz="7200" b="1" dirty="0">
              <a:solidFill>
                <a:srgbClr val="FF0000"/>
              </a:solidFill>
            </a:endParaRPr>
          </a:p>
        </p:txBody>
      </p:sp>
      <p:pic>
        <p:nvPicPr>
          <p:cNvPr id="2" name="C3_FinalTest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5561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974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59119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10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9220200" cy="533400"/>
          </a:xfrm>
        </p:spPr>
        <p:txBody>
          <a:bodyPr>
            <a:noAutofit/>
          </a:bodyPr>
          <a:lstStyle/>
          <a:p>
            <a:pPr algn="ctr"/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r>
              <a:rPr lang="en-US" sz="24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12: </a:t>
            </a:r>
            <a:r>
              <a:rPr lang="en-US" sz="2400" b="1" dirty="0">
                <a:solidFill>
                  <a:srgbClr val="0000FF"/>
                </a:solidFill>
                <a:latin typeface=".VnBodoniH" panose="020B7200000000000000" pitchFamily="34" charset="0"/>
              </a:rPr>
              <a:t>Conjunctions and Prepositions</a:t>
            </a:r>
            <a:endParaRPr lang="en-US" sz="2400" b="1" dirty="0">
              <a:solidFill>
                <a:srgbClr val="FF0000"/>
              </a:solidFill>
              <a:latin typeface=".VnBodoni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00FF"/>
                </a:solidFill>
                <a:latin typeface=".VnBodoniH" panose="020B7200000000000000" pitchFamily="34" charset="0"/>
              </a:rPr>
              <a:t>Page 42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371600"/>
            <a:ext cx="8507286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3130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9220200" cy="533400"/>
          </a:xfrm>
        </p:spPr>
        <p:txBody>
          <a:bodyPr>
            <a:noAutofit/>
          </a:bodyPr>
          <a:lstStyle/>
          <a:p>
            <a:pPr algn="ctr"/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r>
              <a:rPr lang="en-US" sz="24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12: </a:t>
            </a:r>
            <a:r>
              <a:rPr lang="en-US" sz="2400" b="1" dirty="0">
                <a:solidFill>
                  <a:srgbClr val="0000FF"/>
                </a:solidFill>
                <a:latin typeface=".VnBodoniH" panose="020B7200000000000000" pitchFamily="34" charset="0"/>
              </a:rPr>
              <a:t>Conjunctions and Prepositions</a:t>
            </a:r>
            <a:endParaRPr lang="en-US" sz="2400" b="1" dirty="0">
              <a:solidFill>
                <a:srgbClr val="FF0000"/>
              </a:solidFill>
              <a:latin typeface=".VnBodoni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00FF"/>
                </a:solidFill>
                <a:latin typeface=".VnBodoniH" panose="020B7200000000000000" pitchFamily="34" charset="0"/>
              </a:rPr>
              <a:t>Page 42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371600"/>
            <a:ext cx="88200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8874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9220200" cy="533400"/>
          </a:xfrm>
        </p:spPr>
        <p:txBody>
          <a:bodyPr>
            <a:noAutofit/>
          </a:bodyPr>
          <a:lstStyle/>
          <a:p>
            <a:pPr algn="ctr"/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r>
              <a:rPr lang="en-US" sz="24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12: </a:t>
            </a:r>
            <a:r>
              <a:rPr lang="en-US" sz="2400" b="1" dirty="0">
                <a:solidFill>
                  <a:srgbClr val="0000FF"/>
                </a:solidFill>
                <a:latin typeface=".VnBodoniH" panose="020B7200000000000000" pitchFamily="34" charset="0"/>
              </a:rPr>
              <a:t>Conjunctions and Prepositions</a:t>
            </a:r>
            <a:endParaRPr lang="en-US" sz="2400" b="1" dirty="0">
              <a:solidFill>
                <a:srgbClr val="FF0000"/>
              </a:solidFill>
              <a:latin typeface=".VnBodoni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0975" y="13716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00FF"/>
                </a:solidFill>
                <a:latin typeface=".VnBodoniH" panose="020B7200000000000000" pitchFamily="34" charset="0"/>
              </a:rPr>
              <a:t>Page 42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362200"/>
            <a:ext cx="8187128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4209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9220200" cy="533400"/>
          </a:xfrm>
        </p:spPr>
        <p:txBody>
          <a:bodyPr>
            <a:noAutofit/>
          </a:bodyPr>
          <a:lstStyle/>
          <a:p>
            <a:pPr algn="ctr"/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r>
              <a:rPr lang="en-US" sz="24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12: </a:t>
            </a:r>
            <a:r>
              <a:rPr lang="en-US" sz="2400" b="1" dirty="0">
                <a:solidFill>
                  <a:srgbClr val="0000FF"/>
                </a:solidFill>
                <a:latin typeface=".VnBodoniH" panose="020B7200000000000000" pitchFamily="34" charset="0"/>
              </a:rPr>
              <a:t>Conjunctions and Prepositions</a:t>
            </a:r>
            <a:endParaRPr lang="en-US" sz="2400" b="1" dirty="0">
              <a:solidFill>
                <a:srgbClr val="FF0000"/>
              </a:solidFill>
              <a:latin typeface=".VnBodoni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0975" y="909935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00FF"/>
                </a:solidFill>
                <a:latin typeface=".VnBodoniH" panose="020B7200000000000000" pitchFamily="34" charset="0"/>
              </a:rPr>
              <a:t>Page 42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524000"/>
            <a:ext cx="865518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6578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9220200" cy="533400"/>
          </a:xfrm>
        </p:spPr>
        <p:txBody>
          <a:bodyPr>
            <a:noAutofit/>
          </a:bodyPr>
          <a:lstStyle/>
          <a:p>
            <a:pPr algn="ctr"/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r>
              <a:rPr lang="en-US" sz="24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12: </a:t>
            </a:r>
            <a:r>
              <a:rPr lang="en-US" sz="2400" b="1" dirty="0">
                <a:solidFill>
                  <a:srgbClr val="0000FF"/>
                </a:solidFill>
                <a:latin typeface=".VnBodoniH" panose="020B7200000000000000" pitchFamily="34" charset="0"/>
              </a:rPr>
              <a:t>Conjunctions and Prepositions</a:t>
            </a:r>
            <a:endParaRPr lang="en-US" sz="2400" b="1" dirty="0">
              <a:solidFill>
                <a:srgbClr val="FF0000"/>
              </a:solidFill>
              <a:latin typeface=".VnBodoni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>
                <a:solidFill>
                  <a:srgbClr val="E7DEC9">
                    <a:shade val="50000"/>
                    <a:satMod val="200000"/>
                  </a:srgbClr>
                </a:solidFill>
              </a:rPr>
              <a:t>Tiếng</a:t>
            </a:r>
            <a:r>
              <a:rPr lang="en-US" dirty="0">
                <a:solidFill>
                  <a:srgbClr val="E7DEC9">
                    <a:shade val="50000"/>
                    <a:satMod val="200000"/>
                  </a:srgbClr>
                </a:solidFill>
              </a:rPr>
              <a:t> </a:t>
            </a:r>
            <a:r>
              <a:rPr lang="en-US" dirty="0" err="1">
                <a:solidFill>
                  <a:srgbClr val="E7DEC9">
                    <a:shade val="50000"/>
                    <a:satMod val="200000"/>
                  </a:srgbClr>
                </a:solidFill>
              </a:rPr>
              <a:t>Anh</a:t>
            </a:r>
            <a:r>
              <a:rPr lang="en-US" dirty="0">
                <a:solidFill>
                  <a:srgbClr val="E7DEC9">
                    <a:shade val="50000"/>
                    <a:satMod val="200000"/>
                  </a:srgbClr>
                </a:solidFill>
              </a:rPr>
              <a:t>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0975" y="909935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00FF"/>
                </a:solidFill>
                <a:latin typeface=".VnBodoniH" panose="020B7200000000000000" pitchFamily="34" charset="0"/>
              </a:rPr>
              <a:t>Page 43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1504950"/>
            <a:ext cx="6858000" cy="4423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04800" y="2590800"/>
            <a:ext cx="1905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1. C. but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80975" y="3424267"/>
            <a:ext cx="2362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2. D. While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8100" y="4604325"/>
            <a:ext cx="327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3. C. although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667000" y="5928360"/>
            <a:ext cx="1905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4. B. for</a:t>
            </a:r>
          </a:p>
        </p:txBody>
      </p:sp>
    </p:spTree>
    <p:extLst>
      <p:ext uri="{BB962C8B-B14F-4D97-AF65-F5344CB8AC3E}">
        <p14:creationId xmlns:p14="http://schemas.microsoft.com/office/powerpoint/2010/main" val="1815094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9" grpId="0"/>
      <p:bldP spid="10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9220200" cy="533400"/>
          </a:xfrm>
        </p:spPr>
        <p:txBody>
          <a:bodyPr>
            <a:noAutofit/>
          </a:bodyPr>
          <a:lstStyle/>
          <a:p>
            <a:pPr algn="ctr"/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r>
              <a:rPr lang="en-US" sz="24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12: </a:t>
            </a:r>
            <a:r>
              <a:rPr lang="en-US" sz="2400" b="1" dirty="0">
                <a:solidFill>
                  <a:srgbClr val="0000FF"/>
                </a:solidFill>
                <a:latin typeface=".VnBodoniH" panose="020B7200000000000000" pitchFamily="34" charset="0"/>
              </a:rPr>
              <a:t>Conjunctions and Prepositions</a:t>
            </a:r>
            <a:endParaRPr lang="en-US" sz="2400" b="1" dirty="0">
              <a:solidFill>
                <a:srgbClr val="FF0000"/>
              </a:solidFill>
              <a:latin typeface=".VnBodoni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>
                <a:solidFill>
                  <a:srgbClr val="E7DEC9">
                    <a:shade val="50000"/>
                    <a:satMod val="200000"/>
                  </a:srgbClr>
                </a:solidFill>
              </a:rPr>
              <a:t>Tiếng</a:t>
            </a:r>
            <a:r>
              <a:rPr lang="en-US" dirty="0">
                <a:solidFill>
                  <a:srgbClr val="E7DEC9">
                    <a:shade val="50000"/>
                    <a:satMod val="200000"/>
                  </a:srgbClr>
                </a:solidFill>
              </a:rPr>
              <a:t> </a:t>
            </a:r>
            <a:r>
              <a:rPr lang="en-US" dirty="0" err="1">
                <a:solidFill>
                  <a:srgbClr val="E7DEC9">
                    <a:shade val="50000"/>
                    <a:satMod val="200000"/>
                  </a:srgbClr>
                </a:solidFill>
              </a:rPr>
              <a:t>Anh</a:t>
            </a:r>
            <a:r>
              <a:rPr lang="en-US" dirty="0">
                <a:solidFill>
                  <a:srgbClr val="E7DEC9">
                    <a:shade val="50000"/>
                    <a:satMod val="200000"/>
                  </a:srgbClr>
                </a:solidFill>
              </a:rPr>
              <a:t>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0975" y="909935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00FF"/>
                </a:solidFill>
                <a:latin typeface=".VnBodoniH" panose="020B7200000000000000" pitchFamily="34" charset="0"/>
              </a:rPr>
              <a:t>Page 43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19600" y="5562600"/>
            <a:ext cx="419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2. D. development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2000" y="5467350"/>
            <a:ext cx="2505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1. C. while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233" y="1518791"/>
            <a:ext cx="9117417" cy="38914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3525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0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9220200" cy="533400"/>
          </a:xfrm>
        </p:spPr>
        <p:txBody>
          <a:bodyPr>
            <a:noAutofit/>
          </a:bodyPr>
          <a:lstStyle/>
          <a:p>
            <a:pPr algn="ctr"/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r>
              <a:rPr lang="en-US" sz="24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12: </a:t>
            </a:r>
            <a:r>
              <a:rPr lang="en-US" sz="2400" b="1" dirty="0">
                <a:solidFill>
                  <a:srgbClr val="0000FF"/>
                </a:solidFill>
                <a:latin typeface=".VnBodoniH" panose="020B7200000000000000" pitchFamily="34" charset="0"/>
              </a:rPr>
              <a:t>Conjunctions and Prepositions</a:t>
            </a:r>
            <a:endParaRPr lang="en-US" sz="2400" b="1" dirty="0">
              <a:solidFill>
                <a:srgbClr val="FF0000"/>
              </a:solidFill>
              <a:latin typeface=".VnBodoni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>
                <a:solidFill>
                  <a:srgbClr val="E7DEC9">
                    <a:shade val="50000"/>
                    <a:satMod val="200000"/>
                  </a:srgbClr>
                </a:solidFill>
              </a:rPr>
              <a:t>Tiếng</a:t>
            </a:r>
            <a:r>
              <a:rPr lang="en-US" dirty="0">
                <a:solidFill>
                  <a:srgbClr val="E7DEC9">
                    <a:shade val="50000"/>
                    <a:satMod val="200000"/>
                  </a:srgbClr>
                </a:solidFill>
              </a:rPr>
              <a:t> </a:t>
            </a:r>
            <a:r>
              <a:rPr lang="en-US" dirty="0" err="1">
                <a:solidFill>
                  <a:srgbClr val="E7DEC9">
                    <a:shade val="50000"/>
                    <a:satMod val="200000"/>
                  </a:srgbClr>
                </a:solidFill>
              </a:rPr>
              <a:t>Anh</a:t>
            </a:r>
            <a:r>
              <a:rPr lang="en-US" dirty="0">
                <a:solidFill>
                  <a:srgbClr val="E7DEC9">
                    <a:shade val="50000"/>
                    <a:satMod val="200000"/>
                  </a:srgbClr>
                </a:solidFill>
              </a:rPr>
              <a:t>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0975" y="909935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9900FF"/>
                </a:solidFill>
                <a:latin typeface=".VnBodoniH" panose="020B7200000000000000" pitchFamily="34" charset="0"/>
              </a:rPr>
              <a:t>Page 43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19600" y="5562600"/>
            <a:ext cx="419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4. D. approximately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2000" y="5467350"/>
            <a:ext cx="2505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3. C. nearly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371600"/>
            <a:ext cx="8028231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6705600" y="758250"/>
            <a:ext cx="259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2. C. Shortly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024062" y="801410"/>
            <a:ext cx="426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1. D. on the contrary</a:t>
            </a:r>
          </a:p>
        </p:txBody>
      </p:sp>
    </p:spTree>
    <p:extLst>
      <p:ext uri="{BB962C8B-B14F-4D97-AF65-F5344CB8AC3E}">
        <p14:creationId xmlns:p14="http://schemas.microsoft.com/office/powerpoint/2010/main" val="1865347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0" grpId="0"/>
      <p:bldP spid="11" grpId="0"/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381000"/>
            <a:ext cx="9144000" cy="5410200"/>
          </a:xfrm>
        </p:spPr>
        <p:txBody>
          <a:bodyPr>
            <a:normAutofit lnSpcReduction="10000"/>
          </a:bodyPr>
          <a:lstStyle/>
          <a:p>
            <a:pPr marL="82286" indent="0" algn="ctr">
              <a:buNone/>
            </a:pPr>
            <a:r>
              <a:rPr lang="en-US" sz="7200" b="1" dirty="0">
                <a:solidFill>
                  <a:srgbClr val="FF0000"/>
                </a:solidFill>
              </a:rPr>
              <a:t>PART VI:</a:t>
            </a:r>
          </a:p>
          <a:p>
            <a:pPr marL="82286" indent="0" algn="ctr">
              <a:buNone/>
            </a:pPr>
            <a:endParaRPr lang="en-US" sz="7200" b="1" dirty="0">
              <a:solidFill>
                <a:srgbClr val="FF0000"/>
              </a:solidFill>
            </a:endParaRPr>
          </a:p>
          <a:p>
            <a:pPr marL="82286" indent="0" algn="ctr">
              <a:buNone/>
            </a:pPr>
            <a:r>
              <a:rPr lang="en-US" sz="7200" b="1" dirty="0">
                <a:solidFill>
                  <a:srgbClr val="9900FF"/>
                </a:solidFill>
              </a:rPr>
              <a:t>Incomplete Texts</a:t>
            </a:r>
            <a:endParaRPr lang="en-US" sz="4400" b="1" dirty="0">
              <a:solidFill>
                <a:srgbClr val="9900FF"/>
              </a:solidFill>
            </a:endParaRPr>
          </a:p>
          <a:p>
            <a:pPr marL="82286" indent="0" algn="ctr">
              <a:buNone/>
            </a:pPr>
            <a:endParaRPr lang="en-US" sz="4400" b="1" dirty="0">
              <a:solidFill>
                <a:srgbClr val="0000FF"/>
              </a:solidFill>
            </a:endParaRPr>
          </a:p>
          <a:p>
            <a:pPr marL="82286" indent="0" algn="ctr">
              <a:buNone/>
            </a:pPr>
            <a:r>
              <a:rPr lang="en-US" sz="7200" b="1" dirty="0">
                <a:solidFill>
                  <a:srgbClr val="008000"/>
                </a:solidFill>
              </a:rPr>
              <a:t>Page 232</a:t>
            </a:r>
          </a:p>
        </p:txBody>
      </p:sp>
    </p:spTree>
    <p:extLst>
      <p:ext uri="{BB962C8B-B14F-4D97-AF65-F5344CB8AC3E}">
        <p14:creationId xmlns:p14="http://schemas.microsoft.com/office/powerpoint/2010/main" val="4195909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9220200" cy="533400"/>
          </a:xfrm>
        </p:spPr>
        <p:txBody>
          <a:bodyPr>
            <a:noAutofit/>
          </a:bodyPr>
          <a:lstStyle/>
          <a:p>
            <a:pPr algn="ctr"/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r>
              <a:rPr lang="en-US" sz="24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12: </a:t>
            </a:r>
            <a:r>
              <a:rPr lang="en-US" sz="2400" b="1" dirty="0">
                <a:solidFill>
                  <a:srgbClr val="0000FF"/>
                </a:solidFill>
                <a:latin typeface=".VnBodoniH" panose="020B7200000000000000" pitchFamily="34" charset="0"/>
              </a:rPr>
              <a:t>Conjunctions and Prepositions</a:t>
            </a:r>
            <a:endParaRPr lang="en-US" sz="2400" b="1" dirty="0">
              <a:solidFill>
                <a:srgbClr val="FF0000"/>
              </a:solidFill>
              <a:latin typeface=".VnBodoni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>
                <a:solidFill>
                  <a:srgbClr val="E7DEC9">
                    <a:shade val="50000"/>
                    <a:satMod val="200000"/>
                  </a:srgbClr>
                </a:solidFill>
              </a:rPr>
              <a:t>Tiếng</a:t>
            </a:r>
            <a:r>
              <a:rPr lang="en-US" dirty="0">
                <a:solidFill>
                  <a:srgbClr val="E7DEC9">
                    <a:shade val="50000"/>
                    <a:satMod val="200000"/>
                  </a:srgbClr>
                </a:solidFill>
              </a:rPr>
              <a:t> </a:t>
            </a:r>
            <a:r>
              <a:rPr lang="en-US" dirty="0" err="1">
                <a:solidFill>
                  <a:srgbClr val="E7DEC9">
                    <a:shade val="50000"/>
                    <a:satMod val="200000"/>
                  </a:srgbClr>
                </a:solidFill>
              </a:rPr>
              <a:t>Anh</a:t>
            </a:r>
            <a:r>
              <a:rPr lang="en-US" dirty="0">
                <a:solidFill>
                  <a:srgbClr val="E7DEC9">
                    <a:shade val="50000"/>
                    <a:satMod val="200000"/>
                  </a:srgbClr>
                </a:solidFill>
              </a:rPr>
              <a:t>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0975" y="909935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9900FF"/>
                </a:solidFill>
                <a:latin typeface=".VnBodoniH" panose="020B7200000000000000" pitchFamily="34" charset="0"/>
              </a:rPr>
              <a:t>Page 43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19600" y="5562600"/>
            <a:ext cx="419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4. D. approximately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2000" y="5467350"/>
            <a:ext cx="2505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3. C. nearly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705600" y="758250"/>
            <a:ext cx="259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2. C. Shortly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024062" y="801410"/>
            <a:ext cx="426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1. D. on the contrary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01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2667000" y="1524000"/>
            <a:ext cx="251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1. C. since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819400" y="2438400"/>
            <a:ext cx="34718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2. B. insist 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555330" y="3886200"/>
            <a:ext cx="39028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3. B. Even though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096000" y="5270212"/>
            <a:ext cx="251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4. C. make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934200" y="-58576"/>
            <a:ext cx="251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Page 232</a:t>
            </a:r>
          </a:p>
        </p:txBody>
      </p:sp>
    </p:spTree>
    <p:extLst>
      <p:ext uri="{BB962C8B-B14F-4D97-AF65-F5344CB8AC3E}">
        <p14:creationId xmlns:p14="http://schemas.microsoft.com/office/powerpoint/2010/main" val="3402663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4" grpId="0"/>
      <p:bldP spid="15" grpId="0"/>
      <p:bldP spid="16" grpId="0"/>
      <p:bldP spid="1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9220200" cy="533400"/>
          </a:xfrm>
        </p:spPr>
        <p:txBody>
          <a:bodyPr>
            <a:noAutofit/>
          </a:bodyPr>
          <a:lstStyle/>
          <a:p>
            <a:pPr algn="ctr"/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r>
              <a:rPr lang="en-US" sz="24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12: </a:t>
            </a:r>
            <a:r>
              <a:rPr lang="en-US" sz="2400" b="1" dirty="0">
                <a:solidFill>
                  <a:srgbClr val="0000FF"/>
                </a:solidFill>
                <a:latin typeface=".VnBodoniH" panose="020B7200000000000000" pitchFamily="34" charset="0"/>
              </a:rPr>
              <a:t>Conjunctions and Prepositions</a:t>
            </a:r>
            <a:endParaRPr lang="en-US" sz="2400" b="1" dirty="0">
              <a:solidFill>
                <a:srgbClr val="FF0000"/>
              </a:solidFill>
              <a:latin typeface=".VnBodoni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>
                <a:solidFill>
                  <a:srgbClr val="E7DEC9">
                    <a:shade val="50000"/>
                    <a:satMod val="200000"/>
                  </a:srgbClr>
                </a:solidFill>
              </a:rPr>
              <a:t>Tiếng</a:t>
            </a:r>
            <a:r>
              <a:rPr lang="en-US" dirty="0">
                <a:solidFill>
                  <a:srgbClr val="E7DEC9">
                    <a:shade val="50000"/>
                    <a:satMod val="200000"/>
                  </a:srgbClr>
                </a:solidFill>
              </a:rPr>
              <a:t> </a:t>
            </a:r>
            <a:r>
              <a:rPr lang="en-US" dirty="0" err="1">
                <a:solidFill>
                  <a:srgbClr val="E7DEC9">
                    <a:shade val="50000"/>
                    <a:satMod val="200000"/>
                  </a:srgbClr>
                </a:solidFill>
              </a:rPr>
              <a:t>Anh</a:t>
            </a:r>
            <a:r>
              <a:rPr lang="en-US" dirty="0">
                <a:solidFill>
                  <a:srgbClr val="E7DEC9">
                    <a:shade val="50000"/>
                    <a:satMod val="200000"/>
                  </a:srgbClr>
                </a:solidFill>
              </a:rPr>
              <a:t>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0975" y="909935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9900FF"/>
                </a:solidFill>
                <a:latin typeface=".VnBodoniH" panose="020B7200000000000000" pitchFamily="34" charset="0"/>
              </a:rPr>
              <a:t>Page 43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19600" y="5562600"/>
            <a:ext cx="419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4. D. approximately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2000" y="5467350"/>
            <a:ext cx="2505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3. C. nearly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705600" y="758250"/>
            <a:ext cx="259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2. C. Shortly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024062" y="801410"/>
            <a:ext cx="426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1. D. on the contrary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667000" y="1524000"/>
            <a:ext cx="251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1. C. since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819400" y="2438400"/>
            <a:ext cx="34718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2. B. insist 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555330" y="3886200"/>
            <a:ext cx="39028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3. B. Even though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096000" y="5270212"/>
            <a:ext cx="251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4. C. make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5" y="0"/>
            <a:ext cx="957024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1371600" y="1193512"/>
            <a:ext cx="259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5. C. in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524250" y="2667000"/>
            <a:ext cx="259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6. A. escape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886200" y="4343400"/>
            <a:ext cx="259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7. C. hobby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067175" y="5476875"/>
            <a:ext cx="259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8. C. eat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934200" y="-58576"/>
            <a:ext cx="251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Page 233</a:t>
            </a:r>
          </a:p>
        </p:txBody>
      </p:sp>
    </p:spTree>
    <p:extLst>
      <p:ext uri="{BB962C8B-B14F-4D97-AF65-F5344CB8AC3E}">
        <p14:creationId xmlns:p14="http://schemas.microsoft.com/office/powerpoint/2010/main" val="1854492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8" grpId="0"/>
      <p:bldP spid="19" grpId="0"/>
      <p:bldP spid="20" grpId="0"/>
      <p:bldP spid="2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9220200" cy="533400"/>
          </a:xfrm>
        </p:spPr>
        <p:txBody>
          <a:bodyPr>
            <a:noAutofit/>
          </a:bodyPr>
          <a:lstStyle/>
          <a:p>
            <a:pPr algn="ctr"/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r>
              <a:rPr lang="en-US" sz="24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12: </a:t>
            </a:r>
            <a:r>
              <a:rPr lang="en-US" sz="2400" b="1" dirty="0">
                <a:solidFill>
                  <a:srgbClr val="0000FF"/>
                </a:solidFill>
                <a:latin typeface=".VnBodoniH" panose="020B7200000000000000" pitchFamily="34" charset="0"/>
              </a:rPr>
              <a:t>Conjunctions and Prepositions</a:t>
            </a:r>
            <a:endParaRPr lang="en-US" sz="2400" b="1" dirty="0">
              <a:solidFill>
                <a:srgbClr val="FF0000"/>
              </a:solidFill>
              <a:latin typeface=".VnBodoni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>
                <a:solidFill>
                  <a:srgbClr val="E7DEC9">
                    <a:shade val="50000"/>
                    <a:satMod val="200000"/>
                  </a:srgbClr>
                </a:solidFill>
              </a:rPr>
              <a:t>Tiếng</a:t>
            </a:r>
            <a:r>
              <a:rPr lang="en-US" dirty="0">
                <a:solidFill>
                  <a:srgbClr val="E7DEC9">
                    <a:shade val="50000"/>
                    <a:satMod val="200000"/>
                  </a:srgbClr>
                </a:solidFill>
              </a:rPr>
              <a:t> </a:t>
            </a:r>
            <a:r>
              <a:rPr lang="en-US" dirty="0" err="1">
                <a:solidFill>
                  <a:srgbClr val="E7DEC9">
                    <a:shade val="50000"/>
                    <a:satMod val="200000"/>
                  </a:srgbClr>
                </a:solidFill>
              </a:rPr>
              <a:t>Anh</a:t>
            </a:r>
            <a:r>
              <a:rPr lang="en-US" dirty="0">
                <a:solidFill>
                  <a:srgbClr val="E7DEC9">
                    <a:shade val="50000"/>
                    <a:satMod val="200000"/>
                  </a:srgbClr>
                </a:solidFill>
              </a:rPr>
              <a:t>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0975" y="909935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9900FF"/>
                </a:solidFill>
                <a:latin typeface=".VnBodoniH" panose="020B7200000000000000" pitchFamily="34" charset="0"/>
              </a:rPr>
              <a:t>Page 43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19600" y="5562600"/>
            <a:ext cx="419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4. D. approximately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2000" y="5467350"/>
            <a:ext cx="2505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3. C. nearly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705600" y="758250"/>
            <a:ext cx="259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2. C. Shortly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024062" y="801410"/>
            <a:ext cx="426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1. D. on the contrary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667000" y="1524000"/>
            <a:ext cx="251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1. C. since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819400" y="2438400"/>
            <a:ext cx="34718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2. B. insist 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555330" y="3886200"/>
            <a:ext cx="39028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3. B. Even though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096000" y="5270212"/>
            <a:ext cx="251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4. C. make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524250" y="2667000"/>
            <a:ext cx="259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6. A. escape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886200" y="4343400"/>
            <a:ext cx="259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7. C. hobby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067175" y="5476875"/>
            <a:ext cx="259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8. C. eat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3276599" y="1905000"/>
            <a:ext cx="259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9. C. regret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157661" y="3232725"/>
            <a:ext cx="30051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10. C. during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886200" y="4489162"/>
            <a:ext cx="32468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11. A. in person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029200" y="5803612"/>
            <a:ext cx="3428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12. A. would like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934200" y="-58576"/>
            <a:ext cx="251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Page 234</a:t>
            </a:r>
          </a:p>
        </p:txBody>
      </p:sp>
    </p:spTree>
    <p:extLst>
      <p:ext uri="{BB962C8B-B14F-4D97-AF65-F5344CB8AC3E}">
        <p14:creationId xmlns:p14="http://schemas.microsoft.com/office/powerpoint/2010/main" val="4174350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2" grpId="0"/>
      <p:bldP spid="23" grpId="0"/>
      <p:bldP spid="24" grpId="0"/>
      <p:bldP spid="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381000"/>
            <a:ext cx="9144000" cy="5410200"/>
          </a:xfrm>
        </p:spPr>
        <p:txBody>
          <a:bodyPr>
            <a:normAutofit fontScale="92500" lnSpcReduction="20000"/>
          </a:bodyPr>
          <a:lstStyle/>
          <a:p>
            <a:pPr marL="82286" indent="0" algn="ctr">
              <a:buNone/>
            </a:pPr>
            <a:r>
              <a:rPr lang="en-US" sz="7200" b="1" dirty="0">
                <a:solidFill>
                  <a:srgbClr val="FF0000"/>
                </a:solidFill>
              </a:rPr>
              <a:t>PART VII:</a:t>
            </a:r>
          </a:p>
          <a:p>
            <a:pPr marL="82286" indent="0" algn="ctr">
              <a:buNone/>
            </a:pPr>
            <a:endParaRPr lang="en-US" sz="7200" b="1" dirty="0">
              <a:solidFill>
                <a:srgbClr val="FF0000"/>
              </a:solidFill>
            </a:endParaRPr>
          </a:p>
          <a:p>
            <a:pPr marL="82286" indent="0" algn="ctr">
              <a:buNone/>
            </a:pPr>
            <a:r>
              <a:rPr lang="en-US" sz="7200" b="1" dirty="0">
                <a:solidFill>
                  <a:srgbClr val="9900FF"/>
                </a:solidFill>
              </a:rPr>
              <a:t>Reading Comprehension</a:t>
            </a:r>
            <a:endParaRPr lang="en-US" sz="4400" b="1" dirty="0">
              <a:solidFill>
                <a:srgbClr val="9900FF"/>
              </a:solidFill>
            </a:endParaRPr>
          </a:p>
          <a:p>
            <a:pPr marL="82286" indent="0" algn="ctr">
              <a:buNone/>
            </a:pPr>
            <a:endParaRPr lang="en-US" sz="4400" b="1" dirty="0">
              <a:solidFill>
                <a:srgbClr val="0000FF"/>
              </a:solidFill>
            </a:endParaRPr>
          </a:p>
          <a:p>
            <a:pPr marL="82286" indent="0" algn="ctr">
              <a:buNone/>
            </a:pPr>
            <a:r>
              <a:rPr lang="en-US" sz="7200" b="1" dirty="0">
                <a:solidFill>
                  <a:srgbClr val="008000"/>
                </a:solidFill>
              </a:rPr>
              <a:t>Page 235</a:t>
            </a:r>
          </a:p>
        </p:txBody>
      </p:sp>
    </p:spTree>
    <p:extLst>
      <p:ext uri="{BB962C8B-B14F-4D97-AF65-F5344CB8AC3E}">
        <p14:creationId xmlns:p14="http://schemas.microsoft.com/office/powerpoint/2010/main" val="2717740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538" y="328613"/>
            <a:ext cx="7858125" cy="620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0825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33400"/>
            <a:ext cx="8686800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3542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538" y="328613"/>
            <a:ext cx="7858125" cy="620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8029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33400"/>
            <a:ext cx="8686800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14600" y="1676400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1. B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72200" y="2908012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3. 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343400" y="4419600"/>
            <a:ext cx="1066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2. A </a:t>
            </a:r>
          </a:p>
        </p:txBody>
      </p:sp>
    </p:spTree>
    <p:extLst>
      <p:ext uri="{BB962C8B-B14F-4D97-AF65-F5344CB8AC3E}">
        <p14:creationId xmlns:p14="http://schemas.microsoft.com/office/powerpoint/2010/main" val="1871503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4600" y="1676400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1. B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72200" y="2908012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3. 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343400" y="4419600"/>
            <a:ext cx="1066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2. A 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50"/>
            <a:ext cx="960120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6934200" y="914400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Page 236</a:t>
            </a:r>
          </a:p>
        </p:txBody>
      </p:sp>
    </p:spTree>
    <p:extLst>
      <p:ext uri="{BB962C8B-B14F-4D97-AF65-F5344CB8AC3E}">
        <p14:creationId xmlns:p14="http://schemas.microsoft.com/office/powerpoint/2010/main" val="3162265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4600" y="1676400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1. B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72200" y="2908012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3. 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343400" y="4419600"/>
            <a:ext cx="1066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2. A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010400" y="456038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Page 236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652588"/>
            <a:ext cx="9144000" cy="436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4533900" y="745687"/>
            <a:ext cx="1066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6. 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85825" y="745688"/>
            <a:ext cx="10572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4. C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6300" y="5429250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5. D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600700" y="6019800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7. D</a:t>
            </a:r>
          </a:p>
        </p:txBody>
      </p:sp>
    </p:spTree>
    <p:extLst>
      <p:ext uri="{BB962C8B-B14F-4D97-AF65-F5344CB8AC3E}">
        <p14:creationId xmlns:p14="http://schemas.microsoft.com/office/powerpoint/2010/main" val="1986969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4600" y="1676400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1. B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72200" y="2908012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3. 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343400" y="4419600"/>
            <a:ext cx="1066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2. A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91400" y="17888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Page 237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33900" y="745687"/>
            <a:ext cx="1066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6. 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85825" y="745688"/>
            <a:ext cx="10572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4. C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6300" y="5429250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5. D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600700" y="6019800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7. D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562" y="602663"/>
            <a:ext cx="8072438" cy="5892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8313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4600" y="1676400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1. B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72200" y="2908012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3. 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343400" y="4419600"/>
            <a:ext cx="1066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2. A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91400" y="17888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Page 237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33900" y="745687"/>
            <a:ext cx="1066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6. 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85825" y="745688"/>
            <a:ext cx="10572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4. C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086225" y="2261175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5. D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02662"/>
            <a:ext cx="9005474" cy="564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762000" y="36938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8. C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867400" y="3359437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10. D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867400" y="6172200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11. C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705100" y="5852099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9. C</a:t>
            </a:r>
          </a:p>
        </p:txBody>
      </p:sp>
    </p:spTree>
    <p:extLst>
      <p:ext uri="{BB962C8B-B14F-4D97-AF65-F5344CB8AC3E}">
        <p14:creationId xmlns:p14="http://schemas.microsoft.com/office/powerpoint/2010/main" val="3963722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4600" y="1676400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1. B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72200" y="2908012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3. 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343400" y="4419600"/>
            <a:ext cx="1066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2. A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91400" y="17888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Page 238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33900" y="745687"/>
            <a:ext cx="1066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6. 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85825" y="745688"/>
            <a:ext cx="10572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4. C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086225" y="2261175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5. D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867400" y="3359437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10. D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624600"/>
            <a:ext cx="8694164" cy="554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9662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4600" y="1676400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1. B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72200" y="2908012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3. 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343400" y="4419600"/>
            <a:ext cx="1066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2. A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91400" y="17888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Page 238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33900" y="745687"/>
            <a:ext cx="1066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6. 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85825" y="745688"/>
            <a:ext cx="10572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4. C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086225" y="2261175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5. D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867400" y="3359437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10. D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602663"/>
            <a:ext cx="8763000" cy="559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6712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4600" y="1676400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1. B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72200" y="2908012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3. 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343400" y="4419600"/>
            <a:ext cx="1066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2. A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91400" y="17888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Page 239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33900" y="745687"/>
            <a:ext cx="1066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6. 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85825" y="745688"/>
            <a:ext cx="10572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4. C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086225" y="2261175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5. D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867400" y="3359437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10. D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701812"/>
            <a:ext cx="7543800" cy="529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1095375" y="117037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12. D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133600" y="3956474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13. C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381875" y="1676399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15. C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105400" y="4419599"/>
            <a:ext cx="1295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16. C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590800" y="5705924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14. A</a:t>
            </a:r>
          </a:p>
        </p:txBody>
      </p:sp>
    </p:spTree>
    <p:extLst>
      <p:ext uri="{BB962C8B-B14F-4D97-AF65-F5344CB8AC3E}">
        <p14:creationId xmlns:p14="http://schemas.microsoft.com/office/powerpoint/2010/main" val="1544376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8" grpId="0"/>
      <p:bldP spid="19" grpId="0"/>
      <p:bldP spid="2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4600" y="1676400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1. B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72200" y="2908012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3. 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343400" y="4419600"/>
            <a:ext cx="1066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2. A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33900" y="745687"/>
            <a:ext cx="1066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6. 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85825" y="745688"/>
            <a:ext cx="10572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4. C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086225" y="2261175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5. D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867400" y="3359437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10. 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95375" y="117037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12. D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133600" y="3956474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13. C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381875" y="1676399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15. C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105400" y="4419599"/>
            <a:ext cx="1295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16. C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590800" y="5705924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14. A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055" y="304800"/>
            <a:ext cx="8472143" cy="5892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7124700" y="1310961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Page 227</a:t>
            </a:r>
          </a:p>
        </p:txBody>
      </p:sp>
      <p:pic>
        <p:nvPicPr>
          <p:cNvPr id="3" name="Track 23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58000" y="294623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384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3560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968740" cy="715962"/>
          </a:xfrm>
        </p:spPr>
        <p:txBody>
          <a:bodyPr>
            <a:normAutofit fontScale="90000"/>
          </a:bodyPr>
          <a:lstStyle/>
          <a:p>
            <a:pPr marL="571500" indent="-57150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08000"/>
                </a:solidFill>
              </a:rPr>
              <a:t>New words: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E6786-B0BF-42E4-8539-743636CF01A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457200" y="1295400"/>
            <a:ext cx="8161020" cy="838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b="1" dirty="0">
                <a:solidFill>
                  <a:srgbClr val="0000FF"/>
                </a:solidFill>
              </a:rPr>
              <a:t>1. Illegal (</a:t>
            </a:r>
            <a:r>
              <a:rPr lang="en-US" sz="4000" b="1" dirty="0" err="1">
                <a:solidFill>
                  <a:srgbClr val="0000FF"/>
                </a:solidFill>
              </a:rPr>
              <a:t>adj</a:t>
            </a:r>
            <a:r>
              <a:rPr lang="en-US" sz="4000" b="1" dirty="0">
                <a:solidFill>
                  <a:srgbClr val="0000FF"/>
                </a:solidFill>
              </a:rPr>
              <a:t>):</a:t>
            </a: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2384958"/>
            <a:ext cx="6172200" cy="3500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9224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968740" cy="715962"/>
          </a:xfrm>
        </p:spPr>
        <p:txBody>
          <a:bodyPr>
            <a:normAutofit fontScale="90000"/>
          </a:bodyPr>
          <a:lstStyle/>
          <a:p>
            <a:pPr marL="571500" indent="-57150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08000"/>
                </a:solidFill>
              </a:rPr>
              <a:t>New words: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E6786-B0BF-42E4-8539-743636CF01A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457200" y="1295400"/>
            <a:ext cx="8161020" cy="838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b="1" dirty="0">
                <a:solidFill>
                  <a:srgbClr val="0000FF"/>
                </a:solidFill>
              </a:rPr>
              <a:t>2. advertised (V3):</a:t>
            </a: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2905" y="2133600"/>
            <a:ext cx="5290008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0284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4600" y="1676400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1. B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72200" y="2908012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3. 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343400" y="4419600"/>
            <a:ext cx="1066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2. A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33900" y="745687"/>
            <a:ext cx="1066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6. 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85825" y="745688"/>
            <a:ext cx="10572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4. C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086225" y="2261175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5. D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867400" y="3359437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10. 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95375" y="117037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12. D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133600" y="3956474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13. C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381875" y="1676399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15. C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105400" y="4419599"/>
            <a:ext cx="1295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16. C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590800" y="5705924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14. A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055" y="304800"/>
            <a:ext cx="8472143" cy="5892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7124700" y="1310961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Page 227</a:t>
            </a:r>
          </a:p>
        </p:txBody>
      </p:sp>
      <p:pic>
        <p:nvPicPr>
          <p:cNvPr id="3" name="Track 23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58000" y="294623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234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3560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324100" y="253245"/>
            <a:ext cx="5981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ANSWER KEY - Page 227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981200"/>
            <a:ext cx="741426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6846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324100" y="253245"/>
            <a:ext cx="5981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TRANSCRIPTS - Page 227</a:t>
            </a: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143000"/>
            <a:ext cx="7696200" cy="4779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Track 23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001000" y="67609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670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3560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4600" y="1676400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1. 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343400" y="4419600"/>
            <a:ext cx="1066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2. A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33900" y="745687"/>
            <a:ext cx="1066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6. 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85825" y="745688"/>
            <a:ext cx="10572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4. C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086225" y="2261175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5. D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133600" y="3956474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13. C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590800" y="5705924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14. A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934200" y="609600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Page 227</a:t>
            </a:r>
          </a:p>
        </p:txBody>
      </p:sp>
      <p:pic>
        <p:nvPicPr>
          <p:cNvPr id="3" name="Track 23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591425" y="2845950"/>
            <a:ext cx="609600" cy="609600"/>
          </a:xfrm>
          <a:prstGeom prst="rect">
            <a:avLst/>
          </a:prstGeom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4" y="319949"/>
            <a:ext cx="5610225" cy="5873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0644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3560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968740" cy="715962"/>
          </a:xfrm>
        </p:spPr>
        <p:txBody>
          <a:bodyPr>
            <a:normAutofit fontScale="90000"/>
          </a:bodyPr>
          <a:lstStyle/>
          <a:p>
            <a:pPr marL="571500" indent="-57150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08000"/>
                </a:solidFill>
              </a:rPr>
              <a:t>New words: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E6786-B0BF-42E4-8539-743636CF01A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304800" y="990600"/>
            <a:ext cx="8161020" cy="838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b="1" dirty="0">
                <a:solidFill>
                  <a:srgbClr val="0000FF"/>
                </a:solidFill>
              </a:rPr>
              <a:t>1. horse race (n):</a:t>
            </a: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4624" y="1981200"/>
            <a:ext cx="6297951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1401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968740" cy="715962"/>
          </a:xfrm>
        </p:spPr>
        <p:txBody>
          <a:bodyPr>
            <a:normAutofit fontScale="90000"/>
          </a:bodyPr>
          <a:lstStyle/>
          <a:p>
            <a:pPr marL="571500" indent="-57150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08000"/>
                </a:solidFill>
              </a:rPr>
              <a:t>New words: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E6786-B0BF-42E4-8539-743636CF01A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304800" y="990600"/>
            <a:ext cx="8161020" cy="838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b="1" dirty="0">
                <a:solidFill>
                  <a:srgbClr val="0000FF"/>
                </a:solidFill>
              </a:rPr>
              <a:t>2. gamble (v):</a:t>
            </a: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1219200"/>
            <a:ext cx="472440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3061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968740" cy="715962"/>
          </a:xfrm>
        </p:spPr>
        <p:txBody>
          <a:bodyPr>
            <a:normAutofit fontScale="90000"/>
          </a:bodyPr>
          <a:lstStyle/>
          <a:p>
            <a:pPr marL="571500" indent="-57150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08000"/>
                </a:solidFill>
              </a:rPr>
              <a:t>New words: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E6786-B0BF-42E4-8539-743636CF01A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304800" y="990600"/>
            <a:ext cx="8161020" cy="838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b="1" dirty="0">
                <a:solidFill>
                  <a:srgbClr val="0000FF"/>
                </a:solidFill>
              </a:rPr>
              <a:t>3. risky (</a:t>
            </a:r>
            <a:r>
              <a:rPr lang="en-US" sz="4000" b="1" dirty="0" err="1">
                <a:solidFill>
                  <a:srgbClr val="0000FF"/>
                </a:solidFill>
              </a:rPr>
              <a:t>adj</a:t>
            </a:r>
            <a:r>
              <a:rPr lang="en-US" sz="4000" b="1" dirty="0">
                <a:solidFill>
                  <a:srgbClr val="0000FF"/>
                </a:solidFill>
              </a:rPr>
              <a:t>):</a:t>
            </a: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4467" y="2057400"/>
            <a:ext cx="5691963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6459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4600" y="1676400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1. 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343400" y="4419600"/>
            <a:ext cx="1066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2. A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33900" y="745687"/>
            <a:ext cx="1066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6. 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85825" y="745688"/>
            <a:ext cx="10572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4. C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086225" y="2261175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5. D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133600" y="3956474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13. C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590800" y="5705924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14. A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934200" y="609600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Page 227</a:t>
            </a:r>
          </a:p>
        </p:txBody>
      </p:sp>
      <p:pic>
        <p:nvPicPr>
          <p:cNvPr id="3" name="Track 23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591425" y="2845950"/>
            <a:ext cx="609600" cy="609600"/>
          </a:xfrm>
          <a:prstGeom prst="rect">
            <a:avLst/>
          </a:prstGeom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4" y="319949"/>
            <a:ext cx="5610225" cy="5873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3329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3560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324100" y="253245"/>
            <a:ext cx="5981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ANSWER KEY - Page 227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781" y="1990725"/>
            <a:ext cx="8111219" cy="2018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924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324100" y="253245"/>
            <a:ext cx="5981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TRANSCRIPTS - Page 227</a:t>
            </a:r>
          </a:p>
        </p:txBody>
      </p:sp>
      <p:pic>
        <p:nvPicPr>
          <p:cNvPr id="7" name="Track 23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001000" y="281640"/>
            <a:ext cx="609600" cy="609600"/>
          </a:xfrm>
          <a:prstGeom prst="rect">
            <a:avLst/>
          </a:prstGeom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266644"/>
            <a:ext cx="7924800" cy="4721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1275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3560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391400" y="253244"/>
            <a:ext cx="1943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Page 228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81000"/>
            <a:ext cx="6858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Track 24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934200" y="2667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961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0075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968740" cy="715962"/>
          </a:xfrm>
        </p:spPr>
        <p:txBody>
          <a:bodyPr>
            <a:normAutofit fontScale="90000"/>
          </a:bodyPr>
          <a:lstStyle/>
          <a:p>
            <a:pPr marL="571500" indent="-57150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08000"/>
                </a:solidFill>
              </a:rPr>
              <a:t>New words: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E6786-B0BF-42E4-8539-743636CF01A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304800" y="990600"/>
            <a:ext cx="8161020" cy="838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b="1" dirty="0">
                <a:solidFill>
                  <a:srgbClr val="0000FF"/>
                </a:solidFill>
              </a:rPr>
              <a:t>1. recreation center (n):</a:t>
            </a:r>
          </a:p>
        </p:txBody>
      </p:sp>
      <p:sp>
        <p:nvSpPr>
          <p:cNvPr id="7" name="AutoShape 2" descr="Fairhope Recreation Center &amp; Municipal Pool | City of Fairhope, 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828800"/>
            <a:ext cx="5867400" cy="390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8235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968740" cy="715962"/>
          </a:xfrm>
        </p:spPr>
        <p:txBody>
          <a:bodyPr>
            <a:normAutofit fontScale="90000"/>
          </a:bodyPr>
          <a:lstStyle/>
          <a:p>
            <a:pPr marL="571500" indent="-57150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08000"/>
                </a:solidFill>
              </a:rPr>
              <a:t>New words: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E6786-B0BF-42E4-8539-743636CF01A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304800" y="990600"/>
            <a:ext cx="8161020" cy="838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b="1" dirty="0">
                <a:solidFill>
                  <a:srgbClr val="0000FF"/>
                </a:solidFill>
              </a:rPr>
              <a:t>2. pottery (n):</a:t>
            </a:r>
          </a:p>
        </p:txBody>
      </p:sp>
      <p:sp>
        <p:nvSpPr>
          <p:cNvPr id="7" name="AutoShape 2" descr="Fairhope Recreation Center &amp; Municipal Pool | City of Fairhope, 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1981200"/>
            <a:ext cx="5622198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7929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968740" cy="715962"/>
          </a:xfrm>
        </p:spPr>
        <p:txBody>
          <a:bodyPr>
            <a:normAutofit fontScale="90000"/>
          </a:bodyPr>
          <a:lstStyle/>
          <a:p>
            <a:pPr marL="571500" indent="-57150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08000"/>
                </a:solidFill>
              </a:rPr>
              <a:t>New words: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E6786-B0BF-42E4-8539-743636CF01A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304800" y="990600"/>
            <a:ext cx="8161020" cy="838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b="1" dirty="0">
                <a:solidFill>
                  <a:srgbClr val="0000FF"/>
                </a:solidFill>
              </a:rPr>
              <a:t>3. plate (n):</a:t>
            </a:r>
          </a:p>
        </p:txBody>
      </p:sp>
      <p:sp>
        <p:nvSpPr>
          <p:cNvPr id="7" name="AutoShape 2" descr="Fairhope Recreation Center &amp; Municipal Pool | City of Fairhope, 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2133600"/>
            <a:ext cx="6490291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3828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968740" cy="715962"/>
          </a:xfrm>
        </p:spPr>
        <p:txBody>
          <a:bodyPr>
            <a:normAutofit fontScale="90000"/>
          </a:bodyPr>
          <a:lstStyle/>
          <a:p>
            <a:pPr marL="571500" indent="-57150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08000"/>
                </a:solidFill>
              </a:rPr>
              <a:t>New words: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E6786-B0BF-42E4-8539-743636CF01A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304800" y="990600"/>
            <a:ext cx="8161020" cy="838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b="1" dirty="0">
                <a:solidFill>
                  <a:srgbClr val="0000FF"/>
                </a:solidFill>
              </a:rPr>
              <a:t>4. knit (v):</a:t>
            </a:r>
          </a:p>
        </p:txBody>
      </p:sp>
      <p:sp>
        <p:nvSpPr>
          <p:cNvPr id="7" name="AutoShape 2" descr="Fairhope Recreation Center &amp; Municipal Pool | City of Fairhope, 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981200"/>
            <a:ext cx="6858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0718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968740" cy="715962"/>
          </a:xfrm>
        </p:spPr>
        <p:txBody>
          <a:bodyPr>
            <a:normAutofit fontScale="90000"/>
          </a:bodyPr>
          <a:lstStyle/>
          <a:p>
            <a:pPr marL="571500" indent="-57150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08000"/>
                </a:solidFill>
              </a:rPr>
              <a:t>New words: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E6786-B0BF-42E4-8539-743636CF01A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304800" y="990600"/>
            <a:ext cx="8161020" cy="838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b="1" dirty="0">
                <a:solidFill>
                  <a:srgbClr val="0000FF"/>
                </a:solidFill>
              </a:rPr>
              <a:t>5. sweater (n):</a:t>
            </a:r>
          </a:p>
        </p:txBody>
      </p:sp>
      <p:sp>
        <p:nvSpPr>
          <p:cNvPr id="7" name="AutoShape 2" descr="Fairhope Recreation Center &amp; Municipal Pool | City of Fairhope, 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295400"/>
            <a:ext cx="4124325" cy="4755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8665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391400" y="253244"/>
            <a:ext cx="1943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Page 228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81000"/>
            <a:ext cx="6858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Track 24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934200" y="2667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095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0075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324100" y="253245"/>
            <a:ext cx="5981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ANSWER KEY - Page 228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76400"/>
            <a:ext cx="8445674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6521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324100" y="253245"/>
            <a:ext cx="5981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TRANSCRIPTS - Page 228</a:t>
            </a: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838020"/>
            <a:ext cx="5486400" cy="5410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Track 24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001000" y="1295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866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20075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315200" y="253245"/>
            <a:ext cx="1943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Page 228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000125"/>
            <a:ext cx="5562600" cy="4925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Track 24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934200" y="2667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358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20075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968740" cy="715962"/>
          </a:xfrm>
        </p:spPr>
        <p:txBody>
          <a:bodyPr>
            <a:normAutofit fontScale="90000"/>
          </a:bodyPr>
          <a:lstStyle/>
          <a:p>
            <a:pPr marL="571500" indent="-57150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08000"/>
                </a:solidFill>
              </a:rPr>
              <a:t>New words: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E6786-B0BF-42E4-8539-743636CF01A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304800" y="990600"/>
            <a:ext cx="8161020" cy="838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b="1" dirty="0">
                <a:solidFill>
                  <a:srgbClr val="0000FF"/>
                </a:solidFill>
              </a:rPr>
              <a:t>1. photography (n):</a:t>
            </a:r>
          </a:p>
        </p:txBody>
      </p:sp>
      <p:sp>
        <p:nvSpPr>
          <p:cNvPr id="7" name="AutoShape 2" descr="Fairhope Recreation Center &amp; Municipal Pool | City of Fairhope, 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7429" y="1905000"/>
            <a:ext cx="7756071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7441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968740" cy="715962"/>
          </a:xfrm>
        </p:spPr>
        <p:txBody>
          <a:bodyPr>
            <a:normAutofit fontScale="90000"/>
          </a:bodyPr>
          <a:lstStyle/>
          <a:p>
            <a:pPr marL="571500" indent="-57150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08000"/>
                </a:solidFill>
              </a:rPr>
              <a:t>New words: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E6786-B0BF-42E4-8539-743636CF01A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304800" y="990600"/>
            <a:ext cx="8161020" cy="838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b="1" dirty="0">
                <a:solidFill>
                  <a:srgbClr val="0000FF"/>
                </a:solidFill>
              </a:rPr>
              <a:t>2. allowance (n):</a:t>
            </a:r>
          </a:p>
        </p:txBody>
      </p:sp>
      <p:sp>
        <p:nvSpPr>
          <p:cNvPr id="7" name="AutoShape 2" descr="Fairhope Recreation Center &amp; Municipal Pool | City of Fairhope, 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2057400"/>
            <a:ext cx="6012051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6947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968740" cy="715962"/>
          </a:xfrm>
        </p:spPr>
        <p:txBody>
          <a:bodyPr>
            <a:normAutofit fontScale="90000"/>
          </a:bodyPr>
          <a:lstStyle/>
          <a:p>
            <a:pPr marL="571500" indent="-57150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08000"/>
                </a:solidFill>
              </a:rPr>
              <a:t>New words: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E6786-B0BF-42E4-8539-743636CF01A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304800" y="990600"/>
            <a:ext cx="8161020" cy="838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b="1" dirty="0">
                <a:solidFill>
                  <a:srgbClr val="0000FF"/>
                </a:solidFill>
              </a:rPr>
              <a:t>3. digital camera (n):</a:t>
            </a:r>
          </a:p>
        </p:txBody>
      </p:sp>
      <p:sp>
        <p:nvSpPr>
          <p:cNvPr id="7" name="AutoShape 2" descr="Fairhope Recreation Center &amp; Municipal Pool | City of Fairhope, 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1905000"/>
            <a:ext cx="5595201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2226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968740" cy="715962"/>
          </a:xfrm>
        </p:spPr>
        <p:txBody>
          <a:bodyPr>
            <a:normAutofit fontScale="90000"/>
          </a:bodyPr>
          <a:lstStyle/>
          <a:p>
            <a:pPr marL="571500" indent="-57150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08000"/>
                </a:solidFill>
              </a:rPr>
              <a:t>New words: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E6786-B0BF-42E4-8539-743636CF01A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304800" y="990600"/>
            <a:ext cx="8161020" cy="838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b="1" dirty="0">
                <a:solidFill>
                  <a:srgbClr val="0000FF"/>
                </a:solidFill>
              </a:rPr>
              <a:t>4. film (n):</a:t>
            </a:r>
          </a:p>
        </p:txBody>
      </p:sp>
      <p:sp>
        <p:nvSpPr>
          <p:cNvPr id="7" name="AutoShape 2" descr="Fairhope Recreation Center &amp; Municipal Pool | City of Fairhope, 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2333625"/>
            <a:ext cx="4905375" cy="367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5681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968740" cy="715962"/>
          </a:xfrm>
        </p:spPr>
        <p:txBody>
          <a:bodyPr>
            <a:normAutofit fontScale="90000"/>
          </a:bodyPr>
          <a:lstStyle/>
          <a:p>
            <a:pPr marL="571500" indent="-57150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08000"/>
                </a:solidFill>
              </a:rPr>
              <a:t>New words: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E6786-B0BF-42E4-8539-743636CF01A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304800" y="990600"/>
            <a:ext cx="8161020" cy="838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b="1" dirty="0">
                <a:solidFill>
                  <a:srgbClr val="0000FF"/>
                </a:solidFill>
              </a:rPr>
              <a:t>5. impressive (</a:t>
            </a:r>
            <a:r>
              <a:rPr lang="en-US" sz="4000" b="1" dirty="0" err="1">
                <a:solidFill>
                  <a:srgbClr val="0000FF"/>
                </a:solidFill>
              </a:rPr>
              <a:t>adj</a:t>
            </a:r>
            <a:r>
              <a:rPr lang="en-US" sz="4000" b="1" dirty="0">
                <a:solidFill>
                  <a:srgbClr val="0000FF"/>
                </a:solidFill>
              </a:rPr>
              <a:t>):</a:t>
            </a:r>
          </a:p>
        </p:txBody>
      </p:sp>
      <p:sp>
        <p:nvSpPr>
          <p:cNvPr id="7" name="AutoShape 2" descr="Fairhope Recreation Center &amp; Municipal Pool | City of Fairhope, 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1905000"/>
            <a:ext cx="6355582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9241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315200" y="253245"/>
            <a:ext cx="1943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Page 228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000125"/>
            <a:ext cx="5562600" cy="4925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Track 24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934200" y="2667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144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20075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324100" y="253245"/>
            <a:ext cx="5981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ANSWER KEY - Page 228</a:t>
            </a: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852612"/>
            <a:ext cx="8551201" cy="155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909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324100" y="253245"/>
            <a:ext cx="5981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TRANSCRIPTS - Page 228</a:t>
            </a: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793173"/>
            <a:ext cx="6404810" cy="55314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8907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410200" y="224670"/>
            <a:ext cx="3924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PART V - Page 229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1" y="809445"/>
            <a:ext cx="7315199" cy="5662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943600" y="2362200"/>
            <a:ext cx="160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00FF"/>
                </a:solidFill>
              </a:rPr>
              <a:t>1. C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067425" y="3886200"/>
            <a:ext cx="160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00FF"/>
                </a:solidFill>
              </a:rPr>
              <a:t>2. B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15050" y="5638800"/>
            <a:ext cx="160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00FF"/>
                </a:solidFill>
              </a:rPr>
              <a:t>3. A</a:t>
            </a:r>
          </a:p>
        </p:txBody>
      </p:sp>
    </p:spTree>
    <p:extLst>
      <p:ext uri="{BB962C8B-B14F-4D97-AF65-F5344CB8AC3E}">
        <p14:creationId xmlns:p14="http://schemas.microsoft.com/office/powerpoint/2010/main" val="2537668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410200" y="224670"/>
            <a:ext cx="3924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PART V - Page 229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" y="1295400"/>
            <a:ext cx="8582025" cy="356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400800" y="1828800"/>
            <a:ext cx="160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00FF"/>
                </a:solidFill>
              </a:rPr>
              <a:t>4. 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77000" y="4267200"/>
            <a:ext cx="160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00FF"/>
                </a:solidFill>
              </a:rPr>
              <a:t>5. B</a:t>
            </a:r>
          </a:p>
        </p:txBody>
      </p:sp>
    </p:spTree>
    <p:extLst>
      <p:ext uri="{BB962C8B-B14F-4D97-AF65-F5344CB8AC3E}">
        <p14:creationId xmlns:p14="http://schemas.microsoft.com/office/powerpoint/2010/main" val="468520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638800" y="89474"/>
            <a:ext cx="3924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PART V - Page 230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674249"/>
            <a:ext cx="7429500" cy="562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038600" y="1219200"/>
            <a:ext cx="160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00FF"/>
                </a:solidFill>
              </a:rPr>
              <a:t>6. C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267200" y="3200400"/>
            <a:ext cx="160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00FF"/>
                </a:solidFill>
              </a:rPr>
              <a:t>7. B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67200" y="5334000"/>
            <a:ext cx="160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00FF"/>
                </a:solidFill>
              </a:rPr>
              <a:t>8. C</a:t>
            </a:r>
          </a:p>
        </p:txBody>
      </p:sp>
    </p:spTree>
    <p:extLst>
      <p:ext uri="{BB962C8B-B14F-4D97-AF65-F5344CB8AC3E}">
        <p14:creationId xmlns:p14="http://schemas.microsoft.com/office/powerpoint/2010/main" val="3233521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638800" y="89474"/>
            <a:ext cx="3924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PART V - Page 230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642937"/>
            <a:ext cx="6000750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962400" y="1219200"/>
            <a:ext cx="160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00FF"/>
                </a:solidFill>
              </a:rPr>
              <a:t>9. 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57625" y="5257800"/>
            <a:ext cx="160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00FF"/>
                </a:solidFill>
              </a:rPr>
              <a:t>11. 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62400" y="3409949"/>
            <a:ext cx="160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00FF"/>
                </a:solidFill>
              </a:rPr>
              <a:t>10. C</a:t>
            </a:r>
          </a:p>
        </p:txBody>
      </p:sp>
    </p:spTree>
    <p:extLst>
      <p:ext uri="{BB962C8B-B14F-4D97-AF65-F5344CB8AC3E}">
        <p14:creationId xmlns:p14="http://schemas.microsoft.com/office/powerpoint/2010/main" val="2272194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638800" y="89474"/>
            <a:ext cx="3924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PART V - Page 230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295400"/>
            <a:ext cx="8790655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657600" y="2057400"/>
            <a:ext cx="160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00FF"/>
                </a:solidFill>
              </a:rPr>
              <a:t>12. 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48075" y="4419600"/>
            <a:ext cx="160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00FF"/>
                </a:solidFill>
              </a:rPr>
              <a:t>13. B</a:t>
            </a:r>
          </a:p>
        </p:txBody>
      </p:sp>
    </p:spTree>
    <p:extLst>
      <p:ext uri="{BB962C8B-B14F-4D97-AF65-F5344CB8AC3E}">
        <p14:creationId xmlns:p14="http://schemas.microsoft.com/office/powerpoint/2010/main" val="2875611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638800" y="89474"/>
            <a:ext cx="3924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PART V - Page 230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447800"/>
            <a:ext cx="7353300" cy="359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581400" y="2057400"/>
            <a:ext cx="160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00FF"/>
                </a:solidFill>
              </a:rPr>
              <a:t>14. 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505200" y="4114800"/>
            <a:ext cx="160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00FF"/>
                </a:solidFill>
              </a:rPr>
              <a:t>15. C</a:t>
            </a:r>
          </a:p>
        </p:txBody>
      </p:sp>
    </p:spTree>
    <p:extLst>
      <p:ext uri="{BB962C8B-B14F-4D97-AF65-F5344CB8AC3E}">
        <p14:creationId xmlns:p14="http://schemas.microsoft.com/office/powerpoint/2010/main" val="2857131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6200" y="89474"/>
            <a:ext cx="3581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SPEAKING TEST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838200"/>
            <a:ext cx="9129252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743200"/>
            <a:ext cx="8976852" cy="3256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4227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6200" y="89474"/>
            <a:ext cx="3581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SPEAKING TEST</a:t>
            </a:r>
          </a:p>
        </p:txBody>
      </p:sp>
      <p:sp>
        <p:nvSpPr>
          <p:cNvPr id="2" name="Rectangle 1"/>
          <p:cNvSpPr/>
          <p:nvPr/>
        </p:nvSpPr>
        <p:spPr>
          <a:xfrm>
            <a:off x="152400" y="884338"/>
            <a:ext cx="8915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6. TRAVELING (2)</a:t>
            </a:r>
          </a:p>
          <a:p>
            <a:r>
              <a:rPr lang="en-US" dirty="0"/>
              <a:t>6.	Whom do you want to travel with? Why? </a:t>
            </a:r>
          </a:p>
          <a:p>
            <a:r>
              <a:rPr lang="en-US" dirty="0"/>
              <a:t>7.	When you visit new places, what do you like to do? </a:t>
            </a:r>
          </a:p>
          <a:p>
            <a:r>
              <a:rPr lang="en-US" dirty="0"/>
              <a:t>8.	Do you prefer going on a tour or a backpacking trip? Why?</a:t>
            </a:r>
          </a:p>
          <a:p>
            <a:r>
              <a:rPr lang="en-US" dirty="0"/>
              <a:t>9.	In which seasons do you prefer to travel? Why?</a:t>
            </a:r>
          </a:p>
          <a:p>
            <a:r>
              <a:rPr lang="en-US" dirty="0"/>
              <a:t>10.	Why is our city a good place for tourists? Why? </a:t>
            </a:r>
          </a:p>
        </p:txBody>
      </p:sp>
      <p:sp>
        <p:nvSpPr>
          <p:cNvPr id="3" name="Rectangle 2"/>
          <p:cNvSpPr/>
          <p:nvPr/>
        </p:nvSpPr>
        <p:spPr>
          <a:xfrm>
            <a:off x="133350" y="2743200"/>
            <a:ext cx="92202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6.	Whom do you want to travel with? Why? </a:t>
            </a:r>
          </a:p>
          <a:p>
            <a:r>
              <a:rPr lang="en-US" dirty="0"/>
              <a:t>It’s my family because I want to have deep memories with relatives.</a:t>
            </a:r>
          </a:p>
          <a:p>
            <a:r>
              <a:rPr lang="en-US" dirty="0"/>
              <a:t>7.	When you visit new places, what do you like to do? </a:t>
            </a:r>
          </a:p>
          <a:p>
            <a:r>
              <a:rPr lang="en-US" dirty="0"/>
              <a:t>I want to explore famous tourist spots.</a:t>
            </a:r>
          </a:p>
          <a:p>
            <a:r>
              <a:rPr lang="en-US" dirty="0"/>
              <a:t>8.	Do you prefer going on a tour or a backpacking trip? Why?</a:t>
            </a:r>
          </a:p>
          <a:p>
            <a:r>
              <a:rPr lang="en-US" dirty="0"/>
              <a:t>Going on a tour. Because it limits the amount of money.</a:t>
            </a:r>
          </a:p>
          <a:p>
            <a:r>
              <a:rPr lang="en-US" dirty="0"/>
              <a:t>9.	In which seasons do you prefer to travel? Why?</a:t>
            </a:r>
          </a:p>
          <a:p>
            <a:r>
              <a:rPr lang="en-US" dirty="0"/>
              <a:t>In the Autumn, because the weather is cool.</a:t>
            </a:r>
          </a:p>
          <a:p>
            <a:r>
              <a:rPr lang="en-US" dirty="0"/>
              <a:t>10.	Why is our city a good place for tourists?</a:t>
            </a:r>
          </a:p>
          <a:p>
            <a:r>
              <a:rPr lang="en-US" dirty="0"/>
              <a:t>Our city has a lot of landscapes and commercial centers.</a:t>
            </a:r>
          </a:p>
        </p:txBody>
      </p:sp>
    </p:spTree>
    <p:extLst>
      <p:ext uri="{BB962C8B-B14F-4D97-AF65-F5344CB8AC3E}">
        <p14:creationId xmlns:p14="http://schemas.microsoft.com/office/powerpoint/2010/main" val="3224729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6200" y="89474"/>
            <a:ext cx="3581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SPEAKING TEST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762000"/>
            <a:ext cx="8976852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514600"/>
            <a:ext cx="9126714" cy="358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9265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6200" y="89474"/>
            <a:ext cx="3581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SPEAKING TEST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74" y="674249"/>
            <a:ext cx="10262821" cy="1916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74" y="2638424"/>
            <a:ext cx="9979026" cy="361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0844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6200" y="89474"/>
            <a:ext cx="3581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SPEAKING TEST</a:t>
            </a:r>
          </a:p>
        </p:txBody>
      </p:sp>
      <p:sp>
        <p:nvSpPr>
          <p:cNvPr id="2" name="Rectangle 1"/>
          <p:cNvSpPr/>
          <p:nvPr/>
        </p:nvSpPr>
        <p:spPr>
          <a:xfrm>
            <a:off x="304800" y="889844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8. FOOD (2)</a:t>
            </a:r>
          </a:p>
          <a:p>
            <a:r>
              <a:rPr lang="en-US" dirty="0">
                <a:solidFill>
                  <a:srgbClr val="0000FF"/>
                </a:solidFill>
              </a:rPr>
              <a:t>6.	Fast food - slow food, what is good in your opinion? </a:t>
            </a:r>
          </a:p>
          <a:p>
            <a:r>
              <a:rPr lang="en-US" dirty="0">
                <a:solidFill>
                  <a:srgbClr val="0000FF"/>
                </a:solidFill>
              </a:rPr>
              <a:t>7.	Which food did you use to like but not now? Why? </a:t>
            </a:r>
          </a:p>
          <a:p>
            <a:r>
              <a:rPr lang="en-US" dirty="0">
                <a:solidFill>
                  <a:srgbClr val="0000FF"/>
                </a:solidFill>
              </a:rPr>
              <a:t>8.	Would you like to try new food that you have never eaten before? Why (not)? </a:t>
            </a:r>
          </a:p>
          <a:p>
            <a:r>
              <a:rPr lang="en-US" dirty="0">
                <a:solidFill>
                  <a:srgbClr val="0000FF"/>
                </a:solidFill>
              </a:rPr>
              <a:t>9.	What should you eat to keep fit?</a:t>
            </a:r>
          </a:p>
          <a:p>
            <a:r>
              <a:rPr lang="en-US" dirty="0">
                <a:solidFill>
                  <a:srgbClr val="0000FF"/>
                </a:solidFill>
              </a:rPr>
              <a:t>10.	Do you think your city is a good place for eating out? Why? </a:t>
            </a:r>
          </a:p>
        </p:txBody>
      </p:sp>
      <p:sp>
        <p:nvSpPr>
          <p:cNvPr id="3" name="Rectangle 2"/>
          <p:cNvSpPr/>
          <p:nvPr/>
        </p:nvSpPr>
        <p:spPr>
          <a:xfrm>
            <a:off x="314325" y="3200400"/>
            <a:ext cx="90678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6.	Fast food - slow food, what is good in your opinion? </a:t>
            </a:r>
          </a:p>
          <a:p>
            <a:r>
              <a:rPr lang="en-US" dirty="0"/>
              <a:t>Slow food is better because it’s more nutrition.</a:t>
            </a:r>
          </a:p>
          <a:p>
            <a:r>
              <a:rPr lang="en-US" dirty="0"/>
              <a:t>7.	Which food did you use to like but not now? Why? </a:t>
            </a:r>
          </a:p>
          <a:p>
            <a:r>
              <a:rPr lang="en-US" dirty="0"/>
              <a:t>Ice cream. Now, it tastes too sweet to me.</a:t>
            </a:r>
          </a:p>
          <a:p>
            <a:r>
              <a:rPr lang="en-US" dirty="0"/>
              <a:t>8.	Would you like to try new food that you have never eaten before? Why (not)?</a:t>
            </a:r>
          </a:p>
          <a:p>
            <a:r>
              <a:rPr lang="en-US" dirty="0"/>
              <a:t>Yes. Because I want to try new flavors or recipe. </a:t>
            </a:r>
          </a:p>
          <a:p>
            <a:r>
              <a:rPr lang="en-US" dirty="0"/>
              <a:t>9.	What should you eat to keep fit?</a:t>
            </a:r>
          </a:p>
          <a:p>
            <a:r>
              <a:rPr lang="en-US" dirty="0"/>
              <a:t>I eat a lot of vegetables and fruits.</a:t>
            </a:r>
          </a:p>
          <a:p>
            <a:r>
              <a:rPr lang="en-US" dirty="0"/>
              <a:t>10.	Do you think your city is a good place for eating out? Why? </a:t>
            </a:r>
          </a:p>
          <a:p>
            <a:r>
              <a:rPr lang="en-US" dirty="0"/>
              <a:t>Yes. Our street food is really cheap and delicious.</a:t>
            </a:r>
          </a:p>
        </p:txBody>
      </p:sp>
    </p:spTree>
    <p:extLst>
      <p:ext uri="{BB962C8B-B14F-4D97-AF65-F5344CB8AC3E}">
        <p14:creationId xmlns:p14="http://schemas.microsoft.com/office/powerpoint/2010/main" val="4265142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6200" y="89474"/>
            <a:ext cx="3581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SPEAKING TEST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74" y="762000"/>
            <a:ext cx="12241161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3067049"/>
            <a:ext cx="9220200" cy="3135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6144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6200" y="89474"/>
            <a:ext cx="3581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SPEAKING TEST</a:t>
            </a:r>
          </a:p>
        </p:txBody>
      </p:sp>
      <p:sp>
        <p:nvSpPr>
          <p:cNvPr id="2" name="Rectangle 1"/>
          <p:cNvSpPr/>
          <p:nvPr/>
        </p:nvSpPr>
        <p:spPr>
          <a:xfrm>
            <a:off x="304800" y="612845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9. HOMETOWN (2)</a:t>
            </a:r>
          </a:p>
          <a:p>
            <a:r>
              <a:rPr lang="en-US" dirty="0"/>
              <a:t>6.	Which season do you like most in your hometown? Why? </a:t>
            </a:r>
          </a:p>
          <a:p>
            <a:r>
              <a:rPr lang="en-US" dirty="0"/>
              <a:t>7.	When is the best time to come to your hometown?  Why?</a:t>
            </a:r>
          </a:p>
          <a:p>
            <a:r>
              <a:rPr lang="en-US" dirty="0"/>
              <a:t>8.	How are the people in your hometown?</a:t>
            </a:r>
          </a:p>
          <a:p>
            <a:r>
              <a:rPr lang="en-US" dirty="0"/>
              <a:t>9.	Tell me something about the history of your hometown.</a:t>
            </a:r>
          </a:p>
          <a:p>
            <a:r>
              <a:rPr lang="en-US" dirty="0"/>
              <a:t>10.	How can young people spend their free time in your hometown?</a:t>
            </a:r>
          </a:p>
        </p:txBody>
      </p:sp>
      <p:sp>
        <p:nvSpPr>
          <p:cNvPr id="3" name="Rectangle 2"/>
          <p:cNvSpPr/>
          <p:nvPr/>
        </p:nvSpPr>
        <p:spPr>
          <a:xfrm>
            <a:off x="304800" y="3124200"/>
            <a:ext cx="9144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6. Which season do you like most in your hometown? Why? </a:t>
            </a:r>
          </a:p>
          <a:p>
            <a:r>
              <a:rPr lang="en-US" dirty="0"/>
              <a:t>I like the rainy season most. Because I like to listen to the rhythm of the rain.</a:t>
            </a:r>
          </a:p>
          <a:p>
            <a:r>
              <a:rPr lang="en-US" dirty="0"/>
              <a:t>7. When is the best time to come to your hometown?  Why?</a:t>
            </a:r>
          </a:p>
          <a:p>
            <a:r>
              <a:rPr lang="en-US" dirty="0"/>
              <a:t>The best time to come to my hometown is in Autumn because the weather is cool.</a:t>
            </a:r>
          </a:p>
          <a:p>
            <a:r>
              <a:rPr lang="en-US" dirty="0"/>
              <a:t>8. How are the people in your hometown?</a:t>
            </a:r>
          </a:p>
          <a:p>
            <a:r>
              <a:rPr lang="en-US" dirty="0"/>
              <a:t>They are friendly and generous. </a:t>
            </a:r>
          </a:p>
          <a:p>
            <a:r>
              <a:rPr lang="en-US" dirty="0"/>
              <a:t>9. Tell me something about the history of your hometown.</a:t>
            </a:r>
          </a:p>
          <a:p>
            <a:r>
              <a:rPr lang="en-US" dirty="0"/>
              <a:t>We used to fight against and win the French and American.</a:t>
            </a:r>
          </a:p>
          <a:p>
            <a:r>
              <a:rPr lang="en-US" dirty="0"/>
              <a:t>10. How can young people spend their free time in your hometown?</a:t>
            </a:r>
          </a:p>
          <a:p>
            <a:r>
              <a:rPr lang="en-US" dirty="0"/>
              <a:t>They play sports or shopping.</a:t>
            </a:r>
          </a:p>
        </p:txBody>
      </p:sp>
    </p:spTree>
    <p:extLst>
      <p:ext uri="{BB962C8B-B14F-4D97-AF65-F5344CB8AC3E}">
        <p14:creationId xmlns:p14="http://schemas.microsoft.com/office/powerpoint/2010/main" val="2724664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6200" y="89474"/>
            <a:ext cx="3581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SPEAKING TEST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74" y="838200"/>
            <a:ext cx="11017045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876550"/>
            <a:ext cx="9293226" cy="3370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2648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6200" y="89474"/>
            <a:ext cx="3581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SPEAKING TEST</a:t>
            </a:r>
          </a:p>
        </p:txBody>
      </p:sp>
      <p:sp>
        <p:nvSpPr>
          <p:cNvPr id="2" name="Rectangle 1"/>
          <p:cNvSpPr/>
          <p:nvPr/>
        </p:nvSpPr>
        <p:spPr>
          <a:xfrm>
            <a:off x="228600" y="751344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10. SHOPPING (2)</a:t>
            </a:r>
          </a:p>
          <a:p>
            <a:r>
              <a:rPr lang="en-US" dirty="0"/>
              <a:t>6.	If you have money, what do you want to buy most? Why?</a:t>
            </a:r>
          </a:p>
          <a:p>
            <a:r>
              <a:rPr lang="en-US" dirty="0"/>
              <a:t>7.	Which one do you prefer: shopping at stores or online? Why? </a:t>
            </a:r>
          </a:p>
          <a:p>
            <a:r>
              <a:rPr lang="en-US" dirty="0"/>
              <a:t>8.	Whom do you want to shop with? Why? </a:t>
            </a:r>
          </a:p>
          <a:p>
            <a:r>
              <a:rPr lang="en-US" dirty="0"/>
              <a:t>9.	What is your opinion about Black Friday?</a:t>
            </a:r>
          </a:p>
          <a:p>
            <a:r>
              <a:rPr lang="en-US" dirty="0"/>
              <a:t>10.	Do you think your city is a good place to shop? Why (not)? </a:t>
            </a:r>
          </a:p>
        </p:txBody>
      </p:sp>
      <p:sp>
        <p:nvSpPr>
          <p:cNvPr id="3" name="Rectangle 2"/>
          <p:cNvSpPr/>
          <p:nvPr/>
        </p:nvSpPr>
        <p:spPr>
          <a:xfrm>
            <a:off x="247650" y="2895600"/>
            <a:ext cx="9144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6.	If you have money, what do you want to buy most? Why?</a:t>
            </a:r>
          </a:p>
          <a:p>
            <a:r>
              <a:rPr lang="en-US" dirty="0"/>
              <a:t>A car, because it helps me to get away from smoke, sunlight, and accidents.</a:t>
            </a:r>
          </a:p>
          <a:p>
            <a:r>
              <a:rPr lang="en-US" dirty="0"/>
              <a:t>7.	Which one do you prefer: shopping at stores or online? Why? </a:t>
            </a:r>
          </a:p>
          <a:p>
            <a:r>
              <a:rPr lang="en-US" dirty="0"/>
              <a:t>Shopping at stores. Because I can see and check the products directly.</a:t>
            </a:r>
          </a:p>
          <a:p>
            <a:r>
              <a:rPr lang="en-US" dirty="0"/>
              <a:t>8.	Whom do you want to shop with? Why? </a:t>
            </a:r>
          </a:p>
          <a:p>
            <a:r>
              <a:rPr lang="en-US" dirty="0"/>
              <a:t>My husband. Because he can give me some useful advice.</a:t>
            </a:r>
          </a:p>
          <a:p>
            <a:r>
              <a:rPr lang="en-US" dirty="0"/>
              <a:t>9.	What is your opinion about Black Fridays?</a:t>
            </a:r>
          </a:p>
          <a:p>
            <a:r>
              <a:rPr lang="en-US" dirty="0"/>
              <a:t>It’s good. Because we can buy a lot of things with the real bargains.</a:t>
            </a:r>
          </a:p>
          <a:p>
            <a:r>
              <a:rPr lang="en-US" dirty="0"/>
              <a:t>10.	Do you think your city is a good place to shop? Why (not)? </a:t>
            </a:r>
          </a:p>
          <a:p>
            <a:r>
              <a:rPr lang="en-US" dirty="0"/>
              <a:t>Yes. Because this is a biggest commercial center with many famous brands.</a:t>
            </a:r>
          </a:p>
        </p:txBody>
      </p:sp>
    </p:spTree>
    <p:extLst>
      <p:ext uri="{BB962C8B-B14F-4D97-AF65-F5344CB8AC3E}">
        <p14:creationId xmlns:p14="http://schemas.microsoft.com/office/powerpoint/2010/main" val="1733350357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6F6C2-1665-4003-B9C7-701FCABCC62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09/11/2022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quarter" idx="1"/>
          </p:nvPr>
        </p:nvSpPr>
        <p:spPr>
          <a:xfrm>
            <a:off x="1066800" y="1219202"/>
            <a:ext cx="8534400" cy="1723537"/>
          </a:xfrm>
          <a:prstGeom prst="rect">
            <a:avLst/>
          </a:prstGeom>
          <a:noFill/>
        </p:spPr>
        <p:txBody>
          <a:bodyPr wrap="square" lIns="91428" tIns="45714" rIns="91428" bIns="45714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82286" indent="0" algn="ctr">
              <a:buNone/>
            </a:pPr>
            <a:r>
              <a:rPr lang="en-US" sz="48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marL="82286" indent="0" algn="ctr">
              <a:buNone/>
            </a:pPr>
            <a:r>
              <a:rPr lang="en-US" sz="4800" b="1" cap="all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your </a:t>
            </a:r>
            <a:r>
              <a:rPr lang="en-US" sz="48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cooperation.</a:t>
            </a:r>
          </a:p>
        </p:txBody>
      </p:sp>
      <p:pic>
        <p:nvPicPr>
          <p:cNvPr id="6146" name="Picture 2" descr="kurumi-chan.4 EN | Anime kawaii, Menina anime, Desenhos de menina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599" y="3733802"/>
            <a:ext cx="2466975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00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11695</TotalTime>
  <Words>2443</Words>
  <Application>Microsoft Office PowerPoint</Application>
  <PresentationFormat>Custom</PresentationFormat>
  <Paragraphs>573</Paragraphs>
  <Slides>78</Slides>
  <Notes>1</Notes>
  <HiddenSlides>0</HiddenSlides>
  <MMClips>14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78</vt:i4>
      </vt:variant>
    </vt:vector>
  </HeadingPairs>
  <TitlesOfParts>
    <vt:vector size="90" baseType="lpstr">
      <vt:lpstr>.VnBodoniH</vt:lpstr>
      <vt:lpstr>.VnTifani HeavyH</vt:lpstr>
      <vt:lpstr>Calibri</vt:lpstr>
      <vt:lpstr>Franklin Gothic Book</vt:lpstr>
      <vt:lpstr>Gill Sans MT</vt:lpstr>
      <vt:lpstr>Perpetua</vt:lpstr>
      <vt:lpstr>Times New Roman</vt:lpstr>
      <vt:lpstr>Verdana</vt:lpstr>
      <vt:lpstr>Wingdings</vt:lpstr>
      <vt:lpstr>Wingdings 2</vt:lpstr>
      <vt:lpstr>Equity</vt:lpstr>
      <vt:lpstr>Solstice</vt:lpstr>
      <vt:lpstr>TRƯỜNG CAO ĐẲNG LÝ TỰ TRỌNG  THÀNH PHỐ HỒ CHÍ MINH</vt:lpstr>
      <vt:lpstr>KHOA KHOA HỌC CƠ BẢN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        UNIT 12: Conjunctions and Prepositions</vt:lpstr>
      <vt:lpstr>           UNIT 12: Conjunctions and Prepositions</vt:lpstr>
      <vt:lpstr>           UNIT 12: Conjunctions and Prepositions</vt:lpstr>
      <vt:lpstr>           UNIT 12: Conjunctions and Prepositions</vt:lpstr>
      <vt:lpstr>           UNIT 12: Conjunctions and Prepositions</vt:lpstr>
      <vt:lpstr>           UNIT 12: Conjunctions and Prepositions</vt:lpstr>
      <vt:lpstr>           UNIT 12: Conjunctions and Prepositions</vt:lpstr>
      <vt:lpstr>PowerPoint Presentation</vt:lpstr>
      <vt:lpstr>           UNIT 12: Conjunctions and Prepositions</vt:lpstr>
      <vt:lpstr>           UNIT 12: Conjunctions and Prepositions</vt:lpstr>
      <vt:lpstr>           UNIT 12: Conjunctions and Prepositions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New words:</vt:lpstr>
      <vt:lpstr>New words:</vt:lpstr>
      <vt:lpstr>PowerPoint Presentation</vt:lpstr>
      <vt:lpstr>PowerPoint Presentation</vt:lpstr>
      <vt:lpstr>PowerPoint Presentation</vt:lpstr>
      <vt:lpstr>PowerPoint Presentation</vt:lpstr>
      <vt:lpstr>New words:</vt:lpstr>
      <vt:lpstr>New words:</vt:lpstr>
      <vt:lpstr>New words:</vt:lpstr>
      <vt:lpstr>PowerPoint Presentation</vt:lpstr>
      <vt:lpstr>PowerPoint Presentation</vt:lpstr>
      <vt:lpstr>PowerPoint Presentation</vt:lpstr>
      <vt:lpstr>PowerPoint Presentation</vt:lpstr>
      <vt:lpstr>New words:</vt:lpstr>
      <vt:lpstr>New words:</vt:lpstr>
      <vt:lpstr>New words:</vt:lpstr>
      <vt:lpstr>New words:</vt:lpstr>
      <vt:lpstr>New words:</vt:lpstr>
      <vt:lpstr>PowerPoint Presentation</vt:lpstr>
      <vt:lpstr>PowerPoint Presentation</vt:lpstr>
      <vt:lpstr>PowerPoint Presentation</vt:lpstr>
      <vt:lpstr>PowerPoint Presentation</vt:lpstr>
      <vt:lpstr>New words:</vt:lpstr>
      <vt:lpstr>New words:</vt:lpstr>
      <vt:lpstr>New words:</vt:lpstr>
      <vt:lpstr>New words:</vt:lpstr>
      <vt:lpstr>New words: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Administrator</cp:lastModifiedBy>
  <cp:revision>1425</cp:revision>
  <dcterms:created xsi:type="dcterms:W3CDTF">2017-11-18T13:40:10Z</dcterms:created>
  <dcterms:modified xsi:type="dcterms:W3CDTF">2022-11-09T14:12:19Z</dcterms:modified>
</cp:coreProperties>
</file>