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handoutMasterIdLst>
    <p:handoutMasterId r:id="rId68"/>
  </p:handoutMasterIdLst>
  <p:sldIdLst>
    <p:sldId id="448" r:id="rId2"/>
    <p:sldId id="258" r:id="rId3"/>
    <p:sldId id="259" r:id="rId4"/>
    <p:sldId id="260" r:id="rId5"/>
    <p:sldId id="261" r:id="rId6"/>
    <p:sldId id="289" r:id="rId7"/>
    <p:sldId id="288" r:id="rId8"/>
    <p:sldId id="262" r:id="rId9"/>
    <p:sldId id="263" r:id="rId10"/>
    <p:sldId id="264" r:id="rId11"/>
    <p:sldId id="265" r:id="rId12"/>
    <p:sldId id="266" r:id="rId13"/>
    <p:sldId id="267" r:id="rId14"/>
    <p:sldId id="281" r:id="rId15"/>
    <p:sldId id="282" r:id="rId16"/>
    <p:sldId id="283" r:id="rId17"/>
    <p:sldId id="284" r:id="rId18"/>
    <p:sldId id="286" r:id="rId19"/>
    <p:sldId id="285" r:id="rId20"/>
    <p:sldId id="287" r:id="rId21"/>
    <p:sldId id="268" r:id="rId22"/>
    <p:sldId id="269" r:id="rId23"/>
    <p:sldId id="280" r:id="rId24"/>
    <p:sldId id="270" r:id="rId25"/>
    <p:sldId id="271" r:id="rId26"/>
    <p:sldId id="449" r:id="rId27"/>
    <p:sldId id="450" r:id="rId28"/>
    <p:sldId id="475" r:id="rId29"/>
    <p:sldId id="476" r:id="rId30"/>
    <p:sldId id="477" r:id="rId31"/>
    <p:sldId id="478" r:id="rId32"/>
    <p:sldId id="479" r:id="rId33"/>
    <p:sldId id="474" r:id="rId34"/>
    <p:sldId id="480" r:id="rId35"/>
    <p:sldId id="272" r:id="rId36"/>
    <p:sldId id="273" r:id="rId37"/>
    <p:sldId id="274" r:id="rId38"/>
    <p:sldId id="275" r:id="rId39"/>
    <p:sldId id="290" r:id="rId40"/>
    <p:sldId id="481" r:id="rId41"/>
    <p:sldId id="292" r:id="rId42"/>
    <p:sldId id="293" r:id="rId43"/>
    <p:sldId id="451" r:id="rId44"/>
    <p:sldId id="452" r:id="rId45"/>
    <p:sldId id="453" r:id="rId46"/>
    <p:sldId id="454" r:id="rId47"/>
    <p:sldId id="455" r:id="rId48"/>
    <p:sldId id="456" r:id="rId49"/>
    <p:sldId id="457" r:id="rId50"/>
    <p:sldId id="458" r:id="rId51"/>
    <p:sldId id="459" r:id="rId52"/>
    <p:sldId id="460" r:id="rId53"/>
    <p:sldId id="461" r:id="rId54"/>
    <p:sldId id="462" r:id="rId55"/>
    <p:sldId id="464" r:id="rId56"/>
    <p:sldId id="465" r:id="rId57"/>
    <p:sldId id="469" r:id="rId58"/>
    <p:sldId id="471" r:id="rId59"/>
    <p:sldId id="470" r:id="rId60"/>
    <p:sldId id="472" r:id="rId61"/>
    <p:sldId id="473" r:id="rId62"/>
    <p:sldId id="466" r:id="rId63"/>
    <p:sldId id="467" r:id="rId64"/>
    <p:sldId id="463" r:id="rId65"/>
    <p:sldId id="468" r:id="rId66"/>
  </p:sldIdLst>
  <p:sldSz cx="12192000" cy="6858000"/>
  <p:notesSz cx="9872663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FFFF"/>
    <a:srgbClr val="F8F8F8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03" autoAdjust="0"/>
    <p:restoredTop sz="94660" autoAdjust="0"/>
  </p:normalViewPr>
  <p:slideViewPr>
    <p:cSldViewPr snapToGrid="0">
      <p:cViewPr varScale="1">
        <p:scale>
          <a:sx n="83" d="100"/>
          <a:sy n="83" d="100"/>
        </p:scale>
        <p:origin x="96" y="18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7" y="1"/>
            <a:ext cx="4277923" cy="340210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2437" y="1"/>
            <a:ext cx="4277921" cy="340210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84458945-160C-4E45-A05E-66B77D940880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7" y="6456380"/>
            <a:ext cx="4277923" cy="340210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2437" y="6456380"/>
            <a:ext cx="4277921" cy="340210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CDEBBE99-2F5C-4C7E-8E14-3BF2D40D2B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6386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4278154" cy="34106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228" y="3"/>
            <a:ext cx="4278154" cy="34106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BE2C58FA-0586-4A55-B8BE-0C2C6B6559EC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8775" y="849313"/>
            <a:ext cx="4075113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268" y="3271384"/>
            <a:ext cx="7898128" cy="2676585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3"/>
            <a:ext cx="4278154" cy="341064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228" y="6456613"/>
            <a:ext cx="4278154" cy="341064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D3693959-9AC0-449C-8CD7-C663B9B5D3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230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44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600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093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13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68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675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167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817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87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813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435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7B5DC-4F45-48FC-8E95-7C02309A12B1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BFB21-7EF8-458D-9B28-D0BE04E9D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047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microsoft.com/office/2007/relationships/hdphoto" Target="../media/hdphoto2.wdp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5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wmf"/><Relationship Id="rId4" Type="http://schemas.openxmlformats.org/officeDocument/2006/relationships/oleObject" Target="../embeddings/oleObject7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0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DD687B75-3B17-4354-A777-2DEFF4DDC6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6921" y="2119312"/>
            <a:ext cx="10535479" cy="2780066"/>
          </a:xfrm>
          <a:solidFill>
            <a:srgbClr val="00B0F0"/>
          </a:solidFill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altLang="en-US" sz="4000" dirty="0"/>
              <a:t>- ĐẦY ĐỦ GIÁO TRÌNH VÀ VỞ GHI CHÉP</a:t>
            </a:r>
            <a:br>
              <a:rPr lang="en-US" altLang="en-US" sz="4000" dirty="0"/>
            </a:br>
            <a:r>
              <a:rPr lang="en-US" altLang="en-US" sz="4000" dirty="0"/>
              <a:t>- CHÉP BÀI NGHIÊM TÚC</a:t>
            </a:r>
            <a:br>
              <a:rPr lang="en-US" altLang="en-US" sz="4000" dirty="0"/>
            </a:br>
            <a:r>
              <a:rPr lang="en-US" altLang="en-US" sz="4000" dirty="0"/>
              <a:t>LÀM BÀI TẬP VÀ NỘP THEO YÊU CẦU. </a:t>
            </a:r>
          </a:p>
        </p:txBody>
      </p:sp>
      <p:sp>
        <p:nvSpPr>
          <p:cNvPr id="4099" name="Text Placeholder 2">
            <a:extLst>
              <a:ext uri="{FF2B5EF4-FFF2-40B4-BE49-F238E27FC236}">
                <a16:creationId xmlns:a16="http://schemas.microsoft.com/office/drawing/2014/main" id="{F9A4BB52-5C51-4602-8DA4-D897FE0590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8800" y="533400"/>
            <a:ext cx="7886700" cy="914400"/>
          </a:xfrm>
          <a:solidFill>
            <a:srgbClr val="92D050"/>
          </a:solidFill>
        </p:spPr>
        <p:txBody>
          <a:bodyPr/>
          <a:lstStyle/>
          <a:p>
            <a:pPr algn="ctr"/>
            <a:r>
              <a:rPr lang="en-US" altLang="en-US" sz="4000" b="1">
                <a:solidFill>
                  <a:srgbClr val="FF0066"/>
                </a:solidFill>
              </a:rPr>
              <a:t>NỘI QUY</a:t>
            </a:r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802779C8-578F-4E78-A002-29EE97381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BD6AD2-765F-4940-A203-BA047B89668E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238129" y="1002990"/>
            <a:ext cx="9474199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274342" y="1479870"/>
            <a:ext cx="990668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0070C0"/>
                </a:solidFill>
              </a:rPr>
              <a:t>Mục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tiêu</a:t>
            </a:r>
            <a:r>
              <a:rPr lang="en-US" sz="3200" b="1" dirty="0">
                <a:solidFill>
                  <a:srgbClr val="0070C0"/>
                </a:solidFill>
              </a:rPr>
              <a:t>:</a:t>
            </a:r>
            <a:endParaRPr lang="en-US" sz="3200" dirty="0">
              <a:solidFill>
                <a:srgbClr val="0070C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sz="3200" i="1" dirty="0"/>
              <a:t>- </a:t>
            </a:r>
            <a:r>
              <a:rPr lang="en-US" sz="3200" i="1" dirty="0" err="1"/>
              <a:t>Mô</a:t>
            </a:r>
            <a:r>
              <a:rPr lang="en-US" sz="3200" i="1" dirty="0"/>
              <a:t> </a:t>
            </a:r>
            <a:r>
              <a:rPr lang="en-US" sz="3200" i="1" dirty="0" err="1"/>
              <a:t>tả</a:t>
            </a:r>
            <a:r>
              <a:rPr lang="en-US" sz="3200" i="1" dirty="0"/>
              <a:t> </a:t>
            </a:r>
            <a:r>
              <a:rPr lang="en-US" sz="3200" i="1" dirty="0" err="1"/>
              <a:t>được</a:t>
            </a:r>
            <a:r>
              <a:rPr lang="en-US" sz="3200" i="1" dirty="0"/>
              <a:t> </a:t>
            </a:r>
            <a:r>
              <a:rPr lang="en-US" sz="3200" i="1" dirty="0" err="1"/>
              <a:t>cấu</a:t>
            </a:r>
            <a:r>
              <a:rPr lang="en-US" sz="3200" i="1" dirty="0"/>
              <a:t> </a:t>
            </a:r>
            <a:r>
              <a:rPr lang="en-US" sz="3200" i="1" dirty="0" err="1"/>
              <a:t>tạo</a:t>
            </a:r>
            <a:r>
              <a:rPr lang="en-US" sz="3200" i="1" dirty="0"/>
              <a:t>, </a:t>
            </a:r>
            <a:r>
              <a:rPr lang="en-US" sz="3200" i="1" dirty="0" err="1"/>
              <a:t>nguyên</a:t>
            </a:r>
            <a:r>
              <a:rPr lang="en-US" sz="3200" i="1" dirty="0"/>
              <a:t> </a:t>
            </a:r>
            <a:r>
              <a:rPr lang="en-US" sz="3200" i="1" dirty="0" err="1"/>
              <a:t>lý</a:t>
            </a:r>
            <a:r>
              <a:rPr lang="en-US" sz="3200" i="1" dirty="0"/>
              <a:t> </a:t>
            </a:r>
            <a:r>
              <a:rPr lang="en-US" sz="3200" i="1" dirty="0" err="1"/>
              <a:t>làm</a:t>
            </a:r>
            <a:r>
              <a:rPr lang="en-US" sz="3200" i="1" dirty="0"/>
              <a:t> </a:t>
            </a:r>
            <a:r>
              <a:rPr lang="en-US" sz="3200" i="1" dirty="0" err="1"/>
              <a:t>việc</a:t>
            </a:r>
            <a:r>
              <a:rPr lang="en-US" sz="3200" i="1" dirty="0"/>
              <a:t>, </a:t>
            </a:r>
            <a:r>
              <a:rPr lang="en-US" sz="3200" i="1" dirty="0" err="1"/>
              <a:t>phân</a:t>
            </a:r>
            <a:r>
              <a:rPr lang="en-US" sz="3200" i="1" dirty="0"/>
              <a:t> </a:t>
            </a:r>
            <a:r>
              <a:rPr lang="en-US" sz="3200" i="1" dirty="0" err="1"/>
              <a:t>loại</a:t>
            </a:r>
            <a:r>
              <a:rPr lang="en-US" sz="3200" i="1" dirty="0"/>
              <a:t> </a:t>
            </a:r>
            <a:r>
              <a:rPr lang="en-US" sz="3200" i="1" dirty="0" err="1"/>
              <a:t>và</a:t>
            </a:r>
            <a:r>
              <a:rPr lang="en-US" sz="3200" i="1" dirty="0"/>
              <a:t> </a:t>
            </a:r>
            <a:r>
              <a:rPr lang="en-US" sz="3200" i="1" dirty="0" err="1"/>
              <a:t>phương</a:t>
            </a:r>
            <a:r>
              <a:rPr lang="en-US" sz="3200" i="1" dirty="0"/>
              <a:t> </a:t>
            </a:r>
            <a:r>
              <a:rPr lang="en-US" sz="3200" i="1" dirty="0" err="1"/>
              <a:t>pháp</a:t>
            </a:r>
            <a:r>
              <a:rPr lang="en-US" sz="3200" i="1" dirty="0"/>
              <a:t> </a:t>
            </a:r>
            <a:r>
              <a:rPr lang="en-US" sz="3200" i="1" dirty="0" err="1"/>
              <a:t>điều</a:t>
            </a:r>
            <a:r>
              <a:rPr lang="en-US" sz="3200" i="1" dirty="0"/>
              <a:t> </a:t>
            </a:r>
            <a:r>
              <a:rPr lang="en-US" sz="3200" i="1" dirty="0" err="1"/>
              <a:t>chỉnh</a:t>
            </a:r>
            <a:r>
              <a:rPr lang="en-US" sz="3200" i="1" dirty="0"/>
              <a:t> </a:t>
            </a:r>
            <a:r>
              <a:rPr lang="en-US" sz="3200" i="1" dirty="0" err="1"/>
              <a:t>sức</a:t>
            </a:r>
            <a:r>
              <a:rPr lang="en-US" sz="3200" i="1" dirty="0"/>
              <a:t> </a:t>
            </a:r>
            <a:r>
              <a:rPr lang="en-US" sz="3200" i="1" dirty="0" err="1"/>
              <a:t>căng</a:t>
            </a:r>
            <a:r>
              <a:rPr lang="en-US" sz="3200" i="1" dirty="0"/>
              <a:t> </a:t>
            </a:r>
            <a:r>
              <a:rPr lang="en-US" sz="3200" i="1" dirty="0" err="1"/>
              <a:t>đai</a:t>
            </a:r>
            <a:r>
              <a:rPr lang="en-US" sz="3200" i="1" dirty="0"/>
              <a:t>.</a:t>
            </a:r>
            <a:endParaRPr lang="en-US" sz="3200" dirty="0"/>
          </a:p>
          <a:p>
            <a:pPr algn="just">
              <a:lnSpc>
                <a:spcPct val="150000"/>
              </a:lnSpc>
            </a:pPr>
            <a:r>
              <a:rPr lang="en-US" sz="3200" i="1" dirty="0"/>
              <a:t>- </a:t>
            </a:r>
            <a:r>
              <a:rPr lang="en-US" sz="3200" i="1" dirty="0" err="1"/>
              <a:t>Xác</a:t>
            </a:r>
            <a:r>
              <a:rPr lang="en-US" sz="3200" i="1" dirty="0"/>
              <a:t> </a:t>
            </a:r>
            <a:r>
              <a:rPr lang="en-US" sz="3200" i="1" dirty="0" err="1"/>
              <a:t>định</a:t>
            </a:r>
            <a:r>
              <a:rPr lang="en-US" sz="3200" i="1" dirty="0"/>
              <a:t> </a:t>
            </a:r>
            <a:r>
              <a:rPr lang="en-US" sz="3200" i="1" dirty="0" err="1"/>
              <a:t>các</a:t>
            </a:r>
            <a:r>
              <a:rPr lang="en-US" sz="3200" i="1" dirty="0"/>
              <a:t> </a:t>
            </a:r>
            <a:r>
              <a:rPr lang="en-US" sz="3200" i="1" dirty="0" err="1"/>
              <a:t>thông</a:t>
            </a:r>
            <a:r>
              <a:rPr lang="en-US" sz="3200" i="1" dirty="0"/>
              <a:t> </a:t>
            </a:r>
            <a:r>
              <a:rPr lang="en-US" sz="3200" i="1" dirty="0" err="1"/>
              <a:t>số</a:t>
            </a:r>
            <a:r>
              <a:rPr lang="en-US" sz="3200" i="1" dirty="0"/>
              <a:t> </a:t>
            </a:r>
            <a:r>
              <a:rPr lang="en-US" sz="3200" i="1" dirty="0" err="1"/>
              <a:t>hình</a:t>
            </a:r>
            <a:r>
              <a:rPr lang="en-US" sz="3200" i="1" dirty="0"/>
              <a:t> </a:t>
            </a:r>
            <a:r>
              <a:rPr lang="en-US" sz="3200" i="1" dirty="0" err="1"/>
              <a:t>học</a:t>
            </a:r>
            <a:r>
              <a:rPr lang="en-US" sz="3200" i="1" dirty="0"/>
              <a:t> </a:t>
            </a:r>
            <a:r>
              <a:rPr lang="en-US" sz="3200" i="1" dirty="0" err="1"/>
              <a:t>của</a:t>
            </a:r>
            <a:r>
              <a:rPr lang="en-US" sz="3200" i="1" dirty="0"/>
              <a:t> </a:t>
            </a:r>
            <a:r>
              <a:rPr lang="en-US" sz="3200" i="1" dirty="0" err="1"/>
              <a:t>bộ</a:t>
            </a:r>
            <a:r>
              <a:rPr lang="en-US" sz="3200" i="1" dirty="0"/>
              <a:t> </a:t>
            </a:r>
            <a:r>
              <a:rPr lang="en-US" sz="3200" i="1" dirty="0" err="1"/>
              <a:t>truyền</a:t>
            </a:r>
            <a:r>
              <a:rPr lang="en-US" sz="3200" i="1" dirty="0"/>
              <a:t> </a:t>
            </a:r>
            <a:r>
              <a:rPr lang="en-US" sz="3200" i="1" dirty="0" err="1"/>
              <a:t>động</a:t>
            </a:r>
            <a:r>
              <a:rPr lang="en-US" sz="3200" i="1" dirty="0"/>
              <a:t> </a:t>
            </a:r>
            <a:r>
              <a:rPr lang="en-US" sz="3200" i="1" dirty="0" err="1"/>
              <a:t>đai</a:t>
            </a:r>
            <a:r>
              <a:rPr lang="en-US" sz="3200" i="1" dirty="0"/>
              <a:t>.</a:t>
            </a:r>
            <a:endParaRPr lang="en-US" sz="3200" dirty="0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84094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9" name="Kết cấu cơ khí - Bộ truyền đai_Trim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83300" y="3419475"/>
            <a:ext cx="25400" cy="19050"/>
          </a:xfrm>
          <a:prstGeom prst="rect">
            <a:avLst/>
          </a:prstGeom>
        </p:spPr>
      </p:pic>
      <p:pic>
        <p:nvPicPr>
          <p:cNvPr id="10" name="Kết cấu cơ khí - Bộ truyền đai_Trim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83300" y="3419475"/>
            <a:ext cx="25400" cy="19050"/>
          </a:xfrm>
          <a:prstGeom prst="rect">
            <a:avLst/>
          </a:prstGeom>
        </p:spPr>
      </p:pic>
      <p:pic>
        <p:nvPicPr>
          <p:cNvPr id="11" name="Kết cấu cơ khí - Bộ truyền đai_Trim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rot="10800000" flipV="1">
            <a:off x="1491581" y="1142166"/>
            <a:ext cx="9823398" cy="550307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3691378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238129" y="1247785"/>
            <a:ext cx="349120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lang="en-US" altLang="en-US" sz="3000" dirty="0">
                <a:solidFill>
                  <a:srgbClr val="002060"/>
                </a:solidFill>
              </a:rPr>
              <a:t>3.1. </a:t>
            </a:r>
            <a:r>
              <a:rPr lang="en-US" altLang="en-US" sz="3000" dirty="0" err="1">
                <a:solidFill>
                  <a:srgbClr val="002060"/>
                </a:solidFill>
              </a:rPr>
              <a:t>Khái</a:t>
            </a:r>
            <a:r>
              <a:rPr lang="en-US" altLang="en-US" sz="3000" dirty="0">
                <a:solidFill>
                  <a:srgbClr val="002060"/>
                </a:solidFill>
              </a:rPr>
              <a:t> </a:t>
            </a:r>
            <a:r>
              <a:rPr lang="en-US" altLang="en-US" sz="3000" dirty="0" err="1">
                <a:solidFill>
                  <a:srgbClr val="002060"/>
                </a:solidFill>
              </a:rPr>
              <a:t>niệm</a:t>
            </a:r>
            <a:r>
              <a:rPr lang="en-US" altLang="en-US" sz="3000" dirty="0">
                <a:solidFill>
                  <a:srgbClr val="002060"/>
                </a:solidFill>
              </a:rPr>
              <a:t> </a:t>
            </a:r>
            <a:r>
              <a:rPr lang="en-US" altLang="en-US" sz="3000" dirty="0" err="1">
                <a:solidFill>
                  <a:srgbClr val="002060"/>
                </a:solidFill>
              </a:rPr>
              <a:t>chung</a:t>
            </a:r>
            <a:endParaRPr lang="en-US" altLang="en-US" sz="3000" dirty="0">
              <a:solidFill>
                <a:srgbClr val="002060"/>
              </a:solidFill>
            </a:endParaRPr>
          </a:p>
        </p:txBody>
      </p:sp>
      <p:pic>
        <p:nvPicPr>
          <p:cNvPr id="9" name="Kết cấu cơ khí - Bộ truyền đai_Trim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83300" y="3419475"/>
            <a:ext cx="25400" cy="19050"/>
          </a:xfrm>
          <a:prstGeom prst="rect">
            <a:avLst/>
          </a:prstGeom>
        </p:spPr>
      </p:pic>
      <p:pic>
        <p:nvPicPr>
          <p:cNvPr id="10" name="Kết cấu cơ khí - Bộ truyền đai_Trim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83300" y="3419475"/>
            <a:ext cx="25400" cy="1905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413518" y="1828005"/>
            <a:ext cx="42301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>
                <a:solidFill>
                  <a:srgbClr val="0070C0"/>
                </a:solidFill>
              </a:rPr>
              <a:t>3. 1.1. </a:t>
            </a:r>
            <a:r>
              <a:rPr lang="en-US" sz="3000" dirty="0" err="1">
                <a:solidFill>
                  <a:srgbClr val="0070C0"/>
                </a:solidFill>
              </a:rPr>
              <a:t>Nguyên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lý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làm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việc</a:t>
            </a:r>
            <a:endParaRPr lang="en-US" sz="3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000" dirty="0"/>
              <a:t>          </a:t>
            </a:r>
            <a:r>
              <a:rPr lang="en-US" sz="3000" dirty="0" err="1"/>
              <a:t>Truyền</a:t>
            </a:r>
            <a:r>
              <a:rPr lang="en-US" sz="3000" dirty="0"/>
              <a:t> </a:t>
            </a:r>
            <a:r>
              <a:rPr lang="en-US" sz="3000" dirty="0" err="1"/>
              <a:t>động</a:t>
            </a:r>
            <a:r>
              <a:rPr lang="en-US" sz="3000" dirty="0"/>
              <a:t> </a:t>
            </a:r>
            <a:r>
              <a:rPr lang="en-US" sz="3000" dirty="0" err="1"/>
              <a:t>theo</a:t>
            </a:r>
            <a:r>
              <a:rPr lang="en-US" sz="3000" dirty="0"/>
              <a:t> </a:t>
            </a:r>
            <a:r>
              <a:rPr lang="en-US" sz="3000" dirty="0" err="1"/>
              <a:t>nguyên</a:t>
            </a:r>
            <a:r>
              <a:rPr lang="en-US" sz="3000" dirty="0"/>
              <a:t> </a:t>
            </a:r>
            <a:r>
              <a:rPr lang="en-US" sz="3000" dirty="0" err="1"/>
              <a:t>lý</a:t>
            </a:r>
            <a:r>
              <a:rPr lang="en-US" sz="3000" dirty="0"/>
              <a:t> ma </a:t>
            </a:r>
            <a:r>
              <a:rPr lang="en-US" sz="3000" dirty="0" err="1"/>
              <a:t>sát</a:t>
            </a:r>
            <a:r>
              <a:rPr lang="en-US" sz="3000" dirty="0"/>
              <a:t>, </a:t>
            </a:r>
            <a:r>
              <a:rPr lang="en-US" sz="3000" dirty="0" err="1"/>
              <a:t>truyền</a:t>
            </a:r>
            <a:r>
              <a:rPr lang="en-US" sz="3000" dirty="0"/>
              <a:t> </a:t>
            </a:r>
            <a:r>
              <a:rPr lang="en-US" sz="3000" dirty="0" err="1"/>
              <a:t>động</a:t>
            </a:r>
            <a:r>
              <a:rPr lang="en-US" sz="3000" dirty="0"/>
              <a:t> </a:t>
            </a:r>
            <a:r>
              <a:rPr lang="en-US" sz="3000" dirty="0" err="1"/>
              <a:t>giữa</a:t>
            </a:r>
            <a:r>
              <a:rPr lang="en-US" sz="3000" dirty="0"/>
              <a:t> 2 </a:t>
            </a:r>
            <a:r>
              <a:rPr lang="en-US" sz="3000" dirty="0" err="1"/>
              <a:t>trục</a:t>
            </a:r>
            <a:r>
              <a:rPr lang="en-US" sz="3000" dirty="0"/>
              <a:t> </a:t>
            </a:r>
            <a:r>
              <a:rPr lang="en-US" sz="3000" dirty="0" err="1"/>
              <a:t>xa</a:t>
            </a:r>
            <a:r>
              <a:rPr lang="en-US" sz="3000" dirty="0"/>
              <a:t> </a:t>
            </a:r>
            <a:r>
              <a:rPr lang="en-US" sz="3000" dirty="0" err="1"/>
              <a:t>nhau</a:t>
            </a:r>
            <a:endParaRPr lang="en-US" sz="3000" dirty="0"/>
          </a:p>
        </p:txBody>
      </p:sp>
      <p:pic>
        <p:nvPicPr>
          <p:cNvPr id="1026" name="Picture 2" descr="Káº¿t quáº£ hÃ¬nh áº£nh cho bá» truyá»n Äá»ng Äa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217" y="2080503"/>
            <a:ext cx="5953650" cy="3840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Arrow Connector 15"/>
          <p:cNvCxnSpPr/>
          <p:nvPr/>
        </p:nvCxnSpPr>
        <p:spPr>
          <a:xfrm flipH="1">
            <a:off x="6520969" y="1707447"/>
            <a:ext cx="2190073" cy="981432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8711042" y="1707447"/>
            <a:ext cx="1555588" cy="1672193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8220547" y="1153449"/>
            <a:ext cx="159711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lang="en-US" altLang="en-US" sz="3000" dirty="0" err="1">
                <a:solidFill>
                  <a:srgbClr val="0070C0"/>
                </a:solidFill>
              </a:rPr>
              <a:t>Bánh</a:t>
            </a:r>
            <a:r>
              <a:rPr lang="en-US" altLang="en-US" sz="3000" dirty="0">
                <a:solidFill>
                  <a:srgbClr val="0070C0"/>
                </a:solidFill>
              </a:rPr>
              <a:t> </a:t>
            </a:r>
            <a:r>
              <a:rPr lang="en-US" altLang="en-US" sz="3000" dirty="0" err="1">
                <a:solidFill>
                  <a:srgbClr val="0070C0"/>
                </a:solidFill>
              </a:rPr>
              <a:t>đai</a:t>
            </a:r>
            <a:endParaRPr lang="en-US" altLang="en-US" sz="3000" dirty="0">
              <a:solidFill>
                <a:srgbClr val="0070C0"/>
              </a:solidFill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4020355" y="6064083"/>
            <a:ext cx="141796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lang="en-US" altLang="en-US" sz="3000" dirty="0" err="1">
                <a:solidFill>
                  <a:srgbClr val="0070C0"/>
                </a:solidFill>
              </a:rPr>
              <a:t>Dây</a:t>
            </a:r>
            <a:r>
              <a:rPr lang="en-US" altLang="en-US" sz="3000" dirty="0">
                <a:solidFill>
                  <a:srgbClr val="0070C0"/>
                </a:solidFill>
              </a:rPr>
              <a:t> </a:t>
            </a:r>
            <a:r>
              <a:rPr lang="en-US" altLang="en-US" sz="3000" dirty="0" err="1">
                <a:solidFill>
                  <a:srgbClr val="0070C0"/>
                </a:solidFill>
              </a:rPr>
              <a:t>đai</a:t>
            </a:r>
            <a:endParaRPr lang="en-US" altLang="en-US" sz="3000" dirty="0">
              <a:solidFill>
                <a:srgbClr val="0070C0"/>
              </a:solidFill>
            </a:endParaRPr>
          </a:p>
        </p:txBody>
      </p:sp>
      <p:cxnSp>
        <p:nvCxnSpPr>
          <p:cNvPr id="27" name="Straight Arrow Connector 26"/>
          <p:cNvCxnSpPr>
            <a:stCxn id="26" idx="3"/>
          </p:cNvCxnSpPr>
          <p:nvPr/>
        </p:nvCxnSpPr>
        <p:spPr>
          <a:xfrm flipV="1">
            <a:off x="5438321" y="4816444"/>
            <a:ext cx="2447247" cy="1524638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14"/>
          <p:cNvSpPr>
            <a:spLocks noChangeArrowheads="1"/>
          </p:cNvSpPr>
          <p:nvPr/>
        </p:nvSpPr>
        <p:spPr bwMode="auto">
          <a:xfrm>
            <a:off x="3457737" y="5245789"/>
            <a:ext cx="163867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lang="en-US" altLang="en-US" sz="3000" dirty="0" err="1">
                <a:solidFill>
                  <a:srgbClr val="0070C0"/>
                </a:solidFill>
              </a:rPr>
              <a:t>Căng</a:t>
            </a:r>
            <a:r>
              <a:rPr lang="en-US" altLang="en-US" sz="3000" dirty="0">
                <a:solidFill>
                  <a:srgbClr val="0070C0"/>
                </a:solidFill>
              </a:rPr>
              <a:t> </a:t>
            </a:r>
            <a:r>
              <a:rPr lang="en-US" altLang="en-US" sz="3000" dirty="0" err="1">
                <a:solidFill>
                  <a:srgbClr val="0070C0"/>
                </a:solidFill>
              </a:rPr>
              <a:t>đai</a:t>
            </a:r>
            <a:endParaRPr lang="en-US" altLang="en-US" sz="3000" dirty="0">
              <a:solidFill>
                <a:srgbClr val="0070C0"/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flipV="1">
            <a:off x="4988459" y="3655862"/>
            <a:ext cx="3049509" cy="1922901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33417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4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3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25" grpId="0"/>
      <p:bldP spid="26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6982" y="1789865"/>
            <a:ext cx="97264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>
                <a:solidFill>
                  <a:srgbClr val="0070C0"/>
                </a:solidFill>
              </a:rPr>
              <a:t>3.1.2. </a:t>
            </a:r>
            <a:r>
              <a:rPr lang="en-US" sz="3000" dirty="0" err="1">
                <a:solidFill>
                  <a:srgbClr val="0070C0"/>
                </a:solidFill>
              </a:rPr>
              <a:t>Phân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loại</a:t>
            </a:r>
            <a:endParaRPr lang="en-US" sz="3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000" dirty="0"/>
              <a:t>- Theo </a:t>
            </a:r>
            <a:r>
              <a:rPr lang="en-US" sz="3000" dirty="0" err="1"/>
              <a:t>tiết</a:t>
            </a:r>
            <a:r>
              <a:rPr lang="en-US" sz="3000" dirty="0"/>
              <a:t> </a:t>
            </a:r>
            <a:r>
              <a:rPr lang="en-US" sz="3000" dirty="0" err="1"/>
              <a:t>diện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: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dẹt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thang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tròn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răng</a:t>
            </a:r>
            <a:endParaRPr lang="en-US" sz="30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238129" y="1247785"/>
            <a:ext cx="349120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lang="en-US" altLang="en-US" sz="3000" dirty="0">
                <a:solidFill>
                  <a:srgbClr val="002060"/>
                </a:solidFill>
              </a:rPr>
              <a:t>3.1. </a:t>
            </a:r>
            <a:r>
              <a:rPr lang="en-US" altLang="en-US" sz="3000" dirty="0" err="1">
                <a:solidFill>
                  <a:srgbClr val="002060"/>
                </a:solidFill>
              </a:rPr>
              <a:t>Khái</a:t>
            </a:r>
            <a:r>
              <a:rPr lang="en-US" altLang="en-US" sz="3000" dirty="0">
                <a:solidFill>
                  <a:srgbClr val="002060"/>
                </a:solidFill>
              </a:rPr>
              <a:t> </a:t>
            </a:r>
            <a:r>
              <a:rPr lang="en-US" altLang="en-US" sz="3000" dirty="0" err="1">
                <a:solidFill>
                  <a:srgbClr val="002060"/>
                </a:solidFill>
              </a:rPr>
              <a:t>niệm</a:t>
            </a:r>
            <a:r>
              <a:rPr lang="en-US" altLang="en-US" sz="3000" dirty="0">
                <a:solidFill>
                  <a:srgbClr val="002060"/>
                </a:solidFill>
              </a:rPr>
              <a:t> </a:t>
            </a:r>
            <a:r>
              <a:rPr lang="en-US" altLang="en-US" sz="3000" dirty="0" err="1">
                <a:solidFill>
                  <a:srgbClr val="002060"/>
                </a:solidFill>
              </a:rPr>
              <a:t>chung</a:t>
            </a:r>
            <a:endParaRPr lang="en-US" altLang="en-US" sz="3000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635" y="3805913"/>
            <a:ext cx="2882701" cy="2421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59" b="14136"/>
          <a:stretch/>
        </p:blipFill>
        <p:spPr bwMode="auto">
          <a:xfrm>
            <a:off x="808677" y="3814222"/>
            <a:ext cx="2541077" cy="242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9" t="10529" r="10888" b="15418"/>
          <a:stretch/>
        </p:blipFill>
        <p:spPr bwMode="auto">
          <a:xfrm>
            <a:off x="6328336" y="3787807"/>
            <a:ext cx="2620362" cy="242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278" y="3787805"/>
            <a:ext cx="2681273" cy="2420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1337716" y="211170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221828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5175" y="1076593"/>
            <a:ext cx="9726475" cy="713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/>
              <a:t>- Theo </a:t>
            </a:r>
            <a:r>
              <a:rPr lang="en-US" sz="3000" dirty="0" err="1"/>
              <a:t>tiết</a:t>
            </a:r>
            <a:r>
              <a:rPr lang="en-US" sz="3000" dirty="0"/>
              <a:t> </a:t>
            </a:r>
            <a:r>
              <a:rPr lang="en-US" sz="3000" dirty="0" err="1"/>
              <a:t>diện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: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dẹt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thang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tròn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răng</a:t>
            </a:r>
            <a:endParaRPr lang="en-US" sz="30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1337716" y="211170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722" y="2507181"/>
            <a:ext cx="5949950" cy="384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2459509"/>
            <a:ext cx="5181600" cy="388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2821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5175" y="1076593"/>
            <a:ext cx="9726475" cy="713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/>
              <a:t>- Theo </a:t>
            </a:r>
            <a:r>
              <a:rPr lang="en-US" sz="3000" dirty="0" err="1"/>
              <a:t>tiết</a:t>
            </a:r>
            <a:r>
              <a:rPr lang="en-US" sz="3000" dirty="0"/>
              <a:t> </a:t>
            </a:r>
            <a:r>
              <a:rPr lang="en-US" sz="3000" dirty="0" err="1"/>
              <a:t>diện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: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dẹt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thang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tròn</a:t>
            </a:r>
            <a:r>
              <a:rPr lang="en-US" sz="3000" dirty="0"/>
              <a:t>,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răng</a:t>
            </a:r>
            <a:endParaRPr lang="en-US" sz="30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1337716" y="211170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438" y="2489703"/>
            <a:ext cx="4602708" cy="3465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23"/>
          <a:stretch/>
        </p:blipFill>
        <p:spPr bwMode="auto">
          <a:xfrm>
            <a:off x="765175" y="2747725"/>
            <a:ext cx="6219755" cy="2562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4374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238129" y="1247785"/>
            <a:ext cx="349120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lang="en-US" altLang="en-US" sz="3000" dirty="0">
                <a:solidFill>
                  <a:srgbClr val="002060"/>
                </a:solidFill>
              </a:rPr>
              <a:t>3.1. </a:t>
            </a:r>
            <a:r>
              <a:rPr lang="en-US" altLang="en-US" sz="3000" dirty="0" err="1">
                <a:solidFill>
                  <a:srgbClr val="002060"/>
                </a:solidFill>
              </a:rPr>
              <a:t>Khái</a:t>
            </a:r>
            <a:r>
              <a:rPr lang="en-US" altLang="en-US" sz="3000" dirty="0">
                <a:solidFill>
                  <a:srgbClr val="002060"/>
                </a:solidFill>
              </a:rPr>
              <a:t> </a:t>
            </a:r>
            <a:r>
              <a:rPr lang="en-US" altLang="en-US" sz="3000" dirty="0" err="1">
                <a:solidFill>
                  <a:srgbClr val="002060"/>
                </a:solidFill>
              </a:rPr>
              <a:t>niệm</a:t>
            </a:r>
            <a:r>
              <a:rPr lang="en-US" altLang="en-US" sz="3000" dirty="0">
                <a:solidFill>
                  <a:srgbClr val="002060"/>
                </a:solidFill>
              </a:rPr>
              <a:t> </a:t>
            </a:r>
            <a:r>
              <a:rPr lang="en-US" altLang="en-US" sz="3000" dirty="0" err="1">
                <a:solidFill>
                  <a:srgbClr val="002060"/>
                </a:solidFill>
              </a:rPr>
              <a:t>chung</a:t>
            </a:r>
            <a:endParaRPr lang="en-US" altLang="en-US" sz="3000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617552" y="1827835"/>
            <a:ext cx="9726475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>
                <a:solidFill>
                  <a:srgbClr val="0070C0"/>
                </a:solidFill>
              </a:rPr>
              <a:t>3.1.2. </a:t>
            </a:r>
            <a:r>
              <a:rPr lang="en-US" sz="3000" dirty="0" err="1">
                <a:solidFill>
                  <a:srgbClr val="0070C0"/>
                </a:solidFill>
              </a:rPr>
              <a:t>Phân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loại</a:t>
            </a:r>
            <a:endParaRPr lang="en-US" sz="3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000" dirty="0"/>
              <a:t>-Theo </a:t>
            </a:r>
            <a:r>
              <a:rPr lang="en-US" sz="3000" dirty="0" err="1"/>
              <a:t>kiểu</a:t>
            </a:r>
            <a:r>
              <a:rPr lang="en-US" sz="3000" dirty="0"/>
              <a:t> </a:t>
            </a:r>
            <a:r>
              <a:rPr lang="en-US" sz="3000" dirty="0" err="1"/>
              <a:t>truyền</a:t>
            </a:r>
            <a:r>
              <a:rPr lang="en-US" sz="3000" dirty="0"/>
              <a:t> </a:t>
            </a:r>
            <a:r>
              <a:rPr lang="en-US" sz="3000" dirty="0" err="1"/>
              <a:t>động</a:t>
            </a:r>
            <a:r>
              <a:rPr lang="en-US" sz="3000" dirty="0"/>
              <a:t>: </a:t>
            </a:r>
            <a:r>
              <a:rPr lang="en-US" sz="3000" dirty="0" err="1"/>
              <a:t>truyền</a:t>
            </a:r>
            <a:r>
              <a:rPr lang="en-US" sz="3000" dirty="0"/>
              <a:t> </a:t>
            </a:r>
            <a:r>
              <a:rPr lang="en-US" sz="3000" dirty="0" err="1"/>
              <a:t>chuyển</a:t>
            </a:r>
            <a:r>
              <a:rPr lang="en-US" sz="3000" dirty="0"/>
              <a:t> </a:t>
            </a:r>
            <a:r>
              <a:rPr lang="en-US" sz="3000" dirty="0" err="1"/>
              <a:t>động</a:t>
            </a:r>
            <a:r>
              <a:rPr lang="en-US" sz="3000" dirty="0"/>
              <a:t> </a:t>
            </a:r>
            <a:r>
              <a:rPr lang="en-US" sz="3000" dirty="0" err="1"/>
              <a:t>giữa</a:t>
            </a:r>
            <a:r>
              <a:rPr lang="en-US" sz="3000" dirty="0"/>
              <a:t> 2 </a:t>
            </a:r>
            <a:r>
              <a:rPr lang="en-US" sz="3000" dirty="0" err="1"/>
              <a:t>trục</a:t>
            </a:r>
            <a:r>
              <a:rPr lang="en-US" sz="3000" dirty="0"/>
              <a:t> song </a:t>
            </a:r>
            <a:r>
              <a:rPr lang="en-US" sz="3000" dirty="0" err="1"/>
              <a:t>song</a:t>
            </a:r>
            <a:r>
              <a:rPr lang="en-US" sz="3000" dirty="0"/>
              <a:t> </a:t>
            </a:r>
            <a:r>
              <a:rPr lang="en-US" sz="3000" dirty="0" err="1"/>
              <a:t>nhau</a:t>
            </a:r>
            <a:r>
              <a:rPr lang="en-US" sz="3000" dirty="0"/>
              <a:t>, </a:t>
            </a:r>
            <a:r>
              <a:rPr lang="en-US" sz="3000" dirty="0" err="1"/>
              <a:t>truyền</a:t>
            </a:r>
            <a:r>
              <a:rPr lang="en-US" sz="3000" dirty="0"/>
              <a:t> </a:t>
            </a:r>
            <a:r>
              <a:rPr lang="en-US" sz="3000" dirty="0" err="1"/>
              <a:t>động</a:t>
            </a:r>
            <a:r>
              <a:rPr lang="en-US" sz="3000" dirty="0"/>
              <a:t> </a:t>
            </a:r>
            <a:r>
              <a:rPr lang="en-US" sz="3000" dirty="0" err="1"/>
              <a:t>giữa</a:t>
            </a:r>
            <a:r>
              <a:rPr lang="en-US" sz="3000" dirty="0"/>
              <a:t> 2 </a:t>
            </a:r>
            <a:r>
              <a:rPr lang="en-US" sz="3000" dirty="0" err="1"/>
              <a:t>trục</a:t>
            </a:r>
            <a:r>
              <a:rPr lang="en-US" sz="3000" dirty="0"/>
              <a:t> </a:t>
            </a:r>
            <a:r>
              <a:rPr lang="en-US" sz="3000" dirty="0" err="1"/>
              <a:t>chéo</a:t>
            </a:r>
            <a:r>
              <a:rPr lang="en-US" sz="3000" dirty="0"/>
              <a:t> </a:t>
            </a:r>
            <a:r>
              <a:rPr lang="en-US" sz="3000" dirty="0" err="1"/>
              <a:t>nhau</a:t>
            </a:r>
            <a:r>
              <a:rPr lang="en-US" sz="3000" dirty="0"/>
              <a:t>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18" t="2546" r="33433" b="5314"/>
          <a:stretch/>
        </p:blipFill>
        <p:spPr bwMode="auto">
          <a:xfrm rot="4854839">
            <a:off x="5546746" y="3328018"/>
            <a:ext cx="2018922" cy="395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8" t="9378" r="10376" b="8579"/>
          <a:stretch/>
        </p:blipFill>
        <p:spPr bwMode="auto">
          <a:xfrm>
            <a:off x="1328910" y="4051008"/>
            <a:ext cx="3330567" cy="2630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2" t="-1" r="15302" b="2788"/>
          <a:stretch/>
        </p:blipFill>
        <p:spPr bwMode="auto">
          <a:xfrm>
            <a:off x="8809027" y="3874050"/>
            <a:ext cx="3069126" cy="2888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794751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238129" y="1247785"/>
            <a:ext cx="349120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ct val="50000"/>
              </a:spcBef>
            </a:pPr>
            <a:r>
              <a:rPr lang="en-US" altLang="en-US" sz="3000" dirty="0">
                <a:solidFill>
                  <a:srgbClr val="002060"/>
                </a:solidFill>
              </a:rPr>
              <a:t>3.1. </a:t>
            </a:r>
            <a:r>
              <a:rPr lang="en-US" altLang="en-US" sz="3000" dirty="0" err="1">
                <a:solidFill>
                  <a:srgbClr val="002060"/>
                </a:solidFill>
              </a:rPr>
              <a:t>Khái</a:t>
            </a:r>
            <a:r>
              <a:rPr lang="en-US" altLang="en-US" sz="3000" dirty="0">
                <a:solidFill>
                  <a:srgbClr val="002060"/>
                </a:solidFill>
              </a:rPr>
              <a:t> </a:t>
            </a:r>
            <a:r>
              <a:rPr lang="en-US" altLang="en-US" sz="3000" dirty="0" err="1">
                <a:solidFill>
                  <a:srgbClr val="002060"/>
                </a:solidFill>
              </a:rPr>
              <a:t>niệm</a:t>
            </a:r>
            <a:r>
              <a:rPr lang="en-US" altLang="en-US" sz="3000" dirty="0">
                <a:solidFill>
                  <a:srgbClr val="002060"/>
                </a:solidFill>
              </a:rPr>
              <a:t> </a:t>
            </a:r>
            <a:r>
              <a:rPr lang="en-US" altLang="en-US" sz="3000" dirty="0" err="1">
                <a:solidFill>
                  <a:srgbClr val="002060"/>
                </a:solidFill>
              </a:rPr>
              <a:t>chung</a:t>
            </a:r>
            <a:endParaRPr lang="en-US" altLang="en-US" sz="3000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617552" y="1827835"/>
            <a:ext cx="9726475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>
                <a:solidFill>
                  <a:srgbClr val="0070C0"/>
                </a:solidFill>
              </a:rPr>
              <a:t>3.1.2. </a:t>
            </a:r>
            <a:r>
              <a:rPr lang="en-US" sz="3000" dirty="0" err="1">
                <a:solidFill>
                  <a:srgbClr val="0070C0"/>
                </a:solidFill>
              </a:rPr>
              <a:t>Phân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loại</a:t>
            </a:r>
            <a:endParaRPr lang="en-US" sz="3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/>
              <a:t>- Theo </a:t>
            </a:r>
            <a:r>
              <a:rPr lang="en-US" sz="3200" dirty="0" err="1"/>
              <a:t>vật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chế</a:t>
            </a:r>
            <a:r>
              <a:rPr lang="en-US" sz="3200" dirty="0"/>
              <a:t> </a:t>
            </a:r>
            <a:r>
              <a:rPr lang="en-US" sz="3200" dirty="0" err="1"/>
              <a:t>tạo</a:t>
            </a:r>
            <a:r>
              <a:rPr lang="en-US" sz="3200" dirty="0"/>
              <a:t> </a:t>
            </a:r>
            <a:r>
              <a:rPr lang="en-US" sz="3200" dirty="0" err="1"/>
              <a:t>đai</a:t>
            </a:r>
            <a:r>
              <a:rPr lang="en-US" sz="3200" dirty="0"/>
              <a:t>: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r>
              <a:rPr lang="en-US" sz="3200" dirty="0"/>
              <a:t>,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r>
              <a:rPr lang="en-US" sz="3200" dirty="0"/>
              <a:t> </a:t>
            </a:r>
            <a:r>
              <a:rPr lang="en-US" sz="3200" dirty="0" err="1"/>
              <a:t>cao</a:t>
            </a:r>
            <a:r>
              <a:rPr lang="en-US" sz="3200" dirty="0"/>
              <a:t> </a:t>
            </a:r>
            <a:r>
              <a:rPr lang="en-US" sz="3200" dirty="0" err="1"/>
              <a:t>su</a:t>
            </a:r>
            <a:r>
              <a:rPr lang="en-US" sz="3200" dirty="0"/>
              <a:t>,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sợi</a:t>
            </a:r>
            <a:r>
              <a:rPr lang="en-US" sz="3200" dirty="0"/>
              <a:t> </a:t>
            </a:r>
            <a:r>
              <a:rPr lang="en-US" sz="3200" dirty="0" err="1"/>
              <a:t>bông</a:t>
            </a:r>
            <a:r>
              <a:rPr lang="en-US" sz="3200" dirty="0"/>
              <a:t>,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sợi</a:t>
            </a:r>
            <a:r>
              <a:rPr lang="en-US" sz="3200" dirty="0"/>
              <a:t> </a:t>
            </a:r>
            <a:r>
              <a:rPr lang="en-US" sz="3200" dirty="0" err="1"/>
              <a:t>len</a:t>
            </a:r>
            <a:r>
              <a:rPr lang="en-US" sz="3200" dirty="0"/>
              <a:t>,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bằng</a:t>
            </a:r>
            <a:r>
              <a:rPr lang="en-US" sz="3200" dirty="0"/>
              <a:t> </a:t>
            </a:r>
            <a:r>
              <a:rPr lang="en-US" sz="3200" dirty="0" err="1"/>
              <a:t>vật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tổng</a:t>
            </a:r>
            <a:r>
              <a:rPr lang="en-US" sz="3200" dirty="0"/>
              <a:t> </a:t>
            </a:r>
            <a:r>
              <a:rPr lang="en-US" sz="3200" dirty="0" err="1"/>
              <a:t>hợp</a:t>
            </a:r>
            <a:endParaRPr lang="en-US" sz="3200" dirty="0"/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3274341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941560" y="1113577"/>
            <a:ext cx="1086225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500" dirty="0">
                <a:solidFill>
                  <a:srgbClr val="0070C0"/>
                </a:solidFill>
              </a:rPr>
              <a:t>3.1.3. </a:t>
            </a:r>
            <a:r>
              <a:rPr lang="en-US" sz="3500" dirty="0" err="1">
                <a:solidFill>
                  <a:srgbClr val="0070C0"/>
                </a:solidFill>
              </a:rPr>
              <a:t>Ưu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và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nhược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điểm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của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truyền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động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đai</a:t>
            </a:r>
            <a:endParaRPr lang="en-US" sz="35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500" i="1" dirty="0" err="1"/>
              <a:t>Ưu</a:t>
            </a:r>
            <a:r>
              <a:rPr lang="en-US" sz="3500" i="1" dirty="0"/>
              <a:t> </a:t>
            </a:r>
            <a:r>
              <a:rPr lang="en-US" sz="3500" i="1" dirty="0" err="1"/>
              <a:t>điểm</a:t>
            </a:r>
            <a:r>
              <a:rPr lang="en-US" sz="3500" i="1" dirty="0"/>
              <a:t>:</a:t>
            </a:r>
          </a:p>
          <a:p>
            <a:pPr>
              <a:lnSpc>
                <a:spcPct val="150000"/>
              </a:lnSpc>
            </a:pPr>
            <a:r>
              <a:rPr lang="en-US" sz="3500" dirty="0"/>
              <a:t>-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thể</a:t>
            </a:r>
            <a:r>
              <a:rPr lang="en-US" sz="3500" dirty="0"/>
              <a:t> </a:t>
            </a:r>
            <a:r>
              <a:rPr lang="en-US" sz="3500" dirty="0" err="1"/>
              <a:t>truyền</a:t>
            </a:r>
            <a:r>
              <a:rPr lang="en-US" sz="3500" dirty="0"/>
              <a:t> </a:t>
            </a:r>
            <a:r>
              <a:rPr lang="en-US" sz="3500" dirty="0" err="1"/>
              <a:t>động</a:t>
            </a:r>
            <a:r>
              <a:rPr lang="en-US" sz="3500" dirty="0"/>
              <a:t> </a:t>
            </a:r>
            <a:r>
              <a:rPr lang="en-US" sz="3500" dirty="0" err="1"/>
              <a:t>giữa</a:t>
            </a:r>
            <a:r>
              <a:rPr lang="en-US" sz="3500" dirty="0"/>
              <a:t> 2 </a:t>
            </a:r>
            <a:r>
              <a:rPr lang="en-US" sz="3500" dirty="0" err="1"/>
              <a:t>trục</a:t>
            </a:r>
            <a:r>
              <a:rPr lang="en-US" sz="3500" dirty="0"/>
              <a:t>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khoảng</a:t>
            </a:r>
            <a:r>
              <a:rPr lang="en-US" sz="3500" dirty="0"/>
              <a:t> </a:t>
            </a:r>
            <a:r>
              <a:rPr lang="en-US" sz="3500" dirty="0" err="1"/>
              <a:t>cách</a:t>
            </a:r>
            <a:r>
              <a:rPr lang="en-US" sz="3500" dirty="0"/>
              <a:t> </a:t>
            </a:r>
            <a:r>
              <a:rPr lang="en-US" sz="3500" dirty="0" err="1"/>
              <a:t>xa</a:t>
            </a:r>
            <a:r>
              <a:rPr lang="en-US" sz="3500" dirty="0"/>
              <a:t> </a:t>
            </a:r>
            <a:r>
              <a:rPr lang="en-US" sz="3500" dirty="0" err="1"/>
              <a:t>nhau</a:t>
            </a:r>
            <a:r>
              <a:rPr lang="en-US" sz="35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3500" dirty="0"/>
              <a:t>- </a:t>
            </a:r>
            <a:r>
              <a:rPr lang="en-US" sz="3500" dirty="0" err="1"/>
              <a:t>Làm</a:t>
            </a:r>
            <a:r>
              <a:rPr lang="en-US" sz="3500" dirty="0"/>
              <a:t> </a:t>
            </a:r>
            <a:r>
              <a:rPr lang="en-US" sz="3500" dirty="0" err="1"/>
              <a:t>việc</a:t>
            </a:r>
            <a:r>
              <a:rPr lang="en-US" sz="3500" dirty="0"/>
              <a:t> </a:t>
            </a:r>
            <a:r>
              <a:rPr lang="en-US" sz="3500" dirty="0" err="1"/>
              <a:t>ổn</a:t>
            </a:r>
            <a:r>
              <a:rPr lang="en-US" sz="3500" dirty="0"/>
              <a:t> </a:t>
            </a:r>
            <a:r>
              <a:rPr lang="en-US" sz="3500" dirty="0" err="1"/>
              <a:t>định</a:t>
            </a:r>
            <a:r>
              <a:rPr lang="en-US" sz="3500" dirty="0"/>
              <a:t>, </a:t>
            </a:r>
            <a:r>
              <a:rPr lang="en-US" sz="3500" dirty="0" err="1"/>
              <a:t>không</a:t>
            </a:r>
            <a:r>
              <a:rPr lang="en-US" sz="3500" dirty="0"/>
              <a:t> </a:t>
            </a:r>
            <a:r>
              <a:rPr lang="en-US" sz="3500" dirty="0" err="1"/>
              <a:t>ồn</a:t>
            </a:r>
            <a:r>
              <a:rPr lang="en-US" sz="35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3500" dirty="0"/>
              <a:t>- </a:t>
            </a:r>
            <a:r>
              <a:rPr lang="en-US" sz="3500" dirty="0" err="1"/>
              <a:t>Khi</a:t>
            </a:r>
            <a:r>
              <a:rPr lang="en-US" sz="3500" dirty="0"/>
              <a:t> </a:t>
            </a:r>
            <a:r>
              <a:rPr lang="en-US" sz="3500" dirty="0" err="1"/>
              <a:t>quá</a:t>
            </a:r>
            <a:r>
              <a:rPr lang="en-US" sz="3500" dirty="0"/>
              <a:t> </a:t>
            </a:r>
            <a:r>
              <a:rPr lang="en-US" sz="3500" dirty="0" err="1"/>
              <a:t>tải</a:t>
            </a:r>
            <a:r>
              <a:rPr lang="en-US" sz="3500" dirty="0"/>
              <a:t>, </a:t>
            </a:r>
            <a:r>
              <a:rPr lang="en-US" sz="3500" dirty="0" err="1"/>
              <a:t>đai</a:t>
            </a:r>
            <a:r>
              <a:rPr lang="en-US" sz="3500" dirty="0"/>
              <a:t> </a:t>
            </a:r>
            <a:r>
              <a:rPr lang="en-US" sz="3500" dirty="0" err="1"/>
              <a:t>truyền</a:t>
            </a:r>
            <a:r>
              <a:rPr lang="en-US" sz="3500" dirty="0"/>
              <a:t> </a:t>
            </a:r>
            <a:r>
              <a:rPr lang="en-US" sz="3500" dirty="0" err="1"/>
              <a:t>sẽ</a:t>
            </a:r>
            <a:r>
              <a:rPr lang="en-US" sz="3500" dirty="0"/>
              <a:t> </a:t>
            </a:r>
            <a:r>
              <a:rPr lang="en-US" sz="3500" dirty="0" err="1"/>
              <a:t>trượt</a:t>
            </a:r>
            <a:r>
              <a:rPr lang="en-US" sz="3500" dirty="0"/>
              <a:t> </a:t>
            </a:r>
            <a:r>
              <a:rPr lang="en-US" sz="3500" dirty="0" err="1"/>
              <a:t>trên</a:t>
            </a:r>
            <a:r>
              <a:rPr lang="en-US" sz="3500" dirty="0"/>
              <a:t> </a:t>
            </a:r>
            <a:r>
              <a:rPr lang="en-US" sz="3500" dirty="0" err="1"/>
              <a:t>bánh</a:t>
            </a:r>
            <a:r>
              <a:rPr lang="en-US" sz="3500" dirty="0"/>
              <a:t> </a:t>
            </a:r>
            <a:r>
              <a:rPr lang="en-US" sz="3500" dirty="0" err="1"/>
              <a:t>đai</a:t>
            </a:r>
            <a:r>
              <a:rPr lang="en-US" sz="3500" dirty="0"/>
              <a:t> </a:t>
            </a:r>
            <a:r>
              <a:rPr lang="en-US" sz="3500" dirty="0" err="1"/>
              <a:t>nên</a:t>
            </a:r>
            <a:r>
              <a:rPr lang="en-US" sz="3500" dirty="0"/>
              <a:t> </a:t>
            </a:r>
            <a:r>
              <a:rPr lang="en-US" sz="3500" dirty="0" err="1"/>
              <a:t>bảo</a:t>
            </a:r>
            <a:r>
              <a:rPr lang="en-US" sz="3500" dirty="0"/>
              <a:t> </a:t>
            </a:r>
            <a:r>
              <a:rPr lang="en-US" sz="3500" dirty="0" err="1"/>
              <a:t>vệ</a:t>
            </a:r>
            <a:r>
              <a:rPr lang="en-US" sz="3500" dirty="0"/>
              <a:t> </a:t>
            </a:r>
            <a:r>
              <a:rPr lang="en-US" sz="3500" dirty="0" err="1"/>
              <a:t>hư</a:t>
            </a:r>
            <a:r>
              <a:rPr lang="en-US" sz="3500" dirty="0"/>
              <a:t> </a:t>
            </a:r>
            <a:r>
              <a:rPr lang="en-US" sz="3500" dirty="0" err="1"/>
              <a:t>hỏng</a:t>
            </a:r>
            <a:r>
              <a:rPr lang="en-US" sz="3500" dirty="0"/>
              <a:t> </a:t>
            </a:r>
            <a:r>
              <a:rPr lang="en-US" sz="3500" dirty="0" err="1"/>
              <a:t>máy</a:t>
            </a:r>
            <a:r>
              <a:rPr lang="en-US" sz="3500" dirty="0"/>
              <a:t>.</a:t>
            </a:r>
          </a:p>
          <a:p>
            <a:r>
              <a:rPr lang="en-US" sz="3500" dirty="0"/>
              <a:t>- </a:t>
            </a:r>
            <a:r>
              <a:rPr lang="en-US" sz="3500" dirty="0" err="1"/>
              <a:t>Giá</a:t>
            </a:r>
            <a:r>
              <a:rPr lang="en-US" sz="3500" dirty="0"/>
              <a:t> </a:t>
            </a:r>
            <a:r>
              <a:rPr lang="en-US" sz="3500" dirty="0" err="1"/>
              <a:t>thành</a:t>
            </a:r>
            <a:r>
              <a:rPr lang="en-US" sz="3500" dirty="0"/>
              <a:t> </a:t>
            </a:r>
            <a:r>
              <a:rPr lang="en-US" sz="3500" dirty="0" err="1"/>
              <a:t>hạ</a:t>
            </a:r>
            <a:r>
              <a:rPr lang="en-US" sz="3500" dirty="0"/>
              <a:t>, </a:t>
            </a:r>
            <a:r>
              <a:rPr lang="en-US" sz="3500" dirty="0" err="1"/>
              <a:t>kết</a:t>
            </a:r>
            <a:r>
              <a:rPr lang="en-US" sz="3500" dirty="0"/>
              <a:t> </a:t>
            </a:r>
            <a:r>
              <a:rPr lang="en-US" sz="3500" dirty="0" err="1"/>
              <a:t>cấu</a:t>
            </a:r>
            <a:r>
              <a:rPr lang="en-US" sz="3500" dirty="0"/>
              <a:t> </a:t>
            </a:r>
            <a:r>
              <a:rPr lang="en-US" sz="3500" dirty="0" err="1"/>
              <a:t>đơn</a:t>
            </a:r>
            <a:r>
              <a:rPr lang="en-US" sz="3500" dirty="0"/>
              <a:t> </a:t>
            </a:r>
            <a:r>
              <a:rPr lang="en-US" sz="3500" dirty="0" err="1"/>
              <a:t>giản</a:t>
            </a:r>
            <a:r>
              <a:rPr lang="en-US" sz="3500" dirty="0"/>
              <a:t>, </a:t>
            </a:r>
            <a:r>
              <a:rPr lang="en-US" sz="3500" dirty="0" err="1"/>
              <a:t>dễ</a:t>
            </a:r>
            <a:r>
              <a:rPr lang="en-US" sz="3500" dirty="0"/>
              <a:t> </a:t>
            </a:r>
            <a:r>
              <a:rPr lang="en-US" sz="3500" dirty="0" err="1"/>
              <a:t>bảo</a:t>
            </a:r>
            <a:r>
              <a:rPr lang="en-US" sz="3500" dirty="0"/>
              <a:t> </a:t>
            </a:r>
            <a:r>
              <a:rPr lang="en-US" sz="3500" dirty="0" err="1"/>
              <a:t>quản</a:t>
            </a:r>
            <a:r>
              <a:rPr lang="en-US" sz="3500" dirty="0"/>
              <a:t>.</a:t>
            </a:r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1174270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460375" y="1119047"/>
            <a:ext cx="11553573" cy="5300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500" dirty="0">
                <a:solidFill>
                  <a:srgbClr val="0070C0"/>
                </a:solidFill>
              </a:rPr>
              <a:t>3.1.3. </a:t>
            </a:r>
            <a:r>
              <a:rPr lang="en-US" sz="3500" dirty="0" err="1">
                <a:solidFill>
                  <a:srgbClr val="0070C0"/>
                </a:solidFill>
              </a:rPr>
              <a:t>Ưu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và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nhược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điểm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của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truyền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động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đai</a:t>
            </a:r>
            <a:endParaRPr lang="en-US" sz="3500" dirty="0">
              <a:solidFill>
                <a:srgbClr val="0070C0"/>
              </a:solidFill>
            </a:endParaRPr>
          </a:p>
          <a:p>
            <a:pPr>
              <a:lnSpc>
                <a:spcPct val="140000"/>
              </a:lnSpc>
            </a:pPr>
            <a:r>
              <a:rPr lang="en-US" sz="3500" dirty="0" err="1"/>
              <a:t>Nhược</a:t>
            </a:r>
            <a:r>
              <a:rPr lang="en-US" sz="3500" dirty="0"/>
              <a:t> </a:t>
            </a:r>
            <a:r>
              <a:rPr lang="en-US" sz="3500" dirty="0" err="1"/>
              <a:t>điểm</a:t>
            </a:r>
            <a:r>
              <a:rPr lang="en-US" sz="3500" dirty="0"/>
              <a:t>:</a:t>
            </a:r>
          </a:p>
          <a:p>
            <a:pPr>
              <a:lnSpc>
                <a:spcPct val="140000"/>
              </a:lnSpc>
            </a:pPr>
            <a:r>
              <a:rPr lang="en-US" sz="3500" dirty="0"/>
              <a:t>- </a:t>
            </a:r>
            <a:r>
              <a:rPr lang="en-US" sz="3500" dirty="0" err="1"/>
              <a:t>Kích</a:t>
            </a:r>
            <a:r>
              <a:rPr lang="en-US" sz="3500" dirty="0"/>
              <a:t> </a:t>
            </a:r>
            <a:r>
              <a:rPr lang="en-US" sz="3500" dirty="0" err="1"/>
              <a:t>thước</a:t>
            </a:r>
            <a:r>
              <a:rPr lang="en-US" sz="3500" dirty="0"/>
              <a:t> </a:t>
            </a:r>
            <a:r>
              <a:rPr lang="en-US" sz="3500" dirty="0" err="1"/>
              <a:t>bộ</a:t>
            </a:r>
            <a:r>
              <a:rPr lang="en-US" sz="3500" dirty="0"/>
              <a:t> </a:t>
            </a:r>
            <a:r>
              <a:rPr lang="en-US" sz="3500" dirty="0" err="1"/>
              <a:t>truyền</a:t>
            </a:r>
            <a:r>
              <a:rPr lang="en-US" sz="3500" dirty="0"/>
              <a:t> </a:t>
            </a:r>
            <a:r>
              <a:rPr lang="en-US" sz="3500" dirty="0" err="1"/>
              <a:t>lớn</a:t>
            </a:r>
            <a:endParaRPr lang="en-US" sz="3500" dirty="0"/>
          </a:p>
          <a:p>
            <a:pPr>
              <a:lnSpc>
                <a:spcPct val="140000"/>
              </a:lnSpc>
            </a:pPr>
            <a:r>
              <a:rPr lang="en-US" sz="3500" dirty="0"/>
              <a:t>- </a:t>
            </a:r>
            <a:r>
              <a:rPr lang="en-US" sz="3500" dirty="0" err="1"/>
              <a:t>Tỉ</a:t>
            </a:r>
            <a:r>
              <a:rPr lang="en-US" sz="3500" dirty="0"/>
              <a:t> </a:t>
            </a:r>
            <a:r>
              <a:rPr lang="en-US" sz="3500" dirty="0" err="1"/>
              <a:t>số</a:t>
            </a:r>
            <a:r>
              <a:rPr lang="en-US" sz="3500" dirty="0"/>
              <a:t> </a:t>
            </a:r>
            <a:r>
              <a:rPr lang="en-US" sz="3500" dirty="0" err="1"/>
              <a:t>truyền</a:t>
            </a:r>
            <a:r>
              <a:rPr lang="en-US" sz="3500" dirty="0"/>
              <a:t> </a:t>
            </a:r>
            <a:r>
              <a:rPr lang="en-US" sz="3500" dirty="0" err="1"/>
              <a:t>không</a:t>
            </a:r>
            <a:r>
              <a:rPr lang="en-US" sz="3500" dirty="0"/>
              <a:t> </a:t>
            </a:r>
            <a:r>
              <a:rPr lang="en-US" sz="3500" dirty="0" err="1"/>
              <a:t>ổn</a:t>
            </a:r>
            <a:r>
              <a:rPr lang="en-US" sz="3500" dirty="0"/>
              <a:t> </a:t>
            </a:r>
            <a:r>
              <a:rPr lang="en-US" sz="3500" dirty="0" err="1"/>
              <a:t>định</a:t>
            </a:r>
            <a:r>
              <a:rPr lang="en-US" sz="3500" dirty="0"/>
              <a:t> </a:t>
            </a:r>
            <a:r>
              <a:rPr lang="en-US" sz="3500" dirty="0" err="1"/>
              <a:t>vì</a:t>
            </a:r>
            <a:r>
              <a:rPr lang="en-US" sz="3500" dirty="0"/>
              <a:t>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sự</a:t>
            </a:r>
            <a:r>
              <a:rPr lang="en-US" sz="3500" dirty="0"/>
              <a:t> </a:t>
            </a:r>
            <a:r>
              <a:rPr lang="en-US" sz="3500" dirty="0" err="1"/>
              <a:t>trượt</a:t>
            </a:r>
            <a:r>
              <a:rPr lang="en-US" sz="3500" dirty="0"/>
              <a:t> </a:t>
            </a:r>
            <a:r>
              <a:rPr lang="en-US" sz="3500" dirty="0" err="1"/>
              <a:t>đàn</a:t>
            </a:r>
            <a:r>
              <a:rPr lang="en-US" sz="3500" dirty="0"/>
              <a:t> </a:t>
            </a:r>
            <a:r>
              <a:rPr lang="en-US" sz="3500" dirty="0" err="1"/>
              <a:t>hồi</a:t>
            </a:r>
            <a:r>
              <a:rPr lang="en-US" sz="3500" dirty="0"/>
              <a:t> </a:t>
            </a:r>
            <a:r>
              <a:rPr lang="en-US" sz="3500" dirty="0" err="1"/>
              <a:t>của</a:t>
            </a:r>
            <a:r>
              <a:rPr lang="en-US" sz="3500" dirty="0"/>
              <a:t> </a:t>
            </a:r>
            <a:r>
              <a:rPr lang="en-US" sz="3500" dirty="0" err="1"/>
              <a:t>đai</a:t>
            </a:r>
            <a:r>
              <a:rPr lang="en-US" sz="3500" dirty="0"/>
              <a:t>.</a:t>
            </a:r>
          </a:p>
          <a:p>
            <a:pPr>
              <a:lnSpc>
                <a:spcPct val="140000"/>
              </a:lnSpc>
            </a:pPr>
            <a:r>
              <a:rPr lang="en-US" sz="3500" dirty="0"/>
              <a:t>- </a:t>
            </a:r>
            <a:r>
              <a:rPr lang="en-US" sz="3500" dirty="0" err="1"/>
              <a:t>Lực</a:t>
            </a:r>
            <a:r>
              <a:rPr lang="en-US" sz="3500" dirty="0"/>
              <a:t> </a:t>
            </a:r>
            <a:r>
              <a:rPr lang="en-US" sz="3500" dirty="0" err="1"/>
              <a:t>tác</a:t>
            </a:r>
            <a:r>
              <a:rPr lang="en-US" sz="3500" dirty="0"/>
              <a:t> </a:t>
            </a:r>
            <a:r>
              <a:rPr lang="en-US" sz="3500" dirty="0" err="1"/>
              <a:t>dụng</a:t>
            </a:r>
            <a:r>
              <a:rPr lang="en-US" sz="3500" dirty="0"/>
              <a:t> </a:t>
            </a:r>
            <a:r>
              <a:rPr lang="en-US" sz="3500" dirty="0" err="1"/>
              <a:t>lên</a:t>
            </a:r>
            <a:r>
              <a:rPr lang="en-US" sz="3500" dirty="0"/>
              <a:t> ổ </a:t>
            </a:r>
            <a:r>
              <a:rPr lang="en-US" sz="3500" dirty="0" err="1"/>
              <a:t>và</a:t>
            </a:r>
            <a:r>
              <a:rPr lang="en-US" sz="3500" dirty="0"/>
              <a:t> </a:t>
            </a:r>
            <a:r>
              <a:rPr lang="en-US" sz="3500" dirty="0" err="1"/>
              <a:t>trục</a:t>
            </a:r>
            <a:r>
              <a:rPr lang="en-US" sz="3500" dirty="0"/>
              <a:t> </a:t>
            </a:r>
            <a:r>
              <a:rPr lang="en-US" sz="3500" dirty="0" err="1"/>
              <a:t>lớn</a:t>
            </a:r>
            <a:r>
              <a:rPr lang="en-US" sz="3500" dirty="0"/>
              <a:t> </a:t>
            </a:r>
            <a:r>
              <a:rPr lang="en-US" sz="3500" dirty="0" err="1"/>
              <a:t>vì</a:t>
            </a:r>
            <a:r>
              <a:rPr lang="en-US" sz="3500" dirty="0"/>
              <a:t>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lực</a:t>
            </a:r>
            <a:r>
              <a:rPr lang="en-US" sz="3500" dirty="0"/>
              <a:t> </a:t>
            </a:r>
            <a:r>
              <a:rPr lang="en-US" sz="3500" dirty="0" err="1"/>
              <a:t>căng</a:t>
            </a:r>
            <a:r>
              <a:rPr lang="en-US" sz="3500" dirty="0"/>
              <a:t> </a:t>
            </a:r>
            <a:r>
              <a:rPr lang="en-US" sz="3500" dirty="0" err="1"/>
              <a:t>sẵn</a:t>
            </a:r>
            <a:r>
              <a:rPr lang="en-US" sz="3500" dirty="0"/>
              <a:t> </a:t>
            </a:r>
            <a:r>
              <a:rPr lang="en-US" sz="3500" dirty="0" err="1"/>
              <a:t>trên</a:t>
            </a:r>
            <a:r>
              <a:rPr lang="en-US" sz="3500" dirty="0"/>
              <a:t> </a:t>
            </a:r>
            <a:r>
              <a:rPr lang="en-US" sz="3500" dirty="0" err="1"/>
              <a:t>dây</a:t>
            </a:r>
            <a:r>
              <a:rPr lang="en-US" sz="3500" dirty="0"/>
              <a:t> </a:t>
            </a:r>
            <a:r>
              <a:rPr lang="en-US" sz="3500" dirty="0" err="1"/>
              <a:t>đai</a:t>
            </a:r>
            <a:r>
              <a:rPr lang="en-US" sz="3500" dirty="0"/>
              <a:t>.</a:t>
            </a:r>
          </a:p>
          <a:p>
            <a:pPr>
              <a:lnSpc>
                <a:spcPct val="140000"/>
              </a:lnSpc>
            </a:pPr>
            <a:r>
              <a:rPr lang="en-US" sz="3500" dirty="0"/>
              <a:t>- </a:t>
            </a:r>
            <a:r>
              <a:rPr lang="en-US" sz="3500" dirty="0" err="1"/>
              <a:t>Dây</a:t>
            </a:r>
            <a:r>
              <a:rPr lang="en-US" sz="3500" dirty="0"/>
              <a:t> </a:t>
            </a:r>
            <a:r>
              <a:rPr lang="en-US" sz="3500" dirty="0" err="1"/>
              <a:t>đai</a:t>
            </a:r>
            <a:r>
              <a:rPr lang="en-US" sz="3500" dirty="0"/>
              <a:t> </a:t>
            </a:r>
            <a:r>
              <a:rPr lang="en-US" sz="3500" dirty="0" err="1"/>
              <a:t>mau</a:t>
            </a:r>
            <a:r>
              <a:rPr lang="en-US" sz="3500" dirty="0"/>
              <a:t> </a:t>
            </a:r>
            <a:r>
              <a:rPr lang="en-US" sz="3500" dirty="0" err="1"/>
              <a:t>mòn</a:t>
            </a:r>
            <a:r>
              <a:rPr lang="en-US" sz="3500" dirty="0"/>
              <a:t> do ma </a:t>
            </a:r>
            <a:r>
              <a:rPr lang="en-US" sz="3500" dirty="0" err="1"/>
              <a:t>sát</a:t>
            </a:r>
            <a:endParaRPr lang="en-US" sz="3500" dirty="0"/>
          </a:p>
          <a:p>
            <a:pPr>
              <a:lnSpc>
                <a:spcPct val="140000"/>
              </a:lnSpc>
            </a:pPr>
            <a:r>
              <a:rPr lang="en-US" sz="3500" dirty="0"/>
              <a:t>- </a:t>
            </a:r>
            <a:r>
              <a:rPr lang="en-US" sz="3500" dirty="0" err="1"/>
              <a:t>Tỉ</a:t>
            </a:r>
            <a:r>
              <a:rPr lang="en-US" sz="3500" dirty="0"/>
              <a:t> </a:t>
            </a:r>
            <a:r>
              <a:rPr lang="en-US" sz="3500" dirty="0" err="1"/>
              <a:t>số</a:t>
            </a:r>
            <a:r>
              <a:rPr lang="en-US" sz="3500" dirty="0"/>
              <a:t> </a:t>
            </a:r>
            <a:r>
              <a:rPr lang="en-US" sz="3500" dirty="0" err="1"/>
              <a:t>truyền</a:t>
            </a:r>
            <a:r>
              <a:rPr lang="en-US" sz="3500" dirty="0"/>
              <a:t> </a:t>
            </a:r>
            <a:r>
              <a:rPr lang="en-US" sz="3500" dirty="0" err="1"/>
              <a:t>không</a:t>
            </a:r>
            <a:r>
              <a:rPr lang="en-US" sz="3500" dirty="0"/>
              <a:t> </a:t>
            </a:r>
            <a:r>
              <a:rPr lang="en-US" sz="3500" dirty="0" err="1"/>
              <a:t>lớn</a:t>
            </a:r>
            <a:r>
              <a:rPr lang="en-US" sz="3500" dirty="0"/>
              <a:t> </a:t>
            </a:r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2863409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286762" y="1285313"/>
            <a:ext cx="1046841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70C0"/>
                </a:solidFill>
              </a:rPr>
              <a:t>3.1.4. </a:t>
            </a:r>
            <a:r>
              <a:rPr lang="en-US" sz="3200" dirty="0" err="1">
                <a:solidFill>
                  <a:srgbClr val="0070C0"/>
                </a:solidFill>
              </a:rPr>
              <a:t>Các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phương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pháp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căng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đai</a:t>
            </a:r>
            <a:endParaRPr lang="en-US" sz="3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/>
              <a:t>- </a:t>
            </a:r>
            <a:r>
              <a:rPr lang="en-US" sz="3200" dirty="0" err="1"/>
              <a:t>Căng</a:t>
            </a:r>
            <a:r>
              <a:rPr lang="en-US" sz="3200" dirty="0"/>
              <a:t>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thay</a:t>
            </a:r>
            <a:r>
              <a:rPr lang="en-US" sz="3200" dirty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kích</a:t>
            </a:r>
            <a:r>
              <a:rPr lang="en-US" sz="3200" dirty="0"/>
              <a:t> </a:t>
            </a:r>
            <a:r>
              <a:rPr lang="en-US" sz="3200" dirty="0" err="1"/>
              <a:t>thước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truyền</a:t>
            </a:r>
            <a:r>
              <a:rPr lang="en-US" sz="3200" dirty="0"/>
              <a:t>: </a:t>
            </a:r>
            <a:r>
              <a:rPr lang="en-US" sz="3200" dirty="0" err="1"/>
              <a:t>dùng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dẹt</a:t>
            </a:r>
            <a:r>
              <a:rPr lang="en-US" sz="3200" dirty="0"/>
              <a:t> </a:t>
            </a:r>
            <a:r>
              <a:rPr lang="en-US" sz="3200" dirty="0" err="1"/>
              <a:t>bằng</a:t>
            </a:r>
            <a:r>
              <a:rPr lang="en-US" sz="3200" dirty="0"/>
              <a:t> </a:t>
            </a:r>
            <a:r>
              <a:rPr lang="en-US" sz="3200" dirty="0" err="1"/>
              <a:t>cách</a:t>
            </a:r>
            <a:r>
              <a:rPr lang="en-US" sz="3200" dirty="0"/>
              <a:t> </a:t>
            </a:r>
            <a:r>
              <a:rPr lang="en-US" sz="3200" dirty="0" err="1"/>
              <a:t>nối</a:t>
            </a:r>
            <a:r>
              <a:rPr lang="en-US" sz="3200" dirty="0"/>
              <a:t> </a:t>
            </a:r>
            <a:r>
              <a:rPr lang="en-US" sz="3200" dirty="0" err="1"/>
              <a:t>lại</a:t>
            </a:r>
            <a:r>
              <a:rPr lang="en-US" sz="3200" dirty="0"/>
              <a:t> </a:t>
            </a:r>
            <a:r>
              <a:rPr lang="en-US" sz="3200" dirty="0" err="1"/>
              <a:t>đai</a:t>
            </a:r>
            <a:endParaRPr lang="en-US" sz="3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1338038" y="3911097"/>
            <a:ext cx="10365859" cy="258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1286762" y="4033377"/>
            <a:ext cx="10238299" cy="2335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</p:spTree>
    <p:extLst>
      <p:ext uri="{BB962C8B-B14F-4D97-AF65-F5344CB8AC3E}">
        <p14:creationId xmlns:p14="http://schemas.microsoft.com/office/powerpoint/2010/main" val="156991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374132"/>
            <a:ext cx="698241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29783" y="1914745"/>
            <a:ext cx="623315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70C0"/>
                </a:solidFill>
              </a:rPr>
              <a:t>3.1.4. </a:t>
            </a:r>
            <a:r>
              <a:rPr lang="en-US" sz="3200" dirty="0" err="1">
                <a:solidFill>
                  <a:srgbClr val="0070C0"/>
                </a:solidFill>
              </a:rPr>
              <a:t>Các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phương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pháp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căng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đai</a:t>
            </a:r>
            <a:endParaRPr lang="en-US" sz="3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3200" dirty="0"/>
              <a:t>- </a:t>
            </a:r>
            <a:r>
              <a:rPr lang="en-US" sz="3200" dirty="0" err="1"/>
              <a:t>Căng</a:t>
            </a:r>
            <a:r>
              <a:rPr lang="en-US" sz="3200" dirty="0"/>
              <a:t>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thay</a:t>
            </a:r>
            <a:r>
              <a:rPr lang="en-US" sz="3200" dirty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kích</a:t>
            </a:r>
            <a:r>
              <a:rPr lang="en-US" sz="3200" dirty="0"/>
              <a:t> </a:t>
            </a:r>
            <a:r>
              <a:rPr lang="en-US" sz="3200" dirty="0" err="1"/>
              <a:t>thước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truyền</a:t>
            </a:r>
            <a:r>
              <a:rPr lang="en-US" sz="3200" dirty="0"/>
              <a:t>: </a:t>
            </a:r>
            <a:r>
              <a:rPr lang="en-US" sz="3200" dirty="0" err="1"/>
              <a:t>căng</a:t>
            </a:r>
            <a:r>
              <a:rPr lang="en-US" sz="3200" dirty="0"/>
              <a:t>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truyền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khoảng</a:t>
            </a:r>
            <a:r>
              <a:rPr lang="en-US" sz="3200" dirty="0"/>
              <a:t> </a:t>
            </a:r>
            <a:r>
              <a:rPr lang="en-US" sz="3200" dirty="0" err="1"/>
              <a:t>cách</a:t>
            </a:r>
            <a:r>
              <a:rPr lang="en-US" sz="3200" dirty="0"/>
              <a:t> </a:t>
            </a:r>
            <a:r>
              <a:rPr lang="en-US" sz="3200" dirty="0" err="1"/>
              <a:t>tâm</a:t>
            </a:r>
            <a:r>
              <a:rPr lang="en-US" sz="3200" dirty="0"/>
              <a:t> </a:t>
            </a:r>
            <a:r>
              <a:rPr lang="en-US" sz="3200" dirty="0" err="1"/>
              <a:t>cố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, </a:t>
            </a:r>
            <a:r>
              <a:rPr lang="en-US" sz="3200" dirty="0" err="1"/>
              <a:t>căng</a:t>
            </a:r>
            <a:r>
              <a:rPr lang="en-US" sz="3200" dirty="0"/>
              <a:t> </a:t>
            </a:r>
            <a:r>
              <a:rPr lang="en-US" sz="3200" dirty="0" err="1"/>
              <a:t>đai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thay</a:t>
            </a:r>
            <a:r>
              <a:rPr lang="en-US" sz="3200" dirty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khoảng</a:t>
            </a:r>
            <a:r>
              <a:rPr lang="en-US" sz="3200" dirty="0"/>
              <a:t> </a:t>
            </a:r>
            <a:r>
              <a:rPr lang="en-US" sz="3200" dirty="0" err="1"/>
              <a:t>cách</a:t>
            </a:r>
            <a:r>
              <a:rPr lang="en-US" sz="3200" dirty="0"/>
              <a:t> </a:t>
            </a:r>
            <a:r>
              <a:rPr lang="en-US" sz="3200" dirty="0" err="1"/>
              <a:t>tâm</a:t>
            </a:r>
            <a:r>
              <a:rPr lang="en-US" sz="3200" dirty="0"/>
              <a:t>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837" y="4063476"/>
            <a:ext cx="4490532" cy="259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8" r="21231" b="56009"/>
          <a:stretch/>
        </p:blipFill>
        <p:spPr bwMode="auto">
          <a:xfrm>
            <a:off x="7260872" y="1543572"/>
            <a:ext cx="4489866" cy="2347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23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4969" y="1195553"/>
            <a:ext cx="6096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3000" dirty="0">
                <a:solidFill>
                  <a:srgbClr val="002060"/>
                </a:solidFill>
              </a:rPr>
              <a:t>3.</a:t>
            </a:r>
            <a:r>
              <a:rPr lang="vi-VN" sz="3000" dirty="0">
                <a:solidFill>
                  <a:srgbClr val="002060"/>
                </a:solidFill>
              </a:rPr>
              <a:t>2. VẬT LIỆU VÀ KẾT CẤU ĐAI</a:t>
            </a:r>
            <a:endParaRPr lang="en-US" sz="3000" dirty="0">
              <a:solidFill>
                <a:srgbClr val="002060"/>
              </a:solidFill>
            </a:endParaRPr>
          </a:p>
          <a:p>
            <a:pPr>
              <a:lnSpc>
                <a:spcPct val="130000"/>
              </a:lnSpc>
            </a:pPr>
            <a:r>
              <a:rPr lang="en-US" sz="3000" dirty="0">
                <a:solidFill>
                  <a:srgbClr val="002060"/>
                </a:solidFill>
              </a:rPr>
              <a:t>3.2.</a:t>
            </a:r>
            <a:r>
              <a:rPr lang="vi-VN" sz="3000" dirty="0">
                <a:solidFill>
                  <a:srgbClr val="002060"/>
                </a:solidFill>
              </a:rPr>
              <a:t>1. Vật liệu làm đai </a:t>
            </a:r>
            <a:endParaRPr lang="en-US" sz="3000" dirty="0">
              <a:solidFill>
                <a:srgbClr val="00206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84"/>
          <a:stretch/>
        </p:blipFill>
        <p:spPr bwMode="auto">
          <a:xfrm>
            <a:off x="503239" y="2750765"/>
            <a:ext cx="11331196" cy="386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21566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4969" y="1195553"/>
            <a:ext cx="6096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3000" dirty="0">
                <a:solidFill>
                  <a:srgbClr val="002060"/>
                </a:solidFill>
              </a:rPr>
              <a:t>3.</a:t>
            </a:r>
            <a:r>
              <a:rPr lang="vi-VN" sz="3000" dirty="0">
                <a:solidFill>
                  <a:srgbClr val="002060"/>
                </a:solidFill>
              </a:rPr>
              <a:t>2. VẬT LIỆU VÀ KẾT CẤU ĐAI</a:t>
            </a:r>
            <a:endParaRPr lang="en-US" sz="3000" dirty="0">
              <a:solidFill>
                <a:srgbClr val="002060"/>
              </a:solidFill>
            </a:endParaRPr>
          </a:p>
          <a:p>
            <a:pPr>
              <a:lnSpc>
                <a:spcPct val="130000"/>
              </a:lnSpc>
            </a:pPr>
            <a:r>
              <a:rPr lang="en-US" sz="3000" dirty="0">
                <a:solidFill>
                  <a:srgbClr val="002060"/>
                </a:solidFill>
              </a:rPr>
              <a:t>3.2.2. </a:t>
            </a:r>
            <a:r>
              <a:rPr lang="en-US" sz="3000" dirty="0" err="1">
                <a:solidFill>
                  <a:srgbClr val="002060"/>
                </a:solidFill>
              </a:rPr>
              <a:t>Kết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cấu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đai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dẹt</a:t>
            </a:r>
            <a:endParaRPr lang="en-US" sz="3000" dirty="0">
              <a:solidFill>
                <a:srgbClr val="00206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94" y="2560054"/>
            <a:ext cx="5025852" cy="3772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41963"/>
            <a:ext cx="57150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246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ọc Chi Tiết Máy Bài 71:Trình tự thiết kế bộ truyền đai dẹt | Bách  Nghệ-Kênh đào tạo Online của Trung tâm Advance CA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9" t="3018" r="8826" b="14783"/>
          <a:stretch/>
        </p:blipFill>
        <p:spPr bwMode="auto">
          <a:xfrm>
            <a:off x="5930006" y="1104523"/>
            <a:ext cx="5372500" cy="555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24969" y="1195553"/>
            <a:ext cx="6096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3000" dirty="0">
                <a:solidFill>
                  <a:srgbClr val="002060"/>
                </a:solidFill>
              </a:rPr>
              <a:t>3.</a:t>
            </a:r>
            <a:r>
              <a:rPr lang="vi-VN" sz="3000" dirty="0">
                <a:solidFill>
                  <a:srgbClr val="002060"/>
                </a:solidFill>
              </a:rPr>
              <a:t>2. VẬT LIỆU VÀ KẾT CẤU ĐAI</a:t>
            </a:r>
            <a:endParaRPr lang="en-US" sz="3000" dirty="0">
              <a:solidFill>
                <a:srgbClr val="002060"/>
              </a:solidFill>
            </a:endParaRPr>
          </a:p>
          <a:p>
            <a:pPr>
              <a:lnSpc>
                <a:spcPct val="130000"/>
              </a:lnSpc>
            </a:pPr>
            <a:r>
              <a:rPr lang="en-US" sz="3000" dirty="0">
                <a:solidFill>
                  <a:srgbClr val="002060"/>
                </a:solidFill>
              </a:rPr>
              <a:t>3.2.2. </a:t>
            </a:r>
            <a:r>
              <a:rPr lang="en-US" sz="3000" dirty="0" err="1">
                <a:solidFill>
                  <a:srgbClr val="002060"/>
                </a:solidFill>
              </a:rPr>
              <a:t>Kết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cấu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đai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dẹt</a:t>
            </a:r>
            <a:endParaRPr lang="en-US" sz="3000" dirty="0">
              <a:solidFill>
                <a:srgbClr val="00206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99" y="2450931"/>
            <a:ext cx="4562947" cy="4407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91003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751" b="10548"/>
          <a:stretch/>
        </p:blipFill>
        <p:spPr bwMode="auto">
          <a:xfrm>
            <a:off x="6946461" y="3409428"/>
            <a:ext cx="4288889" cy="33753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238129" y="1002990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37716" y="202117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pic>
        <p:nvPicPr>
          <p:cNvPr id="2355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83" t="25914" r="14398" b="21076"/>
          <a:stretch/>
        </p:blipFill>
        <p:spPr bwMode="auto">
          <a:xfrm>
            <a:off x="208236" y="2996696"/>
            <a:ext cx="5051833" cy="337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8" t="13110" r="24257" b="12253"/>
          <a:stretch/>
        </p:blipFill>
        <p:spPr bwMode="auto">
          <a:xfrm>
            <a:off x="5113149" y="1195553"/>
            <a:ext cx="3666623" cy="34296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24969" y="1195553"/>
            <a:ext cx="6096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3000" dirty="0">
                <a:solidFill>
                  <a:srgbClr val="002060"/>
                </a:solidFill>
              </a:rPr>
              <a:t>3.</a:t>
            </a:r>
            <a:r>
              <a:rPr lang="vi-VN" sz="3000" dirty="0">
                <a:solidFill>
                  <a:srgbClr val="002060"/>
                </a:solidFill>
              </a:rPr>
              <a:t>2. VẬT LIỆU VÀ KẾT CẤU ĐAI</a:t>
            </a:r>
            <a:endParaRPr lang="en-US" sz="3000" dirty="0">
              <a:solidFill>
                <a:srgbClr val="002060"/>
              </a:solidFill>
            </a:endParaRPr>
          </a:p>
          <a:p>
            <a:pPr>
              <a:lnSpc>
                <a:spcPct val="130000"/>
              </a:lnSpc>
            </a:pPr>
            <a:r>
              <a:rPr lang="en-US" sz="3000" dirty="0">
                <a:solidFill>
                  <a:srgbClr val="002060"/>
                </a:solidFill>
              </a:rPr>
              <a:t>3.2.2. </a:t>
            </a:r>
            <a:r>
              <a:rPr lang="en-US" sz="3000" dirty="0" err="1">
                <a:solidFill>
                  <a:srgbClr val="002060"/>
                </a:solidFill>
              </a:rPr>
              <a:t>Kết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cấu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đai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dẹt</a:t>
            </a:r>
            <a:endParaRPr lang="en-US" sz="3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5951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58142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37716" y="147799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969" y="978281"/>
            <a:ext cx="6096000" cy="11633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3000" dirty="0">
                <a:solidFill>
                  <a:srgbClr val="002060"/>
                </a:solidFill>
              </a:rPr>
              <a:t>3.</a:t>
            </a:r>
            <a:r>
              <a:rPr lang="vi-VN" sz="3000" dirty="0">
                <a:solidFill>
                  <a:srgbClr val="002060"/>
                </a:solidFill>
              </a:rPr>
              <a:t>2. VẬT LIỆU VÀ KẾT CẤU ĐAI</a:t>
            </a:r>
            <a:endParaRPr lang="en-US" sz="3000" dirty="0">
              <a:solidFill>
                <a:srgbClr val="002060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3000" dirty="0">
                <a:solidFill>
                  <a:srgbClr val="002060"/>
                </a:solidFill>
              </a:rPr>
              <a:t>3.2.2. </a:t>
            </a:r>
            <a:r>
              <a:rPr lang="en-US" sz="3000" dirty="0" err="1">
                <a:solidFill>
                  <a:srgbClr val="002060"/>
                </a:solidFill>
              </a:rPr>
              <a:t>Kết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cấu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đai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thang</a:t>
            </a:r>
            <a:endParaRPr lang="en-US" sz="3000" dirty="0">
              <a:solidFill>
                <a:srgbClr val="002060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" t="15302"/>
          <a:stretch/>
        </p:blipFill>
        <p:spPr bwMode="auto">
          <a:xfrm>
            <a:off x="6312281" y="3545990"/>
            <a:ext cx="5879719" cy="322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38" y="2639617"/>
            <a:ext cx="6160860" cy="364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580" y="978281"/>
            <a:ext cx="3911095" cy="308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43351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047"/>
          <a:stretch/>
        </p:blipFill>
        <p:spPr bwMode="auto">
          <a:xfrm>
            <a:off x="1164335" y="1987774"/>
            <a:ext cx="4617268" cy="471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238129" y="858142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37716" y="147799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969" y="978281"/>
            <a:ext cx="6096000" cy="11633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3000" dirty="0">
                <a:solidFill>
                  <a:srgbClr val="002060"/>
                </a:solidFill>
              </a:rPr>
              <a:t>3.</a:t>
            </a:r>
            <a:r>
              <a:rPr lang="vi-VN" sz="3000" dirty="0">
                <a:solidFill>
                  <a:srgbClr val="002060"/>
                </a:solidFill>
              </a:rPr>
              <a:t>2. VẬT LIỆU VÀ KẾT CẤU ĐAI</a:t>
            </a:r>
            <a:endParaRPr lang="en-US" sz="3000" dirty="0">
              <a:solidFill>
                <a:srgbClr val="002060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3000" dirty="0">
                <a:solidFill>
                  <a:srgbClr val="002060"/>
                </a:solidFill>
              </a:rPr>
              <a:t>3.2.2. </a:t>
            </a:r>
            <a:r>
              <a:rPr lang="en-US" sz="3000" dirty="0" err="1">
                <a:solidFill>
                  <a:srgbClr val="002060"/>
                </a:solidFill>
              </a:rPr>
              <a:t>Kết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cấu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đai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thang</a:t>
            </a:r>
            <a:endParaRPr lang="en-US" sz="3000" dirty="0">
              <a:solidFill>
                <a:srgbClr val="002060"/>
              </a:solidFill>
            </a:endParaRP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233" y="978281"/>
            <a:ext cx="4943042" cy="5627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96932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58142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37716" y="147799"/>
            <a:ext cx="9662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en-US" altLang="en-US" sz="4000" b="1" dirty="0">
                <a:solidFill>
                  <a:srgbClr val="002060"/>
                </a:solidFill>
              </a:rPr>
              <a:t>CHƯƠNG 3. BỘ TRUYỀN ĐỘNG ĐAI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969" y="978281"/>
            <a:ext cx="6096000" cy="11633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3000" dirty="0">
                <a:solidFill>
                  <a:srgbClr val="002060"/>
                </a:solidFill>
              </a:rPr>
              <a:t>3.</a:t>
            </a:r>
            <a:r>
              <a:rPr lang="vi-VN" sz="3000" dirty="0">
                <a:solidFill>
                  <a:srgbClr val="002060"/>
                </a:solidFill>
              </a:rPr>
              <a:t>2. VẬT LIỆU VÀ KẾT CẤU ĐAI</a:t>
            </a:r>
            <a:endParaRPr lang="en-US" sz="3000" dirty="0">
              <a:solidFill>
                <a:srgbClr val="002060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3000" dirty="0">
                <a:solidFill>
                  <a:srgbClr val="002060"/>
                </a:solidFill>
              </a:rPr>
              <a:t>3.2.2. </a:t>
            </a:r>
            <a:r>
              <a:rPr lang="en-US" sz="3000" dirty="0" err="1">
                <a:solidFill>
                  <a:srgbClr val="002060"/>
                </a:solidFill>
              </a:rPr>
              <a:t>Kết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cấu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đai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thang</a:t>
            </a:r>
            <a:endParaRPr lang="en-US" sz="3000" dirty="0">
              <a:solidFill>
                <a:srgbClr val="002060"/>
              </a:solidFill>
            </a:endParaRP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5" r="9952"/>
          <a:stretch/>
        </p:blipFill>
        <p:spPr bwMode="auto">
          <a:xfrm>
            <a:off x="7640822" y="858142"/>
            <a:ext cx="3911097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6" t="2690" r="16471" b="3247"/>
          <a:stretch/>
        </p:blipFill>
        <p:spPr bwMode="auto">
          <a:xfrm>
            <a:off x="290087" y="2171840"/>
            <a:ext cx="3340353" cy="458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4" r="10713"/>
          <a:stretch/>
        </p:blipFill>
        <p:spPr bwMode="auto">
          <a:xfrm>
            <a:off x="3630439" y="2171840"/>
            <a:ext cx="3512745" cy="4586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04812" y="3304813"/>
            <a:ext cx="2983115" cy="4123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7318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791794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172750"/>
            <a:ext cx="82589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52259" y="1026235"/>
            <a:ext cx="8607806" cy="63094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sz="3500" dirty="0"/>
              <a:t>3.2. </a:t>
            </a:r>
            <a:r>
              <a:rPr lang="en-US" sz="3500" dirty="0" err="1"/>
              <a:t>Thông</a:t>
            </a:r>
            <a:r>
              <a:rPr lang="en-US" sz="3500" dirty="0"/>
              <a:t> </a:t>
            </a:r>
            <a:r>
              <a:rPr lang="en-US" sz="3500" dirty="0" err="1"/>
              <a:t>số</a:t>
            </a:r>
            <a:r>
              <a:rPr lang="en-US" sz="3500" dirty="0"/>
              <a:t> </a:t>
            </a:r>
            <a:r>
              <a:rPr lang="en-US" sz="3500" dirty="0" err="1"/>
              <a:t>hình</a:t>
            </a:r>
            <a:r>
              <a:rPr lang="en-US" sz="3500" dirty="0"/>
              <a:t> </a:t>
            </a:r>
            <a:r>
              <a:rPr lang="en-US" sz="3500" dirty="0" err="1"/>
              <a:t>học</a:t>
            </a:r>
            <a:r>
              <a:rPr lang="en-US" sz="3500" dirty="0"/>
              <a:t> </a:t>
            </a:r>
            <a:r>
              <a:rPr lang="en-US" sz="3500" dirty="0" err="1"/>
              <a:t>của</a:t>
            </a:r>
            <a:r>
              <a:rPr lang="en-US" sz="3500" dirty="0"/>
              <a:t> </a:t>
            </a:r>
            <a:r>
              <a:rPr lang="en-US" sz="3500" dirty="0" err="1"/>
              <a:t>bộ</a:t>
            </a:r>
            <a:r>
              <a:rPr lang="en-US" sz="3500" dirty="0"/>
              <a:t> </a:t>
            </a:r>
            <a:r>
              <a:rPr lang="en-US" sz="3500" dirty="0" err="1"/>
              <a:t>truyện</a:t>
            </a:r>
            <a:r>
              <a:rPr lang="en-US" sz="3500" dirty="0"/>
              <a:t> </a:t>
            </a:r>
            <a:r>
              <a:rPr lang="en-US" sz="3500" dirty="0" err="1"/>
              <a:t>động</a:t>
            </a:r>
            <a:r>
              <a:rPr lang="en-US" sz="3500" dirty="0"/>
              <a:t> </a:t>
            </a:r>
            <a:r>
              <a:rPr lang="en-US" sz="3500" dirty="0" err="1"/>
              <a:t>đai</a:t>
            </a:r>
            <a:endParaRPr lang="en-US" sz="35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89" y="2025619"/>
            <a:ext cx="6582256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319875" y="2028162"/>
            <a:ext cx="465786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altLang="en-US" sz="3000" dirty="0" err="1"/>
              <a:t>Trong</a:t>
            </a:r>
            <a:r>
              <a:rPr lang="en-US" altLang="en-US" sz="3000" dirty="0"/>
              <a:t> </a:t>
            </a:r>
            <a:r>
              <a:rPr lang="en-US" altLang="en-US" sz="3000" dirty="0" err="1"/>
              <a:t>đó</a:t>
            </a:r>
            <a:r>
              <a:rPr lang="en-US" altLang="en-US" sz="3000" dirty="0"/>
              <a:t>:</a:t>
            </a:r>
          </a:p>
          <a:p>
            <a:pPr marL="342900" indent="-342900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altLang="en-US" sz="3000" b="0" dirty="0">
                <a:solidFill>
                  <a:srgbClr val="0070C0"/>
                </a:solidFill>
              </a:rPr>
              <a:t>a : </a:t>
            </a:r>
            <a:r>
              <a:rPr lang="en-US" altLang="en-US" sz="3000" b="0" dirty="0" err="1">
                <a:solidFill>
                  <a:srgbClr val="0070C0"/>
                </a:solidFill>
              </a:rPr>
              <a:t>khoảng</a:t>
            </a:r>
            <a:r>
              <a:rPr lang="en-US" altLang="en-US" sz="3000" b="0" dirty="0">
                <a:solidFill>
                  <a:srgbClr val="0070C0"/>
                </a:solidFill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</a:rPr>
              <a:t>cách</a:t>
            </a:r>
            <a:r>
              <a:rPr lang="en-US" altLang="en-US" sz="3000" b="0" dirty="0">
                <a:solidFill>
                  <a:srgbClr val="0070C0"/>
                </a:solidFill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</a:rPr>
              <a:t>giữa</a:t>
            </a:r>
            <a:r>
              <a:rPr lang="en-US" altLang="en-US" sz="3000" b="0" dirty="0">
                <a:solidFill>
                  <a:srgbClr val="0070C0"/>
                </a:solidFill>
              </a:rPr>
              <a:t> 2 </a:t>
            </a:r>
            <a:r>
              <a:rPr lang="en-US" altLang="en-US" sz="3000" b="0" dirty="0" err="1">
                <a:solidFill>
                  <a:srgbClr val="0070C0"/>
                </a:solidFill>
              </a:rPr>
              <a:t>trục</a:t>
            </a:r>
            <a:endParaRPr lang="en-US" altLang="en-US" sz="3000" b="0" dirty="0">
              <a:solidFill>
                <a:srgbClr val="0070C0"/>
              </a:solidFill>
            </a:endParaRPr>
          </a:p>
          <a:p>
            <a:pPr marL="342900" indent="-342900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l-GR" altLang="en-US" sz="3000" b="0" dirty="0">
                <a:solidFill>
                  <a:srgbClr val="0070C0"/>
                </a:solidFill>
                <a:cs typeface="Arial" charset="0"/>
              </a:rPr>
              <a:t>β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: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góc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giữa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2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dây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đai</a:t>
            </a:r>
            <a:endParaRPr lang="el-GR" altLang="en-US" sz="3000" b="0" dirty="0">
              <a:solidFill>
                <a:srgbClr val="0070C0"/>
              </a:solidFill>
              <a:cs typeface="Arial" charset="0"/>
            </a:endParaRPr>
          </a:p>
          <a:p>
            <a:pPr marL="342900" indent="-342900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l-GR" altLang="en-US" sz="3000" b="0" dirty="0">
                <a:solidFill>
                  <a:srgbClr val="0070C0"/>
                </a:solidFill>
                <a:cs typeface="Arial" charset="0"/>
              </a:rPr>
              <a:t>α</a:t>
            </a:r>
            <a:r>
              <a:rPr lang="en-US" altLang="en-US" sz="3000" b="0" baseline="-25000" dirty="0">
                <a:solidFill>
                  <a:srgbClr val="0070C0"/>
                </a:solidFill>
                <a:cs typeface="Arial" charset="0"/>
              </a:rPr>
              <a:t>1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: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góc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ôm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trên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bánh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dẫn</a:t>
            </a:r>
            <a:endParaRPr lang="en-US" altLang="en-US" sz="3000" b="0" dirty="0">
              <a:solidFill>
                <a:srgbClr val="0070C0"/>
              </a:solidFill>
              <a:cs typeface="Arial" charset="0"/>
            </a:endParaRPr>
          </a:p>
          <a:p>
            <a:pPr marL="342900" indent="-342900">
              <a:lnSpc>
                <a:spcPct val="120000"/>
              </a:lnSpc>
            </a:pP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d</a:t>
            </a:r>
            <a:r>
              <a:rPr lang="en-US" altLang="en-US" sz="3000" b="0" baseline="-25000" dirty="0">
                <a:solidFill>
                  <a:srgbClr val="0070C0"/>
                </a:solidFill>
                <a:cs typeface="Arial" charset="0"/>
              </a:rPr>
              <a:t>1</a:t>
            </a:r>
            <a:r>
              <a:rPr lang="en-US" altLang="en-US" sz="3000" dirty="0">
                <a:solidFill>
                  <a:srgbClr val="0070C0"/>
                </a:solidFill>
                <a:cs typeface="Arial" charset="0"/>
              </a:rPr>
              <a:t>, d</a:t>
            </a:r>
            <a:r>
              <a:rPr lang="en-US" altLang="en-US" sz="3000" baseline="-25000" dirty="0">
                <a:solidFill>
                  <a:srgbClr val="0070C0"/>
                </a:solidFill>
                <a:cs typeface="Arial" charset="0"/>
              </a:rPr>
              <a:t>2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: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đường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kính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bánh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đai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dẫn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và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bị</a:t>
            </a:r>
            <a:r>
              <a:rPr lang="en-US" altLang="en-US" sz="3000" b="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altLang="en-US" sz="3000" b="0" dirty="0" err="1">
                <a:solidFill>
                  <a:srgbClr val="0070C0"/>
                </a:solidFill>
                <a:cs typeface="Arial" charset="0"/>
              </a:rPr>
              <a:t>dẫn</a:t>
            </a:r>
            <a:endParaRPr lang="en-US" altLang="en-US" sz="3000" b="0" dirty="0">
              <a:solidFill>
                <a:srgbClr val="0070C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81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038777" y="757525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302601" y="172750"/>
            <a:ext cx="81684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47712" y="1053399"/>
            <a:ext cx="8607806" cy="63094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sz="3500" dirty="0"/>
              <a:t>3.2. </a:t>
            </a:r>
            <a:r>
              <a:rPr lang="en-US" sz="3500" dirty="0" err="1"/>
              <a:t>Thông</a:t>
            </a:r>
            <a:r>
              <a:rPr lang="en-US" sz="3500" dirty="0"/>
              <a:t> </a:t>
            </a:r>
            <a:r>
              <a:rPr lang="en-US" sz="3500" dirty="0" err="1"/>
              <a:t>số</a:t>
            </a:r>
            <a:r>
              <a:rPr lang="en-US" sz="3500" dirty="0"/>
              <a:t> </a:t>
            </a:r>
            <a:r>
              <a:rPr lang="en-US" sz="3500" dirty="0" err="1"/>
              <a:t>hình</a:t>
            </a:r>
            <a:r>
              <a:rPr lang="en-US" sz="3500" dirty="0"/>
              <a:t> </a:t>
            </a:r>
            <a:r>
              <a:rPr lang="en-US" sz="3500" dirty="0" err="1"/>
              <a:t>học</a:t>
            </a:r>
            <a:r>
              <a:rPr lang="en-US" sz="3500" dirty="0"/>
              <a:t> </a:t>
            </a:r>
            <a:r>
              <a:rPr lang="en-US" sz="3500" dirty="0" err="1"/>
              <a:t>của</a:t>
            </a:r>
            <a:r>
              <a:rPr lang="en-US" sz="3500" dirty="0"/>
              <a:t> </a:t>
            </a:r>
            <a:r>
              <a:rPr lang="en-US" sz="3500" dirty="0" err="1"/>
              <a:t>bộ</a:t>
            </a:r>
            <a:r>
              <a:rPr lang="en-US" sz="3500" dirty="0"/>
              <a:t> </a:t>
            </a:r>
            <a:r>
              <a:rPr lang="en-US" sz="3500" dirty="0" err="1"/>
              <a:t>truyện</a:t>
            </a:r>
            <a:r>
              <a:rPr lang="en-US" sz="3500" dirty="0"/>
              <a:t> </a:t>
            </a:r>
            <a:r>
              <a:rPr lang="en-US" sz="3500" dirty="0" err="1"/>
              <a:t>động</a:t>
            </a:r>
            <a:r>
              <a:rPr lang="en-US" sz="3500" dirty="0"/>
              <a:t> </a:t>
            </a:r>
            <a:r>
              <a:rPr lang="en-US" sz="3500" dirty="0" err="1"/>
              <a:t>đai</a:t>
            </a:r>
            <a:endParaRPr lang="en-US" sz="3500" dirty="0"/>
          </a:p>
        </p:txBody>
      </p:sp>
      <p:pic>
        <p:nvPicPr>
          <p:cNvPr id="11" name="Picture 5" descr="thong%20so%20hinh%20hoc%20bo%20truyen%20d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66" y="2508263"/>
            <a:ext cx="5029200" cy="242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Line 13"/>
          <p:cNvSpPr>
            <a:spLocks noChangeShapeType="1"/>
          </p:cNvSpPr>
          <p:nvPr/>
        </p:nvSpPr>
        <p:spPr bwMode="auto">
          <a:xfrm flipV="1">
            <a:off x="1716640" y="2965463"/>
            <a:ext cx="2057400" cy="3810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1411840" y="3346463"/>
            <a:ext cx="303213" cy="723900"/>
          </a:xfrm>
          <a:custGeom>
            <a:avLst/>
            <a:gdLst>
              <a:gd name="T0" fmla="*/ 2147483646 w 191"/>
              <a:gd name="T1" fmla="*/ 0 h 456"/>
              <a:gd name="T2" fmla="*/ 2147483646 w 191"/>
              <a:gd name="T3" fmla="*/ 2147483646 h 456"/>
              <a:gd name="T4" fmla="*/ 2147483646 w 191"/>
              <a:gd name="T5" fmla="*/ 2147483646 h 456"/>
              <a:gd name="T6" fmla="*/ 2147483646 w 191"/>
              <a:gd name="T7" fmla="*/ 2147483646 h 456"/>
              <a:gd name="T8" fmla="*/ 2147483646 w 191"/>
              <a:gd name="T9" fmla="*/ 2147483646 h 456"/>
              <a:gd name="T10" fmla="*/ 2147483646 w 191"/>
              <a:gd name="T11" fmla="*/ 2147483646 h 456"/>
              <a:gd name="T12" fmla="*/ 2147483646 w 191"/>
              <a:gd name="T13" fmla="*/ 2147483646 h 4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91"/>
              <a:gd name="T22" fmla="*/ 0 h 456"/>
              <a:gd name="T23" fmla="*/ 191 w 191"/>
              <a:gd name="T24" fmla="*/ 456 h 45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91" h="456">
                <a:moveTo>
                  <a:pt x="187" y="0"/>
                </a:moveTo>
                <a:cubicBezTo>
                  <a:pt x="176" y="3"/>
                  <a:pt x="143" y="4"/>
                  <a:pt x="118" y="21"/>
                </a:cubicBezTo>
                <a:cubicBezTo>
                  <a:pt x="93" y="38"/>
                  <a:pt x="53" y="73"/>
                  <a:pt x="34" y="105"/>
                </a:cubicBezTo>
                <a:cubicBezTo>
                  <a:pt x="15" y="137"/>
                  <a:pt x="2" y="177"/>
                  <a:pt x="1" y="213"/>
                </a:cubicBezTo>
                <a:cubicBezTo>
                  <a:pt x="0" y="249"/>
                  <a:pt x="10" y="291"/>
                  <a:pt x="26" y="324"/>
                </a:cubicBezTo>
                <a:cubicBezTo>
                  <a:pt x="42" y="357"/>
                  <a:pt x="68" y="389"/>
                  <a:pt x="95" y="411"/>
                </a:cubicBezTo>
                <a:cubicBezTo>
                  <a:pt x="122" y="433"/>
                  <a:pt x="171" y="447"/>
                  <a:pt x="191" y="456"/>
                </a:cubicBezTo>
              </a:path>
            </a:pathLst>
          </a:cu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>
            <a:off x="1716640" y="4070363"/>
            <a:ext cx="2100263" cy="4048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3774040" y="2946413"/>
            <a:ext cx="982663" cy="1539875"/>
          </a:xfrm>
          <a:custGeom>
            <a:avLst/>
            <a:gdLst>
              <a:gd name="T0" fmla="*/ 0 w 619"/>
              <a:gd name="T1" fmla="*/ 2147483646 h 970"/>
              <a:gd name="T2" fmla="*/ 2147483646 w 619"/>
              <a:gd name="T3" fmla="*/ 2147483646 h 970"/>
              <a:gd name="T4" fmla="*/ 2147483646 w 619"/>
              <a:gd name="T5" fmla="*/ 2147483646 h 970"/>
              <a:gd name="T6" fmla="*/ 2147483646 w 619"/>
              <a:gd name="T7" fmla="*/ 2147483646 h 970"/>
              <a:gd name="T8" fmla="*/ 2147483646 w 619"/>
              <a:gd name="T9" fmla="*/ 2147483646 h 970"/>
              <a:gd name="T10" fmla="*/ 2147483646 w 619"/>
              <a:gd name="T11" fmla="*/ 2147483646 h 970"/>
              <a:gd name="T12" fmla="*/ 2147483646 w 619"/>
              <a:gd name="T13" fmla="*/ 2147483646 h 970"/>
              <a:gd name="T14" fmla="*/ 2147483646 w 619"/>
              <a:gd name="T15" fmla="*/ 2147483646 h 970"/>
              <a:gd name="T16" fmla="*/ 2147483646 w 619"/>
              <a:gd name="T17" fmla="*/ 2147483646 h 970"/>
              <a:gd name="T18" fmla="*/ 2147483646 w 619"/>
              <a:gd name="T19" fmla="*/ 2147483646 h 970"/>
              <a:gd name="T20" fmla="*/ 2147483646 w 619"/>
              <a:gd name="T21" fmla="*/ 2147483646 h 970"/>
              <a:gd name="T22" fmla="*/ 2147483646 w 619"/>
              <a:gd name="T23" fmla="*/ 2147483646 h 97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19"/>
              <a:gd name="T37" fmla="*/ 0 h 970"/>
              <a:gd name="T38" fmla="*/ 619 w 619"/>
              <a:gd name="T39" fmla="*/ 970 h 97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19" h="970">
                <a:moveTo>
                  <a:pt x="0" y="12"/>
                </a:moveTo>
                <a:cubicBezTo>
                  <a:pt x="37" y="12"/>
                  <a:pt x="156" y="0"/>
                  <a:pt x="222" y="12"/>
                </a:cubicBezTo>
                <a:cubicBezTo>
                  <a:pt x="288" y="24"/>
                  <a:pt x="350" y="52"/>
                  <a:pt x="399" y="84"/>
                </a:cubicBezTo>
                <a:cubicBezTo>
                  <a:pt x="448" y="116"/>
                  <a:pt x="486" y="156"/>
                  <a:pt x="519" y="201"/>
                </a:cubicBezTo>
                <a:cubicBezTo>
                  <a:pt x="552" y="246"/>
                  <a:pt x="582" y="296"/>
                  <a:pt x="597" y="357"/>
                </a:cubicBezTo>
                <a:cubicBezTo>
                  <a:pt x="612" y="418"/>
                  <a:pt x="619" y="510"/>
                  <a:pt x="612" y="570"/>
                </a:cubicBezTo>
                <a:cubicBezTo>
                  <a:pt x="605" y="630"/>
                  <a:pt x="577" y="675"/>
                  <a:pt x="555" y="717"/>
                </a:cubicBezTo>
                <a:cubicBezTo>
                  <a:pt x="533" y="759"/>
                  <a:pt x="510" y="791"/>
                  <a:pt x="480" y="822"/>
                </a:cubicBezTo>
                <a:cubicBezTo>
                  <a:pt x="450" y="853"/>
                  <a:pt x="417" y="881"/>
                  <a:pt x="378" y="903"/>
                </a:cubicBezTo>
                <a:cubicBezTo>
                  <a:pt x="339" y="925"/>
                  <a:pt x="284" y="946"/>
                  <a:pt x="243" y="957"/>
                </a:cubicBezTo>
                <a:cubicBezTo>
                  <a:pt x="202" y="968"/>
                  <a:pt x="165" y="968"/>
                  <a:pt x="129" y="969"/>
                </a:cubicBezTo>
                <a:cubicBezTo>
                  <a:pt x="93" y="970"/>
                  <a:pt x="46" y="967"/>
                  <a:pt x="24" y="966"/>
                </a:cubicBezTo>
              </a:path>
            </a:pathLst>
          </a:cu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460375" y="1794625"/>
            <a:ext cx="3898665" cy="55399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rgbClr val="0070C0"/>
                </a:solidFill>
              </a:rPr>
              <a:t>3.2.1. </a:t>
            </a:r>
            <a:r>
              <a:rPr lang="en-US" sz="3000" dirty="0" err="1">
                <a:solidFill>
                  <a:srgbClr val="0070C0"/>
                </a:solidFill>
              </a:rPr>
              <a:t>Chiều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dài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dây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đai</a:t>
            </a:r>
            <a:endParaRPr lang="en-US" sz="3000" dirty="0">
              <a:solidFill>
                <a:srgbClr val="0070C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8252534"/>
              </p:ext>
            </p:extLst>
          </p:nvPr>
        </p:nvGraphicFramePr>
        <p:xfrm>
          <a:off x="5894786" y="2508263"/>
          <a:ext cx="5811345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93900" imgH="457200" progId="Equation.DSMT4">
                  <p:embed/>
                </p:oleObj>
              </mc:Choice>
              <mc:Fallback>
                <p:oleObj name="Equation" r:id="rId3" imgW="1993900" imgH="45720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786" y="2508263"/>
                        <a:ext cx="5811345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359040" y="5605669"/>
            <a:ext cx="700183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dirty="0">
                <a:solidFill>
                  <a:srgbClr val="0070C0"/>
                </a:solidFill>
              </a:rPr>
              <a:t>- </a:t>
            </a:r>
            <a:r>
              <a:rPr lang="en-US" sz="3500" dirty="0" err="1">
                <a:solidFill>
                  <a:srgbClr val="0070C0"/>
                </a:solidFill>
              </a:rPr>
              <a:t>Đai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dẹt</a:t>
            </a:r>
            <a:r>
              <a:rPr lang="en-US" sz="3500" dirty="0">
                <a:solidFill>
                  <a:srgbClr val="0070C0"/>
                </a:solidFill>
              </a:rPr>
              <a:t>: L=</a:t>
            </a:r>
            <a:r>
              <a:rPr lang="en-US" sz="3500" dirty="0" err="1">
                <a:solidFill>
                  <a:srgbClr val="0070C0"/>
                </a:solidFill>
              </a:rPr>
              <a:t>L</a:t>
            </a:r>
            <a:r>
              <a:rPr lang="en-US" sz="3500" baseline="-25000" dirty="0" err="1">
                <a:solidFill>
                  <a:srgbClr val="0070C0"/>
                </a:solidFill>
              </a:rPr>
              <a:t>tt</a:t>
            </a:r>
            <a:r>
              <a:rPr lang="en-US" sz="3500" dirty="0">
                <a:solidFill>
                  <a:srgbClr val="0070C0"/>
                </a:solidFill>
              </a:rPr>
              <a:t>+ (100-400)mm</a:t>
            </a:r>
          </a:p>
          <a:p>
            <a:r>
              <a:rPr lang="en-US" sz="3500" dirty="0">
                <a:solidFill>
                  <a:srgbClr val="0070C0"/>
                </a:solidFill>
              </a:rPr>
              <a:t>- </a:t>
            </a:r>
            <a:r>
              <a:rPr lang="en-US" sz="3500" dirty="0" err="1">
                <a:solidFill>
                  <a:srgbClr val="0070C0"/>
                </a:solidFill>
              </a:rPr>
              <a:t>Đai</a:t>
            </a:r>
            <a:r>
              <a:rPr lang="en-US" sz="3500" dirty="0">
                <a:solidFill>
                  <a:srgbClr val="0070C0"/>
                </a:solidFill>
              </a:rPr>
              <a:t> thang: L: </a:t>
            </a:r>
            <a:r>
              <a:rPr lang="en-US" sz="3500" dirty="0" err="1">
                <a:solidFill>
                  <a:srgbClr val="0070C0"/>
                </a:solidFill>
              </a:rPr>
              <a:t>chọn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tiêu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chuẩn</a:t>
            </a:r>
            <a:r>
              <a:rPr lang="en-US" sz="3500" dirty="0">
                <a:solidFill>
                  <a:srgbClr val="0070C0"/>
                </a:solidFill>
              </a:rPr>
              <a:t> L&gt;</a:t>
            </a:r>
            <a:r>
              <a:rPr lang="en-US" sz="3500" dirty="0" err="1">
                <a:solidFill>
                  <a:srgbClr val="0070C0"/>
                </a:solidFill>
              </a:rPr>
              <a:t>L</a:t>
            </a:r>
            <a:r>
              <a:rPr lang="en-US" sz="3500" baseline="-25000" dirty="0" err="1">
                <a:solidFill>
                  <a:srgbClr val="0070C0"/>
                </a:solidFill>
              </a:rPr>
              <a:t>tt</a:t>
            </a:r>
            <a:endParaRPr lang="en-US" sz="3500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81700" y="3480205"/>
            <a:ext cx="6427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err="1"/>
              <a:t>tt</a:t>
            </a:r>
            <a:endParaRPr lang="en-US" sz="25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31439E-610D-4C5F-944A-E53D58B05A60}"/>
              </a:ext>
            </a:extLst>
          </p:cNvPr>
          <p:cNvSpPr txBox="1"/>
          <p:nvPr/>
        </p:nvSpPr>
        <p:spPr>
          <a:xfrm>
            <a:off x="5517366" y="2027583"/>
            <a:ext cx="61887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solidFill>
                  <a:srgbClr val="0070C0"/>
                </a:solidFill>
              </a:rPr>
              <a:t>Chiều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dài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tính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toán</a:t>
            </a:r>
            <a:r>
              <a:rPr lang="en-US" sz="3000" dirty="0">
                <a:solidFill>
                  <a:srgbClr val="0070C0"/>
                </a:solidFill>
              </a:rPr>
              <a:t>: </a:t>
            </a:r>
            <a:r>
              <a:rPr lang="en-US" sz="3000" dirty="0" err="1">
                <a:solidFill>
                  <a:srgbClr val="0070C0"/>
                </a:solidFill>
              </a:rPr>
              <a:t>L</a:t>
            </a:r>
            <a:r>
              <a:rPr lang="en-US" sz="3000" baseline="-25000" dirty="0" err="1">
                <a:solidFill>
                  <a:srgbClr val="0070C0"/>
                </a:solidFill>
              </a:rPr>
              <a:t>tt</a:t>
            </a:r>
            <a:endParaRPr lang="en-US" sz="3000" dirty="0">
              <a:solidFill>
                <a:srgbClr val="0070C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26AAB8D-419E-4D39-8D22-77DC0E8E549C}"/>
              </a:ext>
            </a:extLst>
          </p:cNvPr>
          <p:cNvSpPr txBox="1"/>
          <p:nvPr/>
        </p:nvSpPr>
        <p:spPr>
          <a:xfrm>
            <a:off x="440299" y="5985473"/>
            <a:ext cx="61887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solidFill>
                  <a:srgbClr val="0070C0"/>
                </a:solidFill>
              </a:rPr>
              <a:t>Chiều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dài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thực</a:t>
            </a:r>
            <a:r>
              <a:rPr lang="en-US" sz="3000" dirty="0">
                <a:solidFill>
                  <a:srgbClr val="0070C0"/>
                </a:solidFill>
              </a:rPr>
              <a:t> </a:t>
            </a:r>
            <a:r>
              <a:rPr lang="en-US" sz="3000" dirty="0" err="1">
                <a:solidFill>
                  <a:srgbClr val="0070C0"/>
                </a:solidFill>
              </a:rPr>
              <a:t>tế</a:t>
            </a:r>
            <a:r>
              <a:rPr lang="en-US" sz="3000" dirty="0">
                <a:solidFill>
                  <a:srgbClr val="0070C0"/>
                </a:solidFill>
              </a:rPr>
              <a:t>: 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3F28F2-FC6C-43A7-9D8F-197F9D0B2DCB}"/>
              </a:ext>
            </a:extLst>
          </p:cNvPr>
          <p:cNvSpPr txBox="1"/>
          <p:nvPr/>
        </p:nvSpPr>
        <p:spPr>
          <a:xfrm>
            <a:off x="8693426" y="3816626"/>
            <a:ext cx="13517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(mm)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D2E6027-52D6-45D2-B49D-67C9D615DC3E}"/>
              </a:ext>
            </a:extLst>
          </p:cNvPr>
          <p:cNvSpPr txBox="1"/>
          <p:nvPr/>
        </p:nvSpPr>
        <p:spPr>
          <a:xfrm>
            <a:off x="5894786" y="4251754"/>
            <a:ext cx="174613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/>
              <a:t>Trái</a:t>
            </a:r>
            <a:r>
              <a:rPr lang="en-US" sz="3000" dirty="0"/>
              <a:t> </a:t>
            </a:r>
            <a:r>
              <a:rPr lang="en-US" sz="3000" dirty="0" err="1"/>
              <a:t>chiều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ject 20">
                <a:extLst>
                  <a:ext uri="{FF2B5EF4-FFF2-40B4-BE49-F238E27FC236}">
                    <a16:creationId xmlns:a16="http://schemas.microsoft.com/office/drawing/2014/main" id="{D4C9099A-2C2C-43E1-80F3-A8CD97ADD7BB}"/>
                  </a:ext>
                </a:extLst>
              </p:cNvPr>
              <p:cNvSpPr txBox="1"/>
              <p:nvPr/>
            </p:nvSpPr>
            <p:spPr bwMode="auto">
              <a:xfrm>
                <a:off x="5746526" y="4518204"/>
                <a:ext cx="6300925" cy="108746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3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sz="3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)+</m:t>
                      </m:r>
                      <m:f>
                        <m:f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en-US" sz="30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US" sz="3000" dirty="0"/>
              </a:p>
              <a:p>
                <a:endParaRPr lang="en-US" sz="3000" dirty="0"/>
              </a:p>
            </p:txBody>
          </p:sp>
        </mc:Choice>
        <mc:Fallback xmlns="">
          <p:sp>
            <p:nvSpPr>
              <p:cNvPr id="21" name="Object 20">
                <a:extLst>
                  <a:ext uri="{FF2B5EF4-FFF2-40B4-BE49-F238E27FC236}">
                    <a16:creationId xmlns:a16="http://schemas.microsoft.com/office/drawing/2014/main" id="{D4C9099A-2C2C-43E1-80F3-A8CD97ADD7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746526" y="4518204"/>
                <a:ext cx="6300925" cy="10874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C32FEF69-9AFB-4A6A-A64D-836F143B3757}"/>
              </a:ext>
            </a:extLst>
          </p:cNvPr>
          <p:cNvSpPr txBox="1"/>
          <p:nvPr/>
        </p:nvSpPr>
        <p:spPr>
          <a:xfrm>
            <a:off x="5894786" y="5082664"/>
            <a:ext cx="6427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err="1"/>
              <a:t>tt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85057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7350" y="264007"/>
            <a:ext cx="11561276" cy="5532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4000" b="1" i="1" dirty="0"/>
              <a:t>Chiều dài L</a:t>
            </a:r>
            <a:r>
              <a:rPr lang="en-US" sz="4000" b="1" i="1" dirty="0"/>
              <a:t>(mm) </a:t>
            </a:r>
            <a:r>
              <a:rPr lang="en-US" sz="4000" b="1" i="1" dirty="0" err="1"/>
              <a:t>dây</a:t>
            </a:r>
            <a:r>
              <a:rPr lang="en-US" sz="4000" b="1" i="1" dirty="0"/>
              <a:t> </a:t>
            </a:r>
            <a:r>
              <a:rPr lang="vi-VN" sz="4000" b="1" i="1" dirty="0"/>
              <a:t>đai </a:t>
            </a:r>
            <a:r>
              <a:rPr lang="en-US" sz="4000" b="1" i="1" dirty="0" err="1"/>
              <a:t>thang</a:t>
            </a:r>
            <a:r>
              <a:rPr lang="en-US" sz="4000" b="1" i="1" dirty="0"/>
              <a:t> </a:t>
            </a:r>
            <a:r>
              <a:rPr lang="vi-VN" sz="4000" b="1" i="1" dirty="0"/>
              <a:t>theo dãy số tiêu chuẩn sau:</a:t>
            </a:r>
            <a:r>
              <a:rPr lang="vi-VN" sz="4000" dirty="0"/>
              <a:t> 400, 450, 500, 560, 630, 710, 800, 900, 1000, 1120, 1250, 1400, 1600, 1800, 2000, 2240, 2500, 2800, 3150,</a:t>
            </a:r>
            <a:r>
              <a:rPr lang="en-US" sz="4000" dirty="0"/>
              <a:t>3550,</a:t>
            </a:r>
            <a:r>
              <a:rPr lang="vi-VN" sz="4000" dirty="0"/>
              <a:t> 4000, 5000, 6300, 7100, 8000, 9000, 10000, 11200, 12500, 14000, 16000, 18000…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6222405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749506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120648"/>
            <a:ext cx="832233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07974" y="1068382"/>
            <a:ext cx="81999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70C0"/>
                </a:solidFill>
              </a:rPr>
              <a:t>3.2.2. </a:t>
            </a:r>
            <a:r>
              <a:rPr lang="en-US" sz="3200" dirty="0" err="1">
                <a:solidFill>
                  <a:srgbClr val="0070C0"/>
                </a:solidFill>
              </a:rPr>
              <a:t>Khoảng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cách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trục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chính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xác</a:t>
            </a:r>
            <a:r>
              <a:rPr lang="en-US" sz="3200" dirty="0">
                <a:solidFill>
                  <a:srgbClr val="0070C0"/>
                </a:solidFill>
              </a:rPr>
              <a:t> (</a:t>
            </a:r>
            <a:r>
              <a:rPr lang="en-US" sz="3200" dirty="0" err="1">
                <a:solidFill>
                  <a:srgbClr val="0070C0"/>
                </a:solidFill>
              </a:rPr>
              <a:t>đai</a:t>
            </a:r>
            <a:r>
              <a:rPr lang="en-US" sz="3200" dirty="0">
                <a:solidFill>
                  <a:srgbClr val="0070C0"/>
                </a:solidFill>
              </a:rPr>
              <a:t> thang)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4855554"/>
              </p:ext>
            </p:extLst>
          </p:nvPr>
        </p:nvGraphicFramePr>
        <p:xfrm>
          <a:off x="1601706" y="2046083"/>
          <a:ext cx="4249689" cy="1855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55199" imgH="444307" progId="Equation.DSMT4">
                  <p:embed/>
                </p:oleObj>
              </mc:Choice>
              <mc:Fallback>
                <p:oleObj name="Equation" r:id="rId2" imgW="1155199" imgH="444307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1706" y="2046083"/>
                        <a:ext cx="4249689" cy="185596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842180"/>
              </p:ext>
            </p:extLst>
          </p:nvPr>
        </p:nvGraphicFramePr>
        <p:xfrm>
          <a:off x="1488147" y="4707803"/>
          <a:ext cx="8045685" cy="15209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30400" imgH="419100" progId="Equation.DSMT4">
                  <p:embed/>
                </p:oleObj>
              </mc:Choice>
              <mc:Fallback>
                <p:oleObj name="Equation" r:id="rId4" imgW="1930400" imgH="4191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8147" y="4707803"/>
                        <a:ext cx="8045685" cy="1520982"/>
                      </a:xfrm>
                      <a:prstGeom prst="rect">
                        <a:avLst/>
                      </a:prstGeom>
                      <a:solidFill>
                        <a:srgbClr val="00B050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BF915F1-7A37-428B-99F7-639B8F5B2F35}"/>
              </a:ext>
            </a:extLst>
          </p:cNvPr>
          <p:cNvSpPr txBox="1"/>
          <p:nvPr/>
        </p:nvSpPr>
        <p:spPr>
          <a:xfrm>
            <a:off x="1855304" y="3152001"/>
            <a:ext cx="8234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cx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374E0D-121B-44A6-BE9E-9ABC7FF2BC42}"/>
              </a:ext>
            </a:extLst>
          </p:cNvPr>
          <p:cNvSpPr txBox="1"/>
          <p:nvPr/>
        </p:nvSpPr>
        <p:spPr>
          <a:xfrm>
            <a:off x="6340607" y="2561201"/>
            <a:ext cx="197457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/>
              <a:t>(mm)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2D1D5BD-C32B-46D4-B1A2-ABC98E111D39}"/>
              </a:ext>
            </a:extLst>
          </p:cNvPr>
          <p:cNvSpPr txBox="1"/>
          <p:nvPr/>
        </p:nvSpPr>
        <p:spPr>
          <a:xfrm>
            <a:off x="3060694" y="6108494"/>
            <a:ext cx="197457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/>
              <a:t>(mm)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13674E-99C5-4A5C-8BFF-2F9101167143}"/>
              </a:ext>
            </a:extLst>
          </p:cNvPr>
          <p:cNvSpPr txBox="1"/>
          <p:nvPr/>
        </p:nvSpPr>
        <p:spPr>
          <a:xfrm>
            <a:off x="9829236" y="5152823"/>
            <a:ext cx="197457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/>
              <a:t>(mm)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3B08F8-5291-445D-911B-C6B3335793D5}"/>
              </a:ext>
            </a:extLst>
          </p:cNvPr>
          <p:cNvSpPr txBox="1"/>
          <p:nvPr/>
        </p:nvSpPr>
        <p:spPr>
          <a:xfrm>
            <a:off x="8150087" y="1828800"/>
            <a:ext cx="36537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002060"/>
                </a:solidFill>
              </a:rPr>
              <a:t>(1 </a:t>
            </a:r>
            <a:r>
              <a:rPr lang="en-US" sz="3000" dirty="0" err="1">
                <a:solidFill>
                  <a:srgbClr val="002060"/>
                </a:solidFill>
              </a:rPr>
              <a:t>số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sau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dấu</a:t>
            </a:r>
            <a:r>
              <a:rPr lang="en-US" sz="3000" dirty="0">
                <a:solidFill>
                  <a:srgbClr val="002060"/>
                </a:solidFill>
              </a:rPr>
              <a:t> </a:t>
            </a:r>
            <a:r>
              <a:rPr lang="en-US" sz="3000" dirty="0" err="1">
                <a:solidFill>
                  <a:srgbClr val="002060"/>
                </a:solidFill>
              </a:rPr>
              <a:t>phẩy</a:t>
            </a:r>
            <a:r>
              <a:rPr lang="en-US" sz="3000" dirty="0">
                <a:solidFill>
                  <a:srgbClr val="00206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2397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758559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889978" y="160337"/>
            <a:ext cx="88655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12775" y="1330932"/>
            <a:ext cx="409502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dirty="0">
                <a:solidFill>
                  <a:srgbClr val="0070C0"/>
                </a:solidFill>
              </a:rPr>
              <a:t>3.2.3. </a:t>
            </a:r>
            <a:r>
              <a:rPr lang="en-US" sz="3500" dirty="0" err="1">
                <a:solidFill>
                  <a:srgbClr val="0070C0"/>
                </a:solidFill>
              </a:rPr>
              <a:t>Góc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ôm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đai</a:t>
            </a:r>
            <a:endParaRPr lang="en-US" sz="35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60375" y="2333200"/>
                <a:ext cx="5962140" cy="1903406"/>
              </a:xfrm>
              <a:prstGeom prst="rect">
                <a:avLst/>
              </a:prstGeom>
              <a:solidFill>
                <a:schemeClr val="accent4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5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500" i="1"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sz="35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US" sz="3500" i="1">
                          <a:latin typeface="Cambria Math"/>
                        </a:rPr>
                        <m:t>=180−57.</m:t>
                      </m:r>
                      <m:f>
                        <m:fPr>
                          <m:ctrlPr>
                            <a:rPr lang="en-US" sz="35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500" i="1">
                                  <a:latin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5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500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500" i="1">
                                  <a:latin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5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3500" i="1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US" sz="3500" i="1" dirty="0">
                  <a:latin typeface="Cambria Math" panose="02040503050406030204" pitchFamily="18" charset="0"/>
                </a:endParaRPr>
              </a:p>
              <a:p>
                <a:r>
                  <a:rPr lang="en-US" sz="3500" dirty="0"/>
                  <a:t>          </a:t>
                </a:r>
                <a14:m>
                  <m:oMath xmlns:m="http://schemas.openxmlformats.org/officeDocument/2006/math">
                    <m:r>
                      <a:rPr lang="en-US" sz="3500" i="1">
                        <a:latin typeface="Cambria Math"/>
                      </a:rPr>
                      <m:t>=180−57.</m:t>
                    </m:r>
                    <m:f>
                      <m:fPr>
                        <m:ctrlPr>
                          <a:rPr lang="en-US" sz="3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500" i="1">
                                <a:latin typeface="Cambria Math"/>
                              </a:rPr>
                              <m:t>𝑑</m:t>
                            </m:r>
                          </m:e>
                          <m:sub>
                            <m:r>
                              <a:rPr lang="en-US" sz="35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3500" i="1">
                            <a:latin typeface="Cambria Math"/>
                          </a:rPr>
                          <m:t>(</m:t>
                        </m:r>
                        <m:r>
                          <a:rPr lang="en-US" sz="3500" i="1">
                            <a:latin typeface="Cambria Math"/>
                          </a:rPr>
                          <m:t>𝑢</m:t>
                        </m:r>
                        <m:r>
                          <a:rPr lang="en-US" sz="3500" i="1">
                            <a:latin typeface="Cambria Math"/>
                          </a:rPr>
                          <m:t>−1)</m:t>
                        </m:r>
                      </m:num>
                      <m:den>
                        <m:r>
                          <a:rPr lang="en-US" sz="3500" i="1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3500" dirty="0"/>
                  <a:t> (</a:t>
                </a:r>
                <a:r>
                  <a:rPr lang="en-US" sz="3500" dirty="0" err="1"/>
                  <a:t>độ</a:t>
                </a:r>
                <a:r>
                  <a:rPr lang="en-US" sz="3500" dirty="0"/>
                  <a:t>)</a:t>
                </a: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375" y="2333200"/>
                <a:ext cx="5962140" cy="1903406"/>
              </a:xfrm>
              <a:prstGeom prst="rect">
                <a:avLst/>
              </a:prstGeom>
              <a:blipFill>
                <a:blip r:embed="rId2"/>
                <a:stretch>
                  <a:fillRect b="-54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60375" y="4607932"/>
                <a:ext cx="5962140" cy="1903406"/>
              </a:xfrm>
              <a:prstGeom prst="rect">
                <a:avLst/>
              </a:prstGeom>
              <a:solidFill>
                <a:schemeClr val="accent6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5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500" i="1"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sz="35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US" sz="3500" i="1">
                          <a:latin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sz="3500" i="1" smtClean="0">
                          <a:latin typeface="Cambria Math"/>
                        </a:rPr>
                        <m:t>π</m:t>
                      </m:r>
                      <m:r>
                        <a:rPr lang="en-US" sz="3500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US" sz="35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500" i="1">
                                  <a:latin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5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500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500" i="1">
                                  <a:latin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5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3500" i="1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US" sz="3500" i="1" dirty="0">
                  <a:latin typeface="Cambria Math" panose="02040503050406030204" pitchFamily="18" charset="0"/>
                </a:endParaRPr>
              </a:p>
              <a:p>
                <a:r>
                  <a:rPr lang="en-US" sz="3500" dirty="0"/>
                  <a:t>                </a:t>
                </a:r>
                <a14:m>
                  <m:oMath xmlns:m="http://schemas.openxmlformats.org/officeDocument/2006/math">
                    <m:r>
                      <a:rPr lang="en-US" sz="3500" i="1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el-GR" sz="3500" i="1" smtClean="0">
                        <a:latin typeface="Cambria Math"/>
                      </a:rPr>
                      <m:t>π</m:t>
                    </m:r>
                    <m:r>
                      <a:rPr lang="en-US" sz="35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3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500" i="1">
                                <a:latin typeface="Cambria Math"/>
                              </a:rPr>
                              <m:t>𝑑</m:t>
                            </m:r>
                          </m:e>
                          <m:sub>
                            <m:r>
                              <a:rPr lang="en-US" sz="35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3500" i="1">
                            <a:latin typeface="Cambria Math"/>
                          </a:rPr>
                          <m:t>(</m:t>
                        </m:r>
                        <m:r>
                          <a:rPr lang="en-US" sz="3500" i="1">
                            <a:latin typeface="Cambria Math"/>
                          </a:rPr>
                          <m:t>𝑢</m:t>
                        </m:r>
                        <m:r>
                          <a:rPr lang="en-US" sz="3500" i="1">
                            <a:latin typeface="Cambria Math"/>
                          </a:rPr>
                          <m:t>−1)</m:t>
                        </m:r>
                      </m:num>
                      <m:den>
                        <m:r>
                          <a:rPr lang="en-US" sz="3500" i="1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3500" dirty="0"/>
                  <a:t> (rad)           </a:t>
                </a: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375" y="4607932"/>
                <a:ext cx="5962140" cy="1903406"/>
              </a:xfrm>
              <a:prstGeom prst="rect">
                <a:avLst/>
              </a:prstGeom>
              <a:blipFill>
                <a:blip r:embed="rId3"/>
                <a:stretch>
                  <a:fillRect r="-10123" b="-54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904DBB78-000F-4057-9AF2-2B14D40B88AC}"/>
              </a:ext>
            </a:extLst>
          </p:cNvPr>
          <p:cNvSpPr/>
          <p:nvPr/>
        </p:nvSpPr>
        <p:spPr>
          <a:xfrm>
            <a:off x="6766772" y="1330311"/>
            <a:ext cx="499168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solidFill>
                  <a:srgbClr val="002060"/>
                </a:solidFill>
              </a:rPr>
              <a:t>- u: </a:t>
            </a:r>
            <a:r>
              <a:rPr lang="en-US" sz="3300" dirty="0" err="1">
                <a:solidFill>
                  <a:srgbClr val="002060"/>
                </a:solidFill>
              </a:rPr>
              <a:t>tỉ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số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truyền</a:t>
            </a:r>
            <a:endParaRPr lang="en-US" sz="3300" dirty="0">
              <a:solidFill>
                <a:srgbClr val="002060"/>
              </a:solidFill>
            </a:endParaRPr>
          </a:p>
          <a:p>
            <a:r>
              <a:rPr lang="en-US" sz="3300" dirty="0">
                <a:solidFill>
                  <a:srgbClr val="002060"/>
                </a:solidFill>
              </a:rPr>
              <a:t>- </a:t>
            </a:r>
            <a:r>
              <a:rPr lang="en-US" sz="3300" dirty="0" err="1">
                <a:solidFill>
                  <a:srgbClr val="002060"/>
                </a:solidFill>
              </a:rPr>
              <a:t>Tỉ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số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truyền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là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tỉ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số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giữa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tốc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độ</a:t>
            </a:r>
            <a:r>
              <a:rPr lang="en-US" sz="3300" dirty="0">
                <a:solidFill>
                  <a:srgbClr val="002060"/>
                </a:solidFill>
              </a:rPr>
              <a:t> quay </a:t>
            </a:r>
            <a:r>
              <a:rPr lang="en-US" sz="3300" dirty="0" err="1">
                <a:solidFill>
                  <a:srgbClr val="002060"/>
                </a:solidFill>
              </a:rPr>
              <a:t>của</a:t>
            </a:r>
            <a:r>
              <a:rPr lang="en-US" sz="3300" dirty="0">
                <a:solidFill>
                  <a:srgbClr val="002060"/>
                </a:solidFill>
              </a:rPr>
              <a:t> bánh </a:t>
            </a:r>
            <a:r>
              <a:rPr lang="en-US" sz="3300" dirty="0" err="1">
                <a:solidFill>
                  <a:srgbClr val="002060"/>
                </a:solidFill>
              </a:rPr>
              <a:t>dẫn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và</a:t>
            </a:r>
            <a:r>
              <a:rPr lang="en-US" sz="3300" dirty="0">
                <a:solidFill>
                  <a:srgbClr val="002060"/>
                </a:solidFill>
              </a:rPr>
              <a:t> bánh </a:t>
            </a:r>
            <a:r>
              <a:rPr lang="en-US" sz="3300" dirty="0" err="1">
                <a:solidFill>
                  <a:srgbClr val="002060"/>
                </a:solidFill>
              </a:rPr>
              <a:t>bị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dẫn</a:t>
            </a:r>
            <a:endParaRPr lang="en-US" sz="3300" dirty="0">
              <a:solidFill>
                <a:srgbClr val="002060"/>
              </a:solidFill>
            </a:endParaRPr>
          </a:p>
          <a:p>
            <a:r>
              <a:rPr lang="en-US" sz="3300" dirty="0" err="1">
                <a:solidFill>
                  <a:srgbClr val="002060"/>
                </a:solidFill>
              </a:rPr>
              <a:t>Bỏ</a:t>
            </a:r>
            <a:r>
              <a:rPr lang="en-US" sz="3300" dirty="0">
                <a:solidFill>
                  <a:srgbClr val="002060"/>
                </a:solidFill>
              </a:rPr>
              <a:t> qua </a:t>
            </a:r>
            <a:r>
              <a:rPr lang="en-US" sz="3300" dirty="0" err="1">
                <a:solidFill>
                  <a:srgbClr val="002060"/>
                </a:solidFill>
              </a:rPr>
              <a:t>sự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trượt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đai</a:t>
            </a:r>
            <a:r>
              <a:rPr lang="en-US" sz="3300" dirty="0">
                <a:solidFill>
                  <a:srgbClr val="002060"/>
                </a:solidFill>
              </a:rPr>
              <a:t>, </a:t>
            </a:r>
            <a:r>
              <a:rPr lang="en-US" sz="3300" dirty="0" err="1">
                <a:solidFill>
                  <a:srgbClr val="002060"/>
                </a:solidFill>
              </a:rPr>
              <a:t>có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thể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lấy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gần</a:t>
            </a:r>
            <a:r>
              <a:rPr lang="en-US" sz="3300" dirty="0">
                <a:solidFill>
                  <a:srgbClr val="002060"/>
                </a:solidFill>
              </a:rPr>
              <a:t> </a:t>
            </a:r>
            <a:r>
              <a:rPr lang="en-US" sz="3300" dirty="0" err="1">
                <a:solidFill>
                  <a:srgbClr val="002060"/>
                </a:solidFill>
              </a:rPr>
              <a:t>đúng</a:t>
            </a:r>
            <a:r>
              <a:rPr lang="en-US" sz="3300" dirty="0">
                <a:solidFill>
                  <a:srgbClr val="002060"/>
                </a:solidFill>
              </a:rPr>
              <a:t>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ject 13">
                <a:extLst>
                  <a:ext uri="{FF2B5EF4-FFF2-40B4-BE49-F238E27FC236}">
                    <a16:creationId xmlns:a16="http://schemas.microsoft.com/office/drawing/2014/main" id="{59083C70-1A81-45D7-886A-74CC4BC3C202}"/>
                  </a:ext>
                </a:extLst>
              </p:cNvPr>
              <p:cNvSpPr txBox="1"/>
              <p:nvPr/>
            </p:nvSpPr>
            <p:spPr bwMode="auto">
              <a:xfrm>
                <a:off x="7486167" y="4885045"/>
                <a:ext cx="3552893" cy="1285288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50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u</m:t>
                      </m:r>
                      <m:r>
                        <a:rPr lang="en-US" sz="35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5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5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5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sz="35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5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5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sz="35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35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5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5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5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US" sz="35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5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5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US" sz="35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35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" name="Object 13">
                <a:extLst>
                  <a:ext uri="{FF2B5EF4-FFF2-40B4-BE49-F238E27FC236}">
                    <a16:creationId xmlns:a16="http://schemas.microsoft.com/office/drawing/2014/main" id="{59083C70-1A81-45D7-886A-74CC4BC3C2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486167" y="4885045"/>
                <a:ext cx="3552893" cy="128528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326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220A731-DF8F-4183-B054-79E3AA4BA535}"/>
              </a:ext>
            </a:extLst>
          </p:cNvPr>
          <p:cNvSpPr txBox="1"/>
          <p:nvPr/>
        </p:nvSpPr>
        <p:spPr>
          <a:xfrm>
            <a:off x="477079" y="530088"/>
            <a:ext cx="11423374" cy="4989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000" b="1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Ví</a:t>
            </a:r>
            <a:r>
              <a:rPr lang="en-US" sz="5000" b="1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b="1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dụ</a:t>
            </a:r>
            <a:r>
              <a:rPr lang="en-US" sz="5000" b="1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Trong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bộ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thang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ban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đầu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a=900mm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đường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kính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</a:t>
            </a:r>
            <a:r>
              <a:rPr lang="en-US" sz="5000" baseline="-2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200 mm</a:t>
            </a:r>
            <a:r>
              <a:rPr lang="en-US" sz="5000" dirty="0">
                <a:solidFill>
                  <a:srgbClr val="23232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sz="5000" baseline="-2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=400 mm.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Chọn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chiều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dài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tiêu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chuẩn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5000" dirty="0">
                <a:solidFill>
                  <a:srgbClr val="23232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tính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toán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lại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en-US" sz="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</a:t>
            </a:r>
            <a:r>
              <a:rPr lang="en-US" sz="5000" dirty="0" err="1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US" sz="50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chính</a:t>
            </a:r>
            <a:r>
              <a:rPr lang="en-US" sz="50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endParaRPr lang="en-US" sz="5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1880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F05E63-6348-4ECF-AB05-67D88A568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107" y="0"/>
            <a:ext cx="6632266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C355DF-7343-40DF-B567-8C947CD12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3678" y="0"/>
            <a:ext cx="5609133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A04226-D4A7-45BA-8966-4C651F223119}"/>
              </a:ext>
            </a:extLst>
          </p:cNvPr>
          <p:cNvSpPr txBox="1"/>
          <p:nvPr/>
        </p:nvSpPr>
        <p:spPr>
          <a:xfrm>
            <a:off x="10296939" y="4916557"/>
            <a:ext cx="31805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656798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54A904-CCB1-4546-86BD-5C83A2A18924}"/>
              </a:ext>
            </a:extLst>
          </p:cNvPr>
          <p:cNvSpPr txBox="1"/>
          <p:nvPr/>
        </p:nvSpPr>
        <p:spPr>
          <a:xfrm>
            <a:off x="795132" y="618519"/>
            <a:ext cx="10263808" cy="56209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500" b="1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Bài</a:t>
            </a:r>
            <a:r>
              <a:rPr lang="en-US" sz="3500" b="1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1: 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Cho 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bộ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thang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ban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đầu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a=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1500 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mm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đường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kính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</a:t>
            </a:r>
            <a:r>
              <a:rPr lang="en-US" sz="3500" baseline="-2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18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 mm,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số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quay bánh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</a:t>
            </a:r>
            <a:r>
              <a:rPr lang="en-US" sz="3500" baseline="-2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=1440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phút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bánh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bị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</a:t>
            </a:r>
            <a:r>
              <a:rPr lang="en-US" sz="3500" baseline="-2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=480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/phut.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định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457200" marR="0" indent="-4572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Chiều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dài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cần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thiết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3500" dirty="0">
                <a:solidFill>
                  <a:srgbClr val="23232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</a:p>
          <a:p>
            <a:pPr marL="457200" marR="0" indent="-4572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3500" dirty="0" err="1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chính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457200" marR="0" indent="-4572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Góc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ôm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bánh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nhỏ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l-GR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α</a:t>
            </a:r>
            <a:r>
              <a:rPr lang="en-US" sz="3500" baseline="-2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theo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chính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en-US" sz="35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US" sz="35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4204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2B818F-F0DB-4AB1-96D3-2108031EBE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29" r="47220" b="19350"/>
          <a:stretch/>
        </p:blipFill>
        <p:spPr>
          <a:xfrm rot="16200000">
            <a:off x="3178997" y="-2130222"/>
            <a:ext cx="1298718" cy="67492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DA4660-F8D6-45DC-A528-A7945EC22B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787" r="9354" b="15024"/>
          <a:stretch/>
        </p:blipFill>
        <p:spPr>
          <a:xfrm rot="16200000">
            <a:off x="3735377" y="359552"/>
            <a:ext cx="5174972" cy="76894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CC5F6C8-689A-418C-A16E-12E0C26FCEFC}"/>
              </a:ext>
            </a:extLst>
          </p:cNvPr>
          <p:cNvSpPr txBox="1"/>
          <p:nvPr/>
        </p:nvSpPr>
        <p:spPr>
          <a:xfrm>
            <a:off x="2796209" y="318049"/>
            <a:ext cx="7023652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000" dirty="0"/>
              <a:t>- </a:t>
            </a:r>
            <a:r>
              <a:rPr lang="en-US" sz="3000" dirty="0" err="1"/>
              <a:t>Đường</a:t>
            </a:r>
            <a:r>
              <a:rPr lang="en-US" sz="3000" dirty="0"/>
              <a:t> </a:t>
            </a:r>
            <a:r>
              <a:rPr lang="en-US" sz="3000" dirty="0" err="1"/>
              <a:t>kính</a:t>
            </a:r>
            <a:r>
              <a:rPr lang="en-US" sz="3000" dirty="0"/>
              <a:t> bánh </a:t>
            </a:r>
            <a:r>
              <a:rPr lang="en-US" sz="3000" dirty="0" err="1"/>
              <a:t>bị</a:t>
            </a:r>
            <a:r>
              <a:rPr lang="en-US" sz="3000" dirty="0"/>
              <a:t> </a:t>
            </a:r>
            <a:r>
              <a:rPr lang="en-US" sz="3000" dirty="0" err="1"/>
              <a:t>dẫn</a:t>
            </a:r>
            <a:r>
              <a:rPr lang="en-US" sz="3000" dirty="0"/>
              <a:t> d</a:t>
            </a:r>
            <a:r>
              <a:rPr lang="en-US" sz="3000" baseline="-25000" dirty="0"/>
              <a:t>2</a:t>
            </a:r>
            <a:endParaRPr lang="en-US" sz="3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496133-3C0A-48F6-A236-7171F0F923A6}"/>
              </a:ext>
            </a:extLst>
          </p:cNvPr>
          <p:cNvSpPr txBox="1"/>
          <p:nvPr/>
        </p:nvSpPr>
        <p:spPr>
          <a:xfrm>
            <a:off x="5208104" y="967408"/>
            <a:ext cx="6347791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000" dirty="0">
                <a:sym typeface="Wingdings" panose="05000000000000000000" pitchFamily="2" charset="2"/>
              </a:rPr>
              <a:t> </a:t>
            </a:r>
            <a:r>
              <a:rPr lang="en-US" sz="3000" dirty="0"/>
              <a:t>1440/480=d</a:t>
            </a:r>
            <a:r>
              <a:rPr lang="en-US" sz="3000" baseline="-25000" dirty="0"/>
              <a:t>2</a:t>
            </a:r>
            <a:r>
              <a:rPr lang="en-US" sz="3000" dirty="0"/>
              <a:t>/180 </a:t>
            </a:r>
            <a:r>
              <a:rPr lang="en-US" sz="3000" dirty="0">
                <a:sym typeface="Wingdings" panose="05000000000000000000" pitchFamily="2" charset="2"/>
              </a:rPr>
              <a:t> d</a:t>
            </a:r>
            <a:r>
              <a:rPr lang="en-US" sz="3000" baseline="-25000" dirty="0">
                <a:sym typeface="Wingdings" panose="05000000000000000000" pitchFamily="2" charset="2"/>
              </a:rPr>
              <a:t>2</a:t>
            </a:r>
            <a:r>
              <a:rPr lang="en-US" sz="3000" dirty="0">
                <a:sym typeface="Wingdings" panose="05000000000000000000" pitchFamily="2" charset="2"/>
              </a:rPr>
              <a:t>=540 mm</a:t>
            </a:r>
            <a:endParaRPr lang="en-US" sz="3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F17CA3-4938-49C8-8A5B-B17145685860}"/>
              </a:ext>
            </a:extLst>
          </p:cNvPr>
          <p:cNvSpPr txBox="1"/>
          <p:nvPr/>
        </p:nvSpPr>
        <p:spPr>
          <a:xfrm>
            <a:off x="1007165" y="1616767"/>
            <a:ext cx="28624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,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sô</a:t>
            </a:r>
            <a:r>
              <a:rPr lang="en-US" dirty="0"/>
              <a:t>,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CB236D-4A75-4CCE-81A9-FF611B32412A}"/>
              </a:ext>
            </a:extLst>
          </p:cNvPr>
          <p:cNvSpPr txBox="1"/>
          <p:nvPr/>
        </p:nvSpPr>
        <p:spPr>
          <a:xfrm>
            <a:off x="8017565" y="4585252"/>
            <a:ext cx="197457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1926,7 mm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F2B63D-AC07-431B-9EE6-0481A8AE3812}"/>
              </a:ext>
            </a:extLst>
          </p:cNvPr>
          <p:cNvSpPr txBox="1"/>
          <p:nvPr/>
        </p:nvSpPr>
        <p:spPr>
          <a:xfrm>
            <a:off x="7633251" y="5632174"/>
            <a:ext cx="2080587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000" dirty="0"/>
              <a:t>169,3</a:t>
            </a:r>
            <a:r>
              <a:rPr lang="en-US" sz="3000" baseline="30000" dirty="0"/>
              <a:t>0</a:t>
            </a:r>
            <a:endParaRPr lang="en-US" sz="3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18491D-9D50-4977-B7FC-D617E307B574}"/>
              </a:ext>
            </a:extLst>
          </p:cNvPr>
          <p:cNvSpPr txBox="1"/>
          <p:nvPr/>
        </p:nvSpPr>
        <p:spPr>
          <a:xfrm>
            <a:off x="6042991" y="5881423"/>
            <a:ext cx="102041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1926,7 </a:t>
            </a:r>
          </a:p>
        </p:txBody>
      </p:sp>
    </p:spTree>
    <p:extLst>
      <p:ext uri="{BB962C8B-B14F-4D97-AF65-F5344CB8AC3E}">
        <p14:creationId xmlns:p14="http://schemas.microsoft.com/office/powerpoint/2010/main" val="12740370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A1FFE77-3985-407E-9794-BF4C725F5F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029" b="22126"/>
          <a:stretch/>
        </p:blipFill>
        <p:spPr>
          <a:xfrm>
            <a:off x="1490875" y="477078"/>
            <a:ext cx="8569535" cy="63809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556DA2E-1762-4E41-B016-3DC0A13ED2C8}"/>
              </a:ext>
            </a:extLst>
          </p:cNvPr>
          <p:cNvSpPr txBox="1"/>
          <p:nvPr/>
        </p:nvSpPr>
        <p:spPr>
          <a:xfrm>
            <a:off x="6381926" y="4368894"/>
            <a:ext cx="1258957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000" dirty="0"/>
              <a:t>4.a</a:t>
            </a:r>
            <a:r>
              <a:rPr lang="en-US" sz="3000" baseline="-25000" dirty="0"/>
              <a:t>cx</a:t>
            </a:r>
            <a:endParaRPr lang="en-US" sz="3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307E9C-688F-4F38-BED7-B9E6B4F2C58C}"/>
              </a:ext>
            </a:extLst>
          </p:cNvPr>
          <p:cNvSpPr txBox="1"/>
          <p:nvPr/>
        </p:nvSpPr>
        <p:spPr>
          <a:xfrm>
            <a:off x="3326296" y="4168839"/>
            <a:ext cx="1537253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5000=2. </a:t>
            </a:r>
            <a:r>
              <a:rPr lang="en-US" sz="2000" dirty="0" err="1"/>
              <a:t>a</a:t>
            </a:r>
            <a:r>
              <a:rPr lang="en-US" sz="2000" baseline="-25000" dirty="0" err="1"/>
              <a:t>cx</a:t>
            </a:r>
            <a:endParaRPr lang="en-US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A70EA6-096E-4516-BC75-DBDE1621D8CA}"/>
              </a:ext>
            </a:extLst>
          </p:cNvPr>
          <p:cNvSpPr txBox="1"/>
          <p:nvPr/>
        </p:nvSpPr>
        <p:spPr>
          <a:xfrm>
            <a:off x="4452729" y="4645893"/>
            <a:ext cx="1762541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500" dirty="0"/>
              <a:t>1926,1 mm</a:t>
            </a:r>
          </a:p>
        </p:txBody>
      </p:sp>
    </p:spTree>
    <p:extLst>
      <p:ext uri="{BB962C8B-B14F-4D97-AF65-F5344CB8AC3E}">
        <p14:creationId xmlns:p14="http://schemas.microsoft.com/office/powerpoint/2010/main" val="32990053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48EE06-3936-48B8-A0B7-92E4483BE95B}"/>
              </a:ext>
            </a:extLst>
          </p:cNvPr>
          <p:cNvSpPr txBox="1"/>
          <p:nvPr/>
        </p:nvSpPr>
        <p:spPr>
          <a:xfrm>
            <a:off x="1305339" y="901149"/>
            <a:ext cx="10237304" cy="2820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500" b="1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Bài</a:t>
            </a:r>
            <a:r>
              <a:rPr lang="en-US" sz="3500" b="1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2: 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Cho 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bộ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dẹt</a:t>
            </a:r>
            <a:r>
              <a:rPr lang="en-US" sz="3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ban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đầu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a=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1200 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mm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đường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kính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</a:t>
            </a:r>
            <a:r>
              <a:rPr lang="en-US" sz="3500" baseline="-2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 mm,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tỉ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số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u=3.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Chọn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chiều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dài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cần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thiết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3500" dirty="0">
                <a:solidFill>
                  <a:srgbClr val="23232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tính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góc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ôm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bánh </a:t>
            </a:r>
            <a:r>
              <a:rPr lang="en-US" sz="3500" dirty="0" err="1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nhỏ</a:t>
            </a:r>
            <a:r>
              <a:rPr lang="en-US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l-GR" sz="35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α</a:t>
            </a:r>
            <a:r>
              <a:rPr lang="en-US" sz="3500" baseline="-25000" dirty="0">
                <a:solidFill>
                  <a:srgbClr val="0B0B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500" dirty="0">
                <a:solidFill>
                  <a:srgbClr val="0B0B0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US" sz="35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995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0E38A8-254F-43FE-B597-4930CBD2C107}"/>
              </a:ext>
            </a:extLst>
          </p:cNvPr>
          <p:cNvSpPr txBox="1"/>
          <p:nvPr/>
        </p:nvSpPr>
        <p:spPr>
          <a:xfrm>
            <a:off x="1298713" y="543339"/>
            <a:ext cx="87596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en-US" sz="3000" dirty="0" err="1"/>
              <a:t>Đường</a:t>
            </a:r>
            <a:r>
              <a:rPr lang="en-US" sz="3000" dirty="0"/>
              <a:t> </a:t>
            </a:r>
            <a:r>
              <a:rPr lang="en-US" sz="3000" dirty="0" err="1"/>
              <a:t>kính</a:t>
            </a:r>
            <a:r>
              <a:rPr lang="en-US" sz="3000" dirty="0"/>
              <a:t> bánh </a:t>
            </a:r>
            <a:r>
              <a:rPr lang="en-US" sz="3000" dirty="0" err="1"/>
              <a:t>bị</a:t>
            </a:r>
            <a:r>
              <a:rPr lang="en-US" sz="3000" dirty="0"/>
              <a:t> </a:t>
            </a:r>
            <a:r>
              <a:rPr lang="en-US" sz="3000" dirty="0" err="1"/>
              <a:t>dẫn</a:t>
            </a:r>
            <a:r>
              <a:rPr lang="en-US" sz="3000" dirty="0"/>
              <a:t>: d</a:t>
            </a:r>
            <a:r>
              <a:rPr lang="en-US" sz="3000" baseline="-25000" dirty="0"/>
              <a:t>2</a:t>
            </a:r>
            <a:r>
              <a:rPr lang="en-US" sz="3000" dirty="0"/>
              <a:t>=ud</a:t>
            </a:r>
            <a:r>
              <a:rPr lang="en-US" sz="3000" baseline="-25000" dirty="0"/>
              <a:t>1</a:t>
            </a:r>
            <a:r>
              <a:rPr lang="en-US" sz="3000" dirty="0"/>
              <a:t>=3.150=450 </a:t>
            </a:r>
            <a:r>
              <a:rPr lang="en-US" sz="3000" dirty="0">
                <a:solidFill>
                  <a:srgbClr val="FF0000"/>
                </a:solidFill>
              </a:rPr>
              <a:t>mm</a:t>
            </a:r>
          </a:p>
          <a:p>
            <a:pPr marL="457200" indent="-457200">
              <a:buFontTx/>
              <a:buChar char="-"/>
            </a:pPr>
            <a:r>
              <a:rPr lang="en-US" sz="3000" dirty="0" err="1"/>
              <a:t>Chiều</a:t>
            </a:r>
            <a:r>
              <a:rPr lang="en-US" sz="3000" dirty="0"/>
              <a:t> </a:t>
            </a:r>
            <a:r>
              <a:rPr lang="en-US" sz="3000" dirty="0" err="1"/>
              <a:t>dài</a:t>
            </a:r>
            <a:r>
              <a:rPr lang="en-US" sz="3000" dirty="0"/>
              <a:t> </a:t>
            </a:r>
            <a:r>
              <a:rPr lang="en-US" sz="3000" dirty="0" err="1"/>
              <a:t>tính</a:t>
            </a:r>
            <a:r>
              <a:rPr lang="en-US" sz="3000" dirty="0"/>
              <a:t> </a:t>
            </a:r>
            <a:r>
              <a:rPr lang="en-US" sz="3000" dirty="0" err="1"/>
              <a:t>toán</a:t>
            </a:r>
            <a:r>
              <a:rPr lang="en-US" sz="3000" dirty="0"/>
              <a:t> </a:t>
            </a:r>
            <a:r>
              <a:rPr lang="en-US" sz="3000" dirty="0" err="1"/>
              <a:t>của</a:t>
            </a:r>
            <a:r>
              <a:rPr lang="en-US" sz="3000" dirty="0"/>
              <a:t> </a:t>
            </a:r>
            <a:r>
              <a:rPr lang="en-US" sz="3000" dirty="0" err="1"/>
              <a:t>dây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L</a:t>
            </a:r>
            <a:r>
              <a:rPr lang="en-US" sz="3000" baseline="-25000" dirty="0" err="1"/>
              <a:t>tt</a:t>
            </a:r>
            <a:endParaRPr lang="en-US" sz="3000" baseline="-2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ject 2">
                <a:extLst>
                  <a:ext uri="{FF2B5EF4-FFF2-40B4-BE49-F238E27FC236}">
                    <a16:creationId xmlns:a16="http://schemas.microsoft.com/office/drawing/2014/main" id="{334C65BD-1A3E-49FB-9DF4-9744A40C34CE}"/>
                  </a:ext>
                </a:extLst>
              </p:cNvPr>
              <p:cNvSpPr txBox="1"/>
              <p:nvPr/>
            </p:nvSpPr>
            <p:spPr bwMode="auto">
              <a:xfrm>
                <a:off x="1958974" y="1550504"/>
                <a:ext cx="8404226" cy="1878496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3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𝑡𝑡</m:t>
                      </m:r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)+</m:t>
                      </m:r>
                      <m:f>
                        <m:f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en-US" sz="3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en-US" sz="30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US" sz="3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US" sz="3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sz="3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3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150</m:t>
                      </m:r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450</m:t>
                      </m:r>
                      <m:r>
                        <a:rPr lang="en-US" sz="3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)+</m:t>
                      </m:r>
                      <m:f>
                        <m:f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0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450</m:t>
                                  </m:r>
                                  <m:r>
                                    <a:rPr lang="en-US" sz="3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30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150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3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.1200</m:t>
                          </m:r>
                        </m:den>
                      </m:f>
                    </m:oMath>
                  </m:oMathPara>
                </a14:m>
                <a:endParaRPr lang="en-US" sz="3000" dirty="0"/>
              </a:p>
              <a:p>
                <a:r>
                  <a:rPr lang="en-US" sz="3000" dirty="0"/>
                  <a:t>          = 3361,2 mm</a:t>
                </a:r>
              </a:p>
            </p:txBody>
          </p:sp>
        </mc:Choice>
        <mc:Fallback xmlns="">
          <p:sp>
            <p:nvSpPr>
              <p:cNvPr id="3" name="Object 2">
                <a:extLst>
                  <a:ext uri="{FF2B5EF4-FFF2-40B4-BE49-F238E27FC236}">
                    <a16:creationId xmlns:a16="http://schemas.microsoft.com/office/drawing/2014/main" id="{334C65BD-1A3E-49FB-9DF4-9744A40C34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958974" y="1550504"/>
                <a:ext cx="8404226" cy="1878496"/>
              </a:xfrm>
              <a:prstGeom prst="rect">
                <a:avLst/>
              </a:prstGeom>
              <a:blipFill>
                <a:blip r:embed="rId2"/>
                <a:stretch>
                  <a:fillRect b="-36570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36E12081-0E86-48C4-AE59-762B9AB0D31E}"/>
              </a:ext>
            </a:extLst>
          </p:cNvPr>
          <p:cNvSpPr txBox="1"/>
          <p:nvPr/>
        </p:nvSpPr>
        <p:spPr>
          <a:xfrm>
            <a:off x="1298712" y="3856383"/>
            <a:ext cx="10058401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en-US" sz="3000" dirty="0" err="1"/>
              <a:t>Chiều</a:t>
            </a:r>
            <a:r>
              <a:rPr lang="en-US" sz="3000" dirty="0"/>
              <a:t> </a:t>
            </a:r>
            <a:r>
              <a:rPr lang="en-US" sz="3000" dirty="0" err="1"/>
              <a:t>dài</a:t>
            </a:r>
            <a:r>
              <a:rPr lang="en-US" sz="3000" dirty="0"/>
              <a:t> </a:t>
            </a:r>
            <a:r>
              <a:rPr lang="en-US" sz="3000" dirty="0" err="1"/>
              <a:t>cần</a:t>
            </a:r>
            <a:r>
              <a:rPr lang="en-US" sz="3000" dirty="0"/>
              <a:t> </a:t>
            </a:r>
            <a:r>
              <a:rPr lang="en-US" sz="3000" dirty="0" err="1"/>
              <a:t>thiết</a:t>
            </a:r>
            <a:r>
              <a:rPr lang="en-US" sz="3000" dirty="0"/>
              <a:t> </a:t>
            </a:r>
            <a:r>
              <a:rPr lang="en-US" sz="3000" dirty="0" err="1"/>
              <a:t>của</a:t>
            </a:r>
            <a:r>
              <a:rPr lang="en-US" sz="3000" dirty="0"/>
              <a:t> </a:t>
            </a:r>
            <a:r>
              <a:rPr lang="en-US" sz="3000" dirty="0" err="1"/>
              <a:t>dây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: </a:t>
            </a:r>
          </a:p>
          <a:p>
            <a:r>
              <a:rPr lang="en-US" sz="3000" dirty="0"/>
              <a:t>     L=</a:t>
            </a:r>
            <a:r>
              <a:rPr lang="en-US" sz="3000" dirty="0" err="1"/>
              <a:t>L</a:t>
            </a:r>
            <a:r>
              <a:rPr lang="en-US" sz="3000" baseline="-25000" dirty="0" err="1"/>
              <a:t>tt</a:t>
            </a:r>
            <a:r>
              <a:rPr lang="en-US" sz="3000" dirty="0"/>
              <a:t>+(100-400)=(3461,2-3761,2)mm (</a:t>
            </a:r>
            <a:r>
              <a:rPr lang="en-US" sz="3000" dirty="0" err="1"/>
              <a:t>nối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)</a:t>
            </a:r>
          </a:p>
          <a:p>
            <a:r>
              <a:rPr lang="en-US" sz="3000" dirty="0"/>
              <a:t>      </a:t>
            </a:r>
            <a:r>
              <a:rPr lang="en-US" sz="3000" dirty="0" err="1">
                <a:solidFill>
                  <a:srgbClr val="FF0000"/>
                </a:solidFill>
              </a:rPr>
              <a:t>Chọn</a:t>
            </a:r>
            <a:r>
              <a:rPr lang="en-US" sz="3000" dirty="0">
                <a:solidFill>
                  <a:srgbClr val="FF0000"/>
                </a:solidFill>
              </a:rPr>
              <a:t> L=3500 mm</a:t>
            </a:r>
          </a:p>
          <a:p>
            <a:r>
              <a:rPr lang="en-US" sz="3000" dirty="0"/>
              <a:t>- </a:t>
            </a:r>
            <a:r>
              <a:rPr lang="en-US" sz="3000" dirty="0" err="1"/>
              <a:t>Góc</a:t>
            </a:r>
            <a:r>
              <a:rPr lang="en-US" sz="3000" dirty="0"/>
              <a:t> </a:t>
            </a:r>
            <a:r>
              <a:rPr lang="en-US" sz="3000" dirty="0" err="1"/>
              <a:t>ôm</a:t>
            </a:r>
            <a:r>
              <a:rPr lang="en-US" sz="3000" dirty="0"/>
              <a:t> </a:t>
            </a:r>
            <a:r>
              <a:rPr lang="en-US" sz="3000" dirty="0" err="1"/>
              <a:t>đai</a:t>
            </a:r>
            <a:r>
              <a:rPr lang="en-US" sz="3000" dirty="0"/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2BFDDA2-2F95-4B44-8C8A-8FD2CDA40722}"/>
                  </a:ext>
                </a:extLst>
              </p:cNvPr>
              <p:cNvSpPr txBox="1"/>
              <p:nvPr/>
            </p:nvSpPr>
            <p:spPr>
              <a:xfrm>
                <a:off x="4035873" y="4636241"/>
                <a:ext cx="6592370" cy="23071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US" sz="3000" i="1">
                          <a:latin typeface="Cambria Math"/>
                        </a:rPr>
                        <m:t>=180−57.</m:t>
                      </m:r>
                      <m:f>
                        <m:fPr>
                          <m:ctrlPr>
                            <a:rPr lang="en-US" sz="3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000" i="1">
                                  <a:latin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000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000" i="1">
                                  <a:latin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3000" i="1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US" sz="3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b="0" i="1" smtClean="0">
                          <a:latin typeface="Cambria Math" panose="02040503050406030204" pitchFamily="18" charset="0"/>
                        </a:rPr>
                        <m:t>              = </m:t>
                      </m:r>
                      <m:r>
                        <a:rPr lang="en-US" sz="3000" i="1" smtClean="0">
                          <a:latin typeface="Cambria Math"/>
                        </a:rPr>
                        <m:t>180−57.</m:t>
                      </m:r>
                      <m:f>
                        <m:fPr>
                          <m:ctrlPr>
                            <a:rPr lang="en-US" sz="3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000" b="0" i="1" smtClean="0">
                              <a:latin typeface="Cambria Math" panose="02040503050406030204" pitchFamily="18" charset="0"/>
                            </a:rPr>
                            <m:t>450</m:t>
                          </m:r>
                          <m:r>
                            <a:rPr lang="en-US" sz="3000" i="1">
                              <a:latin typeface="Cambria Math"/>
                            </a:rPr>
                            <m:t>−</m:t>
                          </m:r>
                          <m:r>
                            <a:rPr lang="en-US" sz="3000" b="0" i="1" smtClean="0">
                              <a:latin typeface="Cambria Math" panose="02040503050406030204" pitchFamily="18" charset="0"/>
                            </a:rPr>
                            <m:t>150</m:t>
                          </m:r>
                        </m:num>
                        <m:den>
                          <m:r>
                            <a:rPr lang="en-US" sz="3000" b="0" i="1" smtClean="0">
                              <a:latin typeface="Cambria Math" panose="02040503050406030204" pitchFamily="18" charset="0"/>
                            </a:rPr>
                            <m:t>1200</m:t>
                          </m:r>
                        </m:den>
                      </m:f>
                    </m:oMath>
                  </m:oMathPara>
                </a14:m>
                <a:endParaRPr lang="en-US" sz="3000" dirty="0"/>
              </a:p>
              <a:p>
                <a:endParaRPr lang="en-US" sz="30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2BFDDA2-2F95-4B44-8C8A-8FD2CDA407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5873" y="4636241"/>
                <a:ext cx="6592370" cy="230717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616278C5-B0C8-4C04-B7A4-EC57AD21C121}"/>
              </a:ext>
            </a:extLst>
          </p:cNvPr>
          <p:cNvSpPr txBox="1"/>
          <p:nvPr/>
        </p:nvSpPr>
        <p:spPr>
          <a:xfrm>
            <a:off x="9674087" y="198783"/>
            <a:ext cx="1563756" cy="55399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sz="3000" dirty="0" err="1"/>
              <a:t>Đai</a:t>
            </a:r>
            <a:r>
              <a:rPr lang="en-US" sz="3000" dirty="0"/>
              <a:t> </a:t>
            </a:r>
            <a:r>
              <a:rPr lang="en-US" sz="3000" dirty="0" err="1"/>
              <a:t>dẹt</a:t>
            </a:r>
            <a:endParaRPr lang="en-US" sz="3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E961E3-6217-48B8-8BAA-08E8833807F6}"/>
              </a:ext>
            </a:extLst>
          </p:cNvPr>
          <p:cNvSpPr txBox="1"/>
          <p:nvPr/>
        </p:nvSpPr>
        <p:spPr>
          <a:xfrm>
            <a:off x="9939130" y="5795375"/>
            <a:ext cx="1550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=165,8</a:t>
            </a:r>
            <a:r>
              <a:rPr lang="en-US" sz="3000" baseline="30000" dirty="0"/>
              <a:t>0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9679024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8E9EBC-1378-405C-B4A0-3D4B00650BC2}"/>
              </a:ext>
            </a:extLst>
          </p:cNvPr>
          <p:cNvSpPr txBox="1"/>
          <p:nvPr/>
        </p:nvSpPr>
        <p:spPr>
          <a:xfrm>
            <a:off x="940904" y="944361"/>
            <a:ext cx="10310191" cy="3675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4000" b="1" i="0" dirty="0">
                <a:solidFill>
                  <a:srgbClr val="000000"/>
                </a:solidFill>
                <a:effectLst/>
                <a:latin typeface="TimesNewRomanPS-BoldMT"/>
              </a:rPr>
              <a:t>Bài </a:t>
            </a:r>
            <a:r>
              <a:rPr lang="en-US" sz="4000" b="1" i="0" dirty="0">
                <a:solidFill>
                  <a:srgbClr val="000000"/>
                </a:solidFill>
                <a:effectLst/>
                <a:latin typeface="TimesNewRomanPS-BoldMT"/>
              </a:rPr>
              <a:t>3</a:t>
            </a:r>
            <a:r>
              <a:rPr lang="vi-VN" sz="4000" b="1" i="0" dirty="0">
                <a:solidFill>
                  <a:srgbClr val="000000"/>
                </a:solidFill>
                <a:effectLst/>
                <a:latin typeface="TimesNewRomanPS-BoldMT"/>
              </a:rPr>
              <a:t>: </a:t>
            </a:r>
            <a:r>
              <a:rPr lang="vi-VN" sz="4000" b="0" i="0" dirty="0">
                <a:solidFill>
                  <a:srgbClr val="000000"/>
                </a:solidFill>
                <a:effectLst/>
                <a:latin typeface="TimesNewRomanPSMT"/>
              </a:rPr>
              <a:t>Bộ truyền đai dẹt có đường kính bánh đai nhỏ d</a:t>
            </a:r>
            <a:r>
              <a:rPr lang="vi-VN" sz="4000" b="0" i="0" baseline="-25000" dirty="0">
                <a:solidFill>
                  <a:srgbClr val="000000"/>
                </a:solidFill>
                <a:effectLst/>
                <a:latin typeface="TimesNewRomanPSMT"/>
              </a:rPr>
              <a:t>1</a:t>
            </a:r>
            <a:r>
              <a:rPr lang="vi-VN" sz="4000" b="0" i="0" dirty="0">
                <a:solidFill>
                  <a:srgbClr val="000000"/>
                </a:solidFill>
                <a:effectLst/>
                <a:latin typeface="TimesNewRomanPSMT"/>
              </a:rPr>
              <a:t>=125 mm; d</a:t>
            </a:r>
            <a:r>
              <a:rPr lang="en-US" sz="4000" b="0" i="0" baseline="-25000" dirty="0">
                <a:solidFill>
                  <a:srgbClr val="000000"/>
                </a:solidFill>
                <a:effectLst/>
                <a:latin typeface="TimesNewRomanPSMT"/>
              </a:rPr>
              <a:t>2</a:t>
            </a:r>
            <a:r>
              <a:rPr lang="vi-VN" sz="4000" b="0" i="0" dirty="0">
                <a:solidFill>
                  <a:srgbClr val="000000"/>
                </a:solidFill>
                <a:effectLst/>
                <a:latin typeface="TimesNewRomanPSMT"/>
              </a:rPr>
              <a:t>=400</a:t>
            </a:r>
            <a:r>
              <a:rPr lang="en-US" sz="4000" b="0" i="0" dirty="0">
                <a:solidFill>
                  <a:srgbClr val="000000"/>
                </a:solidFill>
                <a:effectLst/>
                <a:latin typeface="TimesNewRomanPSMT"/>
              </a:rPr>
              <a:t>mm</a:t>
            </a:r>
            <a:r>
              <a:rPr lang="vi-VN" sz="4000" b="0" i="0" dirty="0">
                <a:solidFill>
                  <a:srgbClr val="000000"/>
                </a:solidFill>
                <a:effectLst/>
                <a:latin typeface="TimesNewRomanPSMT"/>
              </a:rPr>
              <a:t>; góc ôm trên</a:t>
            </a:r>
            <a:r>
              <a:rPr lang="en-US" sz="4000" b="0" i="0" dirty="0">
                <a:solidFill>
                  <a:srgbClr val="000000"/>
                </a:solidFill>
                <a:effectLst/>
                <a:latin typeface="TimesNewRomanPSMT"/>
              </a:rPr>
              <a:t> </a:t>
            </a:r>
            <a:r>
              <a:rPr lang="vi-VN" sz="4000" b="0" i="0" dirty="0">
                <a:solidFill>
                  <a:srgbClr val="000000"/>
                </a:solidFill>
                <a:effectLst/>
                <a:latin typeface="TimesNewRomanPSMT"/>
              </a:rPr>
              <a:t>bánh đai nhỏ </a:t>
            </a:r>
            <a:r>
              <a:rPr lang="el-GR" sz="4000" b="0" i="0" dirty="0">
                <a:solidFill>
                  <a:srgbClr val="000000"/>
                </a:solidFill>
                <a:effectLst/>
                <a:latin typeface="TimesNewRomanPSMT"/>
              </a:rPr>
              <a:t>α</a:t>
            </a:r>
            <a:r>
              <a:rPr lang="el-GR" sz="4000" b="0" i="0" baseline="-25000" dirty="0">
                <a:solidFill>
                  <a:srgbClr val="000000"/>
                </a:solidFill>
                <a:effectLst/>
                <a:latin typeface="TimesNewRomanPSMT"/>
              </a:rPr>
              <a:t>1</a:t>
            </a:r>
            <a:r>
              <a:rPr lang="el-GR" sz="4000" b="0" i="0" dirty="0">
                <a:solidFill>
                  <a:srgbClr val="000000"/>
                </a:solidFill>
                <a:effectLst/>
                <a:latin typeface="TimesNewRomanPSMT"/>
              </a:rPr>
              <a:t>=160°. </a:t>
            </a:r>
            <a:r>
              <a:rPr lang="vi-VN" sz="4000" b="0" i="0" dirty="0">
                <a:solidFill>
                  <a:srgbClr val="000000"/>
                </a:solidFill>
                <a:effectLst/>
                <a:latin typeface="TimesNewRomanPSMT"/>
              </a:rPr>
              <a:t>Xác định khoảng cách trục a của bộ truyền và chiều dài </a:t>
            </a:r>
            <a:r>
              <a:rPr lang="en-US" sz="4000" b="0" i="0" dirty="0" err="1">
                <a:solidFill>
                  <a:srgbClr val="000000"/>
                </a:solidFill>
                <a:effectLst/>
                <a:latin typeface="TimesNewRomanPSMT"/>
              </a:rPr>
              <a:t>thực</a:t>
            </a:r>
            <a:r>
              <a:rPr lang="en-US" sz="4000" b="0" i="0" dirty="0">
                <a:solidFill>
                  <a:srgbClr val="000000"/>
                </a:solidFill>
                <a:effectLst/>
                <a:latin typeface="TimesNewRomanPSMT"/>
              </a:rPr>
              <a:t> </a:t>
            </a:r>
            <a:r>
              <a:rPr lang="en-US" sz="4000" b="0" i="0" dirty="0" err="1">
                <a:solidFill>
                  <a:srgbClr val="000000"/>
                </a:solidFill>
                <a:effectLst/>
                <a:latin typeface="TimesNewRomanPSMT"/>
              </a:rPr>
              <a:t>tế</a:t>
            </a:r>
            <a:r>
              <a:rPr lang="en-US" sz="4000" b="0" i="0" dirty="0">
                <a:solidFill>
                  <a:srgbClr val="000000"/>
                </a:solidFill>
                <a:effectLst/>
                <a:latin typeface="TimesNewRomanPSMT"/>
              </a:rPr>
              <a:t> </a:t>
            </a:r>
            <a:r>
              <a:rPr lang="vi-VN" sz="4000" b="0" i="0" dirty="0">
                <a:solidFill>
                  <a:srgbClr val="000000"/>
                </a:solidFill>
                <a:effectLst/>
                <a:latin typeface="TimesNewRomanPSMT"/>
              </a:rPr>
              <a:t>dây </a:t>
            </a:r>
            <a:r>
              <a:rPr lang="en-US" sz="4000" b="0" i="0" dirty="0" err="1">
                <a:solidFill>
                  <a:srgbClr val="000000"/>
                </a:solidFill>
                <a:effectLst/>
                <a:latin typeface="TimesNewRomanPSMT"/>
              </a:rPr>
              <a:t>đai</a:t>
            </a:r>
            <a:r>
              <a:rPr lang="en-US" sz="4000" b="0" i="0" dirty="0">
                <a:solidFill>
                  <a:srgbClr val="000000"/>
                </a:solidFill>
                <a:effectLst/>
                <a:latin typeface="TimesNewRomanPSMT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439719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C2701C-568E-4DED-8596-67237A6D3C2F}"/>
              </a:ext>
            </a:extLst>
          </p:cNvPr>
          <p:cNvSpPr txBox="1"/>
          <p:nvPr/>
        </p:nvSpPr>
        <p:spPr>
          <a:xfrm>
            <a:off x="1152939" y="295005"/>
            <a:ext cx="11343861" cy="2086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3000" b="1" i="0" dirty="0">
                <a:solidFill>
                  <a:srgbClr val="000000"/>
                </a:solidFill>
                <a:effectLst/>
                <a:latin typeface="TimesNewRomanPS-BoldMT"/>
              </a:rPr>
              <a:t>Bài </a:t>
            </a:r>
            <a:r>
              <a:rPr lang="en-US" sz="3000" b="1" i="0" dirty="0">
                <a:solidFill>
                  <a:srgbClr val="000000"/>
                </a:solidFill>
                <a:effectLst/>
                <a:latin typeface="TimesNewRomanPS-BoldMT"/>
              </a:rPr>
              <a:t>5</a:t>
            </a:r>
            <a:r>
              <a:rPr lang="vi-VN" sz="3000" b="1" i="0" dirty="0">
                <a:solidFill>
                  <a:srgbClr val="000000"/>
                </a:solidFill>
                <a:effectLst/>
                <a:latin typeface="TimesNewRomanPS-BoldMT"/>
              </a:rPr>
              <a:t>: 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Bộ truyền </a:t>
            </a:r>
            <a:r>
              <a:rPr lang="vi-VN" sz="3000" b="0" i="0" dirty="0">
                <a:solidFill>
                  <a:srgbClr val="FF0000"/>
                </a:solidFill>
                <a:effectLst/>
                <a:latin typeface="TimesNewRomanPSMT"/>
              </a:rPr>
              <a:t>đai dẹt 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có đường kính bánh đai nhỏ d</a:t>
            </a:r>
            <a:r>
              <a:rPr lang="vi-VN" sz="3000" b="0" i="0" baseline="-25000" dirty="0">
                <a:solidFill>
                  <a:srgbClr val="000000"/>
                </a:solidFill>
                <a:effectLst/>
                <a:latin typeface="TimesNewRomanPSMT"/>
              </a:rPr>
              <a:t>1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=125 mm; d</a:t>
            </a:r>
            <a:r>
              <a:rPr lang="en-US" sz="3000" b="0" i="0" baseline="-25000" dirty="0">
                <a:solidFill>
                  <a:srgbClr val="000000"/>
                </a:solidFill>
                <a:effectLst/>
                <a:latin typeface="TimesNewRomanPSMT"/>
              </a:rPr>
              <a:t>2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=400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NewRomanPSMT"/>
              </a:rPr>
              <a:t>mm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; góc ôm trên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NewRomanPSMT"/>
              </a:rPr>
              <a:t> 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bánh đai nhỏ </a:t>
            </a:r>
            <a:r>
              <a:rPr lang="el-GR" sz="3000" b="0" i="0" dirty="0">
                <a:solidFill>
                  <a:srgbClr val="000000"/>
                </a:solidFill>
                <a:effectLst/>
                <a:latin typeface="TimesNewRomanPSMT"/>
              </a:rPr>
              <a:t>α</a:t>
            </a:r>
            <a:r>
              <a:rPr lang="el-GR" sz="3000" b="0" i="0" baseline="-25000" dirty="0">
                <a:solidFill>
                  <a:srgbClr val="000000"/>
                </a:solidFill>
                <a:effectLst/>
                <a:latin typeface="TimesNewRomanPSMT"/>
              </a:rPr>
              <a:t>1</a:t>
            </a:r>
            <a:r>
              <a:rPr lang="el-GR" sz="3000" b="0" i="0" dirty="0">
                <a:solidFill>
                  <a:srgbClr val="000000"/>
                </a:solidFill>
                <a:effectLst/>
                <a:latin typeface="TimesNewRomanPSMT"/>
              </a:rPr>
              <a:t>=160°. 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Xác định khoảng cách trục a của bộ truyền và chiều dài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NewRomanPSMT"/>
              </a:rPr>
              <a:t>thực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NewRomanPSMT"/>
              </a:rPr>
              <a:t>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NewRomanPSMT"/>
              </a:rPr>
              <a:t>tế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NewRomanPSMT"/>
              </a:rPr>
              <a:t> 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dây </a:t>
            </a:r>
            <a:r>
              <a:rPr lang="en-US" sz="3000" b="0" i="0" dirty="0" err="1">
                <a:solidFill>
                  <a:srgbClr val="000000"/>
                </a:solidFill>
                <a:effectLst/>
                <a:latin typeface="TimesNewRomanPSMT"/>
              </a:rPr>
              <a:t>đai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TimesNewRomanPSMT"/>
              </a:rPr>
              <a:t>?</a:t>
            </a:r>
            <a:r>
              <a:rPr lang="vi-VN" sz="3000" b="0" i="0" dirty="0">
                <a:solidFill>
                  <a:srgbClr val="000000"/>
                </a:solidFill>
                <a:effectLst/>
                <a:latin typeface="TimesNewRomanPSMT"/>
              </a:rPr>
              <a:t> </a:t>
            </a:r>
            <a:endParaRPr lang="en-US" sz="3000" b="0" i="0" dirty="0">
              <a:solidFill>
                <a:srgbClr val="000000"/>
              </a:solidFill>
              <a:effectLst/>
              <a:latin typeface="TimesNewRomanPSM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2029A5-4D10-4F2F-9197-7A0D72063C8C}"/>
              </a:ext>
            </a:extLst>
          </p:cNvPr>
          <p:cNvSpPr txBox="1"/>
          <p:nvPr/>
        </p:nvSpPr>
        <p:spPr>
          <a:xfrm>
            <a:off x="1020418" y="2389673"/>
            <a:ext cx="11198086" cy="4173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6.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= 8 kW,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=980 vg/ph,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bị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=392 vg/ph,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kính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=180 mm,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a=1800mm.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Góc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ôm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000" dirty="0">
                <a:effectLst/>
                <a:latin typeface="Times New Roman" panose="02020603050405020304" pitchFamily="18" charset="0"/>
                <a:ea typeface="Symbol" panose="05050102010706020507" pitchFamily="18" charset="2"/>
              </a:rPr>
              <a:t>α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chiều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dài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dây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nếu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là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dẹt</a:t>
            </a:r>
            <a:r>
              <a:rPr lang="fr-FR" sz="30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fr-FR" sz="3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fr-FR" sz="3000" dirty="0" err="1">
                <a:latin typeface="Times New Roman" panose="02020603050405020304" pitchFamily="18" charset="0"/>
              </a:rPr>
              <a:t>Chiều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dài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cần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thiết</a:t>
            </a:r>
            <a:r>
              <a:rPr lang="fr-FR" sz="3000" dirty="0">
                <a:latin typeface="Times New Roman" panose="02020603050405020304" pitchFamily="18" charset="0"/>
              </a:rPr>
              <a:t> L </a:t>
            </a:r>
            <a:r>
              <a:rPr lang="fr-FR" sz="3000" dirty="0" err="1">
                <a:latin typeface="Times New Roman" panose="02020603050405020304" pitchFamily="18" charset="0"/>
              </a:rPr>
              <a:t>nếu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bộ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truyền</a:t>
            </a:r>
            <a:r>
              <a:rPr lang="fr-FR" sz="3000" dirty="0">
                <a:latin typeface="Times New Roman" panose="02020603050405020304" pitchFamily="18" charset="0"/>
              </a:rPr>
              <a:t> là </a:t>
            </a:r>
            <a:r>
              <a:rPr lang="fr-FR" sz="3000" dirty="0" err="1">
                <a:latin typeface="Times New Roman" panose="02020603050405020304" pitchFamily="18" charset="0"/>
              </a:rPr>
              <a:t>đai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thang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và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tính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khoảng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cách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trục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chính</a:t>
            </a:r>
            <a:r>
              <a:rPr lang="fr-FR" sz="3000" dirty="0">
                <a:latin typeface="Times New Roman" panose="02020603050405020304" pitchFamily="18" charset="0"/>
              </a:rPr>
              <a:t> </a:t>
            </a:r>
            <a:r>
              <a:rPr lang="fr-FR" sz="3000" dirty="0" err="1">
                <a:latin typeface="Times New Roman" panose="02020603050405020304" pitchFamily="18" charset="0"/>
              </a:rPr>
              <a:t>xác</a:t>
            </a:r>
            <a:r>
              <a:rPr lang="fr-FR" sz="3000" dirty="0">
                <a:latin typeface="Times New Roman" panose="02020603050405020304" pitchFamily="18" charset="0"/>
              </a:rPr>
              <a:t>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9386983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30983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202125"/>
            <a:ext cx="890175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765175" y="1113649"/>
            <a:ext cx="455051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dirty="0">
                <a:solidFill>
                  <a:srgbClr val="0070C0"/>
                </a:solidFill>
              </a:rPr>
              <a:t>3.3.1. </a:t>
            </a:r>
            <a:r>
              <a:rPr lang="en-US" sz="3500" dirty="0" err="1">
                <a:solidFill>
                  <a:srgbClr val="0070C0"/>
                </a:solidFill>
              </a:rPr>
              <a:t>Vận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tốc</a:t>
            </a:r>
            <a:endParaRPr lang="en-US" sz="3500" dirty="0">
              <a:solidFill>
                <a:srgbClr val="0070C0"/>
              </a:solidFill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943557" y="1769781"/>
            <a:ext cx="3325482" cy="55399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3000" dirty="0" err="1"/>
              <a:t>Trên</a:t>
            </a:r>
            <a:r>
              <a:rPr lang="en-US" altLang="en-US" sz="3000" dirty="0"/>
              <a:t> </a:t>
            </a:r>
            <a:r>
              <a:rPr lang="en-US" altLang="en-US" sz="3000" dirty="0" err="1"/>
              <a:t>bánh</a:t>
            </a:r>
            <a:r>
              <a:rPr lang="en-US" altLang="en-US" sz="3000" dirty="0"/>
              <a:t> </a:t>
            </a:r>
            <a:r>
              <a:rPr lang="en-US" altLang="en-US" sz="3000" dirty="0" err="1"/>
              <a:t>dẫn</a:t>
            </a:r>
            <a:r>
              <a:rPr lang="en-US" altLang="en-US" sz="3000" dirty="0"/>
              <a:t>:                            </a:t>
            </a:r>
          </a:p>
        </p:txBody>
      </p:sp>
      <p:graphicFrame>
        <p:nvGraphicFramePr>
          <p:cNvPr id="1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9671075"/>
              </p:ext>
            </p:extLst>
          </p:nvPr>
        </p:nvGraphicFramePr>
        <p:xfrm>
          <a:off x="1277772" y="5228351"/>
          <a:ext cx="2367915" cy="12086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23586" imgH="393529" progId="Equation.DSMT4">
                  <p:embed/>
                </p:oleObj>
              </mc:Choice>
              <mc:Fallback>
                <p:oleObj name="Equation" r:id="rId2" imgW="723586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7772" y="5228351"/>
                        <a:ext cx="2367915" cy="1208664"/>
                      </a:xfrm>
                      <a:prstGeom prst="rect">
                        <a:avLst/>
                      </a:prstGeom>
                      <a:solidFill>
                        <a:schemeClr val="accent4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398155"/>
              </p:ext>
            </p:extLst>
          </p:nvPr>
        </p:nvGraphicFramePr>
        <p:xfrm>
          <a:off x="1238129" y="2645891"/>
          <a:ext cx="2328936" cy="1235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0891" imgH="393529" progId="Equation.DSMT4">
                  <p:embed/>
                </p:oleObj>
              </mc:Choice>
              <mc:Fallback>
                <p:oleObj name="Equation" r:id="rId4" imgW="710891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129" y="2645891"/>
                        <a:ext cx="2328936" cy="1235983"/>
                      </a:xfrm>
                      <a:prstGeom prst="rect">
                        <a:avLst/>
                      </a:prstGeom>
                      <a:solidFill>
                        <a:schemeClr val="accent4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1065448" y="4203798"/>
            <a:ext cx="3663890" cy="55399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3000" dirty="0" err="1"/>
              <a:t>Trên</a:t>
            </a:r>
            <a:r>
              <a:rPr lang="en-US" altLang="en-US" sz="3000" dirty="0"/>
              <a:t> </a:t>
            </a:r>
            <a:r>
              <a:rPr lang="en-US" altLang="en-US" sz="3000" dirty="0" err="1"/>
              <a:t>bánh</a:t>
            </a:r>
            <a:r>
              <a:rPr lang="en-US" altLang="en-US" sz="3000" dirty="0"/>
              <a:t> </a:t>
            </a:r>
            <a:r>
              <a:rPr lang="en-US" altLang="en-US" sz="3000" dirty="0" err="1"/>
              <a:t>bị</a:t>
            </a:r>
            <a:r>
              <a:rPr lang="en-US" altLang="en-US" sz="3000" dirty="0"/>
              <a:t> </a:t>
            </a:r>
            <a:r>
              <a:rPr lang="en-US" altLang="en-US" sz="3000" dirty="0" err="1"/>
              <a:t>dẫn</a:t>
            </a:r>
            <a:r>
              <a:rPr lang="en-US" altLang="en-US" sz="3000" dirty="0"/>
              <a:t>:                     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5315689" y="2046780"/>
            <a:ext cx="6388318" cy="4048416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500" dirty="0"/>
              <a:t>d</a:t>
            </a:r>
            <a:r>
              <a:rPr lang="en-US" sz="3500" baseline="-25000" dirty="0"/>
              <a:t>1</a:t>
            </a:r>
            <a:r>
              <a:rPr lang="en-US" sz="3500" dirty="0"/>
              <a:t>, d</a:t>
            </a:r>
            <a:r>
              <a:rPr lang="en-US" sz="3500" baseline="-25000" dirty="0"/>
              <a:t>2</a:t>
            </a:r>
            <a:r>
              <a:rPr lang="en-US" sz="3500" dirty="0"/>
              <a:t> – </a:t>
            </a:r>
            <a:r>
              <a:rPr lang="en-US" sz="3500" dirty="0" err="1"/>
              <a:t>đường</a:t>
            </a:r>
            <a:r>
              <a:rPr lang="en-US" sz="3500" dirty="0"/>
              <a:t> </a:t>
            </a:r>
            <a:r>
              <a:rPr lang="en-US" sz="3500" dirty="0" err="1"/>
              <a:t>kính</a:t>
            </a:r>
            <a:r>
              <a:rPr lang="en-US" sz="3500" dirty="0"/>
              <a:t> </a:t>
            </a:r>
            <a:r>
              <a:rPr lang="en-US" sz="3500" dirty="0" err="1"/>
              <a:t>bánh</a:t>
            </a:r>
            <a:r>
              <a:rPr lang="en-US" sz="3500" dirty="0"/>
              <a:t> </a:t>
            </a:r>
            <a:r>
              <a:rPr lang="en-US" sz="3500" dirty="0" err="1"/>
              <a:t>dẫn</a:t>
            </a:r>
            <a:r>
              <a:rPr lang="en-US" sz="3500" dirty="0"/>
              <a:t> </a:t>
            </a:r>
            <a:r>
              <a:rPr lang="en-US" sz="3500" dirty="0" err="1"/>
              <a:t>và</a:t>
            </a:r>
            <a:r>
              <a:rPr lang="en-US" sz="3500" dirty="0"/>
              <a:t> </a:t>
            </a:r>
            <a:r>
              <a:rPr lang="en-US" sz="3500" dirty="0" err="1"/>
              <a:t>bánh</a:t>
            </a:r>
            <a:r>
              <a:rPr lang="en-US" sz="3500" dirty="0"/>
              <a:t> </a:t>
            </a:r>
            <a:r>
              <a:rPr lang="en-US" sz="3500" dirty="0" err="1"/>
              <a:t>bị</a:t>
            </a:r>
            <a:r>
              <a:rPr lang="en-US" sz="3500" dirty="0"/>
              <a:t> </a:t>
            </a:r>
            <a:r>
              <a:rPr lang="en-US" sz="3500" dirty="0" err="1"/>
              <a:t>dẫn</a:t>
            </a:r>
            <a:r>
              <a:rPr lang="en-US" sz="3500" dirty="0"/>
              <a:t> (mm).</a:t>
            </a:r>
          </a:p>
          <a:p>
            <a:pPr>
              <a:lnSpc>
                <a:spcPct val="150000"/>
              </a:lnSpc>
            </a:pPr>
            <a:r>
              <a:rPr lang="en-US" sz="3500" dirty="0"/>
              <a:t>n</a:t>
            </a:r>
            <a:r>
              <a:rPr lang="en-US" sz="3500" baseline="-25000" dirty="0"/>
              <a:t>1</a:t>
            </a:r>
            <a:r>
              <a:rPr lang="en-US" sz="3500" dirty="0"/>
              <a:t>, n</a:t>
            </a:r>
            <a:r>
              <a:rPr lang="en-US" sz="3500" baseline="-25000" dirty="0"/>
              <a:t>2</a:t>
            </a:r>
            <a:r>
              <a:rPr lang="en-US" sz="3500" dirty="0"/>
              <a:t> – </a:t>
            </a:r>
            <a:r>
              <a:rPr lang="en-US" sz="3500" dirty="0" err="1"/>
              <a:t>số</a:t>
            </a:r>
            <a:r>
              <a:rPr lang="en-US" sz="3500" dirty="0"/>
              <a:t> </a:t>
            </a:r>
            <a:r>
              <a:rPr lang="en-US" sz="3500" dirty="0" err="1"/>
              <a:t>vòng</a:t>
            </a:r>
            <a:r>
              <a:rPr lang="en-US" sz="3500" dirty="0"/>
              <a:t> quay bánh </a:t>
            </a:r>
            <a:r>
              <a:rPr lang="en-US" sz="3500" dirty="0" err="1"/>
              <a:t>dẫn</a:t>
            </a:r>
            <a:r>
              <a:rPr lang="en-US" sz="3500" dirty="0"/>
              <a:t> </a:t>
            </a:r>
            <a:r>
              <a:rPr lang="en-US" sz="3500" dirty="0" err="1"/>
              <a:t>và</a:t>
            </a:r>
            <a:r>
              <a:rPr lang="en-US" sz="3500" dirty="0"/>
              <a:t> </a:t>
            </a:r>
            <a:r>
              <a:rPr lang="en-US" sz="3500" dirty="0" err="1"/>
              <a:t>bị</a:t>
            </a:r>
            <a:r>
              <a:rPr lang="en-US" sz="3500" dirty="0"/>
              <a:t> </a:t>
            </a:r>
            <a:r>
              <a:rPr lang="en-US" sz="3500" dirty="0" err="1"/>
              <a:t>dẫn</a:t>
            </a:r>
            <a:r>
              <a:rPr lang="en-US" sz="3500" dirty="0"/>
              <a:t> (</a:t>
            </a:r>
            <a:r>
              <a:rPr lang="en-US" sz="3500" dirty="0" err="1"/>
              <a:t>vòng</a:t>
            </a:r>
            <a:r>
              <a:rPr lang="en-US" sz="3500" dirty="0"/>
              <a:t>/</a:t>
            </a:r>
            <a:r>
              <a:rPr lang="en-US" sz="3500" dirty="0" err="1"/>
              <a:t>phút</a:t>
            </a:r>
            <a:r>
              <a:rPr lang="en-US" sz="3500" dirty="0"/>
              <a:t>).</a:t>
            </a:r>
          </a:p>
          <a:p>
            <a:pPr>
              <a:lnSpc>
                <a:spcPct val="150000"/>
              </a:lnSpc>
            </a:pPr>
            <a:r>
              <a:rPr lang="en-US" sz="3500" dirty="0" err="1"/>
              <a:t>Bỏ</a:t>
            </a:r>
            <a:r>
              <a:rPr lang="en-US" sz="3500" dirty="0"/>
              <a:t> qua </a:t>
            </a:r>
            <a:r>
              <a:rPr lang="en-US" sz="3500" dirty="0" err="1"/>
              <a:t>trượt</a:t>
            </a:r>
            <a:r>
              <a:rPr lang="en-US" sz="3500" dirty="0"/>
              <a:t> </a:t>
            </a:r>
            <a:r>
              <a:rPr lang="en-US" sz="3500" dirty="0" err="1"/>
              <a:t>đai</a:t>
            </a:r>
            <a:r>
              <a:rPr lang="en-US" sz="3500" dirty="0"/>
              <a:t> </a:t>
            </a:r>
            <a:r>
              <a:rPr lang="en-US" sz="3500" dirty="0" err="1"/>
              <a:t>thì</a:t>
            </a:r>
            <a:r>
              <a:rPr lang="en-US" sz="3500" dirty="0"/>
              <a:t> v=v</a:t>
            </a:r>
            <a:r>
              <a:rPr lang="en-US" sz="3500" baseline="-25000" dirty="0"/>
              <a:t>1</a:t>
            </a:r>
            <a:r>
              <a:rPr lang="en-US" sz="3500" dirty="0"/>
              <a:t>=v</a:t>
            </a:r>
            <a:r>
              <a:rPr lang="en-US" sz="3500" baseline="-25000" dirty="0"/>
              <a:t>2</a:t>
            </a:r>
            <a:endParaRPr lang="en-US" sz="35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87448C-E50F-4AF7-85FF-A20054F5D30C}"/>
              </a:ext>
            </a:extLst>
          </p:cNvPr>
          <p:cNvSpPr txBox="1"/>
          <p:nvPr/>
        </p:nvSpPr>
        <p:spPr>
          <a:xfrm>
            <a:off x="3957363" y="5467352"/>
            <a:ext cx="9680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m/s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C54417-D486-4EB3-8AF6-B3FC8ED1F0F0}"/>
              </a:ext>
            </a:extLst>
          </p:cNvPr>
          <p:cNvSpPr txBox="1"/>
          <p:nvPr/>
        </p:nvSpPr>
        <p:spPr>
          <a:xfrm>
            <a:off x="3952945" y="2875002"/>
            <a:ext cx="9680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m/s</a:t>
            </a:r>
          </a:p>
        </p:txBody>
      </p:sp>
    </p:spTree>
    <p:extLst>
      <p:ext uri="{BB962C8B-B14F-4D97-AF65-F5344CB8AC3E}">
        <p14:creationId xmlns:p14="http://schemas.microsoft.com/office/powerpoint/2010/main" val="4673830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40036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211178"/>
            <a:ext cx="87387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238129" y="977853"/>
            <a:ext cx="46194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70C0"/>
                </a:solidFill>
              </a:rPr>
              <a:t>3.3.2. </a:t>
            </a:r>
            <a:r>
              <a:rPr lang="en-US" sz="4000" dirty="0" err="1">
                <a:solidFill>
                  <a:srgbClr val="0070C0"/>
                </a:solidFill>
              </a:rPr>
              <a:t>Hệ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số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trượt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238129" y="1919397"/>
            <a:ext cx="9607922" cy="116955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3500" b="0" dirty="0"/>
              <a:t>Do </a:t>
            </a:r>
            <a:r>
              <a:rPr lang="en-US" altLang="en-US" sz="3500" b="0" dirty="0" err="1"/>
              <a:t>sự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trượt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đàn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hồi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giữa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đai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và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bánh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đai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nên</a:t>
            </a:r>
            <a:r>
              <a:rPr lang="en-US" altLang="en-US" sz="3500" b="0" dirty="0"/>
              <a:t> v</a:t>
            </a:r>
            <a:r>
              <a:rPr lang="en-US" altLang="en-US" sz="3500" b="0" baseline="-25000" dirty="0"/>
              <a:t>1 </a:t>
            </a:r>
            <a:r>
              <a:rPr lang="en-US" altLang="en-US" sz="3500" b="0" dirty="0"/>
              <a:t>&gt; v</a:t>
            </a:r>
            <a:r>
              <a:rPr lang="en-US" altLang="en-US" sz="3500" b="0" baseline="-25000" dirty="0"/>
              <a:t>2</a:t>
            </a:r>
            <a:r>
              <a:rPr lang="en-US" altLang="en-US" sz="3500" b="0" dirty="0"/>
              <a:t>, </a:t>
            </a:r>
            <a:r>
              <a:rPr lang="en-US" altLang="en-US" sz="3500" b="0" dirty="0" err="1"/>
              <a:t>và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giữa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chúng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có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mối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liên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hệ</a:t>
            </a:r>
            <a:r>
              <a:rPr lang="en-US" altLang="en-US" sz="3500" b="0" dirty="0"/>
              <a:t>: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1329253" y="4832160"/>
            <a:ext cx="8068244" cy="63094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3500" b="0" dirty="0" err="1"/>
              <a:t>Trong</a:t>
            </a:r>
            <a:r>
              <a:rPr lang="en-US" altLang="en-US" sz="3500" b="0" dirty="0"/>
              <a:t> </a:t>
            </a:r>
            <a:r>
              <a:rPr lang="en-US" altLang="en-US" sz="3500" b="0" dirty="0" err="1"/>
              <a:t>đó</a:t>
            </a:r>
            <a:r>
              <a:rPr lang="en-US" altLang="en-US" sz="3500" b="0" dirty="0"/>
              <a:t> </a:t>
            </a:r>
            <a:r>
              <a:rPr lang="el-GR" altLang="en-US" sz="3500" b="0" dirty="0">
                <a:cs typeface="Arial" charset="0"/>
              </a:rPr>
              <a:t>ξ</a:t>
            </a:r>
            <a:r>
              <a:rPr lang="en-US" altLang="en-US" sz="3500" b="0" dirty="0">
                <a:cs typeface="Arial" charset="0"/>
              </a:rPr>
              <a:t> </a:t>
            </a:r>
            <a:r>
              <a:rPr lang="en-US" altLang="en-US" sz="3500" b="0" dirty="0" err="1">
                <a:cs typeface="Arial" charset="0"/>
              </a:rPr>
              <a:t>là</a:t>
            </a:r>
            <a:r>
              <a:rPr lang="en-US" altLang="en-US" sz="3500" b="0" dirty="0">
                <a:cs typeface="Arial" charset="0"/>
              </a:rPr>
              <a:t> </a:t>
            </a:r>
            <a:r>
              <a:rPr lang="en-US" altLang="en-US" sz="3500" b="0" dirty="0" err="1">
                <a:cs typeface="Arial" charset="0"/>
              </a:rPr>
              <a:t>hệ</a:t>
            </a:r>
            <a:r>
              <a:rPr lang="en-US" altLang="en-US" sz="3500" b="0" dirty="0">
                <a:cs typeface="Arial" charset="0"/>
              </a:rPr>
              <a:t> </a:t>
            </a:r>
            <a:r>
              <a:rPr lang="en-US" altLang="en-US" sz="3500" b="0" dirty="0" err="1">
                <a:cs typeface="Arial" charset="0"/>
              </a:rPr>
              <a:t>số</a:t>
            </a:r>
            <a:r>
              <a:rPr lang="en-US" altLang="en-US" sz="3500" b="0" dirty="0">
                <a:cs typeface="Arial" charset="0"/>
              </a:rPr>
              <a:t> </a:t>
            </a:r>
            <a:r>
              <a:rPr lang="en-US" altLang="en-US" sz="3500" b="0" dirty="0" err="1">
                <a:cs typeface="Arial" charset="0"/>
              </a:rPr>
              <a:t>trượt</a:t>
            </a:r>
            <a:r>
              <a:rPr lang="en-US" altLang="en-US" sz="3500" b="0" dirty="0">
                <a:cs typeface="Arial" charset="0"/>
              </a:rPr>
              <a:t> </a:t>
            </a:r>
            <a:r>
              <a:rPr lang="en-US" altLang="en-US" sz="3500" b="0" dirty="0" err="1">
                <a:cs typeface="Arial" charset="0"/>
              </a:rPr>
              <a:t>tương</a:t>
            </a:r>
            <a:r>
              <a:rPr lang="en-US" altLang="en-US" sz="3500" b="0" dirty="0">
                <a:cs typeface="Arial" charset="0"/>
              </a:rPr>
              <a:t> </a:t>
            </a:r>
            <a:r>
              <a:rPr lang="en-US" altLang="en-US" sz="3500" b="0" dirty="0" err="1">
                <a:cs typeface="Arial" charset="0"/>
              </a:rPr>
              <a:t>đối</a:t>
            </a:r>
            <a:endParaRPr lang="el-GR" altLang="en-US" sz="3500" b="0" dirty="0">
              <a:cs typeface="Arial" charset="0"/>
            </a:endParaRPr>
          </a:p>
        </p:txBody>
      </p:sp>
      <p:graphicFrame>
        <p:nvGraphicFramePr>
          <p:cNvPr id="19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5478025"/>
              </p:ext>
            </p:extLst>
          </p:nvPr>
        </p:nvGraphicFramePr>
        <p:xfrm>
          <a:off x="4655015" y="3413192"/>
          <a:ext cx="4742482" cy="10947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990600" imgH="228600" progId="Equation.DSMT4">
                  <p:embed/>
                </p:oleObj>
              </mc:Choice>
              <mc:Fallback>
                <p:oleObj name="Equation" r:id="rId2" imgW="9906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5015" y="3413192"/>
                        <a:ext cx="4742482" cy="1094724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399219"/>
              </p:ext>
            </p:extLst>
          </p:nvPr>
        </p:nvGraphicFramePr>
        <p:xfrm>
          <a:off x="3568115" y="5787346"/>
          <a:ext cx="3458141" cy="703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65200" imgH="203200" progId="Equation.DSMT4">
                  <p:embed/>
                </p:oleObj>
              </mc:Choice>
              <mc:Fallback>
                <p:oleObj name="Equation" r:id="rId4" imgW="9652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8115" y="5787346"/>
                        <a:ext cx="3458141" cy="703156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93135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767612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8" y="138754"/>
            <a:ext cx="85577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203243" y="870131"/>
            <a:ext cx="5688545" cy="707886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en-US" sz="4000" dirty="0"/>
              <a:t>3.3. </a:t>
            </a:r>
            <a:r>
              <a:rPr lang="en-US" sz="4000" dirty="0" err="1"/>
              <a:t>Vận</a:t>
            </a:r>
            <a:r>
              <a:rPr lang="en-US" sz="4000" dirty="0"/>
              <a:t> </a:t>
            </a:r>
            <a:r>
              <a:rPr lang="en-US" sz="4000" dirty="0" err="1"/>
              <a:t>tốc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tỉ</a:t>
            </a:r>
            <a:r>
              <a:rPr lang="en-US" sz="4000" dirty="0"/>
              <a:t> </a:t>
            </a:r>
            <a:r>
              <a:rPr lang="en-US" sz="4000" dirty="0" err="1"/>
              <a:t>số</a:t>
            </a:r>
            <a:r>
              <a:rPr lang="en-US" sz="4000" dirty="0"/>
              <a:t> </a:t>
            </a:r>
            <a:r>
              <a:rPr lang="en-US" sz="4000" dirty="0" err="1"/>
              <a:t>truyền</a:t>
            </a:r>
            <a:endParaRPr lang="en-US" sz="4000" dirty="0"/>
          </a:p>
        </p:txBody>
      </p:sp>
      <p:sp>
        <p:nvSpPr>
          <p:cNvPr id="2" name="Rectangle 1"/>
          <p:cNvSpPr/>
          <p:nvPr/>
        </p:nvSpPr>
        <p:spPr>
          <a:xfrm>
            <a:off x="1203243" y="1729364"/>
            <a:ext cx="5052702" cy="630942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r>
              <a:rPr lang="en-US" sz="3500" dirty="0">
                <a:solidFill>
                  <a:srgbClr val="0070C0"/>
                </a:solidFill>
              </a:rPr>
              <a:t>3.3.3	</a:t>
            </a:r>
            <a:r>
              <a:rPr lang="en-US" sz="3500" dirty="0" err="1">
                <a:solidFill>
                  <a:srgbClr val="0070C0"/>
                </a:solidFill>
              </a:rPr>
              <a:t>Tỉ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số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truyền</a:t>
            </a:r>
            <a:r>
              <a:rPr lang="en-US" sz="3500" dirty="0">
                <a:solidFill>
                  <a:srgbClr val="0070C0"/>
                </a:solidFill>
              </a:rPr>
              <a:t> u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727208" y="3950504"/>
            <a:ext cx="7722435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dirty="0" err="1">
                <a:solidFill>
                  <a:srgbClr val="0070C0"/>
                </a:solidFill>
              </a:rPr>
              <a:t>Bỏ</a:t>
            </a:r>
            <a:r>
              <a:rPr lang="en-US" sz="3500" dirty="0">
                <a:solidFill>
                  <a:srgbClr val="0070C0"/>
                </a:solidFill>
              </a:rPr>
              <a:t> qua </a:t>
            </a:r>
            <a:r>
              <a:rPr lang="en-US" sz="3500" dirty="0" err="1">
                <a:solidFill>
                  <a:srgbClr val="0070C0"/>
                </a:solidFill>
              </a:rPr>
              <a:t>sự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trượt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đai</a:t>
            </a:r>
            <a:r>
              <a:rPr lang="en-US" sz="3500" dirty="0">
                <a:solidFill>
                  <a:srgbClr val="0070C0"/>
                </a:solidFill>
              </a:rPr>
              <a:t>, </a:t>
            </a:r>
            <a:r>
              <a:rPr lang="en-US" sz="3500" dirty="0" err="1">
                <a:solidFill>
                  <a:srgbClr val="0070C0"/>
                </a:solidFill>
              </a:rPr>
              <a:t>có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thể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lấy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gần</a:t>
            </a:r>
            <a:r>
              <a:rPr lang="en-US" sz="3500" dirty="0">
                <a:solidFill>
                  <a:srgbClr val="0070C0"/>
                </a:solidFill>
              </a:rPr>
              <a:t> </a:t>
            </a:r>
            <a:r>
              <a:rPr lang="en-US" sz="3500" dirty="0" err="1">
                <a:solidFill>
                  <a:srgbClr val="0070C0"/>
                </a:solidFill>
              </a:rPr>
              <a:t>đúng</a:t>
            </a:r>
            <a:r>
              <a:rPr lang="en-US" sz="3500" dirty="0">
                <a:solidFill>
                  <a:srgbClr val="0070C0"/>
                </a:solidFill>
              </a:rPr>
              <a:t>: 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ject 13"/>
              <p:cNvSpPr txBox="1"/>
              <p:nvPr/>
            </p:nvSpPr>
            <p:spPr bwMode="auto">
              <a:xfrm>
                <a:off x="1973263" y="4581446"/>
                <a:ext cx="3168650" cy="163195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00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u</m:t>
                      </m:r>
                      <m:r>
                        <a:rPr lang="en-US" sz="3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sz="3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sz="3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3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US" sz="3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US" sz="3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3000" dirty="0"/>
              </a:p>
            </p:txBody>
          </p:sp>
        </mc:Choice>
        <mc:Fallback xmlns="">
          <p:sp>
            <p:nvSpPr>
              <p:cNvPr id="14" name="Object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973263" y="4581446"/>
                <a:ext cx="3168650" cy="16319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08735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12877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184019"/>
            <a:ext cx="83947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49400" y="1086912"/>
            <a:ext cx="8730401" cy="1323439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2060"/>
                </a:solidFill>
              </a:rPr>
              <a:t>3.</a:t>
            </a:r>
            <a:r>
              <a:rPr lang="vi-VN" sz="4000" dirty="0">
                <a:solidFill>
                  <a:srgbClr val="002060"/>
                </a:solidFill>
              </a:rPr>
              <a:t>4. Động học bộ truyền đai</a:t>
            </a:r>
            <a:endParaRPr lang="en-US" sz="4000" dirty="0">
              <a:solidFill>
                <a:srgbClr val="002060"/>
              </a:solidFill>
            </a:endParaRPr>
          </a:p>
          <a:p>
            <a:r>
              <a:rPr lang="en-US" sz="4000" dirty="0">
                <a:solidFill>
                  <a:srgbClr val="002060"/>
                </a:solidFill>
              </a:rPr>
              <a:t>3.</a:t>
            </a:r>
            <a:r>
              <a:rPr lang="vi-VN" sz="4000" dirty="0">
                <a:solidFill>
                  <a:srgbClr val="002060"/>
                </a:solidFill>
              </a:rPr>
              <a:t>4.1. Vận tốc của bộ truyền động đai</a:t>
            </a:r>
            <a:endParaRPr lang="en-US" sz="4000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632593" y="3027132"/>
                <a:ext cx="5791249" cy="251819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endChr m:val="}"/>
                          <m:ctrlPr>
                            <a:rPr lang="en-US" sz="4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vi-VN" sz="4000" i="1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𝜋</m:t>
                                    </m:r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sSub>
                                      <m:sSubPr>
                                        <m:ctrlP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vi-VN" sz="4000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e>
                                      <m:sub>
                                        <m:r>
                                          <a:rPr lang="vi-VN" sz="4000" i="1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sSub>
                                      <m:sSubPr>
                                        <m:ctrlP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vi-VN" sz="4000" i="1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</m:e>
                                      <m:sub>
                                        <m:r>
                                          <a:rPr lang="vi-VN" sz="4000" i="1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60000</m:t>
                                    </m:r>
                                  </m:den>
                                </m:f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vi-VN" sz="4000" i="1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𝜋</m:t>
                                    </m:r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sSub>
                                      <m:sSubPr>
                                        <m:ctrlP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vi-VN" sz="4000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e>
                                      <m:sub>
                                        <m:r>
                                          <a:rPr lang="vi-VN" sz="4000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sSub>
                                      <m:sSubPr>
                                        <m:ctrlPr>
                                          <a:rPr lang="en-US" sz="4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vi-VN" sz="4000" i="1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</m:e>
                                      <m:sub>
                                        <m:r>
                                          <a:rPr lang="vi-VN" sz="4000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vi-VN" sz="4000" i="1">
                                        <a:latin typeface="Cambria Math" panose="02040503050406030204" pitchFamily="18" charset="0"/>
                                      </a:rPr>
                                      <m:t>60000</m:t>
                                    </m:r>
                                  </m:den>
                                </m:f>
                              </m:e>
                            </m:mr>
                          </m:m>
                        </m:e>
                      </m:d>
                      <m:r>
                        <a:rPr lang="en-US" sz="4000" i="1">
                          <a:latin typeface="Cambria Math" panose="02040503050406030204" pitchFamily="18" charset="0"/>
                        </a:rPr>
                        <m:t> (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40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2593" y="3027132"/>
                <a:ext cx="5791249" cy="251819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49389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12877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184019"/>
            <a:ext cx="83947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070306" y="1159340"/>
            <a:ext cx="8730401" cy="707886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2060"/>
                </a:solidFill>
              </a:rPr>
              <a:t>3.</a:t>
            </a:r>
            <a:r>
              <a:rPr lang="vi-VN" sz="4000" dirty="0">
                <a:solidFill>
                  <a:srgbClr val="002060"/>
                </a:solidFill>
              </a:rPr>
              <a:t>4.</a:t>
            </a:r>
            <a:r>
              <a:rPr lang="en-US" sz="4000" dirty="0">
                <a:solidFill>
                  <a:srgbClr val="002060"/>
                </a:solidFill>
              </a:rPr>
              <a:t>2</a:t>
            </a:r>
            <a:r>
              <a:rPr lang="vi-VN" sz="4000" dirty="0">
                <a:solidFill>
                  <a:srgbClr val="002060"/>
                </a:solidFill>
              </a:rPr>
              <a:t>. </a:t>
            </a:r>
            <a:r>
              <a:rPr lang="en-US" sz="4000" dirty="0" err="1">
                <a:solidFill>
                  <a:srgbClr val="002060"/>
                </a:solidFill>
              </a:rPr>
              <a:t>Tỉ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số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truyền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của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bộ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truyền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đai</a:t>
            </a:r>
            <a:endParaRPr lang="en-US" sz="4000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400798" y="2110922"/>
                <a:ext cx="5470781" cy="1362745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4000" i="0">
                          <a:latin typeface="Cambria Math" panose="02040503050406030204" pitchFamily="18" charset="0"/>
                        </a:rPr>
                        <m:t>u</m:t>
                      </m:r>
                      <m:r>
                        <a:rPr lang="en-US" sz="4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4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ξ</m:t>
                              </m:r>
                            </m:e>
                          </m:d>
                        </m:den>
                      </m:f>
                      <m:r>
                        <a:rPr lang="en-US" sz="4000" i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40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0798" y="2110922"/>
                <a:ext cx="5470781" cy="136274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400798" y="3873110"/>
                <a:ext cx="6874069" cy="1900392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:r>
                  <a:rPr lang="vi-VN" sz="3500" dirty="0"/>
                  <a:t>Nếu đai không bị trượt (lý tưởng)</a:t>
                </a:r>
                <a:r>
                  <a:rPr lang="en-US" sz="3500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4000" i="0">
                          <a:latin typeface="Cambria Math" panose="02040503050406030204" pitchFamily="18" charset="0"/>
                        </a:rPr>
                        <m:t>u</m:t>
                      </m:r>
                      <m:r>
                        <a:rPr lang="en-US" sz="4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4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 i="0"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US" sz="4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40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0798" y="3873110"/>
                <a:ext cx="6874069" cy="1900392"/>
              </a:xfrm>
              <a:prstGeom prst="rect">
                <a:avLst/>
              </a:prstGeom>
              <a:blipFill rotWithShape="1">
                <a:blip r:embed="rId3"/>
                <a:stretch>
                  <a:fillRect l="-2662" t="-5769" r="-1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07656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12877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184019"/>
            <a:ext cx="83947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94098" y="1011787"/>
            <a:ext cx="9381585" cy="116955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3500" dirty="0"/>
              <a:t>3.5</a:t>
            </a:r>
            <a:r>
              <a:rPr lang="vi-VN" sz="3500" dirty="0"/>
              <a:t>. Lực tác động lên trục bộ truyền động đai	</a:t>
            </a:r>
            <a:endParaRPr lang="en-US" sz="3500" dirty="0"/>
          </a:p>
          <a:p>
            <a:r>
              <a:rPr lang="en-US" sz="3500" dirty="0"/>
              <a:t>3.</a:t>
            </a:r>
            <a:r>
              <a:rPr lang="vi-VN" sz="3500" dirty="0"/>
              <a:t>5.1. Lực vòng</a:t>
            </a:r>
            <a:endParaRPr lang="en-US" sz="35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94098" y="2380247"/>
                <a:ext cx="8607711" cy="4427302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vi-VN" sz="4000" i="0">
                              <a:latin typeface="Cambria Math" panose="02040503050406030204" pitchFamily="18" charset="0"/>
                            </a:rPr>
                            <m:t>F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vi-VN" sz="4000" i="0"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  <m:r>
                        <a:rPr lang="vi-VN" sz="4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vi-VN" sz="4000" i="0">
                              <a:latin typeface="Cambria Math" panose="02040503050406030204" pitchFamily="18" charset="0"/>
                            </a:rPr>
                            <m:t>2.</m:t>
                          </m:r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vi-VN" sz="4000" i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</m:e>
                            <m:sub>
                              <m:r>
                                <a:rPr lang="vi-VN" sz="4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vi-VN" sz="4000" i="0"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vi-VN" sz="4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vi-VN" sz="4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vi-VN" sz="4000" i="0">
                              <a:latin typeface="Cambria Math" panose="02040503050406030204" pitchFamily="18" charset="0"/>
                            </a:rPr>
                            <m:t>1000.</m:t>
                          </m:r>
                          <m:r>
                            <m:rPr>
                              <m:sty m:val="p"/>
                            </m:rPr>
                            <a:rPr lang="vi-VN" sz="4000" i="0">
                              <a:latin typeface="Cambria Math" panose="02040503050406030204" pitchFamily="18" charset="0"/>
                            </a:rPr>
                            <m:t>P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vi-VN" sz="4000" i="0">
                              <a:latin typeface="Cambria Math" panose="02040503050406030204" pitchFamily="18" charset="0"/>
                            </a:rPr>
                            <m:t>v</m:t>
                          </m:r>
                        </m:den>
                      </m:f>
                    </m:oMath>
                  </m:oMathPara>
                </a14:m>
                <a:endParaRPr lang="en-US" sz="4000" dirty="0"/>
              </a:p>
              <a:p>
                <a:r>
                  <a:rPr lang="en-US" sz="4000" dirty="0"/>
                  <a:t>P </a:t>
                </a:r>
                <a:r>
                  <a:rPr lang="en-US" sz="4000" dirty="0" err="1"/>
                  <a:t>công</a:t>
                </a:r>
                <a:r>
                  <a:rPr lang="en-US" sz="4000" dirty="0"/>
                  <a:t> </a:t>
                </a:r>
                <a:r>
                  <a:rPr lang="en-US" sz="4000" dirty="0" err="1"/>
                  <a:t>suất</a:t>
                </a:r>
                <a:r>
                  <a:rPr lang="en-US" sz="4000" dirty="0"/>
                  <a:t>, Kw</a:t>
                </a:r>
              </a:p>
              <a:p>
                <a:r>
                  <a:rPr lang="en-US" sz="4000" dirty="0"/>
                  <a:t>v: </a:t>
                </a:r>
                <a:r>
                  <a:rPr lang="en-US" sz="4000" dirty="0" err="1"/>
                  <a:t>vận</a:t>
                </a:r>
                <a:r>
                  <a:rPr lang="en-US" sz="4000" dirty="0"/>
                  <a:t> </a:t>
                </a:r>
                <a:r>
                  <a:rPr lang="en-US" sz="4000" dirty="0" err="1"/>
                  <a:t>tốc</a:t>
                </a:r>
                <a:r>
                  <a:rPr lang="en-US" sz="4000" dirty="0"/>
                  <a:t> (m/s)</a:t>
                </a:r>
              </a:p>
              <a:p>
                <a:r>
                  <a:rPr lang="en-US" sz="4000" dirty="0"/>
                  <a:t>T</a:t>
                </a:r>
                <a:r>
                  <a:rPr lang="en-US" sz="4000" baseline="-25000" dirty="0"/>
                  <a:t>1</a:t>
                </a:r>
                <a:r>
                  <a:rPr lang="en-US" sz="4000" dirty="0"/>
                  <a:t>: </a:t>
                </a:r>
                <a:r>
                  <a:rPr lang="en-US" sz="4000" dirty="0" err="1"/>
                  <a:t>momet</a:t>
                </a:r>
                <a:r>
                  <a:rPr lang="en-US" sz="4000" dirty="0"/>
                  <a:t> </a:t>
                </a:r>
                <a:r>
                  <a:rPr lang="en-US" sz="4000" dirty="0" err="1"/>
                  <a:t>xoắn</a:t>
                </a:r>
                <a:r>
                  <a:rPr lang="en-US" sz="4000" dirty="0"/>
                  <a:t> </a:t>
                </a:r>
                <a:r>
                  <a:rPr lang="en-US" sz="4000" dirty="0" err="1"/>
                  <a:t>trên</a:t>
                </a:r>
                <a:r>
                  <a:rPr lang="en-US" sz="4000" dirty="0"/>
                  <a:t> bánh </a:t>
                </a:r>
                <a:r>
                  <a:rPr lang="en-US" sz="4000" dirty="0" err="1"/>
                  <a:t>dẫn</a:t>
                </a:r>
                <a:endParaRPr lang="en-US" sz="4000" dirty="0"/>
              </a:p>
              <a:p>
                <a:r>
                  <a:rPr lang="en-US" sz="4000" dirty="0"/>
                  <a:t>(</a:t>
                </a:r>
                <a:r>
                  <a:rPr lang="en-US" sz="4000" dirty="0" err="1"/>
                  <a:t>Nmm</a:t>
                </a:r>
                <a:r>
                  <a:rPr lang="en-US" sz="4000" dirty="0"/>
                  <a:t>)</a:t>
                </a:r>
              </a:p>
              <a:p>
                <a:r>
                  <a:rPr lang="en-US" sz="4000" dirty="0"/>
                  <a:t>d</a:t>
                </a:r>
                <a:r>
                  <a:rPr lang="en-US" sz="4000" baseline="-25000" dirty="0"/>
                  <a:t>1: </a:t>
                </a:r>
                <a:r>
                  <a:rPr lang="en-US" sz="4000" dirty="0" err="1"/>
                  <a:t>đường</a:t>
                </a:r>
                <a:r>
                  <a:rPr lang="en-US" sz="4000" dirty="0"/>
                  <a:t> </a:t>
                </a:r>
                <a:r>
                  <a:rPr lang="en-US" sz="4000" dirty="0" err="1"/>
                  <a:t>kính</a:t>
                </a:r>
                <a:r>
                  <a:rPr lang="en-US" sz="4000" dirty="0"/>
                  <a:t> bánh </a:t>
                </a:r>
                <a:r>
                  <a:rPr lang="en-US" sz="4000" dirty="0" err="1"/>
                  <a:t>đai</a:t>
                </a:r>
                <a:r>
                  <a:rPr lang="en-US" sz="4000" dirty="0"/>
                  <a:t> </a:t>
                </a:r>
                <a:r>
                  <a:rPr lang="en-US" sz="4000" dirty="0" err="1"/>
                  <a:t>dẫn</a:t>
                </a:r>
                <a:endParaRPr lang="en-US" sz="40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4098" y="2380247"/>
                <a:ext cx="8607711" cy="4427302"/>
              </a:xfrm>
              <a:prstGeom prst="rect">
                <a:avLst/>
              </a:prstGeom>
              <a:blipFill>
                <a:blip r:embed="rId2"/>
                <a:stretch>
                  <a:fillRect l="-2550" b="-48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38985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12877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184019"/>
            <a:ext cx="83947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94098" y="1011787"/>
            <a:ext cx="9381585" cy="116955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3500" dirty="0"/>
              <a:t>3.5</a:t>
            </a:r>
            <a:r>
              <a:rPr lang="vi-VN" sz="3500" dirty="0"/>
              <a:t>. Lực tác động lên trục bộ truyền động đai	</a:t>
            </a:r>
            <a:endParaRPr lang="en-US" sz="3500" dirty="0"/>
          </a:p>
          <a:p>
            <a:r>
              <a:rPr lang="en-US" sz="3500" dirty="0"/>
              <a:t>3.</a:t>
            </a:r>
            <a:r>
              <a:rPr lang="vi-VN" sz="3500" dirty="0"/>
              <a:t>5.</a:t>
            </a:r>
            <a:r>
              <a:rPr lang="en-US" sz="3500" dirty="0"/>
              <a:t>2</a:t>
            </a:r>
            <a:r>
              <a:rPr lang="vi-VN" sz="3500" dirty="0"/>
              <a:t>. Lực </a:t>
            </a:r>
            <a:r>
              <a:rPr lang="en-US" sz="3500" dirty="0" err="1"/>
              <a:t>trên</a:t>
            </a:r>
            <a:r>
              <a:rPr lang="en-US" sz="3500" dirty="0"/>
              <a:t> </a:t>
            </a:r>
            <a:r>
              <a:rPr lang="en-US" sz="3500" dirty="0" err="1"/>
              <a:t>các</a:t>
            </a:r>
            <a:r>
              <a:rPr lang="en-US" sz="3500" dirty="0"/>
              <a:t> </a:t>
            </a:r>
            <a:r>
              <a:rPr lang="en-US" sz="3500" dirty="0" err="1"/>
              <a:t>nhánh</a:t>
            </a:r>
            <a:r>
              <a:rPr lang="en-US" sz="3500" dirty="0"/>
              <a:t> </a:t>
            </a:r>
            <a:r>
              <a:rPr lang="en-US" sz="3500" dirty="0" err="1"/>
              <a:t>đai</a:t>
            </a:r>
            <a:endParaRPr lang="en-US" sz="35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506" y="2991301"/>
            <a:ext cx="5856719" cy="257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612775" y="2615092"/>
            <a:ext cx="5031634" cy="332398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fr-FR" sz="3500" dirty="0" err="1"/>
              <a:t>Bỏ</a:t>
            </a:r>
            <a:r>
              <a:rPr lang="fr-FR" sz="3500" dirty="0"/>
              <a:t> qua </a:t>
            </a:r>
            <a:r>
              <a:rPr lang="fr-FR" sz="3500" dirty="0" err="1"/>
              <a:t>lực</a:t>
            </a:r>
            <a:r>
              <a:rPr lang="fr-FR" sz="3500" dirty="0"/>
              <a:t> </a:t>
            </a:r>
            <a:r>
              <a:rPr lang="fr-FR" sz="3500" dirty="0" err="1"/>
              <a:t>ly</a:t>
            </a:r>
            <a:r>
              <a:rPr lang="fr-FR" sz="3500" dirty="0"/>
              <a:t> </a:t>
            </a:r>
            <a:r>
              <a:rPr lang="fr-FR" sz="3500" dirty="0" err="1"/>
              <a:t>tâm</a:t>
            </a:r>
            <a:r>
              <a:rPr lang="fr-FR" sz="3500" dirty="0"/>
              <a:t>:</a:t>
            </a:r>
          </a:p>
          <a:p>
            <a:pPr marL="285750" indent="-285750">
              <a:buFontTx/>
              <a:buChar char="-"/>
            </a:pPr>
            <a:r>
              <a:rPr lang="fr-FR" sz="3500" dirty="0" err="1"/>
              <a:t>Lực</a:t>
            </a:r>
            <a:r>
              <a:rPr lang="fr-FR" sz="3500" dirty="0"/>
              <a:t> </a:t>
            </a:r>
            <a:r>
              <a:rPr lang="fr-FR" sz="3500" dirty="0" err="1"/>
              <a:t>trên</a:t>
            </a:r>
            <a:r>
              <a:rPr lang="fr-FR" sz="3500" dirty="0"/>
              <a:t> </a:t>
            </a:r>
            <a:r>
              <a:rPr lang="fr-FR" sz="3500" dirty="0" err="1"/>
              <a:t>nhánh</a:t>
            </a:r>
            <a:r>
              <a:rPr lang="fr-FR" sz="3500" dirty="0"/>
              <a:t> </a:t>
            </a:r>
            <a:r>
              <a:rPr lang="fr-FR" sz="3500" dirty="0" err="1"/>
              <a:t>căng</a:t>
            </a:r>
            <a:r>
              <a:rPr lang="fr-FR" sz="3500" dirty="0"/>
              <a:t>: </a:t>
            </a:r>
          </a:p>
          <a:p>
            <a:r>
              <a:rPr lang="fr-FR" sz="3500" dirty="0"/>
              <a:t>       F</a:t>
            </a:r>
            <a:r>
              <a:rPr lang="fr-FR" sz="3500" baseline="-25000" dirty="0"/>
              <a:t>1</a:t>
            </a:r>
            <a:r>
              <a:rPr lang="fr-FR" sz="3500" dirty="0"/>
              <a:t> = F</a:t>
            </a:r>
            <a:r>
              <a:rPr lang="fr-FR" sz="3500" baseline="-25000" dirty="0"/>
              <a:t>0</a:t>
            </a:r>
            <a:r>
              <a:rPr lang="fr-FR" sz="3500" dirty="0"/>
              <a:t> + 0,5.F</a:t>
            </a:r>
            <a:r>
              <a:rPr lang="fr-FR" sz="3500" baseline="-25000" dirty="0"/>
              <a:t>t</a:t>
            </a:r>
            <a:r>
              <a:rPr lang="fr-FR" sz="3500" dirty="0"/>
              <a:t> (N)</a:t>
            </a:r>
          </a:p>
          <a:p>
            <a:pPr marL="285750" indent="-285750">
              <a:buFontTx/>
              <a:buChar char="-"/>
            </a:pPr>
            <a:r>
              <a:rPr lang="fr-FR" sz="3500" dirty="0" err="1"/>
              <a:t>Lực</a:t>
            </a:r>
            <a:r>
              <a:rPr lang="fr-FR" sz="3500" dirty="0"/>
              <a:t> </a:t>
            </a:r>
            <a:r>
              <a:rPr lang="fr-FR" sz="3500" dirty="0" err="1"/>
              <a:t>trên</a:t>
            </a:r>
            <a:r>
              <a:rPr lang="fr-FR" sz="3500" dirty="0"/>
              <a:t> </a:t>
            </a:r>
            <a:r>
              <a:rPr lang="fr-FR" sz="3500" dirty="0" err="1"/>
              <a:t>nhánh</a:t>
            </a:r>
            <a:r>
              <a:rPr lang="fr-FR" sz="3500" dirty="0"/>
              <a:t> </a:t>
            </a:r>
            <a:r>
              <a:rPr lang="fr-FR" sz="3500" dirty="0" err="1"/>
              <a:t>chùng</a:t>
            </a:r>
            <a:r>
              <a:rPr lang="fr-FR" sz="3500" dirty="0"/>
              <a:t>: </a:t>
            </a:r>
          </a:p>
          <a:p>
            <a:r>
              <a:rPr lang="fr-FR" sz="3500" dirty="0"/>
              <a:t>      F</a:t>
            </a:r>
            <a:r>
              <a:rPr lang="fr-FR" sz="3500" baseline="-25000" dirty="0"/>
              <a:t>2</a:t>
            </a:r>
            <a:r>
              <a:rPr lang="fr-FR" sz="3500" dirty="0"/>
              <a:t> = F</a:t>
            </a:r>
            <a:r>
              <a:rPr lang="fr-FR" sz="3500" baseline="-25000" dirty="0"/>
              <a:t>0</a:t>
            </a:r>
            <a:r>
              <a:rPr lang="fr-FR" sz="3500" dirty="0"/>
              <a:t> – 0,5.F</a:t>
            </a:r>
            <a:r>
              <a:rPr lang="fr-FR" sz="3500" baseline="-25000" dirty="0"/>
              <a:t>t</a:t>
            </a:r>
            <a:r>
              <a:rPr lang="fr-FR" sz="3500" dirty="0"/>
              <a:t>	(N)</a:t>
            </a:r>
          </a:p>
          <a:p>
            <a:r>
              <a:rPr lang="fr-FR" sz="3500" dirty="0"/>
              <a:t>     F</a:t>
            </a:r>
            <a:r>
              <a:rPr lang="fr-FR" sz="3500" baseline="-25000" dirty="0"/>
              <a:t>0</a:t>
            </a:r>
            <a:r>
              <a:rPr lang="fr-FR" sz="3500" dirty="0"/>
              <a:t>: </a:t>
            </a:r>
            <a:r>
              <a:rPr lang="fr-FR" sz="3500" dirty="0" err="1"/>
              <a:t>lực</a:t>
            </a:r>
            <a:r>
              <a:rPr lang="fr-FR" sz="3500" dirty="0"/>
              <a:t> </a:t>
            </a:r>
            <a:r>
              <a:rPr lang="fr-FR" sz="3500" dirty="0" err="1"/>
              <a:t>căng</a:t>
            </a:r>
            <a:r>
              <a:rPr lang="fr-FR" sz="3500" dirty="0"/>
              <a:t> </a:t>
            </a:r>
            <a:r>
              <a:rPr lang="fr-FR" sz="3500" dirty="0" err="1"/>
              <a:t>đai</a:t>
            </a:r>
            <a:r>
              <a:rPr lang="fr-FR" sz="3500" dirty="0"/>
              <a:t> ban </a:t>
            </a:r>
            <a:r>
              <a:rPr lang="fr-FR" sz="3500" dirty="0" err="1"/>
              <a:t>đầu</a:t>
            </a:r>
            <a:endParaRPr lang="en-US" sz="350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81B9E12-AD2A-48E6-954D-63230F688BCF}"/>
              </a:ext>
            </a:extLst>
          </p:cNvPr>
          <p:cNvSpPr/>
          <p:nvPr/>
        </p:nvSpPr>
        <p:spPr>
          <a:xfrm>
            <a:off x="6096000" y="4038547"/>
            <a:ext cx="291548" cy="477078"/>
          </a:xfrm>
          <a:custGeom>
            <a:avLst/>
            <a:gdLst>
              <a:gd name="connsiteX0" fmla="*/ 291548 w 291548"/>
              <a:gd name="connsiteY0" fmla="*/ 0 h 477078"/>
              <a:gd name="connsiteX1" fmla="*/ 0 w 291548"/>
              <a:gd name="connsiteY1" fmla="*/ 198783 h 477078"/>
              <a:gd name="connsiteX2" fmla="*/ 291548 w 291548"/>
              <a:gd name="connsiteY2" fmla="*/ 477078 h 47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1548" h="477078">
                <a:moveTo>
                  <a:pt x="291548" y="0"/>
                </a:moveTo>
                <a:cubicBezTo>
                  <a:pt x="145774" y="59635"/>
                  <a:pt x="0" y="119270"/>
                  <a:pt x="0" y="198783"/>
                </a:cubicBezTo>
                <a:cubicBezTo>
                  <a:pt x="0" y="278296"/>
                  <a:pt x="110435" y="477078"/>
                  <a:pt x="291548" y="477078"/>
                </a:cubicBezTo>
              </a:path>
            </a:pathLst>
          </a:custGeom>
          <a:noFill/>
          <a:ln>
            <a:solidFill>
              <a:srgbClr val="FF0000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6375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38129" y="812877"/>
            <a:ext cx="10565681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238129" y="184019"/>
            <a:ext cx="83947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ctr" eaLnBrk="1" hangingPunct="1">
              <a:spcBef>
                <a:spcPct val="50000"/>
              </a:spcBef>
            </a:pPr>
            <a:r>
              <a:rPr lang="vi-VN" altLang="en-US" sz="3200" b="1" dirty="0">
                <a:solidFill>
                  <a:srgbClr val="002060"/>
                </a:solidFill>
              </a:rPr>
              <a:t>CHƯƠNG 3. BỘ TRUYỀN ĐỘNG ĐAI</a:t>
            </a:r>
            <a:endParaRPr lang="en-US" altLang="en-US" sz="3200" b="1" dirty="0">
              <a:solidFill>
                <a:srgbClr val="002060"/>
              </a:solidFill>
            </a:endParaRPr>
          </a:p>
        </p:txBody>
      </p:sp>
      <p:sp>
        <p:nvSpPr>
          <p:cNvPr id="8" name="AutoShape 2" descr="DÃ¢y Äai trÃ²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Ã¢y Äai trÃ²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Káº¿t quáº£ hÃ¬nh áº£nh cho Äai trÃ²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12775" y="984627"/>
            <a:ext cx="9381585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4000" dirty="0"/>
              <a:t>3.5.3</a:t>
            </a:r>
            <a:r>
              <a:rPr lang="vi-VN" sz="4000" dirty="0"/>
              <a:t>. Lực </a:t>
            </a:r>
            <a:r>
              <a:rPr lang="en-US" sz="4000" dirty="0" err="1"/>
              <a:t>tác</a:t>
            </a:r>
            <a:r>
              <a:rPr lang="en-US" sz="4000" dirty="0"/>
              <a:t> </a:t>
            </a:r>
            <a:r>
              <a:rPr lang="en-US" sz="4000" dirty="0" err="1"/>
              <a:t>dụng</a:t>
            </a:r>
            <a:r>
              <a:rPr lang="en-US" sz="4000" dirty="0"/>
              <a:t> </a:t>
            </a:r>
            <a:r>
              <a:rPr lang="en-US" sz="4000" dirty="0" err="1"/>
              <a:t>lên</a:t>
            </a:r>
            <a:r>
              <a:rPr lang="en-US" sz="4000" dirty="0"/>
              <a:t> ổ </a:t>
            </a:r>
            <a:r>
              <a:rPr lang="en-US" sz="4000" dirty="0" err="1"/>
              <a:t>trục</a:t>
            </a:r>
            <a:r>
              <a:rPr lang="en-US" sz="4000" dirty="0"/>
              <a:t> F</a:t>
            </a:r>
            <a:r>
              <a:rPr lang="en-US" sz="4000" baseline="-25000" dirty="0"/>
              <a:t>r</a:t>
            </a:r>
            <a:endParaRPr 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059255" y="2203185"/>
                <a:ext cx="5939074" cy="1323439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fr-FR" sz="4000" i="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fr-FR" sz="4000" i="0">
                            <a:latin typeface="Cambria Math" panose="02040503050406030204" pitchFamily="18" charset="0"/>
                          </a:rPr>
                          <m:t>r</m:t>
                        </m:r>
                      </m:sub>
                    </m:sSub>
                    <m:r>
                      <a:rPr lang="en-US" sz="40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4000" i="0">
                        <a:latin typeface="Cambria Math" panose="02040503050406030204" pitchFamily="18" charset="0"/>
                      </a:rPr>
                      <m:t>2.</m:t>
                    </m:r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fr-FR" sz="4000" i="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  <m:sub>
                        <m:r>
                          <a:rPr lang="fr-FR" sz="4000" i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fr-FR" sz="4000" i="0" smtClean="0">
                        <a:latin typeface="Cambria Math" panose="02040503050406030204" pitchFamily="18" charset="0"/>
                      </a:rPr>
                      <m:t>.</m:t>
                    </m:r>
                    <m:func>
                      <m:funcPr>
                        <m:ctrlPr>
                          <a:rPr lang="en-US" sz="4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fr-FR" sz="4000" i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type m:val="lin"/>
                                <m:ctrlPr>
                                  <a:rPr lang="en-US" sz="4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4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fr-FR" sz="4000" i="0">
                                        <a:latin typeface="Cambria Math" panose="02040503050406030204" pitchFamily="18" charset="0"/>
                                      </a:rPr>
                                      <m:t>α</m:t>
                                    </m:r>
                                  </m:e>
                                  <m:sub>
                                    <m:r>
                                      <a:rPr lang="fr-FR" sz="4000" i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fr-FR" sz="4000" i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  <m:r>
                          <a:rPr lang="en-US" sz="4000" b="0" i="0" smtClean="0">
                            <a:latin typeface="Cambria Math"/>
                          </a:rPr>
                          <m:t> (</m:t>
                        </m:r>
                        <m:r>
                          <m:rPr>
                            <m:sty m:val="p"/>
                          </m:rPr>
                          <a:rPr lang="en-US" sz="4000" b="0" i="0" smtClean="0">
                            <a:latin typeface="Cambria Math"/>
                          </a:rPr>
                          <m:t>N</m:t>
                        </m:r>
                        <m:r>
                          <a:rPr lang="en-US" sz="4000" b="0" i="0" smtClean="0">
                            <a:latin typeface="Cambria Math"/>
                          </a:rPr>
                          <m:t>)</m:t>
                        </m:r>
                      </m:e>
                    </m:func>
                  </m:oMath>
                </a14:m>
                <a:r>
                  <a:rPr lang="en-US" sz="40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fr-FR" sz="4000">
                            <a:latin typeface="Cambria Math" panose="02040503050406030204" pitchFamily="18" charset="0"/>
                          </a:rPr>
                          <m:t>α</m:t>
                        </m:r>
                      </m:e>
                      <m:sub>
                        <m:r>
                          <a:rPr lang="fr-FR" sz="400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 err="1"/>
                  <a:t>tính</a:t>
                </a:r>
                <a:r>
                  <a:rPr lang="en-US" sz="4000" dirty="0"/>
                  <a:t> </a:t>
                </a:r>
                <a:r>
                  <a:rPr lang="en-US" sz="4000" dirty="0" err="1"/>
                  <a:t>bằng</a:t>
                </a:r>
                <a:r>
                  <a:rPr lang="en-US" sz="4000" dirty="0"/>
                  <a:t> </a:t>
                </a:r>
                <a:r>
                  <a:rPr lang="en-US" sz="4000" dirty="0" err="1"/>
                  <a:t>độ</a:t>
                </a:r>
                <a:r>
                  <a:rPr lang="en-US" sz="4000" dirty="0"/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255" y="2203185"/>
                <a:ext cx="5939074" cy="1323439"/>
              </a:xfrm>
              <a:prstGeom prst="rect">
                <a:avLst/>
              </a:prstGeom>
              <a:blipFill>
                <a:blip r:embed="rId2"/>
                <a:stretch>
                  <a:fillRect b="-183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1059255" y="3886998"/>
            <a:ext cx="9039334" cy="156966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fr-FR" sz="4000" dirty="0">
                <a:latin typeface="Arial" pitchFamily="34" charset="0"/>
                <a:cs typeface="Arial" pitchFamily="34" charset="0"/>
              </a:rPr>
              <a:t>F</a:t>
            </a:r>
            <a:r>
              <a:rPr lang="fr-FR" sz="4000" baseline="-25000" dirty="0">
                <a:latin typeface="Arial" pitchFamily="34" charset="0"/>
                <a:cs typeface="Arial" pitchFamily="34" charset="0"/>
              </a:rPr>
              <a:t>r</a:t>
            </a:r>
            <a:r>
              <a:rPr lang="fr-FR" sz="4000" dirty="0">
                <a:latin typeface="Arial" pitchFamily="34" charset="0"/>
                <a:cs typeface="Arial" pitchFamily="34" charset="0"/>
              </a:rPr>
              <a:t> = 3.F</a:t>
            </a:r>
            <a:r>
              <a:rPr lang="fr-FR" sz="4000" baseline="-25000" dirty="0">
                <a:latin typeface="Arial" pitchFamily="34" charset="0"/>
                <a:cs typeface="Arial" pitchFamily="34" charset="0"/>
              </a:rPr>
              <a:t>0</a:t>
            </a:r>
            <a:r>
              <a:rPr lang="fr-FR" sz="4000" dirty="0">
                <a:latin typeface="Arial" pitchFamily="34" charset="0"/>
                <a:cs typeface="Arial" pitchFamily="34" charset="0"/>
              </a:rPr>
              <a:t>.sin(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α</a:t>
            </a:r>
            <a:r>
              <a:rPr lang="fr-FR" sz="40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fr-FR" sz="4000" dirty="0">
                <a:latin typeface="Arial" pitchFamily="34" charset="0"/>
                <a:cs typeface="Arial" pitchFamily="34" charset="0"/>
              </a:rPr>
              <a:t>/2) (N)</a:t>
            </a:r>
          </a:p>
          <a:p>
            <a:pPr>
              <a:lnSpc>
                <a:spcPct val="120000"/>
              </a:lnSpc>
            </a:pPr>
            <a:r>
              <a:rPr lang="fr-FR" sz="4000" dirty="0"/>
              <a:t>(khi </a:t>
            </a:r>
            <a:r>
              <a:rPr lang="fr-FR" sz="4000" dirty="0" err="1"/>
              <a:t>bộ</a:t>
            </a:r>
            <a:r>
              <a:rPr lang="fr-FR" sz="4000" dirty="0"/>
              <a:t> </a:t>
            </a:r>
            <a:r>
              <a:rPr lang="fr-FR" sz="4000" dirty="0" err="1"/>
              <a:t>truyền</a:t>
            </a:r>
            <a:r>
              <a:rPr lang="fr-FR" sz="4000" dirty="0"/>
              <a:t> </a:t>
            </a:r>
            <a:r>
              <a:rPr lang="fr-FR" sz="4000" dirty="0" err="1"/>
              <a:t>không</a:t>
            </a:r>
            <a:r>
              <a:rPr lang="fr-FR" sz="4000" dirty="0"/>
              <a:t> </a:t>
            </a:r>
            <a:r>
              <a:rPr lang="fr-FR" sz="4000" dirty="0" err="1"/>
              <a:t>có</a:t>
            </a:r>
            <a:r>
              <a:rPr lang="fr-FR" sz="4000" dirty="0"/>
              <a:t> </a:t>
            </a:r>
            <a:r>
              <a:rPr lang="fr-FR" sz="4000" dirty="0" err="1"/>
              <a:t>bộ</a:t>
            </a:r>
            <a:r>
              <a:rPr lang="fr-FR" sz="4000" dirty="0"/>
              <a:t> </a:t>
            </a:r>
            <a:r>
              <a:rPr lang="fr-FR" sz="4000" dirty="0" err="1"/>
              <a:t>phận</a:t>
            </a:r>
            <a:r>
              <a:rPr lang="fr-FR" sz="4000" dirty="0"/>
              <a:t> </a:t>
            </a:r>
            <a:r>
              <a:rPr lang="fr-FR" sz="4000" dirty="0" err="1"/>
              <a:t>căng</a:t>
            </a:r>
            <a:r>
              <a:rPr lang="fr-FR" sz="4000" dirty="0"/>
              <a:t> </a:t>
            </a:r>
            <a:r>
              <a:rPr lang="fr-FR" sz="4000" dirty="0" err="1"/>
              <a:t>đai</a:t>
            </a:r>
            <a:r>
              <a:rPr lang="fr-FR" sz="4000" dirty="0"/>
              <a:t>)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7509384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AF782A5-8B6B-4D2B-B531-076F69F39128}"/>
              </a:ext>
            </a:extLst>
          </p:cNvPr>
          <p:cNvSpPr txBox="1"/>
          <p:nvPr/>
        </p:nvSpPr>
        <p:spPr>
          <a:xfrm>
            <a:off x="463826" y="309395"/>
            <a:ext cx="4002157" cy="6239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Bài</a:t>
            </a:r>
            <a:r>
              <a:rPr lang="en-US" sz="3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4: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căng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ban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đầu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</a:t>
            </a:r>
            <a:r>
              <a:rPr lang="en-US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=800 N</a:t>
            </a:r>
            <a:r>
              <a:rPr lang="en-US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suất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</a:t>
            </a:r>
            <a:r>
              <a:rPr lang="en-US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=2 kW.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Biết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rằng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đường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kính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</a:t>
            </a:r>
            <a:r>
              <a:rPr lang="en-US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=200mm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số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quay n</a:t>
            </a:r>
            <a:r>
              <a:rPr lang="en-US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=380 vg/ph.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Xác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vòng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tác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lên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nhánh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đai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7AB457-7D71-440C-8870-C9D3E3A45B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918"/>
          <a:stretch/>
        </p:blipFill>
        <p:spPr>
          <a:xfrm>
            <a:off x="4850241" y="374373"/>
            <a:ext cx="7182787" cy="61092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086A78-B760-4162-BC76-AC4A8B4C13EE}"/>
              </a:ext>
            </a:extLst>
          </p:cNvPr>
          <p:cNvSpPr txBox="1"/>
          <p:nvPr/>
        </p:nvSpPr>
        <p:spPr>
          <a:xfrm>
            <a:off x="11396870" y="4081670"/>
            <a:ext cx="51683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2381892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C1DCADE-3C28-4189-B6DC-0CACC75670A9}"/>
              </a:ext>
            </a:extLst>
          </p:cNvPr>
          <p:cNvSpPr txBox="1"/>
          <p:nvPr/>
        </p:nvSpPr>
        <p:spPr>
          <a:xfrm>
            <a:off x="728869" y="456889"/>
            <a:ext cx="10084904" cy="55467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Bài</a:t>
            </a:r>
            <a:r>
              <a:rPr lang="fr-FR" sz="3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5: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Bộ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dẹt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suất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 = 8 kW,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số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quay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=980 vg/ph,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số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quay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bị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=392 vg/ph,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đường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kính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=180 mm,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a=1800mm.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định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36004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Góc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ôm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Arial" panose="020B0604020202020204" pitchFamily="34" charset="0"/>
              </a:rPr>
              <a:t>α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chiều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dài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thiết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L.</a:t>
            </a:r>
            <a:endParaRPr lang="en-US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36004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Giả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sử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căng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với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căng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ban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đầu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=800 N.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định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trên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nhánh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tác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dụng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lên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5825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FD4069-0497-4FB8-A668-4A432B23CC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802"/>
          <a:stretch/>
        </p:blipFill>
        <p:spPr>
          <a:xfrm>
            <a:off x="3883568" y="0"/>
            <a:ext cx="4424863" cy="66658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19AEE9-E1D2-4C83-8D3C-50D89780D2CB}"/>
              </a:ext>
            </a:extLst>
          </p:cNvPr>
          <p:cNvSpPr txBox="1"/>
          <p:nvPr/>
        </p:nvSpPr>
        <p:spPr>
          <a:xfrm>
            <a:off x="5075582" y="2963589"/>
            <a:ext cx="834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mm</a:t>
            </a:r>
          </a:p>
        </p:txBody>
      </p:sp>
    </p:spTree>
    <p:extLst>
      <p:ext uri="{BB962C8B-B14F-4D97-AF65-F5344CB8AC3E}">
        <p14:creationId xmlns:p14="http://schemas.microsoft.com/office/powerpoint/2010/main" val="20548747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559D772-C0C2-4F83-BD49-E17E66B901BD}"/>
              </a:ext>
            </a:extLst>
          </p:cNvPr>
          <p:cNvSpPr txBox="1"/>
          <p:nvPr/>
        </p:nvSpPr>
        <p:spPr>
          <a:xfrm>
            <a:off x="887894" y="663952"/>
            <a:ext cx="11118576" cy="6400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Bài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10: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Bộ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thang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đường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kính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bánh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d</a:t>
            </a:r>
            <a:r>
              <a:rPr lang="en-US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=200 mm, d</a:t>
            </a:r>
            <a:r>
              <a:rPr lang="en-US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=400 mm,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suất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P=3 kW,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số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quay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bánh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</a:t>
            </a:r>
            <a:r>
              <a:rPr lang="en-US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=800 vg/ph.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ban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đầu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a=1500mm.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Giả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sử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căng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với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căng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ban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đầu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</a:t>
            </a:r>
            <a:r>
              <a:rPr lang="en-US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=550 N.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Hãy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định</a:t>
            </a:r>
            <a:r>
              <a:rPr lang="en-US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514350" marR="0" indent="-5143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lphaLcParenR"/>
            </a:pP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Chiều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dài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thiết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L.</a:t>
            </a:r>
          </a:p>
          <a:p>
            <a:pPr marL="514350" marR="0" indent="-5143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lphaLcParenR"/>
            </a:pP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chính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</a:p>
          <a:p>
            <a:pPr marL="514350" marR="0" indent="-5143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lphaLcParenR"/>
            </a:pP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định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trên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nhánh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tác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dụng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lên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theo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chính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fr-FR" sz="3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US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360045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lang="en-US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4628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F79C2F-BBBE-456B-8638-E9996CC59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90958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D5B9C9-12F0-4C56-BACD-410330B10B95}"/>
              </a:ext>
            </a:extLst>
          </p:cNvPr>
          <p:cNvSpPr txBox="1"/>
          <p:nvPr/>
        </p:nvSpPr>
        <p:spPr>
          <a:xfrm>
            <a:off x="6215269" y="5685183"/>
            <a:ext cx="755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84307DB-67F8-46E9-9FD1-0C6D20CD1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269" y="0"/>
            <a:ext cx="5914197" cy="35176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732BF5-3763-4B59-A157-D0A357A197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0958" y="3566425"/>
            <a:ext cx="5914197" cy="328109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8E37011-0171-4834-A2C3-B54F88DFFF84}"/>
              </a:ext>
            </a:extLst>
          </p:cNvPr>
          <p:cNvSpPr txBox="1"/>
          <p:nvPr/>
        </p:nvSpPr>
        <p:spPr>
          <a:xfrm>
            <a:off x="8269357" y="2160104"/>
            <a:ext cx="8083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550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057322-B5CA-4620-882C-8881F54C11E9}"/>
              </a:ext>
            </a:extLst>
          </p:cNvPr>
          <p:cNvSpPr txBox="1"/>
          <p:nvPr/>
        </p:nvSpPr>
        <p:spPr>
          <a:xfrm>
            <a:off x="10177670" y="2160104"/>
            <a:ext cx="8083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729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DBA854-6813-49A1-9CC2-7FB6E0D7D33C}"/>
              </a:ext>
            </a:extLst>
          </p:cNvPr>
          <p:cNvSpPr txBox="1"/>
          <p:nvPr/>
        </p:nvSpPr>
        <p:spPr>
          <a:xfrm>
            <a:off x="8491331" y="2762865"/>
            <a:ext cx="8083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550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730661-C070-4279-9D9C-2DF016AB773F}"/>
              </a:ext>
            </a:extLst>
          </p:cNvPr>
          <p:cNvSpPr txBox="1"/>
          <p:nvPr/>
        </p:nvSpPr>
        <p:spPr>
          <a:xfrm>
            <a:off x="10177670" y="2772816"/>
            <a:ext cx="8083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371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8A3A453-0CE2-4AE9-83A5-614CAA75D6E7}"/>
              </a:ext>
            </a:extLst>
          </p:cNvPr>
          <p:cNvSpPr txBox="1"/>
          <p:nvPr/>
        </p:nvSpPr>
        <p:spPr>
          <a:xfrm>
            <a:off x="7997639" y="5685183"/>
            <a:ext cx="8083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550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27C260C-886A-4BEC-A6E7-FF0E1908E4DC}"/>
              </a:ext>
            </a:extLst>
          </p:cNvPr>
          <p:cNvSpPr txBox="1"/>
          <p:nvPr/>
        </p:nvSpPr>
        <p:spPr>
          <a:xfrm>
            <a:off x="7558405" y="6280527"/>
            <a:ext cx="12476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1097,6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089C28-BC6D-4023-8A72-69FA9C46588A}"/>
              </a:ext>
            </a:extLst>
          </p:cNvPr>
          <p:cNvSpPr txBox="1"/>
          <p:nvPr/>
        </p:nvSpPr>
        <p:spPr>
          <a:xfrm>
            <a:off x="5784573" y="5592850"/>
            <a:ext cx="8083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mm</a:t>
            </a:r>
          </a:p>
        </p:txBody>
      </p:sp>
    </p:spTree>
    <p:extLst>
      <p:ext uri="{BB962C8B-B14F-4D97-AF65-F5344CB8AC3E}">
        <p14:creationId xmlns:p14="http://schemas.microsoft.com/office/powerpoint/2010/main" val="7727168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F8AA04-4E54-4196-9F45-C866B289F833}"/>
              </a:ext>
            </a:extLst>
          </p:cNvPr>
          <p:cNvSpPr txBox="1"/>
          <p:nvPr/>
        </p:nvSpPr>
        <p:spPr>
          <a:xfrm>
            <a:off x="715617" y="1870569"/>
            <a:ext cx="11184835" cy="36308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Bài</a:t>
            </a:r>
            <a:r>
              <a:rPr lang="fr-FR" sz="3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8: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Bộ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dẹt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số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quay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=1000vg/ph, d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=140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mm.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căng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ban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đầu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=500N;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khoảng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trục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a=1400 mm;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suất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truyền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=2,5 kW.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Hãy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xác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định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Vận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tốc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trên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đai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vòng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ích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fr-FR" sz="3000" baseline="-25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Lực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trên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nhánh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căng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trên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nhánh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3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chùng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</a:t>
            </a:r>
            <a:r>
              <a:rPr lang="fr-FR" sz="3000" baseline="-25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fr-FR" sz="3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6093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2DD0C0-4739-4EEB-B7C0-52BEA41D92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63" b="17605"/>
          <a:stretch/>
        </p:blipFill>
        <p:spPr>
          <a:xfrm>
            <a:off x="1651551" y="371061"/>
            <a:ext cx="4288511" cy="64869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FF0529-569F-4ADB-95AE-9225257B4C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91" t="25121" b="43768"/>
          <a:stretch/>
        </p:blipFill>
        <p:spPr>
          <a:xfrm>
            <a:off x="6251940" y="1179444"/>
            <a:ext cx="4941617" cy="33130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814C3B-764F-447F-B93A-B06F9BD1A5B2}"/>
              </a:ext>
            </a:extLst>
          </p:cNvPr>
          <p:cNvSpPr txBox="1"/>
          <p:nvPr/>
        </p:nvSpPr>
        <p:spPr>
          <a:xfrm>
            <a:off x="1651551" y="1828800"/>
            <a:ext cx="455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a)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303A28-35DF-4062-B660-3083833BB975}"/>
              </a:ext>
            </a:extLst>
          </p:cNvPr>
          <p:cNvSpPr txBox="1"/>
          <p:nvPr/>
        </p:nvSpPr>
        <p:spPr>
          <a:xfrm>
            <a:off x="2027583" y="1736035"/>
            <a:ext cx="3776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tốc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589181-C1FC-40A0-A3FB-78399E4AC9D2}"/>
              </a:ext>
            </a:extLst>
          </p:cNvPr>
          <p:cNvSpPr txBox="1"/>
          <p:nvPr/>
        </p:nvSpPr>
        <p:spPr>
          <a:xfrm>
            <a:off x="3458817" y="2663686"/>
            <a:ext cx="18486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7,33m/s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948789-FD52-455F-AD6C-E8A683F7D3FE}"/>
              </a:ext>
            </a:extLst>
          </p:cNvPr>
          <p:cNvSpPr txBox="1"/>
          <p:nvPr/>
        </p:nvSpPr>
        <p:spPr>
          <a:xfrm>
            <a:off x="2871466" y="4198636"/>
            <a:ext cx="18486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7,33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7DC4C5-34A4-428E-82C5-F18CC871386C}"/>
              </a:ext>
            </a:extLst>
          </p:cNvPr>
          <p:cNvSpPr txBox="1"/>
          <p:nvPr/>
        </p:nvSpPr>
        <p:spPr>
          <a:xfrm>
            <a:off x="2736573" y="4739382"/>
            <a:ext cx="18486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highlight>
                  <a:srgbClr val="FFFF00"/>
                </a:highlight>
              </a:rPr>
              <a:t>341,1 N</a:t>
            </a:r>
          </a:p>
        </p:txBody>
      </p:sp>
    </p:spTree>
    <p:extLst>
      <p:ext uri="{BB962C8B-B14F-4D97-AF65-F5344CB8AC3E}">
        <p14:creationId xmlns:p14="http://schemas.microsoft.com/office/powerpoint/2010/main" val="3470906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B4BB5A-1875-4434-9677-7BF0EC05AE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179" b="31628"/>
          <a:stretch/>
        </p:blipFill>
        <p:spPr>
          <a:xfrm>
            <a:off x="1334730" y="506895"/>
            <a:ext cx="6450094" cy="584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0629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D096F1-F587-4E52-A2D2-CAFDEAF53249}"/>
              </a:ext>
            </a:extLst>
          </p:cNvPr>
          <p:cNvSpPr txBox="1"/>
          <p:nvPr/>
        </p:nvSpPr>
        <p:spPr>
          <a:xfrm>
            <a:off x="318052" y="407467"/>
            <a:ext cx="11131826" cy="3642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14: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dẹt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P=5Kw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=2960vg/ph,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bị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=1480vg/ph,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kính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=200mm,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=1800mm.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ôm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effectLst/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α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chiều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dài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thiết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=1000N,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nhánh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tác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lên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3748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DFE557E5-3974-4FEB-8689-B93F517CADFE}"/>
                  </a:ext>
                </a:extLst>
              </p:cNvPr>
              <p:cNvSpPr/>
              <p:nvPr/>
            </p:nvSpPr>
            <p:spPr>
              <a:xfrm>
                <a:off x="920603" y="404892"/>
                <a:ext cx="10781067" cy="5803897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sz="4000" dirty="0"/>
                  <a:t>Điều </a:t>
                </a:r>
                <a:r>
                  <a:rPr lang="en-US" sz="4000" dirty="0" err="1"/>
                  <a:t>kiện</a:t>
                </a:r>
                <a:r>
                  <a:rPr lang="en-US" sz="4000" dirty="0"/>
                  <a:t> </a:t>
                </a:r>
                <a:r>
                  <a:rPr lang="en-US" sz="4000" dirty="0" err="1"/>
                  <a:t>để</a:t>
                </a:r>
                <a:r>
                  <a:rPr lang="en-US" sz="4000" dirty="0"/>
                  <a:t> </a:t>
                </a:r>
                <a:r>
                  <a:rPr lang="en-US" sz="4000" dirty="0" err="1"/>
                  <a:t>không</a:t>
                </a:r>
                <a:r>
                  <a:rPr lang="en-US" sz="4000" dirty="0"/>
                  <a:t> </a:t>
                </a:r>
                <a:r>
                  <a:rPr lang="en-US" sz="4000" dirty="0" err="1"/>
                  <a:t>xảy</a:t>
                </a:r>
                <a:r>
                  <a:rPr lang="en-US" sz="4000" dirty="0"/>
                  <a:t> ra </a:t>
                </a:r>
                <a:r>
                  <a:rPr lang="en-US" sz="4000" dirty="0" err="1"/>
                  <a:t>hiện</a:t>
                </a:r>
                <a:r>
                  <a:rPr lang="en-US" sz="4000" dirty="0"/>
                  <a:t> </a:t>
                </a:r>
                <a:r>
                  <a:rPr lang="en-US" sz="4000" dirty="0" err="1"/>
                  <a:t>tượng</a:t>
                </a:r>
                <a:r>
                  <a:rPr lang="en-US" sz="4000" dirty="0"/>
                  <a:t> </a:t>
                </a:r>
                <a:r>
                  <a:rPr lang="en-US" sz="4000" dirty="0" err="1"/>
                  <a:t>trượt</a:t>
                </a:r>
                <a:r>
                  <a:rPr lang="en-US" sz="4000" dirty="0"/>
                  <a:t> </a:t>
                </a:r>
                <a:r>
                  <a:rPr lang="en-US" sz="4000" dirty="0" err="1"/>
                  <a:t>trơn</a:t>
                </a:r>
                <a:endParaRPr lang="en-US" sz="4000" dirty="0"/>
              </a:p>
              <a:p>
                <a:pPr marL="457200" indent="-457200">
                  <a:buFontTx/>
                  <a:buChar char="-"/>
                </a:pPr>
                <a:r>
                  <a:rPr lang="en-US" sz="4000" dirty="0" err="1"/>
                  <a:t>đối</a:t>
                </a:r>
                <a:r>
                  <a:rPr lang="en-US" sz="4000" dirty="0"/>
                  <a:t> </a:t>
                </a:r>
                <a:r>
                  <a:rPr lang="en-US" sz="4000" dirty="0" err="1"/>
                  <a:t>với</a:t>
                </a:r>
                <a:r>
                  <a:rPr lang="en-US" sz="4000" dirty="0"/>
                  <a:t> </a:t>
                </a:r>
                <a:r>
                  <a:rPr lang="en-US" sz="4000" dirty="0" err="1"/>
                  <a:t>đai</a:t>
                </a:r>
                <a:r>
                  <a:rPr lang="en-US" sz="4000" dirty="0"/>
                  <a:t> </a:t>
                </a:r>
                <a:r>
                  <a:rPr lang="en-US" sz="4000" dirty="0" err="1"/>
                  <a:t>dẹt</a:t>
                </a:r>
                <a:r>
                  <a:rPr lang="en-US" sz="4000" dirty="0"/>
                  <a:t>: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4000" i="1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fr-FR" sz="4000" i="1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fr-FR" sz="4000" i="1">
                        <a:effectLst/>
                        <a:latin typeface="Cambria Math" panose="020405030504060302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rPr>
                      <m:t>≥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r>
                          <a:rPr lang="fr-FR" sz="4000" i="1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f>
                      <m:fPr>
                        <m:ctrlPr>
                          <a:rPr lang="en-US" sz="40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4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𝑓</m:t>
                            </m:r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𝛼</m:t>
                            </m:r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fr-FR" sz="4000" i="1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+1</m:t>
                        </m:r>
                      </m:num>
                      <m:den>
                        <m:sSup>
                          <m:sSupPr>
                            <m:ctrlPr>
                              <a:rPr lang="en-US" sz="4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𝑓</m:t>
                            </m:r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𝛼</m:t>
                            </m:r>
                            <m:r>
                              <a:rPr lang="fr-FR" sz="4000" i="1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fr-FR" sz="4000" i="1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−1</m:t>
                        </m:r>
                      </m:den>
                    </m:f>
                    <m:r>
                      <a:rPr lang="fr-FR" sz="4000" i="1">
                        <a:effectLst/>
                        <a:latin typeface="Cambria Math" panose="020405030504060302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40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4000" i="1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fr-FR" sz="4000" i="1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en-US" sz="4000" dirty="0"/>
                  <a:t> (1)</a:t>
                </a:r>
              </a:p>
              <a:p>
                <a:r>
                  <a:rPr lang="en-US" sz="4000" dirty="0">
                    <a:solidFill>
                      <a:srgbClr val="FF0000"/>
                    </a:solidFill>
                  </a:rPr>
                  <a:t>                        α</a:t>
                </a:r>
                <a:r>
                  <a:rPr lang="en-US" sz="4000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sz="4000" dirty="0">
                    <a:solidFill>
                      <a:srgbClr val="FF0000"/>
                    </a:solidFill>
                  </a:rPr>
                  <a:t>: radian</a:t>
                </a:r>
              </a:p>
              <a:p>
                <a:r>
                  <a:rPr lang="en-US" sz="4000" dirty="0"/>
                  <a:t>-</a:t>
                </a:r>
                <a:r>
                  <a:rPr lang="en-US" sz="4000" dirty="0" err="1"/>
                  <a:t>đối</a:t>
                </a:r>
                <a:r>
                  <a:rPr lang="en-US" sz="4000" dirty="0"/>
                  <a:t> </a:t>
                </a:r>
                <a:r>
                  <a:rPr lang="en-US" sz="4000" dirty="0" err="1"/>
                  <a:t>với</a:t>
                </a:r>
                <a:r>
                  <a:rPr lang="en-US" sz="4000" dirty="0"/>
                  <a:t> </a:t>
                </a:r>
                <a:r>
                  <a:rPr lang="en-US" sz="4000" dirty="0" err="1"/>
                  <a:t>đai</a:t>
                </a:r>
                <a:r>
                  <a:rPr lang="en-US" sz="4000" dirty="0"/>
                  <a:t> thang: ta </a:t>
                </a:r>
                <a:r>
                  <a:rPr lang="en-US" sz="4000" dirty="0" err="1"/>
                  <a:t>thay</a:t>
                </a:r>
                <a:r>
                  <a:rPr lang="en-US" sz="4000" dirty="0"/>
                  <a:t> f=f’ (1)</a:t>
                </a:r>
              </a:p>
              <a:p>
                <a:r>
                  <a:rPr lang="en-US" sz="4000" dirty="0" err="1"/>
                  <a:t>Trong</a:t>
                </a:r>
                <a:r>
                  <a:rPr lang="en-US" sz="4000" dirty="0"/>
                  <a:t> </a:t>
                </a:r>
                <a:r>
                  <a:rPr lang="en-US" sz="4000" dirty="0" err="1"/>
                  <a:t>đó</a:t>
                </a:r>
                <a:r>
                  <a:rPr lang="en-US" sz="4000" dirty="0"/>
                  <a:t>:</a:t>
                </a:r>
              </a:p>
              <a:p>
                <a:pPr algn="ctr"/>
                <a:r>
                  <a:rPr lang="en-US" sz="5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50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5000" i="0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f</m:t>
                        </m:r>
                      </m:e>
                      <m:sup>
                        <m:r>
                          <a:rPr lang="fr-FR" sz="5000" i="0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5000" b="0" i="1" smtClean="0">
                        <a:effectLst/>
                        <a:latin typeface="Cambria Math" panose="020405030504060302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en-US" sz="5000">
                        <a:latin typeface="Cambria Math" panose="020405030504060302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rPr>
                      <m:t>sin</m:t>
                    </m:r>
                    <m:f>
                      <m:fPr>
                        <m:ctrlPr>
                          <a:rPr lang="en-US" sz="5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5000"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γ</m:t>
                        </m:r>
                      </m:num>
                      <m:den>
                        <m:r>
                          <a:rPr lang="fr-FR" sz="5000"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fr-FR" sz="5000" i="0">
                        <a:effectLst/>
                        <a:latin typeface="Cambria Math" panose="020405030504060302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5000" dirty="0"/>
                  <a:t>f </a:t>
                </a:r>
                <a:r>
                  <a:rPr lang="en-US" sz="5000" dirty="0" err="1"/>
                  <a:t>trong</a:t>
                </a:r>
                <a:r>
                  <a:rPr lang="en-US" sz="5000" dirty="0"/>
                  <a:t> </a:t>
                </a:r>
                <a:r>
                  <a:rPr lang="en-US" sz="5000" dirty="0" err="1"/>
                  <a:t>đó</a:t>
                </a:r>
                <a:r>
                  <a:rPr lang="en-US" sz="50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5000">
                        <a:latin typeface="Cambria Math" panose="020405030504060302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rPr>
                      <m:t>γ</m:t>
                    </m:r>
                  </m:oMath>
                </a14:m>
                <a:r>
                  <a:rPr lang="en-US" sz="5000" dirty="0"/>
                  <a:t> </a:t>
                </a:r>
                <a:r>
                  <a:rPr lang="en-US" sz="5000" dirty="0" err="1"/>
                  <a:t>góc</a:t>
                </a:r>
                <a:r>
                  <a:rPr lang="en-US" sz="5000" dirty="0"/>
                  <a:t> </a:t>
                </a:r>
                <a:r>
                  <a:rPr lang="en-US" sz="5000" dirty="0" err="1"/>
                  <a:t>đỉnh</a:t>
                </a:r>
                <a:r>
                  <a:rPr lang="en-US" sz="5000" dirty="0"/>
                  <a:t> </a:t>
                </a:r>
                <a:r>
                  <a:rPr lang="en-US" sz="5000" dirty="0" err="1"/>
                  <a:t>của</a:t>
                </a:r>
                <a:r>
                  <a:rPr lang="en-US" sz="5000" dirty="0"/>
                  <a:t> </a:t>
                </a:r>
                <a:r>
                  <a:rPr lang="en-US" sz="5000" dirty="0" err="1"/>
                  <a:t>đai</a:t>
                </a:r>
                <a:endParaRPr lang="en-US" sz="5000" dirty="0"/>
              </a:p>
              <a:p>
                <a:endParaRPr lang="en-US" sz="4000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DFE557E5-3974-4FEB-8689-B93F517CAD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603" y="404892"/>
                <a:ext cx="10781067" cy="5803897"/>
              </a:xfrm>
              <a:prstGeom prst="rect">
                <a:avLst/>
              </a:prstGeom>
              <a:blipFill>
                <a:blip r:embed="rId2"/>
                <a:stretch>
                  <a:fillRect l="-2035" t="-1889" r="-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661824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F344B07-9894-4AD8-BA83-040CF5055BB6}"/>
              </a:ext>
            </a:extLst>
          </p:cNvPr>
          <p:cNvSpPr txBox="1"/>
          <p:nvPr/>
        </p:nvSpPr>
        <p:spPr>
          <a:xfrm>
            <a:off x="728869" y="423793"/>
            <a:ext cx="10734261" cy="57928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5: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dẹt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= 8 kW,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quay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fr-FR" sz="36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=980 vg/ph,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quay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bị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fr-FR" sz="36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=392 vg/ph,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kính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fr-FR" sz="36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=180 mm,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a=1800mm.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Góc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ôm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Symbol" panose="05050102010706020507" pitchFamily="18" charset="2"/>
                <a:cs typeface="Times New Roman" panose="02020603050405020304" pitchFamily="18" charset="0"/>
              </a:rPr>
              <a:t>α</a:t>
            </a:r>
            <a:r>
              <a:rPr lang="fr-FR" sz="36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chiều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dài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thiết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dây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dây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fr-FR" sz="36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=800 N.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sát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tối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thiểu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giữa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xảy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tượng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trượt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trơn</a:t>
            </a:r>
            <a:r>
              <a:rPr lang="fr-F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67725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CFE538-594D-4FB3-8A7E-A063D5E632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000"/>
          <a:stretch/>
        </p:blipFill>
        <p:spPr>
          <a:xfrm>
            <a:off x="1841222" y="376996"/>
            <a:ext cx="9156011" cy="61040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730531-26BE-43D8-AF15-24D800E9F260}"/>
              </a:ext>
            </a:extLst>
          </p:cNvPr>
          <p:cNvSpPr txBox="1"/>
          <p:nvPr/>
        </p:nvSpPr>
        <p:spPr>
          <a:xfrm>
            <a:off x="2239617" y="4878097"/>
            <a:ext cx="68248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</a:rPr>
              <a:t>L=</a:t>
            </a:r>
            <a:r>
              <a:rPr lang="en-US" sz="3000" dirty="0" err="1">
                <a:solidFill>
                  <a:srgbClr val="FF0000"/>
                </a:solidFill>
              </a:rPr>
              <a:t>L</a:t>
            </a:r>
            <a:r>
              <a:rPr lang="en-US" sz="3000" baseline="-25000" dirty="0" err="1">
                <a:solidFill>
                  <a:srgbClr val="FF0000"/>
                </a:solidFill>
              </a:rPr>
              <a:t>tt</a:t>
            </a:r>
            <a:r>
              <a:rPr lang="en-US" sz="3000" dirty="0">
                <a:solidFill>
                  <a:srgbClr val="FF0000"/>
                </a:solidFill>
              </a:rPr>
              <a:t>+(100-400)= 4800mm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7BC5F4-8927-4AE9-95FB-F86842C8D9E3}"/>
              </a:ext>
            </a:extLst>
          </p:cNvPr>
          <p:cNvSpPr txBox="1"/>
          <p:nvPr/>
        </p:nvSpPr>
        <p:spPr>
          <a:xfrm>
            <a:off x="5107262" y="3032730"/>
            <a:ext cx="23853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</a:rPr>
              <a:t>=2,991 rad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98A627-BE60-482A-B143-BBC34002EB68}"/>
              </a:ext>
            </a:extLst>
          </p:cNvPr>
          <p:cNvSpPr txBox="1"/>
          <p:nvPr/>
        </p:nvSpPr>
        <p:spPr>
          <a:xfrm>
            <a:off x="7063409" y="649356"/>
            <a:ext cx="16697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0070C0"/>
                </a:solidFill>
              </a:rPr>
              <a:t>mm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4A3549-CF3E-4300-A67A-9F8DC9A3A9D9}"/>
              </a:ext>
            </a:extLst>
          </p:cNvPr>
          <p:cNvSpPr txBox="1"/>
          <p:nvPr/>
        </p:nvSpPr>
        <p:spPr>
          <a:xfrm>
            <a:off x="2968486" y="3586728"/>
            <a:ext cx="21387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solidFill>
                  <a:srgbClr val="FF0000"/>
                </a:solidFill>
              </a:rPr>
              <a:t>Công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thức</a:t>
            </a:r>
            <a:endParaRPr lang="en-US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5942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F17FBD-91B9-45C8-9557-92F88B141A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8360" y="0"/>
            <a:ext cx="7855279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10A785-5B2C-4F16-839B-E7D2CEDFFD7D}"/>
              </a:ext>
            </a:extLst>
          </p:cNvPr>
          <p:cNvSpPr txBox="1"/>
          <p:nvPr/>
        </p:nvSpPr>
        <p:spPr>
          <a:xfrm>
            <a:off x="4240696" y="5605670"/>
            <a:ext cx="5963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</a:rPr>
              <a:t>≥</a:t>
            </a:r>
          </a:p>
        </p:txBody>
      </p:sp>
    </p:spTree>
    <p:extLst>
      <p:ext uri="{BB962C8B-B14F-4D97-AF65-F5344CB8AC3E}">
        <p14:creationId xmlns:p14="http://schemas.microsoft.com/office/powerpoint/2010/main" val="146150438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5B3112-9714-4283-B7F7-2B92A7E3EA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2318" r="5122" b="71014"/>
          <a:stretch/>
        </p:blipFill>
        <p:spPr>
          <a:xfrm>
            <a:off x="400925" y="145774"/>
            <a:ext cx="5205968" cy="23058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79292C-7430-4E5B-8995-BE93C692C0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149" r="12904" b="2126"/>
          <a:stretch/>
        </p:blipFill>
        <p:spPr>
          <a:xfrm>
            <a:off x="382432" y="2528143"/>
            <a:ext cx="5224461" cy="40846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F662F58-28C1-47BE-BBF9-F782C93224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526" b="33165"/>
          <a:stretch/>
        </p:blipFill>
        <p:spPr>
          <a:xfrm>
            <a:off x="6096000" y="644824"/>
            <a:ext cx="4975818" cy="21646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3335541-7F8F-4717-A478-DA2C19BA99B9}"/>
              </a:ext>
            </a:extLst>
          </p:cNvPr>
          <p:cNvSpPr txBox="1"/>
          <p:nvPr/>
        </p:nvSpPr>
        <p:spPr>
          <a:xfrm>
            <a:off x="8454887" y="1877776"/>
            <a:ext cx="12059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</a:rPr>
              <a:t>0,41</a:t>
            </a:r>
          </a:p>
        </p:txBody>
      </p:sp>
    </p:spTree>
    <p:extLst>
      <p:ext uri="{BB962C8B-B14F-4D97-AF65-F5344CB8AC3E}">
        <p14:creationId xmlns:p14="http://schemas.microsoft.com/office/powerpoint/2010/main" val="264650628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F6BB9A-7D57-491F-84F4-8F8FDD7BDE92}"/>
              </a:ext>
            </a:extLst>
          </p:cNvPr>
          <p:cNvSpPr txBox="1"/>
          <p:nvPr/>
        </p:nvSpPr>
        <p:spPr>
          <a:xfrm>
            <a:off x="543339" y="428178"/>
            <a:ext cx="11105322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 1. (3,0 điểm).</a:t>
            </a:r>
            <a:endParaRPr lang="en-US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 bộ truyền đai dẹt có công suất P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8kW; số vòng quay bánh dẫn n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=1200vg/ph; tỷ số truyền u=2,5; đường kính bánh dẫn d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=250mm, lực căng ban đầu F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=800N và khoảng cách trục a=1800mm. Bỏ qua hiện tượng trượt trơn và lực căng phụ F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Hãy xác định:</a:t>
            </a:r>
            <a:endParaRPr lang="en-US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a. Góc ôm đai </a:t>
            </a:r>
            <a:r>
              <a:rPr lang="en-US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và chiều dài dây đai L (lưu ý nối đai) (1,25đ).</a:t>
            </a:r>
            <a:endParaRPr lang="en-US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b. Vận tốc v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vòng F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trên nhánh căng F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trên nhánh chùng F</a:t>
            </a:r>
            <a:r>
              <a:rPr lang="nl-NL" sz="30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(1,00đ).</a:t>
            </a:r>
            <a:endParaRPr lang="en-US" sz="3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nl-NL" sz="3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c. Hệ số ma sát f tối thiểu để không xảy ra hiện tượng trượt trơn (0,75đ).</a:t>
            </a:r>
            <a:endParaRPr lang="en-US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15962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267E19-DFF3-457D-8E3D-8D301A03E491}"/>
              </a:ext>
            </a:extLst>
          </p:cNvPr>
          <p:cNvSpPr txBox="1"/>
          <p:nvPr/>
        </p:nvSpPr>
        <p:spPr>
          <a:xfrm>
            <a:off x="1457739" y="1139687"/>
            <a:ext cx="9846365" cy="48427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8: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dẹt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=1000vg/ph, d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=140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mm.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=500 N;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a=1400 mm;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giữa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f=0,25;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=2,5 kW.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Vận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ích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fr-FR" sz="30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chùng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ôm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nhỏ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xảy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tượng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trượt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trơn</a:t>
            </a:r>
            <a:r>
              <a:rPr lang="fr-FR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46032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D2B119-34CC-43E5-97EF-3A7C12DB49EB}"/>
              </a:ext>
            </a:extLst>
          </p:cNvPr>
          <p:cNvSpPr txBox="1"/>
          <p:nvPr/>
        </p:nvSpPr>
        <p:spPr>
          <a:xfrm>
            <a:off x="874645" y="380077"/>
            <a:ext cx="10946296" cy="57507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35000"/>
              </a:lnSpc>
              <a:spcBef>
                <a:spcPts val="1200"/>
              </a:spcBef>
              <a:spcAft>
                <a:spcPts val="0"/>
              </a:spcAft>
            </a:pPr>
            <a:r>
              <a:rPr lang="nl-NL" sz="25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 1. (3,0 điểm)</a:t>
            </a:r>
            <a:endParaRPr lang="en-US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 bộ truyền đai thang truyền động giữa 2 trục song song cùng chiều có công suất P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=8kW; số vòng quay bánh dẫn n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=1440 vg/ph; đường kính bánh dẫn d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=180 mm; đường kính bánh bị dẫn d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=540 mm; lực căng ban đầu F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=500N và khoảng cách trục a =950 mm. Bỏ qua hiện tượng trượt trơn và lực căng phụ F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Hãy xác định:</a:t>
            </a:r>
            <a:endParaRPr lang="en-US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a. Chiều dài dây đai L theo tiêu chuẩn và khoảng cách trục chính xác. (1,25đ)</a:t>
            </a:r>
            <a:endParaRPr lang="en-US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b. Vận tốc v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vòng F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tác dụng lên trục F</a:t>
            </a:r>
            <a:r>
              <a:rPr lang="nl-NL" sz="25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theo khoảng cách trục chính xác. (0,75đ)</a:t>
            </a:r>
            <a:endParaRPr lang="en-US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c. Hệ số ma sát f tối thiểu để không xảy ra hiện tượng trượt trơn biết góc </a:t>
            </a:r>
            <a:r>
              <a:rPr lang="nl-NL" sz="25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biên</a:t>
            </a:r>
            <a:r>
              <a:rPr lang="nl-NL" sz="2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dạng đai (góc chêm đai) γ = 38°. (1đ)</a:t>
            </a:r>
            <a:endParaRPr lang="en-US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46205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76C36064-7289-4865-AC4C-E5B6EAC32E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825828"/>
              </p:ext>
            </p:extLst>
          </p:nvPr>
        </p:nvGraphicFramePr>
        <p:xfrm>
          <a:off x="970721" y="743916"/>
          <a:ext cx="10487902" cy="5370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6248343" imgH="2313083" progId="Word.Document.12">
                  <p:embed/>
                </p:oleObj>
              </mc:Choice>
              <mc:Fallback>
                <p:oleObj name="Document" r:id="rId2" imgW="6248343" imgH="231308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70721" y="743916"/>
                        <a:ext cx="10487902" cy="53701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2DAF0B2-3D21-4130-BBBF-49236D9E01FA}"/>
                  </a:ext>
                </a:extLst>
              </p:cNvPr>
              <p:cNvSpPr txBox="1"/>
              <p:nvPr/>
            </p:nvSpPr>
            <p:spPr>
              <a:xfrm>
                <a:off x="874642" y="3260082"/>
                <a:ext cx="1987827" cy="92711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0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000" i="0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f</m:t>
                        </m:r>
                      </m:e>
                      <m:sup>
                        <m:r>
                          <a:rPr lang="fr-FR" sz="3000" i="0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3000" i="0">
                        <a:effectLst/>
                        <a:latin typeface="Cambria Math" panose="020405030504060302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0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3000" i="0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f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3000" i="0">
                            <a:effectLst/>
                            <a:latin typeface="Cambria Math" panose="02040503050406030204" pitchFamily="18" charset="0"/>
                            <a:ea typeface="SimSun" panose="02010600030101010101" pitchFamily="2" charset="-122"/>
                            <a:cs typeface="Times New Roman" panose="02020603050405020304" pitchFamily="18" charset="0"/>
                          </a:rPr>
                          <m:t>sin</m:t>
                        </m:r>
                        <m:f>
                          <m:fPr>
                            <m:ctrlPr>
                              <a:rPr lang="en-US" sz="3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US" sz="3000" i="0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γ</m:t>
                            </m:r>
                          </m:num>
                          <m:den>
                            <m:r>
                              <a:rPr lang="fr-FR" sz="3000" i="0">
                                <a:effectLst/>
                                <a:latin typeface="Cambria Math" panose="02040503050406030204" pitchFamily="18" charset="0"/>
                                <a:ea typeface="SimSun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sz="3000" dirty="0"/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2DAF0B2-3D21-4130-BBBF-49236D9E0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642" y="3260082"/>
                <a:ext cx="1987827" cy="92711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868182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69BB6C-6401-4ABE-9725-781C8B5C915B}"/>
              </a:ext>
            </a:extLst>
          </p:cNvPr>
          <p:cNvSpPr txBox="1"/>
          <p:nvPr/>
        </p:nvSpPr>
        <p:spPr>
          <a:xfrm>
            <a:off x="92597" y="0"/>
            <a:ext cx="12246015" cy="6882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35000"/>
              </a:lnSpc>
              <a:spcBef>
                <a:spcPts val="1200"/>
              </a:spcBef>
              <a:spcAft>
                <a:spcPts val="0"/>
              </a:spcAft>
            </a:pPr>
            <a:r>
              <a:rPr lang="nl-NL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 1. (3,0 điểm)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 bộ truyền đai thang truyền động giữa 2 trục song song cùng chiều có công suất  P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8kW; số vòng quay bánh dẫn n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1440 vg/ph; đường kính bánh dẫn d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180 mm; đường kính bánh bị dẫn d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540 mm; lực căng ban đầu F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500 N và khoảng cách trục a = 950 mm. Bỏ qua hiện tượng trượt trơn và lực căng phụ F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Hãy xác định: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a. Chiều dài dây đai L theo tiêu chuẩn và khoảng cách trục chính xác. (1,25đ)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b. Vận tốc v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vòng F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tác dụng lên trục F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nl-NL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theo khoảng cách trục chính xác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(0,75đ)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18034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c. Hệ số ma sát f tối thiểu để không xảy ra hiện tượng trượt trơn biết góc </a:t>
            </a:r>
            <a:r>
              <a:rPr lang="nl-NL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biên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dạng đai (góc chêm đai) γ = 38°. (1đ)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79814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D815D08-19D4-4DE6-8247-1DBCF1B17D9B}"/>
              </a:ext>
            </a:extLst>
          </p:cNvPr>
          <p:cNvSpPr txBox="1"/>
          <p:nvPr/>
        </p:nvSpPr>
        <p:spPr>
          <a:xfrm>
            <a:off x="1033670" y="1007632"/>
            <a:ext cx="10124660" cy="48427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8: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dẹt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=1000vg/ph, d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=140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mm.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=500 N;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a=1400 mm;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giữa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f=0,25;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=2,5 kW.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Vận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ích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fr-FR" sz="30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nhánh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chùng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fr-FR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Góc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ôm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l-G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α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tối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thiểu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xảy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tượng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trượt</a:t>
            </a:r>
            <a:r>
              <a:rPr lang="fr-FR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trơn</a:t>
            </a:r>
            <a:r>
              <a:rPr lang="fr-FR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61477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0724A8-DFE8-47D6-85B1-3982A9232A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56" r="6973" b="14782"/>
          <a:stretch/>
        </p:blipFill>
        <p:spPr>
          <a:xfrm>
            <a:off x="3643520" y="159026"/>
            <a:ext cx="5540989" cy="62152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EADA60-B35A-429F-8278-85555F0DDAB4}"/>
              </a:ext>
            </a:extLst>
          </p:cNvPr>
          <p:cNvSpPr txBox="1"/>
          <p:nvPr/>
        </p:nvSpPr>
        <p:spPr>
          <a:xfrm>
            <a:off x="6414014" y="1007165"/>
            <a:ext cx="120598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</a:rPr>
              <a:t>341,1 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A9DCDE-4C9D-4511-9882-BD99AF2140D7}"/>
              </a:ext>
            </a:extLst>
          </p:cNvPr>
          <p:cNvSpPr txBox="1"/>
          <p:nvPr/>
        </p:nvSpPr>
        <p:spPr>
          <a:xfrm>
            <a:off x="5870714" y="5950226"/>
            <a:ext cx="8216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</a:rPr>
              <a:t>rad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E6CCE1-4065-45B3-B438-E7FC6954B967}"/>
              </a:ext>
            </a:extLst>
          </p:cNvPr>
          <p:cNvSpPr txBox="1"/>
          <p:nvPr/>
        </p:nvSpPr>
        <p:spPr>
          <a:xfrm>
            <a:off x="530088" y="609600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solidFill>
                  <a:srgbClr val="FF0000"/>
                </a:solidFill>
              </a:rPr>
              <a:t>Ghi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công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thức</a:t>
            </a:r>
            <a:r>
              <a:rPr lang="en-US" sz="3000" dirty="0">
                <a:solidFill>
                  <a:srgbClr val="FF0000"/>
                </a:solidFill>
              </a:rPr>
              <a:t>, </a:t>
            </a:r>
            <a:r>
              <a:rPr lang="en-US" sz="3000" dirty="0" err="1">
                <a:solidFill>
                  <a:srgbClr val="FF0000"/>
                </a:solidFill>
              </a:rPr>
              <a:t>thế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số</a:t>
            </a:r>
            <a:r>
              <a:rPr lang="en-US" sz="3000" dirty="0">
                <a:solidFill>
                  <a:srgbClr val="FF0000"/>
                </a:solidFill>
              </a:rPr>
              <a:t>, </a:t>
            </a:r>
            <a:r>
              <a:rPr lang="en-US" sz="3000" dirty="0" err="1">
                <a:solidFill>
                  <a:srgbClr val="FF0000"/>
                </a:solidFill>
              </a:rPr>
              <a:t>kết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quả</a:t>
            </a:r>
            <a:endParaRPr lang="en-US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62821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0D5193A-D363-42C3-AD4D-690E8F0E0D43}"/>
              </a:ext>
            </a:extLst>
          </p:cNvPr>
          <p:cNvSpPr txBox="1"/>
          <p:nvPr/>
        </p:nvSpPr>
        <p:spPr>
          <a:xfrm>
            <a:off x="477078" y="596348"/>
            <a:ext cx="10800522" cy="5442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60045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dẹt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300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=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 kW,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vòng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quay bánh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=1280vg/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bánh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bị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=640 vg/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kính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bánh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dẫn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=180 mm,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a=1800 mm.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0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=800 N.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AutoNum type="alphaLcParenR"/>
            </a:pP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Góc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ôm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α</a:t>
            </a:r>
            <a:r>
              <a:rPr lang="en-US" sz="3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chiều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dài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L.</a:t>
            </a:r>
          </a:p>
          <a:p>
            <a:pPr marL="228600" indent="-228600" algn="just">
              <a:lnSpc>
                <a:spcPct val="130000"/>
              </a:lnSpc>
              <a:buFontTx/>
              <a:buAutoNum type="alphaLcParenR"/>
            </a:pP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Vận tốc v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vòng F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trên nhánh căng F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lực trên nhánh chùng F</a:t>
            </a:r>
            <a:r>
              <a:rPr lang="nl-NL" sz="3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nl-NL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indent="-228600" algn="just">
              <a:lnSpc>
                <a:spcPct val="130000"/>
              </a:lnSpc>
              <a:buFontTx/>
              <a:buAutoNum type="alphaLcParenR"/>
            </a:pP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sát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f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thiểu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giữa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bánh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đai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xảy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tượng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trượt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trơn</a:t>
            </a:r>
            <a:r>
              <a:rPr lang="en-US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51336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3A0CA40-A3AC-4FD7-A186-FF7B46518584}"/>
              </a:ext>
            </a:extLst>
          </p:cNvPr>
          <p:cNvSpPr txBox="1"/>
          <p:nvPr/>
        </p:nvSpPr>
        <p:spPr>
          <a:xfrm>
            <a:off x="3114260" y="3260035"/>
            <a:ext cx="5433391" cy="70788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KIỂM TRA</a:t>
            </a:r>
          </a:p>
        </p:txBody>
      </p:sp>
    </p:spTree>
    <p:extLst>
      <p:ext uri="{BB962C8B-B14F-4D97-AF65-F5344CB8AC3E}">
        <p14:creationId xmlns:p14="http://schemas.microsoft.com/office/powerpoint/2010/main" val="1183363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11971</TotalTime>
  <Words>3297</Words>
  <Application>Microsoft Office PowerPoint</Application>
  <PresentationFormat>Widescreen</PresentationFormat>
  <Paragraphs>271</Paragraphs>
  <Slides>65</Slides>
  <Notes>0</Notes>
  <HiddenSlides>0</HiddenSlides>
  <MMClips>5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65</vt:i4>
      </vt:variant>
    </vt:vector>
  </HeadingPairs>
  <TitlesOfParts>
    <vt:vector size="76" baseType="lpstr">
      <vt:lpstr>Arial</vt:lpstr>
      <vt:lpstr>Calibri</vt:lpstr>
      <vt:lpstr>Calibri Light</vt:lpstr>
      <vt:lpstr>Cambria Math</vt:lpstr>
      <vt:lpstr>Times New Roman</vt:lpstr>
      <vt:lpstr>TimesNewRomanPS-BoldMT</vt:lpstr>
      <vt:lpstr>TimesNewRomanPSMT</vt:lpstr>
      <vt:lpstr>Wingdings</vt:lpstr>
      <vt:lpstr>Office Theme</vt:lpstr>
      <vt:lpstr>Equation</vt:lpstr>
      <vt:lpstr>Document</vt:lpstr>
      <vt:lpstr>- ĐẦY ĐỦ GIÁO TRÌNH VÀ VỞ GHI CHÉP - CHÉP BÀI NGHIÊM TÚC LÀM BÀI TẬP VÀ NỘP THEO YÊU CẦU.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Đề cương luận văn thạc sĩ</dc:title>
  <dc:creator>phiyen le</dc:creator>
  <cp:lastModifiedBy>ThinkPad</cp:lastModifiedBy>
  <cp:revision>303</cp:revision>
  <cp:lastPrinted>2019-07-02T15:01:02Z</cp:lastPrinted>
  <dcterms:created xsi:type="dcterms:W3CDTF">2016-06-17T11:13:30Z</dcterms:created>
  <dcterms:modified xsi:type="dcterms:W3CDTF">2022-06-14T14:10:30Z</dcterms:modified>
</cp:coreProperties>
</file>