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8"/>
  </p:notesMasterIdLst>
  <p:handoutMasterIdLst>
    <p:handoutMasterId r:id="rId129"/>
  </p:handoutMasterIdLst>
  <p:sldIdLst>
    <p:sldId id="745" r:id="rId2"/>
    <p:sldId id="258" r:id="rId3"/>
    <p:sldId id="290" r:id="rId4"/>
    <p:sldId id="746" r:id="rId5"/>
    <p:sldId id="747" r:id="rId6"/>
    <p:sldId id="748" r:id="rId7"/>
    <p:sldId id="749" r:id="rId8"/>
    <p:sldId id="750" r:id="rId9"/>
    <p:sldId id="751" r:id="rId10"/>
    <p:sldId id="752" r:id="rId11"/>
    <p:sldId id="755" r:id="rId12"/>
    <p:sldId id="756" r:id="rId13"/>
    <p:sldId id="757" r:id="rId14"/>
    <p:sldId id="758" r:id="rId15"/>
    <p:sldId id="759" r:id="rId16"/>
    <p:sldId id="760" r:id="rId17"/>
    <p:sldId id="761" r:id="rId18"/>
    <p:sldId id="765" r:id="rId19"/>
    <p:sldId id="766" r:id="rId20"/>
    <p:sldId id="767" r:id="rId21"/>
    <p:sldId id="768" r:id="rId22"/>
    <p:sldId id="769" r:id="rId23"/>
    <p:sldId id="770" r:id="rId24"/>
    <p:sldId id="771" r:id="rId25"/>
    <p:sldId id="772" r:id="rId26"/>
    <p:sldId id="773" r:id="rId27"/>
    <p:sldId id="774" r:id="rId28"/>
    <p:sldId id="776" r:id="rId29"/>
    <p:sldId id="777" r:id="rId30"/>
    <p:sldId id="781" r:id="rId31"/>
    <p:sldId id="782" r:id="rId32"/>
    <p:sldId id="787" r:id="rId33"/>
    <p:sldId id="788" r:id="rId34"/>
    <p:sldId id="789" r:id="rId35"/>
    <p:sldId id="793" r:id="rId36"/>
    <p:sldId id="797" r:id="rId37"/>
    <p:sldId id="802" r:id="rId38"/>
    <p:sldId id="810" r:id="rId39"/>
    <p:sldId id="811" r:id="rId40"/>
    <p:sldId id="812" r:id="rId41"/>
    <p:sldId id="813" r:id="rId42"/>
    <p:sldId id="814" r:id="rId43"/>
    <p:sldId id="815" r:id="rId44"/>
    <p:sldId id="816" r:id="rId45"/>
    <p:sldId id="817" r:id="rId46"/>
    <p:sldId id="818" r:id="rId47"/>
    <p:sldId id="819" r:id="rId48"/>
    <p:sldId id="820" r:id="rId49"/>
    <p:sldId id="821" r:id="rId50"/>
    <p:sldId id="822" r:id="rId51"/>
    <p:sldId id="823" r:id="rId52"/>
    <p:sldId id="824" r:id="rId53"/>
    <p:sldId id="825" r:id="rId54"/>
    <p:sldId id="826" r:id="rId55"/>
    <p:sldId id="827" r:id="rId56"/>
    <p:sldId id="828" r:id="rId57"/>
    <p:sldId id="829" r:id="rId58"/>
    <p:sldId id="830" r:id="rId59"/>
    <p:sldId id="832" r:id="rId60"/>
    <p:sldId id="833" r:id="rId61"/>
    <p:sldId id="831" r:id="rId62"/>
    <p:sldId id="835" r:id="rId63"/>
    <p:sldId id="837" r:id="rId64"/>
    <p:sldId id="838" r:id="rId65"/>
    <p:sldId id="839" r:id="rId66"/>
    <p:sldId id="840" r:id="rId67"/>
    <p:sldId id="841" r:id="rId68"/>
    <p:sldId id="842" r:id="rId69"/>
    <p:sldId id="836" r:id="rId70"/>
    <p:sldId id="843" r:id="rId71"/>
    <p:sldId id="844" r:id="rId72"/>
    <p:sldId id="845" r:id="rId73"/>
    <p:sldId id="846" r:id="rId74"/>
    <p:sldId id="847" r:id="rId75"/>
    <p:sldId id="848" r:id="rId76"/>
    <p:sldId id="849" r:id="rId77"/>
    <p:sldId id="850" r:id="rId78"/>
    <p:sldId id="851" r:id="rId79"/>
    <p:sldId id="852" r:id="rId80"/>
    <p:sldId id="853" r:id="rId81"/>
    <p:sldId id="854" r:id="rId82"/>
    <p:sldId id="855" r:id="rId83"/>
    <p:sldId id="856" r:id="rId84"/>
    <p:sldId id="857" r:id="rId85"/>
    <p:sldId id="858" r:id="rId86"/>
    <p:sldId id="859" r:id="rId87"/>
    <p:sldId id="860" r:id="rId88"/>
    <p:sldId id="861" r:id="rId89"/>
    <p:sldId id="862" r:id="rId90"/>
    <p:sldId id="864" r:id="rId91"/>
    <p:sldId id="865" r:id="rId92"/>
    <p:sldId id="866" r:id="rId93"/>
    <p:sldId id="867" r:id="rId94"/>
    <p:sldId id="868" r:id="rId95"/>
    <p:sldId id="869" r:id="rId96"/>
    <p:sldId id="870" r:id="rId97"/>
    <p:sldId id="871" r:id="rId98"/>
    <p:sldId id="872" r:id="rId99"/>
    <p:sldId id="873" r:id="rId100"/>
    <p:sldId id="874" r:id="rId101"/>
    <p:sldId id="875" r:id="rId102"/>
    <p:sldId id="876" r:id="rId103"/>
    <p:sldId id="877" r:id="rId104"/>
    <p:sldId id="878" r:id="rId105"/>
    <p:sldId id="879" r:id="rId106"/>
    <p:sldId id="880" r:id="rId107"/>
    <p:sldId id="881" r:id="rId108"/>
    <p:sldId id="882" r:id="rId109"/>
    <p:sldId id="883" r:id="rId110"/>
    <p:sldId id="884" r:id="rId111"/>
    <p:sldId id="885" r:id="rId112"/>
    <p:sldId id="886" r:id="rId113"/>
    <p:sldId id="887" r:id="rId114"/>
    <p:sldId id="888" r:id="rId115"/>
    <p:sldId id="889" r:id="rId116"/>
    <p:sldId id="890" r:id="rId117"/>
    <p:sldId id="891" r:id="rId118"/>
    <p:sldId id="892" r:id="rId119"/>
    <p:sldId id="893" r:id="rId120"/>
    <p:sldId id="894" r:id="rId121"/>
    <p:sldId id="895" r:id="rId122"/>
    <p:sldId id="896" r:id="rId123"/>
    <p:sldId id="897" r:id="rId124"/>
    <p:sldId id="898" r:id="rId125"/>
    <p:sldId id="899" r:id="rId126"/>
    <p:sldId id="809" r:id="rId127"/>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BFF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86501" autoAdjust="0"/>
  </p:normalViewPr>
  <p:slideViewPr>
    <p:cSldViewPr>
      <p:cViewPr varScale="1">
        <p:scale>
          <a:sx n="67" d="100"/>
          <a:sy n="67" d="100"/>
        </p:scale>
        <p:origin x="1278" y="66"/>
      </p:cViewPr>
      <p:guideLst>
        <p:guide orient="horz" pos="2160"/>
        <p:guide pos="2880"/>
      </p:guideLst>
    </p:cSldViewPr>
  </p:slideViewPr>
  <p:outlineViewPr>
    <p:cViewPr>
      <p:scale>
        <a:sx n="33" d="100"/>
        <a:sy n="33" d="100"/>
      </p:scale>
      <p:origin x="264" y="9917"/>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notesMaster" Target="notesMasters/notesMaster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handoutMaster" Target="handoutMasters/handoutMaster1.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presProps" Target="pres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theme" Target="theme/theme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73B0259-E661-4EB6-830C-17E8D62E36AC}"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2A55F6D8-3A12-4FCA-B880-98995BD8F7BD}">
      <dgm:prSet phldrT="[Text]"/>
      <dgm:spPr/>
      <dgm:t>
        <a:bodyPr/>
        <a:lstStyle/>
        <a:p>
          <a:r>
            <a:rPr lang="en-US" dirty="0" smtClean="0">
              <a:latin typeface="Times New Roman" pitchFamily="18" charset="0"/>
              <a:cs typeface="Times New Roman" pitchFamily="18" charset="0"/>
            </a:rPr>
            <a:t>GTGT</a:t>
          </a:r>
          <a:endParaRPr lang="en-US" dirty="0">
            <a:latin typeface="Times New Roman" pitchFamily="18" charset="0"/>
            <a:cs typeface="Times New Roman" pitchFamily="18" charset="0"/>
          </a:endParaRPr>
        </a:p>
      </dgm:t>
    </dgm:pt>
    <dgm:pt modelId="{0EF8C33F-8DD8-4086-9937-6178F045B7A9}" type="parTrans" cxnId="{187C49BC-AC41-4B3E-8C83-29C621251DED}">
      <dgm:prSet/>
      <dgm:spPr/>
      <dgm:t>
        <a:bodyPr/>
        <a:lstStyle/>
        <a:p>
          <a:endParaRPr lang="en-US">
            <a:latin typeface="Times New Roman" pitchFamily="18" charset="0"/>
            <a:cs typeface="Times New Roman" pitchFamily="18" charset="0"/>
          </a:endParaRPr>
        </a:p>
      </dgm:t>
    </dgm:pt>
    <dgm:pt modelId="{7CFEE7E4-158A-487B-8EF8-AA500CFB9ADD}" type="sibTrans" cxnId="{187C49BC-AC41-4B3E-8C83-29C621251DED}">
      <dgm:prSet/>
      <dgm:spPr/>
      <dgm:t>
        <a:bodyPr/>
        <a:lstStyle/>
        <a:p>
          <a:endParaRPr lang="en-US">
            <a:latin typeface="Times New Roman" pitchFamily="18" charset="0"/>
            <a:cs typeface="Times New Roman" pitchFamily="18" charset="0"/>
          </a:endParaRPr>
        </a:p>
      </dgm:t>
    </dgm:pt>
    <dgm:pt modelId="{C1808617-ADC4-4833-93BD-BBDD4C2DC20A}">
      <dgm:prSet phldrT="[Text]"/>
      <dgm:spPr/>
      <dgm:t>
        <a:bodyPr/>
        <a:lstStyle/>
        <a:p>
          <a:r>
            <a:rPr lang="en-US" dirty="0" err="1" smtClean="0">
              <a:latin typeface="Times New Roman" pitchFamily="18" charset="0"/>
              <a:cs typeface="Times New Roman" pitchFamily="18" charset="0"/>
            </a:rPr>
            <a:t>Cơ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sở</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của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thuế</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GTGT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khoản</a:t>
          </a:r>
          <a:r>
            <a:rPr lang="en-US" dirty="0" smtClean="0">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chênh</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lệch</a:t>
          </a:r>
          <a:r>
            <a:rPr lang="en-US" b="1" dirty="0" smtClean="0">
              <a:solidFill>
                <a:srgbClr val="FF0000"/>
              </a:solidFill>
              <a:latin typeface="Times New Roman" pitchFamily="18" charset="0"/>
              <a:cs typeface="Times New Roman" pitchFamily="18" charset="0"/>
            </a:rPr>
            <a:t> </a:t>
          </a:r>
          <a:r>
            <a:rPr lang="en-US" dirty="0" err="1" smtClean="0">
              <a:latin typeface="Times New Roman" pitchFamily="18" charset="0"/>
              <a:cs typeface="Times New Roman" pitchFamily="18" charset="0"/>
            </a:rPr>
            <a:t>giữa</a:t>
          </a:r>
          <a:r>
            <a:rPr lang="en-US" dirty="0" smtClean="0">
              <a:latin typeface="Times New Roman" pitchFamily="18" charset="0"/>
              <a:cs typeface="Times New Roman" pitchFamily="18" charset="0"/>
            </a:rPr>
            <a:t> </a:t>
          </a:r>
          <a:r>
            <a:rPr lang="en-US" b="1" dirty="0" err="1" smtClean="0">
              <a:solidFill>
                <a:srgbClr val="0000CC"/>
              </a:solidFill>
              <a:latin typeface="Times New Roman" pitchFamily="18" charset="0"/>
              <a:cs typeface="Times New Roman" pitchFamily="18" charset="0"/>
            </a:rPr>
            <a:t>giá</a:t>
          </a:r>
          <a:r>
            <a:rPr lang="en-US" b="1" dirty="0" smtClean="0">
              <a:solidFill>
                <a:srgbClr val="0000CC"/>
              </a:solidFill>
              <a:latin typeface="Times New Roman" pitchFamily="18" charset="0"/>
              <a:cs typeface="Times New Roman" pitchFamily="18" charset="0"/>
            </a:rPr>
            <a:t> </a:t>
          </a:r>
          <a:r>
            <a:rPr lang="en-US" b="1" dirty="0" err="1" smtClean="0">
              <a:solidFill>
                <a:srgbClr val="0000CC"/>
              </a:solidFill>
              <a:latin typeface="Times New Roman" pitchFamily="18" charset="0"/>
              <a:cs typeface="Times New Roman" pitchFamily="18" charset="0"/>
            </a:rPr>
            <a:t>mua</a:t>
          </a:r>
          <a:r>
            <a:rPr lang="en-US" b="1" dirty="0" smtClean="0">
              <a:solidFill>
                <a:srgbClr val="0000CC"/>
              </a:solidFill>
              <a:latin typeface="Times New Roman" pitchFamily="18" charset="0"/>
              <a:cs typeface="Times New Roman" pitchFamily="18" charset="0"/>
            </a:rPr>
            <a:t> </a:t>
          </a:r>
          <a:r>
            <a:rPr lang="en-US" b="1" dirty="0" err="1" smtClean="0">
              <a:solidFill>
                <a:srgbClr val="0000CC"/>
              </a:solidFill>
              <a:latin typeface="Times New Roman" pitchFamily="18" charset="0"/>
              <a:cs typeface="Times New Roman" pitchFamily="18" charset="0"/>
            </a:rPr>
            <a:t>và</a:t>
          </a:r>
          <a:r>
            <a:rPr lang="en-US" b="1" dirty="0" smtClean="0">
              <a:solidFill>
                <a:srgbClr val="0000CC"/>
              </a:solidFill>
              <a:latin typeface="Times New Roman" pitchFamily="18" charset="0"/>
              <a:cs typeface="Times New Roman" pitchFamily="18" charset="0"/>
            </a:rPr>
            <a:t> </a:t>
          </a:r>
          <a:r>
            <a:rPr lang="en-US" b="1" dirty="0" err="1" smtClean="0">
              <a:solidFill>
                <a:srgbClr val="0000CC"/>
              </a:solidFill>
              <a:latin typeface="Times New Roman" pitchFamily="18" charset="0"/>
              <a:cs typeface="Times New Roman" pitchFamily="18" charset="0"/>
            </a:rPr>
            <a:t>giá</a:t>
          </a:r>
          <a:r>
            <a:rPr lang="en-US" b="1" dirty="0" smtClean="0">
              <a:solidFill>
                <a:srgbClr val="0000CC"/>
              </a:solidFill>
              <a:latin typeface="Times New Roman" pitchFamily="18" charset="0"/>
              <a:cs typeface="Times New Roman" pitchFamily="18" charset="0"/>
            </a:rPr>
            <a:t> </a:t>
          </a:r>
          <a:r>
            <a:rPr lang="en-US" b="1" dirty="0" err="1" smtClean="0">
              <a:solidFill>
                <a:srgbClr val="0000CC"/>
              </a:solidFill>
              <a:latin typeface="Times New Roman" pitchFamily="18" charset="0"/>
              <a:cs typeface="Times New Roman" pitchFamily="18" charset="0"/>
            </a:rPr>
            <a:t>bán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hóa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cung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ứng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dịch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vụ</a:t>
          </a:r>
          <a:endParaRPr lang="en-US" dirty="0">
            <a:latin typeface="Times New Roman" pitchFamily="18" charset="0"/>
            <a:cs typeface="Times New Roman" pitchFamily="18" charset="0"/>
          </a:endParaRPr>
        </a:p>
      </dgm:t>
    </dgm:pt>
    <dgm:pt modelId="{AF8E5809-4E68-483F-98AD-3F720A7A6102}" type="parTrans" cxnId="{CEC20CDF-6FC2-4980-8725-7B88CFD832EE}">
      <dgm:prSet/>
      <dgm:spPr/>
      <dgm:t>
        <a:bodyPr/>
        <a:lstStyle/>
        <a:p>
          <a:endParaRPr lang="en-US">
            <a:latin typeface="Times New Roman" pitchFamily="18" charset="0"/>
            <a:cs typeface="Times New Roman" pitchFamily="18" charset="0"/>
          </a:endParaRPr>
        </a:p>
      </dgm:t>
    </dgm:pt>
    <dgm:pt modelId="{735E836D-9545-4E74-9A5C-CB7227981FC0}" type="sibTrans" cxnId="{CEC20CDF-6FC2-4980-8725-7B88CFD832EE}">
      <dgm:prSet/>
      <dgm:spPr/>
      <dgm:t>
        <a:bodyPr/>
        <a:lstStyle/>
        <a:p>
          <a:endParaRPr lang="en-US">
            <a:latin typeface="Times New Roman" pitchFamily="18" charset="0"/>
            <a:cs typeface="Times New Roman" pitchFamily="18" charset="0"/>
          </a:endParaRPr>
        </a:p>
      </dgm:t>
    </dgm:pt>
    <dgm:pt modelId="{8DD66C6D-01E7-4387-B8D2-07F5C190FF1D}">
      <dgm:prSet phldrT="[Text]"/>
      <dgm:spPr/>
      <dgm:t>
        <a:bodyPr/>
        <a:lstStyle/>
        <a:p>
          <a:r>
            <a:rPr lang="en-US" dirty="0" smtClean="0">
              <a:latin typeface="Times New Roman" pitchFamily="18" charset="0"/>
              <a:cs typeface="Times New Roman" pitchFamily="18" charset="0"/>
            </a:rPr>
            <a:t>GTGT</a:t>
          </a:r>
          <a:endParaRPr lang="en-US" dirty="0">
            <a:latin typeface="Times New Roman" pitchFamily="18" charset="0"/>
            <a:cs typeface="Times New Roman" pitchFamily="18" charset="0"/>
          </a:endParaRPr>
        </a:p>
      </dgm:t>
    </dgm:pt>
    <dgm:pt modelId="{0AB44A26-9716-4E5B-A8D5-F8DCC966B4C0}" type="parTrans" cxnId="{A7ADE257-7CFD-43CB-BC15-D6B8EA850C3E}">
      <dgm:prSet/>
      <dgm:spPr/>
      <dgm:t>
        <a:bodyPr/>
        <a:lstStyle/>
        <a:p>
          <a:endParaRPr lang="en-US">
            <a:latin typeface="Times New Roman" pitchFamily="18" charset="0"/>
            <a:cs typeface="Times New Roman" pitchFamily="18" charset="0"/>
          </a:endParaRPr>
        </a:p>
      </dgm:t>
    </dgm:pt>
    <dgm:pt modelId="{35CE3B9D-A93E-4E57-9B47-C56A4A6F1D81}" type="sibTrans" cxnId="{A7ADE257-7CFD-43CB-BC15-D6B8EA850C3E}">
      <dgm:prSet/>
      <dgm:spPr/>
      <dgm:t>
        <a:bodyPr/>
        <a:lstStyle/>
        <a:p>
          <a:endParaRPr lang="en-US">
            <a:latin typeface="Times New Roman" pitchFamily="18" charset="0"/>
            <a:cs typeface="Times New Roman" pitchFamily="18" charset="0"/>
          </a:endParaRPr>
        </a:p>
      </dgm:t>
    </dgm:pt>
    <dgm:pt modelId="{10B0759D-1B5E-4739-AB57-2DF7FA58E109}">
      <dgm:prSet phldrT="[Text]"/>
      <dgm:spPr/>
      <dgm:t>
        <a:bodyPr/>
        <a:lstStyle/>
        <a:p>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Tổng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trị</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hóa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dịch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vụ</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bán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ra</a:t>
          </a:r>
          <a:r>
            <a:rPr lang="en-US" dirty="0" smtClean="0">
              <a:latin typeface="Times New Roman" pitchFamily="18" charset="0"/>
              <a:cs typeface="Times New Roman" pitchFamily="18" charset="0"/>
            </a:rPr>
            <a:t> - </a:t>
          </a:r>
          <a:r>
            <a:rPr lang="en-US" dirty="0" err="1" smtClean="0">
              <a:latin typeface="Times New Roman" pitchFamily="18" charset="0"/>
              <a:cs typeface="Times New Roman" pitchFamily="18" charset="0"/>
            </a:rPr>
            <a:t>Tổng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trị</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hóa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dịch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vụ</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vào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tương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ứng</a:t>
          </a:r>
          <a:endParaRPr lang="en-US" dirty="0">
            <a:latin typeface="Times New Roman" pitchFamily="18" charset="0"/>
            <a:cs typeface="Times New Roman" pitchFamily="18" charset="0"/>
          </a:endParaRPr>
        </a:p>
      </dgm:t>
    </dgm:pt>
    <dgm:pt modelId="{58EDEFBE-E772-4C2D-B4B2-86FD769643E0}" type="parTrans" cxnId="{828C0478-26B0-46DD-8B68-C3CED61C24A8}">
      <dgm:prSet/>
      <dgm:spPr/>
      <dgm:t>
        <a:bodyPr/>
        <a:lstStyle/>
        <a:p>
          <a:endParaRPr lang="en-US">
            <a:latin typeface="Times New Roman" pitchFamily="18" charset="0"/>
            <a:cs typeface="Times New Roman" pitchFamily="18" charset="0"/>
          </a:endParaRPr>
        </a:p>
      </dgm:t>
    </dgm:pt>
    <dgm:pt modelId="{3A0C30FA-6B37-4AF9-9F5D-AEBD9D0EB990}" type="sibTrans" cxnId="{828C0478-26B0-46DD-8B68-C3CED61C24A8}">
      <dgm:prSet/>
      <dgm:spPr/>
      <dgm:t>
        <a:bodyPr/>
        <a:lstStyle/>
        <a:p>
          <a:endParaRPr lang="en-US">
            <a:latin typeface="Times New Roman" pitchFamily="18" charset="0"/>
            <a:cs typeface="Times New Roman" pitchFamily="18" charset="0"/>
          </a:endParaRPr>
        </a:p>
      </dgm:t>
    </dgm:pt>
    <dgm:pt modelId="{7EAD8FAB-8B71-4EA9-929D-16E486FAA113}" type="pres">
      <dgm:prSet presAssocID="{373B0259-E661-4EB6-830C-17E8D62E36AC}" presName="linearFlow" presStyleCnt="0">
        <dgm:presLayoutVars>
          <dgm:dir/>
          <dgm:animLvl val="lvl"/>
          <dgm:resizeHandles val="exact"/>
        </dgm:presLayoutVars>
      </dgm:prSet>
      <dgm:spPr/>
      <dgm:t>
        <a:bodyPr/>
        <a:lstStyle/>
        <a:p>
          <a:endParaRPr lang="en-US"/>
        </a:p>
      </dgm:t>
    </dgm:pt>
    <dgm:pt modelId="{67CFD9D1-F90C-4653-B753-58A8C484487D}" type="pres">
      <dgm:prSet presAssocID="{2A55F6D8-3A12-4FCA-B880-98995BD8F7BD}" presName="composite" presStyleCnt="0"/>
      <dgm:spPr/>
    </dgm:pt>
    <dgm:pt modelId="{FECB54FA-1356-4ED4-BA8D-B7E2C2CCE82E}" type="pres">
      <dgm:prSet presAssocID="{2A55F6D8-3A12-4FCA-B880-98995BD8F7BD}" presName="parentText" presStyleLbl="alignNode1" presStyleIdx="0" presStyleCnt="2">
        <dgm:presLayoutVars>
          <dgm:chMax val="1"/>
          <dgm:bulletEnabled val="1"/>
        </dgm:presLayoutVars>
      </dgm:prSet>
      <dgm:spPr/>
      <dgm:t>
        <a:bodyPr/>
        <a:lstStyle/>
        <a:p>
          <a:endParaRPr lang="en-US"/>
        </a:p>
      </dgm:t>
    </dgm:pt>
    <dgm:pt modelId="{88925B51-A925-4952-971C-AACDC54DF17F}" type="pres">
      <dgm:prSet presAssocID="{2A55F6D8-3A12-4FCA-B880-98995BD8F7BD}" presName="descendantText" presStyleLbl="alignAcc1" presStyleIdx="0" presStyleCnt="2">
        <dgm:presLayoutVars>
          <dgm:bulletEnabled val="1"/>
        </dgm:presLayoutVars>
      </dgm:prSet>
      <dgm:spPr/>
      <dgm:t>
        <a:bodyPr/>
        <a:lstStyle/>
        <a:p>
          <a:endParaRPr lang="en-US"/>
        </a:p>
      </dgm:t>
    </dgm:pt>
    <dgm:pt modelId="{819DCA33-1F57-4B3F-B88A-E2C3B40D76C4}" type="pres">
      <dgm:prSet presAssocID="{7CFEE7E4-158A-487B-8EF8-AA500CFB9ADD}" presName="sp" presStyleCnt="0"/>
      <dgm:spPr/>
    </dgm:pt>
    <dgm:pt modelId="{A617A571-3A4D-4718-8091-B981FB757812}" type="pres">
      <dgm:prSet presAssocID="{8DD66C6D-01E7-4387-B8D2-07F5C190FF1D}" presName="composite" presStyleCnt="0"/>
      <dgm:spPr/>
    </dgm:pt>
    <dgm:pt modelId="{5EB801BE-5F6E-4567-86B1-D0CABD202B99}" type="pres">
      <dgm:prSet presAssocID="{8DD66C6D-01E7-4387-B8D2-07F5C190FF1D}" presName="parentText" presStyleLbl="alignNode1" presStyleIdx="1" presStyleCnt="2">
        <dgm:presLayoutVars>
          <dgm:chMax val="1"/>
          <dgm:bulletEnabled val="1"/>
        </dgm:presLayoutVars>
      </dgm:prSet>
      <dgm:spPr/>
      <dgm:t>
        <a:bodyPr/>
        <a:lstStyle/>
        <a:p>
          <a:endParaRPr lang="en-US"/>
        </a:p>
      </dgm:t>
    </dgm:pt>
    <dgm:pt modelId="{D43B5E78-BD1D-4D82-99F4-023644F1B7D5}" type="pres">
      <dgm:prSet presAssocID="{8DD66C6D-01E7-4387-B8D2-07F5C190FF1D}" presName="descendantText" presStyleLbl="alignAcc1" presStyleIdx="1" presStyleCnt="2">
        <dgm:presLayoutVars>
          <dgm:bulletEnabled val="1"/>
        </dgm:presLayoutVars>
      </dgm:prSet>
      <dgm:spPr/>
      <dgm:t>
        <a:bodyPr/>
        <a:lstStyle/>
        <a:p>
          <a:endParaRPr lang="en-US"/>
        </a:p>
      </dgm:t>
    </dgm:pt>
  </dgm:ptLst>
  <dgm:cxnLst>
    <dgm:cxn modelId="{32C8642A-34EB-48C9-85F4-BC0F4054243A}" type="presOf" srcId="{C1808617-ADC4-4833-93BD-BBDD4C2DC20A}" destId="{88925B51-A925-4952-971C-AACDC54DF17F}" srcOrd="0" destOrd="0" presId="urn:microsoft.com/office/officeart/2005/8/layout/chevron2"/>
    <dgm:cxn modelId="{DDB133E6-9703-4B63-97FA-5C5E7DB4C550}" type="presOf" srcId="{2A55F6D8-3A12-4FCA-B880-98995BD8F7BD}" destId="{FECB54FA-1356-4ED4-BA8D-B7E2C2CCE82E}" srcOrd="0" destOrd="0" presId="urn:microsoft.com/office/officeart/2005/8/layout/chevron2"/>
    <dgm:cxn modelId="{187C49BC-AC41-4B3E-8C83-29C621251DED}" srcId="{373B0259-E661-4EB6-830C-17E8D62E36AC}" destId="{2A55F6D8-3A12-4FCA-B880-98995BD8F7BD}" srcOrd="0" destOrd="0" parTransId="{0EF8C33F-8DD8-4086-9937-6178F045B7A9}" sibTransId="{7CFEE7E4-158A-487B-8EF8-AA500CFB9ADD}"/>
    <dgm:cxn modelId="{A7ADE257-7CFD-43CB-BC15-D6B8EA850C3E}" srcId="{373B0259-E661-4EB6-830C-17E8D62E36AC}" destId="{8DD66C6D-01E7-4387-B8D2-07F5C190FF1D}" srcOrd="1" destOrd="0" parTransId="{0AB44A26-9716-4E5B-A8D5-F8DCC966B4C0}" sibTransId="{35CE3B9D-A93E-4E57-9B47-C56A4A6F1D81}"/>
    <dgm:cxn modelId="{305B6047-2341-4BBB-820E-6E9F77F96B81}" type="presOf" srcId="{8DD66C6D-01E7-4387-B8D2-07F5C190FF1D}" destId="{5EB801BE-5F6E-4567-86B1-D0CABD202B99}" srcOrd="0" destOrd="0" presId="urn:microsoft.com/office/officeart/2005/8/layout/chevron2"/>
    <dgm:cxn modelId="{4B63CFEB-2DB0-411C-971D-1779853FE60B}" type="presOf" srcId="{373B0259-E661-4EB6-830C-17E8D62E36AC}" destId="{7EAD8FAB-8B71-4EA9-929D-16E486FAA113}" srcOrd="0" destOrd="0" presId="urn:microsoft.com/office/officeart/2005/8/layout/chevron2"/>
    <dgm:cxn modelId="{FB2E1B10-8298-4A34-B9D7-6349D2297567}" type="presOf" srcId="{10B0759D-1B5E-4739-AB57-2DF7FA58E109}" destId="{D43B5E78-BD1D-4D82-99F4-023644F1B7D5}" srcOrd="0" destOrd="0" presId="urn:microsoft.com/office/officeart/2005/8/layout/chevron2"/>
    <dgm:cxn modelId="{828C0478-26B0-46DD-8B68-C3CED61C24A8}" srcId="{8DD66C6D-01E7-4387-B8D2-07F5C190FF1D}" destId="{10B0759D-1B5E-4739-AB57-2DF7FA58E109}" srcOrd="0" destOrd="0" parTransId="{58EDEFBE-E772-4C2D-B4B2-86FD769643E0}" sibTransId="{3A0C30FA-6B37-4AF9-9F5D-AEBD9D0EB990}"/>
    <dgm:cxn modelId="{CEC20CDF-6FC2-4980-8725-7B88CFD832EE}" srcId="{2A55F6D8-3A12-4FCA-B880-98995BD8F7BD}" destId="{C1808617-ADC4-4833-93BD-BBDD4C2DC20A}" srcOrd="0" destOrd="0" parTransId="{AF8E5809-4E68-483F-98AD-3F720A7A6102}" sibTransId="{735E836D-9545-4E74-9A5C-CB7227981FC0}"/>
    <dgm:cxn modelId="{1F33328A-F50C-430A-AB90-964BFF396715}" type="presParOf" srcId="{7EAD8FAB-8B71-4EA9-929D-16E486FAA113}" destId="{67CFD9D1-F90C-4653-B753-58A8C484487D}" srcOrd="0" destOrd="0" presId="urn:microsoft.com/office/officeart/2005/8/layout/chevron2"/>
    <dgm:cxn modelId="{CABF1C0A-0182-4E44-9C37-B294BC8F544A}" type="presParOf" srcId="{67CFD9D1-F90C-4653-B753-58A8C484487D}" destId="{FECB54FA-1356-4ED4-BA8D-B7E2C2CCE82E}" srcOrd="0" destOrd="0" presId="urn:microsoft.com/office/officeart/2005/8/layout/chevron2"/>
    <dgm:cxn modelId="{83D54AB0-AA08-4F60-A8CD-DB82E348F7EA}" type="presParOf" srcId="{67CFD9D1-F90C-4653-B753-58A8C484487D}" destId="{88925B51-A925-4952-971C-AACDC54DF17F}" srcOrd="1" destOrd="0" presId="urn:microsoft.com/office/officeart/2005/8/layout/chevron2"/>
    <dgm:cxn modelId="{081DB62A-B6E0-4C87-86FF-67DDD1CD42B1}" type="presParOf" srcId="{7EAD8FAB-8B71-4EA9-929D-16E486FAA113}" destId="{819DCA33-1F57-4B3F-B88A-E2C3B40D76C4}" srcOrd="1" destOrd="0" presId="urn:microsoft.com/office/officeart/2005/8/layout/chevron2"/>
    <dgm:cxn modelId="{9C28A4C2-B91C-4FF3-AD7D-9EB704A734BD}" type="presParOf" srcId="{7EAD8FAB-8B71-4EA9-929D-16E486FAA113}" destId="{A617A571-3A4D-4718-8091-B981FB757812}" srcOrd="2" destOrd="0" presId="urn:microsoft.com/office/officeart/2005/8/layout/chevron2"/>
    <dgm:cxn modelId="{81E72E6B-2299-4023-835D-9D83E0377684}" type="presParOf" srcId="{A617A571-3A4D-4718-8091-B981FB757812}" destId="{5EB801BE-5F6E-4567-86B1-D0CABD202B99}" srcOrd="0" destOrd="0" presId="urn:microsoft.com/office/officeart/2005/8/layout/chevron2"/>
    <dgm:cxn modelId="{7FBC0BA3-E681-4B68-BBA4-C730E0B18B6C}" type="presParOf" srcId="{A617A571-3A4D-4718-8091-B981FB757812}" destId="{D43B5E78-BD1D-4D82-99F4-023644F1B7D5}"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CB54FA-1356-4ED4-BA8D-B7E2C2CCE82E}">
      <dsp:nvSpPr>
        <dsp:cNvPr id="0" name=""/>
        <dsp:cNvSpPr/>
      </dsp:nvSpPr>
      <dsp:spPr>
        <a:xfrm rot="5400000">
          <a:off x="-384463" y="388576"/>
          <a:ext cx="2563093" cy="1794165"/>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385" tIns="32385" rIns="32385" bIns="32385" numCol="1" spcCol="1270" anchor="ctr" anchorCtr="0">
          <a:noAutofit/>
        </a:bodyPr>
        <a:lstStyle/>
        <a:p>
          <a:pPr lvl="0" algn="ctr" defTabSz="2266950">
            <a:lnSpc>
              <a:spcPct val="90000"/>
            </a:lnSpc>
            <a:spcBef>
              <a:spcPct val="0"/>
            </a:spcBef>
            <a:spcAft>
              <a:spcPct val="35000"/>
            </a:spcAft>
          </a:pPr>
          <a:r>
            <a:rPr lang="en-US" sz="5100" kern="1200" dirty="0" smtClean="0">
              <a:latin typeface="Times New Roman" pitchFamily="18" charset="0"/>
              <a:cs typeface="Times New Roman" pitchFamily="18" charset="0"/>
            </a:rPr>
            <a:t>GTGT</a:t>
          </a:r>
          <a:endParaRPr lang="en-US" sz="5100" kern="1200" dirty="0">
            <a:latin typeface="Times New Roman" pitchFamily="18" charset="0"/>
            <a:cs typeface="Times New Roman" pitchFamily="18" charset="0"/>
          </a:endParaRPr>
        </a:p>
      </dsp:txBody>
      <dsp:txXfrm rot="-5400000">
        <a:off x="2" y="901195"/>
        <a:ext cx="1794165" cy="768928"/>
      </dsp:txXfrm>
    </dsp:sp>
    <dsp:sp modelId="{88925B51-A925-4952-971C-AACDC54DF17F}">
      <dsp:nvSpPr>
        <dsp:cNvPr id="0" name=""/>
        <dsp:cNvSpPr/>
      </dsp:nvSpPr>
      <dsp:spPr>
        <a:xfrm rot="5400000">
          <a:off x="4293177" y="-2494899"/>
          <a:ext cx="1666010" cy="6664034"/>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6032" tIns="22860" rIns="22860" bIns="22860"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err="1" smtClean="0">
              <a:latin typeface="Times New Roman" pitchFamily="18" charset="0"/>
              <a:cs typeface="Times New Roman" pitchFamily="18" charset="0"/>
            </a:rPr>
            <a:t>Cơ</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sở</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của</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thuế</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GTGT</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là</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khoản</a:t>
          </a:r>
          <a:r>
            <a:rPr lang="en-US" sz="3600" kern="1200" dirty="0" smtClean="0">
              <a:latin typeface="Times New Roman" pitchFamily="18" charset="0"/>
              <a:cs typeface="Times New Roman" pitchFamily="18" charset="0"/>
            </a:rPr>
            <a:t> </a:t>
          </a:r>
          <a:r>
            <a:rPr lang="en-US" sz="3600" b="1" kern="1200" dirty="0" err="1" smtClean="0">
              <a:solidFill>
                <a:srgbClr val="FF0000"/>
              </a:solidFill>
              <a:latin typeface="Times New Roman" pitchFamily="18" charset="0"/>
              <a:cs typeface="Times New Roman" pitchFamily="18" charset="0"/>
            </a:rPr>
            <a:t>chênh</a:t>
          </a:r>
          <a:r>
            <a:rPr lang="en-US" sz="3600" b="1" kern="1200" dirty="0" smtClean="0">
              <a:solidFill>
                <a:srgbClr val="FF0000"/>
              </a:solidFill>
              <a:latin typeface="Times New Roman" pitchFamily="18" charset="0"/>
              <a:cs typeface="Times New Roman" pitchFamily="18" charset="0"/>
            </a:rPr>
            <a:t> </a:t>
          </a:r>
          <a:r>
            <a:rPr lang="en-US" sz="3600" b="1" kern="1200" dirty="0" err="1" smtClean="0">
              <a:solidFill>
                <a:srgbClr val="FF0000"/>
              </a:solidFill>
              <a:latin typeface="Times New Roman" pitchFamily="18" charset="0"/>
              <a:cs typeface="Times New Roman" pitchFamily="18" charset="0"/>
            </a:rPr>
            <a:t>lệch</a:t>
          </a:r>
          <a:r>
            <a:rPr lang="en-US" sz="3600" b="1" kern="1200" dirty="0" smtClean="0">
              <a:solidFill>
                <a:srgbClr val="FF0000"/>
              </a:solidFill>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giữa</a:t>
          </a:r>
          <a:r>
            <a:rPr lang="en-US" sz="3600" kern="1200" dirty="0" smtClean="0">
              <a:latin typeface="Times New Roman" pitchFamily="18" charset="0"/>
              <a:cs typeface="Times New Roman" pitchFamily="18" charset="0"/>
            </a:rPr>
            <a:t> </a:t>
          </a:r>
          <a:r>
            <a:rPr lang="en-US" sz="3600" b="1" kern="1200" dirty="0" err="1" smtClean="0">
              <a:solidFill>
                <a:srgbClr val="0000CC"/>
              </a:solidFill>
              <a:latin typeface="Times New Roman" pitchFamily="18" charset="0"/>
              <a:cs typeface="Times New Roman" pitchFamily="18" charset="0"/>
            </a:rPr>
            <a:t>giá</a:t>
          </a:r>
          <a:r>
            <a:rPr lang="en-US" sz="3600" b="1" kern="1200" dirty="0" smtClean="0">
              <a:solidFill>
                <a:srgbClr val="0000CC"/>
              </a:solidFill>
              <a:latin typeface="Times New Roman" pitchFamily="18" charset="0"/>
              <a:cs typeface="Times New Roman" pitchFamily="18" charset="0"/>
            </a:rPr>
            <a:t> </a:t>
          </a:r>
          <a:r>
            <a:rPr lang="en-US" sz="3600" b="1" kern="1200" dirty="0" err="1" smtClean="0">
              <a:solidFill>
                <a:srgbClr val="0000CC"/>
              </a:solidFill>
              <a:latin typeface="Times New Roman" pitchFamily="18" charset="0"/>
              <a:cs typeface="Times New Roman" pitchFamily="18" charset="0"/>
            </a:rPr>
            <a:t>mua</a:t>
          </a:r>
          <a:r>
            <a:rPr lang="en-US" sz="3600" b="1" kern="1200" dirty="0" smtClean="0">
              <a:solidFill>
                <a:srgbClr val="0000CC"/>
              </a:solidFill>
              <a:latin typeface="Times New Roman" pitchFamily="18" charset="0"/>
              <a:cs typeface="Times New Roman" pitchFamily="18" charset="0"/>
            </a:rPr>
            <a:t> </a:t>
          </a:r>
          <a:r>
            <a:rPr lang="en-US" sz="3600" b="1" kern="1200" dirty="0" err="1" smtClean="0">
              <a:solidFill>
                <a:srgbClr val="0000CC"/>
              </a:solidFill>
              <a:latin typeface="Times New Roman" pitchFamily="18" charset="0"/>
              <a:cs typeface="Times New Roman" pitchFamily="18" charset="0"/>
            </a:rPr>
            <a:t>và</a:t>
          </a:r>
          <a:r>
            <a:rPr lang="en-US" sz="3600" b="1" kern="1200" dirty="0" smtClean="0">
              <a:solidFill>
                <a:srgbClr val="0000CC"/>
              </a:solidFill>
              <a:latin typeface="Times New Roman" pitchFamily="18" charset="0"/>
              <a:cs typeface="Times New Roman" pitchFamily="18" charset="0"/>
            </a:rPr>
            <a:t> </a:t>
          </a:r>
          <a:r>
            <a:rPr lang="en-US" sz="3600" b="1" kern="1200" dirty="0" err="1" smtClean="0">
              <a:solidFill>
                <a:srgbClr val="0000CC"/>
              </a:solidFill>
              <a:latin typeface="Times New Roman" pitchFamily="18" charset="0"/>
              <a:cs typeface="Times New Roman" pitchFamily="18" charset="0"/>
            </a:rPr>
            <a:t>giá</a:t>
          </a:r>
          <a:r>
            <a:rPr lang="en-US" sz="3600" b="1" kern="1200" dirty="0" smtClean="0">
              <a:solidFill>
                <a:srgbClr val="0000CC"/>
              </a:solidFill>
              <a:latin typeface="Times New Roman" pitchFamily="18" charset="0"/>
              <a:cs typeface="Times New Roman" pitchFamily="18" charset="0"/>
            </a:rPr>
            <a:t> </a:t>
          </a:r>
          <a:r>
            <a:rPr lang="en-US" sz="3600" b="1" kern="1200" dirty="0" err="1" smtClean="0">
              <a:solidFill>
                <a:srgbClr val="0000CC"/>
              </a:solidFill>
              <a:latin typeface="Times New Roman" pitchFamily="18" charset="0"/>
              <a:cs typeface="Times New Roman" pitchFamily="18" charset="0"/>
            </a:rPr>
            <a:t>bán</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hàng</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hóa</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cung</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ứng</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dịch</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vụ</a:t>
          </a:r>
          <a:endParaRPr lang="en-US" sz="3600" kern="1200" dirty="0">
            <a:latin typeface="Times New Roman" pitchFamily="18" charset="0"/>
            <a:cs typeface="Times New Roman" pitchFamily="18" charset="0"/>
          </a:endParaRPr>
        </a:p>
      </dsp:txBody>
      <dsp:txXfrm rot="-5400000">
        <a:off x="1794165" y="85441"/>
        <a:ext cx="6582706" cy="1503354"/>
      </dsp:txXfrm>
    </dsp:sp>
    <dsp:sp modelId="{5EB801BE-5F6E-4567-86B1-D0CABD202B99}">
      <dsp:nvSpPr>
        <dsp:cNvPr id="0" name=""/>
        <dsp:cNvSpPr/>
      </dsp:nvSpPr>
      <dsp:spPr>
        <a:xfrm rot="5400000">
          <a:off x="-384463" y="2668658"/>
          <a:ext cx="2563093" cy="1794165"/>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385" tIns="32385" rIns="32385" bIns="32385" numCol="1" spcCol="1270" anchor="ctr" anchorCtr="0">
          <a:noAutofit/>
        </a:bodyPr>
        <a:lstStyle/>
        <a:p>
          <a:pPr lvl="0" algn="ctr" defTabSz="2266950">
            <a:lnSpc>
              <a:spcPct val="90000"/>
            </a:lnSpc>
            <a:spcBef>
              <a:spcPct val="0"/>
            </a:spcBef>
            <a:spcAft>
              <a:spcPct val="35000"/>
            </a:spcAft>
          </a:pPr>
          <a:r>
            <a:rPr lang="en-US" sz="5100" kern="1200" dirty="0" smtClean="0">
              <a:latin typeface="Times New Roman" pitchFamily="18" charset="0"/>
              <a:cs typeface="Times New Roman" pitchFamily="18" charset="0"/>
            </a:rPr>
            <a:t>GTGT</a:t>
          </a:r>
          <a:endParaRPr lang="en-US" sz="5100" kern="1200" dirty="0">
            <a:latin typeface="Times New Roman" pitchFamily="18" charset="0"/>
            <a:cs typeface="Times New Roman" pitchFamily="18" charset="0"/>
          </a:endParaRPr>
        </a:p>
      </dsp:txBody>
      <dsp:txXfrm rot="-5400000">
        <a:off x="2" y="3181277"/>
        <a:ext cx="1794165" cy="768928"/>
      </dsp:txXfrm>
    </dsp:sp>
    <dsp:sp modelId="{D43B5E78-BD1D-4D82-99F4-023644F1B7D5}">
      <dsp:nvSpPr>
        <dsp:cNvPr id="0" name=""/>
        <dsp:cNvSpPr/>
      </dsp:nvSpPr>
      <dsp:spPr>
        <a:xfrm rot="5400000">
          <a:off x="4293177" y="-214817"/>
          <a:ext cx="1666010" cy="6664034"/>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6032" tIns="22860" rIns="22860" bIns="22860"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Tổng</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giá</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trị</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hàng</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hóa</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dịch</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vụ</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bán</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ra</a:t>
          </a:r>
          <a:r>
            <a:rPr lang="en-US" sz="3600" kern="1200" dirty="0" smtClean="0">
              <a:latin typeface="Times New Roman" pitchFamily="18" charset="0"/>
              <a:cs typeface="Times New Roman" pitchFamily="18" charset="0"/>
            </a:rPr>
            <a:t> - </a:t>
          </a:r>
          <a:r>
            <a:rPr lang="en-US" sz="3600" kern="1200" dirty="0" err="1" smtClean="0">
              <a:latin typeface="Times New Roman" pitchFamily="18" charset="0"/>
              <a:cs typeface="Times New Roman" pitchFamily="18" charset="0"/>
            </a:rPr>
            <a:t>Tổng</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giá</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trị</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hàng</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hóa</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dịch</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vụ</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mua</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vào</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tương</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ứng</a:t>
          </a:r>
          <a:endParaRPr lang="en-US" sz="3600" kern="1200" dirty="0">
            <a:latin typeface="Times New Roman" pitchFamily="18" charset="0"/>
            <a:cs typeface="Times New Roman" pitchFamily="18" charset="0"/>
          </a:endParaRPr>
        </a:p>
      </dsp:txBody>
      <dsp:txXfrm rot="-5400000">
        <a:off x="1794165" y="2365523"/>
        <a:ext cx="6582706" cy="1503354"/>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794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4143375" y="0"/>
            <a:ext cx="3170238" cy="479425"/>
          </a:xfrm>
          <a:prstGeom prst="rect">
            <a:avLst/>
          </a:prstGeom>
        </p:spPr>
        <p:txBody>
          <a:bodyPr vert="horz" lIns="91440" tIns="45720" rIns="91440" bIns="45720" rtlCol="0"/>
          <a:lstStyle>
            <a:lvl1pPr algn="r">
              <a:defRPr sz="1200"/>
            </a:lvl1pPr>
          </a:lstStyle>
          <a:p>
            <a:fld id="{72BF7CDC-2235-442F-A0F5-9FE0923E28C9}" type="datetimeFigureOut">
              <a:rPr lang="en-US" smtClean="0"/>
              <a:pPr/>
              <a:t>09/01/2024</a:t>
            </a:fld>
            <a:endParaRPr lang="en-US"/>
          </a:p>
        </p:txBody>
      </p:sp>
      <p:sp>
        <p:nvSpPr>
          <p:cNvPr id="4" name="Footer Placeholder 3"/>
          <p:cNvSpPr>
            <a:spLocks noGrp="1"/>
          </p:cNvSpPr>
          <p:nvPr>
            <p:ph type="ftr" sz="quarter" idx="2"/>
          </p:nvPr>
        </p:nvSpPr>
        <p:spPr>
          <a:xfrm>
            <a:off x="0" y="9120188"/>
            <a:ext cx="3170238" cy="4794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4143375" y="9120188"/>
            <a:ext cx="3170238" cy="479425"/>
          </a:xfrm>
          <a:prstGeom prst="rect">
            <a:avLst/>
          </a:prstGeom>
        </p:spPr>
        <p:txBody>
          <a:bodyPr vert="horz" lIns="91440" tIns="45720" rIns="91440" bIns="45720" rtlCol="0" anchor="b"/>
          <a:lstStyle>
            <a:lvl1pPr algn="r">
              <a:defRPr sz="1200"/>
            </a:lvl1pPr>
          </a:lstStyle>
          <a:p>
            <a:fld id="{B2A17A6F-FF6A-42F6-9C5E-394AF9BDED1E}" type="slidenum">
              <a:rPr lang="en-US" smtClean="0"/>
              <a:pPr/>
              <a:t>‹#›</a:t>
            </a:fld>
            <a:endParaRPr lang="en-US"/>
          </a:p>
        </p:txBody>
      </p:sp>
    </p:spTree>
    <p:extLst>
      <p:ext uri="{BB962C8B-B14F-4D97-AF65-F5344CB8AC3E}">
        <p14:creationId xmlns:p14="http://schemas.microsoft.com/office/powerpoint/2010/main" val="291530575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57D8B536-E74D-41D1-9A1C-31658141D060}" type="datetimeFigureOut">
              <a:rPr lang="en-US" smtClean="0"/>
              <a:pPr/>
              <a:t>09/01/2024</a:t>
            </a:fld>
            <a:endParaRPr lang="en-US"/>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2EE5D2A8-D2D0-43AA-8AE4-90DFDF359222}" type="slidenum">
              <a:rPr lang="en-US" smtClean="0"/>
              <a:pPr/>
              <a:t>‹#›</a:t>
            </a:fld>
            <a:endParaRPr lang="en-US"/>
          </a:p>
        </p:txBody>
      </p:sp>
    </p:spTree>
    <p:extLst>
      <p:ext uri="{BB962C8B-B14F-4D97-AF65-F5344CB8AC3E}">
        <p14:creationId xmlns:p14="http://schemas.microsoft.com/office/powerpoint/2010/main" val="100699083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p:txBody>
          <a:bodyPr/>
          <a:lstStyle/>
          <a:p>
            <a:pPr>
              <a:defRPr/>
            </a:pPr>
            <a:fld id="{E971F049-730D-4C90-9281-BD9AC06B4708}" type="slidenum">
              <a:rPr lang="en-US" smtClean="0"/>
              <a:pPr>
                <a:defRPr/>
              </a:pPr>
              <a:t>26</a:t>
            </a:fld>
            <a:endParaRPr lang="en-US"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endParaRPr lang="vi-VN" smtClean="0"/>
          </a:p>
        </p:txBody>
      </p:sp>
    </p:spTree>
    <p:extLst>
      <p:ext uri="{BB962C8B-B14F-4D97-AF65-F5344CB8AC3E}">
        <p14:creationId xmlns:p14="http://schemas.microsoft.com/office/powerpoint/2010/main" val="32824720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p:txBody>
          <a:bodyPr/>
          <a:lstStyle/>
          <a:p>
            <a:pPr>
              <a:defRPr/>
            </a:pPr>
            <a:fld id="{E971F049-730D-4C90-9281-BD9AC06B4708}" type="slidenum">
              <a:rPr lang="en-US" smtClean="0"/>
              <a:pPr>
                <a:defRPr/>
              </a:pPr>
              <a:t>35</a:t>
            </a:fld>
            <a:endParaRPr lang="en-US"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endParaRPr lang="vi-VN" smtClean="0"/>
          </a:p>
        </p:txBody>
      </p:sp>
    </p:spTree>
    <p:extLst>
      <p:ext uri="{BB962C8B-B14F-4D97-AF65-F5344CB8AC3E}">
        <p14:creationId xmlns:p14="http://schemas.microsoft.com/office/powerpoint/2010/main" val="5175344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p:txBody>
          <a:bodyPr/>
          <a:lstStyle/>
          <a:p>
            <a:pPr>
              <a:defRPr/>
            </a:pPr>
            <a:fld id="{E971F049-730D-4C90-9281-BD9AC06B4708}" type="slidenum">
              <a:rPr lang="en-US" smtClean="0"/>
              <a:pPr>
                <a:defRPr/>
              </a:pPr>
              <a:t>36</a:t>
            </a:fld>
            <a:endParaRPr lang="en-US"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endParaRPr lang="vi-VN" dirty="0" smtClean="0"/>
          </a:p>
        </p:txBody>
      </p:sp>
    </p:spTree>
    <p:extLst>
      <p:ext uri="{BB962C8B-B14F-4D97-AF65-F5344CB8AC3E}">
        <p14:creationId xmlns:p14="http://schemas.microsoft.com/office/powerpoint/2010/main" val="21198059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Accounts payable: </a:t>
            </a:r>
            <a:r>
              <a:rPr lang="en-US" dirty="0" err="1" smtClean="0"/>
              <a:t>được</a:t>
            </a:r>
            <a:r>
              <a:rPr lang="en-US" baseline="0" dirty="0" smtClean="0"/>
              <a:t> </a:t>
            </a:r>
            <a:r>
              <a:rPr lang="en-US" baseline="0" dirty="0" err="1" smtClean="0"/>
              <a:t>định</a:t>
            </a:r>
            <a:r>
              <a:rPr lang="en-US" baseline="0" dirty="0" smtClean="0"/>
              <a:t> </a:t>
            </a:r>
            <a:r>
              <a:rPr lang="en-US" baseline="0" dirty="0" err="1" smtClean="0"/>
              <a:t>nghĩa</a:t>
            </a:r>
            <a:r>
              <a:rPr lang="en-US" baseline="0" dirty="0" smtClean="0"/>
              <a:t> </a:t>
            </a:r>
            <a:r>
              <a:rPr lang="en-US" baseline="0" dirty="0" err="1" smtClean="0"/>
              <a:t>là</a:t>
            </a:r>
            <a:r>
              <a:rPr lang="en-US" baseline="0" dirty="0" smtClean="0"/>
              <a:t> </a:t>
            </a:r>
            <a:r>
              <a:rPr lang="en-US" baseline="0" dirty="0" err="1" smtClean="0"/>
              <a:t>nợ</a:t>
            </a:r>
            <a:r>
              <a:rPr lang="en-US" baseline="0" dirty="0" smtClean="0"/>
              <a:t> </a:t>
            </a:r>
            <a:r>
              <a:rPr lang="en-US" baseline="0" dirty="0" err="1" smtClean="0"/>
              <a:t>phải</a:t>
            </a:r>
            <a:r>
              <a:rPr lang="en-US" baseline="0" dirty="0" smtClean="0"/>
              <a:t> </a:t>
            </a:r>
            <a:r>
              <a:rPr lang="en-US" baseline="0" dirty="0" err="1" smtClean="0"/>
              <a:t>trả</a:t>
            </a:r>
            <a:r>
              <a:rPr lang="en-US" baseline="0" dirty="0" smtClean="0"/>
              <a:t> </a:t>
            </a:r>
            <a:r>
              <a:rPr lang="en-US" baseline="0" dirty="0" err="1" smtClean="0"/>
              <a:t>cho</a:t>
            </a:r>
            <a:r>
              <a:rPr lang="en-US" baseline="0" dirty="0" smtClean="0"/>
              <a:t> </a:t>
            </a:r>
            <a:r>
              <a:rPr lang="en-US" baseline="0" dirty="0" err="1" smtClean="0"/>
              <a:t>người</a:t>
            </a:r>
            <a:r>
              <a:rPr lang="en-US" baseline="0" dirty="0" smtClean="0"/>
              <a:t> </a:t>
            </a:r>
            <a:r>
              <a:rPr lang="en-US" baseline="0" dirty="0" err="1" smtClean="0"/>
              <a:t>bán</a:t>
            </a:r>
            <a:r>
              <a:rPr lang="en-US" baseline="0" dirty="0" smtClean="0"/>
              <a:t> </a:t>
            </a:r>
            <a:r>
              <a:rPr lang="en-US" baseline="0" dirty="0" err="1" smtClean="0"/>
              <a:t>hoặc</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căn</a:t>
            </a:r>
            <a:r>
              <a:rPr lang="en-US" baseline="0" dirty="0" smtClean="0"/>
              <a:t> </a:t>
            </a:r>
            <a:r>
              <a:rPr lang="en-US" baseline="0" dirty="0" err="1" smtClean="0"/>
              <a:t>cứ</a:t>
            </a:r>
            <a:r>
              <a:rPr lang="en-US" baseline="0" dirty="0" smtClean="0"/>
              <a:t> </a:t>
            </a:r>
            <a:r>
              <a:rPr lang="en-US" baseline="0" dirty="0" err="1" smtClean="0"/>
              <a:t>vào</a:t>
            </a:r>
            <a:r>
              <a:rPr lang="en-US" baseline="0" dirty="0" smtClean="0"/>
              <a:t> </a:t>
            </a:r>
            <a:r>
              <a:rPr lang="en-US" baseline="0" dirty="0" err="1" smtClean="0"/>
              <a:t>hóa</a:t>
            </a:r>
            <a:r>
              <a:rPr lang="en-US" baseline="0" dirty="0" smtClean="0"/>
              <a:t> </a:t>
            </a:r>
            <a:r>
              <a:rPr lang="en-US" baseline="0" dirty="0" err="1" smtClean="0"/>
              <a:t>đơn</a:t>
            </a:r>
            <a:r>
              <a:rPr lang="en-US" baseline="0" dirty="0" smtClean="0"/>
              <a:t>; </a:t>
            </a:r>
            <a:r>
              <a:rPr lang="en-US" baseline="0" dirty="0" err="1" smtClean="0"/>
              <a:t>em</a:t>
            </a:r>
            <a:r>
              <a:rPr lang="en-US" baseline="0" dirty="0" smtClean="0"/>
              <a:t> </a:t>
            </a:r>
            <a:r>
              <a:rPr lang="en-US" baseline="0" dirty="0" err="1" smtClean="0"/>
              <a:t>thấy</a:t>
            </a:r>
            <a:r>
              <a:rPr lang="en-US" baseline="0" dirty="0" smtClean="0"/>
              <a:t> </a:t>
            </a:r>
            <a:r>
              <a:rPr lang="en-US" baseline="0" dirty="0" err="1" smtClean="0"/>
              <a:t>nó</a:t>
            </a:r>
            <a:r>
              <a:rPr lang="en-US" baseline="0" dirty="0" smtClean="0"/>
              <a:t> </a:t>
            </a:r>
            <a:r>
              <a:rPr lang="en-US" baseline="0" dirty="0" err="1" smtClean="0"/>
              <a:t>phổ</a:t>
            </a:r>
            <a:r>
              <a:rPr lang="en-US" baseline="0" dirty="0" smtClean="0"/>
              <a:t> </a:t>
            </a:r>
            <a:r>
              <a:rPr lang="en-US" baseline="0" dirty="0" err="1" smtClean="0"/>
              <a:t>biến</a:t>
            </a:r>
            <a:r>
              <a:rPr lang="en-US" baseline="0" dirty="0" smtClean="0"/>
              <a:t> </a:t>
            </a:r>
            <a:r>
              <a:rPr lang="en-US" baseline="0" dirty="0" err="1" smtClean="0"/>
              <a:t>trong</a:t>
            </a:r>
            <a:r>
              <a:rPr lang="en-US" baseline="0" dirty="0" smtClean="0"/>
              <a:t> </a:t>
            </a:r>
            <a:r>
              <a:rPr lang="en-US" baseline="0" dirty="0" err="1" smtClean="0"/>
              <a:t>giáo</a:t>
            </a:r>
            <a:r>
              <a:rPr lang="en-US" baseline="0" dirty="0" smtClean="0"/>
              <a:t> </a:t>
            </a:r>
            <a:r>
              <a:rPr lang="en-US" baseline="0" dirty="0" err="1" smtClean="0"/>
              <a:t>trình</a:t>
            </a:r>
            <a:r>
              <a:rPr lang="en-US" baseline="0" dirty="0" smtClean="0"/>
              <a:t>, </a:t>
            </a:r>
            <a:r>
              <a:rPr lang="en-US" baseline="0" dirty="0" err="1" smtClean="0"/>
              <a:t>nên</a:t>
            </a:r>
            <a:r>
              <a:rPr lang="en-US" baseline="0" dirty="0" smtClean="0"/>
              <a:t> </a:t>
            </a:r>
            <a:r>
              <a:rPr lang="en-US" baseline="0" dirty="0" err="1" smtClean="0"/>
              <a:t>dùng</a:t>
            </a:r>
            <a:r>
              <a:rPr lang="en-US" baseline="0" dirty="0" smtClean="0"/>
              <a:t> </a:t>
            </a:r>
            <a:r>
              <a:rPr lang="en-US" baseline="0" dirty="0" err="1" smtClean="0"/>
              <a:t>thay</a:t>
            </a:r>
            <a:r>
              <a:rPr lang="en-US" baseline="0" dirty="0" smtClean="0"/>
              <a:t> </a:t>
            </a:r>
            <a:r>
              <a:rPr lang="en-US" baseline="0" dirty="0" err="1" smtClean="0"/>
              <a:t>cho</a:t>
            </a:r>
            <a:r>
              <a:rPr lang="en-US" baseline="0" dirty="0" smtClean="0"/>
              <a:t> </a:t>
            </a:r>
            <a:r>
              <a:rPr lang="en-US" baseline="0" dirty="0" err="1" smtClean="0"/>
              <a:t>thuật</a:t>
            </a:r>
            <a:r>
              <a:rPr lang="en-US" baseline="0" dirty="0" smtClean="0"/>
              <a:t> </a:t>
            </a:r>
            <a:r>
              <a:rPr lang="en-US" baseline="0" dirty="0" err="1" smtClean="0"/>
              <a:t>ngữ</a:t>
            </a:r>
            <a:r>
              <a:rPr lang="en-US" baseline="0" dirty="0" smtClean="0"/>
              <a:t> </a:t>
            </a:r>
            <a:r>
              <a:rPr lang="en-US" sz="1200" kern="1200" dirty="0" smtClean="0">
                <a:solidFill>
                  <a:schemeClr val="tx1"/>
                </a:solidFill>
                <a:effectLst/>
                <a:latin typeface="+mn-lt"/>
                <a:ea typeface="+mn-ea"/>
                <a:cs typeface="+mn-cs"/>
              </a:rPr>
              <a:t>Short-term/Long-term payables to sellers</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trong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bảng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dịch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tiếng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Anh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cô</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Cúc</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gửi</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bộ</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môn</a:t>
            </a:r>
            <a:r>
              <a:rPr lang="en-US" sz="1200" kern="1200" baseline="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04CB5A54-4EAA-4154-9300-6EA936D7A542}" type="slidenum">
              <a:rPr lang="en-US" smtClean="0"/>
              <a:t>44</a:t>
            </a:fld>
            <a:endParaRPr lang="en-US"/>
          </a:p>
        </p:txBody>
      </p:sp>
    </p:spTree>
    <p:extLst>
      <p:ext uri="{BB962C8B-B14F-4D97-AF65-F5344CB8AC3E}">
        <p14:creationId xmlns:p14="http://schemas.microsoft.com/office/powerpoint/2010/main" val="4666042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Accounts payable: </a:t>
            </a:r>
            <a:r>
              <a:rPr lang="en-US" dirty="0" err="1" smtClean="0"/>
              <a:t>được</a:t>
            </a:r>
            <a:r>
              <a:rPr lang="en-US" baseline="0" dirty="0" smtClean="0"/>
              <a:t> </a:t>
            </a:r>
            <a:r>
              <a:rPr lang="en-US" baseline="0" dirty="0" err="1" smtClean="0"/>
              <a:t>định</a:t>
            </a:r>
            <a:r>
              <a:rPr lang="en-US" baseline="0" dirty="0" smtClean="0"/>
              <a:t> </a:t>
            </a:r>
            <a:r>
              <a:rPr lang="en-US" baseline="0" dirty="0" err="1" smtClean="0"/>
              <a:t>nghĩa</a:t>
            </a:r>
            <a:r>
              <a:rPr lang="en-US" baseline="0" dirty="0" smtClean="0"/>
              <a:t> </a:t>
            </a:r>
            <a:r>
              <a:rPr lang="en-US" baseline="0" dirty="0" err="1" smtClean="0"/>
              <a:t>là</a:t>
            </a:r>
            <a:r>
              <a:rPr lang="en-US" baseline="0" dirty="0" smtClean="0"/>
              <a:t> </a:t>
            </a:r>
            <a:r>
              <a:rPr lang="en-US" baseline="0" dirty="0" err="1" smtClean="0"/>
              <a:t>nợ</a:t>
            </a:r>
            <a:r>
              <a:rPr lang="en-US" baseline="0" dirty="0" smtClean="0"/>
              <a:t> </a:t>
            </a:r>
            <a:r>
              <a:rPr lang="en-US" baseline="0" dirty="0" err="1" smtClean="0"/>
              <a:t>phải</a:t>
            </a:r>
            <a:r>
              <a:rPr lang="en-US" baseline="0" dirty="0" smtClean="0"/>
              <a:t> </a:t>
            </a:r>
            <a:r>
              <a:rPr lang="en-US" baseline="0" dirty="0" err="1" smtClean="0"/>
              <a:t>trả</a:t>
            </a:r>
            <a:r>
              <a:rPr lang="en-US" baseline="0" dirty="0" smtClean="0"/>
              <a:t> </a:t>
            </a:r>
            <a:r>
              <a:rPr lang="en-US" baseline="0" dirty="0" err="1" smtClean="0"/>
              <a:t>cho</a:t>
            </a:r>
            <a:r>
              <a:rPr lang="en-US" baseline="0" dirty="0" smtClean="0"/>
              <a:t> </a:t>
            </a:r>
            <a:r>
              <a:rPr lang="en-US" baseline="0" dirty="0" err="1" smtClean="0"/>
              <a:t>người</a:t>
            </a:r>
            <a:r>
              <a:rPr lang="en-US" baseline="0" dirty="0" smtClean="0"/>
              <a:t> </a:t>
            </a:r>
            <a:r>
              <a:rPr lang="en-US" baseline="0" dirty="0" err="1" smtClean="0"/>
              <a:t>bán</a:t>
            </a:r>
            <a:r>
              <a:rPr lang="en-US" baseline="0" dirty="0" smtClean="0"/>
              <a:t> </a:t>
            </a:r>
            <a:r>
              <a:rPr lang="en-US" baseline="0" dirty="0" err="1" smtClean="0"/>
              <a:t>hoặc</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căn</a:t>
            </a:r>
            <a:r>
              <a:rPr lang="en-US" baseline="0" dirty="0" smtClean="0"/>
              <a:t> </a:t>
            </a:r>
            <a:r>
              <a:rPr lang="en-US" baseline="0" dirty="0" err="1" smtClean="0"/>
              <a:t>cứ</a:t>
            </a:r>
            <a:r>
              <a:rPr lang="en-US" baseline="0" dirty="0" smtClean="0"/>
              <a:t> </a:t>
            </a:r>
            <a:r>
              <a:rPr lang="en-US" baseline="0" dirty="0" err="1" smtClean="0"/>
              <a:t>vào</a:t>
            </a:r>
            <a:r>
              <a:rPr lang="en-US" baseline="0" dirty="0" smtClean="0"/>
              <a:t> </a:t>
            </a:r>
            <a:r>
              <a:rPr lang="en-US" baseline="0" dirty="0" err="1" smtClean="0"/>
              <a:t>hóa</a:t>
            </a:r>
            <a:r>
              <a:rPr lang="en-US" baseline="0" dirty="0" smtClean="0"/>
              <a:t> </a:t>
            </a:r>
            <a:r>
              <a:rPr lang="en-US" baseline="0" dirty="0" err="1" smtClean="0"/>
              <a:t>đơn</a:t>
            </a:r>
            <a:r>
              <a:rPr lang="en-US" baseline="0" dirty="0" smtClean="0"/>
              <a:t>; </a:t>
            </a:r>
            <a:r>
              <a:rPr lang="en-US" baseline="0" dirty="0" err="1" smtClean="0"/>
              <a:t>em</a:t>
            </a:r>
            <a:r>
              <a:rPr lang="en-US" baseline="0" dirty="0" smtClean="0"/>
              <a:t> </a:t>
            </a:r>
            <a:r>
              <a:rPr lang="en-US" baseline="0" dirty="0" err="1" smtClean="0"/>
              <a:t>thấy</a:t>
            </a:r>
            <a:r>
              <a:rPr lang="en-US" baseline="0" dirty="0" smtClean="0"/>
              <a:t> </a:t>
            </a:r>
            <a:r>
              <a:rPr lang="en-US" baseline="0" dirty="0" err="1" smtClean="0"/>
              <a:t>nó</a:t>
            </a:r>
            <a:r>
              <a:rPr lang="en-US" baseline="0" dirty="0" smtClean="0"/>
              <a:t> </a:t>
            </a:r>
            <a:r>
              <a:rPr lang="en-US" baseline="0" dirty="0" err="1" smtClean="0"/>
              <a:t>phổ</a:t>
            </a:r>
            <a:r>
              <a:rPr lang="en-US" baseline="0" dirty="0" smtClean="0"/>
              <a:t> </a:t>
            </a:r>
            <a:r>
              <a:rPr lang="en-US" baseline="0" dirty="0" err="1" smtClean="0"/>
              <a:t>biến</a:t>
            </a:r>
            <a:r>
              <a:rPr lang="en-US" baseline="0" dirty="0" smtClean="0"/>
              <a:t> </a:t>
            </a:r>
            <a:r>
              <a:rPr lang="en-US" baseline="0" dirty="0" err="1" smtClean="0"/>
              <a:t>trong</a:t>
            </a:r>
            <a:r>
              <a:rPr lang="en-US" baseline="0" dirty="0" smtClean="0"/>
              <a:t> </a:t>
            </a:r>
            <a:r>
              <a:rPr lang="en-US" baseline="0" dirty="0" err="1" smtClean="0"/>
              <a:t>giáo</a:t>
            </a:r>
            <a:r>
              <a:rPr lang="en-US" baseline="0" dirty="0" smtClean="0"/>
              <a:t> </a:t>
            </a:r>
            <a:r>
              <a:rPr lang="en-US" baseline="0" dirty="0" err="1" smtClean="0"/>
              <a:t>trình</a:t>
            </a:r>
            <a:r>
              <a:rPr lang="en-US" baseline="0" dirty="0" smtClean="0"/>
              <a:t>, </a:t>
            </a:r>
            <a:r>
              <a:rPr lang="en-US" baseline="0" dirty="0" err="1" smtClean="0"/>
              <a:t>nên</a:t>
            </a:r>
            <a:r>
              <a:rPr lang="en-US" baseline="0" dirty="0" smtClean="0"/>
              <a:t> </a:t>
            </a:r>
            <a:r>
              <a:rPr lang="en-US" baseline="0" dirty="0" err="1" smtClean="0"/>
              <a:t>dùng</a:t>
            </a:r>
            <a:r>
              <a:rPr lang="en-US" baseline="0" dirty="0" smtClean="0"/>
              <a:t> </a:t>
            </a:r>
            <a:r>
              <a:rPr lang="en-US" baseline="0" dirty="0" err="1" smtClean="0"/>
              <a:t>thay</a:t>
            </a:r>
            <a:r>
              <a:rPr lang="en-US" baseline="0" dirty="0" smtClean="0"/>
              <a:t> </a:t>
            </a:r>
            <a:r>
              <a:rPr lang="en-US" baseline="0" dirty="0" err="1" smtClean="0"/>
              <a:t>cho</a:t>
            </a:r>
            <a:r>
              <a:rPr lang="en-US" baseline="0" dirty="0" smtClean="0"/>
              <a:t> </a:t>
            </a:r>
            <a:r>
              <a:rPr lang="en-US" baseline="0" dirty="0" err="1" smtClean="0"/>
              <a:t>thuật</a:t>
            </a:r>
            <a:r>
              <a:rPr lang="en-US" baseline="0" dirty="0" smtClean="0"/>
              <a:t> </a:t>
            </a:r>
            <a:r>
              <a:rPr lang="en-US" baseline="0" dirty="0" err="1" smtClean="0"/>
              <a:t>ngữ</a:t>
            </a:r>
            <a:r>
              <a:rPr lang="en-US" baseline="0" dirty="0" smtClean="0"/>
              <a:t> </a:t>
            </a:r>
            <a:r>
              <a:rPr lang="en-US" sz="1200" kern="1200" dirty="0" smtClean="0">
                <a:solidFill>
                  <a:schemeClr val="tx1"/>
                </a:solidFill>
                <a:effectLst/>
                <a:latin typeface="+mn-lt"/>
                <a:ea typeface="+mn-ea"/>
                <a:cs typeface="+mn-cs"/>
              </a:rPr>
              <a:t>Short-term/Long-term payables to sellers</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trong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bảng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dịch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tiếng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Anh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cô</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Cúc</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gửi</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bộ</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môn</a:t>
            </a:r>
            <a:r>
              <a:rPr lang="en-US" sz="1200" kern="1200" baseline="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04CB5A54-4EAA-4154-9300-6EA936D7A542}" type="slidenum">
              <a:rPr lang="en-US" smtClean="0"/>
              <a:t>45</a:t>
            </a:fld>
            <a:endParaRPr lang="en-US"/>
          </a:p>
        </p:txBody>
      </p:sp>
    </p:spTree>
    <p:extLst>
      <p:ext uri="{BB962C8B-B14F-4D97-AF65-F5344CB8AC3E}">
        <p14:creationId xmlns:p14="http://schemas.microsoft.com/office/powerpoint/2010/main" val="33840174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Accounts payable: </a:t>
            </a:r>
            <a:r>
              <a:rPr lang="en-US" dirty="0" err="1" smtClean="0"/>
              <a:t>được</a:t>
            </a:r>
            <a:r>
              <a:rPr lang="en-US" baseline="0" dirty="0" smtClean="0"/>
              <a:t> </a:t>
            </a:r>
            <a:r>
              <a:rPr lang="en-US" baseline="0" dirty="0" err="1" smtClean="0"/>
              <a:t>định</a:t>
            </a:r>
            <a:r>
              <a:rPr lang="en-US" baseline="0" dirty="0" smtClean="0"/>
              <a:t> </a:t>
            </a:r>
            <a:r>
              <a:rPr lang="en-US" baseline="0" dirty="0" err="1" smtClean="0"/>
              <a:t>nghĩa</a:t>
            </a:r>
            <a:r>
              <a:rPr lang="en-US" baseline="0" dirty="0" smtClean="0"/>
              <a:t> </a:t>
            </a:r>
            <a:r>
              <a:rPr lang="en-US" baseline="0" dirty="0" err="1" smtClean="0"/>
              <a:t>là</a:t>
            </a:r>
            <a:r>
              <a:rPr lang="en-US" baseline="0" dirty="0" smtClean="0"/>
              <a:t> </a:t>
            </a:r>
            <a:r>
              <a:rPr lang="en-US" baseline="0" dirty="0" err="1" smtClean="0"/>
              <a:t>nợ</a:t>
            </a:r>
            <a:r>
              <a:rPr lang="en-US" baseline="0" dirty="0" smtClean="0"/>
              <a:t> </a:t>
            </a:r>
            <a:r>
              <a:rPr lang="en-US" baseline="0" dirty="0" err="1" smtClean="0"/>
              <a:t>phải</a:t>
            </a:r>
            <a:r>
              <a:rPr lang="en-US" baseline="0" dirty="0" smtClean="0"/>
              <a:t> </a:t>
            </a:r>
            <a:r>
              <a:rPr lang="en-US" baseline="0" dirty="0" err="1" smtClean="0"/>
              <a:t>trả</a:t>
            </a:r>
            <a:r>
              <a:rPr lang="en-US" baseline="0" dirty="0" smtClean="0"/>
              <a:t> </a:t>
            </a:r>
            <a:r>
              <a:rPr lang="en-US" baseline="0" dirty="0" err="1" smtClean="0"/>
              <a:t>cho</a:t>
            </a:r>
            <a:r>
              <a:rPr lang="en-US" baseline="0" dirty="0" smtClean="0"/>
              <a:t> </a:t>
            </a:r>
            <a:r>
              <a:rPr lang="en-US" baseline="0" dirty="0" err="1" smtClean="0"/>
              <a:t>người</a:t>
            </a:r>
            <a:r>
              <a:rPr lang="en-US" baseline="0" dirty="0" smtClean="0"/>
              <a:t> </a:t>
            </a:r>
            <a:r>
              <a:rPr lang="en-US" baseline="0" dirty="0" err="1" smtClean="0"/>
              <a:t>bán</a:t>
            </a:r>
            <a:r>
              <a:rPr lang="en-US" baseline="0" dirty="0" smtClean="0"/>
              <a:t> </a:t>
            </a:r>
            <a:r>
              <a:rPr lang="en-US" baseline="0" dirty="0" err="1" smtClean="0"/>
              <a:t>hoặc</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căn</a:t>
            </a:r>
            <a:r>
              <a:rPr lang="en-US" baseline="0" dirty="0" smtClean="0"/>
              <a:t> </a:t>
            </a:r>
            <a:r>
              <a:rPr lang="en-US" baseline="0" dirty="0" err="1" smtClean="0"/>
              <a:t>cứ</a:t>
            </a:r>
            <a:r>
              <a:rPr lang="en-US" baseline="0" dirty="0" smtClean="0"/>
              <a:t> </a:t>
            </a:r>
            <a:r>
              <a:rPr lang="en-US" baseline="0" dirty="0" err="1" smtClean="0"/>
              <a:t>vào</a:t>
            </a:r>
            <a:r>
              <a:rPr lang="en-US" baseline="0" dirty="0" smtClean="0"/>
              <a:t> </a:t>
            </a:r>
            <a:r>
              <a:rPr lang="en-US" baseline="0" dirty="0" err="1" smtClean="0"/>
              <a:t>hóa</a:t>
            </a:r>
            <a:r>
              <a:rPr lang="en-US" baseline="0" dirty="0" smtClean="0"/>
              <a:t> </a:t>
            </a:r>
            <a:r>
              <a:rPr lang="en-US" baseline="0" dirty="0" err="1" smtClean="0"/>
              <a:t>đơn</a:t>
            </a:r>
            <a:r>
              <a:rPr lang="en-US" baseline="0" dirty="0" smtClean="0"/>
              <a:t>; </a:t>
            </a:r>
            <a:r>
              <a:rPr lang="en-US" baseline="0" dirty="0" err="1" smtClean="0"/>
              <a:t>em</a:t>
            </a:r>
            <a:r>
              <a:rPr lang="en-US" baseline="0" dirty="0" smtClean="0"/>
              <a:t> </a:t>
            </a:r>
            <a:r>
              <a:rPr lang="en-US" baseline="0" dirty="0" err="1" smtClean="0"/>
              <a:t>thấy</a:t>
            </a:r>
            <a:r>
              <a:rPr lang="en-US" baseline="0" dirty="0" smtClean="0"/>
              <a:t> </a:t>
            </a:r>
            <a:r>
              <a:rPr lang="en-US" baseline="0" dirty="0" err="1" smtClean="0"/>
              <a:t>nó</a:t>
            </a:r>
            <a:r>
              <a:rPr lang="en-US" baseline="0" dirty="0" smtClean="0"/>
              <a:t> </a:t>
            </a:r>
            <a:r>
              <a:rPr lang="en-US" baseline="0" dirty="0" err="1" smtClean="0"/>
              <a:t>phổ</a:t>
            </a:r>
            <a:r>
              <a:rPr lang="en-US" baseline="0" dirty="0" smtClean="0"/>
              <a:t> </a:t>
            </a:r>
            <a:r>
              <a:rPr lang="en-US" baseline="0" dirty="0" err="1" smtClean="0"/>
              <a:t>biến</a:t>
            </a:r>
            <a:r>
              <a:rPr lang="en-US" baseline="0" dirty="0" smtClean="0"/>
              <a:t> </a:t>
            </a:r>
            <a:r>
              <a:rPr lang="en-US" baseline="0" dirty="0" err="1" smtClean="0"/>
              <a:t>trong</a:t>
            </a:r>
            <a:r>
              <a:rPr lang="en-US" baseline="0" dirty="0" smtClean="0"/>
              <a:t> </a:t>
            </a:r>
            <a:r>
              <a:rPr lang="en-US" baseline="0" dirty="0" err="1" smtClean="0"/>
              <a:t>giáo</a:t>
            </a:r>
            <a:r>
              <a:rPr lang="en-US" baseline="0" dirty="0" smtClean="0"/>
              <a:t> </a:t>
            </a:r>
            <a:r>
              <a:rPr lang="en-US" baseline="0" dirty="0" err="1" smtClean="0"/>
              <a:t>trình</a:t>
            </a:r>
            <a:r>
              <a:rPr lang="en-US" baseline="0" dirty="0" smtClean="0"/>
              <a:t>, </a:t>
            </a:r>
            <a:r>
              <a:rPr lang="en-US" baseline="0" dirty="0" err="1" smtClean="0"/>
              <a:t>nên</a:t>
            </a:r>
            <a:r>
              <a:rPr lang="en-US" baseline="0" dirty="0" smtClean="0"/>
              <a:t> </a:t>
            </a:r>
            <a:r>
              <a:rPr lang="en-US" baseline="0" dirty="0" err="1" smtClean="0"/>
              <a:t>dùng</a:t>
            </a:r>
            <a:r>
              <a:rPr lang="en-US" baseline="0" dirty="0" smtClean="0"/>
              <a:t> </a:t>
            </a:r>
            <a:r>
              <a:rPr lang="en-US" baseline="0" dirty="0" err="1" smtClean="0"/>
              <a:t>thay</a:t>
            </a:r>
            <a:r>
              <a:rPr lang="en-US" baseline="0" dirty="0" smtClean="0"/>
              <a:t> </a:t>
            </a:r>
            <a:r>
              <a:rPr lang="en-US" baseline="0" dirty="0" err="1" smtClean="0"/>
              <a:t>cho</a:t>
            </a:r>
            <a:r>
              <a:rPr lang="en-US" baseline="0" dirty="0" smtClean="0"/>
              <a:t> </a:t>
            </a:r>
            <a:r>
              <a:rPr lang="en-US" baseline="0" dirty="0" err="1" smtClean="0"/>
              <a:t>thuật</a:t>
            </a:r>
            <a:r>
              <a:rPr lang="en-US" baseline="0" dirty="0" smtClean="0"/>
              <a:t> </a:t>
            </a:r>
            <a:r>
              <a:rPr lang="en-US" baseline="0" dirty="0" err="1" smtClean="0"/>
              <a:t>ngữ</a:t>
            </a:r>
            <a:r>
              <a:rPr lang="en-US" baseline="0" dirty="0" smtClean="0"/>
              <a:t> </a:t>
            </a:r>
            <a:r>
              <a:rPr lang="en-US" sz="1200" kern="1200" dirty="0" smtClean="0">
                <a:solidFill>
                  <a:schemeClr val="tx1"/>
                </a:solidFill>
                <a:effectLst/>
                <a:latin typeface="+mn-lt"/>
                <a:ea typeface="+mn-ea"/>
                <a:cs typeface="+mn-cs"/>
              </a:rPr>
              <a:t>Short-term/Long-term payables to sellers</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trong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bảng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dịch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tiếng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Anh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cô</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Cúc</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gửi</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bộ</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môn</a:t>
            </a:r>
            <a:r>
              <a:rPr lang="en-US" sz="1200" kern="1200" baseline="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04CB5A54-4EAA-4154-9300-6EA936D7A542}" type="slidenum">
              <a:rPr lang="en-US" smtClean="0"/>
              <a:t>58</a:t>
            </a:fld>
            <a:endParaRPr lang="en-US"/>
          </a:p>
        </p:txBody>
      </p:sp>
    </p:spTree>
    <p:extLst>
      <p:ext uri="{BB962C8B-B14F-4D97-AF65-F5344CB8AC3E}">
        <p14:creationId xmlns:p14="http://schemas.microsoft.com/office/powerpoint/2010/main" val="34208634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Accounts payable: </a:t>
            </a:r>
            <a:r>
              <a:rPr lang="en-US" dirty="0" err="1" smtClean="0"/>
              <a:t>được</a:t>
            </a:r>
            <a:r>
              <a:rPr lang="en-US" baseline="0" dirty="0" smtClean="0"/>
              <a:t> </a:t>
            </a:r>
            <a:r>
              <a:rPr lang="en-US" baseline="0" dirty="0" err="1" smtClean="0"/>
              <a:t>định</a:t>
            </a:r>
            <a:r>
              <a:rPr lang="en-US" baseline="0" dirty="0" smtClean="0"/>
              <a:t> </a:t>
            </a:r>
            <a:r>
              <a:rPr lang="en-US" baseline="0" dirty="0" err="1" smtClean="0"/>
              <a:t>nghĩa</a:t>
            </a:r>
            <a:r>
              <a:rPr lang="en-US" baseline="0" dirty="0" smtClean="0"/>
              <a:t> </a:t>
            </a:r>
            <a:r>
              <a:rPr lang="en-US" baseline="0" dirty="0" err="1" smtClean="0"/>
              <a:t>là</a:t>
            </a:r>
            <a:r>
              <a:rPr lang="en-US" baseline="0" dirty="0" smtClean="0"/>
              <a:t> </a:t>
            </a:r>
            <a:r>
              <a:rPr lang="en-US" baseline="0" dirty="0" err="1" smtClean="0"/>
              <a:t>nợ</a:t>
            </a:r>
            <a:r>
              <a:rPr lang="en-US" baseline="0" dirty="0" smtClean="0"/>
              <a:t> </a:t>
            </a:r>
            <a:r>
              <a:rPr lang="en-US" baseline="0" dirty="0" err="1" smtClean="0"/>
              <a:t>phải</a:t>
            </a:r>
            <a:r>
              <a:rPr lang="en-US" baseline="0" dirty="0" smtClean="0"/>
              <a:t> </a:t>
            </a:r>
            <a:r>
              <a:rPr lang="en-US" baseline="0" dirty="0" err="1" smtClean="0"/>
              <a:t>trả</a:t>
            </a:r>
            <a:r>
              <a:rPr lang="en-US" baseline="0" dirty="0" smtClean="0"/>
              <a:t> </a:t>
            </a:r>
            <a:r>
              <a:rPr lang="en-US" baseline="0" dirty="0" err="1" smtClean="0"/>
              <a:t>cho</a:t>
            </a:r>
            <a:r>
              <a:rPr lang="en-US" baseline="0" dirty="0" smtClean="0"/>
              <a:t> </a:t>
            </a:r>
            <a:r>
              <a:rPr lang="en-US" baseline="0" dirty="0" err="1" smtClean="0"/>
              <a:t>người</a:t>
            </a:r>
            <a:r>
              <a:rPr lang="en-US" baseline="0" dirty="0" smtClean="0"/>
              <a:t> </a:t>
            </a:r>
            <a:r>
              <a:rPr lang="en-US" baseline="0" dirty="0" err="1" smtClean="0"/>
              <a:t>bán</a:t>
            </a:r>
            <a:r>
              <a:rPr lang="en-US" baseline="0" dirty="0" smtClean="0"/>
              <a:t> </a:t>
            </a:r>
            <a:r>
              <a:rPr lang="en-US" baseline="0" dirty="0" err="1" smtClean="0"/>
              <a:t>hoặc</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căn</a:t>
            </a:r>
            <a:r>
              <a:rPr lang="en-US" baseline="0" dirty="0" smtClean="0"/>
              <a:t> </a:t>
            </a:r>
            <a:r>
              <a:rPr lang="en-US" baseline="0" dirty="0" err="1" smtClean="0"/>
              <a:t>cứ</a:t>
            </a:r>
            <a:r>
              <a:rPr lang="en-US" baseline="0" dirty="0" smtClean="0"/>
              <a:t> </a:t>
            </a:r>
            <a:r>
              <a:rPr lang="en-US" baseline="0" dirty="0" err="1" smtClean="0"/>
              <a:t>vào</a:t>
            </a:r>
            <a:r>
              <a:rPr lang="en-US" baseline="0" dirty="0" smtClean="0"/>
              <a:t> </a:t>
            </a:r>
            <a:r>
              <a:rPr lang="en-US" baseline="0" dirty="0" err="1" smtClean="0"/>
              <a:t>hóa</a:t>
            </a:r>
            <a:r>
              <a:rPr lang="en-US" baseline="0" dirty="0" smtClean="0"/>
              <a:t> </a:t>
            </a:r>
            <a:r>
              <a:rPr lang="en-US" baseline="0" dirty="0" err="1" smtClean="0"/>
              <a:t>đơn</a:t>
            </a:r>
            <a:r>
              <a:rPr lang="en-US" baseline="0" dirty="0" smtClean="0"/>
              <a:t>; </a:t>
            </a:r>
            <a:r>
              <a:rPr lang="en-US" baseline="0" dirty="0" err="1" smtClean="0"/>
              <a:t>em</a:t>
            </a:r>
            <a:r>
              <a:rPr lang="en-US" baseline="0" dirty="0" smtClean="0"/>
              <a:t> </a:t>
            </a:r>
            <a:r>
              <a:rPr lang="en-US" baseline="0" dirty="0" err="1" smtClean="0"/>
              <a:t>thấy</a:t>
            </a:r>
            <a:r>
              <a:rPr lang="en-US" baseline="0" dirty="0" smtClean="0"/>
              <a:t> </a:t>
            </a:r>
            <a:r>
              <a:rPr lang="en-US" baseline="0" dirty="0" err="1" smtClean="0"/>
              <a:t>nó</a:t>
            </a:r>
            <a:r>
              <a:rPr lang="en-US" baseline="0" dirty="0" smtClean="0"/>
              <a:t> </a:t>
            </a:r>
            <a:r>
              <a:rPr lang="en-US" baseline="0" dirty="0" err="1" smtClean="0"/>
              <a:t>phổ</a:t>
            </a:r>
            <a:r>
              <a:rPr lang="en-US" baseline="0" dirty="0" smtClean="0"/>
              <a:t> </a:t>
            </a:r>
            <a:r>
              <a:rPr lang="en-US" baseline="0" dirty="0" err="1" smtClean="0"/>
              <a:t>biến</a:t>
            </a:r>
            <a:r>
              <a:rPr lang="en-US" baseline="0" dirty="0" smtClean="0"/>
              <a:t> </a:t>
            </a:r>
            <a:r>
              <a:rPr lang="en-US" baseline="0" dirty="0" err="1" smtClean="0"/>
              <a:t>trong</a:t>
            </a:r>
            <a:r>
              <a:rPr lang="en-US" baseline="0" dirty="0" smtClean="0"/>
              <a:t> </a:t>
            </a:r>
            <a:r>
              <a:rPr lang="en-US" baseline="0" dirty="0" err="1" smtClean="0"/>
              <a:t>giáo</a:t>
            </a:r>
            <a:r>
              <a:rPr lang="en-US" baseline="0" dirty="0" smtClean="0"/>
              <a:t> </a:t>
            </a:r>
            <a:r>
              <a:rPr lang="en-US" baseline="0" dirty="0" err="1" smtClean="0"/>
              <a:t>trình</a:t>
            </a:r>
            <a:r>
              <a:rPr lang="en-US" baseline="0" dirty="0" smtClean="0"/>
              <a:t>, </a:t>
            </a:r>
            <a:r>
              <a:rPr lang="en-US" baseline="0" dirty="0" err="1" smtClean="0"/>
              <a:t>nên</a:t>
            </a:r>
            <a:r>
              <a:rPr lang="en-US" baseline="0" dirty="0" smtClean="0"/>
              <a:t> </a:t>
            </a:r>
            <a:r>
              <a:rPr lang="en-US" baseline="0" dirty="0" err="1" smtClean="0"/>
              <a:t>dùng</a:t>
            </a:r>
            <a:r>
              <a:rPr lang="en-US" baseline="0" dirty="0" smtClean="0"/>
              <a:t> </a:t>
            </a:r>
            <a:r>
              <a:rPr lang="en-US" baseline="0" dirty="0" err="1" smtClean="0"/>
              <a:t>thay</a:t>
            </a:r>
            <a:r>
              <a:rPr lang="en-US" baseline="0" dirty="0" smtClean="0"/>
              <a:t> </a:t>
            </a:r>
            <a:r>
              <a:rPr lang="en-US" baseline="0" dirty="0" err="1" smtClean="0"/>
              <a:t>cho</a:t>
            </a:r>
            <a:r>
              <a:rPr lang="en-US" baseline="0" dirty="0" smtClean="0"/>
              <a:t> </a:t>
            </a:r>
            <a:r>
              <a:rPr lang="en-US" baseline="0" dirty="0" err="1" smtClean="0"/>
              <a:t>thuật</a:t>
            </a:r>
            <a:r>
              <a:rPr lang="en-US" baseline="0" dirty="0" smtClean="0"/>
              <a:t> </a:t>
            </a:r>
            <a:r>
              <a:rPr lang="en-US" baseline="0" dirty="0" err="1" smtClean="0"/>
              <a:t>ngữ</a:t>
            </a:r>
            <a:r>
              <a:rPr lang="en-US" baseline="0" dirty="0" smtClean="0"/>
              <a:t> </a:t>
            </a:r>
            <a:r>
              <a:rPr lang="en-US" sz="1200" kern="1200" dirty="0" smtClean="0">
                <a:solidFill>
                  <a:schemeClr val="tx1"/>
                </a:solidFill>
                <a:effectLst/>
                <a:latin typeface="+mn-lt"/>
                <a:ea typeface="+mn-ea"/>
                <a:cs typeface="+mn-cs"/>
              </a:rPr>
              <a:t>Short-term/Long-term payables to sellers</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trong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bảng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dịch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tiếng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Anh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cô</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Cúc</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gửi</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bộ</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môn</a:t>
            </a:r>
            <a:r>
              <a:rPr lang="en-US" sz="1200" kern="1200" baseline="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04CB5A54-4EAA-4154-9300-6EA936D7A542}" type="slidenum">
              <a:rPr lang="en-US" smtClean="0"/>
              <a:t>59</a:t>
            </a:fld>
            <a:endParaRPr lang="en-US"/>
          </a:p>
        </p:txBody>
      </p:sp>
    </p:spTree>
    <p:extLst>
      <p:ext uri="{BB962C8B-B14F-4D97-AF65-F5344CB8AC3E}">
        <p14:creationId xmlns:p14="http://schemas.microsoft.com/office/powerpoint/2010/main" val="20558722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Accounts payable: </a:t>
            </a:r>
            <a:r>
              <a:rPr lang="en-US" dirty="0" err="1" smtClean="0"/>
              <a:t>được</a:t>
            </a:r>
            <a:r>
              <a:rPr lang="en-US" baseline="0" dirty="0" smtClean="0"/>
              <a:t> </a:t>
            </a:r>
            <a:r>
              <a:rPr lang="en-US" baseline="0" dirty="0" err="1" smtClean="0"/>
              <a:t>định</a:t>
            </a:r>
            <a:r>
              <a:rPr lang="en-US" baseline="0" dirty="0" smtClean="0"/>
              <a:t> </a:t>
            </a:r>
            <a:r>
              <a:rPr lang="en-US" baseline="0" dirty="0" err="1" smtClean="0"/>
              <a:t>nghĩa</a:t>
            </a:r>
            <a:r>
              <a:rPr lang="en-US" baseline="0" dirty="0" smtClean="0"/>
              <a:t> </a:t>
            </a:r>
            <a:r>
              <a:rPr lang="en-US" baseline="0" dirty="0" err="1" smtClean="0"/>
              <a:t>là</a:t>
            </a:r>
            <a:r>
              <a:rPr lang="en-US" baseline="0" dirty="0" smtClean="0"/>
              <a:t> </a:t>
            </a:r>
            <a:r>
              <a:rPr lang="en-US" baseline="0" dirty="0" err="1" smtClean="0"/>
              <a:t>nợ</a:t>
            </a:r>
            <a:r>
              <a:rPr lang="en-US" baseline="0" dirty="0" smtClean="0"/>
              <a:t> </a:t>
            </a:r>
            <a:r>
              <a:rPr lang="en-US" baseline="0" dirty="0" err="1" smtClean="0"/>
              <a:t>phải</a:t>
            </a:r>
            <a:r>
              <a:rPr lang="en-US" baseline="0" dirty="0" smtClean="0"/>
              <a:t> </a:t>
            </a:r>
            <a:r>
              <a:rPr lang="en-US" baseline="0" dirty="0" err="1" smtClean="0"/>
              <a:t>trả</a:t>
            </a:r>
            <a:r>
              <a:rPr lang="en-US" baseline="0" dirty="0" smtClean="0"/>
              <a:t> </a:t>
            </a:r>
            <a:r>
              <a:rPr lang="en-US" baseline="0" dirty="0" err="1" smtClean="0"/>
              <a:t>cho</a:t>
            </a:r>
            <a:r>
              <a:rPr lang="en-US" baseline="0" dirty="0" smtClean="0"/>
              <a:t> </a:t>
            </a:r>
            <a:r>
              <a:rPr lang="en-US" baseline="0" dirty="0" err="1" smtClean="0"/>
              <a:t>người</a:t>
            </a:r>
            <a:r>
              <a:rPr lang="en-US" baseline="0" dirty="0" smtClean="0"/>
              <a:t> </a:t>
            </a:r>
            <a:r>
              <a:rPr lang="en-US" baseline="0" dirty="0" err="1" smtClean="0"/>
              <a:t>bán</a:t>
            </a:r>
            <a:r>
              <a:rPr lang="en-US" baseline="0" dirty="0" smtClean="0"/>
              <a:t> </a:t>
            </a:r>
            <a:r>
              <a:rPr lang="en-US" baseline="0" dirty="0" err="1" smtClean="0"/>
              <a:t>hoặc</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căn</a:t>
            </a:r>
            <a:r>
              <a:rPr lang="en-US" baseline="0" dirty="0" smtClean="0"/>
              <a:t> </a:t>
            </a:r>
            <a:r>
              <a:rPr lang="en-US" baseline="0" dirty="0" err="1" smtClean="0"/>
              <a:t>cứ</a:t>
            </a:r>
            <a:r>
              <a:rPr lang="en-US" baseline="0" dirty="0" smtClean="0"/>
              <a:t> </a:t>
            </a:r>
            <a:r>
              <a:rPr lang="en-US" baseline="0" dirty="0" err="1" smtClean="0"/>
              <a:t>vào</a:t>
            </a:r>
            <a:r>
              <a:rPr lang="en-US" baseline="0" dirty="0" smtClean="0"/>
              <a:t> </a:t>
            </a:r>
            <a:r>
              <a:rPr lang="en-US" baseline="0" dirty="0" err="1" smtClean="0"/>
              <a:t>hóa</a:t>
            </a:r>
            <a:r>
              <a:rPr lang="en-US" baseline="0" dirty="0" smtClean="0"/>
              <a:t> </a:t>
            </a:r>
            <a:r>
              <a:rPr lang="en-US" baseline="0" dirty="0" err="1" smtClean="0"/>
              <a:t>đơn</a:t>
            </a:r>
            <a:r>
              <a:rPr lang="en-US" baseline="0" dirty="0" smtClean="0"/>
              <a:t>; </a:t>
            </a:r>
            <a:r>
              <a:rPr lang="en-US" baseline="0" dirty="0" err="1" smtClean="0"/>
              <a:t>em</a:t>
            </a:r>
            <a:r>
              <a:rPr lang="en-US" baseline="0" dirty="0" smtClean="0"/>
              <a:t> </a:t>
            </a:r>
            <a:r>
              <a:rPr lang="en-US" baseline="0" dirty="0" err="1" smtClean="0"/>
              <a:t>thấy</a:t>
            </a:r>
            <a:r>
              <a:rPr lang="en-US" baseline="0" dirty="0" smtClean="0"/>
              <a:t> </a:t>
            </a:r>
            <a:r>
              <a:rPr lang="en-US" baseline="0" dirty="0" err="1" smtClean="0"/>
              <a:t>nó</a:t>
            </a:r>
            <a:r>
              <a:rPr lang="en-US" baseline="0" dirty="0" smtClean="0"/>
              <a:t> </a:t>
            </a:r>
            <a:r>
              <a:rPr lang="en-US" baseline="0" dirty="0" err="1" smtClean="0"/>
              <a:t>phổ</a:t>
            </a:r>
            <a:r>
              <a:rPr lang="en-US" baseline="0" dirty="0" smtClean="0"/>
              <a:t> </a:t>
            </a:r>
            <a:r>
              <a:rPr lang="en-US" baseline="0" dirty="0" err="1" smtClean="0"/>
              <a:t>biến</a:t>
            </a:r>
            <a:r>
              <a:rPr lang="en-US" baseline="0" dirty="0" smtClean="0"/>
              <a:t> </a:t>
            </a:r>
            <a:r>
              <a:rPr lang="en-US" baseline="0" dirty="0" err="1" smtClean="0"/>
              <a:t>trong</a:t>
            </a:r>
            <a:r>
              <a:rPr lang="en-US" baseline="0" dirty="0" smtClean="0"/>
              <a:t> </a:t>
            </a:r>
            <a:r>
              <a:rPr lang="en-US" baseline="0" dirty="0" err="1" smtClean="0"/>
              <a:t>giáo</a:t>
            </a:r>
            <a:r>
              <a:rPr lang="en-US" baseline="0" dirty="0" smtClean="0"/>
              <a:t> </a:t>
            </a:r>
            <a:r>
              <a:rPr lang="en-US" baseline="0" dirty="0" err="1" smtClean="0"/>
              <a:t>trình</a:t>
            </a:r>
            <a:r>
              <a:rPr lang="en-US" baseline="0" dirty="0" smtClean="0"/>
              <a:t>, </a:t>
            </a:r>
            <a:r>
              <a:rPr lang="en-US" baseline="0" dirty="0" err="1" smtClean="0"/>
              <a:t>nên</a:t>
            </a:r>
            <a:r>
              <a:rPr lang="en-US" baseline="0" dirty="0" smtClean="0"/>
              <a:t> </a:t>
            </a:r>
            <a:r>
              <a:rPr lang="en-US" baseline="0" dirty="0" err="1" smtClean="0"/>
              <a:t>dùng</a:t>
            </a:r>
            <a:r>
              <a:rPr lang="en-US" baseline="0" dirty="0" smtClean="0"/>
              <a:t> </a:t>
            </a:r>
            <a:r>
              <a:rPr lang="en-US" baseline="0" dirty="0" err="1" smtClean="0"/>
              <a:t>thay</a:t>
            </a:r>
            <a:r>
              <a:rPr lang="en-US" baseline="0" dirty="0" smtClean="0"/>
              <a:t> </a:t>
            </a:r>
            <a:r>
              <a:rPr lang="en-US" baseline="0" dirty="0" err="1" smtClean="0"/>
              <a:t>cho</a:t>
            </a:r>
            <a:r>
              <a:rPr lang="en-US" baseline="0" dirty="0" smtClean="0"/>
              <a:t> </a:t>
            </a:r>
            <a:r>
              <a:rPr lang="en-US" baseline="0" dirty="0" err="1" smtClean="0"/>
              <a:t>thuật</a:t>
            </a:r>
            <a:r>
              <a:rPr lang="en-US" baseline="0" dirty="0" smtClean="0"/>
              <a:t> </a:t>
            </a:r>
            <a:r>
              <a:rPr lang="en-US" baseline="0" dirty="0" err="1" smtClean="0"/>
              <a:t>ngữ</a:t>
            </a:r>
            <a:r>
              <a:rPr lang="en-US" baseline="0" dirty="0" smtClean="0"/>
              <a:t> </a:t>
            </a:r>
            <a:r>
              <a:rPr lang="en-US" sz="1200" kern="1200" dirty="0" smtClean="0">
                <a:solidFill>
                  <a:schemeClr val="tx1"/>
                </a:solidFill>
                <a:effectLst/>
                <a:latin typeface="+mn-lt"/>
                <a:ea typeface="+mn-ea"/>
                <a:cs typeface="+mn-cs"/>
              </a:rPr>
              <a:t>Short-term/Long-term payables to sellers</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trong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bảng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dịch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tiếng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Anh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cô</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Cúc</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gửi</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bộ</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môn</a:t>
            </a:r>
            <a:r>
              <a:rPr lang="en-US" sz="1200" kern="1200" baseline="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04CB5A54-4EAA-4154-9300-6EA936D7A542}" type="slidenum">
              <a:rPr lang="en-US" smtClean="0"/>
              <a:t>60</a:t>
            </a:fld>
            <a:endParaRPr lang="en-US"/>
          </a:p>
        </p:txBody>
      </p:sp>
    </p:spTree>
    <p:extLst>
      <p:ext uri="{BB962C8B-B14F-4D97-AF65-F5344CB8AC3E}">
        <p14:creationId xmlns:p14="http://schemas.microsoft.com/office/powerpoint/2010/main" val="13149772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Accounts payable: </a:t>
            </a:r>
            <a:r>
              <a:rPr lang="en-US" dirty="0" err="1" smtClean="0"/>
              <a:t>được</a:t>
            </a:r>
            <a:r>
              <a:rPr lang="en-US" baseline="0" dirty="0" smtClean="0"/>
              <a:t> </a:t>
            </a:r>
            <a:r>
              <a:rPr lang="en-US" baseline="0" dirty="0" err="1" smtClean="0"/>
              <a:t>định</a:t>
            </a:r>
            <a:r>
              <a:rPr lang="en-US" baseline="0" dirty="0" smtClean="0"/>
              <a:t> </a:t>
            </a:r>
            <a:r>
              <a:rPr lang="en-US" baseline="0" dirty="0" err="1" smtClean="0"/>
              <a:t>nghĩa</a:t>
            </a:r>
            <a:r>
              <a:rPr lang="en-US" baseline="0" dirty="0" smtClean="0"/>
              <a:t> </a:t>
            </a:r>
            <a:r>
              <a:rPr lang="en-US" baseline="0" dirty="0" err="1" smtClean="0"/>
              <a:t>là</a:t>
            </a:r>
            <a:r>
              <a:rPr lang="en-US" baseline="0" dirty="0" smtClean="0"/>
              <a:t> </a:t>
            </a:r>
            <a:r>
              <a:rPr lang="en-US" baseline="0" dirty="0" err="1" smtClean="0"/>
              <a:t>nợ</a:t>
            </a:r>
            <a:r>
              <a:rPr lang="en-US" baseline="0" dirty="0" smtClean="0"/>
              <a:t> </a:t>
            </a:r>
            <a:r>
              <a:rPr lang="en-US" baseline="0" dirty="0" err="1" smtClean="0"/>
              <a:t>phải</a:t>
            </a:r>
            <a:r>
              <a:rPr lang="en-US" baseline="0" dirty="0" smtClean="0"/>
              <a:t> </a:t>
            </a:r>
            <a:r>
              <a:rPr lang="en-US" baseline="0" dirty="0" err="1" smtClean="0"/>
              <a:t>trả</a:t>
            </a:r>
            <a:r>
              <a:rPr lang="en-US" baseline="0" dirty="0" smtClean="0"/>
              <a:t> </a:t>
            </a:r>
            <a:r>
              <a:rPr lang="en-US" baseline="0" dirty="0" err="1" smtClean="0"/>
              <a:t>cho</a:t>
            </a:r>
            <a:r>
              <a:rPr lang="en-US" baseline="0" dirty="0" smtClean="0"/>
              <a:t> </a:t>
            </a:r>
            <a:r>
              <a:rPr lang="en-US" baseline="0" dirty="0" err="1" smtClean="0"/>
              <a:t>người</a:t>
            </a:r>
            <a:r>
              <a:rPr lang="en-US" baseline="0" dirty="0" smtClean="0"/>
              <a:t> </a:t>
            </a:r>
            <a:r>
              <a:rPr lang="en-US" baseline="0" dirty="0" err="1" smtClean="0"/>
              <a:t>bán</a:t>
            </a:r>
            <a:r>
              <a:rPr lang="en-US" baseline="0" dirty="0" smtClean="0"/>
              <a:t> </a:t>
            </a:r>
            <a:r>
              <a:rPr lang="en-US" baseline="0" dirty="0" err="1" smtClean="0"/>
              <a:t>hoặc</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căn</a:t>
            </a:r>
            <a:r>
              <a:rPr lang="en-US" baseline="0" dirty="0" smtClean="0"/>
              <a:t> </a:t>
            </a:r>
            <a:r>
              <a:rPr lang="en-US" baseline="0" dirty="0" err="1" smtClean="0"/>
              <a:t>cứ</a:t>
            </a:r>
            <a:r>
              <a:rPr lang="en-US" baseline="0" dirty="0" smtClean="0"/>
              <a:t> </a:t>
            </a:r>
            <a:r>
              <a:rPr lang="en-US" baseline="0" dirty="0" err="1" smtClean="0"/>
              <a:t>vào</a:t>
            </a:r>
            <a:r>
              <a:rPr lang="en-US" baseline="0" dirty="0" smtClean="0"/>
              <a:t> </a:t>
            </a:r>
            <a:r>
              <a:rPr lang="en-US" baseline="0" dirty="0" err="1" smtClean="0"/>
              <a:t>hóa</a:t>
            </a:r>
            <a:r>
              <a:rPr lang="en-US" baseline="0" dirty="0" smtClean="0"/>
              <a:t> </a:t>
            </a:r>
            <a:r>
              <a:rPr lang="en-US" baseline="0" dirty="0" err="1" smtClean="0"/>
              <a:t>đơn</a:t>
            </a:r>
            <a:r>
              <a:rPr lang="en-US" baseline="0" dirty="0" smtClean="0"/>
              <a:t>; </a:t>
            </a:r>
            <a:r>
              <a:rPr lang="en-US" baseline="0" dirty="0" err="1" smtClean="0"/>
              <a:t>em</a:t>
            </a:r>
            <a:r>
              <a:rPr lang="en-US" baseline="0" dirty="0" smtClean="0"/>
              <a:t> </a:t>
            </a:r>
            <a:r>
              <a:rPr lang="en-US" baseline="0" dirty="0" err="1" smtClean="0"/>
              <a:t>thấy</a:t>
            </a:r>
            <a:r>
              <a:rPr lang="en-US" baseline="0" dirty="0" smtClean="0"/>
              <a:t> </a:t>
            </a:r>
            <a:r>
              <a:rPr lang="en-US" baseline="0" dirty="0" err="1" smtClean="0"/>
              <a:t>nó</a:t>
            </a:r>
            <a:r>
              <a:rPr lang="en-US" baseline="0" dirty="0" smtClean="0"/>
              <a:t> </a:t>
            </a:r>
            <a:r>
              <a:rPr lang="en-US" baseline="0" dirty="0" err="1" smtClean="0"/>
              <a:t>phổ</a:t>
            </a:r>
            <a:r>
              <a:rPr lang="en-US" baseline="0" dirty="0" smtClean="0"/>
              <a:t> </a:t>
            </a:r>
            <a:r>
              <a:rPr lang="en-US" baseline="0" dirty="0" err="1" smtClean="0"/>
              <a:t>biến</a:t>
            </a:r>
            <a:r>
              <a:rPr lang="en-US" baseline="0" dirty="0" smtClean="0"/>
              <a:t> </a:t>
            </a:r>
            <a:r>
              <a:rPr lang="en-US" baseline="0" dirty="0" err="1" smtClean="0"/>
              <a:t>trong</a:t>
            </a:r>
            <a:r>
              <a:rPr lang="en-US" baseline="0" dirty="0" smtClean="0"/>
              <a:t> </a:t>
            </a:r>
            <a:r>
              <a:rPr lang="en-US" baseline="0" dirty="0" err="1" smtClean="0"/>
              <a:t>giáo</a:t>
            </a:r>
            <a:r>
              <a:rPr lang="en-US" baseline="0" dirty="0" smtClean="0"/>
              <a:t> </a:t>
            </a:r>
            <a:r>
              <a:rPr lang="en-US" baseline="0" dirty="0" err="1" smtClean="0"/>
              <a:t>trình</a:t>
            </a:r>
            <a:r>
              <a:rPr lang="en-US" baseline="0" dirty="0" smtClean="0"/>
              <a:t>, </a:t>
            </a:r>
            <a:r>
              <a:rPr lang="en-US" baseline="0" dirty="0" err="1" smtClean="0"/>
              <a:t>nên</a:t>
            </a:r>
            <a:r>
              <a:rPr lang="en-US" baseline="0" dirty="0" smtClean="0"/>
              <a:t> </a:t>
            </a:r>
            <a:r>
              <a:rPr lang="en-US" baseline="0" dirty="0" err="1" smtClean="0"/>
              <a:t>dùng</a:t>
            </a:r>
            <a:r>
              <a:rPr lang="en-US" baseline="0" dirty="0" smtClean="0"/>
              <a:t> </a:t>
            </a:r>
            <a:r>
              <a:rPr lang="en-US" baseline="0" dirty="0" err="1" smtClean="0"/>
              <a:t>thay</a:t>
            </a:r>
            <a:r>
              <a:rPr lang="en-US" baseline="0" dirty="0" smtClean="0"/>
              <a:t> </a:t>
            </a:r>
            <a:r>
              <a:rPr lang="en-US" baseline="0" dirty="0" err="1" smtClean="0"/>
              <a:t>cho</a:t>
            </a:r>
            <a:r>
              <a:rPr lang="en-US" baseline="0" dirty="0" smtClean="0"/>
              <a:t> </a:t>
            </a:r>
            <a:r>
              <a:rPr lang="en-US" baseline="0" dirty="0" err="1" smtClean="0"/>
              <a:t>thuật</a:t>
            </a:r>
            <a:r>
              <a:rPr lang="en-US" baseline="0" dirty="0" smtClean="0"/>
              <a:t> </a:t>
            </a:r>
            <a:r>
              <a:rPr lang="en-US" baseline="0" dirty="0" err="1" smtClean="0"/>
              <a:t>ngữ</a:t>
            </a:r>
            <a:r>
              <a:rPr lang="en-US" baseline="0" dirty="0" smtClean="0"/>
              <a:t> </a:t>
            </a:r>
            <a:r>
              <a:rPr lang="en-US" sz="1200" kern="1200" dirty="0" smtClean="0">
                <a:solidFill>
                  <a:schemeClr val="tx1"/>
                </a:solidFill>
                <a:effectLst/>
                <a:latin typeface="+mn-lt"/>
                <a:ea typeface="+mn-ea"/>
                <a:cs typeface="+mn-cs"/>
              </a:rPr>
              <a:t>Short-term/Long-term payables to sellers</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trong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bảng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dịch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tiếng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Anh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cô</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Cúc</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gửi</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bộ</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môn</a:t>
            </a:r>
            <a:r>
              <a:rPr lang="en-US" sz="1200" kern="1200" baseline="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04CB5A54-4EAA-4154-9300-6EA936D7A542}" type="slidenum">
              <a:rPr lang="en-US" smtClean="0"/>
              <a:t>61</a:t>
            </a:fld>
            <a:endParaRPr lang="en-US"/>
          </a:p>
        </p:txBody>
      </p:sp>
    </p:spTree>
    <p:extLst>
      <p:ext uri="{BB962C8B-B14F-4D97-AF65-F5344CB8AC3E}">
        <p14:creationId xmlns:p14="http://schemas.microsoft.com/office/powerpoint/2010/main" val="37846678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p:txBody>
          <a:bodyPr/>
          <a:lstStyle/>
          <a:p>
            <a:pPr>
              <a:defRPr/>
            </a:pPr>
            <a:fld id="{8F828622-BA44-49CC-BF65-C448887DE2A6}" type="slidenum">
              <a:rPr lang="en-US" smtClean="0"/>
              <a:pPr>
                <a:defRPr/>
              </a:pPr>
              <a:t>66</a:t>
            </a:fld>
            <a:endParaRPr lang="en-US" smtClean="0"/>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p:spPr>
        <p:txBody>
          <a:bodyPr/>
          <a:lstStyle/>
          <a:p>
            <a:pPr eaLnBrk="1" hangingPunct="1"/>
            <a:endParaRPr lang="vi-VN" smtClean="0"/>
          </a:p>
        </p:txBody>
      </p:sp>
    </p:spTree>
    <p:extLst>
      <p:ext uri="{BB962C8B-B14F-4D97-AF65-F5344CB8AC3E}">
        <p14:creationId xmlns:p14="http://schemas.microsoft.com/office/powerpoint/2010/main" val="2320500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p:txBody>
          <a:bodyPr/>
          <a:lstStyle/>
          <a:p>
            <a:pPr>
              <a:defRPr/>
            </a:pPr>
            <a:fld id="{7BD91761-6A3F-4FD7-9355-500BFF02428A}" type="slidenum">
              <a:rPr lang="en-US" smtClean="0"/>
              <a:pPr>
                <a:defRPr/>
              </a:pPr>
              <a:t>67</a:t>
            </a:fld>
            <a:endParaRPr lang="en-US" smtClean="0"/>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eaLnBrk="1" hangingPunct="1"/>
            <a:endParaRPr lang="vi-VN" smtClean="0"/>
          </a:p>
        </p:txBody>
      </p:sp>
    </p:spTree>
    <p:extLst>
      <p:ext uri="{BB962C8B-B14F-4D97-AF65-F5344CB8AC3E}">
        <p14:creationId xmlns:p14="http://schemas.microsoft.com/office/powerpoint/2010/main" val="37591635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Accounts payable: </a:t>
            </a:r>
            <a:r>
              <a:rPr lang="en-US" dirty="0" err="1" smtClean="0"/>
              <a:t>được</a:t>
            </a:r>
            <a:r>
              <a:rPr lang="en-US" baseline="0" dirty="0" smtClean="0"/>
              <a:t> </a:t>
            </a:r>
            <a:r>
              <a:rPr lang="en-US" baseline="0" dirty="0" err="1" smtClean="0"/>
              <a:t>định</a:t>
            </a:r>
            <a:r>
              <a:rPr lang="en-US" baseline="0" dirty="0" smtClean="0"/>
              <a:t> </a:t>
            </a:r>
            <a:r>
              <a:rPr lang="en-US" baseline="0" dirty="0" err="1" smtClean="0"/>
              <a:t>nghĩa</a:t>
            </a:r>
            <a:r>
              <a:rPr lang="en-US" baseline="0" dirty="0" smtClean="0"/>
              <a:t> </a:t>
            </a:r>
            <a:r>
              <a:rPr lang="en-US" baseline="0" dirty="0" err="1" smtClean="0"/>
              <a:t>là</a:t>
            </a:r>
            <a:r>
              <a:rPr lang="en-US" baseline="0" dirty="0" smtClean="0"/>
              <a:t> </a:t>
            </a:r>
            <a:r>
              <a:rPr lang="en-US" baseline="0" dirty="0" err="1" smtClean="0"/>
              <a:t>nợ</a:t>
            </a:r>
            <a:r>
              <a:rPr lang="en-US" baseline="0" dirty="0" smtClean="0"/>
              <a:t> </a:t>
            </a:r>
            <a:r>
              <a:rPr lang="en-US" baseline="0" dirty="0" err="1" smtClean="0"/>
              <a:t>phải</a:t>
            </a:r>
            <a:r>
              <a:rPr lang="en-US" baseline="0" dirty="0" smtClean="0"/>
              <a:t> </a:t>
            </a:r>
            <a:r>
              <a:rPr lang="en-US" baseline="0" dirty="0" err="1" smtClean="0"/>
              <a:t>trả</a:t>
            </a:r>
            <a:r>
              <a:rPr lang="en-US" baseline="0" dirty="0" smtClean="0"/>
              <a:t> </a:t>
            </a:r>
            <a:r>
              <a:rPr lang="en-US" baseline="0" dirty="0" err="1" smtClean="0"/>
              <a:t>cho</a:t>
            </a:r>
            <a:r>
              <a:rPr lang="en-US" baseline="0" dirty="0" smtClean="0"/>
              <a:t> </a:t>
            </a:r>
            <a:r>
              <a:rPr lang="en-US" baseline="0" dirty="0" err="1" smtClean="0"/>
              <a:t>người</a:t>
            </a:r>
            <a:r>
              <a:rPr lang="en-US" baseline="0" dirty="0" smtClean="0"/>
              <a:t> </a:t>
            </a:r>
            <a:r>
              <a:rPr lang="en-US" baseline="0" dirty="0" err="1" smtClean="0"/>
              <a:t>bán</a:t>
            </a:r>
            <a:r>
              <a:rPr lang="en-US" baseline="0" dirty="0" smtClean="0"/>
              <a:t> </a:t>
            </a:r>
            <a:r>
              <a:rPr lang="en-US" baseline="0" dirty="0" err="1" smtClean="0"/>
              <a:t>hoặc</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căn</a:t>
            </a:r>
            <a:r>
              <a:rPr lang="en-US" baseline="0" dirty="0" smtClean="0"/>
              <a:t> </a:t>
            </a:r>
            <a:r>
              <a:rPr lang="en-US" baseline="0" dirty="0" err="1" smtClean="0"/>
              <a:t>cứ</a:t>
            </a:r>
            <a:r>
              <a:rPr lang="en-US" baseline="0" dirty="0" smtClean="0"/>
              <a:t> </a:t>
            </a:r>
            <a:r>
              <a:rPr lang="en-US" baseline="0" dirty="0" err="1" smtClean="0"/>
              <a:t>vào</a:t>
            </a:r>
            <a:r>
              <a:rPr lang="en-US" baseline="0" dirty="0" smtClean="0"/>
              <a:t> </a:t>
            </a:r>
            <a:r>
              <a:rPr lang="en-US" baseline="0" dirty="0" err="1" smtClean="0"/>
              <a:t>hóa</a:t>
            </a:r>
            <a:r>
              <a:rPr lang="en-US" baseline="0" dirty="0" smtClean="0"/>
              <a:t> </a:t>
            </a:r>
            <a:r>
              <a:rPr lang="en-US" baseline="0" dirty="0" err="1" smtClean="0"/>
              <a:t>đơn</a:t>
            </a:r>
            <a:r>
              <a:rPr lang="en-US" baseline="0" dirty="0" smtClean="0"/>
              <a:t>; </a:t>
            </a:r>
            <a:r>
              <a:rPr lang="en-US" baseline="0" dirty="0" err="1" smtClean="0"/>
              <a:t>em</a:t>
            </a:r>
            <a:r>
              <a:rPr lang="en-US" baseline="0" dirty="0" smtClean="0"/>
              <a:t> </a:t>
            </a:r>
            <a:r>
              <a:rPr lang="en-US" baseline="0" dirty="0" err="1" smtClean="0"/>
              <a:t>thấy</a:t>
            </a:r>
            <a:r>
              <a:rPr lang="en-US" baseline="0" dirty="0" smtClean="0"/>
              <a:t> </a:t>
            </a:r>
            <a:r>
              <a:rPr lang="en-US" baseline="0" dirty="0" err="1" smtClean="0"/>
              <a:t>nó</a:t>
            </a:r>
            <a:r>
              <a:rPr lang="en-US" baseline="0" dirty="0" smtClean="0"/>
              <a:t> </a:t>
            </a:r>
            <a:r>
              <a:rPr lang="en-US" baseline="0" dirty="0" err="1" smtClean="0"/>
              <a:t>phổ</a:t>
            </a:r>
            <a:r>
              <a:rPr lang="en-US" baseline="0" dirty="0" smtClean="0"/>
              <a:t> </a:t>
            </a:r>
            <a:r>
              <a:rPr lang="en-US" baseline="0" dirty="0" err="1" smtClean="0"/>
              <a:t>biến</a:t>
            </a:r>
            <a:r>
              <a:rPr lang="en-US" baseline="0" dirty="0" smtClean="0"/>
              <a:t> </a:t>
            </a:r>
            <a:r>
              <a:rPr lang="en-US" baseline="0" dirty="0" err="1" smtClean="0"/>
              <a:t>trong</a:t>
            </a:r>
            <a:r>
              <a:rPr lang="en-US" baseline="0" dirty="0" smtClean="0"/>
              <a:t> </a:t>
            </a:r>
            <a:r>
              <a:rPr lang="en-US" baseline="0" dirty="0" err="1" smtClean="0"/>
              <a:t>giáo</a:t>
            </a:r>
            <a:r>
              <a:rPr lang="en-US" baseline="0" dirty="0" smtClean="0"/>
              <a:t> </a:t>
            </a:r>
            <a:r>
              <a:rPr lang="en-US" baseline="0" dirty="0" err="1" smtClean="0"/>
              <a:t>trình</a:t>
            </a:r>
            <a:r>
              <a:rPr lang="en-US" baseline="0" dirty="0" smtClean="0"/>
              <a:t>, </a:t>
            </a:r>
            <a:r>
              <a:rPr lang="en-US" baseline="0" dirty="0" err="1" smtClean="0"/>
              <a:t>nên</a:t>
            </a:r>
            <a:r>
              <a:rPr lang="en-US" baseline="0" dirty="0" smtClean="0"/>
              <a:t> </a:t>
            </a:r>
            <a:r>
              <a:rPr lang="en-US" baseline="0" dirty="0" err="1" smtClean="0"/>
              <a:t>dùng</a:t>
            </a:r>
            <a:r>
              <a:rPr lang="en-US" baseline="0" dirty="0" smtClean="0"/>
              <a:t> </a:t>
            </a:r>
            <a:r>
              <a:rPr lang="en-US" baseline="0" dirty="0" err="1" smtClean="0"/>
              <a:t>thay</a:t>
            </a:r>
            <a:r>
              <a:rPr lang="en-US" baseline="0" dirty="0" smtClean="0"/>
              <a:t> </a:t>
            </a:r>
            <a:r>
              <a:rPr lang="en-US" baseline="0" dirty="0" err="1" smtClean="0"/>
              <a:t>cho</a:t>
            </a:r>
            <a:r>
              <a:rPr lang="en-US" baseline="0" dirty="0" smtClean="0"/>
              <a:t> </a:t>
            </a:r>
            <a:r>
              <a:rPr lang="en-US" baseline="0" dirty="0" err="1" smtClean="0"/>
              <a:t>thuật</a:t>
            </a:r>
            <a:r>
              <a:rPr lang="en-US" baseline="0" dirty="0" smtClean="0"/>
              <a:t> </a:t>
            </a:r>
            <a:r>
              <a:rPr lang="en-US" baseline="0" dirty="0" err="1" smtClean="0"/>
              <a:t>ngữ</a:t>
            </a:r>
            <a:r>
              <a:rPr lang="en-US" baseline="0" dirty="0" smtClean="0"/>
              <a:t> </a:t>
            </a:r>
            <a:r>
              <a:rPr lang="en-US" sz="1200" kern="1200" dirty="0" smtClean="0">
                <a:solidFill>
                  <a:schemeClr val="tx1"/>
                </a:solidFill>
                <a:effectLst/>
                <a:latin typeface="+mn-lt"/>
                <a:ea typeface="+mn-ea"/>
                <a:cs typeface="+mn-cs"/>
              </a:rPr>
              <a:t>Short-term/Long-term payables to sellers</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trong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bảng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dịch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tiếng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Anh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cô</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Cúc</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gửi</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bộ</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môn</a:t>
            </a:r>
            <a:r>
              <a:rPr lang="en-US" sz="1200" kern="1200" baseline="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04CB5A54-4EAA-4154-9300-6EA936D7A542}" type="slidenum">
              <a:rPr lang="en-US" smtClean="0"/>
              <a:t>69</a:t>
            </a:fld>
            <a:endParaRPr lang="en-US"/>
          </a:p>
        </p:txBody>
      </p:sp>
    </p:spTree>
    <p:extLst>
      <p:ext uri="{BB962C8B-B14F-4D97-AF65-F5344CB8AC3E}">
        <p14:creationId xmlns:p14="http://schemas.microsoft.com/office/powerpoint/2010/main" val="4069125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Accounts payable: </a:t>
            </a:r>
            <a:r>
              <a:rPr lang="en-US" dirty="0" err="1" smtClean="0"/>
              <a:t>được</a:t>
            </a:r>
            <a:r>
              <a:rPr lang="en-US" baseline="0" dirty="0" smtClean="0"/>
              <a:t> </a:t>
            </a:r>
            <a:r>
              <a:rPr lang="en-US" baseline="0" dirty="0" err="1" smtClean="0"/>
              <a:t>định</a:t>
            </a:r>
            <a:r>
              <a:rPr lang="en-US" baseline="0" dirty="0" smtClean="0"/>
              <a:t> </a:t>
            </a:r>
            <a:r>
              <a:rPr lang="en-US" baseline="0" dirty="0" err="1" smtClean="0"/>
              <a:t>nghĩa</a:t>
            </a:r>
            <a:r>
              <a:rPr lang="en-US" baseline="0" dirty="0" smtClean="0"/>
              <a:t> </a:t>
            </a:r>
            <a:r>
              <a:rPr lang="en-US" baseline="0" dirty="0" err="1" smtClean="0"/>
              <a:t>là</a:t>
            </a:r>
            <a:r>
              <a:rPr lang="en-US" baseline="0" dirty="0" smtClean="0"/>
              <a:t> </a:t>
            </a:r>
            <a:r>
              <a:rPr lang="en-US" baseline="0" dirty="0" err="1" smtClean="0"/>
              <a:t>nợ</a:t>
            </a:r>
            <a:r>
              <a:rPr lang="en-US" baseline="0" dirty="0" smtClean="0"/>
              <a:t> </a:t>
            </a:r>
            <a:r>
              <a:rPr lang="en-US" baseline="0" dirty="0" err="1" smtClean="0"/>
              <a:t>phải</a:t>
            </a:r>
            <a:r>
              <a:rPr lang="en-US" baseline="0" dirty="0" smtClean="0"/>
              <a:t> </a:t>
            </a:r>
            <a:r>
              <a:rPr lang="en-US" baseline="0" dirty="0" err="1" smtClean="0"/>
              <a:t>trả</a:t>
            </a:r>
            <a:r>
              <a:rPr lang="en-US" baseline="0" dirty="0" smtClean="0"/>
              <a:t> </a:t>
            </a:r>
            <a:r>
              <a:rPr lang="en-US" baseline="0" dirty="0" err="1" smtClean="0"/>
              <a:t>cho</a:t>
            </a:r>
            <a:r>
              <a:rPr lang="en-US" baseline="0" dirty="0" smtClean="0"/>
              <a:t> </a:t>
            </a:r>
            <a:r>
              <a:rPr lang="en-US" baseline="0" dirty="0" err="1" smtClean="0"/>
              <a:t>người</a:t>
            </a:r>
            <a:r>
              <a:rPr lang="en-US" baseline="0" dirty="0" smtClean="0"/>
              <a:t> </a:t>
            </a:r>
            <a:r>
              <a:rPr lang="en-US" baseline="0" dirty="0" err="1" smtClean="0"/>
              <a:t>bán</a:t>
            </a:r>
            <a:r>
              <a:rPr lang="en-US" baseline="0" dirty="0" smtClean="0"/>
              <a:t> </a:t>
            </a:r>
            <a:r>
              <a:rPr lang="en-US" baseline="0" dirty="0" err="1" smtClean="0"/>
              <a:t>hoặc</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căn</a:t>
            </a:r>
            <a:r>
              <a:rPr lang="en-US" baseline="0" dirty="0" smtClean="0"/>
              <a:t> </a:t>
            </a:r>
            <a:r>
              <a:rPr lang="en-US" baseline="0" dirty="0" err="1" smtClean="0"/>
              <a:t>cứ</a:t>
            </a:r>
            <a:r>
              <a:rPr lang="en-US" baseline="0" dirty="0" smtClean="0"/>
              <a:t> </a:t>
            </a:r>
            <a:r>
              <a:rPr lang="en-US" baseline="0" dirty="0" err="1" smtClean="0"/>
              <a:t>vào</a:t>
            </a:r>
            <a:r>
              <a:rPr lang="en-US" baseline="0" dirty="0" smtClean="0"/>
              <a:t> </a:t>
            </a:r>
            <a:r>
              <a:rPr lang="en-US" baseline="0" dirty="0" err="1" smtClean="0"/>
              <a:t>hóa</a:t>
            </a:r>
            <a:r>
              <a:rPr lang="en-US" baseline="0" dirty="0" smtClean="0"/>
              <a:t> </a:t>
            </a:r>
            <a:r>
              <a:rPr lang="en-US" baseline="0" dirty="0" err="1" smtClean="0"/>
              <a:t>đơn</a:t>
            </a:r>
            <a:r>
              <a:rPr lang="en-US" baseline="0" dirty="0" smtClean="0"/>
              <a:t>; </a:t>
            </a:r>
            <a:r>
              <a:rPr lang="en-US" baseline="0" dirty="0" err="1" smtClean="0"/>
              <a:t>em</a:t>
            </a:r>
            <a:r>
              <a:rPr lang="en-US" baseline="0" dirty="0" smtClean="0"/>
              <a:t> </a:t>
            </a:r>
            <a:r>
              <a:rPr lang="en-US" baseline="0" dirty="0" err="1" smtClean="0"/>
              <a:t>thấy</a:t>
            </a:r>
            <a:r>
              <a:rPr lang="en-US" baseline="0" dirty="0" smtClean="0"/>
              <a:t> </a:t>
            </a:r>
            <a:r>
              <a:rPr lang="en-US" baseline="0" dirty="0" err="1" smtClean="0"/>
              <a:t>nó</a:t>
            </a:r>
            <a:r>
              <a:rPr lang="en-US" baseline="0" dirty="0" smtClean="0"/>
              <a:t> </a:t>
            </a:r>
            <a:r>
              <a:rPr lang="en-US" baseline="0" dirty="0" err="1" smtClean="0"/>
              <a:t>phổ</a:t>
            </a:r>
            <a:r>
              <a:rPr lang="en-US" baseline="0" dirty="0" smtClean="0"/>
              <a:t> </a:t>
            </a:r>
            <a:r>
              <a:rPr lang="en-US" baseline="0" dirty="0" err="1" smtClean="0"/>
              <a:t>biến</a:t>
            </a:r>
            <a:r>
              <a:rPr lang="en-US" baseline="0" dirty="0" smtClean="0"/>
              <a:t> </a:t>
            </a:r>
            <a:r>
              <a:rPr lang="en-US" baseline="0" dirty="0" err="1" smtClean="0"/>
              <a:t>trong</a:t>
            </a:r>
            <a:r>
              <a:rPr lang="en-US" baseline="0" dirty="0" smtClean="0"/>
              <a:t> </a:t>
            </a:r>
            <a:r>
              <a:rPr lang="en-US" baseline="0" dirty="0" err="1" smtClean="0"/>
              <a:t>giáo</a:t>
            </a:r>
            <a:r>
              <a:rPr lang="en-US" baseline="0" dirty="0" smtClean="0"/>
              <a:t> </a:t>
            </a:r>
            <a:r>
              <a:rPr lang="en-US" baseline="0" dirty="0" err="1" smtClean="0"/>
              <a:t>trình</a:t>
            </a:r>
            <a:r>
              <a:rPr lang="en-US" baseline="0" dirty="0" smtClean="0"/>
              <a:t>, </a:t>
            </a:r>
            <a:r>
              <a:rPr lang="en-US" baseline="0" dirty="0" err="1" smtClean="0"/>
              <a:t>nên</a:t>
            </a:r>
            <a:r>
              <a:rPr lang="en-US" baseline="0" dirty="0" smtClean="0"/>
              <a:t> </a:t>
            </a:r>
            <a:r>
              <a:rPr lang="en-US" baseline="0" dirty="0" err="1" smtClean="0"/>
              <a:t>dùng</a:t>
            </a:r>
            <a:r>
              <a:rPr lang="en-US" baseline="0" dirty="0" smtClean="0"/>
              <a:t> </a:t>
            </a:r>
            <a:r>
              <a:rPr lang="en-US" baseline="0" dirty="0" err="1" smtClean="0"/>
              <a:t>thay</a:t>
            </a:r>
            <a:r>
              <a:rPr lang="en-US" baseline="0" dirty="0" smtClean="0"/>
              <a:t> </a:t>
            </a:r>
            <a:r>
              <a:rPr lang="en-US" baseline="0" dirty="0" err="1" smtClean="0"/>
              <a:t>cho</a:t>
            </a:r>
            <a:r>
              <a:rPr lang="en-US" baseline="0" dirty="0" smtClean="0"/>
              <a:t> </a:t>
            </a:r>
            <a:r>
              <a:rPr lang="en-US" baseline="0" dirty="0" err="1" smtClean="0"/>
              <a:t>thuật</a:t>
            </a:r>
            <a:r>
              <a:rPr lang="en-US" baseline="0" dirty="0" smtClean="0"/>
              <a:t> </a:t>
            </a:r>
            <a:r>
              <a:rPr lang="en-US" baseline="0" dirty="0" err="1" smtClean="0"/>
              <a:t>ngữ</a:t>
            </a:r>
            <a:r>
              <a:rPr lang="en-US" baseline="0" dirty="0" smtClean="0"/>
              <a:t> </a:t>
            </a:r>
            <a:r>
              <a:rPr lang="en-US" sz="1200" kern="1200" dirty="0" smtClean="0">
                <a:solidFill>
                  <a:schemeClr val="tx1"/>
                </a:solidFill>
                <a:effectLst/>
                <a:latin typeface="+mn-lt"/>
                <a:ea typeface="+mn-ea"/>
                <a:cs typeface="+mn-cs"/>
              </a:rPr>
              <a:t>Short-term/Long-term payables to sellers</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trong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bảng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dịch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tiếng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Anh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cô</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Cúc</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gửi</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bộ</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môn</a:t>
            </a:r>
            <a:r>
              <a:rPr lang="en-US" sz="1200" kern="1200" baseline="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04CB5A54-4EAA-4154-9300-6EA936D7A542}" type="slidenum">
              <a:rPr lang="en-US" smtClean="0"/>
              <a:t>70</a:t>
            </a:fld>
            <a:endParaRPr lang="en-US"/>
          </a:p>
        </p:txBody>
      </p:sp>
    </p:spTree>
    <p:extLst>
      <p:ext uri="{BB962C8B-B14F-4D97-AF65-F5344CB8AC3E}">
        <p14:creationId xmlns:p14="http://schemas.microsoft.com/office/powerpoint/2010/main" val="31919664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Accounts payable: </a:t>
            </a:r>
            <a:r>
              <a:rPr lang="en-US" dirty="0" err="1" smtClean="0"/>
              <a:t>được</a:t>
            </a:r>
            <a:r>
              <a:rPr lang="en-US" baseline="0" dirty="0" smtClean="0"/>
              <a:t> </a:t>
            </a:r>
            <a:r>
              <a:rPr lang="en-US" baseline="0" dirty="0" err="1" smtClean="0"/>
              <a:t>định</a:t>
            </a:r>
            <a:r>
              <a:rPr lang="en-US" baseline="0" dirty="0" smtClean="0"/>
              <a:t> </a:t>
            </a:r>
            <a:r>
              <a:rPr lang="en-US" baseline="0" dirty="0" err="1" smtClean="0"/>
              <a:t>nghĩa</a:t>
            </a:r>
            <a:r>
              <a:rPr lang="en-US" baseline="0" dirty="0" smtClean="0"/>
              <a:t> </a:t>
            </a:r>
            <a:r>
              <a:rPr lang="en-US" baseline="0" dirty="0" err="1" smtClean="0"/>
              <a:t>là</a:t>
            </a:r>
            <a:r>
              <a:rPr lang="en-US" baseline="0" dirty="0" smtClean="0"/>
              <a:t> </a:t>
            </a:r>
            <a:r>
              <a:rPr lang="en-US" baseline="0" dirty="0" err="1" smtClean="0"/>
              <a:t>nợ</a:t>
            </a:r>
            <a:r>
              <a:rPr lang="en-US" baseline="0" dirty="0" smtClean="0"/>
              <a:t> </a:t>
            </a:r>
            <a:r>
              <a:rPr lang="en-US" baseline="0" dirty="0" err="1" smtClean="0"/>
              <a:t>phải</a:t>
            </a:r>
            <a:r>
              <a:rPr lang="en-US" baseline="0" dirty="0" smtClean="0"/>
              <a:t> </a:t>
            </a:r>
            <a:r>
              <a:rPr lang="en-US" baseline="0" dirty="0" err="1" smtClean="0"/>
              <a:t>trả</a:t>
            </a:r>
            <a:r>
              <a:rPr lang="en-US" baseline="0" dirty="0" smtClean="0"/>
              <a:t> </a:t>
            </a:r>
            <a:r>
              <a:rPr lang="en-US" baseline="0" dirty="0" err="1" smtClean="0"/>
              <a:t>cho</a:t>
            </a:r>
            <a:r>
              <a:rPr lang="en-US" baseline="0" dirty="0" smtClean="0"/>
              <a:t> </a:t>
            </a:r>
            <a:r>
              <a:rPr lang="en-US" baseline="0" dirty="0" err="1" smtClean="0"/>
              <a:t>người</a:t>
            </a:r>
            <a:r>
              <a:rPr lang="en-US" baseline="0" dirty="0" smtClean="0"/>
              <a:t> </a:t>
            </a:r>
            <a:r>
              <a:rPr lang="en-US" baseline="0" dirty="0" err="1" smtClean="0"/>
              <a:t>bán</a:t>
            </a:r>
            <a:r>
              <a:rPr lang="en-US" baseline="0" dirty="0" smtClean="0"/>
              <a:t> </a:t>
            </a:r>
            <a:r>
              <a:rPr lang="en-US" baseline="0" dirty="0" err="1" smtClean="0"/>
              <a:t>hoặc</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căn</a:t>
            </a:r>
            <a:r>
              <a:rPr lang="en-US" baseline="0" dirty="0" smtClean="0"/>
              <a:t> </a:t>
            </a:r>
            <a:r>
              <a:rPr lang="en-US" baseline="0" dirty="0" err="1" smtClean="0"/>
              <a:t>cứ</a:t>
            </a:r>
            <a:r>
              <a:rPr lang="en-US" baseline="0" dirty="0" smtClean="0"/>
              <a:t> </a:t>
            </a:r>
            <a:r>
              <a:rPr lang="en-US" baseline="0" dirty="0" err="1" smtClean="0"/>
              <a:t>vào</a:t>
            </a:r>
            <a:r>
              <a:rPr lang="en-US" baseline="0" dirty="0" smtClean="0"/>
              <a:t> </a:t>
            </a:r>
            <a:r>
              <a:rPr lang="en-US" baseline="0" dirty="0" err="1" smtClean="0"/>
              <a:t>hóa</a:t>
            </a:r>
            <a:r>
              <a:rPr lang="en-US" baseline="0" dirty="0" smtClean="0"/>
              <a:t> </a:t>
            </a:r>
            <a:r>
              <a:rPr lang="en-US" baseline="0" dirty="0" err="1" smtClean="0"/>
              <a:t>đơn</a:t>
            </a:r>
            <a:r>
              <a:rPr lang="en-US" baseline="0" dirty="0" smtClean="0"/>
              <a:t>; </a:t>
            </a:r>
            <a:r>
              <a:rPr lang="en-US" baseline="0" dirty="0" err="1" smtClean="0"/>
              <a:t>em</a:t>
            </a:r>
            <a:r>
              <a:rPr lang="en-US" baseline="0" dirty="0" smtClean="0"/>
              <a:t> </a:t>
            </a:r>
            <a:r>
              <a:rPr lang="en-US" baseline="0" dirty="0" err="1" smtClean="0"/>
              <a:t>thấy</a:t>
            </a:r>
            <a:r>
              <a:rPr lang="en-US" baseline="0" dirty="0" smtClean="0"/>
              <a:t> </a:t>
            </a:r>
            <a:r>
              <a:rPr lang="en-US" baseline="0" dirty="0" err="1" smtClean="0"/>
              <a:t>nó</a:t>
            </a:r>
            <a:r>
              <a:rPr lang="en-US" baseline="0" dirty="0" smtClean="0"/>
              <a:t> </a:t>
            </a:r>
            <a:r>
              <a:rPr lang="en-US" baseline="0" dirty="0" err="1" smtClean="0"/>
              <a:t>phổ</a:t>
            </a:r>
            <a:r>
              <a:rPr lang="en-US" baseline="0" dirty="0" smtClean="0"/>
              <a:t> </a:t>
            </a:r>
            <a:r>
              <a:rPr lang="en-US" baseline="0" dirty="0" err="1" smtClean="0"/>
              <a:t>biến</a:t>
            </a:r>
            <a:r>
              <a:rPr lang="en-US" baseline="0" dirty="0" smtClean="0"/>
              <a:t> </a:t>
            </a:r>
            <a:r>
              <a:rPr lang="en-US" baseline="0" dirty="0" err="1" smtClean="0"/>
              <a:t>trong</a:t>
            </a:r>
            <a:r>
              <a:rPr lang="en-US" baseline="0" dirty="0" smtClean="0"/>
              <a:t> </a:t>
            </a:r>
            <a:r>
              <a:rPr lang="en-US" baseline="0" dirty="0" err="1" smtClean="0"/>
              <a:t>giáo</a:t>
            </a:r>
            <a:r>
              <a:rPr lang="en-US" baseline="0" dirty="0" smtClean="0"/>
              <a:t> </a:t>
            </a:r>
            <a:r>
              <a:rPr lang="en-US" baseline="0" dirty="0" err="1" smtClean="0"/>
              <a:t>trình</a:t>
            </a:r>
            <a:r>
              <a:rPr lang="en-US" baseline="0" dirty="0" smtClean="0"/>
              <a:t>, </a:t>
            </a:r>
            <a:r>
              <a:rPr lang="en-US" baseline="0" dirty="0" err="1" smtClean="0"/>
              <a:t>nên</a:t>
            </a:r>
            <a:r>
              <a:rPr lang="en-US" baseline="0" dirty="0" smtClean="0"/>
              <a:t> </a:t>
            </a:r>
            <a:r>
              <a:rPr lang="en-US" baseline="0" dirty="0" err="1" smtClean="0"/>
              <a:t>dùng</a:t>
            </a:r>
            <a:r>
              <a:rPr lang="en-US" baseline="0" dirty="0" smtClean="0"/>
              <a:t> </a:t>
            </a:r>
            <a:r>
              <a:rPr lang="en-US" baseline="0" dirty="0" err="1" smtClean="0"/>
              <a:t>thay</a:t>
            </a:r>
            <a:r>
              <a:rPr lang="en-US" baseline="0" dirty="0" smtClean="0"/>
              <a:t> </a:t>
            </a:r>
            <a:r>
              <a:rPr lang="en-US" baseline="0" dirty="0" err="1" smtClean="0"/>
              <a:t>cho</a:t>
            </a:r>
            <a:r>
              <a:rPr lang="en-US" baseline="0" dirty="0" smtClean="0"/>
              <a:t> </a:t>
            </a:r>
            <a:r>
              <a:rPr lang="en-US" baseline="0" dirty="0" err="1" smtClean="0"/>
              <a:t>thuật</a:t>
            </a:r>
            <a:r>
              <a:rPr lang="en-US" baseline="0" dirty="0" smtClean="0"/>
              <a:t> </a:t>
            </a:r>
            <a:r>
              <a:rPr lang="en-US" baseline="0" dirty="0" err="1" smtClean="0"/>
              <a:t>ngữ</a:t>
            </a:r>
            <a:r>
              <a:rPr lang="en-US" baseline="0" dirty="0" smtClean="0"/>
              <a:t> </a:t>
            </a:r>
            <a:r>
              <a:rPr lang="en-US" sz="1200" kern="1200" dirty="0" smtClean="0">
                <a:solidFill>
                  <a:schemeClr val="tx1"/>
                </a:solidFill>
                <a:effectLst/>
                <a:latin typeface="+mn-lt"/>
                <a:ea typeface="+mn-ea"/>
                <a:cs typeface="+mn-cs"/>
              </a:rPr>
              <a:t>Short-term/Long-term payables to sellers</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trong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bảng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dịch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tiếng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Anh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cô</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Cúc</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gửi</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bộ</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môn</a:t>
            </a:r>
            <a:r>
              <a:rPr lang="en-US" sz="1200" kern="1200" baseline="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04CB5A54-4EAA-4154-9300-6EA936D7A542}" type="slidenum">
              <a:rPr lang="en-US" smtClean="0"/>
              <a:t>71</a:t>
            </a:fld>
            <a:endParaRPr lang="en-US"/>
          </a:p>
        </p:txBody>
      </p:sp>
    </p:spTree>
    <p:extLst>
      <p:ext uri="{BB962C8B-B14F-4D97-AF65-F5344CB8AC3E}">
        <p14:creationId xmlns:p14="http://schemas.microsoft.com/office/powerpoint/2010/main" val="21427407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Accounts payable: </a:t>
            </a:r>
            <a:r>
              <a:rPr lang="en-US" dirty="0" err="1" smtClean="0"/>
              <a:t>được</a:t>
            </a:r>
            <a:r>
              <a:rPr lang="en-US" baseline="0" dirty="0" smtClean="0"/>
              <a:t> </a:t>
            </a:r>
            <a:r>
              <a:rPr lang="en-US" baseline="0" dirty="0" err="1" smtClean="0"/>
              <a:t>định</a:t>
            </a:r>
            <a:r>
              <a:rPr lang="en-US" baseline="0" dirty="0" smtClean="0"/>
              <a:t> </a:t>
            </a:r>
            <a:r>
              <a:rPr lang="en-US" baseline="0" dirty="0" err="1" smtClean="0"/>
              <a:t>nghĩa</a:t>
            </a:r>
            <a:r>
              <a:rPr lang="en-US" baseline="0" dirty="0" smtClean="0"/>
              <a:t> </a:t>
            </a:r>
            <a:r>
              <a:rPr lang="en-US" baseline="0" dirty="0" err="1" smtClean="0"/>
              <a:t>là</a:t>
            </a:r>
            <a:r>
              <a:rPr lang="en-US" baseline="0" dirty="0" smtClean="0"/>
              <a:t> </a:t>
            </a:r>
            <a:r>
              <a:rPr lang="en-US" baseline="0" dirty="0" err="1" smtClean="0"/>
              <a:t>nợ</a:t>
            </a:r>
            <a:r>
              <a:rPr lang="en-US" baseline="0" dirty="0" smtClean="0"/>
              <a:t> </a:t>
            </a:r>
            <a:r>
              <a:rPr lang="en-US" baseline="0" dirty="0" err="1" smtClean="0"/>
              <a:t>phải</a:t>
            </a:r>
            <a:r>
              <a:rPr lang="en-US" baseline="0" dirty="0" smtClean="0"/>
              <a:t> </a:t>
            </a:r>
            <a:r>
              <a:rPr lang="en-US" baseline="0" dirty="0" err="1" smtClean="0"/>
              <a:t>trả</a:t>
            </a:r>
            <a:r>
              <a:rPr lang="en-US" baseline="0" dirty="0" smtClean="0"/>
              <a:t> </a:t>
            </a:r>
            <a:r>
              <a:rPr lang="en-US" baseline="0" dirty="0" err="1" smtClean="0"/>
              <a:t>cho</a:t>
            </a:r>
            <a:r>
              <a:rPr lang="en-US" baseline="0" dirty="0" smtClean="0"/>
              <a:t> </a:t>
            </a:r>
            <a:r>
              <a:rPr lang="en-US" baseline="0" dirty="0" err="1" smtClean="0"/>
              <a:t>người</a:t>
            </a:r>
            <a:r>
              <a:rPr lang="en-US" baseline="0" dirty="0" smtClean="0"/>
              <a:t> </a:t>
            </a:r>
            <a:r>
              <a:rPr lang="en-US" baseline="0" dirty="0" err="1" smtClean="0"/>
              <a:t>bán</a:t>
            </a:r>
            <a:r>
              <a:rPr lang="en-US" baseline="0" dirty="0" smtClean="0"/>
              <a:t> </a:t>
            </a:r>
            <a:r>
              <a:rPr lang="en-US" baseline="0" dirty="0" err="1" smtClean="0"/>
              <a:t>hoặc</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căn</a:t>
            </a:r>
            <a:r>
              <a:rPr lang="en-US" baseline="0" dirty="0" smtClean="0"/>
              <a:t> </a:t>
            </a:r>
            <a:r>
              <a:rPr lang="en-US" baseline="0" dirty="0" err="1" smtClean="0"/>
              <a:t>cứ</a:t>
            </a:r>
            <a:r>
              <a:rPr lang="en-US" baseline="0" dirty="0" smtClean="0"/>
              <a:t> </a:t>
            </a:r>
            <a:r>
              <a:rPr lang="en-US" baseline="0" dirty="0" err="1" smtClean="0"/>
              <a:t>vào</a:t>
            </a:r>
            <a:r>
              <a:rPr lang="en-US" baseline="0" dirty="0" smtClean="0"/>
              <a:t> </a:t>
            </a:r>
            <a:r>
              <a:rPr lang="en-US" baseline="0" dirty="0" err="1" smtClean="0"/>
              <a:t>hóa</a:t>
            </a:r>
            <a:r>
              <a:rPr lang="en-US" baseline="0" dirty="0" smtClean="0"/>
              <a:t> </a:t>
            </a:r>
            <a:r>
              <a:rPr lang="en-US" baseline="0" dirty="0" err="1" smtClean="0"/>
              <a:t>đơn</a:t>
            </a:r>
            <a:r>
              <a:rPr lang="en-US" baseline="0" dirty="0" smtClean="0"/>
              <a:t>; </a:t>
            </a:r>
            <a:r>
              <a:rPr lang="en-US" baseline="0" dirty="0" err="1" smtClean="0"/>
              <a:t>em</a:t>
            </a:r>
            <a:r>
              <a:rPr lang="en-US" baseline="0" dirty="0" smtClean="0"/>
              <a:t> </a:t>
            </a:r>
            <a:r>
              <a:rPr lang="en-US" baseline="0" dirty="0" err="1" smtClean="0"/>
              <a:t>thấy</a:t>
            </a:r>
            <a:r>
              <a:rPr lang="en-US" baseline="0" dirty="0" smtClean="0"/>
              <a:t> </a:t>
            </a:r>
            <a:r>
              <a:rPr lang="en-US" baseline="0" dirty="0" err="1" smtClean="0"/>
              <a:t>nó</a:t>
            </a:r>
            <a:r>
              <a:rPr lang="en-US" baseline="0" dirty="0" smtClean="0"/>
              <a:t> </a:t>
            </a:r>
            <a:r>
              <a:rPr lang="en-US" baseline="0" dirty="0" err="1" smtClean="0"/>
              <a:t>phổ</a:t>
            </a:r>
            <a:r>
              <a:rPr lang="en-US" baseline="0" dirty="0" smtClean="0"/>
              <a:t> </a:t>
            </a:r>
            <a:r>
              <a:rPr lang="en-US" baseline="0" dirty="0" err="1" smtClean="0"/>
              <a:t>biến</a:t>
            </a:r>
            <a:r>
              <a:rPr lang="en-US" baseline="0" dirty="0" smtClean="0"/>
              <a:t> </a:t>
            </a:r>
            <a:r>
              <a:rPr lang="en-US" baseline="0" dirty="0" err="1" smtClean="0"/>
              <a:t>trong</a:t>
            </a:r>
            <a:r>
              <a:rPr lang="en-US" baseline="0" dirty="0" smtClean="0"/>
              <a:t> </a:t>
            </a:r>
            <a:r>
              <a:rPr lang="en-US" baseline="0" dirty="0" err="1" smtClean="0"/>
              <a:t>giáo</a:t>
            </a:r>
            <a:r>
              <a:rPr lang="en-US" baseline="0" dirty="0" smtClean="0"/>
              <a:t> </a:t>
            </a:r>
            <a:r>
              <a:rPr lang="en-US" baseline="0" dirty="0" err="1" smtClean="0"/>
              <a:t>trình</a:t>
            </a:r>
            <a:r>
              <a:rPr lang="en-US" baseline="0" dirty="0" smtClean="0"/>
              <a:t>, </a:t>
            </a:r>
            <a:r>
              <a:rPr lang="en-US" baseline="0" dirty="0" err="1" smtClean="0"/>
              <a:t>nên</a:t>
            </a:r>
            <a:r>
              <a:rPr lang="en-US" baseline="0" dirty="0" smtClean="0"/>
              <a:t> </a:t>
            </a:r>
            <a:r>
              <a:rPr lang="en-US" baseline="0" dirty="0" err="1" smtClean="0"/>
              <a:t>dùng</a:t>
            </a:r>
            <a:r>
              <a:rPr lang="en-US" baseline="0" dirty="0" smtClean="0"/>
              <a:t> </a:t>
            </a:r>
            <a:r>
              <a:rPr lang="en-US" baseline="0" dirty="0" err="1" smtClean="0"/>
              <a:t>thay</a:t>
            </a:r>
            <a:r>
              <a:rPr lang="en-US" baseline="0" dirty="0" smtClean="0"/>
              <a:t> </a:t>
            </a:r>
            <a:r>
              <a:rPr lang="en-US" baseline="0" dirty="0" err="1" smtClean="0"/>
              <a:t>cho</a:t>
            </a:r>
            <a:r>
              <a:rPr lang="en-US" baseline="0" dirty="0" smtClean="0"/>
              <a:t> </a:t>
            </a:r>
            <a:r>
              <a:rPr lang="en-US" baseline="0" dirty="0" err="1" smtClean="0"/>
              <a:t>thuật</a:t>
            </a:r>
            <a:r>
              <a:rPr lang="en-US" baseline="0" dirty="0" smtClean="0"/>
              <a:t> </a:t>
            </a:r>
            <a:r>
              <a:rPr lang="en-US" baseline="0" dirty="0" err="1" smtClean="0"/>
              <a:t>ngữ</a:t>
            </a:r>
            <a:r>
              <a:rPr lang="en-US" baseline="0" dirty="0" smtClean="0"/>
              <a:t> </a:t>
            </a:r>
            <a:r>
              <a:rPr lang="en-US" sz="1200" kern="1200" dirty="0" smtClean="0">
                <a:solidFill>
                  <a:schemeClr val="tx1"/>
                </a:solidFill>
                <a:effectLst/>
                <a:latin typeface="+mn-lt"/>
                <a:ea typeface="+mn-ea"/>
                <a:cs typeface="+mn-cs"/>
              </a:rPr>
              <a:t>Short-term/Long-term payables to sellers</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trong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bảng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dịch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tiếng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Anh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cô</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Cúc</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gửi</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bộ</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môn</a:t>
            </a:r>
            <a:r>
              <a:rPr lang="en-US" sz="1200" kern="1200" baseline="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04CB5A54-4EAA-4154-9300-6EA936D7A542}" type="slidenum">
              <a:rPr lang="en-US" smtClean="0"/>
              <a:t>72</a:t>
            </a:fld>
            <a:endParaRPr lang="en-US"/>
          </a:p>
        </p:txBody>
      </p:sp>
    </p:spTree>
    <p:extLst>
      <p:ext uri="{BB962C8B-B14F-4D97-AF65-F5344CB8AC3E}">
        <p14:creationId xmlns:p14="http://schemas.microsoft.com/office/powerpoint/2010/main" val="30320936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Accounts payable: </a:t>
            </a:r>
            <a:r>
              <a:rPr lang="en-US" dirty="0" err="1" smtClean="0"/>
              <a:t>được</a:t>
            </a:r>
            <a:r>
              <a:rPr lang="en-US" baseline="0" dirty="0" smtClean="0"/>
              <a:t> </a:t>
            </a:r>
            <a:r>
              <a:rPr lang="en-US" baseline="0" dirty="0" err="1" smtClean="0"/>
              <a:t>định</a:t>
            </a:r>
            <a:r>
              <a:rPr lang="en-US" baseline="0" dirty="0" smtClean="0"/>
              <a:t> </a:t>
            </a:r>
            <a:r>
              <a:rPr lang="en-US" baseline="0" dirty="0" err="1" smtClean="0"/>
              <a:t>nghĩa</a:t>
            </a:r>
            <a:r>
              <a:rPr lang="en-US" baseline="0" dirty="0" smtClean="0"/>
              <a:t> </a:t>
            </a:r>
            <a:r>
              <a:rPr lang="en-US" baseline="0" dirty="0" err="1" smtClean="0"/>
              <a:t>là</a:t>
            </a:r>
            <a:r>
              <a:rPr lang="en-US" baseline="0" dirty="0" smtClean="0"/>
              <a:t> </a:t>
            </a:r>
            <a:r>
              <a:rPr lang="en-US" baseline="0" dirty="0" err="1" smtClean="0"/>
              <a:t>nợ</a:t>
            </a:r>
            <a:r>
              <a:rPr lang="en-US" baseline="0" dirty="0" smtClean="0"/>
              <a:t> </a:t>
            </a:r>
            <a:r>
              <a:rPr lang="en-US" baseline="0" dirty="0" err="1" smtClean="0"/>
              <a:t>phải</a:t>
            </a:r>
            <a:r>
              <a:rPr lang="en-US" baseline="0" dirty="0" smtClean="0"/>
              <a:t> </a:t>
            </a:r>
            <a:r>
              <a:rPr lang="en-US" baseline="0" dirty="0" err="1" smtClean="0"/>
              <a:t>trả</a:t>
            </a:r>
            <a:r>
              <a:rPr lang="en-US" baseline="0" dirty="0" smtClean="0"/>
              <a:t> </a:t>
            </a:r>
            <a:r>
              <a:rPr lang="en-US" baseline="0" dirty="0" err="1" smtClean="0"/>
              <a:t>cho</a:t>
            </a:r>
            <a:r>
              <a:rPr lang="en-US" baseline="0" dirty="0" smtClean="0"/>
              <a:t> </a:t>
            </a:r>
            <a:r>
              <a:rPr lang="en-US" baseline="0" dirty="0" err="1" smtClean="0"/>
              <a:t>người</a:t>
            </a:r>
            <a:r>
              <a:rPr lang="en-US" baseline="0" dirty="0" smtClean="0"/>
              <a:t> </a:t>
            </a:r>
            <a:r>
              <a:rPr lang="en-US" baseline="0" dirty="0" err="1" smtClean="0"/>
              <a:t>bán</a:t>
            </a:r>
            <a:r>
              <a:rPr lang="en-US" baseline="0" dirty="0" smtClean="0"/>
              <a:t> </a:t>
            </a:r>
            <a:r>
              <a:rPr lang="en-US" baseline="0" dirty="0" err="1" smtClean="0"/>
              <a:t>hoặc</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căn</a:t>
            </a:r>
            <a:r>
              <a:rPr lang="en-US" baseline="0" dirty="0" smtClean="0"/>
              <a:t> </a:t>
            </a:r>
            <a:r>
              <a:rPr lang="en-US" baseline="0" dirty="0" err="1" smtClean="0"/>
              <a:t>cứ</a:t>
            </a:r>
            <a:r>
              <a:rPr lang="en-US" baseline="0" dirty="0" smtClean="0"/>
              <a:t> </a:t>
            </a:r>
            <a:r>
              <a:rPr lang="en-US" baseline="0" dirty="0" err="1" smtClean="0"/>
              <a:t>vào</a:t>
            </a:r>
            <a:r>
              <a:rPr lang="en-US" baseline="0" dirty="0" smtClean="0"/>
              <a:t> </a:t>
            </a:r>
            <a:r>
              <a:rPr lang="en-US" baseline="0" dirty="0" err="1" smtClean="0"/>
              <a:t>hóa</a:t>
            </a:r>
            <a:r>
              <a:rPr lang="en-US" baseline="0" dirty="0" smtClean="0"/>
              <a:t> </a:t>
            </a:r>
            <a:r>
              <a:rPr lang="en-US" baseline="0" dirty="0" err="1" smtClean="0"/>
              <a:t>đơn</a:t>
            </a:r>
            <a:r>
              <a:rPr lang="en-US" baseline="0" dirty="0" smtClean="0"/>
              <a:t>; </a:t>
            </a:r>
            <a:r>
              <a:rPr lang="en-US" baseline="0" dirty="0" err="1" smtClean="0"/>
              <a:t>em</a:t>
            </a:r>
            <a:r>
              <a:rPr lang="en-US" baseline="0" dirty="0" smtClean="0"/>
              <a:t> </a:t>
            </a:r>
            <a:r>
              <a:rPr lang="en-US" baseline="0" dirty="0" err="1" smtClean="0"/>
              <a:t>thấy</a:t>
            </a:r>
            <a:r>
              <a:rPr lang="en-US" baseline="0" dirty="0" smtClean="0"/>
              <a:t> </a:t>
            </a:r>
            <a:r>
              <a:rPr lang="en-US" baseline="0" dirty="0" err="1" smtClean="0"/>
              <a:t>nó</a:t>
            </a:r>
            <a:r>
              <a:rPr lang="en-US" baseline="0" dirty="0" smtClean="0"/>
              <a:t> </a:t>
            </a:r>
            <a:r>
              <a:rPr lang="en-US" baseline="0" dirty="0" err="1" smtClean="0"/>
              <a:t>phổ</a:t>
            </a:r>
            <a:r>
              <a:rPr lang="en-US" baseline="0" dirty="0" smtClean="0"/>
              <a:t> </a:t>
            </a:r>
            <a:r>
              <a:rPr lang="en-US" baseline="0" dirty="0" err="1" smtClean="0"/>
              <a:t>biến</a:t>
            </a:r>
            <a:r>
              <a:rPr lang="en-US" baseline="0" dirty="0" smtClean="0"/>
              <a:t> </a:t>
            </a:r>
            <a:r>
              <a:rPr lang="en-US" baseline="0" dirty="0" err="1" smtClean="0"/>
              <a:t>trong</a:t>
            </a:r>
            <a:r>
              <a:rPr lang="en-US" baseline="0" dirty="0" smtClean="0"/>
              <a:t> </a:t>
            </a:r>
            <a:r>
              <a:rPr lang="en-US" baseline="0" dirty="0" err="1" smtClean="0"/>
              <a:t>giáo</a:t>
            </a:r>
            <a:r>
              <a:rPr lang="en-US" baseline="0" dirty="0" smtClean="0"/>
              <a:t> </a:t>
            </a:r>
            <a:r>
              <a:rPr lang="en-US" baseline="0" dirty="0" err="1" smtClean="0"/>
              <a:t>trình</a:t>
            </a:r>
            <a:r>
              <a:rPr lang="en-US" baseline="0" dirty="0" smtClean="0"/>
              <a:t>, </a:t>
            </a:r>
            <a:r>
              <a:rPr lang="en-US" baseline="0" dirty="0" err="1" smtClean="0"/>
              <a:t>nên</a:t>
            </a:r>
            <a:r>
              <a:rPr lang="en-US" baseline="0" dirty="0" smtClean="0"/>
              <a:t> </a:t>
            </a:r>
            <a:r>
              <a:rPr lang="en-US" baseline="0" dirty="0" err="1" smtClean="0"/>
              <a:t>dùng</a:t>
            </a:r>
            <a:r>
              <a:rPr lang="en-US" baseline="0" dirty="0" smtClean="0"/>
              <a:t> </a:t>
            </a:r>
            <a:r>
              <a:rPr lang="en-US" baseline="0" dirty="0" err="1" smtClean="0"/>
              <a:t>thay</a:t>
            </a:r>
            <a:r>
              <a:rPr lang="en-US" baseline="0" dirty="0" smtClean="0"/>
              <a:t> </a:t>
            </a:r>
            <a:r>
              <a:rPr lang="en-US" baseline="0" dirty="0" err="1" smtClean="0"/>
              <a:t>cho</a:t>
            </a:r>
            <a:r>
              <a:rPr lang="en-US" baseline="0" dirty="0" smtClean="0"/>
              <a:t> </a:t>
            </a:r>
            <a:r>
              <a:rPr lang="en-US" baseline="0" dirty="0" err="1" smtClean="0"/>
              <a:t>thuật</a:t>
            </a:r>
            <a:r>
              <a:rPr lang="en-US" baseline="0" dirty="0" smtClean="0"/>
              <a:t> </a:t>
            </a:r>
            <a:r>
              <a:rPr lang="en-US" baseline="0" dirty="0" err="1" smtClean="0"/>
              <a:t>ngữ</a:t>
            </a:r>
            <a:r>
              <a:rPr lang="en-US" baseline="0" dirty="0" smtClean="0"/>
              <a:t> </a:t>
            </a:r>
            <a:r>
              <a:rPr lang="en-US" sz="1200" kern="1200" dirty="0" smtClean="0">
                <a:solidFill>
                  <a:schemeClr val="tx1"/>
                </a:solidFill>
                <a:effectLst/>
                <a:latin typeface="+mn-lt"/>
                <a:ea typeface="+mn-ea"/>
                <a:cs typeface="+mn-cs"/>
              </a:rPr>
              <a:t>Short-term/Long-term payables to sellers</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trong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bảng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dịch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tiếng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Anh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cô</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Cúc</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gửi</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bộ</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môn</a:t>
            </a:r>
            <a:r>
              <a:rPr lang="en-US" sz="1200" kern="1200" baseline="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04CB5A54-4EAA-4154-9300-6EA936D7A542}" type="slidenum">
              <a:rPr lang="en-US" smtClean="0"/>
              <a:t>73</a:t>
            </a:fld>
            <a:endParaRPr lang="en-US"/>
          </a:p>
        </p:txBody>
      </p:sp>
    </p:spTree>
    <p:extLst>
      <p:ext uri="{BB962C8B-B14F-4D97-AF65-F5344CB8AC3E}">
        <p14:creationId xmlns:p14="http://schemas.microsoft.com/office/powerpoint/2010/main" val="37941827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Accounts payable: </a:t>
            </a:r>
            <a:r>
              <a:rPr lang="en-US" dirty="0" err="1" smtClean="0"/>
              <a:t>được</a:t>
            </a:r>
            <a:r>
              <a:rPr lang="en-US" baseline="0" dirty="0" smtClean="0"/>
              <a:t> </a:t>
            </a:r>
            <a:r>
              <a:rPr lang="en-US" baseline="0" dirty="0" err="1" smtClean="0"/>
              <a:t>định</a:t>
            </a:r>
            <a:r>
              <a:rPr lang="en-US" baseline="0" dirty="0" smtClean="0"/>
              <a:t> </a:t>
            </a:r>
            <a:r>
              <a:rPr lang="en-US" baseline="0" dirty="0" err="1" smtClean="0"/>
              <a:t>nghĩa</a:t>
            </a:r>
            <a:r>
              <a:rPr lang="en-US" baseline="0" dirty="0" smtClean="0"/>
              <a:t> </a:t>
            </a:r>
            <a:r>
              <a:rPr lang="en-US" baseline="0" dirty="0" err="1" smtClean="0"/>
              <a:t>là</a:t>
            </a:r>
            <a:r>
              <a:rPr lang="en-US" baseline="0" dirty="0" smtClean="0"/>
              <a:t> </a:t>
            </a:r>
            <a:r>
              <a:rPr lang="en-US" baseline="0" dirty="0" err="1" smtClean="0"/>
              <a:t>nợ</a:t>
            </a:r>
            <a:r>
              <a:rPr lang="en-US" baseline="0" dirty="0" smtClean="0"/>
              <a:t> </a:t>
            </a:r>
            <a:r>
              <a:rPr lang="en-US" baseline="0" dirty="0" err="1" smtClean="0"/>
              <a:t>phải</a:t>
            </a:r>
            <a:r>
              <a:rPr lang="en-US" baseline="0" dirty="0" smtClean="0"/>
              <a:t> </a:t>
            </a:r>
            <a:r>
              <a:rPr lang="en-US" baseline="0" dirty="0" err="1" smtClean="0"/>
              <a:t>trả</a:t>
            </a:r>
            <a:r>
              <a:rPr lang="en-US" baseline="0" dirty="0" smtClean="0"/>
              <a:t> </a:t>
            </a:r>
            <a:r>
              <a:rPr lang="en-US" baseline="0" dirty="0" err="1" smtClean="0"/>
              <a:t>cho</a:t>
            </a:r>
            <a:r>
              <a:rPr lang="en-US" baseline="0" dirty="0" smtClean="0"/>
              <a:t> </a:t>
            </a:r>
            <a:r>
              <a:rPr lang="en-US" baseline="0" dirty="0" err="1" smtClean="0"/>
              <a:t>người</a:t>
            </a:r>
            <a:r>
              <a:rPr lang="en-US" baseline="0" dirty="0" smtClean="0"/>
              <a:t> </a:t>
            </a:r>
            <a:r>
              <a:rPr lang="en-US" baseline="0" dirty="0" err="1" smtClean="0"/>
              <a:t>bán</a:t>
            </a:r>
            <a:r>
              <a:rPr lang="en-US" baseline="0" dirty="0" smtClean="0"/>
              <a:t> </a:t>
            </a:r>
            <a:r>
              <a:rPr lang="en-US" baseline="0" dirty="0" err="1" smtClean="0"/>
              <a:t>hoặc</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căn</a:t>
            </a:r>
            <a:r>
              <a:rPr lang="en-US" baseline="0" dirty="0" smtClean="0"/>
              <a:t> </a:t>
            </a:r>
            <a:r>
              <a:rPr lang="en-US" baseline="0" dirty="0" err="1" smtClean="0"/>
              <a:t>cứ</a:t>
            </a:r>
            <a:r>
              <a:rPr lang="en-US" baseline="0" dirty="0" smtClean="0"/>
              <a:t> </a:t>
            </a:r>
            <a:r>
              <a:rPr lang="en-US" baseline="0" dirty="0" err="1" smtClean="0"/>
              <a:t>vào</a:t>
            </a:r>
            <a:r>
              <a:rPr lang="en-US" baseline="0" dirty="0" smtClean="0"/>
              <a:t> </a:t>
            </a:r>
            <a:r>
              <a:rPr lang="en-US" baseline="0" dirty="0" err="1" smtClean="0"/>
              <a:t>hóa</a:t>
            </a:r>
            <a:r>
              <a:rPr lang="en-US" baseline="0" dirty="0" smtClean="0"/>
              <a:t> </a:t>
            </a:r>
            <a:r>
              <a:rPr lang="en-US" baseline="0" dirty="0" err="1" smtClean="0"/>
              <a:t>đơn</a:t>
            </a:r>
            <a:r>
              <a:rPr lang="en-US" baseline="0" dirty="0" smtClean="0"/>
              <a:t>; </a:t>
            </a:r>
            <a:r>
              <a:rPr lang="en-US" baseline="0" dirty="0" err="1" smtClean="0"/>
              <a:t>em</a:t>
            </a:r>
            <a:r>
              <a:rPr lang="en-US" baseline="0" dirty="0" smtClean="0"/>
              <a:t> </a:t>
            </a:r>
            <a:r>
              <a:rPr lang="en-US" baseline="0" dirty="0" err="1" smtClean="0"/>
              <a:t>thấy</a:t>
            </a:r>
            <a:r>
              <a:rPr lang="en-US" baseline="0" dirty="0" smtClean="0"/>
              <a:t> </a:t>
            </a:r>
            <a:r>
              <a:rPr lang="en-US" baseline="0" dirty="0" err="1" smtClean="0"/>
              <a:t>nó</a:t>
            </a:r>
            <a:r>
              <a:rPr lang="en-US" baseline="0" dirty="0" smtClean="0"/>
              <a:t> </a:t>
            </a:r>
            <a:r>
              <a:rPr lang="en-US" baseline="0" dirty="0" err="1" smtClean="0"/>
              <a:t>phổ</a:t>
            </a:r>
            <a:r>
              <a:rPr lang="en-US" baseline="0" dirty="0" smtClean="0"/>
              <a:t> </a:t>
            </a:r>
            <a:r>
              <a:rPr lang="en-US" baseline="0" dirty="0" err="1" smtClean="0"/>
              <a:t>biến</a:t>
            </a:r>
            <a:r>
              <a:rPr lang="en-US" baseline="0" dirty="0" smtClean="0"/>
              <a:t> </a:t>
            </a:r>
            <a:r>
              <a:rPr lang="en-US" baseline="0" dirty="0" err="1" smtClean="0"/>
              <a:t>trong</a:t>
            </a:r>
            <a:r>
              <a:rPr lang="en-US" baseline="0" dirty="0" smtClean="0"/>
              <a:t> </a:t>
            </a:r>
            <a:r>
              <a:rPr lang="en-US" baseline="0" dirty="0" err="1" smtClean="0"/>
              <a:t>giáo</a:t>
            </a:r>
            <a:r>
              <a:rPr lang="en-US" baseline="0" dirty="0" smtClean="0"/>
              <a:t> </a:t>
            </a:r>
            <a:r>
              <a:rPr lang="en-US" baseline="0" dirty="0" err="1" smtClean="0"/>
              <a:t>trình</a:t>
            </a:r>
            <a:r>
              <a:rPr lang="en-US" baseline="0" dirty="0" smtClean="0"/>
              <a:t>, </a:t>
            </a:r>
            <a:r>
              <a:rPr lang="en-US" baseline="0" dirty="0" err="1" smtClean="0"/>
              <a:t>nên</a:t>
            </a:r>
            <a:r>
              <a:rPr lang="en-US" baseline="0" dirty="0" smtClean="0"/>
              <a:t> </a:t>
            </a:r>
            <a:r>
              <a:rPr lang="en-US" baseline="0" dirty="0" err="1" smtClean="0"/>
              <a:t>dùng</a:t>
            </a:r>
            <a:r>
              <a:rPr lang="en-US" baseline="0" dirty="0" smtClean="0"/>
              <a:t> </a:t>
            </a:r>
            <a:r>
              <a:rPr lang="en-US" baseline="0" dirty="0" err="1" smtClean="0"/>
              <a:t>thay</a:t>
            </a:r>
            <a:r>
              <a:rPr lang="en-US" baseline="0" dirty="0" smtClean="0"/>
              <a:t> </a:t>
            </a:r>
            <a:r>
              <a:rPr lang="en-US" baseline="0" dirty="0" err="1" smtClean="0"/>
              <a:t>cho</a:t>
            </a:r>
            <a:r>
              <a:rPr lang="en-US" baseline="0" dirty="0" smtClean="0"/>
              <a:t> </a:t>
            </a:r>
            <a:r>
              <a:rPr lang="en-US" baseline="0" dirty="0" err="1" smtClean="0"/>
              <a:t>thuật</a:t>
            </a:r>
            <a:r>
              <a:rPr lang="en-US" baseline="0" dirty="0" smtClean="0"/>
              <a:t> </a:t>
            </a:r>
            <a:r>
              <a:rPr lang="en-US" baseline="0" dirty="0" err="1" smtClean="0"/>
              <a:t>ngữ</a:t>
            </a:r>
            <a:r>
              <a:rPr lang="en-US" baseline="0" dirty="0" smtClean="0"/>
              <a:t> </a:t>
            </a:r>
            <a:r>
              <a:rPr lang="en-US" sz="1200" kern="1200" dirty="0" smtClean="0">
                <a:solidFill>
                  <a:schemeClr val="tx1"/>
                </a:solidFill>
                <a:effectLst/>
                <a:latin typeface="+mn-lt"/>
                <a:ea typeface="+mn-ea"/>
                <a:cs typeface="+mn-cs"/>
              </a:rPr>
              <a:t>Short-term/Long-term payables to sellers</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trong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bảng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dịch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tiếng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Anh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cô</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Cúc</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gửi</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bộ</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môn</a:t>
            </a:r>
            <a:r>
              <a:rPr lang="en-US" sz="1200" kern="1200" baseline="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04CB5A54-4EAA-4154-9300-6EA936D7A542}" type="slidenum">
              <a:rPr lang="en-US" smtClean="0"/>
              <a:t>74</a:t>
            </a:fld>
            <a:endParaRPr lang="en-US"/>
          </a:p>
        </p:txBody>
      </p:sp>
    </p:spTree>
    <p:extLst>
      <p:ext uri="{BB962C8B-B14F-4D97-AF65-F5344CB8AC3E}">
        <p14:creationId xmlns:p14="http://schemas.microsoft.com/office/powerpoint/2010/main" val="16128078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Accounts payable: </a:t>
            </a:r>
            <a:r>
              <a:rPr lang="en-US" dirty="0" err="1" smtClean="0"/>
              <a:t>được</a:t>
            </a:r>
            <a:r>
              <a:rPr lang="en-US" baseline="0" dirty="0" smtClean="0"/>
              <a:t> </a:t>
            </a:r>
            <a:r>
              <a:rPr lang="en-US" baseline="0" dirty="0" err="1" smtClean="0"/>
              <a:t>định</a:t>
            </a:r>
            <a:r>
              <a:rPr lang="en-US" baseline="0" dirty="0" smtClean="0"/>
              <a:t> </a:t>
            </a:r>
            <a:r>
              <a:rPr lang="en-US" baseline="0" dirty="0" err="1" smtClean="0"/>
              <a:t>nghĩa</a:t>
            </a:r>
            <a:r>
              <a:rPr lang="en-US" baseline="0" dirty="0" smtClean="0"/>
              <a:t> </a:t>
            </a:r>
            <a:r>
              <a:rPr lang="en-US" baseline="0" dirty="0" err="1" smtClean="0"/>
              <a:t>là</a:t>
            </a:r>
            <a:r>
              <a:rPr lang="en-US" baseline="0" dirty="0" smtClean="0"/>
              <a:t> </a:t>
            </a:r>
            <a:r>
              <a:rPr lang="en-US" baseline="0" dirty="0" err="1" smtClean="0"/>
              <a:t>nợ</a:t>
            </a:r>
            <a:r>
              <a:rPr lang="en-US" baseline="0" dirty="0" smtClean="0"/>
              <a:t> </a:t>
            </a:r>
            <a:r>
              <a:rPr lang="en-US" baseline="0" dirty="0" err="1" smtClean="0"/>
              <a:t>phải</a:t>
            </a:r>
            <a:r>
              <a:rPr lang="en-US" baseline="0" dirty="0" smtClean="0"/>
              <a:t> </a:t>
            </a:r>
            <a:r>
              <a:rPr lang="en-US" baseline="0" dirty="0" err="1" smtClean="0"/>
              <a:t>trả</a:t>
            </a:r>
            <a:r>
              <a:rPr lang="en-US" baseline="0" dirty="0" smtClean="0"/>
              <a:t> </a:t>
            </a:r>
            <a:r>
              <a:rPr lang="en-US" baseline="0" dirty="0" err="1" smtClean="0"/>
              <a:t>cho</a:t>
            </a:r>
            <a:r>
              <a:rPr lang="en-US" baseline="0" dirty="0" smtClean="0"/>
              <a:t> </a:t>
            </a:r>
            <a:r>
              <a:rPr lang="en-US" baseline="0" dirty="0" err="1" smtClean="0"/>
              <a:t>người</a:t>
            </a:r>
            <a:r>
              <a:rPr lang="en-US" baseline="0" dirty="0" smtClean="0"/>
              <a:t> </a:t>
            </a:r>
            <a:r>
              <a:rPr lang="en-US" baseline="0" dirty="0" err="1" smtClean="0"/>
              <a:t>bán</a:t>
            </a:r>
            <a:r>
              <a:rPr lang="en-US" baseline="0" dirty="0" smtClean="0"/>
              <a:t> </a:t>
            </a:r>
            <a:r>
              <a:rPr lang="en-US" baseline="0" dirty="0" err="1" smtClean="0"/>
              <a:t>hoặc</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căn</a:t>
            </a:r>
            <a:r>
              <a:rPr lang="en-US" baseline="0" dirty="0" smtClean="0"/>
              <a:t> </a:t>
            </a:r>
            <a:r>
              <a:rPr lang="en-US" baseline="0" dirty="0" err="1" smtClean="0"/>
              <a:t>cứ</a:t>
            </a:r>
            <a:r>
              <a:rPr lang="en-US" baseline="0" dirty="0" smtClean="0"/>
              <a:t> </a:t>
            </a:r>
            <a:r>
              <a:rPr lang="en-US" baseline="0" dirty="0" err="1" smtClean="0"/>
              <a:t>vào</a:t>
            </a:r>
            <a:r>
              <a:rPr lang="en-US" baseline="0" dirty="0" smtClean="0"/>
              <a:t> </a:t>
            </a:r>
            <a:r>
              <a:rPr lang="en-US" baseline="0" dirty="0" err="1" smtClean="0"/>
              <a:t>hóa</a:t>
            </a:r>
            <a:r>
              <a:rPr lang="en-US" baseline="0" dirty="0" smtClean="0"/>
              <a:t> </a:t>
            </a:r>
            <a:r>
              <a:rPr lang="en-US" baseline="0" dirty="0" err="1" smtClean="0"/>
              <a:t>đơn</a:t>
            </a:r>
            <a:r>
              <a:rPr lang="en-US" baseline="0" dirty="0" smtClean="0"/>
              <a:t>; </a:t>
            </a:r>
            <a:r>
              <a:rPr lang="en-US" baseline="0" dirty="0" err="1" smtClean="0"/>
              <a:t>em</a:t>
            </a:r>
            <a:r>
              <a:rPr lang="en-US" baseline="0" dirty="0" smtClean="0"/>
              <a:t> </a:t>
            </a:r>
            <a:r>
              <a:rPr lang="en-US" baseline="0" dirty="0" err="1" smtClean="0"/>
              <a:t>thấy</a:t>
            </a:r>
            <a:r>
              <a:rPr lang="en-US" baseline="0" dirty="0" smtClean="0"/>
              <a:t> </a:t>
            </a:r>
            <a:r>
              <a:rPr lang="en-US" baseline="0" dirty="0" err="1" smtClean="0"/>
              <a:t>nó</a:t>
            </a:r>
            <a:r>
              <a:rPr lang="en-US" baseline="0" dirty="0" smtClean="0"/>
              <a:t> </a:t>
            </a:r>
            <a:r>
              <a:rPr lang="en-US" baseline="0" dirty="0" err="1" smtClean="0"/>
              <a:t>phổ</a:t>
            </a:r>
            <a:r>
              <a:rPr lang="en-US" baseline="0" dirty="0" smtClean="0"/>
              <a:t> </a:t>
            </a:r>
            <a:r>
              <a:rPr lang="en-US" baseline="0" dirty="0" err="1" smtClean="0"/>
              <a:t>biến</a:t>
            </a:r>
            <a:r>
              <a:rPr lang="en-US" baseline="0" dirty="0" smtClean="0"/>
              <a:t> </a:t>
            </a:r>
            <a:r>
              <a:rPr lang="en-US" baseline="0" dirty="0" err="1" smtClean="0"/>
              <a:t>trong</a:t>
            </a:r>
            <a:r>
              <a:rPr lang="en-US" baseline="0" dirty="0" smtClean="0"/>
              <a:t> </a:t>
            </a:r>
            <a:r>
              <a:rPr lang="en-US" baseline="0" dirty="0" err="1" smtClean="0"/>
              <a:t>giáo</a:t>
            </a:r>
            <a:r>
              <a:rPr lang="en-US" baseline="0" dirty="0" smtClean="0"/>
              <a:t> </a:t>
            </a:r>
            <a:r>
              <a:rPr lang="en-US" baseline="0" dirty="0" err="1" smtClean="0"/>
              <a:t>trình</a:t>
            </a:r>
            <a:r>
              <a:rPr lang="en-US" baseline="0" dirty="0" smtClean="0"/>
              <a:t>, </a:t>
            </a:r>
            <a:r>
              <a:rPr lang="en-US" baseline="0" dirty="0" err="1" smtClean="0"/>
              <a:t>nên</a:t>
            </a:r>
            <a:r>
              <a:rPr lang="en-US" baseline="0" dirty="0" smtClean="0"/>
              <a:t> </a:t>
            </a:r>
            <a:r>
              <a:rPr lang="en-US" baseline="0" dirty="0" err="1" smtClean="0"/>
              <a:t>dùng</a:t>
            </a:r>
            <a:r>
              <a:rPr lang="en-US" baseline="0" dirty="0" smtClean="0"/>
              <a:t> </a:t>
            </a:r>
            <a:r>
              <a:rPr lang="en-US" baseline="0" dirty="0" err="1" smtClean="0"/>
              <a:t>thay</a:t>
            </a:r>
            <a:r>
              <a:rPr lang="en-US" baseline="0" dirty="0" smtClean="0"/>
              <a:t> </a:t>
            </a:r>
            <a:r>
              <a:rPr lang="en-US" baseline="0" dirty="0" err="1" smtClean="0"/>
              <a:t>cho</a:t>
            </a:r>
            <a:r>
              <a:rPr lang="en-US" baseline="0" dirty="0" smtClean="0"/>
              <a:t> </a:t>
            </a:r>
            <a:r>
              <a:rPr lang="en-US" baseline="0" dirty="0" err="1" smtClean="0"/>
              <a:t>thuật</a:t>
            </a:r>
            <a:r>
              <a:rPr lang="en-US" baseline="0" dirty="0" smtClean="0"/>
              <a:t> </a:t>
            </a:r>
            <a:r>
              <a:rPr lang="en-US" baseline="0" dirty="0" err="1" smtClean="0"/>
              <a:t>ngữ</a:t>
            </a:r>
            <a:r>
              <a:rPr lang="en-US" baseline="0" dirty="0" smtClean="0"/>
              <a:t> </a:t>
            </a:r>
            <a:r>
              <a:rPr lang="en-US" sz="1200" kern="1200" dirty="0" smtClean="0">
                <a:solidFill>
                  <a:schemeClr val="tx1"/>
                </a:solidFill>
                <a:effectLst/>
                <a:latin typeface="+mn-lt"/>
                <a:ea typeface="+mn-ea"/>
                <a:cs typeface="+mn-cs"/>
              </a:rPr>
              <a:t>Short-term/Long-term payables to sellers</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trong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bảng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dịch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tiếng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Anh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cô</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Cúc</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gửi</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bộ</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môn</a:t>
            </a:r>
            <a:r>
              <a:rPr lang="en-US" sz="1200" kern="1200" baseline="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04CB5A54-4EAA-4154-9300-6EA936D7A542}" type="slidenum">
              <a:rPr lang="en-US" smtClean="0"/>
              <a:t>86</a:t>
            </a:fld>
            <a:endParaRPr lang="en-US"/>
          </a:p>
        </p:txBody>
      </p:sp>
    </p:spTree>
    <p:extLst>
      <p:ext uri="{BB962C8B-B14F-4D97-AF65-F5344CB8AC3E}">
        <p14:creationId xmlns:p14="http://schemas.microsoft.com/office/powerpoint/2010/main" val="13789152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Accounts payable: </a:t>
            </a:r>
            <a:r>
              <a:rPr lang="en-US" dirty="0" err="1" smtClean="0"/>
              <a:t>được</a:t>
            </a:r>
            <a:r>
              <a:rPr lang="en-US" baseline="0" dirty="0" smtClean="0"/>
              <a:t> </a:t>
            </a:r>
            <a:r>
              <a:rPr lang="en-US" baseline="0" dirty="0" err="1" smtClean="0"/>
              <a:t>định</a:t>
            </a:r>
            <a:r>
              <a:rPr lang="en-US" baseline="0" dirty="0" smtClean="0"/>
              <a:t> </a:t>
            </a:r>
            <a:r>
              <a:rPr lang="en-US" baseline="0" dirty="0" err="1" smtClean="0"/>
              <a:t>nghĩa</a:t>
            </a:r>
            <a:r>
              <a:rPr lang="en-US" baseline="0" dirty="0" smtClean="0"/>
              <a:t> </a:t>
            </a:r>
            <a:r>
              <a:rPr lang="en-US" baseline="0" dirty="0" err="1" smtClean="0"/>
              <a:t>là</a:t>
            </a:r>
            <a:r>
              <a:rPr lang="en-US" baseline="0" dirty="0" smtClean="0"/>
              <a:t> </a:t>
            </a:r>
            <a:r>
              <a:rPr lang="en-US" baseline="0" dirty="0" err="1" smtClean="0"/>
              <a:t>nợ</a:t>
            </a:r>
            <a:r>
              <a:rPr lang="en-US" baseline="0" dirty="0" smtClean="0"/>
              <a:t> </a:t>
            </a:r>
            <a:r>
              <a:rPr lang="en-US" baseline="0" dirty="0" err="1" smtClean="0"/>
              <a:t>phải</a:t>
            </a:r>
            <a:r>
              <a:rPr lang="en-US" baseline="0" dirty="0" smtClean="0"/>
              <a:t> </a:t>
            </a:r>
            <a:r>
              <a:rPr lang="en-US" baseline="0" dirty="0" err="1" smtClean="0"/>
              <a:t>trả</a:t>
            </a:r>
            <a:r>
              <a:rPr lang="en-US" baseline="0" dirty="0" smtClean="0"/>
              <a:t> </a:t>
            </a:r>
            <a:r>
              <a:rPr lang="en-US" baseline="0" dirty="0" err="1" smtClean="0"/>
              <a:t>cho</a:t>
            </a:r>
            <a:r>
              <a:rPr lang="en-US" baseline="0" dirty="0" smtClean="0"/>
              <a:t> </a:t>
            </a:r>
            <a:r>
              <a:rPr lang="en-US" baseline="0" dirty="0" err="1" smtClean="0"/>
              <a:t>người</a:t>
            </a:r>
            <a:r>
              <a:rPr lang="en-US" baseline="0" dirty="0" smtClean="0"/>
              <a:t> </a:t>
            </a:r>
            <a:r>
              <a:rPr lang="en-US" baseline="0" dirty="0" err="1" smtClean="0"/>
              <a:t>bán</a:t>
            </a:r>
            <a:r>
              <a:rPr lang="en-US" baseline="0" dirty="0" smtClean="0"/>
              <a:t> </a:t>
            </a:r>
            <a:r>
              <a:rPr lang="en-US" baseline="0" dirty="0" err="1" smtClean="0"/>
              <a:t>hoặc</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căn</a:t>
            </a:r>
            <a:r>
              <a:rPr lang="en-US" baseline="0" dirty="0" smtClean="0"/>
              <a:t> </a:t>
            </a:r>
            <a:r>
              <a:rPr lang="en-US" baseline="0" dirty="0" err="1" smtClean="0"/>
              <a:t>cứ</a:t>
            </a:r>
            <a:r>
              <a:rPr lang="en-US" baseline="0" dirty="0" smtClean="0"/>
              <a:t> </a:t>
            </a:r>
            <a:r>
              <a:rPr lang="en-US" baseline="0" dirty="0" err="1" smtClean="0"/>
              <a:t>vào</a:t>
            </a:r>
            <a:r>
              <a:rPr lang="en-US" baseline="0" dirty="0" smtClean="0"/>
              <a:t> </a:t>
            </a:r>
            <a:r>
              <a:rPr lang="en-US" baseline="0" dirty="0" err="1" smtClean="0"/>
              <a:t>hóa</a:t>
            </a:r>
            <a:r>
              <a:rPr lang="en-US" baseline="0" dirty="0" smtClean="0"/>
              <a:t> </a:t>
            </a:r>
            <a:r>
              <a:rPr lang="en-US" baseline="0" dirty="0" err="1" smtClean="0"/>
              <a:t>đơn</a:t>
            </a:r>
            <a:r>
              <a:rPr lang="en-US" baseline="0" dirty="0" smtClean="0"/>
              <a:t>; </a:t>
            </a:r>
            <a:r>
              <a:rPr lang="en-US" baseline="0" dirty="0" err="1" smtClean="0"/>
              <a:t>em</a:t>
            </a:r>
            <a:r>
              <a:rPr lang="en-US" baseline="0" dirty="0" smtClean="0"/>
              <a:t> </a:t>
            </a:r>
            <a:r>
              <a:rPr lang="en-US" baseline="0" dirty="0" err="1" smtClean="0"/>
              <a:t>thấy</a:t>
            </a:r>
            <a:r>
              <a:rPr lang="en-US" baseline="0" dirty="0" smtClean="0"/>
              <a:t> </a:t>
            </a:r>
            <a:r>
              <a:rPr lang="en-US" baseline="0" dirty="0" err="1" smtClean="0"/>
              <a:t>nó</a:t>
            </a:r>
            <a:r>
              <a:rPr lang="en-US" baseline="0" dirty="0" smtClean="0"/>
              <a:t> </a:t>
            </a:r>
            <a:r>
              <a:rPr lang="en-US" baseline="0" dirty="0" err="1" smtClean="0"/>
              <a:t>phổ</a:t>
            </a:r>
            <a:r>
              <a:rPr lang="en-US" baseline="0" dirty="0" smtClean="0"/>
              <a:t> </a:t>
            </a:r>
            <a:r>
              <a:rPr lang="en-US" baseline="0" dirty="0" err="1" smtClean="0"/>
              <a:t>biến</a:t>
            </a:r>
            <a:r>
              <a:rPr lang="en-US" baseline="0" dirty="0" smtClean="0"/>
              <a:t> </a:t>
            </a:r>
            <a:r>
              <a:rPr lang="en-US" baseline="0" dirty="0" err="1" smtClean="0"/>
              <a:t>trong</a:t>
            </a:r>
            <a:r>
              <a:rPr lang="en-US" baseline="0" dirty="0" smtClean="0"/>
              <a:t> </a:t>
            </a:r>
            <a:r>
              <a:rPr lang="en-US" baseline="0" dirty="0" err="1" smtClean="0"/>
              <a:t>giáo</a:t>
            </a:r>
            <a:r>
              <a:rPr lang="en-US" baseline="0" dirty="0" smtClean="0"/>
              <a:t> </a:t>
            </a:r>
            <a:r>
              <a:rPr lang="en-US" baseline="0" dirty="0" err="1" smtClean="0"/>
              <a:t>trình</a:t>
            </a:r>
            <a:r>
              <a:rPr lang="en-US" baseline="0" dirty="0" smtClean="0"/>
              <a:t>, </a:t>
            </a:r>
            <a:r>
              <a:rPr lang="en-US" baseline="0" dirty="0" err="1" smtClean="0"/>
              <a:t>nên</a:t>
            </a:r>
            <a:r>
              <a:rPr lang="en-US" baseline="0" dirty="0" smtClean="0"/>
              <a:t> </a:t>
            </a:r>
            <a:r>
              <a:rPr lang="en-US" baseline="0" dirty="0" err="1" smtClean="0"/>
              <a:t>dùng</a:t>
            </a:r>
            <a:r>
              <a:rPr lang="en-US" baseline="0" dirty="0" smtClean="0"/>
              <a:t> </a:t>
            </a:r>
            <a:r>
              <a:rPr lang="en-US" baseline="0" dirty="0" err="1" smtClean="0"/>
              <a:t>thay</a:t>
            </a:r>
            <a:r>
              <a:rPr lang="en-US" baseline="0" dirty="0" smtClean="0"/>
              <a:t> </a:t>
            </a:r>
            <a:r>
              <a:rPr lang="en-US" baseline="0" dirty="0" err="1" smtClean="0"/>
              <a:t>cho</a:t>
            </a:r>
            <a:r>
              <a:rPr lang="en-US" baseline="0" dirty="0" smtClean="0"/>
              <a:t> </a:t>
            </a:r>
            <a:r>
              <a:rPr lang="en-US" baseline="0" dirty="0" err="1" smtClean="0"/>
              <a:t>thuật</a:t>
            </a:r>
            <a:r>
              <a:rPr lang="en-US" baseline="0" dirty="0" smtClean="0"/>
              <a:t> </a:t>
            </a:r>
            <a:r>
              <a:rPr lang="en-US" baseline="0" dirty="0" err="1" smtClean="0"/>
              <a:t>ngữ</a:t>
            </a:r>
            <a:r>
              <a:rPr lang="en-US" baseline="0" dirty="0" smtClean="0"/>
              <a:t> </a:t>
            </a:r>
            <a:r>
              <a:rPr lang="en-US" sz="1200" kern="1200" dirty="0" smtClean="0">
                <a:solidFill>
                  <a:schemeClr val="tx1"/>
                </a:solidFill>
                <a:effectLst/>
                <a:latin typeface="+mn-lt"/>
                <a:ea typeface="+mn-ea"/>
                <a:cs typeface="+mn-cs"/>
              </a:rPr>
              <a:t>Short-term/Long-term payables to sellers</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trong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bảng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dịch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tiếng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Anh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cô</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Cúc</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gửi</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bộ</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môn</a:t>
            </a:r>
            <a:r>
              <a:rPr lang="en-US" sz="1200" kern="1200" baseline="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04CB5A54-4EAA-4154-9300-6EA936D7A542}" type="slidenum">
              <a:rPr lang="en-US" smtClean="0"/>
              <a:t>87</a:t>
            </a:fld>
            <a:endParaRPr lang="en-US"/>
          </a:p>
        </p:txBody>
      </p:sp>
    </p:spTree>
    <p:extLst>
      <p:ext uri="{BB962C8B-B14F-4D97-AF65-F5344CB8AC3E}">
        <p14:creationId xmlns:p14="http://schemas.microsoft.com/office/powerpoint/2010/main" val="3776804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Accounts payable: </a:t>
            </a:r>
            <a:r>
              <a:rPr lang="en-US" dirty="0" err="1" smtClean="0"/>
              <a:t>được</a:t>
            </a:r>
            <a:r>
              <a:rPr lang="en-US" baseline="0" dirty="0" smtClean="0"/>
              <a:t> </a:t>
            </a:r>
            <a:r>
              <a:rPr lang="en-US" baseline="0" dirty="0" err="1" smtClean="0"/>
              <a:t>định</a:t>
            </a:r>
            <a:r>
              <a:rPr lang="en-US" baseline="0" dirty="0" smtClean="0"/>
              <a:t> </a:t>
            </a:r>
            <a:r>
              <a:rPr lang="en-US" baseline="0" dirty="0" err="1" smtClean="0"/>
              <a:t>nghĩa</a:t>
            </a:r>
            <a:r>
              <a:rPr lang="en-US" baseline="0" dirty="0" smtClean="0"/>
              <a:t> </a:t>
            </a:r>
            <a:r>
              <a:rPr lang="en-US" baseline="0" dirty="0" err="1" smtClean="0"/>
              <a:t>là</a:t>
            </a:r>
            <a:r>
              <a:rPr lang="en-US" baseline="0" dirty="0" smtClean="0"/>
              <a:t> </a:t>
            </a:r>
            <a:r>
              <a:rPr lang="en-US" baseline="0" dirty="0" err="1" smtClean="0"/>
              <a:t>nợ</a:t>
            </a:r>
            <a:r>
              <a:rPr lang="en-US" baseline="0" dirty="0" smtClean="0"/>
              <a:t> </a:t>
            </a:r>
            <a:r>
              <a:rPr lang="en-US" baseline="0" dirty="0" err="1" smtClean="0"/>
              <a:t>phải</a:t>
            </a:r>
            <a:r>
              <a:rPr lang="en-US" baseline="0" dirty="0" smtClean="0"/>
              <a:t> </a:t>
            </a:r>
            <a:r>
              <a:rPr lang="en-US" baseline="0" dirty="0" err="1" smtClean="0"/>
              <a:t>trả</a:t>
            </a:r>
            <a:r>
              <a:rPr lang="en-US" baseline="0" dirty="0" smtClean="0"/>
              <a:t> </a:t>
            </a:r>
            <a:r>
              <a:rPr lang="en-US" baseline="0" dirty="0" err="1" smtClean="0"/>
              <a:t>cho</a:t>
            </a:r>
            <a:r>
              <a:rPr lang="en-US" baseline="0" dirty="0" smtClean="0"/>
              <a:t> </a:t>
            </a:r>
            <a:r>
              <a:rPr lang="en-US" baseline="0" dirty="0" err="1" smtClean="0"/>
              <a:t>người</a:t>
            </a:r>
            <a:r>
              <a:rPr lang="en-US" baseline="0" dirty="0" smtClean="0"/>
              <a:t> </a:t>
            </a:r>
            <a:r>
              <a:rPr lang="en-US" baseline="0" dirty="0" err="1" smtClean="0"/>
              <a:t>bán</a:t>
            </a:r>
            <a:r>
              <a:rPr lang="en-US" baseline="0" dirty="0" smtClean="0"/>
              <a:t> </a:t>
            </a:r>
            <a:r>
              <a:rPr lang="en-US" baseline="0" dirty="0" err="1" smtClean="0"/>
              <a:t>hoặc</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căn</a:t>
            </a:r>
            <a:r>
              <a:rPr lang="en-US" baseline="0" dirty="0" smtClean="0"/>
              <a:t> </a:t>
            </a:r>
            <a:r>
              <a:rPr lang="en-US" baseline="0" dirty="0" err="1" smtClean="0"/>
              <a:t>cứ</a:t>
            </a:r>
            <a:r>
              <a:rPr lang="en-US" baseline="0" dirty="0" smtClean="0"/>
              <a:t> </a:t>
            </a:r>
            <a:r>
              <a:rPr lang="en-US" baseline="0" dirty="0" err="1" smtClean="0"/>
              <a:t>vào</a:t>
            </a:r>
            <a:r>
              <a:rPr lang="en-US" baseline="0" dirty="0" smtClean="0"/>
              <a:t> </a:t>
            </a:r>
            <a:r>
              <a:rPr lang="en-US" baseline="0" dirty="0" err="1" smtClean="0"/>
              <a:t>hóa</a:t>
            </a:r>
            <a:r>
              <a:rPr lang="en-US" baseline="0" dirty="0" smtClean="0"/>
              <a:t> </a:t>
            </a:r>
            <a:r>
              <a:rPr lang="en-US" baseline="0" dirty="0" err="1" smtClean="0"/>
              <a:t>đơn</a:t>
            </a:r>
            <a:r>
              <a:rPr lang="en-US" baseline="0" dirty="0" smtClean="0"/>
              <a:t>; </a:t>
            </a:r>
            <a:r>
              <a:rPr lang="en-US" baseline="0" dirty="0" err="1" smtClean="0"/>
              <a:t>em</a:t>
            </a:r>
            <a:r>
              <a:rPr lang="en-US" baseline="0" dirty="0" smtClean="0"/>
              <a:t> </a:t>
            </a:r>
            <a:r>
              <a:rPr lang="en-US" baseline="0" dirty="0" err="1" smtClean="0"/>
              <a:t>thấy</a:t>
            </a:r>
            <a:r>
              <a:rPr lang="en-US" baseline="0" dirty="0" smtClean="0"/>
              <a:t> </a:t>
            </a:r>
            <a:r>
              <a:rPr lang="en-US" baseline="0" dirty="0" err="1" smtClean="0"/>
              <a:t>nó</a:t>
            </a:r>
            <a:r>
              <a:rPr lang="en-US" baseline="0" dirty="0" smtClean="0"/>
              <a:t> </a:t>
            </a:r>
            <a:r>
              <a:rPr lang="en-US" baseline="0" dirty="0" err="1" smtClean="0"/>
              <a:t>phổ</a:t>
            </a:r>
            <a:r>
              <a:rPr lang="en-US" baseline="0" dirty="0" smtClean="0"/>
              <a:t> </a:t>
            </a:r>
            <a:r>
              <a:rPr lang="en-US" baseline="0" dirty="0" err="1" smtClean="0"/>
              <a:t>biến</a:t>
            </a:r>
            <a:r>
              <a:rPr lang="en-US" baseline="0" dirty="0" smtClean="0"/>
              <a:t> </a:t>
            </a:r>
            <a:r>
              <a:rPr lang="en-US" baseline="0" dirty="0" err="1" smtClean="0"/>
              <a:t>trong</a:t>
            </a:r>
            <a:r>
              <a:rPr lang="en-US" baseline="0" dirty="0" smtClean="0"/>
              <a:t> </a:t>
            </a:r>
            <a:r>
              <a:rPr lang="en-US" baseline="0" dirty="0" err="1" smtClean="0"/>
              <a:t>giáo</a:t>
            </a:r>
            <a:r>
              <a:rPr lang="en-US" baseline="0" dirty="0" smtClean="0"/>
              <a:t> </a:t>
            </a:r>
            <a:r>
              <a:rPr lang="en-US" baseline="0" dirty="0" err="1" smtClean="0"/>
              <a:t>trình</a:t>
            </a:r>
            <a:r>
              <a:rPr lang="en-US" baseline="0" dirty="0" smtClean="0"/>
              <a:t>, </a:t>
            </a:r>
            <a:r>
              <a:rPr lang="en-US" baseline="0" dirty="0" err="1" smtClean="0"/>
              <a:t>nên</a:t>
            </a:r>
            <a:r>
              <a:rPr lang="en-US" baseline="0" dirty="0" smtClean="0"/>
              <a:t> </a:t>
            </a:r>
            <a:r>
              <a:rPr lang="en-US" baseline="0" dirty="0" err="1" smtClean="0"/>
              <a:t>dùng</a:t>
            </a:r>
            <a:r>
              <a:rPr lang="en-US" baseline="0" dirty="0" smtClean="0"/>
              <a:t> </a:t>
            </a:r>
            <a:r>
              <a:rPr lang="en-US" baseline="0" dirty="0" err="1" smtClean="0"/>
              <a:t>thay</a:t>
            </a:r>
            <a:r>
              <a:rPr lang="en-US" baseline="0" dirty="0" smtClean="0"/>
              <a:t> </a:t>
            </a:r>
            <a:r>
              <a:rPr lang="en-US" baseline="0" dirty="0" err="1" smtClean="0"/>
              <a:t>cho</a:t>
            </a:r>
            <a:r>
              <a:rPr lang="en-US" baseline="0" dirty="0" smtClean="0"/>
              <a:t> </a:t>
            </a:r>
            <a:r>
              <a:rPr lang="en-US" baseline="0" dirty="0" err="1" smtClean="0"/>
              <a:t>thuật</a:t>
            </a:r>
            <a:r>
              <a:rPr lang="en-US" baseline="0" dirty="0" smtClean="0"/>
              <a:t> </a:t>
            </a:r>
            <a:r>
              <a:rPr lang="en-US" baseline="0" dirty="0" err="1" smtClean="0"/>
              <a:t>ngữ</a:t>
            </a:r>
            <a:r>
              <a:rPr lang="en-US" baseline="0" dirty="0" smtClean="0"/>
              <a:t> </a:t>
            </a:r>
            <a:r>
              <a:rPr lang="en-US" sz="1200" kern="1200" dirty="0" smtClean="0">
                <a:solidFill>
                  <a:schemeClr val="tx1"/>
                </a:solidFill>
                <a:effectLst/>
                <a:latin typeface="+mn-lt"/>
                <a:ea typeface="+mn-ea"/>
                <a:cs typeface="+mn-cs"/>
              </a:rPr>
              <a:t>Short-term/Long-term payables to sellers</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trong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bảng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dịch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tiếng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Anh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cô</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Cúc</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gửi</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bộ</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môn</a:t>
            </a:r>
            <a:r>
              <a:rPr lang="en-US" sz="1200" kern="1200" baseline="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04CB5A54-4EAA-4154-9300-6EA936D7A542}" type="slidenum">
              <a:rPr lang="en-US" smtClean="0"/>
              <a:t>88</a:t>
            </a:fld>
            <a:endParaRPr lang="en-US"/>
          </a:p>
        </p:txBody>
      </p:sp>
    </p:spTree>
    <p:extLst>
      <p:ext uri="{BB962C8B-B14F-4D97-AF65-F5344CB8AC3E}">
        <p14:creationId xmlns:p14="http://schemas.microsoft.com/office/powerpoint/2010/main" val="14041709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8688" eaLnBrk="0" hangingPunct="0">
              <a:spcBef>
                <a:spcPct val="30000"/>
              </a:spcBef>
              <a:defRPr sz="1200">
                <a:solidFill>
                  <a:schemeClr val="tx1"/>
                </a:solidFill>
                <a:latin typeface="Arial" panose="020B0604020202020204" pitchFamily="34" charset="0"/>
              </a:defRPr>
            </a:lvl1pPr>
            <a:lvl2pPr marL="742950" indent="-285750" defTabSz="928688" eaLnBrk="0" hangingPunct="0">
              <a:spcBef>
                <a:spcPct val="30000"/>
              </a:spcBef>
              <a:defRPr sz="1200">
                <a:solidFill>
                  <a:schemeClr val="tx1"/>
                </a:solidFill>
                <a:latin typeface="Arial" panose="020B0604020202020204" pitchFamily="34" charset="0"/>
              </a:defRPr>
            </a:lvl2pPr>
            <a:lvl3pPr marL="1143000" indent="-228600" defTabSz="928688" eaLnBrk="0" hangingPunct="0">
              <a:spcBef>
                <a:spcPct val="30000"/>
              </a:spcBef>
              <a:defRPr sz="1200">
                <a:solidFill>
                  <a:schemeClr val="tx1"/>
                </a:solidFill>
                <a:latin typeface="Arial" panose="020B0604020202020204" pitchFamily="34" charset="0"/>
              </a:defRPr>
            </a:lvl3pPr>
            <a:lvl4pPr marL="1600200" indent="-228600" defTabSz="928688" eaLnBrk="0" hangingPunct="0">
              <a:spcBef>
                <a:spcPct val="30000"/>
              </a:spcBef>
              <a:defRPr sz="1200">
                <a:solidFill>
                  <a:schemeClr val="tx1"/>
                </a:solidFill>
                <a:latin typeface="Arial" panose="020B0604020202020204" pitchFamily="34" charset="0"/>
              </a:defRPr>
            </a:lvl4pPr>
            <a:lvl5pPr marL="2057400" indent="-228600" defTabSz="928688" eaLnBrk="0" hangingPunct="0">
              <a:spcBef>
                <a:spcPct val="30000"/>
              </a:spcBef>
              <a:defRPr sz="1200">
                <a:solidFill>
                  <a:schemeClr val="tx1"/>
                </a:solidFill>
                <a:latin typeface="Arial" panose="020B0604020202020204" pitchFamily="34" charset="0"/>
              </a:defRPr>
            </a:lvl5pPr>
            <a:lvl6pPr marL="2514600" indent="-228600" defTabSz="928688"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28688"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28688"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28688"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20E19786-C2A9-4D01-BFFC-46FD9097E1AE}" type="slidenum">
              <a:rPr lang="en-US" altLang="en-US"/>
              <a:pPr eaLnBrk="1" hangingPunct="1">
                <a:spcBef>
                  <a:spcPct val="0"/>
                </a:spcBef>
              </a:pPr>
              <a:t>99</a:t>
            </a:fld>
            <a:endParaRPr lang="en-US" alt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vi-VN" altLang="en-US" smtClean="0">
              <a:latin typeface="Arial" panose="020B0604020202020204" pitchFamily="34" charset="0"/>
            </a:endParaRPr>
          </a:p>
        </p:txBody>
      </p:sp>
    </p:spTree>
    <p:extLst>
      <p:ext uri="{BB962C8B-B14F-4D97-AF65-F5344CB8AC3E}">
        <p14:creationId xmlns:p14="http://schemas.microsoft.com/office/powerpoint/2010/main" val="39941922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8688" eaLnBrk="0" hangingPunct="0">
              <a:spcBef>
                <a:spcPct val="30000"/>
              </a:spcBef>
              <a:defRPr sz="1200">
                <a:solidFill>
                  <a:schemeClr val="tx1"/>
                </a:solidFill>
                <a:latin typeface="Arial" panose="020B0604020202020204" pitchFamily="34" charset="0"/>
              </a:defRPr>
            </a:lvl1pPr>
            <a:lvl2pPr marL="742950" indent="-285750" defTabSz="928688" eaLnBrk="0" hangingPunct="0">
              <a:spcBef>
                <a:spcPct val="30000"/>
              </a:spcBef>
              <a:defRPr sz="1200">
                <a:solidFill>
                  <a:schemeClr val="tx1"/>
                </a:solidFill>
                <a:latin typeface="Arial" panose="020B0604020202020204" pitchFamily="34" charset="0"/>
              </a:defRPr>
            </a:lvl2pPr>
            <a:lvl3pPr marL="1143000" indent="-228600" defTabSz="928688" eaLnBrk="0" hangingPunct="0">
              <a:spcBef>
                <a:spcPct val="30000"/>
              </a:spcBef>
              <a:defRPr sz="1200">
                <a:solidFill>
                  <a:schemeClr val="tx1"/>
                </a:solidFill>
                <a:latin typeface="Arial" panose="020B0604020202020204" pitchFamily="34" charset="0"/>
              </a:defRPr>
            </a:lvl3pPr>
            <a:lvl4pPr marL="1600200" indent="-228600" defTabSz="928688" eaLnBrk="0" hangingPunct="0">
              <a:spcBef>
                <a:spcPct val="30000"/>
              </a:spcBef>
              <a:defRPr sz="1200">
                <a:solidFill>
                  <a:schemeClr val="tx1"/>
                </a:solidFill>
                <a:latin typeface="Arial" panose="020B0604020202020204" pitchFamily="34" charset="0"/>
              </a:defRPr>
            </a:lvl4pPr>
            <a:lvl5pPr marL="2057400" indent="-228600" defTabSz="928688" eaLnBrk="0" hangingPunct="0">
              <a:spcBef>
                <a:spcPct val="30000"/>
              </a:spcBef>
              <a:defRPr sz="1200">
                <a:solidFill>
                  <a:schemeClr val="tx1"/>
                </a:solidFill>
                <a:latin typeface="Arial" panose="020B0604020202020204" pitchFamily="34" charset="0"/>
              </a:defRPr>
            </a:lvl5pPr>
            <a:lvl6pPr marL="2514600" indent="-228600" defTabSz="928688"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28688"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28688"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28688"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22A77416-339C-44C0-8B7A-304C3FAED884}" type="slidenum">
              <a:rPr lang="en-US" altLang="en-US"/>
              <a:pPr eaLnBrk="1" hangingPunct="1">
                <a:spcBef>
                  <a:spcPct val="0"/>
                </a:spcBef>
              </a:pPr>
              <a:t>100</a:t>
            </a:fld>
            <a:endParaRPr lang="en-US" alt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vi-VN" altLang="en-US" smtClean="0">
              <a:latin typeface="Arial" panose="020B0604020202020204" pitchFamily="34" charset="0"/>
            </a:endParaRPr>
          </a:p>
        </p:txBody>
      </p:sp>
    </p:spTree>
    <p:extLst>
      <p:ext uri="{BB962C8B-B14F-4D97-AF65-F5344CB8AC3E}">
        <p14:creationId xmlns:p14="http://schemas.microsoft.com/office/powerpoint/2010/main" val="7986019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Accounts payable: </a:t>
            </a:r>
            <a:r>
              <a:rPr lang="en-US" dirty="0" err="1" smtClean="0"/>
              <a:t>được</a:t>
            </a:r>
            <a:r>
              <a:rPr lang="en-US" baseline="0" dirty="0" smtClean="0"/>
              <a:t> </a:t>
            </a:r>
            <a:r>
              <a:rPr lang="en-US" baseline="0" dirty="0" err="1" smtClean="0"/>
              <a:t>định</a:t>
            </a:r>
            <a:r>
              <a:rPr lang="en-US" baseline="0" dirty="0" smtClean="0"/>
              <a:t> </a:t>
            </a:r>
            <a:r>
              <a:rPr lang="en-US" baseline="0" dirty="0" err="1" smtClean="0"/>
              <a:t>nghĩa</a:t>
            </a:r>
            <a:r>
              <a:rPr lang="en-US" baseline="0" dirty="0" smtClean="0"/>
              <a:t> </a:t>
            </a:r>
            <a:r>
              <a:rPr lang="en-US" baseline="0" dirty="0" err="1" smtClean="0"/>
              <a:t>là</a:t>
            </a:r>
            <a:r>
              <a:rPr lang="en-US" baseline="0" dirty="0" smtClean="0"/>
              <a:t> </a:t>
            </a:r>
            <a:r>
              <a:rPr lang="en-US" baseline="0" dirty="0" err="1" smtClean="0"/>
              <a:t>nợ</a:t>
            </a:r>
            <a:r>
              <a:rPr lang="en-US" baseline="0" dirty="0" smtClean="0"/>
              <a:t> </a:t>
            </a:r>
            <a:r>
              <a:rPr lang="en-US" baseline="0" dirty="0" err="1" smtClean="0"/>
              <a:t>phải</a:t>
            </a:r>
            <a:r>
              <a:rPr lang="en-US" baseline="0" dirty="0" smtClean="0"/>
              <a:t> </a:t>
            </a:r>
            <a:r>
              <a:rPr lang="en-US" baseline="0" dirty="0" err="1" smtClean="0"/>
              <a:t>trả</a:t>
            </a:r>
            <a:r>
              <a:rPr lang="en-US" baseline="0" dirty="0" smtClean="0"/>
              <a:t> </a:t>
            </a:r>
            <a:r>
              <a:rPr lang="en-US" baseline="0" dirty="0" err="1" smtClean="0"/>
              <a:t>cho</a:t>
            </a:r>
            <a:r>
              <a:rPr lang="en-US" baseline="0" dirty="0" smtClean="0"/>
              <a:t> </a:t>
            </a:r>
            <a:r>
              <a:rPr lang="en-US" baseline="0" dirty="0" err="1" smtClean="0"/>
              <a:t>người</a:t>
            </a:r>
            <a:r>
              <a:rPr lang="en-US" baseline="0" dirty="0" smtClean="0"/>
              <a:t> </a:t>
            </a:r>
            <a:r>
              <a:rPr lang="en-US" baseline="0" dirty="0" err="1" smtClean="0"/>
              <a:t>bán</a:t>
            </a:r>
            <a:r>
              <a:rPr lang="en-US" baseline="0" dirty="0" smtClean="0"/>
              <a:t> </a:t>
            </a:r>
            <a:r>
              <a:rPr lang="en-US" baseline="0" dirty="0" err="1" smtClean="0"/>
              <a:t>hoặc</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căn</a:t>
            </a:r>
            <a:r>
              <a:rPr lang="en-US" baseline="0" dirty="0" smtClean="0"/>
              <a:t> </a:t>
            </a:r>
            <a:r>
              <a:rPr lang="en-US" baseline="0" dirty="0" err="1" smtClean="0"/>
              <a:t>cứ</a:t>
            </a:r>
            <a:r>
              <a:rPr lang="en-US" baseline="0" dirty="0" smtClean="0"/>
              <a:t> </a:t>
            </a:r>
            <a:r>
              <a:rPr lang="en-US" baseline="0" dirty="0" err="1" smtClean="0"/>
              <a:t>vào</a:t>
            </a:r>
            <a:r>
              <a:rPr lang="en-US" baseline="0" dirty="0" smtClean="0"/>
              <a:t> </a:t>
            </a:r>
            <a:r>
              <a:rPr lang="en-US" baseline="0" dirty="0" err="1" smtClean="0"/>
              <a:t>hóa</a:t>
            </a:r>
            <a:r>
              <a:rPr lang="en-US" baseline="0" dirty="0" smtClean="0"/>
              <a:t> </a:t>
            </a:r>
            <a:r>
              <a:rPr lang="en-US" baseline="0" dirty="0" err="1" smtClean="0"/>
              <a:t>đơn</a:t>
            </a:r>
            <a:r>
              <a:rPr lang="en-US" baseline="0" dirty="0" smtClean="0"/>
              <a:t>; </a:t>
            </a:r>
            <a:r>
              <a:rPr lang="en-US" baseline="0" dirty="0" err="1" smtClean="0"/>
              <a:t>em</a:t>
            </a:r>
            <a:r>
              <a:rPr lang="en-US" baseline="0" dirty="0" smtClean="0"/>
              <a:t> </a:t>
            </a:r>
            <a:r>
              <a:rPr lang="en-US" baseline="0" dirty="0" err="1" smtClean="0"/>
              <a:t>thấy</a:t>
            </a:r>
            <a:r>
              <a:rPr lang="en-US" baseline="0" dirty="0" smtClean="0"/>
              <a:t> </a:t>
            </a:r>
            <a:r>
              <a:rPr lang="en-US" baseline="0" dirty="0" err="1" smtClean="0"/>
              <a:t>nó</a:t>
            </a:r>
            <a:r>
              <a:rPr lang="en-US" baseline="0" dirty="0" smtClean="0"/>
              <a:t> </a:t>
            </a:r>
            <a:r>
              <a:rPr lang="en-US" baseline="0" dirty="0" err="1" smtClean="0"/>
              <a:t>phổ</a:t>
            </a:r>
            <a:r>
              <a:rPr lang="en-US" baseline="0" dirty="0" smtClean="0"/>
              <a:t> </a:t>
            </a:r>
            <a:r>
              <a:rPr lang="en-US" baseline="0" dirty="0" err="1" smtClean="0"/>
              <a:t>biến</a:t>
            </a:r>
            <a:r>
              <a:rPr lang="en-US" baseline="0" dirty="0" smtClean="0"/>
              <a:t> </a:t>
            </a:r>
            <a:r>
              <a:rPr lang="en-US" baseline="0" dirty="0" err="1" smtClean="0"/>
              <a:t>trong</a:t>
            </a:r>
            <a:r>
              <a:rPr lang="en-US" baseline="0" dirty="0" smtClean="0"/>
              <a:t> </a:t>
            </a:r>
            <a:r>
              <a:rPr lang="en-US" baseline="0" dirty="0" err="1" smtClean="0"/>
              <a:t>giáo</a:t>
            </a:r>
            <a:r>
              <a:rPr lang="en-US" baseline="0" dirty="0" smtClean="0"/>
              <a:t> </a:t>
            </a:r>
            <a:r>
              <a:rPr lang="en-US" baseline="0" dirty="0" err="1" smtClean="0"/>
              <a:t>trình</a:t>
            </a:r>
            <a:r>
              <a:rPr lang="en-US" baseline="0" dirty="0" smtClean="0"/>
              <a:t>, </a:t>
            </a:r>
            <a:r>
              <a:rPr lang="en-US" baseline="0" dirty="0" err="1" smtClean="0"/>
              <a:t>nên</a:t>
            </a:r>
            <a:r>
              <a:rPr lang="en-US" baseline="0" dirty="0" smtClean="0"/>
              <a:t> </a:t>
            </a:r>
            <a:r>
              <a:rPr lang="en-US" baseline="0" dirty="0" err="1" smtClean="0"/>
              <a:t>dùng</a:t>
            </a:r>
            <a:r>
              <a:rPr lang="en-US" baseline="0" dirty="0" smtClean="0"/>
              <a:t> </a:t>
            </a:r>
            <a:r>
              <a:rPr lang="en-US" baseline="0" dirty="0" err="1" smtClean="0"/>
              <a:t>thay</a:t>
            </a:r>
            <a:r>
              <a:rPr lang="en-US" baseline="0" dirty="0" smtClean="0"/>
              <a:t> </a:t>
            </a:r>
            <a:r>
              <a:rPr lang="en-US" baseline="0" dirty="0" err="1" smtClean="0"/>
              <a:t>cho</a:t>
            </a:r>
            <a:r>
              <a:rPr lang="en-US" baseline="0" dirty="0" smtClean="0"/>
              <a:t> </a:t>
            </a:r>
            <a:r>
              <a:rPr lang="en-US" baseline="0" dirty="0" err="1" smtClean="0"/>
              <a:t>thuật</a:t>
            </a:r>
            <a:r>
              <a:rPr lang="en-US" baseline="0" dirty="0" smtClean="0"/>
              <a:t> </a:t>
            </a:r>
            <a:r>
              <a:rPr lang="en-US" baseline="0" dirty="0" err="1" smtClean="0"/>
              <a:t>ngữ</a:t>
            </a:r>
            <a:r>
              <a:rPr lang="en-US" baseline="0" dirty="0" smtClean="0"/>
              <a:t> </a:t>
            </a:r>
            <a:r>
              <a:rPr lang="en-US" sz="1200" kern="1200" dirty="0" smtClean="0">
                <a:solidFill>
                  <a:schemeClr val="tx1"/>
                </a:solidFill>
                <a:effectLst/>
                <a:latin typeface="+mn-lt"/>
                <a:ea typeface="+mn-ea"/>
                <a:cs typeface="+mn-cs"/>
              </a:rPr>
              <a:t>Short-term/Long-term payables to sellers</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trong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bảng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dịch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tiếng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Anh</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cô</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Cúc</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gửi</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bộ</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môn</a:t>
            </a:r>
            <a:r>
              <a:rPr lang="en-US" sz="1200" kern="1200" baseline="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04CB5A54-4EAA-4154-9300-6EA936D7A542}" type="slidenum">
              <a:rPr lang="en-US" smtClean="0"/>
              <a:t>112</a:t>
            </a:fld>
            <a:endParaRPr lang="en-US"/>
          </a:p>
        </p:txBody>
      </p:sp>
    </p:spTree>
    <p:extLst>
      <p:ext uri="{BB962C8B-B14F-4D97-AF65-F5344CB8AC3E}">
        <p14:creationId xmlns:p14="http://schemas.microsoft.com/office/powerpoint/2010/main" val="37282360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EE5D2A8-D2D0-43AA-8AE4-90DFDF359222}" type="slidenum">
              <a:rPr lang="en-US" smtClean="0"/>
              <a:pPr/>
              <a:t>126</a:t>
            </a:fld>
            <a:endParaRPr lang="en-US"/>
          </a:p>
        </p:txBody>
      </p:sp>
    </p:spTree>
    <p:extLst>
      <p:ext uri="{BB962C8B-B14F-4D97-AF65-F5344CB8AC3E}">
        <p14:creationId xmlns:p14="http://schemas.microsoft.com/office/powerpoint/2010/main" val="24263581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 name="Title 9"/>
          <p:cNvSpPr>
            <a:spLocks noGrp="1"/>
          </p:cNvSpPr>
          <p:nvPr>
            <p:ph type="title"/>
          </p:nvPr>
        </p:nvSpPr>
        <p:spPr/>
        <p:txBody>
          <a:bodyPr/>
          <a:lstStyle/>
          <a:p>
            <a:r>
              <a:rPr lang="en-US" smtClean="0"/>
              <a:t>Click to edit Master title style</a:t>
            </a:r>
            <a:endParaRPr lang="en-US"/>
          </a:p>
        </p:txBody>
      </p:sp>
    </p:spTree>
  </p:cSld>
  <p:clrMapOvr>
    <a:masterClrMapping/>
  </p:clrMapOvr>
  <p:transition>
    <p:wip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transition>
    <p:wip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0BCA117-6A4F-41DA-85D1-592BB8769AB0}" type="slidenum">
              <a:rPr lang="en-US"/>
              <a:pPr>
                <a:defRPr/>
              </a:pPr>
              <a:t>‹#›</a:t>
            </a:fld>
            <a:endParaRPr lang="en-US"/>
          </a:p>
        </p:txBody>
      </p:sp>
    </p:spTree>
    <p:extLst>
      <p:ext uri="{BB962C8B-B14F-4D97-AF65-F5344CB8AC3E}">
        <p14:creationId xmlns:p14="http://schemas.microsoft.com/office/powerpoint/2010/main" val="350993284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3000" y="274638"/>
            <a:ext cx="67818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1"/>
            <a:ext cx="8229600" cy="4114800"/>
          </a:xfrm>
          <a:prstGeom prst="rect">
            <a:avLst/>
          </a:prstGeom>
        </p:spPr>
        <p:txBody>
          <a:bodyPr vert="horz" lIns="91440" tIns="45720" rIns="91440" bIns="45720" rtlCol="0">
            <a:normAutofit/>
          </a:bodyPr>
          <a:lstStyle/>
          <a:p>
            <a:pPr lvl="0"/>
            <a:r>
              <a:rPr lang="en-US" dirty="0" smtClean="0"/>
              <a:t>Click to edit Master text style</a:t>
            </a:r>
          </a:p>
          <a:p>
            <a:pPr lvl="1"/>
            <a:r>
              <a:rPr lang="en-US" dirty="0" smtClean="0"/>
              <a:t>Second level</a:t>
            </a:r>
          </a:p>
          <a:p>
            <a:pPr lvl="2"/>
            <a:r>
              <a:rPr lang="en-US" dirty="0" smtClean="0"/>
              <a:t>Third level</a:t>
            </a:r>
          </a:p>
          <a:p>
            <a:pPr lvl="3"/>
            <a:r>
              <a:rPr lang="en-US" dirty="0" smtClean="0"/>
              <a:t>Fourth level</a:t>
            </a:r>
          </a:p>
        </p:txBody>
      </p:sp>
      <p:sp>
        <p:nvSpPr>
          <p:cNvPr id="10" name="Date Placeholder 3"/>
          <p:cNvSpPr txBox="1">
            <a:spLocks/>
          </p:cNvSpPr>
          <p:nvPr userDrawn="1"/>
        </p:nvSpPr>
        <p:spPr>
          <a:xfrm>
            <a:off x="381000" y="6324600"/>
            <a:ext cx="2133600" cy="365125"/>
          </a:xfrm>
          <a:prstGeom prst="rect">
            <a:avLst/>
          </a:prstGeom>
        </p:spPr>
        <p:txBody>
          <a:bodyPr vert="horz" lIns="91440" tIns="45720" rIns="91440" bIns="45720" rtlCol="0" anchor="ctr"/>
          <a:lstStyle>
            <a:lvl1pPr algn="l">
              <a:defRPr sz="1500" b="1">
                <a:solidFill>
                  <a:srgbClr val="0070C0"/>
                </a:solidFill>
                <a:latin typeface="Times New Roman" pitchFamily="18" charset="0"/>
                <a:cs typeface="Times New Roman"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DB242CA-85FE-4D5A-B397-D1219EE0B8E2}" type="datetime1">
              <a:rPr kumimoji="0" lang="en-US" sz="1500" b="1" i="0" u="none" strike="noStrike" kern="1200" cap="none" spc="0" normalizeH="0" baseline="0" noProof="0" smtClean="0">
                <a:ln>
                  <a:noFill/>
                </a:ln>
                <a:solidFill>
                  <a:srgbClr val="0070C0"/>
                </a:solidFill>
                <a:effectLst/>
                <a:uLnTx/>
                <a:uFillTx/>
                <a:latin typeface="Times New Roman" pitchFamily="18" charset="0"/>
                <a:ea typeface="+mn-ea"/>
                <a:cs typeface="Times New Roman" pitchFamily="18" charset="0"/>
              </a:rPr>
              <a:pPr marL="0" marR="0" lvl="0" indent="0" algn="l" defTabSz="914400" rtl="0" eaLnBrk="1" fontAlgn="auto" latinLnBrk="0" hangingPunct="1">
                <a:lnSpc>
                  <a:spcPct val="100000"/>
                </a:lnSpc>
                <a:spcBef>
                  <a:spcPts val="0"/>
                </a:spcBef>
                <a:spcAft>
                  <a:spcPts val="0"/>
                </a:spcAft>
                <a:buClrTx/>
                <a:buSzTx/>
                <a:buFontTx/>
                <a:buNone/>
                <a:tabLst/>
                <a:defRPr/>
              </a:pPr>
              <a:t>09/01/2024</a:t>
            </a:fld>
            <a:endParaRPr kumimoji="0" lang="en-US" sz="1500" b="1" i="0" u="none" strike="noStrike" kern="1200" cap="none" spc="0" normalizeH="0" baseline="0" noProof="0" dirty="0">
              <a:ln>
                <a:noFill/>
              </a:ln>
              <a:solidFill>
                <a:srgbClr val="0070C0"/>
              </a:solidFill>
              <a:effectLst/>
              <a:uLnTx/>
              <a:uFillTx/>
              <a:latin typeface="Times New Roman" pitchFamily="18" charset="0"/>
              <a:ea typeface="+mn-ea"/>
              <a:cs typeface="Times New Roman" pitchFamily="18" charset="0"/>
            </a:endParaRP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5" r:id="rId3"/>
    <p:sldLayoutId id="2147483656" r:id="rId4"/>
  </p:sldLayoutIdLst>
  <p:transition>
    <p:wipe/>
  </p:transition>
  <p:hf hdr="0" ftr="0"/>
  <p:txStyles>
    <p:titleStyle>
      <a:lvl1pPr algn="ctr" defTabSz="914400" rtl="0" eaLnBrk="1" latinLnBrk="0" hangingPunct="1">
        <a:spcBef>
          <a:spcPct val="0"/>
        </a:spcBef>
        <a:buNone/>
        <a:defRPr sz="3600" b="1" kern="1200">
          <a:solidFill>
            <a:srgbClr val="C00000"/>
          </a:solidFill>
          <a:latin typeface="+mj-lt"/>
          <a:ea typeface="+mj-ea"/>
          <a:cs typeface="+mj-cs"/>
        </a:defRPr>
      </a:lvl1pPr>
    </p:titleStyle>
    <p:bodyStyle>
      <a:lvl1pPr marL="514350" indent="-514350" algn="just" defTabSz="914400" rtl="0" eaLnBrk="1" latinLnBrk="0" hangingPunct="1">
        <a:spcBef>
          <a:spcPts val="600"/>
        </a:spcBef>
        <a:buClr>
          <a:srgbClr val="002060"/>
        </a:buClr>
        <a:buFont typeface="+mj-lt"/>
        <a:buAutoNum type="arabicPeriod"/>
        <a:defRPr sz="3200" b="1" kern="1200">
          <a:solidFill>
            <a:schemeClr val="tx1"/>
          </a:solidFill>
          <a:latin typeface="+mn-lt"/>
          <a:ea typeface="+mn-ea"/>
          <a:cs typeface="+mn-cs"/>
        </a:defRPr>
      </a:lvl1pPr>
      <a:lvl2pPr marL="971550" indent="-514350" algn="just" defTabSz="914400" rtl="0" eaLnBrk="1" latinLnBrk="0" hangingPunct="1">
        <a:spcBef>
          <a:spcPts val="600"/>
        </a:spcBef>
        <a:buFont typeface="+mj-lt"/>
        <a:buAutoNum type="alphaLcPeriod"/>
        <a:defRPr sz="3200" b="1" kern="1200">
          <a:solidFill>
            <a:schemeClr val="tx1"/>
          </a:solidFill>
          <a:latin typeface="+mn-lt"/>
          <a:ea typeface="+mn-ea"/>
          <a:cs typeface="+mn-cs"/>
        </a:defRPr>
      </a:lvl2pPr>
      <a:lvl3pPr marL="1143000" indent="-228600" algn="just" defTabSz="914400" rtl="0" eaLnBrk="1" latinLnBrk="0" hangingPunct="1">
        <a:spcBef>
          <a:spcPts val="600"/>
        </a:spcBef>
        <a:buClr>
          <a:srgbClr val="002060"/>
        </a:buClr>
        <a:buFont typeface="Wingdings" pitchFamily="2" charset="2"/>
        <a:buChar char="ü"/>
        <a:defRPr sz="3200" b="1" kern="1200">
          <a:solidFill>
            <a:schemeClr val="tx1"/>
          </a:solidFill>
          <a:latin typeface="+mn-lt"/>
          <a:ea typeface="+mn-ea"/>
          <a:cs typeface="+mn-cs"/>
        </a:defRPr>
      </a:lvl3pPr>
      <a:lvl4pPr marL="1600200" indent="-228600" algn="just" defTabSz="914400" rtl="0" eaLnBrk="1" latinLnBrk="0" hangingPunct="1">
        <a:spcBef>
          <a:spcPts val="600"/>
        </a:spcBef>
        <a:buFont typeface="Arial" pitchFamily="34" charset="0"/>
        <a:buChar char="•"/>
        <a:defRPr sz="3200" b="1" kern="1200">
          <a:solidFill>
            <a:schemeClr val="tx1"/>
          </a:solidFill>
          <a:latin typeface="+mn-lt"/>
          <a:ea typeface="+mn-ea"/>
          <a:cs typeface="+mn-cs"/>
        </a:defRPr>
      </a:lvl4pPr>
      <a:lvl5pPr marL="2057400" indent="-228600" algn="just" defTabSz="914400" rtl="0" eaLnBrk="1" latinLnBrk="0" hangingPunct="1">
        <a:spcBef>
          <a:spcPts val="600"/>
        </a:spcBef>
        <a:buFont typeface="Arial" pitchFamily="34" charset="0"/>
        <a:buChar char="»"/>
        <a:defRPr sz="3200" b="1"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1.emf"/></Relationships>
</file>

<file path=ppt/slides/_rels/slide67.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100.xml.rels><?xml version="1.0" encoding="UTF-8" standalone="yes"?>
<Relationships xmlns="http://schemas.openxmlformats.org/package/2006/relationships"><Relationship Id="rId3" Type="http://schemas.openxmlformats.org/officeDocument/2006/relationships/hyperlink" Target="https://luatminhkhue.vn/thong-tu-so-111-2013-tt-btc-huong-dan-thuc-hien-luat-thue-thu-nhap-ca-nhan.aspx" TargetMode="External"/><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3" Type="http://schemas.openxmlformats.org/officeDocument/2006/relationships/hyperlink" Target="https://ketoan68.com/s/ti%E1%BB%81n+thu%C3%AA+%C4%91%E1%BA%A5t.html" TargetMode="External"/><Relationship Id="rId2" Type="http://schemas.openxmlformats.org/officeDocument/2006/relationships/hyperlink" Target="https://ketoan68.com/s/thu%E1%BA%BF+nh%C3%A0+%C4%91%E1%BA%A5t.html" TargetMode="External"/><Relationship Id="rId1" Type="http://schemas.openxmlformats.org/officeDocument/2006/relationships/slideLayout" Target="../slideLayouts/slideLayout1.xml"/><Relationship Id="rId4" Type="http://schemas.openxmlformats.org/officeDocument/2006/relationships/hyperlink" Target="https://ketoan68.com/s/chi+ph%C3%AD+qu%E1%BA%A3n+l%C3%BD+doanh+nghi%E1%BB%87p.html" TargetMode="External"/></Relationships>
</file>

<file path=ppt/slides/_rels/slide1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19.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2"/>
          <p:cNvSpPr txBox="1">
            <a:spLocks noChangeArrowheads="1"/>
          </p:cNvSpPr>
          <p:nvPr/>
        </p:nvSpPr>
        <p:spPr bwMode="auto">
          <a:xfrm>
            <a:off x="228600" y="304800"/>
            <a:ext cx="8915400" cy="1569660"/>
          </a:xfrm>
          <a:prstGeom prst="rect">
            <a:avLst/>
          </a:prstGeom>
          <a:noFill/>
          <a:ln w="9525">
            <a:noFill/>
            <a:miter lim="800000"/>
            <a:headEnd/>
            <a:tailEnd/>
          </a:ln>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MÔN</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HỌC</a:t>
            </a:r>
            <a:r>
              <a:rPr lang="en-US" sz="4800" b="1" dirty="0" smtClean="0">
                <a:solidFill>
                  <a:srgbClr val="FF0000"/>
                </a:solidFill>
                <a:latin typeface="Times New Roman" pitchFamily="18" charset="0"/>
                <a:cs typeface="Times New Roman" pitchFamily="18" charset="0"/>
              </a:rPr>
              <a:t>: </a:t>
            </a:r>
          </a:p>
          <a:p>
            <a:pPr algn="ctr"/>
            <a:r>
              <a:rPr lang="en-US" sz="4800" b="1" dirty="0" err="1" smtClean="0">
                <a:solidFill>
                  <a:srgbClr val="FF0000"/>
                </a:solidFill>
                <a:latin typeface="Times New Roman" pitchFamily="18" charset="0"/>
                <a:cs typeface="Times New Roman" pitchFamily="18" charset="0"/>
              </a:rPr>
              <a:t>KẾ</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TOÁN</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TÀI</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CHÍNH</a:t>
            </a:r>
            <a:r>
              <a:rPr lang="en-US" sz="4800" b="1" dirty="0" smtClean="0">
                <a:solidFill>
                  <a:srgbClr val="FF0000"/>
                </a:solidFill>
                <a:latin typeface="Times New Roman" pitchFamily="18" charset="0"/>
                <a:cs typeface="Times New Roman" pitchFamily="18" charset="0"/>
              </a:rPr>
              <a:t> 3</a:t>
            </a:r>
            <a:endParaRPr lang="en-US" sz="4000" dirty="0">
              <a:solidFill>
                <a:srgbClr val="FF0000"/>
              </a:solidFill>
              <a:latin typeface="Times New Roman" pitchFamily="18" charset="0"/>
              <a:cs typeface="Times New Roman" pitchFamily="18" charset="0"/>
            </a:endParaRPr>
          </a:p>
        </p:txBody>
      </p:sp>
      <p:sp>
        <p:nvSpPr>
          <p:cNvPr id="2" name="TextBox 1"/>
          <p:cNvSpPr txBox="1"/>
          <p:nvPr/>
        </p:nvSpPr>
        <p:spPr>
          <a:xfrm>
            <a:off x="990600" y="4572000"/>
            <a:ext cx="7162800" cy="954107"/>
          </a:xfrm>
          <a:prstGeom prst="rect">
            <a:avLst/>
          </a:prstGeom>
          <a:noFill/>
        </p:spPr>
        <p:txBody>
          <a:bodyPr wrap="square" rtlCol="0">
            <a:spAutoFit/>
          </a:bodyPr>
          <a:lstStyle/>
          <a:p>
            <a:r>
              <a:rPr lang="en-US" sz="2800" b="1" dirty="0" err="1" smtClean="0">
                <a:solidFill>
                  <a:srgbClr val="FF0000"/>
                </a:solidFill>
                <a:latin typeface="Times New Roman" panose="02020603050405020304" pitchFamily="18" charset="0"/>
                <a:cs typeface="Times New Roman" panose="02020603050405020304" pitchFamily="18" charset="0"/>
              </a:rPr>
              <a:t>Giảng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viên</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Ths</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Nguyễn</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Thị</a:t>
            </a:r>
            <a:r>
              <a:rPr lang="en-US" sz="2800" b="1" dirty="0" smtClean="0">
                <a:solidFill>
                  <a:srgbClr val="FF0000"/>
                </a:solidFill>
                <a:latin typeface="Times New Roman" panose="02020603050405020304" pitchFamily="18" charset="0"/>
                <a:cs typeface="Times New Roman" panose="02020603050405020304" pitchFamily="18" charset="0"/>
              </a:rPr>
              <a:t> Minh </a:t>
            </a:r>
            <a:r>
              <a:rPr lang="en-US" sz="2800" b="1" dirty="0" err="1" smtClean="0">
                <a:solidFill>
                  <a:srgbClr val="FF0000"/>
                </a:solidFill>
                <a:latin typeface="Times New Roman" panose="02020603050405020304" pitchFamily="18" charset="0"/>
                <a:cs typeface="Times New Roman" panose="02020603050405020304" pitchFamily="18" charset="0"/>
              </a:rPr>
              <a:t>Thùy</a:t>
            </a:r>
            <a:endParaRPr lang="en-US" sz="2800" b="1" dirty="0" smtClean="0">
              <a:solidFill>
                <a:srgbClr val="FF0000"/>
              </a:solidFill>
              <a:latin typeface="Times New Roman" panose="02020603050405020304" pitchFamily="18" charset="0"/>
              <a:cs typeface="Times New Roman" panose="02020603050405020304" pitchFamily="18" charset="0"/>
            </a:endParaRPr>
          </a:p>
          <a:p>
            <a:r>
              <a:rPr lang="en-US" sz="2800" b="1" dirty="0" err="1" smtClean="0">
                <a:solidFill>
                  <a:srgbClr val="FF0000"/>
                </a:solidFill>
                <a:latin typeface="Times New Roman" panose="02020603050405020304" pitchFamily="18" charset="0"/>
                <a:cs typeface="Times New Roman" panose="02020603050405020304" pitchFamily="18" charset="0"/>
              </a:rPr>
              <a:t>SĐT</a:t>
            </a:r>
            <a:r>
              <a:rPr lang="en-US" sz="2800" b="1" dirty="0" smtClean="0">
                <a:solidFill>
                  <a:srgbClr val="FF0000"/>
                </a:solidFill>
                <a:latin typeface="Times New Roman" panose="02020603050405020304" pitchFamily="18" charset="0"/>
                <a:cs typeface="Times New Roman" panose="02020603050405020304" pitchFamily="18" charset="0"/>
              </a:rPr>
              <a:t>: 0908142575</a:t>
            </a:r>
            <a:endParaRPr lang="en-US" sz="2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611326"/>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2"/>
          <p:cNvSpPr txBox="1">
            <a:spLocks noChangeArrowheads="1"/>
          </p:cNvSpPr>
          <p:nvPr/>
        </p:nvSpPr>
        <p:spPr bwMode="auto">
          <a:xfrm>
            <a:off x="683568" y="620688"/>
            <a:ext cx="9117558" cy="784830"/>
          </a:xfrm>
          <a:prstGeom prst="rect">
            <a:avLst/>
          </a:prstGeom>
          <a:noFill/>
          <a:ln w="9525">
            <a:noFill/>
            <a:miter lim="800000"/>
            <a:headEnd/>
            <a:tailEnd/>
          </a:ln>
        </p:spPr>
        <p:txBody>
          <a:bodyPr wrap="square">
            <a:spAutoFit/>
          </a:bodyPr>
          <a:lstStyle/>
          <a:p>
            <a:r>
              <a:rPr lang="vi-VN" sz="4500" b="1" dirty="0">
                <a:solidFill>
                  <a:srgbClr val="FF0000"/>
                </a:solidFill>
                <a:latin typeface="+mj-lt"/>
              </a:rPr>
              <a:t>CHƯƠNG 1: KẾ TOÁN </a:t>
            </a:r>
            <a:r>
              <a:rPr lang="en-US" sz="4500" b="1" dirty="0" err="1">
                <a:solidFill>
                  <a:srgbClr val="FF0000"/>
                </a:solidFill>
                <a:latin typeface="Times New Roman" panose="02020603050405020304" pitchFamily="18" charset="0"/>
                <a:cs typeface="Times New Roman" panose="02020603050405020304" pitchFamily="18" charset="0"/>
              </a:rPr>
              <a:t>THUẾ</a:t>
            </a:r>
            <a:endParaRPr lang="en-US" sz="4500" dirty="0">
              <a:solidFill>
                <a:srgbClr val="FF0000"/>
              </a:solidFill>
              <a:latin typeface="Times New Roman" panose="02020603050405020304" pitchFamily="18" charset="0"/>
              <a:cs typeface="Times New Roman" panose="02020603050405020304" pitchFamily="18" charset="0"/>
            </a:endParaRPr>
          </a:p>
        </p:txBody>
      </p:sp>
      <p:pic>
        <p:nvPicPr>
          <p:cNvPr id="3074" name="Picture 2" descr="C:\Users\Administrator\Desktop\images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5370" y="2441993"/>
            <a:ext cx="4149580" cy="3124201"/>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Administrator\Desktop\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075" y="2557463"/>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r>
              <a:rPr lang="vi-VN" dirty="0"/>
              <a:t>1.1. Những vấn đề chung</a:t>
            </a:r>
            <a:endParaRPr lang="en-US" dirty="0"/>
          </a:p>
        </p:txBody>
      </p:sp>
    </p:spTree>
  </p:cSld>
  <p:clrMapOvr>
    <a:overrideClrMapping bg1="lt1" tx1="dk1" bg2="lt2" tx2="dk2" accent1="accent1" accent2="accent2" accent3="accent3" accent4="accent4" accent5="accent5" accent6="accent6" hlink="hlink" folHlink="folHlink"/>
  </p:clrMapOvr>
  <p:transition>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8600" y="1447800"/>
            <a:ext cx="8610600" cy="3046988"/>
          </a:xfrm>
          <a:prstGeom prst="rect">
            <a:avLst/>
          </a:prstGeom>
          <a:noFill/>
        </p:spPr>
        <p:txBody>
          <a:bodyPr wrap="square" rtlCol="0">
            <a:spAutoFit/>
          </a:bodyPr>
          <a:lstStyle/>
          <a:p>
            <a:pPr>
              <a:lnSpc>
                <a:spcPct val="150000"/>
              </a:lnSpc>
            </a:pPr>
            <a:r>
              <a:rPr lang="en-US" sz="3200" dirty="0" smtClean="0">
                <a:latin typeface="Times New Roman" pitchFamily="18" charset="0"/>
                <a:cs typeface="Times New Roman" pitchFamily="18" charset="0"/>
              </a:rPr>
              <a:t>	</a:t>
            </a:r>
            <a:r>
              <a:rPr lang="vi-VN" sz="3200" b="1" i="1" dirty="0"/>
              <a:t>Thuế</a:t>
            </a:r>
            <a:r>
              <a:rPr lang="vi-VN" sz="3200" dirty="0"/>
              <a:t> là một khoản đóng góp </a:t>
            </a:r>
            <a:r>
              <a:rPr lang="vi-VN" sz="3200" u="sng" dirty="0">
                <a:solidFill>
                  <a:srgbClr val="FF0000"/>
                </a:solidFill>
              </a:rPr>
              <a:t>bắt buộc </a:t>
            </a:r>
            <a:r>
              <a:rPr lang="vi-VN" sz="3200" dirty="0"/>
              <a:t>của các thể nhân và pháp nhân cho Nhà nước theo </a:t>
            </a:r>
            <a:r>
              <a:rPr lang="vi-VN" sz="3200" u="sng" dirty="0">
                <a:solidFill>
                  <a:srgbClr val="FF0000"/>
                </a:solidFill>
              </a:rPr>
              <a:t>mức độ và thời hạn </a:t>
            </a:r>
            <a:r>
              <a:rPr lang="vi-VN" sz="3200" dirty="0"/>
              <a:t>được pháp luật quy định nhằm sử dụng cho mục đích </a:t>
            </a:r>
            <a:r>
              <a:rPr lang="vi-VN" sz="3200" u="sng" dirty="0">
                <a:solidFill>
                  <a:srgbClr val="FF0000"/>
                </a:solidFill>
              </a:rPr>
              <a:t>công cộng</a:t>
            </a:r>
            <a:r>
              <a:rPr lang="vi-VN" sz="3200" dirty="0"/>
              <a:t>.</a:t>
            </a:r>
            <a:endParaRPr lang="en-US" sz="3200" dirty="0"/>
          </a:p>
        </p:txBody>
      </p:sp>
      <p:sp>
        <p:nvSpPr>
          <p:cNvPr id="4" name="Title 1"/>
          <p:cNvSpPr txBox="1">
            <a:spLocks/>
          </p:cNvSpPr>
          <p:nvPr/>
        </p:nvSpPr>
        <p:spPr>
          <a:xfrm>
            <a:off x="1066800" y="260648"/>
            <a:ext cx="6934200" cy="838200"/>
          </a:xfrm>
          <a:prstGeom prst="rect">
            <a:avLst/>
          </a:prstGeo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vert="horz" lIns="91440" tIns="45720" rIns="91440" bIns="45720" rtlCol="0" anchor="ctr">
            <a:normAutofit/>
          </a:bodyPr>
          <a:lstStyle>
            <a:lvl1pPr algn="ctr" defTabSz="914400" rtl="0" eaLnBrk="1" latinLnBrk="0" hangingPunct="1">
              <a:spcBef>
                <a:spcPct val="0"/>
              </a:spcBef>
              <a:buNone/>
              <a:defRPr sz="3600" b="1" kern="1200">
                <a:solidFill>
                  <a:srgbClr val="C00000"/>
                </a:solidFill>
                <a:latin typeface="+mj-lt"/>
                <a:ea typeface="+mj-ea"/>
                <a:cs typeface="+mj-cs"/>
              </a:defRPr>
            </a:lvl1pPr>
          </a:lstStyle>
          <a:p>
            <a:r>
              <a:rPr lang="vi-VN" dirty="0" smtClean="0"/>
              <a:t>1.1. Những vấn đề chung</a:t>
            </a:r>
            <a:endParaRPr lang="en-US" dirty="0"/>
          </a:p>
        </p:txBody>
      </p:sp>
    </p:spTree>
    <p:extLst>
      <p:ext uri="{BB962C8B-B14F-4D97-AF65-F5344CB8AC3E}">
        <p14:creationId xmlns:p14="http://schemas.microsoft.com/office/powerpoint/2010/main" val="2269406991"/>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8600" y="1447800"/>
            <a:ext cx="8610600" cy="3706143"/>
          </a:xfrm>
          <a:prstGeom prst="rect">
            <a:avLst/>
          </a:prstGeom>
          <a:noFill/>
        </p:spPr>
        <p:txBody>
          <a:bodyPr wrap="square" rtlCol="0">
            <a:spAutoFit/>
          </a:bodyPr>
          <a:lstStyle/>
          <a:p>
            <a:pPr>
              <a:lnSpc>
                <a:spcPct val="150000"/>
              </a:lnSpc>
            </a:pPr>
            <a:r>
              <a:rPr lang="en-US" sz="3200" dirty="0" smtClean="0">
                <a:latin typeface="Times New Roman" pitchFamily="18" charset="0"/>
                <a:cs typeface="Times New Roman" pitchFamily="18" charset="0"/>
              </a:rPr>
              <a:t>	</a:t>
            </a:r>
            <a:r>
              <a:rPr lang="en-US" sz="3200" b="1" i="1" dirty="0"/>
              <a:t>-</a:t>
            </a:r>
            <a:r>
              <a:rPr lang="vi-VN" sz="3200" b="1" i="1" dirty="0"/>
              <a:t>Phí</a:t>
            </a:r>
            <a:r>
              <a:rPr lang="vi-VN" sz="3200" dirty="0"/>
              <a:t>: là khoản thu nhằm thu hồi chi phí đầu tư cung cấp các dịch vụ công cộng không thuần túy theo quy định của pháp luật, và là khoản tiền mà các tổ chức, cá  nhân phải trả khi sử dụng các dịch vụ công cộng đó.</a:t>
            </a:r>
            <a:endParaRPr lang="en-US" sz="3200" dirty="0"/>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defRPr/>
            </a:pPr>
            <a:r>
              <a:rPr lang="en-US" dirty="0" smtClean="0"/>
              <a:t>KHÁI NIỆM</a:t>
            </a:r>
            <a:endParaRPr lang="en-US" dirty="0"/>
          </a:p>
        </p:txBody>
      </p:sp>
    </p:spTree>
    <p:extLst>
      <p:ext uri="{BB962C8B-B14F-4D97-AF65-F5344CB8AC3E}">
        <p14:creationId xmlns:p14="http://schemas.microsoft.com/office/powerpoint/2010/main" val="2415897614"/>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8600" y="1447800"/>
            <a:ext cx="8610600" cy="4444807"/>
          </a:xfrm>
          <a:prstGeom prst="rect">
            <a:avLst/>
          </a:prstGeom>
          <a:noFill/>
        </p:spPr>
        <p:txBody>
          <a:bodyPr wrap="square" rtlCol="0">
            <a:spAutoFit/>
          </a:bodyPr>
          <a:lstStyle/>
          <a:p>
            <a:pPr>
              <a:lnSpc>
                <a:spcPct val="150000"/>
              </a:lnSpc>
            </a:pPr>
            <a:r>
              <a:rPr lang="en-US" sz="3200" dirty="0" smtClean="0">
                <a:latin typeface="Times New Roman" pitchFamily="18" charset="0"/>
                <a:cs typeface="Times New Roman" pitchFamily="18" charset="0"/>
              </a:rPr>
              <a:t>	</a:t>
            </a:r>
            <a:r>
              <a:rPr lang="en-US" sz="3200" b="1" dirty="0"/>
              <a:t>-</a:t>
            </a:r>
            <a:r>
              <a:rPr lang="vi-VN" sz="3200" b="1" dirty="0"/>
              <a:t>Lệ phí</a:t>
            </a:r>
            <a:r>
              <a:rPr lang="vi-VN" sz="3200" dirty="0"/>
              <a:t>: là khoản thu gắn liền với việc cung cấp trực tiếp các dịch vụ hành chính pháp lý của Nhà nước cho các thể nhân, pháp nhân, nhằm phục vụ cho công việc quản lý hành chính Nhà nước theo quy định của pháp luật.</a:t>
            </a:r>
            <a:endParaRPr lang="en-US" sz="3200" dirty="0"/>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defRPr/>
            </a:pPr>
            <a:r>
              <a:rPr lang="en-US" dirty="0" smtClean="0"/>
              <a:t>KHÁI NIỆM</a:t>
            </a:r>
            <a:endParaRPr lang="en-US" dirty="0"/>
          </a:p>
        </p:txBody>
      </p:sp>
    </p:spTree>
    <p:extLst>
      <p:ext uri="{BB962C8B-B14F-4D97-AF65-F5344CB8AC3E}">
        <p14:creationId xmlns:p14="http://schemas.microsoft.com/office/powerpoint/2010/main" val="2859325835"/>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219200"/>
            <a:ext cx="9144000" cy="5262979"/>
          </a:xfrm>
          <a:prstGeom prst="rect">
            <a:avLst/>
          </a:prstGeom>
          <a:noFill/>
        </p:spPr>
        <p:txBody>
          <a:bodyPr wrap="square" rtlCol="0">
            <a:spAutoFit/>
          </a:bodyPr>
          <a:lstStyle/>
          <a:p>
            <a:pPr marL="457200" indent="-457200" algn="just">
              <a:lnSpc>
                <a:spcPct val="150000"/>
              </a:lnSpc>
              <a:buFont typeface="Wingdings" pitchFamily="2" charset="2"/>
              <a:buChar char="ü"/>
            </a:pPr>
            <a:r>
              <a:rPr lang="en-US" sz="3200" dirty="0"/>
              <a:t>T</a:t>
            </a:r>
            <a:r>
              <a:rPr lang="vi-VN" sz="3200" dirty="0" smtClean="0"/>
              <a:t>huế </a:t>
            </a:r>
            <a:r>
              <a:rPr lang="vi-VN" sz="3200" dirty="0"/>
              <a:t>là một khoản thu không bồi hoàn, không mang tính hoàn trả trực tiếp</a:t>
            </a:r>
            <a:r>
              <a:rPr lang="en-US" sz="3200" dirty="0" smtClean="0">
                <a:latin typeface="Times New Roman" pitchFamily="18" charset="0"/>
                <a:cs typeface="Times New Roman" pitchFamily="18" charset="0"/>
              </a:rPr>
              <a:t>. </a:t>
            </a:r>
          </a:p>
          <a:p>
            <a:pPr marL="457200" indent="-457200" algn="just">
              <a:lnSpc>
                <a:spcPct val="150000"/>
              </a:lnSpc>
              <a:buFont typeface="Wingdings" pitchFamily="2" charset="2"/>
              <a:buChar char="ü"/>
            </a:pPr>
            <a:r>
              <a:rPr lang="en-US" sz="3200" dirty="0"/>
              <a:t>T</a:t>
            </a:r>
            <a:r>
              <a:rPr lang="vi-VN" sz="3200" dirty="0" smtClean="0"/>
              <a:t>huế </a:t>
            </a:r>
            <a:r>
              <a:rPr lang="vi-VN" sz="3200" dirty="0"/>
              <a:t>là một khoản thu mang tính bắt </a:t>
            </a:r>
            <a:r>
              <a:rPr lang="vi-VN" sz="3200" dirty="0" smtClean="0"/>
              <a:t>buộc</a:t>
            </a:r>
            <a:endParaRPr lang="en-US" sz="3200" dirty="0" smtClean="0"/>
          </a:p>
          <a:p>
            <a:pPr marL="457200" indent="-457200" algn="just">
              <a:lnSpc>
                <a:spcPct val="150000"/>
              </a:lnSpc>
              <a:buFont typeface="Wingdings" pitchFamily="2" charset="2"/>
              <a:buChar char="ü"/>
            </a:pPr>
            <a:r>
              <a:rPr lang="en-US" sz="3200" dirty="0"/>
              <a:t>C</a:t>
            </a:r>
            <a:r>
              <a:rPr lang="vi-VN" sz="3200" dirty="0" smtClean="0"/>
              <a:t>ác </a:t>
            </a:r>
            <a:r>
              <a:rPr lang="vi-VN" sz="3200" dirty="0"/>
              <a:t>pháp nhân và thể nhân chỉ phải nộp cho Nhà nước các khoản thuế đã được pháp luật quy </a:t>
            </a:r>
            <a:r>
              <a:rPr lang="vi-VN" sz="3200" dirty="0" smtClean="0"/>
              <a:t>định</a:t>
            </a:r>
            <a:endParaRPr lang="en-US" sz="3200" dirty="0" smtClean="0">
              <a:latin typeface="Times New Roman" pitchFamily="18" charset="0"/>
              <a:cs typeface="Times New Roman" pitchFamily="18" charset="0"/>
            </a:endParaRPr>
          </a:p>
          <a:p>
            <a:pPr marL="457200" indent="-457200" algn="just">
              <a:lnSpc>
                <a:spcPct val="150000"/>
              </a:lnSpc>
              <a:buFont typeface="Wingdings" pitchFamily="2" charset="2"/>
              <a:buChar char="ü"/>
            </a:pPr>
            <a:endParaRPr lang="en-US" sz="3200" dirty="0">
              <a:latin typeface="Times New Roman" pitchFamily="18" charset="0"/>
              <a:cs typeface="Times New Roman" pitchFamily="18" charset="0"/>
            </a:endParaRPr>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lgn="ctr">
              <a:defRPr/>
            </a:pPr>
            <a:r>
              <a:rPr lang="en-US" dirty="0" smtClean="0"/>
              <a:t>ĐẶC ĐIỂM</a:t>
            </a:r>
            <a:endParaRPr lang="en-US" dirty="0"/>
          </a:p>
        </p:txBody>
      </p:sp>
    </p:spTree>
    <p:extLst>
      <p:ext uri="{BB962C8B-B14F-4D97-AF65-F5344CB8AC3E}">
        <p14:creationId xmlns:p14="http://schemas.microsoft.com/office/powerpoint/2010/main" val="3514283426"/>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additive="base">
                                        <p:cTn id="12"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 calcmode="lin" valueType="num">
                                      <p:cBhvr additive="base">
                                        <p:cTn id="18"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4">
                                            <p:txEl>
                                              <p:pRg st="2" end="2"/>
                                            </p:txEl>
                                          </p:spTgt>
                                        </p:tgtEl>
                                        <p:attrNameLst>
                                          <p:attrName>style.visibility</p:attrName>
                                        </p:attrNameLst>
                                      </p:cBhvr>
                                      <p:to>
                                        <p:strVal val="visible"/>
                                      </p:to>
                                    </p:set>
                                    <p:anim calcmode="lin" valueType="num">
                                      <p:cBhvr additive="base">
                                        <p:cTn id="24"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990600"/>
            <a:ext cx="8686800" cy="6001643"/>
          </a:xfrm>
          <a:prstGeom prst="rect">
            <a:avLst/>
          </a:prstGeom>
          <a:noFill/>
        </p:spPr>
        <p:txBody>
          <a:bodyPr wrap="square" rtlCol="0">
            <a:spAutoFit/>
          </a:bodyPr>
          <a:lstStyle/>
          <a:p>
            <a:pPr marL="457200" indent="-457200" algn="just">
              <a:lnSpc>
                <a:spcPct val="150000"/>
              </a:lnSpc>
              <a:buFont typeface="Wingdings" pitchFamily="2" charset="2"/>
              <a:buChar char="ü"/>
            </a:pPr>
            <a:r>
              <a:rPr lang="en-US" sz="3200" dirty="0" err="1" smtClean="0">
                <a:latin typeface="Times New Roman" pitchFamily="18" charset="0"/>
                <a:cs typeface="Times New Roman" pitchFamily="18" charset="0"/>
              </a:rPr>
              <a:t>Huy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động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tập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trung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một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phần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của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cải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vật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chất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trong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xã</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hội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vào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ngân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sách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nước</a:t>
            </a:r>
            <a:r>
              <a:rPr lang="en-US" sz="3200" dirty="0" smtClean="0">
                <a:latin typeface="Times New Roman" pitchFamily="18" charset="0"/>
                <a:cs typeface="Times New Roman" pitchFamily="18" charset="0"/>
              </a:rPr>
              <a:t>. </a:t>
            </a:r>
          </a:p>
          <a:p>
            <a:pPr marL="457200" indent="-457200" algn="just">
              <a:lnSpc>
                <a:spcPct val="150000"/>
              </a:lnSpc>
              <a:buFont typeface="Wingdings" pitchFamily="2" charset="2"/>
              <a:buChar char="ü"/>
            </a:pPr>
            <a:r>
              <a:rPr lang="en-US" sz="3200" dirty="0" err="1">
                <a:latin typeface="Times New Roman" panose="02020603050405020304" pitchFamily="18" charset="0"/>
                <a:cs typeface="Times New Roman" panose="02020603050405020304" pitchFamily="18" charset="0"/>
              </a:rPr>
              <a:t>Đ</a:t>
            </a:r>
            <a:r>
              <a:rPr lang="en-US" sz="3200" dirty="0" err="1" smtClean="0">
                <a:latin typeface="Times New Roman" panose="02020603050405020304" pitchFamily="18" charset="0"/>
                <a:cs typeface="Times New Roman" panose="02020603050405020304" pitchFamily="18" charset="0"/>
              </a:rPr>
              <a:t>iều</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tiết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vĩ</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mô</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nước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đối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với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nền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kinh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tế</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đời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sống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xã</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hội</a:t>
            </a:r>
            <a:r>
              <a:rPr lang="en-US" sz="3200" dirty="0">
                <a:latin typeface="Times New Roman" panose="02020603050405020304" pitchFamily="18" charset="0"/>
                <a:cs typeface="Times New Roman" panose="02020603050405020304" pitchFamily="18" charset="0"/>
              </a:rPr>
              <a:t>. </a:t>
            </a:r>
            <a:endParaRPr lang="en-US" sz="3200" dirty="0" smtClean="0">
              <a:latin typeface="Times New Roman" panose="02020603050405020304" pitchFamily="18" charset="0"/>
              <a:cs typeface="Times New Roman" panose="02020603050405020304" pitchFamily="18" charset="0"/>
            </a:endParaRPr>
          </a:p>
          <a:p>
            <a:pPr marL="457200" indent="-457200" algn="just">
              <a:lnSpc>
                <a:spcPct val="150000"/>
              </a:lnSpc>
              <a:buFont typeface="Wingdings" pitchFamily="2" charset="2"/>
              <a:buChar char="ü"/>
            </a:pPr>
            <a:r>
              <a:rPr lang="en-US" sz="3200" dirty="0" err="1">
                <a:latin typeface="Times New Roman" panose="02020603050405020304" pitchFamily="18" charset="0"/>
                <a:cs typeface="Times New Roman" panose="02020603050405020304" pitchFamily="18" charset="0"/>
              </a:rPr>
              <a:t>G</a:t>
            </a:r>
            <a:r>
              <a:rPr lang="en-US" sz="3200" dirty="0" err="1" smtClean="0">
                <a:latin typeface="Times New Roman" panose="02020603050405020304" pitchFamily="18" charset="0"/>
                <a:cs typeface="Times New Roman" panose="02020603050405020304" pitchFamily="18" charset="0"/>
              </a:rPr>
              <a:t>óp</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phần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đảm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bảo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sự</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đẳng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giữa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thành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phần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kinh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tế</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bằng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xã</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hội</a:t>
            </a:r>
            <a:r>
              <a:rPr lang="en-US" sz="3200" dirty="0">
                <a:latin typeface="Times New Roman" panose="02020603050405020304" pitchFamily="18" charset="0"/>
                <a:cs typeface="Times New Roman" panose="02020603050405020304" pitchFamily="18" charset="0"/>
              </a:rPr>
              <a:t>. </a:t>
            </a:r>
          </a:p>
          <a:p>
            <a:pPr algn="just">
              <a:lnSpc>
                <a:spcPct val="150000"/>
              </a:lnSpc>
            </a:pPr>
            <a:endParaRPr lang="en-US" sz="3200" dirty="0"/>
          </a:p>
          <a:p>
            <a:pPr marL="457200" indent="-457200" algn="just">
              <a:lnSpc>
                <a:spcPct val="150000"/>
              </a:lnSpc>
              <a:buFont typeface="Wingdings" pitchFamily="2" charset="2"/>
              <a:buChar char="ü"/>
            </a:pPr>
            <a:endParaRPr lang="en-US" sz="3200" dirty="0">
              <a:latin typeface="Times New Roman" pitchFamily="18" charset="0"/>
              <a:cs typeface="Times New Roman" pitchFamily="18" charset="0"/>
            </a:endParaRPr>
          </a:p>
        </p:txBody>
      </p:sp>
      <p:sp>
        <p:nvSpPr>
          <p:cNvPr id="3" name="Title 1"/>
          <p:cNvSpPr>
            <a:spLocks noGrp="1"/>
          </p:cNvSpPr>
          <p:nvPr>
            <p:ph type="title"/>
          </p:nvPr>
        </p:nvSpPr>
        <p:spPr>
          <a:xfrm>
            <a:off x="152400" y="0"/>
            <a:ext cx="89916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fontScale="90000"/>
          </a:bodyPr>
          <a:lstStyle/>
          <a:p>
            <a:pPr lvl="0" algn="ctr">
              <a:defRPr/>
            </a:pPr>
            <a:r>
              <a:rPr lang="en-US" dirty="0" smtClean="0"/>
              <a:t>1.2 </a:t>
            </a:r>
            <a:r>
              <a:rPr lang="en-US" dirty="0" err="1" smtClean="0"/>
              <a:t>VAI</a:t>
            </a:r>
            <a:r>
              <a:rPr lang="en-US" dirty="0" smtClean="0"/>
              <a:t> </a:t>
            </a:r>
            <a:r>
              <a:rPr lang="en-US" dirty="0" err="1" smtClean="0"/>
              <a:t>TRÒ</a:t>
            </a:r>
            <a:r>
              <a:rPr lang="en-US" dirty="0" smtClean="0"/>
              <a:t> </a:t>
            </a:r>
            <a:r>
              <a:rPr lang="en-US" dirty="0" err="1" smtClean="0"/>
              <a:t>CỦA</a:t>
            </a:r>
            <a:r>
              <a:rPr lang="en-US" dirty="0" smtClean="0"/>
              <a:t> </a:t>
            </a:r>
            <a:r>
              <a:rPr lang="en-US" dirty="0" err="1" smtClean="0"/>
              <a:t>THUẾ</a:t>
            </a:r>
            <a:r>
              <a:rPr lang="en-US" dirty="0" smtClean="0"/>
              <a:t> </a:t>
            </a:r>
            <a:r>
              <a:rPr lang="en-US" dirty="0" err="1" smtClean="0"/>
              <a:t>TRONG</a:t>
            </a:r>
            <a:r>
              <a:rPr lang="en-US" dirty="0" smtClean="0"/>
              <a:t> </a:t>
            </a:r>
            <a:r>
              <a:rPr lang="en-US" dirty="0" err="1" smtClean="0"/>
              <a:t>NỀN</a:t>
            </a:r>
            <a:r>
              <a:rPr lang="en-US" dirty="0" smtClean="0"/>
              <a:t> </a:t>
            </a:r>
            <a:r>
              <a:rPr lang="en-US" dirty="0" err="1" smtClean="0"/>
              <a:t>KINH</a:t>
            </a:r>
            <a:r>
              <a:rPr lang="en-US" dirty="0" smtClean="0"/>
              <a:t> </a:t>
            </a:r>
            <a:r>
              <a:rPr lang="en-US" dirty="0" err="1" smtClean="0"/>
              <a:t>TẾ</a:t>
            </a:r>
            <a:r>
              <a:rPr lang="en-US" dirty="0" smtClean="0"/>
              <a:t>	</a:t>
            </a:r>
            <a:endParaRPr lang="en-US" dirty="0"/>
          </a:p>
        </p:txBody>
      </p:sp>
      <p:pic>
        <p:nvPicPr>
          <p:cNvPr id="5122" name="Picture 2" descr="C:\Users\Administrator\Desktop\images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4800600"/>
            <a:ext cx="2438400" cy="1876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66263"/>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additive="base">
                                        <p:cTn id="15"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 calcmode="lin" valueType="num">
                                      <p:cBhvr additive="base">
                                        <p:cTn id="2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 calcmode="lin" valueType="num">
                                      <p:cBhvr additive="base">
                                        <p:cTn id="2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0500" y="1219199"/>
            <a:ext cx="8610600" cy="3785652"/>
          </a:xfrm>
          <a:prstGeom prst="rect">
            <a:avLst/>
          </a:prstGeom>
          <a:noFill/>
        </p:spPr>
        <p:txBody>
          <a:bodyPr wrap="square" rtlCol="0">
            <a:spAutoFit/>
          </a:bodyPr>
          <a:lstStyle/>
          <a:p>
            <a:pPr marL="457200" indent="-457200" algn="just">
              <a:lnSpc>
                <a:spcPct val="150000"/>
              </a:lnSpc>
              <a:buFont typeface="Wingdings" pitchFamily="2" charset="2"/>
              <a:buChar char="ü"/>
            </a:pPr>
            <a:r>
              <a:rPr lang="en-US" sz="3200" dirty="0" err="1">
                <a:latin typeface="Times New Roman" pitchFamily="18" charset="0"/>
                <a:cs typeface="Times New Roman" pitchFamily="18" charset="0"/>
              </a:rPr>
              <a:t>Tên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gọi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của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luật</a:t>
            </a:r>
            <a:r>
              <a:rPr lang="en-US" sz="3200" dirty="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thuế</a:t>
            </a:r>
            <a:endParaRPr lang="en-US" sz="3200" dirty="0" smtClean="0">
              <a:latin typeface="Times New Roman" pitchFamily="18" charset="0"/>
              <a:cs typeface="Times New Roman" pitchFamily="18" charset="0"/>
            </a:endParaRPr>
          </a:p>
          <a:p>
            <a:pPr marL="457200" indent="-457200" algn="just">
              <a:lnSpc>
                <a:spcPct val="150000"/>
              </a:lnSpc>
              <a:buFont typeface="Wingdings" pitchFamily="2" charset="2"/>
              <a:buChar char="ü"/>
            </a:pPr>
            <a:r>
              <a:rPr lang="en-US" sz="3200" dirty="0" err="1">
                <a:latin typeface="Times New Roman" pitchFamily="18" charset="0"/>
                <a:cs typeface="Times New Roman" pitchFamily="18" charset="0"/>
              </a:rPr>
              <a:t>Đối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tượng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nộp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thuế</a:t>
            </a:r>
            <a:endParaRPr lang="en-US" sz="3200" dirty="0">
              <a:latin typeface="Times New Roman" pitchFamily="18" charset="0"/>
              <a:cs typeface="Times New Roman" pitchFamily="18" charset="0"/>
            </a:endParaRPr>
          </a:p>
          <a:p>
            <a:pPr marL="457200" indent="-457200" algn="just">
              <a:lnSpc>
                <a:spcPct val="150000"/>
              </a:lnSpc>
              <a:buFont typeface="Wingdings" pitchFamily="2" charset="2"/>
              <a:buChar char="ü"/>
            </a:pPr>
            <a:r>
              <a:rPr lang="en-US" sz="3200" dirty="0" err="1">
                <a:latin typeface="Times New Roman" pitchFamily="18" charset="0"/>
                <a:cs typeface="Times New Roman" pitchFamily="18" charset="0"/>
              </a:rPr>
              <a:t>Đối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tượng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tính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thuế</a:t>
            </a:r>
            <a:endParaRPr lang="en-US" sz="3200" dirty="0">
              <a:latin typeface="Times New Roman" pitchFamily="18" charset="0"/>
              <a:cs typeface="Times New Roman" pitchFamily="18" charset="0"/>
            </a:endParaRPr>
          </a:p>
          <a:p>
            <a:pPr marL="457200" indent="-457200" algn="just">
              <a:lnSpc>
                <a:spcPct val="150000"/>
              </a:lnSpc>
              <a:buFont typeface="Wingdings" pitchFamily="2" charset="2"/>
              <a:buChar char="ü"/>
            </a:pPr>
            <a:r>
              <a:rPr lang="en-US" sz="3200" dirty="0" err="1">
                <a:latin typeface="Times New Roman" pitchFamily="18" charset="0"/>
                <a:cs typeface="Times New Roman" pitchFamily="18" charset="0"/>
              </a:rPr>
              <a:t>Thuế</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suất</a:t>
            </a:r>
            <a:endParaRPr lang="en-US" sz="3200" dirty="0">
              <a:latin typeface="Times New Roman" pitchFamily="18" charset="0"/>
              <a:cs typeface="Times New Roman" pitchFamily="18" charset="0"/>
            </a:endParaRPr>
          </a:p>
          <a:p>
            <a:pPr marL="457200" indent="-457200" algn="just">
              <a:lnSpc>
                <a:spcPct val="150000"/>
              </a:lnSpc>
              <a:buFont typeface="Wingdings" pitchFamily="2" charset="2"/>
              <a:buChar char="ü"/>
            </a:pPr>
            <a:r>
              <a:rPr lang="en-US" sz="3200" dirty="0" err="1" smtClean="0">
                <a:latin typeface="Times New Roman" pitchFamily="18" charset="0"/>
                <a:cs typeface="Times New Roman" pitchFamily="18" charset="0"/>
              </a:rPr>
              <a:t>Chế</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độ</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miễn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giảm</a:t>
            </a:r>
            <a:r>
              <a:rPr lang="en-US" sz="3200" dirty="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thuế</a:t>
            </a:r>
            <a:endParaRPr lang="en-US" sz="3200" dirty="0" smtClean="0">
              <a:latin typeface="Times New Roman" pitchFamily="18" charset="0"/>
              <a:cs typeface="Times New Roman" pitchFamily="18" charset="0"/>
            </a:endParaRPr>
          </a:p>
        </p:txBody>
      </p:sp>
      <p:sp>
        <p:nvSpPr>
          <p:cNvPr id="3" name="Title 1"/>
          <p:cNvSpPr>
            <a:spLocks noGrp="1"/>
          </p:cNvSpPr>
          <p:nvPr>
            <p:ph type="title"/>
          </p:nvPr>
        </p:nvSpPr>
        <p:spPr>
          <a:xfrm>
            <a:off x="1143000" y="0"/>
            <a:ext cx="80010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fontScale="90000"/>
          </a:bodyPr>
          <a:lstStyle/>
          <a:p>
            <a:pPr lvl="0" algn="ctr">
              <a:defRPr/>
            </a:pPr>
            <a:r>
              <a:rPr lang="en-US" dirty="0" smtClean="0"/>
              <a:t>CÁC YẾU TỐ CẤU THÀNH 1 LUẬT THUẾ</a:t>
            </a:r>
            <a:endParaRPr lang="en-US" dirty="0"/>
          </a:p>
        </p:txBody>
      </p:sp>
    </p:spTree>
    <p:extLst>
      <p:ext uri="{BB962C8B-B14F-4D97-AF65-F5344CB8AC3E}">
        <p14:creationId xmlns:p14="http://schemas.microsoft.com/office/powerpoint/2010/main" val="3579734711"/>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2217" y="831350"/>
            <a:ext cx="8610600" cy="742511"/>
          </a:xfrm>
          <a:prstGeom prst="rect">
            <a:avLst/>
          </a:prstGeom>
          <a:noFill/>
        </p:spPr>
        <p:txBody>
          <a:bodyPr wrap="square" rtlCol="0">
            <a:spAutoFit/>
          </a:bodyPr>
          <a:lstStyle/>
          <a:p>
            <a:pPr algn="just">
              <a:lnSpc>
                <a:spcPct val="150000"/>
              </a:lnSpc>
            </a:pPr>
            <a:r>
              <a:rPr lang="en-US" sz="3200" b="1" dirty="0" err="1">
                <a:latin typeface="Times New Roman" pitchFamily="18" charset="0"/>
                <a:cs typeface="Times New Roman" pitchFamily="18" charset="0"/>
              </a:rPr>
              <a:t>Căn</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cứ</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phương</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thức</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đánh</a:t>
            </a:r>
            <a:r>
              <a:rPr lang="en-US" sz="3200" b="1" dirty="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thuế</a:t>
            </a:r>
            <a:endParaRPr lang="en-US" sz="3200" b="1" dirty="0">
              <a:latin typeface="Times New Roman" pitchFamily="18" charset="0"/>
              <a:cs typeface="Times New Roman" pitchFamily="18" charset="0"/>
            </a:endParaRPr>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lgn="ctr">
              <a:defRPr/>
            </a:pPr>
            <a:r>
              <a:rPr lang="en-US" dirty="0" err="1" smtClean="0"/>
              <a:t>PHÂN</a:t>
            </a:r>
            <a:r>
              <a:rPr lang="en-US" dirty="0" smtClean="0"/>
              <a:t> </a:t>
            </a:r>
            <a:r>
              <a:rPr lang="en-US" dirty="0" err="1" smtClean="0"/>
              <a:t>LOẠI</a:t>
            </a:r>
            <a:r>
              <a:rPr lang="en-US" dirty="0" smtClean="0"/>
              <a:t> </a:t>
            </a:r>
            <a:r>
              <a:rPr lang="en-US" dirty="0" err="1" smtClean="0"/>
              <a:t>THUẾ</a:t>
            </a:r>
            <a:endParaRPr lang="en-US" dirty="0"/>
          </a:p>
        </p:txBody>
      </p:sp>
      <p:pic>
        <p:nvPicPr>
          <p:cNvPr id="8194" name="Picture 2" descr="C:\Users\Administrator\Desktop\images (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3712" y="4997235"/>
            <a:ext cx="2466975" cy="18478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52400" y="2043659"/>
            <a:ext cx="8610600" cy="4435830"/>
          </a:xfrm>
          <a:prstGeom prst="rect">
            <a:avLst/>
          </a:prstGeom>
          <a:noFill/>
        </p:spPr>
        <p:txBody>
          <a:bodyPr wrap="square" rtlCol="0">
            <a:spAutoFit/>
          </a:bodyPr>
          <a:lstStyle/>
          <a:p>
            <a:pPr algn="just">
              <a:lnSpc>
                <a:spcPct val="150000"/>
              </a:lnSpc>
              <a:tabLst>
                <a:tab pos="465138" algn="l"/>
              </a:tabLst>
            </a:pPr>
            <a:r>
              <a:rPr lang="en-US" sz="3200" dirty="0"/>
              <a:t>	</a:t>
            </a:r>
            <a:r>
              <a:rPr lang="en-US" sz="3200" dirty="0" smtClean="0">
                <a:latin typeface="Times New Roman" panose="02020603050405020304" pitchFamily="18" charset="0"/>
                <a:cs typeface="Times New Roman" pitchFamily="18" charset="0"/>
              </a:rPr>
              <a:t>- </a:t>
            </a:r>
            <a:r>
              <a:rPr lang="en-US" sz="3200" dirty="0" err="1" smtClean="0">
                <a:latin typeface="Times New Roman" pitchFamily="18" charset="0"/>
                <a:cs typeface="Times New Roman" pitchFamily="18" charset="0"/>
              </a:rPr>
              <a:t>Thuế</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trực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thu</a:t>
            </a:r>
            <a:r>
              <a:rPr lang="en-US" sz="3200" dirty="0">
                <a:latin typeface="Times New Roman" pitchFamily="18" charset="0"/>
                <a:cs typeface="Times New Roman" pitchFamily="18" charset="0"/>
              </a:rPr>
              <a:t> </a:t>
            </a:r>
            <a:r>
              <a:rPr lang="en-US" sz="3200" dirty="0" err="1" smtClean="0">
                <a:latin typeface="Times New Roman" panose="02020603050405020304" pitchFamily="18" charset="0"/>
                <a:cs typeface="Times New Roman" panose="02020603050405020304" pitchFamily="18" charset="0"/>
              </a:rPr>
              <a:t>Là</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loại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thuế</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đánh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trực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tiếp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nhập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hoặc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tài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sản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người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nộp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thuế</a:t>
            </a:r>
            <a:r>
              <a:rPr lang="en-US" sz="3200" dirty="0">
                <a:latin typeface="Times New Roman" panose="02020603050405020304" pitchFamily="18" charset="0"/>
                <a:cs typeface="Times New Roman" panose="02020603050405020304" pitchFamily="18" charset="0"/>
              </a:rPr>
              <a:t> </a:t>
            </a:r>
            <a:endParaRPr lang="en-US" sz="3200" dirty="0" smtClean="0">
              <a:latin typeface="Times New Roman" pitchFamily="18" charset="0"/>
              <a:cs typeface="Times New Roman" pitchFamily="18" charset="0"/>
            </a:endParaRPr>
          </a:p>
          <a:p>
            <a:pPr algn="just">
              <a:lnSpc>
                <a:spcPct val="150000"/>
              </a:lnSpc>
              <a:tabLst>
                <a:tab pos="465138" algn="l"/>
              </a:tabLst>
            </a:pP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Thuế</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gián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thu</a:t>
            </a:r>
            <a:r>
              <a:rPr lang="en-US" sz="3200" dirty="0">
                <a:latin typeface="Times New Roman" pitchFamily="18" charset="0"/>
                <a:cs typeface="Times New Roman" pitchFamily="18" charset="0"/>
              </a:rPr>
              <a:t> </a:t>
            </a:r>
            <a:r>
              <a:rPr lang="en-US" sz="3200" dirty="0" err="1" smtClean="0">
                <a:latin typeface="Times New Roman" panose="02020603050405020304" pitchFamily="18" charset="0"/>
                <a:cs typeface="Times New Roman" panose="02020603050405020304" pitchFamily="18" charset="0"/>
              </a:rPr>
              <a:t>Là</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loại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thuế</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đánh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trực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tiếp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nhập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hoặc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tài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sản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người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nộp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thuế</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đánh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gián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tiếp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thông</a:t>
            </a:r>
            <a:r>
              <a:rPr lang="en-US" sz="3200" dirty="0">
                <a:latin typeface="Times New Roman" panose="02020603050405020304" pitchFamily="18" charset="0"/>
                <a:cs typeface="Times New Roman" panose="02020603050405020304" pitchFamily="18" charset="0"/>
              </a:rPr>
              <a:t> qua </a:t>
            </a:r>
            <a:r>
              <a:rPr lang="en-US" sz="3200" dirty="0" err="1">
                <a:latin typeface="Times New Roman" panose="02020603050405020304" pitchFamily="18" charset="0"/>
                <a:cs typeface="Times New Roman" panose="02020603050405020304" pitchFamily="18" charset="0"/>
              </a:rPr>
              <a:t>giá</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cả</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hàng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hóa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dịch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vụ</a:t>
            </a:r>
            <a:r>
              <a:rPr lang="en-US" sz="3200" dirty="0">
                <a:latin typeface="Times New Roman" panose="02020603050405020304" pitchFamily="18" charset="0"/>
                <a:cs typeface="Times New Roman" panose="02020603050405020304" pitchFamily="18" charset="0"/>
              </a:rPr>
              <a:t> 	</a:t>
            </a:r>
            <a:endParaRPr lang="en-US" sz="3200" dirty="0" smtClean="0">
              <a:latin typeface="Times New Roman" panose="02020603050405020304" pitchFamily="18" charset="0"/>
              <a:cs typeface="Times New Roman" panose="02020603050405020304" pitchFamily="18" charset="0"/>
            </a:endParaRPr>
          </a:p>
          <a:p>
            <a:pPr marL="457200" indent="-457200" algn="just">
              <a:lnSpc>
                <a:spcPct val="150000"/>
              </a:lnSpc>
              <a:buFont typeface="Wingdings" pitchFamily="2" charset="2"/>
              <a:buChar char="ü"/>
            </a:pP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3903443549"/>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additive="base">
                                        <p:cTn id="19"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1" end="1"/>
                                            </p:txEl>
                                          </p:spTgt>
                                        </p:tgtEl>
                                        <p:attrNameLst>
                                          <p:attrName>style.visibility</p:attrName>
                                        </p:attrNameLst>
                                      </p:cBhvr>
                                      <p:to>
                                        <p:strVal val="visible"/>
                                      </p:to>
                                    </p:set>
                                    <p:anim calcmode="lin" valueType="num">
                                      <p:cBhvr additive="base">
                                        <p:cTn id="25"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8563" y="1219200"/>
            <a:ext cx="8610600" cy="584775"/>
          </a:xfrm>
          <a:prstGeom prst="rect">
            <a:avLst/>
          </a:prstGeom>
          <a:noFill/>
        </p:spPr>
        <p:txBody>
          <a:bodyPr wrap="square" rtlCol="0">
            <a:spAutoFit/>
          </a:bodyPr>
          <a:lstStyle/>
          <a:p>
            <a:r>
              <a:rPr lang="en-US" sz="3200" b="1" dirty="0" err="1" smtClean="0">
                <a:latin typeface="Times New Roman" panose="02020603050405020304" pitchFamily="18" charset="0"/>
                <a:cs typeface="Times New Roman" panose="02020603050405020304" pitchFamily="18" charset="0"/>
              </a:rPr>
              <a:t>Thư</a:t>
            </a:r>
            <a:r>
              <a:rPr lang="en-US" sz="3200" b="1" dirty="0" smtClean="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nhất</a:t>
            </a:r>
            <a:r>
              <a:rPr lang="en-US" sz="3200" b="1" dirty="0" smtClean="0">
                <a:latin typeface="Times New Roman" panose="02020603050405020304" pitchFamily="18" charset="0"/>
                <a:cs typeface="Times New Roman" panose="02020603050405020304" pitchFamily="18" charset="0"/>
              </a:rPr>
              <a:t>: </a:t>
            </a:r>
            <a:r>
              <a:rPr lang="vi-VN" sz="3200" b="1" dirty="0">
                <a:latin typeface="Times New Roman" panose="02020603050405020304" pitchFamily="18" charset="0"/>
                <a:cs typeface="Times New Roman" panose="02020603050405020304" pitchFamily="18" charset="0"/>
              </a:rPr>
              <a:t>Tên gọi của thuế</a:t>
            </a:r>
            <a:endParaRPr lang="en-US" sz="3200" dirty="0">
              <a:latin typeface="Times New Roman" panose="02020603050405020304" pitchFamily="18" charset="0"/>
              <a:cs typeface="Times New Roman" panose="02020603050405020304" pitchFamily="18" charset="0"/>
            </a:endParaRPr>
          </a:p>
        </p:txBody>
      </p:sp>
      <p:sp>
        <p:nvSpPr>
          <p:cNvPr id="3" name="Title 1"/>
          <p:cNvSpPr>
            <a:spLocks noGrp="1"/>
          </p:cNvSpPr>
          <p:nvPr>
            <p:ph type="title"/>
          </p:nvPr>
        </p:nvSpPr>
        <p:spPr>
          <a:xfrm>
            <a:off x="0" y="0"/>
            <a:ext cx="9296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Autofit/>
          </a:bodyPr>
          <a:lstStyle/>
          <a:p>
            <a:r>
              <a:rPr lang="en-US" sz="3000" dirty="0" err="1" smtClean="0">
                <a:latin typeface="Times New Roman" panose="02020603050405020304" pitchFamily="18" charset="0"/>
                <a:cs typeface="Times New Roman" panose="02020603050405020304" pitchFamily="18" charset="0"/>
              </a:rPr>
              <a:t>Các</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yếu</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tố</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cơ</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bản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hợp</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thành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luật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thuế</a:t>
            </a:r>
            <a:endParaRPr lang="en-US" sz="3000" dirty="0">
              <a:latin typeface="Times New Roman" panose="02020603050405020304" pitchFamily="18" charset="0"/>
              <a:cs typeface="Times New Roman" panose="02020603050405020304" pitchFamily="18" charset="0"/>
            </a:endParaRPr>
          </a:p>
        </p:txBody>
      </p:sp>
      <p:pic>
        <p:nvPicPr>
          <p:cNvPr id="12291" name="Picture 3" descr="C:\Users\Administrator\Desktop\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1400" y="4876800"/>
            <a:ext cx="2619375" cy="17430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52400" y="1988910"/>
            <a:ext cx="8610600" cy="1569660"/>
          </a:xfrm>
          <a:prstGeom prst="rect">
            <a:avLst/>
          </a:prstGeom>
          <a:noFill/>
        </p:spPr>
        <p:txBody>
          <a:bodyPr wrap="square" rtlCol="0">
            <a:spAutoFit/>
          </a:bodyPr>
          <a:lstStyle/>
          <a:p>
            <a:r>
              <a:rPr lang="vi-VN" sz="3200" dirty="0">
                <a:latin typeface="Times New Roman" panose="02020603050405020304" pitchFamily="18" charset="0"/>
                <a:cs typeface="Times New Roman" panose="02020603050405020304" pitchFamily="18" charset="0"/>
              </a:rPr>
              <a:t>Tên gọi nói lên đối tượng tính thuế hoặc nội dụng chủ yếu của sắc thuế đó như thuế GTGT, thuế XNK, thuế Tiêu thụ đặc biệt...</a:t>
            </a:r>
            <a:endParaRPr lang="en-US" sz="32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871282"/>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anim calcmode="lin" valueType="num">
                                      <p:cBhvr additive="base">
                                        <p:cTn id="20"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8563" y="1219200"/>
            <a:ext cx="8610600" cy="584775"/>
          </a:xfrm>
          <a:prstGeom prst="rect">
            <a:avLst/>
          </a:prstGeom>
          <a:noFill/>
        </p:spPr>
        <p:txBody>
          <a:bodyPr wrap="square" rtlCol="0">
            <a:spAutoFit/>
          </a:bodyPr>
          <a:lstStyle/>
          <a:p>
            <a:r>
              <a:rPr lang="en-US" sz="3200" b="1" dirty="0" err="1" smtClean="0">
                <a:latin typeface="Times New Roman" panose="02020603050405020304" pitchFamily="18" charset="0"/>
                <a:cs typeface="Times New Roman" panose="02020603050405020304" pitchFamily="18" charset="0"/>
              </a:rPr>
              <a:t>Thư</a:t>
            </a:r>
            <a:r>
              <a:rPr lang="en-US" sz="3200" b="1" dirty="0" smtClean="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hai</a:t>
            </a:r>
            <a:r>
              <a:rPr lang="en-US" sz="3200" b="1" dirty="0" smtClean="0">
                <a:latin typeface="Times New Roman" panose="02020603050405020304" pitchFamily="18" charset="0"/>
                <a:cs typeface="Times New Roman" panose="02020603050405020304" pitchFamily="18" charset="0"/>
              </a:rPr>
              <a:t>: </a:t>
            </a:r>
            <a:r>
              <a:rPr lang="vi-VN" sz="3200" b="1" dirty="0">
                <a:latin typeface="Times New Roman" panose="02020603050405020304" pitchFamily="18" charset="0"/>
                <a:cs typeface="Times New Roman" panose="02020603050405020304" pitchFamily="18" charset="0"/>
              </a:rPr>
              <a:t>Đối tượng nộp thuế</a:t>
            </a:r>
            <a:endParaRPr lang="en-US" sz="3200" dirty="0">
              <a:latin typeface="Times New Roman" panose="02020603050405020304" pitchFamily="18" charset="0"/>
              <a:cs typeface="Times New Roman" panose="02020603050405020304" pitchFamily="18" charset="0"/>
            </a:endParaRPr>
          </a:p>
        </p:txBody>
      </p:sp>
      <p:pic>
        <p:nvPicPr>
          <p:cNvPr id="12291" name="Picture 3" descr="C:\Users\Administrator\Desktop\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1400" y="4876800"/>
            <a:ext cx="2619375" cy="17430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52400" y="1988910"/>
            <a:ext cx="8610600" cy="2062103"/>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 </a:t>
            </a:r>
            <a:r>
              <a:rPr lang="vi-VN" sz="3200" dirty="0">
                <a:latin typeface="Times New Roman" panose="02020603050405020304" pitchFamily="18" charset="0"/>
                <a:cs typeface="Times New Roman" panose="02020603050405020304" pitchFamily="18" charset="0"/>
              </a:rPr>
              <a:t>Xác định rõ các tổ chức, cá nhân được Nhà nước công nhận về pháp luật các hoạt động sản xuất kinh doanh, tài sản hoặc thu nhập trong phạm vi điều tiết của thuế.</a:t>
            </a:r>
            <a:endParaRPr lang="en-US" sz="3200" dirty="0" smtClean="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lstStyle/>
          <a:p>
            <a:endParaRPr lang="en-US"/>
          </a:p>
        </p:txBody>
      </p:sp>
    </p:spTree>
    <p:extLst>
      <p:ext uri="{BB962C8B-B14F-4D97-AF65-F5344CB8AC3E}">
        <p14:creationId xmlns:p14="http://schemas.microsoft.com/office/powerpoint/2010/main" val="2554498079"/>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1000"/>
                                        <p:tgtEl>
                                          <p:spTgt spid="5">
                                            <p:txEl>
                                              <p:pRg st="0" end="0"/>
                                            </p:txEl>
                                          </p:spTgt>
                                        </p:tgtEl>
                                      </p:cBhvr>
                                    </p:animEffect>
                                    <p:anim calcmode="lin" valueType="num">
                                      <p:cBhvr>
                                        <p:cTn id="15"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2116" y="163920"/>
            <a:ext cx="8610600" cy="584775"/>
          </a:xfrm>
          <a:prstGeom prst="rect">
            <a:avLst/>
          </a:prstGeom>
          <a:noFill/>
        </p:spPr>
        <p:txBody>
          <a:bodyPr wrap="square" rtlCol="0">
            <a:spAutoFit/>
          </a:bodyPr>
          <a:lstStyle/>
          <a:p>
            <a:r>
              <a:rPr lang="en-US" sz="3200" b="1" dirty="0" err="1" smtClean="0">
                <a:latin typeface="Times New Roman" panose="02020603050405020304" pitchFamily="18" charset="0"/>
                <a:cs typeface="Times New Roman" panose="02020603050405020304" pitchFamily="18" charset="0"/>
              </a:rPr>
              <a:t>Thư</a:t>
            </a:r>
            <a:r>
              <a:rPr lang="en-US" sz="3200" b="1" dirty="0" smtClean="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ba</a:t>
            </a:r>
            <a:r>
              <a:rPr lang="en-US" sz="3200" b="1" dirty="0" smtClean="0">
                <a:latin typeface="Times New Roman" panose="02020603050405020304" pitchFamily="18" charset="0"/>
                <a:cs typeface="Times New Roman" panose="02020603050405020304" pitchFamily="18" charset="0"/>
              </a:rPr>
              <a:t>: </a:t>
            </a:r>
            <a:r>
              <a:rPr lang="vi-VN" sz="3200" b="1" dirty="0" smtClean="0">
                <a:latin typeface="Times New Roman" panose="02020603050405020304" pitchFamily="18" charset="0"/>
                <a:cs typeface="Times New Roman" panose="02020603050405020304" pitchFamily="18" charset="0"/>
              </a:rPr>
              <a:t>Đối </a:t>
            </a:r>
            <a:r>
              <a:rPr lang="vi-VN" sz="3200" b="1" dirty="0">
                <a:latin typeface="Times New Roman" panose="02020603050405020304" pitchFamily="18" charset="0"/>
                <a:cs typeface="Times New Roman" panose="02020603050405020304" pitchFamily="18" charset="0"/>
              </a:rPr>
              <a:t>tượng tính thuế</a:t>
            </a:r>
            <a:endParaRPr lang="en-US" sz="3200" dirty="0">
              <a:latin typeface="Times New Roman" panose="02020603050405020304" pitchFamily="18" charset="0"/>
              <a:cs typeface="Times New Roman" panose="02020603050405020304" pitchFamily="18" charset="0"/>
            </a:endParaRPr>
          </a:p>
        </p:txBody>
      </p:sp>
      <p:pic>
        <p:nvPicPr>
          <p:cNvPr id="12291" name="Picture 3" descr="C:\Users\Administrator\Desktop\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4625" y="5486400"/>
            <a:ext cx="2619375" cy="17430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4636" y="843296"/>
            <a:ext cx="8610600" cy="1569660"/>
          </a:xfrm>
          <a:prstGeom prst="rect">
            <a:avLst/>
          </a:prstGeom>
          <a:noFill/>
        </p:spPr>
        <p:txBody>
          <a:bodyPr wrap="square" rtlCol="0">
            <a:spAutoFit/>
          </a:bodyPr>
          <a:lstStyle/>
          <a:p>
            <a:r>
              <a:rPr lang="vi-VN" sz="3200" dirty="0" smtClean="0">
                <a:latin typeface="Times New Roman" panose="02020603050405020304" pitchFamily="18" charset="0"/>
                <a:cs typeface="Times New Roman" panose="02020603050405020304" pitchFamily="18" charset="0"/>
              </a:rPr>
              <a:t>- </a:t>
            </a:r>
            <a:r>
              <a:rPr lang="vi-VN" sz="3200" dirty="0">
                <a:latin typeface="Times New Roman" panose="02020603050405020304" pitchFamily="18" charset="0"/>
                <a:cs typeface="Times New Roman" panose="02020603050405020304" pitchFamily="18" charset="0"/>
              </a:rPr>
              <a:t>Đối tượng chịu thuế là một yếu tố cần thiết của sắc thuế và phải quán triệt nhiều mặt của chính sách động viên đối với sắc thuế đó.</a:t>
            </a:r>
            <a:endParaRPr lang="en-US" sz="3200" dirty="0" smtClean="0">
              <a:latin typeface="Times New Roman" panose="02020603050405020304" pitchFamily="18" charset="0"/>
              <a:cs typeface="Times New Roman" panose="02020603050405020304" pitchFamily="18" charset="0"/>
            </a:endParaRPr>
          </a:p>
        </p:txBody>
      </p:sp>
      <p:sp>
        <p:nvSpPr>
          <p:cNvPr id="6" name="TextBox 5"/>
          <p:cNvSpPr txBox="1"/>
          <p:nvPr/>
        </p:nvSpPr>
        <p:spPr>
          <a:xfrm>
            <a:off x="33251" y="2357212"/>
            <a:ext cx="8610600" cy="584775"/>
          </a:xfrm>
          <a:prstGeom prst="rect">
            <a:avLst/>
          </a:prstGeom>
          <a:noFill/>
        </p:spPr>
        <p:txBody>
          <a:bodyPr wrap="square" rtlCol="0">
            <a:spAutoFit/>
          </a:bodyPr>
          <a:lstStyle/>
          <a:p>
            <a:r>
              <a:rPr lang="en-US" sz="3200" b="1" dirty="0" err="1" smtClean="0">
                <a:latin typeface="Times New Roman" panose="02020603050405020304" pitchFamily="18" charset="0"/>
                <a:cs typeface="Times New Roman" panose="02020603050405020304" pitchFamily="18" charset="0"/>
              </a:rPr>
              <a:t>Thư</a:t>
            </a:r>
            <a:r>
              <a:rPr lang="en-US" sz="3200" b="1" dirty="0" smtClean="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bốn</a:t>
            </a:r>
            <a:r>
              <a:rPr lang="en-US" sz="3200" b="1" dirty="0" smtClean="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Thuế</a:t>
            </a:r>
            <a:r>
              <a:rPr lang="en-US" sz="3200" b="1" dirty="0" smtClean="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suất</a:t>
            </a:r>
            <a:endParaRPr lang="en-US" sz="32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212116" y="2802933"/>
            <a:ext cx="8610600" cy="4308872"/>
          </a:xfrm>
          <a:prstGeom prst="rect">
            <a:avLst/>
          </a:prstGeom>
          <a:noFill/>
        </p:spPr>
        <p:txBody>
          <a:bodyPr wrap="square" rtlCol="0">
            <a:spAutoFit/>
          </a:bodyPr>
          <a:lstStyle/>
          <a:p>
            <a:r>
              <a:rPr lang="vi-VN" sz="3200" dirty="0">
                <a:latin typeface="+mj-lt"/>
              </a:rPr>
              <a:t>- Thuế suất là linh hồn của của một sắc thuế. Nó biểu hiện yêu cầu động viên trên đối tượng tính thuế và được chia ra:</a:t>
            </a:r>
            <a:endParaRPr lang="en-US" sz="3200" dirty="0">
              <a:latin typeface="+mj-lt"/>
            </a:endParaRPr>
          </a:p>
          <a:p>
            <a:r>
              <a:rPr lang="vi-VN" sz="3200" dirty="0">
                <a:latin typeface="+mj-lt"/>
              </a:rPr>
              <a:t>+ Thuế suất cố định: Là thuế suất áp dụng cho một đối tượng nhất định</a:t>
            </a:r>
            <a:r>
              <a:rPr lang="vi-VN" sz="3200" dirty="0" smtClean="0">
                <a:latin typeface="+mj-lt"/>
              </a:rPr>
              <a:t>.</a:t>
            </a:r>
            <a:endParaRPr lang="en-US" sz="3200" dirty="0" smtClean="0">
              <a:latin typeface="+mj-lt"/>
            </a:endParaRPr>
          </a:p>
          <a:p>
            <a:r>
              <a:rPr lang="vi-VN" sz="3200" dirty="0">
                <a:latin typeface="+mj-lt"/>
              </a:rPr>
              <a:t>+ Thuế suất lũy tiến: Đối tượng có thu nhập chịu thuế càng cao thì phải chịu thuế suất lũy tiến cao hơn. </a:t>
            </a:r>
            <a:endParaRPr lang="en-US" sz="3200" dirty="0">
              <a:latin typeface="+mj-lt"/>
            </a:endParaRPr>
          </a:p>
          <a:p>
            <a:endParaRPr lang="en-US" dirty="0"/>
          </a:p>
        </p:txBody>
      </p:sp>
    </p:spTree>
    <p:extLst>
      <p:ext uri="{BB962C8B-B14F-4D97-AF65-F5344CB8AC3E}">
        <p14:creationId xmlns:p14="http://schemas.microsoft.com/office/powerpoint/2010/main" val="681167022"/>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2"/>
          <p:cNvSpPr txBox="1">
            <a:spLocks noChangeArrowheads="1"/>
          </p:cNvSpPr>
          <p:nvPr/>
        </p:nvSpPr>
        <p:spPr bwMode="auto">
          <a:xfrm>
            <a:off x="1259632" y="620689"/>
            <a:ext cx="7560840" cy="584775"/>
          </a:xfrm>
          <a:prstGeom prst="rect">
            <a:avLst/>
          </a:prstGeom>
          <a:noFill/>
          <a:ln w="9525">
            <a:noFill/>
            <a:miter lim="800000"/>
            <a:headEnd/>
            <a:tailEnd/>
          </a:ln>
        </p:spPr>
        <p:txBody>
          <a:bodyPr wrap="square">
            <a:spAutoFit/>
          </a:bodyPr>
          <a:lstStyle/>
          <a:p>
            <a:r>
              <a:rPr lang="vi-VN" sz="3200" b="1" dirty="0">
                <a:solidFill>
                  <a:srgbClr val="FF0000"/>
                </a:solidFill>
                <a:latin typeface="+mj-lt"/>
              </a:rPr>
              <a:t>1.2. Kế toán thuế GTGT</a:t>
            </a:r>
            <a:endParaRPr lang="en-US" sz="3200" dirty="0">
              <a:solidFill>
                <a:srgbClr val="FF0000"/>
              </a:solidFill>
              <a:latin typeface="+mj-lt"/>
            </a:endParaRPr>
          </a:p>
        </p:txBody>
      </p:sp>
      <p:pic>
        <p:nvPicPr>
          <p:cNvPr id="3074" name="Picture 2" descr="C:\Users\Administrator\Desktop\images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5370" y="2441993"/>
            <a:ext cx="4149580" cy="3124201"/>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Administrator\Desktop\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075" y="2557463"/>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6817953"/>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8600" y="1447800"/>
            <a:ext cx="8610600" cy="2554545"/>
          </a:xfrm>
          <a:prstGeom prst="rect">
            <a:avLst/>
          </a:prstGeom>
          <a:noFill/>
        </p:spPr>
        <p:txBody>
          <a:bodyPr wrap="square" rtlCol="0">
            <a:spAutoFit/>
          </a:bodyPr>
          <a:lstStyle/>
          <a:p>
            <a:pPr marL="457200" indent="-457200">
              <a:buFontTx/>
              <a:buChar char="-"/>
            </a:pP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Thuế</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GTGT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là</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loại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thuế</a:t>
            </a:r>
            <a:r>
              <a:rPr lang="en-US" sz="3200" dirty="0">
                <a:latin typeface="Times New Roman" pitchFamily="18" charset="0"/>
                <a:cs typeface="Times New Roman" pitchFamily="18" charset="0"/>
              </a:rPr>
              <a:t> </a:t>
            </a:r>
            <a:r>
              <a:rPr lang="en-US" sz="3200" b="1" dirty="0" err="1">
                <a:latin typeface="Times New Roman" pitchFamily="18" charset="0"/>
                <a:cs typeface="Times New Roman" pitchFamily="18" charset="0"/>
              </a:rPr>
              <a:t>gián</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thu</a:t>
            </a:r>
            <a:r>
              <a:rPr lang="en-US" sz="3200" b="1" dirty="0">
                <a:latin typeface="Times New Roman" pitchFamily="18" charset="0"/>
                <a:cs typeface="Times New Roman" pitchFamily="18" charset="0"/>
              </a:rPr>
              <a:t> </a:t>
            </a:r>
            <a:r>
              <a:rPr lang="en-US" sz="3200" dirty="0" err="1">
                <a:latin typeface="Times New Roman" pitchFamily="18" charset="0"/>
                <a:cs typeface="Times New Roman" pitchFamily="18" charset="0"/>
              </a:rPr>
              <a:t>tính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trên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khoản</a:t>
            </a:r>
            <a:r>
              <a:rPr lang="en-US" sz="3200" dirty="0">
                <a:latin typeface="Times New Roman" pitchFamily="18" charset="0"/>
                <a:cs typeface="Times New Roman" pitchFamily="18" charset="0"/>
              </a:rPr>
              <a:t> </a:t>
            </a:r>
            <a:r>
              <a:rPr lang="en-US" sz="3200" b="1" dirty="0" err="1">
                <a:latin typeface="Times New Roman" pitchFamily="18" charset="0"/>
                <a:cs typeface="Times New Roman" pitchFamily="18" charset="0"/>
              </a:rPr>
              <a:t>giá</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trị</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tăng</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thêm</a:t>
            </a:r>
            <a:r>
              <a:rPr lang="en-US" sz="3200" b="1" dirty="0">
                <a:latin typeface="Times New Roman" pitchFamily="18" charset="0"/>
                <a:cs typeface="Times New Roman" pitchFamily="18" charset="0"/>
              </a:rPr>
              <a:t> </a:t>
            </a:r>
            <a:r>
              <a:rPr lang="en-US" sz="3200" dirty="0" err="1">
                <a:latin typeface="Times New Roman" pitchFamily="18" charset="0"/>
                <a:cs typeface="Times New Roman" pitchFamily="18" charset="0"/>
              </a:rPr>
              <a:t>của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hàng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hóa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dịch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vụ</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phát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sinh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trong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quá</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trình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sản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xuất</a:t>
            </a:r>
            <a:r>
              <a:rPr lang="en-US" sz="3200" dirty="0">
                <a:latin typeface="Times New Roman" pitchFamily="18" charset="0"/>
                <a:cs typeface="Times New Roman" pitchFamily="18" charset="0"/>
              </a:rPr>
              <a:t>, l</a:t>
            </a:r>
            <a:r>
              <a:rPr lang="vi-VN" sz="3200" dirty="0">
                <a:latin typeface="Times New Roman" pitchFamily="18" charset="0"/>
                <a:cs typeface="Times New Roman" pitchFamily="18" charset="0"/>
              </a:rPr>
              <a:t>ư</a:t>
            </a:r>
            <a:r>
              <a:rPr lang="en-US" sz="3200" dirty="0">
                <a:latin typeface="Times New Roman" pitchFamily="18" charset="0"/>
                <a:cs typeface="Times New Roman" pitchFamily="18" charset="0"/>
              </a:rPr>
              <a:t>u </a:t>
            </a:r>
            <a:r>
              <a:rPr lang="en-US" sz="3200" dirty="0" err="1">
                <a:latin typeface="Times New Roman" pitchFamily="18" charset="0"/>
                <a:cs typeface="Times New Roman" pitchFamily="18" charset="0"/>
              </a:rPr>
              <a:t>thông</a:t>
            </a:r>
            <a:r>
              <a:rPr lang="en-US" sz="3200" dirty="0">
                <a:latin typeface="Times New Roman" pitchFamily="18" charset="0"/>
                <a:cs typeface="Times New Roman" pitchFamily="18" charset="0"/>
              </a:rPr>
              <a:t> </a:t>
            </a:r>
            <a:r>
              <a:rPr lang="vi-VN" sz="3200" dirty="0">
                <a:latin typeface="Times New Roman" pitchFamily="18" charset="0"/>
                <a:cs typeface="Times New Roman" pitchFamily="18" charset="0"/>
              </a:rPr>
              <a:t>đến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tiêu</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dùng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và</a:t>
            </a:r>
            <a:r>
              <a:rPr lang="en-US" sz="3200" dirty="0">
                <a:latin typeface="Times New Roman" pitchFamily="18" charset="0"/>
                <a:cs typeface="Times New Roman" pitchFamily="18" charset="0"/>
              </a:rPr>
              <a:t> </a:t>
            </a:r>
            <a:r>
              <a:rPr lang="vi-VN" sz="3200" dirty="0">
                <a:latin typeface="Times New Roman" pitchFamily="18" charset="0"/>
                <a:cs typeface="Times New Roman" pitchFamily="18" charset="0"/>
              </a:rPr>
              <a:t>được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thu</a:t>
            </a:r>
            <a:r>
              <a:rPr lang="en-US" sz="3200" dirty="0">
                <a:latin typeface="Times New Roman" pitchFamily="18" charset="0"/>
                <a:cs typeface="Times New Roman" pitchFamily="18" charset="0"/>
              </a:rPr>
              <a:t> ở </a:t>
            </a:r>
            <a:r>
              <a:rPr lang="en-US" sz="3200" dirty="0" err="1">
                <a:latin typeface="Times New Roman" pitchFamily="18" charset="0"/>
                <a:cs typeface="Times New Roman" pitchFamily="18" charset="0"/>
              </a:rPr>
              <a:t>khâu</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tiêu</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thu</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hàng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hóa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dịch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vụ</a:t>
            </a:r>
            <a:r>
              <a:rPr lang="en-US" sz="3200" dirty="0">
                <a:latin typeface="Times New Roman" pitchFamily="18" charset="0"/>
                <a:cs typeface="Times New Roman" pitchFamily="18" charset="0"/>
              </a:rPr>
              <a:t>. </a:t>
            </a:r>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defRPr/>
            </a:pPr>
            <a:r>
              <a:rPr lang="en-US" dirty="0" smtClean="0"/>
              <a:t>KHÁI NIỆM</a:t>
            </a:r>
            <a:endParaRPr lang="en-US" dirty="0"/>
          </a:p>
        </p:txBody>
      </p:sp>
    </p:spTree>
    <p:extLst>
      <p:ext uri="{BB962C8B-B14F-4D97-AF65-F5344CB8AC3E}">
        <p14:creationId xmlns:p14="http://schemas.microsoft.com/office/powerpoint/2010/main" val="3346817340"/>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10287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lgn="ctr">
              <a:defRPr/>
            </a:pPr>
            <a:r>
              <a:rPr lang="en-US" dirty="0" smtClean="0"/>
              <a:t>ĐẶC ĐIỂM</a:t>
            </a:r>
            <a:endParaRPr lang="en-US" dirty="0"/>
          </a:p>
        </p:txBody>
      </p:sp>
      <p:graphicFrame>
        <p:nvGraphicFramePr>
          <p:cNvPr id="2" name="Diagram 1"/>
          <p:cNvGraphicFramePr/>
          <p:nvPr>
            <p:extLst/>
          </p:nvPr>
        </p:nvGraphicFramePr>
        <p:xfrm>
          <a:off x="304800" y="1397000"/>
          <a:ext cx="8458200" cy="4851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0189926"/>
      </p:ext>
    </p:extLst>
  </p:cSld>
  <p:clrMapOvr>
    <a:masterClrMapping/>
  </p:clrMapOvr>
  <p:transition>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0500" y="1066800"/>
            <a:ext cx="8610600" cy="2308324"/>
          </a:xfrm>
          <a:prstGeom prst="rect">
            <a:avLst/>
          </a:prstGeom>
          <a:noFill/>
        </p:spPr>
        <p:txBody>
          <a:bodyPr wrap="square" rtlCol="0">
            <a:spAutoFit/>
          </a:bodyPr>
          <a:lstStyle/>
          <a:p>
            <a:pPr marL="457200" indent="-457200" algn="just">
              <a:lnSpc>
                <a:spcPct val="150000"/>
              </a:lnSpc>
              <a:buFont typeface="Wingdings" pitchFamily="2" charset="2"/>
              <a:buChar char="ü"/>
            </a:pPr>
            <a:r>
              <a:rPr lang="en-US" sz="3200" dirty="0" smtClean="0">
                <a:latin typeface="Times New Roman" pitchFamily="18" charset="0"/>
                <a:cs typeface="Times New Roman" pitchFamily="18" charset="0"/>
              </a:rPr>
              <a:t> </a:t>
            </a:r>
            <a:r>
              <a:rPr lang="en-US" sz="3200" b="1" i="1" u="sng" dirty="0" err="1" smtClean="0">
                <a:latin typeface="Times New Roman" pitchFamily="18" charset="0"/>
                <a:cs typeface="Times New Roman" pitchFamily="18" charset="0"/>
              </a:rPr>
              <a:t>Đối</a:t>
            </a:r>
            <a:r>
              <a:rPr lang="en-US" sz="3200" b="1" i="1" u="sng" dirty="0" smtClean="0">
                <a:latin typeface="Times New Roman" pitchFamily="18" charset="0"/>
                <a:cs typeface="Times New Roman" pitchFamily="18" charset="0"/>
              </a:rPr>
              <a:t> </a:t>
            </a:r>
            <a:r>
              <a:rPr lang="en-US" sz="3200" b="1" i="1" u="sng" dirty="0" err="1" smtClean="0">
                <a:latin typeface="Times New Roman" pitchFamily="18" charset="0"/>
                <a:cs typeface="Times New Roman" pitchFamily="18" charset="0"/>
              </a:rPr>
              <a:t>tượng</a:t>
            </a:r>
            <a:r>
              <a:rPr lang="en-US" sz="3200" b="1" i="1" u="sng" dirty="0" smtClean="0">
                <a:latin typeface="Times New Roman" pitchFamily="18" charset="0"/>
                <a:cs typeface="Times New Roman" pitchFamily="18" charset="0"/>
              </a:rPr>
              <a:t> </a:t>
            </a:r>
            <a:r>
              <a:rPr lang="en-US" sz="3200" b="1" i="1" u="sng" dirty="0" err="1" smtClean="0">
                <a:latin typeface="Times New Roman" pitchFamily="18" charset="0"/>
                <a:cs typeface="Times New Roman" pitchFamily="18" charset="0"/>
              </a:rPr>
              <a:t>chịu</a:t>
            </a:r>
            <a:r>
              <a:rPr lang="en-US" sz="3200" b="1" i="1" u="sng" dirty="0" smtClean="0">
                <a:latin typeface="Times New Roman" pitchFamily="18" charset="0"/>
                <a:cs typeface="Times New Roman" pitchFamily="18" charset="0"/>
              </a:rPr>
              <a:t> </a:t>
            </a:r>
            <a:r>
              <a:rPr lang="en-US" sz="3200" b="1" i="1" u="sng" dirty="0" err="1" smtClean="0">
                <a:latin typeface="Times New Roman" pitchFamily="18" charset="0"/>
                <a:cs typeface="Times New Roman" pitchFamily="18" charset="0"/>
              </a:rPr>
              <a:t>thuế</a:t>
            </a:r>
            <a:r>
              <a:rPr lang="en-US" sz="3200" b="1" i="1" u="sng"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hàng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hóa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dịch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vụ</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dùng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sản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xuất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kinh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doanh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tiêu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dùng</a:t>
            </a:r>
            <a:r>
              <a:rPr lang="en-US" sz="3200" dirty="0" smtClean="0">
                <a:latin typeface="Times New Roman" pitchFamily="18" charset="0"/>
                <a:cs typeface="Times New Roman" pitchFamily="18" charset="0"/>
              </a:rPr>
              <a:t> ở </a:t>
            </a:r>
            <a:r>
              <a:rPr lang="en-US" sz="3200" dirty="0" err="1" smtClean="0">
                <a:latin typeface="Times New Roman" pitchFamily="18" charset="0"/>
                <a:cs typeface="Times New Roman" pitchFamily="18" charset="0"/>
              </a:rPr>
              <a:t>Việt</a:t>
            </a:r>
            <a:r>
              <a:rPr lang="en-US" sz="3200" dirty="0" smtClean="0">
                <a:latin typeface="Times New Roman" pitchFamily="18" charset="0"/>
                <a:cs typeface="Times New Roman" pitchFamily="18" charset="0"/>
              </a:rPr>
              <a:t> Nam, </a:t>
            </a:r>
            <a:r>
              <a:rPr lang="en-US" sz="3200" dirty="0" err="1" smtClean="0">
                <a:latin typeface="Times New Roman" pitchFamily="18" charset="0"/>
                <a:cs typeface="Times New Roman" pitchFamily="18" charset="0"/>
              </a:rPr>
              <a:t>trừ</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đối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tượng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không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chịu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thuế</a:t>
            </a:r>
            <a:endParaRPr lang="en-US" sz="3200" dirty="0">
              <a:latin typeface="Times New Roman" pitchFamily="18" charset="0"/>
              <a:cs typeface="Times New Roman" pitchFamily="18" charset="0"/>
            </a:endParaRPr>
          </a:p>
        </p:txBody>
      </p:sp>
      <p:sp>
        <p:nvSpPr>
          <p:cNvPr id="3" name="Title 1"/>
          <p:cNvSpPr>
            <a:spLocks noGrp="1"/>
          </p:cNvSpPr>
          <p:nvPr>
            <p:ph type="title"/>
          </p:nvPr>
        </p:nvSpPr>
        <p:spPr>
          <a:xfrm>
            <a:off x="1028700" y="0"/>
            <a:ext cx="79629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fontScale="90000"/>
          </a:bodyPr>
          <a:lstStyle/>
          <a:p>
            <a:pPr lvl="0" algn="ctr">
              <a:defRPr/>
            </a:pPr>
            <a:r>
              <a:rPr lang="en-US" dirty="0" smtClean="0"/>
              <a:t>ĐỐI TƯỢNG CHỊU THUẾ </a:t>
            </a:r>
            <a:r>
              <a:rPr lang="en-US" dirty="0" err="1" smtClean="0"/>
              <a:t>và</a:t>
            </a:r>
            <a:r>
              <a:rPr lang="en-US" dirty="0" smtClean="0"/>
              <a:t> </a:t>
            </a:r>
            <a:r>
              <a:rPr lang="en-US" dirty="0" err="1" smtClean="0"/>
              <a:t>nộp</a:t>
            </a:r>
            <a:r>
              <a:rPr lang="en-US" dirty="0" smtClean="0"/>
              <a:t> </a:t>
            </a:r>
            <a:r>
              <a:rPr lang="en-US" dirty="0" err="1" smtClean="0"/>
              <a:t>thuế</a:t>
            </a:r>
            <a:endParaRPr lang="en-US" dirty="0"/>
          </a:p>
        </p:txBody>
      </p:sp>
      <p:sp>
        <p:nvSpPr>
          <p:cNvPr id="5" name="TextBox 4"/>
          <p:cNvSpPr txBox="1"/>
          <p:nvPr/>
        </p:nvSpPr>
        <p:spPr>
          <a:xfrm>
            <a:off x="171450" y="3733800"/>
            <a:ext cx="8972550" cy="2308324"/>
          </a:xfrm>
          <a:prstGeom prst="rect">
            <a:avLst/>
          </a:prstGeom>
          <a:noFill/>
        </p:spPr>
        <p:txBody>
          <a:bodyPr wrap="square" rtlCol="0">
            <a:spAutoFit/>
          </a:bodyPr>
          <a:lstStyle/>
          <a:p>
            <a:pPr marL="457200" indent="-457200" algn="just">
              <a:lnSpc>
                <a:spcPct val="150000"/>
              </a:lnSpc>
              <a:buFont typeface="Wingdings" pitchFamily="2" charset="2"/>
              <a:buChar char="ü"/>
            </a:pPr>
            <a:r>
              <a:rPr lang="en-US" sz="3200" dirty="0" smtClean="0">
                <a:latin typeface="Times New Roman" pitchFamily="18" charset="0"/>
                <a:cs typeface="Times New Roman" pitchFamily="18" charset="0"/>
              </a:rPr>
              <a:t> </a:t>
            </a:r>
            <a:r>
              <a:rPr lang="en-US" sz="3200" b="1" i="1" u="sng" dirty="0" err="1" smtClean="0">
                <a:latin typeface="Times New Roman" pitchFamily="18" charset="0"/>
                <a:cs typeface="Times New Roman" pitchFamily="18" charset="0"/>
              </a:rPr>
              <a:t>Đối</a:t>
            </a:r>
            <a:r>
              <a:rPr lang="en-US" sz="3200" b="1" i="1" u="sng" dirty="0" smtClean="0">
                <a:latin typeface="Times New Roman" pitchFamily="18" charset="0"/>
                <a:cs typeface="Times New Roman" pitchFamily="18" charset="0"/>
              </a:rPr>
              <a:t> </a:t>
            </a:r>
            <a:r>
              <a:rPr lang="en-US" sz="3200" b="1" i="1" u="sng" dirty="0" err="1" smtClean="0">
                <a:latin typeface="Times New Roman" pitchFamily="18" charset="0"/>
                <a:cs typeface="Times New Roman" pitchFamily="18" charset="0"/>
              </a:rPr>
              <a:t>tượng</a:t>
            </a:r>
            <a:r>
              <a:rPr lang="en-US" sz="3200" b="1" i="1" u="sng" dirty="0" smtClean="0">
                <a:latin typeface="Times New Roman" pitchFamily="18" charset="0"/>
                <a:cs typeface="Times New Roman" pitchFamily="18" charset="0"/>
              </a:rPr>
              <a:t> </a:t>
            </a:r>
            <a:r>
              <a:rPr lang="en-US" sz="3200" b="1" i="1" u="sng" dirty="0" err="1" smtClean="0">
                <a:latin typeface="Times New Roman" pitchFamily="18" charset="0"/>
                <a:cs typeface="Times New Roman" pitchFamily="18" charset="0"/>
              </a:rPr>
              <a:t>nộp</a:t>
            </a:r>
            <a:r>
              <a:rPr lang="en-US" sz="3200" b="1" i="1" u="sng" dirty="0" smtClean="0">
                <a:latin typeface="Times New Roman" pitchFamily="18" charset="0"/>
                <a:cs typeface="Times New Roman" pitchFamily="18" charset="0"/>
              </a:rPr>
              <a:t> </a:t>
            </a:r>
            <a:r>
              <a:rPr lang="en-US" sz="3200" b="1" i="1" u="sng" dirty="0" err="1" smtClean="0">
                <a:latin typeface="Times New Roman" pitchFamily="18" charset="0"/>
                <a:cs typeface="Times New Roman" pitchFamily="18" charset="0"/>
              </a:rPr>
              <a:t>thuế</a:t>
            </a:r>
            <a:r>
              <a:rPr lang="en-US" sz="3200" b="1" i="1" u="sng"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Tổ</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chức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nhân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hoạt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động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sản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xuất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kinh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doanh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nhập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khẩu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hàng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hóa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dịch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vụ</a:t>
            </a:r>
            <a:r>
              <a:rPr lang="en-US" sz="3200" dirty="0" smtClean="0">
                <a:latin typeface="Times New Roman" pitchFamily="18" charset="0"/>
                <a:cs typeface="Times New Roman" pitchFamily="18" charset="0"/>
              </a:rPr>
              <a:t>.</a:t>
            </a:r>
          </a:p>
        </p:txBody>
      </p:sp>
    </p:spTree>
    <p:extLst>
      <p:ext uri="{BB962C8B-B14F-4D97-AF65-F5344CB8AC3E}">
        <p14:creationId xmlns:p14="http://schemas.microsoft.com/office/powerpoint/2010/main" val="2649344420"/>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0500" y="1143000"/>
            <a:ext cx="8610600" cy="3785652"/>
          </a:xfrm>
          <a:prstGeom prst="rect">
            <a:avLst/>
          </a:prstGeom>
          <a:noFill/>
        </p:spPr>
        <p:txBody>
          <a:bodyPr wrap="square" rtlCol="0">
            <a:spAutoFit/>
          </a:bodyPr>
          <a:lstStyle/>
          <a:p>
            <a:pPr marL="457200" indent="-457200" algn="just">
              <a:lnSpc>
                <a:spcPct val="200000"/>
              </a:lnSpc>
              <a:buFont typeface="Wingdings" pitchFamily="2" charset="2"/>
              <a:buChar char="ü"/>
            </a:pPr>
            <a:r>
              <a:rPr lang="en-US" sz="3200" dirty="0" err="1" smtClean="0">
                <a:latin typeface="Times New Roman" pitchFamily="18" charset="0"/>
                <a:cs typeface="Times New Roman" pitchFamily="18" charset="0"/>
              </a:rPr>
              <a:t>Thuế</a:t>
            </a:r>
            <a:r>
              <a:rPr lang="en-US" sz="3200" dirty="0" smtClean="0">
                <a:latin typeface="Times New Roman" pitchFamily="18" charset="0"/>
                <a:cs typeface="Times New Roman" pitchFamily="18" charset="0"/>
              </a:rPr>
              <a:t> GTGT </a:t>
            </a:r>
            <a:r>
              <a:rPr lang="en-US" sz="3200" dirty="0" err="1" smtClean="0">
                <a:latin typeface="Times New Roman" pitchFamily="18" charset="0"/>
                <a:cs typeface="Times New Roman" pitchFamily="18" charset="0"/>
              </a:rPr>
              <a:t>cơ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sở</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kinh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doanh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phải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nộp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được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tính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theo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một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trong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hai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phương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pháp</a:t>
            </a:r>
            <a:r>
              <a:rPr lang="en-US" sz="3200" dirty="0" smtClean="0">
                <a:latin typeface="Times New Roman" pitchFamily="18" charset="0"/>
                <a:cs typeface="Times New Roman" pitchFamily="18" charset="0"/>
              </a:rPr>
              <a:t>: </a:t>
            </a:r>
          </a:p>
          <a:p>
            <a:pPr marL="914400" lvl="1" indent="-457200" algn="just">
              <a:lnSpc>
                <a:spcPct val="200000"/>
              </a:lnSpc>
              <a:buFont typeface="Wingdings" pitchFamily="2" charset="2"/>
              <a:buChar char="Ø"/>
            </a:pP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khấu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trừ</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Hóa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GTGT</a:t>
            </a:r>
            <a:r>
              <a:rPr lang="en-US" sz="2800" dirty="0" smtClean="0">
                <a:latin typeface="Times New Roman" pitchFamily="18" charset="0"/>
                <a:cs typeface="Times New Roman" pitchFamily="18" charset="0"/>
              </a:rPr>
              <a:t>)</a:t>
            </a:r>
          </a:p>
          <a:p>
            <a:pPr marL="914400" lvl="1" indent="-457200" algn="just">
              <a:lnSpc>
                <a:spcPct val="200000"/>
              </a:lnSpc>
              <a:buFont typeface="Wingdings" pitchFamily="2" charset="2"/>
              <a:buChar char="Ø"/>
            </a:pP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tiếp</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Hóa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hàng</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PHƯƠNG PHÁP TÍNH THUẾ GTGT</a:t>
            </a:r>
            <a:endParaRPr lang="en-US" dirty="0"/>
          </a:p>
        </p:txBody>
      </p:sp>
    </p:spTree>
    <p:extLst>
      <p:ext uri="{BB962C8B-B14F-4D97-AF65-F5344CB8AC3E}">
        <p14:creationId xmlns:p14="http://schemas.microsoft.com/office/powerpoint/2010/main" val="3434221389"/>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990600"/>
            <a:ext cx="8610600" cy="2800767"/>
          </a:xfrm>
          <a:prstGeom prst="rect">
            <a:avLst/>
          </a:prstGeom>
          <a:noFill/>
        </p:spPr>
        <p:txBody>
          <a:bodyPr wrap="square" rtlCol="0">
            <a:spAutoFit/>
          </a:bodyPr>
          <a:lstStyle/>
          <a:p>
            <a:pPr marL="457200" indent="-457200" algn="just">
              <a:lnSpc>
                <a:spcPct val="200000"/>
              </a:lnSpc>
              <a:buFont typeface="Wingdings" pitchFamily="2" charset="2"/>
              <a:buChar char="ü"/>
            </a:pPr>
            <a:r>
              <a:rPr lang="en-US" sz="3200" dirty="0" err="1" smtClean="0">
                <a:latin typeface="Times New Roman" pitchFamily="18" charset="0"/>
                <a:cs typeface="Times New Roman" pitchFamily="18" charset="0"/>
              </a:rPr>
              <a:t>Đối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với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hàng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hóa</a:t>
            </a:r>
            <a:r>
              <a:rPr lang="en-US" sz="3200" dirty="0" smtClean="0">
                <a:latin typeface="Times New Roman" pitchFamily="18" charset="0"/>
                <a:cs typeface="Times New Roman" pitchFamily="18" charset="0"/>
              </a:rPr>
              <a:t> , </a:t>
            </a:r>
            <a:r>
              <a:rPr lang="en-US" sz="3200" dirty="0" err="1" smtClean="0">
                <a:latin typeface="Times New Roman" pitchFamily="18" charset="0"/>
                <a:cs typeface="Times New Roman" pitchFamily="18" charset="0"/>
              </a:rPr>
              <a:t>dịch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vụ</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chịu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thuế</a:t>
            </a:r>
            <a:r>
              <a:rPr lang="en-US" sz="3200" dirty="0" smtClean="0">
                <a:latin typeface="Times New Roman" pitchFamily="18" charset="0"/>
                <a:cs typeface="Times New Roman" pitchFamily="18" charset="0"/>
              </a:rPr>
              <a:t> TTĐB</a:t>
            </a:r>
          </a:p>
          <a:p>
            <a:pPr lvl="1" algn="just">
              <a:lnSpc>
                <a:spcPct val="200000"/>
              </a:lnSpc>
            </a:pPr>
            <a:r>
              <a:rPr lang="en-US" sz="2800" dirty="0" err="1" smtClean="0">
                <a:latin typeface="Times New Roman" pitchFamily="18" charset="0"/>
                <a:cs typeface="Times New Roman" pitchFamily="18" charset="0"/>
              </a:rPr>
              <a:t>Giá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thuế</a:t>
            </a:r>
            <a:r>
              <a:rPr lang="en-US" sz="2800" dirty="0" smtClean="0">
                <a:latin typeface="Times New Roman" pitchFamily="18" charset="0"/>
                <a:cs typeface="Times New Roman" pitchFamily="18" charset="0"/>
              </a:rPr>
              <a:t> GTGT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bán</a:t>
            </a:r>
            <a:r>
              <a:rPr lang="en-US" sz="2800" dirty="0" smtClean="0">
                <a:latin typeface="Times New Roman" pitchFamily="18" charset="0"/>
                <a:cs typeface="Times New Roman" pitchFamily="18" charset="0"/>
              </a:rPr>
              <a:t> </a:t>
            </a:r>
            <a:r>
              <a:rPr lang="en-US" sz="2800" b="1" u="sng" dirty="0" err="1" smtClean="0">
                <a:latin typeface="Times New Roman" pitchFamily="18" charset="0"/>
                <a:cs typeface="Times New Roman" pitchFamily="18" charset="0"/>
              </a:rPr>
              <a:t>đã</a:t>
            </a:r>
            <a:r>
              <a:rPr lang="en-US" sz="2800" b="1" u="sng" dirty="0" smtClean="0">
                <a:latin typeface="Times New Roman" pitchFamily="18" charset="0"/>
                <a:cs typeface="Times New Roman" pitchFamily="18" charset="0"/>
              </a:rPr>
              <a:t> </a:t>
            </a:r>
            <a:r>
              <a:rPr lang="en-US" sz="2800" b="1" u="sng" dirty="0" err="1" smtClean="0">
                <a:latin typeface="Times New Roman" pitchFamily="18" charset="0"/>
                <a:cs typeface="Times New Roman" pitchFamily="18" charset="0"/>
              </a:rPr>
              <a:t>có</a:t>
            </a:r>
            <a:r>
              <a:rPr lang="en-US" sz="2800" b="1" u="sng" dirty="0" smtClean="0">
                <a:latin typeface="Times New Roman" pitchFamily="18" charset="0"/>
                <a:cs typeface="Times New Roman" pitchFamily="18" charset="0"/>
              </a:rPr>
              <a:t> </a:t>
            </a:r>
            <a:r>
              <a:rPr lang="en-US" sz="2800" b="1" u="sng" dirty="0" err="1" smtClean="0">
                <a:latin typeface="Times New Roman" pitchFamily="18" charset="0"/>
                <a:cs typeface="Times New Roman" pitchFamily="18" charset="0"/>
              </a:rPr>
              <a:t>thuế</a:t>
            </a:r>
            <a:r>
              <a:rPr lang="en-US" sz="2800" b="1" u="sng" dirty="0" smtClean="0">
                <a:latin typeface="Times New Roman" pitchFamily="18" charset="0"/>
                <a:cs typeface="Times New Roman" pitchFamily="18" charset="0"/>
              </a:rPr>
              <a:t> TTĐB </a:t>
            </a:r>
            <a:r>
              <a:rPr lang="en-US" sz="2800" dirty="0" err="1" smtClean="0">
                <a:latin typeface="Times New Roman" pitchFamily="18" charset="0"/>
                <a:cs typeface="Times New Roman" pitchFamily="18" charset="0"/>
              </a:rPr>
              <a:t>nhưng</a:t>
            </a:r>
            <a:r>
              <a:rPr lang="en-US" sz="2800" dirty="0" smtClean="0">
                <a:latin typeface="Times New Roman" pitchFamily="18" charset="0"/>
                <a:cs typeface="Times New Roman" pitchFamily="18" charset="0"/>
              </a:rPr>
              <a:t> </a:t>
            </a:r>
            <a:r>
              <a:rPr lang="en-US" sz="2800" b="1" u="sng" dirty="0" err="1" smtClean="0">
                <a:latin typeface="Times New Roman" pitchFamily="18" charset="0"/>
                <a:cs typeface="Times New Roman" pitchFamily="18" charset="0"/>
              </a:rPr>
              <a:t>chưa</a:t>
            </a:r>
            <a:r>
              <a:rPr lang="en-US" sz="2800" b="1" u="sng" dirty="0" smtClean="0">
                <a:latin typeface="Times New Roman" pitchFamily="18" charset="0"/>
                <a:cs typeface="Times New Roman" pitchFamily="18" charset="0"/>
              </a:rPr>
              <a:t> </a:t>
            </a:r>
            <a:r>
              <a:rPr lang="en-US" sz="2800" b="1" u="sng" dirty="0" err="1" smtClean="0">
                <a:latin typeface="Times New Roman" pitchFamily="18" charset="0"/>
                <a:cs typeface="Times New Roman" pitchFamily="18" charset="0"/>
              </a:rPr>
              <a:t>có</a:t>
            </a:r>
            <a:r>
              <a:rPr lang="en-US" sz="2800" b="1" u="sng" dirty="0" smtClean="0">
                <a:latin typeface="Times New Roman" pitchFamily="18" charset="0"/>
                <a:cs typeface="Times New Roman" pitchFamily="18" charset="0"/>
              </a:rPr>
              <a:t> </a:t>
            </a:r>
            <a:r>
              <a:rPr lang="en-US" sz="2800" b="1" u="sng" dirty="0" err="1" smtClean="0">
                <a:latin typeface="Times New Roman" pitchFamily="18" charset="0"/>
                <a:cs typeface="Times New Roman" pitchFamily="18" charset="0"/>
              </a:rPr>
              <a:t>thuế</a:t>
            </a:r>
            <a:r>
              <a:rPr lang="en-US" sz="2800" b="1" u="sng" dirty="0" smtClean="0">
                <a:latin typeface="Times New Roman" pitchFamily="18" charset="0"/>
                <a:cs typeface="Times New Roman" pitchFamily="18" charset="0"/>
              </a:rPr>
              <a:t> GTGT</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CĂN CỨ TÍNH THUẾ GTGT</a:t>
            </a:r>
            <a:endParaRPr lang="en-US" dirty="0"/>
          </a:p>
        </p:txBody>
      </p:sp>
    </p:spTree>
    <p:extLst>
      <p:ext uri="{BB962C8B-B14F-4D97-AF65-F5344CB8AC3E}">
        <p14:creationId xmlns:p14="http://schemas.microsoft.com/office/powerpoint/2010/main" val="2175127492"/>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990600"/>
            <a:ext cx="8610600" cy="1938992"/>
          </a:xfrm>
          <a:prstGeom prst="rect">
            <a:avLst/>
          </a:prstGeom>
          <a:noFill/>
        </p:spPr>
        <p:txBody>
          <a:bodyPr wrap="square" rtlCol="0">
            <a:spAutoFit/>
          </a:bodyPr>
          <a:lstStyle/>
          <a:p>
            <a:pPr marL="457200" indent="-457200" algn="just">
              <a:lnSpc>
                <a:spcPct val="200000"/>
              </a:lnSpc>
              <a:buFont typeface="Wingdings" pitchFamily="2" charset="2"/>
              <a:buChar char="ü"/>
            </a:pPr>
            <a:r>
              <a:rPr lang="en-US" sz="3200" dirty="0" err="1" smtClean="0">
                <a:latin typeface="Times New Roman" pitchFamily="18" charset="0"/>
                <a:cs typeface="Times New Roman" pitchFamily="18" charset="0"/>
              </a:rPr>
              <a:t>Đối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với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hàng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hóa</a:t>
            </a:r>
            <a:r>
              <a:rPr lang="en-US" sz="3200" dirty="0" smtClean="0">
                <a:latin typeface="Times New Roman" pitchFamily="18" charset="0"/>
                <a:cs typeface="Times New Roman" pitchFamily="18" charset="0"/>
              </a:rPr>
              <a:t> , </a:t>
            </a:r>
            <a:r>
              <a:rPr lang="en-US" sz="3200" dirty="0" err="1" smtClean="0">
                <a:latin typeface="Times New Roman" pitchFamily="18" charset="0"/>
                <a:cs typeface="Times New Roman" pitchFamily="18" charset="0"/>
              </a:rPr>
              <a:t>dịch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vụ</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bán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ra</a:t>
            </a:r>
            <a:r>
              <a:rPr lang="en-US" sz="3200" dirty="0" smtClean="0">
                <a:latin typeface="Times New Roman" pitchFamily="18" charset="0"/>
                <a:cs typeface="Times New Roman" pitchFamily="18" charset="0"/>
              </a:rPr>
              <a:t>:</a:t>
            </a:r>
          </a:p>
          <a:p>
            <a:pPr lvl="1" algn="just">
              <a:lnSpc>
                <a:spcPct val="200000"/>
              </a:lnSpc>
            </a:pPr>
            <a:r>
              <a:rPr lang="en-US" sz="2800" dirty="0" err="1" smtClean="0">
                <a:latin typeface="Times New Roman" pitchFamily="18" charset="0"/>
                <a:cs typeface="Times New Roman" pitchFamily="18" charset="0"/>
              </a:rPr>
              <a:t>Giá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thuế</a:t>
            </a:r>
            <a:r>
              <a:rPr lang="en-US" sz="2800" dirty="0" smtClean="0">
                <a:latin typeface="Times New Roman" pitchFamily="18" charset="0"/>
                <a:cs typeface="Times New Roman" pitchFamily="18" charset="0"/>
              </a:rPr>
              <a:t> GTGT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bán</a:t>
            </a:r>
            <a:r>
              <a:rPr lang="en-US" sz="2800" dirty="0" smtClean="0">
                <a:latin typeface="Times New Roman" pitchFamily="18" charset="0"/>
                <a:cs typeface="Times New Roman" pitchFamily="18" charset="0"/>
              </a:rPr>
              <a:t> </a:t>
            </a:r>
            <a:r>
              <a:rPr lang="en-US" sz="2800" b="1" u="sng" dirty="0" err="1" smtClean="0">
                <a:latin typeface="Times New Roman" pitchFamily="18" charset="0"/>
                <a:cs typeface="Times New Roman" pitchFamily="18" charset="0"/>
              </a:rPr>
              <a:t>chưa</a:t>
            </a:r>
            <a:r>
              <a:rPr lang="en-US" sz="2800" b="1" u="sng" dirty="0" smtClean="0">
                <a:latin typeface="Times New Roman" pitchFamily="18" charset="0"/>
                <a:cs typeface="Times New Roman" pitchFamily="18" charset="0"/>
              </a:rPr>
              <a:t> </a:t>
            </a:r>
            <a:r>
              <a:rPr lang="en-US" sz="2800" b="1" u="sng" dirty="0" err="1" smtClean="0">
                <a:latin typeface="Times New Roman" pitchFamily="18" charset="0"/>
                <a:cs typeface="Times New Roman" pitchFamily="18" charset="0"/>
              </a:rPr>
              <a:t>có</a:t>
            </a:r>
            <a:r>
              <a:rPr lang="en-US" sz="2800" b="1" u="sng" dirty="0" smtClean="0">
                <a:latin typeface="Times New Roman" pitchFamily="18" charset="0"/>
                <a:cs typeface="Times New Roman" pitchFamily="18" charset="0"/>
              </a:rPr>
              <a:t> </a:t>
            </a:r>
            <a:r>
              <a:rPr lang="en-US" sz="2800" b="1" u="sng" dirty="0" err="1" smtClean="0">
                <a:latin typeface="Times New Roman" pitchFamily="18" charset="0"/>
                <a:cs typeface="Times New Roman" pitchFamily="18" charset="0"/>
              </a:rPr>
              <a:t>thuế</a:t>
            </a:r>
            <a:r>
              <a:rPr lang="en-US" sz="2800" b="1" u="sng" dirty="0" smtClean="0">
                <a:latin typeface="Times New Roman" pitchFamily="18" charset="0"/>
                <a:cs typeface="Times New Roman" pitchFamily="18" charset="0"/>
              </a:rPr>
              <a:t> GTGT</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CĂN CỨ TÍNH THUẾ GTGT</a:t>
            </a:r>
            <a:endParaRPr lang="en-US" dirty="0"/>
          </a:p>
        </p:txBody>
      </p:sp>
    </p:spTree>
    <p:extLst>
      <p:ext uri="{BB962C8B-B14F-4D97-AF65-F5344CB8AC3E}">
        <p14:creationId xmlns:p14="http://schemas.microsoft.com/office/powerpoint/2010/main" val="1068761801"/>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1000" y="1066800"/>
            <a:ext cx="8610600" cy="5632311"/>
          </a:xfrm>
          <a:prstGeom prst="rect">
            <a:avLst/>
          </a:prstGeom>
          <a:noFill/>
        </p:spPr>
        <p:txBody>
          <a:bodyPr wrap="square" rtlCol="0">
            <a:spAutoFit/>
          </a:bodyPr>
          <a:lstStyle/>
          <a:p>
            <a:pPr marL="457200" indent="-457200" algn="just">
              <a:lnSpc>
                <a:spcPct val="200000"/>
              </a:lnSpc>
              <a:buFont typeface="Wingdings" pitchFamily="2" charset="2"/>
              <a:buChar char="ü"/>
            </a:pPr>
            <a:r>
              <a:rPr lang="en-US" sz="3200" dirty="0" err="1" smtClean="0">
                <a:latin typeface="Times New Roman" pitchFamily="18" charset="0"/>
                <a:cs typeface="Times New Roman" pitchFamily="18" charset="0"/>
              </a:rPr>
              <a:t>Đối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với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hàng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hóa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dịch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vụ</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dùng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để</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trao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tiêu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dùng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nội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bộ</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biếu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tặng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trả</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thay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lương</a:t>
            </a:r>
            <a:r>
              <a:rPr lang="en-US" sz="3200" dirty="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người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lao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động</a:t>
            </a:r>
            <a:r>
              <a:rPr lang="en-US" sz="3200" dirty="0" smtClean="0">
                <a:latin typeface="Times New Roman" pitchFamily="18" charset="0"/>
                <a:cs typeface="Times New Roman" pitchFamily="18" charset="0"/>
              </a:rPr>
              <a:t>.</a:t>
            </a:r>
          </a:p>
          <a:p>
            <a:pPr lvl="1" algn="just">
              <a:lnSpc>
                <a:spcPct val="200000"/>
              </a:lnSpc>
            </a:pPr>
            <a:r>
              <a:rPr lang="en-US" sz="2800" b="1" dirty="0" err="1" smtClean="0">
                <a:solidFill>
                  <a:srgbClr val="C00000"/>
                </a:solidFill>
                <a:latin typeface="Times New Roman" pitchFamily="18" charset="0"/>
                <a:cs typeface="Times New Roman" pitchFamily="18" charset="0"/>
              </a:rPr>
              <a:t>Giá</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tính</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thuế</a:t>
            </a:r>
            <a:r>
              <a:rPr lang="en-US" sz="2800" b="1" dirty="0" smtClean="0">
                <a:solidFill>
                  <a:srgbClr val="C00000"/>
                </a:solidFill>
                <a:latin typeface="Times New Roman" pitchFamily="18" charset="0"/>
                <a:cs typeface="Times New Roman" pitchFamily="18" charset="0"/>
              </a:rPr>
              <a:t> GTGT </a:t>
            </a:r>
            <a:r>
              <a:rPr lang="en-US" sz="2800" b="1" dirty="0" err="1" smtClean="0">
                <a:solidFill>
                  <a:srgbClr val="C00000"/>
                </a:solidFill>
                <a:latin typeface="Times New Roman" pitchFamily="18" charset="0"/>
                <a:cs typeface="Times New Roman" pitchFamily="18" charset="0"/>
              </a:rPr>
              <a:t>của</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hàng</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hóa</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dịch</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vụ</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cùng</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loại</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hoặc</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tương</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đương</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tại</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thời</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điểm</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phát</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sinh</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các</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hoạt</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động</a:t>
            </a:r>
            <a:r>
              <a:rPr lang="en-US" sz="2800" b="1" dirty="0" smtClean="0">
                <a:solidFill>
                  <a:srgbClr val="C00000"/>
                </a:solidFill>
                <a:latin typeface="Times New Roman" pitchFamily="18" charset="0"/>
                <a:cs typeface="Times New Roman" pitchFamily="18" charset="0"/>
              </a:rPr>
              <a:t> </a:t>
            </a:r>
            <a:r>
              <a:rPr lang="en-US" sz="2800" b="1" dirty="0" err="1" smtClean="0">
                <a:solidFill>
                  <a:srgbClr val="C00000"/>
                </a:solidFill>
                <a:latin typeface="Times New Roman" pitchFamily="18" charset="0"/>
                <a:cs typeface="Times New Roman" pitchFamily="18" charset="0"/>
              </a:rPr>
              <a:t>này</a:t>
            </a:r>
            <a:r>
              <a:rPr lang="en-US" sz="2800" b="1" dirty="0" smtClean="0">
                <a:solidFill>
                  <a:srgbClr val="C00000"/>
                </a:solidFill>
                <a:latin typeface="Times New Roman" pitchFamily="18" charset="0"/>
                <a:cs typeface="Times New Roman" pitchFamily="18" charset="0"/>
              </a:rPr>
              <a:t>.</a:t>
            </a:r>
            <a:endParaRPr lang="en-US" sz="2800" b="1" dirty="0">
              <a:solidFill>
                <a:srgbClr val="C00000"/>
              </a:solidFill>
              <a:latin typeface="Times New Roman" pitchFamily="18" charset="0"/>
              <a:cs typeface="Times New Roman" pitchFamily="18" charset="0"/>
            </a:endParaRPr>
          </a:p>
        </p:txBody>
      </p:sp>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CĂN CỨ TÍNH THUẾ GTGT</a:t>
            </a:r>
            <a:endParaRPr lang="en-US" dirty="0"/>
          </a:p>
        </p:txBody>
      </p:sp>
    </p:spTree>
    <p:extLst>
      <p:ext uri="{BB962C8B-B14F-4D97-AF65-F5344CB8AC3E}">
        <p14:creationId xmlns:p14="http://schemas.microsoft.com/office/powerpoint/2010/main" val="2575599522"/>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0500" y="1447800"/>
            <a:ext cx="8610600" cy="4031873"/>
          </a:xfrm>
          <a:prstGeom prst="rect">
            <a:avLst/>
          </a:prstGeom>
          <a:noFill/>
        </p:spPr>
        <p:txBody>
          <a:bodyPr wrap="square" rtlCol="0">
            <a:spAutoFit/>
          </a:bodyPr>
          <a:lstStyle/>
          <a:p>
            <a:pPr marL="457200" indent="-457200" algn="just">
              <a:lnSpc>
                <a:spcPct val="200000"/>
              </a:lnSpc>
              <a:buFont typeface="Wingdings" pitchFamily="2" charset="2"/>
              <a:buChar char="ü"/>
            </a:pPr>
            <a:r>
              <a:rPr lang="en-US" sz="3200" dirty="0" err="1" smtClean="0">
                <a:latin typeface="Times New Roman" pitchFamily="18" charset="0"/>
                <a:cs typeface="Times New Roman" pitchFamily="18" charset="0"/>
              </a:rPr>
              <a:t>Đối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với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hàng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hóa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bán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theo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phương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thức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trả</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góp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trả</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chậm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là</a:t>
            </a:r>
            <a:r>
              <a:rPr lang="en-US" sz="3200" dirty="0" smtClean="0">
                <a:latin typeface="Times New Roman" pitchFamily="18" charset="0"/>
                <a:cs typeface="Times New Roman" pitchFamily="18" charset="0"/>
              </a:rPr>
              <a:t> </a:t>
            </a:r>
            <a:r>
              <a:rPr lang="en-US" sz="3200" b="1" u="sng" dirty="0" err="1" smtClean="0">
                <a:latin typeface="Times New Roman" pitchFamily="18" charset="0"/>
                <a:cs typeface="Times New Roman" pitchFamily="18" charset="0"/>
              </a:rPr>
              <a:t>giá</a:t>
            </a:r>
            <a:r>
              <a:rPr lang="en-US" sz="3200" b="1" u="sng" dirty="0" smtClean="0">
                <a:latin typeface="Times New Roman" pitchFamily="18" charset="0"/>
                <a:cs typeface="Times New Roman" pitchFamily="18" charset="0"/>
              </a:rPr>
              <a:t> </a:t>
            </a:r>
            <a:r>
              <a:rPr lang="en-US" sz="3200" b="1" u="sng" dirty="0" err="1" smtClean="0">
                <a:latin typeface="Times New Roman" pitchFamily="18" charset="0"/>
                <a:cs typeface="Times New Roman" pitchFamily="18" charset="0"/>
              </a:rPr>
              <a:t>tính</a:t>
            </a:r>
            <a:r>
              <a:rPr lang="en-US" sz="3200" b="1" u="sng" dirty="0" smtClean="0">
                <a:latin typeface="Times New Roman" pitchFamily="18" charset="0"/>
                <a:cs typeface="Times New Roman" pitchFamily="18" charset="0"/>
              </a:rPr>
              <a:t> </a:t>
            </a:r>
            <a:r>
              <a:rPr lang="en-US" sz="3200" b="1" u="sng" dirty="0" err="1" smtClean="0">
                <a:latin typeface="Times New Roman" pitchFamily="18" charset="0"/>
                <a:cs typeface="Times New Roman" pitchFamily="18" charset="0"/>
              </a:rPr>
              <a:t>theo</a:t>
            </a:r>
            <a:r>
              <a:rPr lang="en-US" sz="3200" b="1" u="sng" dirty="0" smtClean="0">
                <a:latin typeface="Times New Roman" pitchFamily="18" charset="0"/>
                <a:cs typeface="Times New Roman" pitchFamily="18" charset="0"/>
              </a:rPr>
              <a:t> </a:t>
            </a:r>
            <a:r>
              <a:rPr lang="en-US" sz="3200" b="1" u="sng" dirty="0" err="1" smtClean="0">
                <a:latin typeface="Times New Roman" pitchFamily="18" charset="0"/>
                <a:cs typeface="Times New Roman" pitchFamily="18" charset="0"/>
              </a:rPr>
              <a:t>giá</a:t>
            </a:r>
            <a:r>
              <a:rPr lang="en-US" sz="3200" b="1" u="sng" dirty="0" smtClean="0">
                <a:latin typeface="Times New Roman" pitchFamily="18" charset="0"/>
                <a:cs typeface="Times New Roman" pitchFamily="18" charset="0"/>
              </a:rPr>
              <a:t> </a:t>
            </a:r>
            <a:r>
              <a:rPr lang="en-US" sz="3200" b="1" u="sng" dirty="0" err="1" smtClean="0">
                <a:latin typeface="Times New Roman" pitchFamily="18" charset="0"/>
                <a:cs typeface="Times New Roman" pitchFamily="18" charset="0"/>
              </a:rPr>
              <a:t>bán</a:t>
            </a:r>
            <a:r>
              <a:rPr lang="en-US" sz="3200" b="1" u="sng" dirty="0" smtClean="0">
                <a:latin typeface="Times New Roman" pitchFamily="18" charset="0"/>
                <a:cs typeface="Times New Roman" pitchFamily="18" charset="0"/>
              </a:rPr>
              <a:t> </a:t>
            </a:r>
            <a:r>
              <a:rPr lang="en-US" sz="3200" b="1" u="sng" dirty="0" err="1" smtClean="0">
                <a:latin typeface="Times New Roman" pitchFamily="18" charset="0"/>
                <a:cs typeface="Times New Roman" pitchFamily="18" charset="0"/>
              </a:rPr>
              <a:t>trả</a:t>
            </a:r>
            <a:r>
              <a:rPr lang="en-US" sz="3200" b="1" u="sng" dirty="0" smtClean="0">
                <a:latin typeface="Times New Roman" pitchFamily="18" charset="0"/>
                <a:cs typeface="Times New Roman" pitchFamily="18" charset="0"/>
              </a:rPr>
              <a:t> 1 </a:t>
            </a:r>
            <a:r>
              <a:rPr lang="en-US" sz="3200" b="1" u="sng" dirty="0" err="1" smtClean="0">
                <a:latin typeface="Times New Roman" pitchFamily="18" charset="0"/>
                <a:cs typeface="Times New Roman" pitchFamily="18" charset="0"/>
              </a:rPr>
              <a:t>lần</a:t>
            </a:r>
            <a:r>
              <a:rPr lang="en-US" sz="3200" b="1" u="sng" dirty="0" smtClean="0">
                <a:latin typeface="Times New Roman" pitchFamily="18" charset="0"/>
                <a:cs typeface="Times New Roman" pitchFamily="18" charset="0"/>
              </a:rPr>
              <a:t> </a:t>
            </a:r>
            <a:r>
              <a:rPr lang="en-US" sz="3200" b="1" u="sng" dirty="0" err="1" smtClean="0">
                <a:latin typeface="Times New Roman" pitchFamily="18" charset="0"/>
                <a:cs typeface="Times New Roman" pitchFamily="18" charset="0"/>
              </a:rPr>
              <a:t>chưa</a:t>
            </a:r>
            <a:r>
              <a:rPr lang="en-US" sz="3200" b="1" u="sng" dirty="0" smtClean="0">
                <a:latin typeface="Times New Roman" pitchFamily="18" charset="0"/>
                <a:cs typeface="Times New Roman" pitchFamily="18" charset="0"/>
              </a:rPr>
              <a:t> </a:t>
            </a:r>
            <a:r>
              <a:rPr lang="en-US" sz="3200" b="1" u="sng" dirty="0" err="1" smtClean="0">
                <a:latin typeface="Times New Roman" pitchFamily="18" charset="0"/>
                <a:cs typeface="Times New Roman" pitchFamily="18" charset="0"/>
              </a:rPr>
              <a:t>có</a:t>
            </a:r>
            <a:r>
              <a:rPr lang="en-US" sz="3200" b="1" u="sng" dirty="0" smtClean="0">
                <a:latin typeface="Times New Roman" pitchFamily="18" charset="0"/>
                <a:cs typeface="Times New Roman" pitchFamily="18" charset="0"/>
              </a:rPr>
              <a:t> </a:t>
            </a:r>
            <a:r>
              <a:rPr lang="en-US" sz="3200" b="1" u="sng" dirty="0" err="1" smtClean="0">
                <a:latin typeface="Times New Roman" pitchFamily="18" charset="0"/>
                <a:cs typeface="Times New Roman" pitchFamily="18" charset="0"/>
              </a:rPr>
              <a:t>thuế</a:t>
            </a:r>
            <a:r>
              <a:rPr lang="en-US" sz="3200" b="1" u="sng" dirty="0" smtClean="0">
                <a:latin typeface="Times New Roman" pitchFamily="18" charset="0"/>
                <a:cs typeface="Times New Roman" pitchFamily="18" charset="0"/>
              </a:rPr>
              <a:t> GTGT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của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hàng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hóa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đó</a:t>
            </a:r>
            <a:r>
              <a:rPr lang="en-US" sz="3200" dirty="0" smtClean="0">
                <a:latin typeface="Times New Roman" pitchFamily="18" charset="0"/>
                <a:cs typeface="Times New Roman" pitchFamily="18" charset="0"/>
              </a:rPr>
              <a:t>, </a:t>
            </a:r>
            <a:r>
              <a:rPr lang="en-US" sz="3200" b="1" u="sng" dirty="0" err="1" smtClean="0">
                <a:latin typeface="Times New Roman" pitchFamily="18" charset="0"/>
                <a:cs typeface="Times New Roman" pitchFamily="18" charset="0"/>
              </a:rPr>
              <a:t>không</a:t>
            </a:r>
            <a:r>
              <a:rPr lang="en-US" sz="3200" b="1" u="sng" dirty="0" smtClean="0">
                <a:latin typeface="Times New Roman" pitchFamily="18" charset="0"/>
                <a:cs typeface="Times New Roman" pitchFamily="18" charset="0"/>
              </a:rPr>
              <a:t> </a:t>
            </a:r>
            <a:r>
              <a:rPr lang="en-US" sz="3200" b="1" u="sng" dirty="0" err="1" smtClean="0">
                <a:latin typeface="Times New Roman" pitchFamily="18" charset="0"/>
                <a:cs typeface="Times New Roman" pitchFamily="18" charset="0"/>
              </a:rPr>
              <a:t>bao</a:t>
            </a:r>
            <a:r>
              <a:rPr lang="en-US" sz="3200" b="1" u="sng" dirty="0" smtClean="0">
                <a:latin typeface="Times New Roman" pitchFamily="18" charset="0"/>
                <a:cs typeface="Times New Roman" pitchFamily="18" charset="0"/>
              </a:rPr>
              <a:t> </a:t>
            </a:r>
            <a:r>
              <a:rPr lang="en-US" sz="3200" b="1" u="sng" dirty="0" err="1" smtClean="0">
                <a:latin typeface="Times New Roman" pitchFamily="18" charset="0"/>
                <a:cs typeface="Times New Roman" pitchFamily="18" charset="0"/>
              </a:rPr>
              <a:t>gồm</a:t>
            </a:r>
            <a:r>
              <a:rPr lang="en-US" sz="3200" b="1" u="sng" dirty="0" smtClean="0">
                <a:latin typeface="Times New Roman" pitchFamily="18" charset="0"/>
                <a:cs typeface="Times New Roman" pitchFamily="18" charset="0"/>
              </a:rPr>
              <a:t> </a:t>
            </a:r>
            <a:r>
              <a:rPr lang="en-US" sz="3200" b="1" u="sng" dirty="0" err="1" smtClean="0">
                <a:latin typeface="Times New Roman" pitchFamily="18" charset="0"/>
                <a:cs typeface="Times New Roman" pitchFamily="18" charset="0"/>
              </a:rPr>
              <a:t>khoản</a:t>
            </a:r>
            <a:r>
              <a:rPr lang="en-US" sz="3200" b="1" u="sng" dirty="0" smtClean="0">
                <a:latin typeface="Times New Roman" pitchFamily="18" charset="0"/>
                <a:cs typeface="Times New Roman" pitchFamily="18" charset="0"/>
              </a:rPr>
              <a:t> </a:t>
            </a:r>
            <a:r>
              <a:rPr lang="en-US" sz="3200" b="1" u="sng" dirty="0" err="1" smtClean="0">
                <a:latin typeface="Times New Roman" pitchFamily="18" charset="0"/>
                <a:cs typeface="Times New Roman" pitchFamily="18" charset="0"/>
              </a:rPr>
              <a:t>lãi</a:t>
            </a:r>
            <a:r>
              <a:rPr lang="en-US" sz="3200" b="1" u="sng" dirty="0" smtClean="0">
                <a:latin typeface="Times New Roman" pitchFamily="18" charset="0"/>
                <a:cs typeface="Times New Roman" pitchFamily="18" charset="0"/>
              </a:rPr>
              <a:t> </a:t>
            </a:r>
            <a:r>
              <a:rPr lang="en-US" sz="3200" b="1" u="sng" dirty="0" err="1" smtClean="0">
                <a:latin typeface="Times New Roman" pitchFamily="18" charset="0"/>
                <a:cs typeface="Times New Roman" pitchFamily="18" charset="0"/>
              </a:rPr>
              <a:t>trả</a:t>
            </a:r>
            <a:r>
              <a:rPr lang="en-US" sz="3200" b="1" u="sng" dirty="0" smtClean="0">
                <a:latin typeface="Times New Roman" pitchFamily="18" charset="0"/>
                <a:cs typeface="Times New Roman" pitchFamily="18" charset="0"/>
              </a:rPr>
              <a:t> </a:t>
            </a:r>
            <a:r>
              <a:rPr lang="en-US" sz="3200" b="1" u="sng" dirty="0" err="1" smtClean="0">
                <a:latin typeface="Times New Roman" pitchFamily="18" charset="0"/>
                <a:cs typeface="Times New Roman" pitchFamily="18" charset="0"/>
              </a:rPr>
              <a:t>góp</a:t>
            </a:r>
            <a:r>
              <a:rPr lang="en-US" sz="3200" b="1" u="sng" dirty="0" smtClean="0">
                <a:latin typeface="Times New Roman" pitchFamily="18" charset="0"/>
                <a:cs typeface="Times New Roman" pitchFamily="18" charset="0"/>
              </a:rPr>
              <a:t>, </a:t>
            </a:r>
            <a:r>
              <a:rPr lang="en-US" sz="3200" b="1" u="sng" dirty="0" err="1" smtClean="0">
                <a:latin typeface="Times New Roman" pitchFamily="18" charset="0"/>
                <a:cs typeface="Times New Roman" pitchFamily="18" charset="0"/>
              </a:rPr>
              <a:t>trả</a:t>
            </a:r>
            <a:r>
              <a:rPr lang="en-US" sz="3200" b="1" u="sng" dirty="0" smtClean="0">
                <a:latin typeface="Times New Roman" pitchFamily="18" charset="0"/>
                <a:cs typeface="Times New Roman" pitchFamily="18" charset="0"/>
              </a:rPr>
              <a:t> </a:t>
            </a:r>
            <a:r>
              <a:rPr lang="en-US" sz="3200" b="1" u="sng" dirty="0" err="1" smtClean="0">
                <a:latin typeface="Times New Roman" pitchFamily="18" charset="0"/>
                <a:cs typeface="Times New Roman" pitchFamily="18" charset="0"/>
              </a:rPr>
              <a:t>chậm</a:t>
            </a:r>
            <a:r>
              <a:rPr lang="en-US" sz="3200" b="1" u="sng" dirty="0" smtClean="0">
                <a:latin typeface="Times New Roman" pitchFamily="18" charset="0"/>
                <a:cs typeface="Times New Roman" pitchFamily="18" charset="0"/>
              </a:rPr>
              <a:t>.</a:t>
            </a:r>
            <a:endParaRPr lang="en-US" sz="2800" b="1" u="sng" dirty="0">
              <a:latin typeface="Times New Roman" pitchFamily="18" charset="0"/>
              <a:cs typeface="Times New Roman" pitchFamily="18" charset="0"/>
            </a:endParaRPr>
          </a:p>
        </p:txBody>
      </p:sp>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CĂN CỨ TÍNH THUẾ GTGT</a:t>
            </a:r>
            <a:endParaRPr lang="en-US" dirty="0"/>
          </a:p>
        </p:txBody>
      </p:sp>
    </p:spTree>
    <p:extLst>
      <p:ext uri="{BB962C8B-B14F-4D97-AF65-F5344CB8AC3E}">
        <p14:creationId xmlns:p14="http://schemas.microsoft.com/office/powerpoint/2010/main" val="4280369238"/>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143000"/>
            <a:ext cx="9144000" cy="3539430"/>
          </a:xfrm>
          <a:prstGeom prst="rect">
            <a:avLst/>
          </a:prstGeom>
          <a:noFill/>
        </p:spPr>
        <p:txBody>
          <a:bodyPr wrap="square" rtlCol="0">
            <a:spAutoFit/>
          </a:bodyPr>
          <a:lstStyle/>
          <a:p>
            <a:pPr marL="457200" indent="-457200" algn="just">
              <a:lnSpc>
                <a:spcPct val="200000"/>
              </a:lnSpc>
              <a:buFont typeface="Wingdings" pitchFamily="2" charset="2"/>
              <a:buChar char="ü"/>
            </a:pPr>
            <a:r>
              <a:rPr lang="en-US" sz="2800" dirty="0" err="1" smtClean="0">
                <a:latin typeface="Times New Roman" pitchFamily="18" charset="0"/>
                <a:cs typeface="Times New Roman" pitchFamily="18" charset="0"/>
              </a:rPr>
              <a:t>Đối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hóa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dịch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vụ</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đặt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thù</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dùng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chứng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từ</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như</a:t>
            </a:r>
            <a:r>
              <a:rPr lang="en-US" sz="2800" dirty="0" smtClean="0">
                <a:latin typeface="Times New Roman" pitchFamily="18" charset="0"/>
                <a:cs typeface="Times New Roman" pitchFamily="18" charset="0"/>
              </a:rPr>
              <a:t> tem </a:t>
            </a:r>
            <a:r>
              <a:rPr lang="en-US" sz="2800" dirty="0" err="1" smtClean="0">
                <a:latin typeface="Times New Roman" pitchFamily="18" charset="0"/>
                <a:cs typeface="Times New Roman" pitchFamily="18" charset="0"/>
              </a:rPr>
              <a:t>bưu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vé</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tải</a:t>
            </a:r>
            <a:r>
              <a:rPr lang="en-US" sz="2800" dirty="0" smtClean="0">
                <a:latin typeface="Times New Roman" pitchFamily="18" charset="0"/>
                <a:cs typeface="Times New Roman" pitchFamily="18" charset="0"/>
              </a:rPr>
              <a:t>…</a:t>
            </a:r>
            <a:r>
              <a:rPr lang="en-US" sz="2800" dirty="0" err="1" smtClean="0">
                <a:latin typeface="Times New Roman" pitchFamily="18" charset="0"/>
                <a:cs typeface="Times New Roman" pitchFamily="18" charset="0"/>
              </a:rPr>
              <a:t>ghi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thanh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toán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thì</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chưa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như</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a:t>
            </a:r>
          </a:p>
          <a:p>
            <a:pPr algn="just">
              <a:lnSpc>
                <a:spcPct val="200000"/>
              </a:lnSpc>
            </a:pPr>
            <a:r>
              <a:rPr lang="en-US" sz="2800" b="1" u="sng" dirty="0" err="1" smtClean="0">
                <a:latin typeface="Times New Roman" pitchFamily="18" charset="0"/>
                <a:cs typeface="Times New Roman" pitchFamily="18" charset="0"/>
              </a:rPr>
              <a:t>Giá</a:t>
            </a:r>
            <a:r>
              <a:rPr lang="en-US" sz="2800" b="1" u="sng" dirty="0" smtClean="0">
                <a:latin typeface="Times New Roman" pitchFamily="18" charset="0"/>
                <a:cs typeface="Times New Roman" pitchFamily="18" charset="0"/>
              </a:rPr>
              <a:t> </a:t>
            </a:r>
            <a:r>
              <a:rPr lang="en-US" sz="2800" b="1" u="sng" dirty="0" err="1" smtClean="0">
                <a:latin typeface="Times New Roman" pitchFamily="18" charset="0"/>
                <a:cs typeface="Times New Roman" pitchFamily="18" charset="0"/>
              </a:rPr>
              <a:t>chưa</a:t>
            </a:r>
            <a:r>
              <a:rPr lang="en-US" sz="2800" b="1" u="sng" dirty="0" smtClean="0">
                <a:latin typeface="Times New Roman" pitchFamily="18" charset="0"/>
                <a:cs typeface="Times New Roman" pitchFamily="18" charset="0"/>
              </a:rPr>
              <a:t> </a:t>
            </a:r>
            <a:r>
              <a:rPr lang="en-US" sz="2800" b="1" u="sng" dirty="0" err="1" smtClean="0">
                <a:latin typeface="Times New Roman" pitchFamily="18" charset="0"/>
                <a:cs typeface="Times New Roman" pitchFamily="18" charset="0"/>
              </a:rPr>
              <a:t>có</a:t>
            </a:r>
            <a:r>
              <a:rPr lang="en-US" sz="2800" b="1" u="sng" dirty="0" smtClean="0">
                <a:latin typeface="Times New Roman" pitchFamily="18" charset="0"/>
                <a:cs typeface="Times New Roman" pitchFamily="18" charset="0"/>
              </a:rPr>
              <a:t> </a:t>
            </a:r>
            <a:r>
              <a:rPr lang="en-US" sz="2800" b="1" u="sng" dirty="0" err="1" smtClean="0">
                <a:latin typeface="Times New Roman" pitchFamily="18" charset="0"/>
                <a:cs typeface="Times New Roman" pitchFamily="18" charset="0"/>
              </a:rPr>
              <a:t>thuế</a:t>
            </a:r>
            <a:r>
              <a:rPr lang="en-US" sz="2800" b="1" u="sng" dirty="0" smtClean="0">
                <a:latin typeface="Times New Roman" pitchFamily="18" charset="0"/>
                <a:cs typeface="Times New Roman" pitchFamily="18" charset="0"/>
              </a:rPr>
              <a:t> GTGT = </a:t>
            </a:r>
            <a:r>
              <a:rPr lang="en-US" sz="2800" b="1" u="sng" dirty="0" err="1" smtClean="0">
                <a:latin typeface="Times New Roman" pitchFamily="18" charset="0"/>
                <a:cs typeface="Times New Roman" pitchFamily="18" charset="0"/>
              </a:rPr>
              <a:t>Giá</a:t>
            </a:r>
            <a:r>
              <a:rPr lang="en-US" sz="2800" b="1" u="sng" dirty="0" smtClean="0">
                <a:latin typeface="Times New Roman" pitchFamily="18" charset="0"/>
                <a:cs typeface="Times New Roman" pitchFamily="18" charset="0"/>
              </a:rPr>
              <a:t> </a:t>
            </a:r>
            <a:r>
              <a:rPr lang="en-US" sz="2800" b="1" u="sng" dirty="0" err="1" smtClean="0">
                <a:latin typeface="Times New Roman" pitchFamily="18" charset="0"/>
                <a:cs typeface="Times New Roman" pitchFamily="18" charset="0"/>
              </a:rPr>
              <a:t>thanh</a:t>
            </a:r>
            <a:r>
              <a:rPr lang="en-US" sz="2800" b="1" u="sng" dirty="0" smtClean="0">
                <a:latin typeface="Times New Roman" pitchFamily="18" charset="0"/>
                <a:cs typeface="Times New Roman" pitchFamily="18" charset="0"/>
              </a:rPr>
              <a:t> </a:t>
            </a:r>
            <a:r>
              <a:rPr lang="en-US" sz="2800" b="1" u="sng" dirty="0" err="1" smtClean="0">
                <a:latin typeface="Times New Roman" pitchFamily="18" charset="0"/>
                <a:cs typeface="Times New Roman" pitchFamily="18" charset="0"/>
              </a:rPr>
              <a:t>toán</a:t>
            </a:r>
            <a:r>
              <a:rPr lang="en-US" sz="2800" b="1" u="sng" dirty="0" smtClean="0">
                <a:latin typeface="Times New Roman" pitchFamily="18" charset="0"/>
                <a:cs typeface="Times New Roman" pitchFamily="18" charset="0"/>
              </a:rPr>
              <a:t> / (1 + </a:t>
            </a:r>
            <a:r>
              <a:rPr lang="en-US" sz="2800" b="1" u="sng" dirty="0" err="1" smtClean="0">
                <a:latin typeface="Times New Roman" pitchFamily="18" charset="0"/>
                <a:cs typeface="Times New Roman" pitchFamily="18" charset="0"/>
              </a:rPr>
              <a:t>thuế</a:t>
            </a:r>
            <a:r>
              <a:rPr lang="en-US" sz="2800" b="1" u="sng" dirty="0" smtClean="0">
                <a:latin typeface="Times New Roman" pitchFamily="18" charset="0"/>
                <a:cs typeface="Times New Roman" pitchFamily="18" charset="0"/>
              </a:rPr>
              <a:t> </a:t>
            </a:r>
            <a:r>
              <a:rPr lang="en-US" sz="2800" b="1" u="sng" dirty="0" err="1" smtClean="0">
                <a:latin typeface="Times New Roman" pitchFamily="18" charset="0"/>
                <a:cs typeface="Times New Roman" pitchFamily="18" charset="0"/>
              </a:rPr>
              <a:t>suất</a:t>
            </a:r>
            <a:r>
              <a:rPr lang="en-US" sz="2800" b="1" u="sng" dirty="0" smtClean="0">
                <a:latin typeface="Times New Roman" pitchFamily="18" charset="0"/>
                <a:cs typeface="Times New Roman" pitchFamily="18" charset="0"/>
              </a:rPr>
              <a:t>)</a:t>
            </a:r>
            <a:endParaRPr lang="en-US" sz="2400" b="1" u="sng" dirty="0">
              <a:latin typeface="Times New Roman" pitchFamily="18" charset="0"/>
              <a:cs typeface="Times New Roman" pitchFamily="18" charset="0"/>
            </a:endParaRPr>
          </a:p>
        </p:txBody>
      </p:sp>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CĂN CỨ TÍNH THUẾ GTGT</a:t>
            </a:r>
            <a:endParaRPr lang="en-US" dirty="0"/>
          </a:p>
        </p:txBody>
      </p:sp>
    </p:spTree>
    <p:extLst>
      <p:ext uri="{BB962C8B-B14F-4D97-AF65-F5344CB8AC3E}">
        <p14:creationId xmlns:p14="http://schemas.microsoft.com/office/powerpoint/2010/main" val="3932699928"/>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0500" y="1143000"/>
            <a:ext cx="8610600" cy="4524315"/>
          </a:xfrm>
          <a:prstGeom prst="rect">
            <a:avLst/>
          </a:prstGeom>
          <a:noFill/>
        </p:spPr>
        <p:txBody>
          <a:bodyPr wrap="square" rtlCol="0">
            <a:spAutoFit/>
          </a:bodyPr>
          <a:lstStyle/>
          <a:p>
            <a:pPr marL="457200" indent="-457200" algn="just">
              <a:lnSpc>
                <a:spcPct val="200000"/>
              </a:lnSpc>
              <a:buFont typeface="Wingdings" pitchFamily="2" charset="2"/>
              <a:buChar char="ü"/>
            </a:pPr>
            <a:r>
              <a:rPr lang="en-US" sz="3200" dirty="0" err="1" smtClean="0">
                <a:latin typeface="Times New Roman" pitchFamily="18" charset="0"/>
                <a:cs typeface="Times New Roman" pitchFamily="18" charset="0"/>
              </a:rPr>
              <a:t>Công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thức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định</a:t>
            </a:r>
            <a:r>
              <a:rPr lang="en-US" sz="3200" dirty="0" smtClean="0">
                <a:latin typeface="Times New Roman" pitchFamily="18" charset="0"/>
                <a:cs typeface="Times New Roman" pitchFamily="18" charset="0"/>
              </a:rPr>
              <a:t>: </a:t>
            </a:r>
            <a:endParaRPr lang="en-US" sz="2800" dirty="0">
              <a:latin typeface="Times New Roman" pitchFamily="18" charset="0"/>
              <a:cs typeface="Times New Roman" pitchFamily="18" charset="0"/>
            </a:endParaRPr>
          </a:p>
          <a:p>
            <a:pPr>
              <a:lnSpc>
                <a:spcPct val="200000"/>
              </a:lnSpc>
            </a:pPr>
            <a:r>
              <a:rPr lang="en-US" sz="2800" b="1" dirty="0" err="1" smtClean="0">
                <a:latin typeface="Times New Roman" pitchFamily="18" charset="0"/>
                <a:cs typeface="Times New Roman" pitchFamily="18" charset="0"/>
              </a:rPr>
              <a:t>Thuế</a:t>
            </a:r>
            <a:r>
              <a:rPr lang="en-US" sz="2800" b="1" dirty="0" smtClean="0">
                <a:latin typeface="Times New Roman" pitchFamily="18" charset="0"/>
                <a:cs typeface="Times New Roman" pitchFamily="18" charset="0"/>
              </a:rPr>
              <a:t> GTGT </a:t>
            </a:r>
            <a:r>
              <a:rPr lang="en-US" sz="2800" b="1" dirty="0" err="1" smtClean="0">
                <a:latin typeface="Times New Roman" pitchFamily="18" charset="0"/>
                <a:cs typeface="Times New Roman" pitchFamily="18" charset="0"/>
              </a:rPr>
              <a:t>phải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nộp</a:t>
            </a: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Thuế</a:t>
            </a:r>
            <a:r>
              <a:rPr lang="en-US" sz="2800" b="1" dirty="0" smtClean="0">
                <a:latin typeface="Times New Roman" pitchFamily="18" charset="0"/>
                <a:cs typeface="Times New Roman" pitchFamily="18" charset="0"/>
              </a:rPr>
              <a:t> GTGT </a:t>
            </a:r>
            <a:r>
              <a:rPr lang="en-US" sz="2800" b="1" dirty="0" err="1" smtClean="0">
                <a:latin typeface="Times New Roman" pitchFamily="18" charset="0"/>
                <a:cs typeface="Times New Roman" pitchFamily="18" charset="0"/>
              </a:rPr>
              <a:t>đầu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ra</a:t>
            </a:r>
            <a:r>
              <a:rPr lang="en-US" sz="2800" b="1" dirty="0" smtClean="0">
                <a:latin typeface="Times New Roman" pitchFamily="18" charset="0"/>
                <a:cs typeface="Times New Roman" pitchFamily="18" charset="0"/>
              </a:rPr>
              <a:t> – </a:t>
            </a:r>
            <a:r>
              <a:rPr lang="en-US" sz="2800" b="1" dirty="0" err="1" smtClean="0">
                <a:latin typeface="Times New Roman" pitchFamily="18" charset="0"/>
                <a:cs typeface="Times New Roman" pitchFamily="18" charset="0"/>
              </a:rPr>
              <a:t>Thuế</a:t>
            </a: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GTGT </a:t>
            </a:r>
            <a:r>
              <a:rPr lang="en-US" sz="2800" b="1" dirty="0" err="1" smtClean="0">
                <a:latin typeface="Times New Roman" pitchFamily="18" charset="0"/>
                <a:cs typeface="Times New Roman" pitchFamily="18" charset="0"/>
              </a:rPr>
              <a:t>đầu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khấu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trừ</a:t>
            </a:r>
            <a:endParaRPr lang="en-US" sz="2800" b="1" dirty="0" smtClean="0">
              <a:latin typeface="Times New Roman" pitchFamily="18" charset="0"/>
              <a:cs typeface="Times New Roman" pitchFamily="18" charset="0"/>
            </a:endParaRPr>
          </a:p>
          <a:p>
            <a:pPr algn="just">
              <a:lnSpc>
                <a:spcPct val="200000"/>
              </a:lnSpc>
            </a:pPr>
            <a:r>
              <a:rPr lang="en-US" sz="2800" dirty="0" err="1" smtClean="0">
                <a:latin typeface="Times New Roman" pitchFamily="18" charset="0"/>
                <a:cs typeface="Times New Roman" pitchFamily="18" charset="0"/>
              </a:rPr>
              <a:t>Thuế</a:t>
            </a:r>
            <a:r>
              <a:rPr lang="en-US" sz="2800" dirty="0" smtClean="0">
                <a:latin typeface="Times New Roman" pitchFamily="18" charset="0"/>
                <a:cs typeface="Times New Roman" pitchFamily="18" charset="0"/>
              </a:rPr>
              <a:t> GTGT </a:t>
            </a:r>
            <a:r>
              <a:rPr lang="en-US" sz="2800" dirty="0" err="1" smtClean="0">
                <a:latin typeface="Times New Roman" pitchFamily="18" charset="0"/>
                <a:cs typeface="Times New Roman" pitchFamily="18" charset="0"/>
              </a:rPr>
              <a:t>đầu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ra</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Giá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hóa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dịch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vụ</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ra</a:t>
            </a:r>
            <a:r>
              <a:rPr lang="en-US" sz="2800" dirty="0" smtClean="0">
                <a:latin typeface="Times New Roman" pitchFamily="18" charset="0"/>
                <a:cs typeface="Times New Roman" pitchFamily="18" charset="0"/>
              </a:rPr>
              <a:t>  x  </a:t>
            </a:r>
            <a:r>
              <a:rPr lang="en-US" sz="2800" dirty="0" err="1" smtClean="0">
                <a:latin typeface="Times New Roman" pitchFamily="18" charset="0"/>
                <a:cs typeface="Times New Roman" pitchFamily="18" charset="0"/>
              </a:rPr>
              <a:t>Thuế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suất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hóa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dịch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vụ</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đó</a:t>
            </a:r>
            <a:endParaRPr lang="en-US" sz="3200" dirty="0" smtClean="0">
              <a:latin typeface="Times New Roman" pitchFamily="18" charset="0"/>
              <a:cs typeface="Times New Roman" pitchFamily="18" charset="0"/>
            </a:endParaRPr>
          </a:p>
        </p:txBody>
      </p:sp>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PHƯƠNG </a:t>
            </a:r>
            <a:r>
              <a:rPr lang="en-US" dirty="0" err="1" smtClean="0"/>
              <a:t>PHÁP</a:t>
            </a:r>
            <a:r>
              <a:rPr lang="en-US" dirty="0" smtClean="0"/>
              <a:t> </a:t>
            </a:r>
            <a:r>
              <a:rPr lang="en-US" dirty="0" err="1" smtClean="0"/>
              <a:t>KHẤU</a:t>
            </a:r>
            <a:r>
              <a:rPr lang="en-US" dirty="0" smtClean="0"/>
              <a:t> </a:t>
            </a:r>
            <a:r>
              <a:rPr lang="en-US" dirty="0" err="1" smtClean="0"/>
              <a:t>TRỪ</a:t>
            </a:r>
            <a:endParaRPr lang="en-US" dirty="0"/>
          </a:p>
        </p:txBody>
      </p:sp>
    </p:spTree>
    <p:extLst>
      <p:ext uri="{BB962C8B-B14F-4D97-AF65-F5344CB8AC3E}">
        <p14:creationId xmlns:p14="http://schemas.microsoft.com/office/powerpoint/2010/main" val="392512758"/>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0500" y="1143000"/>
            <a:ext cx="8610600" cy="4031873"/>
          </a:xfrm>
          <a:prstGeom prst="rect">
            <a:avLst/>
          </a:prstGeom>
          <a:noFill/>
        </p:spPr>
        <p:txBody>
          <a:bodyPr wrap="square" rtlCol="0">
            <a:spAutoFit/>
          </a:bodyPr>
          <a:lstStyle/>
          <a:p>
            <a:pPr marL="457200" indent="-457200" algn="just">
              <a:lnSpc>
                <a:spcPct val="200000"/>
              </a:lnSpc>
              <a:buFont typeface="Wingdings" pitchFamily="2" charset="2"/>
              <a:buChar char="ü"/>
            </a:pPr>
            <a:r>
              <a:rPr lang="en-US" sz="3200" dirty="0" err="1" smtClean="0">
                <a:latin typeface="Times New Roman" pitchFamily="18" charset="0"/>
                <a:cs typeface="Times New Roman" pitchFamily="18" charset="0"/>
              </a:rPr>
              <a:t>Thuế</a:t>
            </a:r>
            <a:r>
              <a:rPr lang="en-US" sz="3200" dirty="0" smtClean="0">
                <a:latin typeface="Times New Roman" pitchFamily="18" charset="0"/>
                <a:cs typeface="Times New Roman" pitchFamily="18" charset="0"/>
              </a:rPr>
              <a:t> GTGT </a:t>
            </a:r>
            <a:r>
              <a:rPr lang="en-US" sz="3200" dirty="0" err="1" smtClean="0">
                <a:latin typeface="Times New Roman" pitchFamily="18" charset="0"/>
                <a:cs typeface="Times New Roman" pitchFamily="18" charset="0"/>
              </a:rPr>
              <a:t>đầu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vào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được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khấu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trừ</a:t>
            </a:r>
            <a:r>
              <a:rPr lang="en-US" sz="3200" dirty="0" smtClean="0">
                <a:latin typeface="Times New Roman" pitchFamily="18" charset="0"/>
                <a:cs typeface="Times New Roman" pitchFamily="18" charset="0"/>
              </a:rPr>
              <a:t>: </a:t>
            </a:r>
          </a:p>
          <a:p>
            <a:pPr lvl="1" algn="just">
              <a:lnSpc>
                <a:spcPct val="200000"/>
              </a:lnSpc>
            </a:pPr>
            <a:r>
              <a:rPr lang="en-US" sz="3200" dirty="0" err="1" smtClean="0">
                <a:latin typeface="Times New Roman" pitchFamily="18" charset="0"/>
                <a:cs typeface="Times New Roman" pitchFamily="18" charset="0"/>
              </a:rPr>
              <a:t>Thuế</a:t>
            </a:r>
            <a:r>
              <a:rPr lang="en-US" sz="3200" dirty="0" smtClean="0">
                <a:latin typeface="Times New Roman" pitchFamily="18" charset="0"/>
                <a:cs typeface="Times New Roman" pitchFamily="18" charset="0"/>
              </a:rPr>
              <a:t> GTGT </a:t>
            </a:r>
            <a:r>
              <a:rPr lang="en-US" sz="3200" dirty="0" err="1" smtClean="0">
                <a:latin typeface="Times New Roman" pitchFamily="18" charset="0"/>
                <a:cs typeface="Times New Roman" pitchFamily="18" charset="0"/>
              </a:rPr>
              <a:t>đầu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vào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của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hàng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hóa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dịch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vụ</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dùng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sản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xuất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kinh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doanh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hàng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hóa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dịch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vụ</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chịu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thuế</a:t>
            </a:r>
            <a:r>
              <a:rPr lang="en-US" sz="3200" dirty="0" smtClean="0">
                <a:latin typeface="Times New Roman" pitchFamily="18" charset="0"/>
                <a:cs typeface="Times New Roman" pitchFamily="18" charset="0"/>
              </a:rPr>
              <a:t> GTGT </a:t>
            </a:r>
            <a:r>
              <a:rPr lang="en-US" sz="3200" dirty="0" err="1" smtClean="0">
                <a:latin typeface="Times New Roman" pitchFamily="18" charset="0"/>
                <a:cs typeface="Times New Roman" pitchFamily="18" charset="0"/>
              </a:rPr>
              <a:t>được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khấu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trừ</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toàn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bộ</a:t>
            </a:r>
            <a:r>
              <a:rPr lang="en-US" sz="3200" dirty="0" smtClean="0">
                <a:latin typeface="Times New Roman" pitchFamily="18" charset="0"/>
                <a:cs typeface="Times New Roman" pitchFamily="18" charset="0"/>
              </a:rPr>
              <a:t>.</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739016559"/>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p:txBody>
          <a:bodyPr/>
          <a:lstStyle/>
          <a:p>
            <a:pPr>
              <a:defRPr/>
            </a:pPr>
            <a:fld id="{1CE03F6D-3710-4929-9DBF-0F7A7E1C709E}" type="slidenum">
              <a:rPr lang="en-US"/>
              <a:pPr>
                <a:defRPr/>
              </a:pPr>
              <a:t>26</a:t>
            </a:fld>
            <a:endParaRPr lang="en-US"/>
          </a:p>
        </p:txBody>
      </p:sp>
      <p:sp>
        <p:nvSpPr>
          <p:cNvPr id="232453" name="Rectangle 5"/>
          <p:cNvSpPr>
            <a:spLocks noChangeArrowheads="1"/>
          </p:cNvSpPr>
          <p:nvPr/>
        </p:nvSpPr>
        <p:spPr bwMode="auto">
          <a:xfrm>
            <a:off x="0" y="228600"/>
            <a:ext cx="9144000" cy="6629400"/>
          </a:xfrm>
          <a:prstGeom prst="rect">
            <a:avLst/>
          </a:prstGeom>
          <a:noFill/>
          <a:ln w="9525">
            <a:noFill/>
            <a:miter lim="800000"/>
            <a:headEnd/>
            <a:tailEnd/>
          </a:ln>
          <a:effectLst/>
        </p:spPr>
        <p:txBody>
          <a:bodyPr/>
          <a:lstStyle/>
          <a:p>
            <a:pPr marL="457200" indent="-457200">
              <a:buFontTx/>
              <a:buChar char="-"/>
            </a:pPr>
            <a:endParaRPr lang="en-US" sz="3200" dirty="0">
              <a:solidFill>
                <a:srgbClr val="0000CC"/>
              </a:solidFill>
            </a:endParaRPr>
          </a:p>
          <a:p>
            <a:pPr marL="609600" indent="-609600">
              <a:spcBef>
                <a:spcPct val="20000"/>
              </a:spcBef>
              <a:defRPr/>
            </a:pPr>
            <a:endParaRPr lang="en-US" sz="3200" dirty="0">
              <a:latin typeface="Times New Roman" pitchFamily="18" charset="0"/>
              <a:cs typeface="Times New Roman" pitchFamily="18" charset="0"/>
            </a:endParaRPr>
          </a:p>
        </p:txBody>
      </p:sp>
      <p:sp>
        <p:nvSpPr>
          <p:cNvPr id="2" name="TextBox 1"/>
          <p:cNvSpPr txBox="1"/>
          <p:nvPr/>
        </p:nvSpPr>
        <p:spPr>
          <a:xfrm>
            <a:off x="0" y="228600"/>
            <a:ext cx="9144000" cy="4832092"/>
          </a:xfrm>
          <a:prstGeom prst="rect">
            <a:avLst/>
          </a:prstGeom>
          <a:noFill/>
        </p:spPr>
        <p:txBody>
          <a:bodyPr wrap="square" rtlCol="0">
            <a:spAutoFit/>
          </a:bodyPr>
          <a:lstStyle/>
          <a:p>
            <a:r>
              <a:rPr lang="en-US" sz="2800" b="1" i="1" dirty="0" err="1" smtClean="0">
                <a:solidFill>
                  <a:srgbClr val="FF0000"/>
                </a:solidFill>
                <a:latin typeface="Times New Roman" pitchFamily="18" charset="0"/>
                <a:cs typeface="Times New Roman" pitchFamily="18" charset="0"/>
              </a:rPr>
              <a:t>Nguyên</a:t>
            </a:r>
            <a:r>
              <a:rPr lang="en-US" sz="2800" b="1" i="1" dirty="0">
                <a:solidFill>
                  <a:srgbClr val="FF0000"/>
                </a:solidFill>
                <a:latin typeface="Times New Roman" pitchFamily="18" charset="0"/>
                <a:cs typeface="Times New Roman" pitchFamily="18" charset="0"/>
              </a:rPr>
              <a:t> </a:t>
            </a:r>
            <a:r>
              <a:rPr lang="en-US" sz="2800" b="1" i="1" dirty="0" smtClean="0">
                <a:solidFill>
                  <a:srgbClr val="FF0000"/>
                </a:solidFill>
                <a:latin typeface="Times New Roman" pitchFamily="18" charset="0"/>
                <a:cs typeface="Times New Roman" pitchFamily="18" charset="0"/>
              </a:rPr>
              <a:t>t</a:t>
            </a:r>
            <a:r>
              <a:rPr lang="vi-VN" sz="2800" b="1" i="1" dirty="0" smtClean="0">
                <a:solidFill>
                  <a:srgbClr val="FF0000"/>
                </a:solidFill>
                <a:latin typeface="Times New Roman" pitchFamily="18" charset="0"/>
                <a:cs typeface="Times New Roman" pitchFamily="18" charset="0"/>
              </a:rPr>
              <a:t>ắ</a:t>
            </a:r>
            <a:r>
              <a:rPr lang="en-US" sz="2800" b="1" i="1" dirty="0" smtClean="0">
                <a:solidFill>
                  <a:srgbClr val="FF0000"/>
                </a:solidFill>
                <a:latin typeface="Times New Roman" pitchFamily="18" charset="0"/>
                <a:cs typeface="Times New Roman" pitchFamily="18" charset="0"/>
              </a:rPr>
              <a:t>c </a:t>
            </a:r>
            <a:r>
              <a:rPr lang="en-US" sz="2800" b="1" i="1" dirty="0" err="1" smtClean="0">
                <a:solidFill>
                  <a:srgbClr val="FF0000"/>
                </a:solidFill>
                <a:latin typeface="Times New Roman" pitchFamily="18" charset="0"/>
                <a:cs typeface="Times New Roman" pitchFamily="18" charset="0"/>
              </a:rPr>
              <a:t>xác</a:t>
            </a:r>
            <a:r>
              <a:rPr lang="en-US" sz="2800" b="1" i="1" dirty="0" smtClean="0">
                <a:solidFill>
                  <a:srgbClr val="FF0000"/>
                </a:solidFill>
                <a:latin typeface="Times New Roman" pitchFamily="18" charset="0"/>
                <a:cs typeface="Times New Roman" pitchFamily="18" charset="0"/>
              </a:rPr>
              <a:t> </a:t>
            </a:r>
            <a:r>
              <a:rPr lang="vi-VN" sz="2800" b="1" i="1" dirty="0" smtClean="0">
                <a:solidFill>
                  <a:srgbClr val="FF0000"/>
                </a:solidFill>
                <a:latin typeface="Times New Roman" pitchFamily="18" charset="0"/>
                <a:cs typeface="Times New Roman" pitchFamily="18" charset="0"/>
              </a:rPr>
              <a:t>đị</a:t>
            </a:r>
            <a:r>
              <a:rPr lang="en-US" sz="2800" b="1" i="1" dirty="0" err="1" smtClean="0">
                <a:solidFill>
                  <a:srgbClr val="FF0000"/>
                </a:solidFill>
                <a:latin typeface="Times New Roman" pitchFamily="18" charset="0"/>
                <a:cs typeface="Times New Roman" pitchFamily="18" charset="0"/>
              </a:rPr>
              <a:t>nh</a:t>
            </a:r>
            <a:r>
              <a:rPr lang="en-US" sz="2800" b="1" i="1" dirty="0">
                <a:solidFill>
                  <a:srgbClr val="FF0000"/>
                </a:solidFill>
                <a:latin typeface="Times New Roman" pitchFamily="18" charset="0"/>
                <a:cs typeface="Times New Roman" pitchFamily="18" charset="0"/>
              </a:rPr>
              <a:t> </a:t>
            </a:r>
            <a:r>
              <a:rPr lang="en-US" sz="2800" b="1" i="1" dirty="0" err="1" smtClean="0">
                <a:solidFill>
                  <a:srgbClr val="FF0000"/>
                </a:solidFill>
                <a:latin typeface="Times New Roman" pitchFamily="18" charset="0"/>
                <a:cs typeface="Times New Roman" pitchFamily="18" charset="0"/>
              </a:rPr>
              <a:t>thuế</a:t>
            </a:r>
            <a:r>
              <a:rPr lang="en-US" sz="2800" b="1" i="1" dirty="0" smtClean="0">
                <a:solidFill>
                  <a:srgbClr val="FF0000"/>
                </a:solidFill>
                <a:latin typeface="Times New Roman" pitchFamily="18" charset="0"/>
                <a:cs typeface="Times New Roman" pitchFamily="18" charset="0"/>
              </a:rPr>
              <a:t> GTGT </a:t>
            </a:r>
            <a:r>
              <a:rPr lang="vi-VN" sz="2800" b="1" i="1" dirty="0" smtClean="0">
                <a:solidFill>
                  <a:srgbClr val="FF0000"/>
                </a:solidFill>
                <a:latin typeface="Times New Roman" pitchFamily="18" charset="0"/>
                <a:cs typeface="Times New Roman" pitchFamily="18" charset="0"/>
              </a:rPr>
              <a:t>đầu</a:t>
            </a:r>
            <a:r>
              <a:rPr lang="en-US" sz="2800" b="1" i="1" dirty="0">
                <a:solidFill>
                  <a:srgbClr val="FF0000"/>
                </a:solidFill>
                <a:latin typeface="Times New Roman" pitchFamily="18" charset="0"/>
                <a:cs typeface="Times New Roman" pitchFamily="18" charset="0"/>
              </a:rPr>
              <a:t> </a:t>
            </a:r>
            <a:r>
              <a:rPr lang="en-US" sz="2800" b="1" i="1" dirty="0" err="1" smtClean="0">
                <a:solidFill>
                  <a:srgbClr val="FF0000"/>
                </a:solidFill>
                <a:latin typeface="Times New Roman" pitchFamily="18" charset="0"/>
                <a:cs typeface="Times New Roman" pitchFamily="18" charset="0"/>
              </a:rPr>
              <a:t>vào</a:t>
            </a:r>
            <a:r>
              <a:rPr lang="en-US" sz="2800" b="1" i="1" dirty="0" smtClean="0">
                <a:solidFill>
                  <a:srgbClr val="FF0000"/>
                </a:solidFill>
                <a:latin typeface="Times New Roman" pitchFamily="18" charset="0"/>
                <a:cs typeface="Times New Roman" pitchFamily="18" charset="0"/>
              </a:rPr>
              <a:t> </a:t>
            </a:r>
            <a:r>
              <a:rPr lang="vi-VN" sz="2800" b="1" i="1" dirty="0" smtClean="0">
                <a:solidFill>
                  <a:srgbClr val="FF0000"/>
                </a:solidFill>
                <a:latin typeface="Times New Roman" pitchFamily="18" charset="0"/>
                <a:cs typeface="Times New Roman" pitchFamily="18" charset="0"/>
              </a:rPr>
              <a:t>được</a:t>
            </a:r>
            <a:r>
              <a:rPr lang="en-US" sz="2800" b="1" i="1" dirty="0">
                <a:solidFill>
                  <a:srgbClr val="FF0000"/>
                </a:solidFill>
                <a:latin typeface="Times New Roman" pitchFamily="18" charset="0"/>
                <a:cs typeface="Times New Roman" pitchFamily="18" charset="0"/>
              </a:rPr>
              <a:t> </a:t>
            </a:r>
            <a:r>
              <a:rPr lang="en-US" sz="2800" b="1" i="1" dirty="0" err="1" smtClean="0">
                <a:solidFill>
                  <a:srgbClr val="FF0000"/>
                </a:solidFill>
                <a:latin typeface="Times New Roman" pitchFamily="18" charset="0"/>
                <a:cs typeface="Times New Roman" pitchFamily="18" charset="0"/>
              </a:rPr>
              <a:t>khấu</a:t>
            </a:r>
            <a:r>
              <a:rPr lang="en-US" sz="2800" b="1" i="1" dirty="0">
                <a:solidFill>
                  <a:srgbClr val="FF0000"/>
                </a:solidFill>
                <a:latin typeface="Times New Roman" pitchFamily="18" charset="0"/>
                <a:cs typeface="Times New Roman" pitchFamily="18" charset="0"/>
              </a:rPr>
              <a:t> </a:t>
            </a:r>
            <a:r>
              <a:rPr lang="en-US" sz="2800" b="1" i="1" dirty="0" err="1" smtClean="0">
                <a:solidFill>
                  <a:srgbClr val="FF0000"/>
                </a:solidFill>
                <a:latin typeface="Times New Roman" pitchFamily="18" charset="0"/>
                <a:cs typeface="Times New Roman" pitchFamily="18" charset="0"/>
              </a:rPr>
              <a:t>trừ</a:t>
            </a:r>
            <a:endParaRPr lang="en-US" sz="2800" b="1" i="1" dirty="0" smtClean="0">
              <a:solidFill>
                <a:srgbClr val="FF0000"/>
              </a:solidFill>
              <a:latin typeface="Times New Roman" pitchFamily="18" charset="0"/>
              <a:cs typeface="Times New Roman" pitchFamily="18" charset="0"/>
            </a:endParaRPr>
          </a:p>
          <a:p>
            <a:pPr marL="457200" indent="-457200">
              <a:buFontTx/>
              <a:buChar char="-"/>
            </a:pPr>
            <a:r>
              <a:rPr lang="en-US" sz="2800" dirty="0" err="1" smtClean="0">
                <a:latin typeface="Times New Roman" pitchFamily="18" charset="0"/>
                <a:cs typeface="Times New Roman" pitchFamily="18" charset="0"/>
              </a:rPr>
              <a:t>Thuế</a:t>
            </a:r>
            <a:r>
              <a:rPr lang="en-US" sz="2800" dirty="0" smtClean="0">
                <a:latin typeface="Times New Roman" pitchFamily="18" charset="0"/>
                <a:cs typeface="Times New Roman" pitchFamily="18" charset="0"/>
              </a:rPr>
              <a:t> GTGT </a:t>
            </a:r>
            <a:r>
              <a:rPr lang="vi-VN" sz="2800" dirty="0" smtClean="0">
                <a:latin typeface="Times New Roman" pitchFamily="18" charset="0"/>
                <a:cs typeface="Times New Roman" pitchFamily="18" charset="0"/>
              </a:rPr>
              <a:t>đầu</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dịch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vụ</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dùng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cho</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SXKD </a:t>
            </a:r>
            <a:r>
              <a:rPr lang="en-US" sz="2800" dirty="0" err="1" smtClean="0">
                <a:latin typeface="Times New Roman" pitchFamily="18" charset="0"/>
                <a:cs typeface="Times New Roman" pitchFamily="18" charset="0"/>
              </a:rPr>
              <a:t>hàng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dịch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vụ</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chịu</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thuế</a:t>
            </a:r>
            <a:r>
              <a:rPr lang="en-US" sz="2800" dirty="0" smtClean="0">
                <a:latin typeface="Times New Roman" pitchFamily="18" charset="0"/>
                <a:cs typeface="Times New Roman" pitchFamily="18" charset="0"/>
              </a:rPr>
              <a:t> GTGT-</a:t>
            </a:r>
            <a:r>
              <a:rPr lang="en-US" sz="2800" dirty="0">
                <a:latin typeface="Times New Roman" pitchFamily="18" charset="0"/>
                <a:cs typeface="Times New Roman" pitchFamily="18" charset="0"/>
              </a:rPr>
              <a:t>&gt; </a:t>
            </a:r>
            <a:r>
              <a:rPr lang="en-US" sz="2800" dirty="0" smtClean="0">
                <a:latin typeface="Times New Roman" pitchFamily="18" charset="0"/>
                <a:cs typeface="Times New Roman" pitchFamily="18" charset="0"/>
              </a:rPr>
              <a:t>Đ</a:t>
            </a:r>
            <a:r>
              <a:rPr lang="vi-VN" sz="2800" dirty="0" smtClean="0">
                <a:latin typeface="Times New Roman" pitchFamily="18" charset="0"/>
                <a:cs typeface="Times New Roman" pitchFamily="18" charset="0"/>
              </a:rPr>
              <a:t>ược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khấu</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trừ</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toàn</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bộ</a:t>
            </a:r>
            <a:endParaRPr lang="en-US" sz="2800" dirty="0" smtClean="0">
              <a:latin typeface="Times New Roman" pitchFamily="18" charset="0"/>
              <a:cs typeface="Times New Roman" pitchFamily="18" charset="0"/>
            </a:endParaRPr>
          </a:p>
          <a:p>
            <a:pPr marL="457200" indent="-457200">
              <a:buFontTx/>
              <a:buChar char="-"/>
            </a:pPr>
            <a:r>
              <a:rPr lang="en-US" sz="2800" dirty="0" err="1">
                <a:latin typeface="Times New Roman" pitchFamily="18" charset="0"/>
                <a:cs typeface="Times New Roman" pitchFamily="18" charset="0"/>
              </a:rPr>
              <a:t>Thuế</a:t>
            </a:r>
            <a:r>
              <a:rPr lang="en-US" sz="2800" dirty="0">
                <a:latin typeface="Times New Roman" pitchFamily="18" charset="0"/>
                <a:cs typeface="Times New Roman" pitchFamily="18" charset="0"/>
              </a:rPr>
              <a:t> GTGT </a:t>
            </a:r>
            <a:r>
              <a:rPr lang="vi-VN" sz="2800" dirty="0">
                <a:latin typeface="Times New Roman" pitchFamily="18" charset="0"/>
                <a:cs typeface="Times New Roman" pitchFamily="18" charset="0"/>
              </a:rPr>
              <a:t>đầu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dịch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vụ</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dùng</a:t>
            </a:r>
            <a:r>
              <a:rPr lang="en-US" sz="2800" dirty="0">
                <a:latin typeface="Times New Roman" pitchFamily="18" charset="0"/>
                <a:cs typeface="Times New Roman" pitchFamily="18" charset="0"/>
              </a:rPr>
              <a:t> </a:t>
            </a:r>
            <a:r>
              <a:rPr lang="vi-VN" sz="2800" dirty="0" smtClean="0">
                <a:latin typeface="Times New Roman" pitchFamily="18" charset="0"/>
                <a:cs typeface="Times New Roman" pitchFamily="18" charset="0"/>
              </a:rPr>
              <a:t>đồng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cho</a:t>
            </a:r>
            <a:r>
              <a:rPr lang="en-US" sz="2800" dirty="0" smtClean="0">
                <a:latin typeface="Times New Roman" pitchFamily="18" charset="0"/>
                <a:cs typeface="Times New Roman" pitchFamily="18" charset="0"/>
              </a:rPr>
              <a:t> SXKD </a:t>
            </a:r>
            <a:r>
              <a:rPr lang="en-US" sz="2800" dirty="0" err="1">
                <a:latin typeface="Times New Roman" pitchFamily="18" charset="0"/>
                <a:cs typeface="Times New Roman" pitchFamily="18" charset="0"/>
              </a:rPr>
              <a:t>hàng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dịch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vụ</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chịu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thuế</a:t>
            </a:r>
            <a:r>
              <a:rPr lang="en-US" sz="2800" dirty="0">
                <a:latin typeface="Times New Roman" pitchFamily="18" charset="0"/>
                <a:cs typeface="Times New Roman" pitchFamily="18" charset="0"/>
              </a:rPr>
              <a:t> GTGT </a:t>
            </a:r>
            <a:r>
              <a:rPr lang="en-US" sz="2800" dirty="0" err="1" smtClean="0">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chịu</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thuế</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-&gt; </a:t>
            </a:r>
            <a:r>
              <a:rPr lang="en-US" sz="2800" dirty="0" err="1" smtClean="0">
                <a:latin typeface="Times New Roman" pitchFamily="18" charset="0"/>
                <a:cs typeface="Times New Roman" pitchFamily="18" charset="0"/>
              </a:rPr>
              <a:t>Chỉ</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được </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khấu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trừ</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thuế</a:t>
            </a:r>
            <a:r>
              <a:rPr lang="en-US" sz="2800" dirty="0" smtClean="0">
                <a:latin typeface="Times New Roman" pitchFamily="18" charset="0"/>
                <a:cs typeface="Times New Roman" pitchFamily="18" charset="0"/>
              </a:rPr>
              <a:t>  GTGT </a:t>
            </a:r>
            <a:r>
              <a:rPr lang="vi-VN" sz="2800" dirty="0" smtClean="0">
                <a:latin typeface="Times New Roman" pitchFamily="18" charset="0"/>
                <a:cs typeface="Times New Roman" pitchFamily="18" charset="0"/>
              </a:rPr>
              <a:t>đầu </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hàng</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dịch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vụ</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chịu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thuế</a:t>
            </a:r>
            <a:r>
              <a:rPr lang="en-US" sz="2800" dirty="0">
                <a:latin typeface="Times New Roman" pitchFamily="18" charset="0"/>
                <a:cs typeface="Times New Roman" pitchFamily="18" charset="0"/>
              </a:rPr>
              <a:t> GTGT </a:t>
            </a:r>
            <a:endParaRPr lang="en-US" sz="2800" dirty="0" smtClean="0">
              <a:latin typeface="Times New Roman" pitchFamily="18" charset="0"/>
              <a:cs typeface="Times New Roman" pitchFamily="18" charset="0"/>
            </a:endParaRPr>
          </a:p>
          <a:p>
            <a:pPr marL="457200" indent="-457200">
              <a:buFontTx/>
              <a:buChar char="-"/>
            </a:pP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toán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riêng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đượ</a:t>
            </a:r>
            <a:r>
              <a:rPr lang="en-US" sz="2800" dirty="0" smtClean="0">
                <a:latin typeface="Times New Roman" pitchFamily="18" charset="0"/>
                <a:cs typeface="Times New Roman" pitchFamily="18" charset="0"/>
              </a:rPr>
              <a:t>c-&gt; </a:t>
            </a:r>
            <a:r>
              <a:rPr lang="vi-VN" sz="2800" dirty="0"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khấu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a:t>
            </a:r>
            <a:r>
              <a:rPr lang="vi-VN" sz="2800" dirty="0" smtClean="0">
                <a:latin typeface="Times New Roman" pitchFamily="18" charset="0"/>
                <a:cs typeface="Times New Roman" pitchFamily="18" charset="0"/>
              </a:rPr>
              <a:t>ừ</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theo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tỷ</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lệ</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giữa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doanh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số</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chịu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thuế</a:t>
            </a:r>
            <a:r>
              <a:rPr lang="en-US" sz="2800" dirty="0" smtClean="0">
                <a:latin typeface="Times New Roman" pitchFamily="18" charset="0"/>
                <a:cs typeface="Times New Roman" pitchFamily="18" charset="0"/>
              </a:rPr>
              <a:t> so v</a:t>
            </a:r>
            <a:r>
              <a:rPr lang="vi-VN" sz="2800" dirty="0" smtClean="0">
                <a:latin typeface="Times New Roman" pitchFamily="18" charset="0"/>
                <a:cs typeface="Times New Roman" pitchFamily="18" charset="0"/>
              </a:rPr>
              <a:t>ớ</a:t>
            </a:r>
            <a:r>
              <a:rPr lang="en-US" sz="2800" dirty="0" err="1" smtClean="0">
                <a:latin typeface="Times New Roman" pitchFamily="18" charset="0"/>
                <a:cs typeface="Times New Roman" pitchFamily="18" charset="0"/>
              </a:rPr>
              <a:t>i</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tổng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số</a:t>
            </a:r>
            <a:endParaRPr lang="en-US" sz="2800" dirty="0" smtClean="0">
              <a:latin typeface="Times New Roman" pitchFamily="18" charset="0"/>
              <a:cs typeface="Times New Roman" pitchFamily="18" charset="0"/>
            </a:endParaRPr>
          </a:p>
          <a:p>
            <a:pPr marL="457200" indent="-457200">
              <a:buFontTx/>
              <a:buChar char="-"/>
            </a:pP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893018617"/>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1524000"/>
            <a:ext cx="9144000" cy="2337819"/>
          </a:xfrm>
          <a:prstGeom prst="rect">
            <a:avLst/>
          </a:prstGeom>
          <a:noFill/>
        </p:spPr>
        <p:txBody>
          <a:bodyPr wrap="square" rtlCol="0">
            <a:spAutoFit/>
          </a:bodyPr>
          <a:lstStyle/>
          <a:p>
            <a:pPr>
              <a:lnSpc>
                <a:spcPct val="114000"/>
              </a:lnSpc>
            </a:pPr>
            <a:r>
              <a:rPr lang="vi-VN" sz="3200" dirty="0">
                <a:latin typeface="+mj-lt"/>
              </a:rPr>
              <a:t>Đối với hàng hóa, dịch vụ chịu thuế Tiêu thụ Đặc biệt: là giá bán đã có thuế TTĐB nhưng chưa có thuế GTGT.</a:t>
            </a:r>
            <a:endParaRPr lang="en-US" sz="3200" dirty="0">
              <a:latin typeface="+mj-lt"/>
            </a:endParaRPr>
          </a:p>
          <a:p>
            <a:pPr>
              <a:lnSpc>
                <a:spcPct val="114000"/>
              </a:lnSpc>
            </a:pPr>
            <a:endParaRPr lang="en-US" sz="3200" dirty="0">
              <a:latin typeface="+mj-lt"/>
            </a:endParaRPr>
          </a:p>
        </p:txBody>
      </p:sp>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PHƯƠNG PHÁP TÍNH THUẾ GTGT</a:t>
            </a:r>
            <a:endParaRPr lang="en-US" dirty="0"/>
          </a:p>
        </p:txBody>
      </p:sp>
    </p:spTree>
    <p:extLst>
      <p:ext uri="{BB962C8B-B14F-4D97-AF65-F5344CB8AC3E}">
        <p14:creationId xmlns:p14="http://schemas.microsoft.com/office/powerpoint/2010/main" val="3373559405"/>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723" y="1066800"/>
            <a:ext cx="9144000" cy="1569660"/>
          </a:xfrm>
          <a:prstGeom prst="rect">
            <a:avLst/>
          </a:prstGeom>
          <a:noFill/>
        </p:spPr>
        <p:txBody>
          <a:bodyPr wrap="square" rtlCol="0">
            <a:spAutoFit/>
          </a:bodyPr>
          <a:lstStyle/>
          <a:p>
            <a:r>
              <a:rPr lang="vi-VN" sz="3200" b="1" i="1" dirty="0"/>
              <a:t>Đối với hàng hóa nhập khẩu:</a:t>
            </a:r>
            <a:endParaRPr lang="en-US" sz="3200" dirty="0"/>
          </a:p>
          <a:p>
            <a:r>
              <a:rPr lang="vi-VN" sz="3200" b="1" dirty="0"/>
              <a:t> Giá tính thuế = Giá tính thuế nhập khẩu + thuế nhập khẩu + thuế TTĐB( nếu có</a:t>
            </a:r>
            <a:r>
              <a:rPr lang="vi-VN" sz="3200" b="1" dirty="0" smtClean="0"/>
              <a:t>)</a:t>
            </a:r>
            <a:endParaRPr lang="en-US" sz="3200" dirty="0"/>
          </a:p>
        </p:txBody>
      </p:sp>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PHƯƠNG PHÁP TÍNH THUẾ GTGT</a:t>
            </a:r>
            <a:endParaRPr lang="en-US" dirty="0"/>
          </a:p>
        </p:txBody>
      </p:sp>
    </p:spTree>
    <p:extLst>
      <p:ext uri="{BB962C8B-B14F-4D97-AF65-F5344CB8AC3E}">
        <p14:creationId xmlns:p14="http://schemas.microsoft.com/office/powerpoint/2010/main" val="2055869067"/>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867508"/>
            <a:ext cx="9144000" cy="3425425"/>
          </a:xfrm>
          <a:prstGeom prst="rect">
            <a:avLst/>
          </a:prstGeom>
          <a:noFill/>
        </p:spPr>
        <p:txBody>
          <a:bodyPr wrap="square" rtlCol="0">
            <a:spAutoFit/>
          </a:bodyPr>
          <a:lstStyle/>
          <a:p>
            <a:pPr>
              <a:lnSpc>
                <a:spcPct val="114000"/>
              </a:lnSpc>
            </a:pPr>
            <a:r>
              <a:rPr lang="vi-VN" sz="3200" b="1" dirty="0"/>
              <a:t>Đối với hàng hóa, dịch vụ dùng để trao đổi, tiêu dùng nội bộ, biếu, tặng cho, trả thay lương cho người lao động là giá tính thuế GTGT của hàng hóa, dịch vụ cùng loại hoặc tương đương tại thời điểm phát sinh các hoạt động này. </a:t>
            </a:r>
            <a:endParaRPr lang="en-US" sz="3200" b="1" dirty="0"/>
          </a:p>
        </p:txBody>
      </p:sp>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PHƯƠNG PHÁP TÍNH THUẾ GTGT</a:t>
            </a:r>
            <a:endParaRPr lang="en-US" dirty="0"/>
          </a:p>
        </p:txBody>
      </p:sp>
    </p:spTree>
    <p:extLst>
      <p:ext uri="{BB962C8B-B14F-4D97-AF65-F5344CB8AC3E}">
        <p14:creationId xmlns:p14="http://schemas.microsoft.com/office/powerpoint/2010/main" val="1063145900"/>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066800"/>
            <a:ext cx="9144000" cy="2864054"/>
          </a:xfrm>
          <a:prstGeom prst="rect">
            <a:avLst/>
          </a:prstGeom>
          <a:noFill/>
        </p:spPr>
        <p:txBody>
          <a:bodyPr wrap="square" rtlCol="0">
            <a:spAutoFit/>
          </a:bodyPr>
          <a:lstStyle/>
          <a:p>
            <a:pPr>
              <a:lnSpc>
                <a:spcPct val="114000"/>
              </a:lnSpc>
            </a:pPr>
            <a:r>
              <a:rPr lang="vi-VN" sz="3200" b="1" dirty="0"/>
              <a:t>Đối với gia công hàng hóa là giá gia công theo hợp đồng gia công chưa có thuế GTGT, bao gồm cả tiền công, chi phí về nhiên liệu động lực, vật liệu phụ và chi phí khác phục vụ cho việc gia công hàng hóa</a:t>
            </a:r>
            <a:r>
              <a:rPr lang="vi-VN" sz="3200" b="1" dirty="0" smtClean="0"/>
              <a:t>.</a:t>
            </a:r>
            <a:endParaRPr lang="en-US" sz="3200" b="1" dirty="0"/>
          </a:p>
        </p:txBody>
      </p:sp>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PHƯƠNG PHÁP TÍNH THUẾ GTGT</a:t>
            </a:r>
            <a:endParaRPr lang="en-US" dirty="0"/>
          </a:p>
        </p:txBody>
      </p:sp>
    </p:spTree>
    <p:extLst>
      <p:ext uri="{BB962C8B-B14F-4D97-AF65-F5344CB8AC3E}">
        <p14:creationId xmlns:p14="http://schemas.microsoft.com/office/powerpoint/2010/main" val="3474088466"/>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039" y="990600"/>
            <a:ext cx="9144000" cy="2554545"/>
          </a:xfrm>
          <a:prstGeom prst="rect">
            <a:avLst/>
          </a:prstGeom>
          <a:noFill/>
        </p:spPr>
        <p:txBody>
          <a:bodyPr wrap="square" rtlCol="0">
            <a:spAutoFit/>
          </a:bodyPr>
          <a:lstStyle/>
          <a:p>
            <a:r>
              <a:rPr lang="vi-VN" sz="3200" dirty="0"/>
              <a:t>Đối với hoạt động đại lý, môi giới mua bán hàng hóa và dịch vụ, ủy thác xuất nhập khẩu hưởng tiền công hoặc tiền hoa hồng, giá tính thuế là tiền công, tiền hoa hồng thu được từ các hoạt động này chưa có thuế GTGT</a:t>
            </a:r>
            <a:r>
              <a:rPr lang="vi-VN" sz="3200" dirty="0" smtClean="0"/>
              <a:t>.</a:t>
            </a:r>
            <a:endParaRPr lang="en-US" sz="3200" dirty="0"/>
          </a:p>
        </p:txBody>
      </p:sp>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PHƯƠNG PHÁP TÍNH THUẾ GTGT</a:t>
            </a:r>
            <a:endParaRPr lang="en-US" dirty="0"/>
          </a:p>
        </p:txBody>
      </p:sp>
    </p:spTree>
    <p:extLst>
      <p:ext uri="{BB962C8B-B14F-4D97-AF65-F5344CB8AC3E}">
        <p14:creationId xmlns:p14="http://schemas.microsoft.com/office/powerpoint/2010/main" val="1584970241"/>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4800" y="457200"/>
            <a:ext cx="8610600" cy="4392997"/>
          </a:xfrm>
          <a:prstGeom prst="rect">
            <a:avLst/>
          </a:prstGeom>
          <a:noFill/>
        </p:spPr>
        <p:txBody>
          <a:bodyPr wrap="square" rtlCol="0">
            <a:spAutoFit/>
          </a:bodyPr>
          <a:lstStyle/>
          <a:p>
            <a:pPr algn="just">
              <a:lnSpc>
                <a:spcPct val="200000"/>
              </a:lnSpc>
            </a:pPr>
            <a:r>
              <a:rPr lang="en-US" sz="3200" b="1" i="1" dirty="0" smtClean="0">
                <a:solidFill>
                  <a:srgbClr val="002060"/>
                </a:solidFill>
                <a:latin typeface="Times New Roman" pitchFamily="18" charset="0"/>
                <a:cs typeface="Times New Roman" pitchFamily="18" charset="0"/>
              </a:rPr>
              <a:t>           </a:t>
            </a:r>
            <a:r>
              <a:rPr lang="en-US" sz="3200" b="1" i="1" dirty="0" err="1" smtClean="0">
                <a:solidFill>
                  <a:srgbClr val="002060"/>
                </a:solidFill>
                <a:latin typeface="Times New Roman" pitchFamily="18" charset="0"/>
                <a:cs typeface="Times New Roman" pitchFamily="18" charset="0"/>
              </a:rPr>
              <a:t>Phương</a:t>
            </a:r>
            <a:r>
              <a:rPr lang="en-US" sz="3200" b="1" i="1" dirty="0" smtClean="0">
                <a:solidFill>
                  <a:srgbClr val="002060"/>
                </a:solidFill>
                <a:latin typeface="Times New Roman" pitchFamily="18" charset="0"/>
                <a:cs typeface="Times New Roman" pitchFamily="18" charset="0"/>
              </a:rPr>
              <a:t> </a:t>
            </a:r>
            <a:r>
              <a:rPr lang="en-US" sz="3200" b="1" i="1" dirty="0" err="1" smtClean="0">
                <a:solidFill>
                  <a:srgbClr val="002060"/>
                </a:solidFill>
                <a:latin typeface="Times New Roman" pitchFamily="18" charset="0"/>
                <a:cs typeface="Times New Roman" pitchFamily="18" charset="0"/>
              </a:rPr>
              <a:t>pháp</a:t>
            </a:r>
            <a:r>
              <a:rPr lang="en-US" sz="3200" b="1" i="1" dirty="0" smtClean="0">
                <a:solidFill>
                  <a:srgbClr val="002060"/>
                </a:solidFill>
                <a:latin typeface="Times New Roman" pitchFamily="18" charset="0"/>
                <a:cs typeface="Times New Roman" pitchFamily="18" charset="0"/>
              </a:rPr>
              <a:t> </a:t>
            </a:r>
            <a:r>
              <a:rPr lang="en-US" sz="3200" b="1" i="1" dirty="0" err="1" smtClean="0">
                <a:solidFill>
                  <a:srgbClr val="002060"/>
                </a:solidFill>
                <a:latin typeface="Times New Roman" pitchFamily="18" charset="0"/>
                <a:cs typeface="Times New Roman" pitchFamily="18" charset="0"/>
              </a:rPr>
              <a:t>tính</a:t>
            </a:r>
            <a:r>
              <a:rPr lang="en-US" sz="3200" b="1" i="1" dirty="0" smtClean="0">
                <a:solidFill>
                  <a:srgbClr val="002060"/>
                </a:solidFill>
                <a:latin typeface="Times New Roman" pitchFamily="18" charset="0"/>
                <a:cs typeface="Times New Roman" pitchFamily="18" charset="0"/>
              </a:rPr>
              <a:t> </a:t>
            </a:r>
            <a:r>
              <a:rPr lang="en-US" sz="3200" b="1" i="1" dirty="0" err="1" smtClean="0">
                <a:solidFill>
                  <a:srgbClr val="002060"/>
                </a:solidFill>
                <a:latin typeface="Times New Roman" pitchFamily="18" charset="0"/>
                <a:cs typeface="Times New Roman" pitchFamily="18" charset="0"/>
              </a:rPr>
              <a:t>trực</a:t>
            </a:r>
            <a:r>
              <a:rPr lang="en-US" sz="3200" b="1" i="1" dirty="0" smtClean="0">
                <a:solidFill>
                  <a:srgbClr val="002060"/>
                </a:solidFill>
                <a:latin typeface="Times New Roman" pitchFamily="18" charset="0"/>
                <a:cs typeface="Times New Roman" pitchFamily="18" charset="0"/>
              </a:rPr>
              <a:t> </a:t>
            </a:r>
            <a:r>
              <a:rPr lang="en-US" sz="3200" b="1" i="1" dirty="0" err="1" smtClean="0">
                <a:solidFill>
                  <a:srgbClr val="002060"/>
                </a:solidFill>
                <a:latin typeface="Times New Roman" pitchFamily="18" charset="0"/>
                <a:cs typeface="Times New Roman" pitchFamily="18" charset="0"/>
              </a:rPr>
              <a:t>tiếp</a:t>
            </a:r>
            <a:r>
              <a:rPr lang="en-US" sz="3200" b="1" i="1" dirty="0" smtClean="0">
                <a:solidFill>
                  <a:srgbClr val="002060"/>
                </a:solidFill>
                <a:latin typeface="Times New Roman" pitchFamily="18" charset="0"/>
                <a:cs typeface="Times New Roman" pitchFamily="18" charset="0"/>
              </a:rPr>
              <a:t> </a:t>
            </a:r>
            <a:r>
              <a:rPr lang="en-US" sz="3200" b="1" i="1" dirty="0" err="1" smtClean="0">
                <a:solidFill>
                  <a:srgbClr val="002060"/>
                </a:solidFill>
                <a:latin typeface="Times New Roman" pitchFamily="18" charset="0"/>
                <a:cs typeface="Times New Roman" pitchFamily="18" charset="0"/>
              </a:rPr>
              <a:t>trên</a:t>
            </a:r>
            <a:r>
              <a:rPr lang="en-US" sz="3200" b="1" i="1" dirty="0" smtClean="0">
                <a:solidFill>
                  <a:srgbClr val="002060"/>
                </a:solidFill>
                <a:latin typeface="Times New Roman" pitchFamily="18" charset="0"/>
                <a:cs typeface="Times New Roman" pitchFamily="18" charset="0"/>
              </a:rPr>
              <a:t> GTGT:</a:t>
            </a:r>
          </a:p>
          <a:p>
            <a:pPr lvl="1" algn="just">
              <a:lnSpc>
                <a:spcPct val="200000"/>
              </a:lnSpc>
            </a:pPr>
            <a:r>
              <a:rPr lang="en-US" sz="2800" dirty="0" err="1" smtClean="0">
                <a:latin typeface="Times New Roman" pitchFamily="18" charset="0"/>
                <a:cs typeface="Times New Roman" pitchFamily="18" charset="0"/>
              </a:rPr>
              <a:t>Đối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tượng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dụng</a:t>
            </a:r>
            <a:r>
              <a:rPr lang="en-US" sz="2800" dirty="0" smtClean="0">
                <a:latin typeface="Times New Roman" pitchFamily="18" charset="0"/>
                <a:cs typeface="Times New Roman" pitchFamily="18" charset="0"/>
              </a:rPr>
              <a:t>: </a:t>
            </a:r>
          </a:p>
          <a:p>
            <a:pPr marL="914400" lvl="1" indent="-457200" algn="just">
              <a:lnSpc>
                <a:spcPct val="200000"/>
              </a:lnSpc>
              <a:buFont typeface="Wingdings" pitchFamily="2" charset="2"/>
              <a:buChar char="ü"/>
            </a:pPr>
            <a:r>
              <a:rPr lang="en-US" sz="2800" dirty="0" err="1" smtClean="0">
                <a:latin typeface="Times New Roman" pitchFamily="18" charset="0"/>
                <a:cs typeface="Times New Roman" pitchFamily="18" charset="0"/>
              </a:rPr>
              <a:t>Cá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doanh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hoặc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đầy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toán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hóa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chứng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từ</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theo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a:t>
            </a:r>
          </a:p>
        </p:txBody>
      </p:sp>
    </p:spTree>
    <p:extLst>
      <p:ext uri="{BB962C8B-B14F-4D97-AF65-F5344CB8AC3E}">
        <p14:creationId xmlns:p14="http://schemas.microsoft.com/office/powerpoint/2010/main" val="347064079"/>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2400" y="685800"/>
            <a:ext cx="8686800" cy="4524315"/>
          </a:xfrm>
          <a:prstGeom prst="rect">
            <a:avLst/>
          </a:prstGeom>
          <a:noFill/>
        </p:spPr>
        <p:txBody>
          <a:bodyPr wrap="square" rtlCol="0">
            <a:spAutoFit/>
          </a:bodyPr>
          <a:lstStyle/>
          <a:p>
            <a:pPr algn="just">
              <a:lnSpc>
                <a:spcPct val="200000"/>
              </a:lnSpc>
            </a:pPr>
            <a:r>
              <a:rPr lang="en-US" sz="3200" b="1" i="1" dirty="0" smtClean="0">
                <a:solidFill>
                  <a:srgbClr val="002060"/>
                </a:solidFill>
                <a:latin typeface="Times New Roman" pitchFamily="18" charset="0"/>
                <a:cs typeface="Times New Roman" pitchFamily="18" charset="0"/>
              </a:rPr>
              <a:t>           </a:t>
            </a:r>
            <a:r>
              <a:rPr lang="en-US" sz="3200" b="1" i="1" dirty="0" err="1" smtClean="0">
                <a:solidFill>
                  <a:srgbClr val="002060"/>
                </a:solidFill>
                <a:latin typeface="Times New Roman" pitchFamily="18" charset="0"/>
                <a:cs typeface="Times New Roman" pitchFamily="18" charset="0"/>
              </a:rPr>
              <a:t>Phương</a:t>
            </a:r>
            <a:r>
              <a:rPr lang="en-US" sz="3200" b="1" i="1" dirty="0" smtClean="0">
                <a:solidFill>
                  <a:srgbClr val="002060"/>
                </a:solidFill>
                <a:latin typeface="Times New Roman" pitchFamily="18" charset="0"/>
                <a:cs typeface="Times New Roman" pitchFamily="18" charset="0"/>
              </a:rPr>
              <a:t> </a:t>
            </a:r>
            <a:r>
              <a:rPr lang="en-US" sz="3200" b="1" i="1" dirty="0" err="1" smtClean="0">
                <a:solidFill>
                  <a:srgbClr val="002060"/>
                </a:solidFill>
                <a:latin typeface="Times New Roman" pitchFamily="18" charset="0"/>
                <a:cs typeface="Times New Roman" pitchFamily="18" charset="0"/>
              </a:rPr>
              <a:t>pháp</a:t>
            </a:r>
            <a:r>
              <a:rPr lang="en-US" sz="3200" b="1" i="1" dirty="0" smtClean="0">
                <a:solidFill>
                  <a:srgbClr val="002060"/>
                </a:solidFill>
                <a:latin typeface="Times New Roman" pitchFamily="18" charset="0"/>
                <a:cs typeface="Times New Roman" pitchFamily="18" charset="0"/>
              </a:rPr>
              <a:t> </a:t>
            </a:r>
            <a:r>
              <a:rPr lang="en-US" sz="3200" b="1" i="1" dirty="0" err="1" smtClean="0">
                <a:solidFill>
                  <a:srgbClr val="002060"/>
                </a:solidFill>
                <a:latin typeface="Times New Roman" pitchFamily="18" charset="0"/>
                <a:cs typeface="Times New Roman" pitchFamily="18" charset="0"/>
              </a:rPr>
              <a:t>tính</a:t>
            </a:r>
            <a:r>
              <a:rPr lang="en-US" sz="3200" b="1" i="1" dirty="0" smtClean="0">
                <a:solidFill>
                  <a:srgbClr val="002060"/>
                </a:solidFill>
                <a:latin typeface="Times New Roman" pitchFamily="18" charset="0"/>
                <a:cs typeface="Times New Roman" pitchFamily="18" charset="0"/>
              </a:rPr>
              <a:t> </a:t>
            </a:r>
            <a:r>
              <a:rPr lang="en-US" sz="3200" b="1" i="1" dirty="0" err="1" smtClean="0">
                <a:solidFill>
                  <a:srgbClr val="002060"/>
                </a:solidFill>
                <a:latin typeface="Times New Roman" pitchFamily="18" charset="0"/>
                <a:cs typeface="Times New Roman" pitchFamily="18" charset="0"/>
              </a:rPr>
              <a:t>trực</a:t>
            </a:r>
            <a:r>
              <a:rPr lang="en-US" sz="3200" b="1" i="1" dirty="0" smtClean="0">
                <a:solidFill>
                  <a:srgbClr val="002060"/>
                </a:solidFill>
                <a:latin typeface="Times New Roman" pitchFamily="18" charset="0"/>
                <a:cs typeface="Times New Roman" pitchFamily="18" charset="0"/>
              </a:rPr>
              <a:t> </a:t>
            </a:r>
            <a:r>
              <a:rPr lang="en-US" sz="3200" b="1" i="1" dirty="0" err="1" smtClean="0">
                <a:solidFill>
                  <a:srgbClr val="002060"/>
                </a:solidFill>
                <a:latin typeface="Times New Roman" pitchFamily="18" charset="0"/>
                <a:cs typeface="Times New Roman" pitchFamily="18" charset="0"/>
              </a:rPr>
              <a:t>tiếp</a:t>
            </a:r>
            <a:r>
              <a:rPr lang="en-US" sz="3200" b="1" i="1" dirty="0" smtClean="0">
                <a:solidFill>
                  <a:srgbClr val="002060"/>
                </a:solidFill>
                <a:latin typeface="Times New Roman" pitchFamily="18" charset="0"/>
                <a:cs typeface="Times New Roman" pitchFamily="18" charset="0"/>
              </a:rPr>
              <a:t> </a:t>
            </a:r>
            <a:r>
              <a:rPr lang="en-US" sz="3200" b="1" i="1" dirty="0" err="1" smtClean="0">
                <a:solidFill>
                  <a:srgbClr val="002060"/>
                </a:solidFill>
                <a:latin typeface="Times New Roman" pitchFamily="18" charset="0"/>
                <a:cs typeface="Times New Roman" pitchFamily="18" charset="0"/>
              </a:rPr>
              <a:t>trên</a:t>
            </a:r>
            <a:r>
              <a:rPr lang="en-US" sz="3200" b="1" i="1" dirty="0" smtClean="0">
                <a:solidFill>
                  <a:srgbClr val="002060"/>
                </a:solidFill>
                <a:latin typeface="Times New Roman" pitchFamily="18" charset="0"/>
                <a:cs typeface="Times New Roman" pitchFamily="18" charset="0"/>
              </a:rPr>
              <a:t> GTGT:</a:t>
            </a:r>
          </a:p>
          <a:p>
            <a:pPr lvl="1" algn="just">
              <a:lnSpc>
                <a:spcPct val="200000"/>
              </a:lnSpc>
            </a:pPr>
            <a:r>
              <a:rPr lang="en-US" sz="2800" dirty="0" err="1" smtClean="0">
                <a:latin typeface="Times New Roman" pitchFamily="18" charset="0"/>
                <a:cs typeface="Times New Roman" pitchFamily="18" charset="0"/>
              </a:rPr>
              <a:t>Đối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tượng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dụng</a:t>
            </a:r>
            <a:r>
              <a:rPr lang="en-US" sz="2800" dirty="0" smtClean="0">
                <a:latin typeface="Times New Roman" pitchFamily="18" charset="0"/>
                <a:cs typeface="Times New Roman" pitchFamily="18" charset="0"/>
              </a:rPr>
              <a:t>: </a:t>
            </a:r>
          </a:p>
          <a:p>
            <a:pPr marL="914400" lvl="1" indent="-457200" algn="just">
              <a:lnSpc>
                <a:spcPct val="200000"/>
              </a:lnSpc>
              <a:buFont typeface="Wingdings" pitchFamily="2" charset="2"/>
              <a:buChar char="ü"/>
            </a:pPr>
            <a:r>
              <a:rPr lang="en-US" sz="2800" dirty="0" err="1" smtClean="0">
                <a:latin typeface="Times New Roman" pitchFamily="18" charset="0"/>
                <a:cs typeface="Times New Roman" pitchFamily="18" charset="0"/>
              </a:rPr>
              <a:t>Tổ</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ngoài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doanh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theo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Đầu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tư</a:t>
            </a:r>
            <a:r>
              <a:rPr lang="en-US" sz="2800" dirty="0" smtClean="0">
                <a:latin typeface="Times New Roman" pitchFamily="18" charset="0"/>
                <a:cs typeface="Times New Roman" pitchFamily="18" charset="0"/>
              </a:rPr>
              <a:t>.</a:t>
            </a:r>
          </a:p>
          <a:p>
            <a:pPr marL="914400" lvl="1" indent="-457200" algn="just">
              <a:lnSpc>
                <a:spcPct val="200000"/>
              </a:lnSpc>
              <a:buFont typeface="Wingdings" pitchFamily="2" charset="2"/>
              <a:buChar char="ü"/>
            </a:pPr>
            <a:r>
              <a:rPr lang="en-US" sz="2800" dirty="0" err="1" smtClean="0">
                <a:latin typeface="Times New Roman" pitchFamily="18" charset="0"/>
                <a:cs typeface="Times New Roman" pitchFamily="18" charset="0"/>
              </a:rPr>
              <a:t>Kinh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doanh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ngoại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tệ</a:t>
            </a:r>
            <a:r>
              <a:rPr lang="en-US" sz="2800" dirty="0" smtClean="0">
                <a:latin typeface="Times New Roman" pitchFamily="18" charset="0"/>
                <a:cs typeface="Times New Roman" pitchFamily="18" charset="0"/>
              </a:rPr>
              <a:t>.</a:t>
            </a:r>
          </a:p>
        </p:txBody>
      </p:sp>
    </p:spTree>
    <p:extLst>
      <p:ext uri="{BB962C8B-B14F-4D97-AF65-F5344CB8AC3E}">
        <p14:creationId xmlns:p14="http://schemas.microsoft.com/office/powerpoint/2010/main" val="2180068515"/>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685800"/>
            <a:ext cx="8686800" cy="5386090"/>
          </a:xfrm>
          <a:prstGeom prst="rect">
            <a:avLst/>
          </a:prstGeom>
          <a:noFill/>
        </p:spPr>
        <p:txBody>
          <a:bodyPr wrap="square" rtlCol="0">
            <a:spAutoFit/>
          </a:bodyPr>
          <a:lstStyle/>
          <a:p>
            <a:pPr algn="just">
              <a:lnSpc>
                <a:spcPct val="200000"/>
              </a:lnSpc>
            </a:pPr>
            <a:r>
              <a:rPr lang="en-US" sz="3200" b="1" i="1" dirty="0" smtClean="0">
                <a:solidFill>
                  <a:srgbClr val="002060"/>
                </a:solidFill>
                <a:latin typeface="Times New Roman" pitchFamily="18" charset="0"/>
                <a:cs typeface="Times New Roman" pitchFamily="18" charset="0"/>
              </a:rPr>
              <a:t>           </a:t>
            </a:r>
            <a:r>
              <a:rPr lang="en-US" sz="3200" b="1" i="1" dirty="0" err="1" smtClean="0">
                <a:solidFill>
                  <a:srgbClr val="002060"/>
                </a:solidFill>
                <a:latin typeface="Times New Roman" pitchFamily="18" charset="0"/>
                <a:cs typeface="Times New Roman" pitchFamily="18" charset="0"/>
              </a:rPr>
              <a:t>Công</a:t>
            </a:r>
            <a:r>
              <a:rPr lang="en-US" sz="3200" b="1" i="1" dirty="0" smtClean="0">
                <a:solidFill>
                  <a:srgbClr val="002060"/>
                </a:solidFill>
                <a:latin typeface="Times New Roman" pitchFamily="18" charset="0"/>
                <a:cs typeface="Times New Roman" pitchFamily="18" charset="0"/>
              </a:rPr>
              <a:t> </a:t>
            </a:r>
            <a:r>
              <a:rPr lang="en-US" sz="3200" b="1" i="1" dirty="0" err="1" smtClean="0">
                <a:solidFill>
                  <a:srgbClr val="002060"/>
                </a:solidFill>
                <a:latin typeface="Times New Roman" pitchFamily="18" charset="0"/>
                <a:cs typeface="Times New Roman" pitchFamily="18" charset="0"/>
              </a:rPr>
              <a:t>thức</a:t>
            </a:r>
            <a:r>
              <a:rPr lang="en-US" sz="3200" b="1" i="1" dirty="0" smtClean="0">
                <a:solidFill>
                  <a:srgbClr val="002060"/>
                </a:solidFill>
                <a:latin typeface="Times New Roman" pitchFamily="18" charset="0"/>
                <a:cs typeface="Times New Roman" pitchFamily="18" charset="0"/>
              </a:rPr>
              <a:t> </a:t>
            </a:r>
            <a:r>
              <a:rPr lang="en-US" sz="3200" b="1" i="1" dirty="0" err="1" smtClean="0">
                <a:solidFill>
                  <a:srgbClr val="002060"/>
                </a:solidFill>
                <a:latin typeface="Times New Roman" pitchFamily="18" charset="0"/>
                <a:cs typeface="Times New Roman" pitchFamily="18" charset="0"/>
              </a:rPr>
              <a:t>xác</a:t>
            </a:r>
            <a:r>
              <a:rPr lang="en-US" sz="3200" b="1" i="1" dirty="0" smtClean="0">
                <a:solidFill>
                  <a:srgbClr val="002060"/>
                </a:solidFill>
                <a:latin typeface="Times New Roman" pitchFamily="18" charset="0"/>
                <a:cs typeface="Times New Roman" pitchFamily="18" charset="0"/>
              </a:rPr>
              <a:t> </a:t>
            </a:r>
            <a:r>
              <a:rPr lang="en-US" sz="3200" b="1" i="1" dirty="0" err="1" smtClean="0">
                <a:solidFill>
                  <a:srgbClr val="002060"/>
                </a:solidFill>
                <a:latin typeface="Times New Roman" pitchFamily="18" charset="0"/>
                <a:cs typeface="Times New Roman" pitchFamily="18" charset="0"/>
              </a:rPr>
              <a:t>định</a:t>
            </a:r>
            <a:r>
              <a:rPr lang="en-US" sz="3200" b="1" i="1" dirty="0" smtClean="0">
                <a:solidFill>
                  <a:srgbClr val="002060"/>
                </a:solidFill>
                <a:latin typeface="Times New Roman" pitchFamily="18" charset="0"/>
                <a:cs typeface="Times New Roman" pitchFamily="18" charset="0"/>
              </a:rPr>
              <a:t>:</a:t>
            </a:r>
          </a:p>
          <a:p>
            <a:pPr marL="914400" lvl="1" indent="-457200" algn="just">
              <a:lnSpc>
                <a:spcPct val="200000"/>
              </a:lnSpc>
              <a:buFont typeface="Wingdings" pitchFamily="2" charset="2"/>
              <a:buChar char="ü"/>
            </a:pPr>
            <a:r>
              <a:rPr lang="en-US" sz="2800" dirty="0" err="1" smtClean="0">
                <a:latin typeface="Times New Roman" pitchFamily="18" charset="0"/>
                <a:cs typeface="Times New Roman" pitchFamily="18" charset="0"/>
              </a:rPr>
              <a:t>Thuế</a:t>
            </a:r>
            <a:r>
              <a:rPr lang="en-US" sz="2800" dirty="0" smtClean="0">
                <a:latin typeface="Times New Roman" pitchFamily="18" charset="0"/>
                <a:cs typeface="Times New Roman" pitchFamily="18" charset="0"/>
              </a:rPr>
              <a:t> GTGT </a:t>
            </a:r>
            <a:r>
              <a:rPr lang="en-US" sz="2800" dirty="0" err="1" smtClean="0">
                <a:latin typeface="Times New Roman" pitchFamily="18" charset="0"/>
                <a:cs typeface="Times New Roman" pitchFamily="18" charset="0"/>
              </a:rPr>
              <a:t>phải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nộp</a:t>
            </a:r>
            <a:r>
              <a:rPr lang="en-US" sz="2800" dirty="0" smtClean="0">
                <a:latin typeface="Times New Roman" pitchFamily="18" charset="0"/>
                <a:cs typeface="Times New Roman" pitchFamily="18" charset="0"/>
              </a:rPr>
              <a:t> = GTGT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hóa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dịch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vụ</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chịu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thuế</a:t>
            </a:r>
            <a:r>
              <a:rPr lang="en-US" sz="2800" dirty="0" smtClean="0">
                <a:latin typeface="Times New Roman" pitchFamily="18" charset="0"/>
                <a:cs typeface="Times New Roman" pitchFamily="18" charset="0"/>
              </a:rPr>
              <a:t> x </a:t>
            </a:r>
            <a:r>
              <a:rPr lang="en-US" sz="2800" dirty="0" err="1" smtClean="0">
                <a:latin typeface="Times New Roman" pitchFamily="18" charset="0"/>
                <a:cs typeface="Times New Roman" pitchFamily="18" charset="0"/>
              </a:rPr>
              <a:t>Thuế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suất</a:t>
            </a:r>
            <a:r>
              <a:rPr lang="en-US" sz="2800" dirty="0" smtClean="0">
                <a:latin typeface="Times New Roman" pitchFamily="18" charset="0"/>
                <a:cs typeface="Times New Roman" pitchFamily="18" charset="0"/>
              </a:rPr>
              <a:t>.</a:t>
            </a:r>
          </a:p>
          <a:p>
            <a:pPr marL="914400" lvl="1" indent="-457200" algn="just">
              <a:lnSpc>
                <a:spcPct val="200000"/>
              </a:lnSpc>
              <a:buFont typeface="Wingdings" pitchFamily="2" charset="2"/>
              <a:buChar char="ü"/>
            </a:pPr>
            <a:r>
              <a:rPr lang="en-US" sz="2800" dirty="0" smtClean="0">
                <a:latin typeface="Times New Roman" pitchFamily="18" charset="0"/>
                <a:cs typeface="Times New Roman" pitchFamily="18" charset="0"/>
              </a:rPr>
              <a:t>GTGT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hóa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dịch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vụ</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Giá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thanh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toán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hóa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dịch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vụ</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ra</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Giá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thanh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toán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hóa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dịch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vụ</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ứng</a:t>
            </a:r>
            <a:r>
              <a:rPr lang="en-US" sz="2800" dirty="0" smtClean="0">
                <a:latin typeface="Times New Roman" pitchFamily="18" charset="0"/>
                <a:cs typeface="Times New Roman" pitchFamily="18" charset="0"/>
              </a:rPr>
              <a:t>.</a:t>
            </a:r>
          </a:p>
        </p:txBody>
      </p:sp>
    </p:spTree>
    <p:extLst>
      <p:ext uri="{BB962C8B-B14F-4D97-AF65-F5344CB8AC3E}">
        <p14:creationId xmlns:p14="http://schemas.microsoft.com/office/powerpoint/2010/main" val="4129484464"/>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p:txBody>
          <a:bodyPr/>
          <a:lstStyle/>
          <a:p>
            <a:pPr>
              <a:defRPr/>
            </a:pPr>
            <a:fld id="{1CE03F6D-3710-4929-9DBF-0F7A7E1C709E}" type="slidenum">
              <a:rPr lang="en-US"/>
              <a:pPr>
                <a:defRPr/>
              </a:pPr>
              <a:t>35</a:t>
            </a:fld>
            <a:endParaRPr lang="en-US"/>
          </a:p>
        </p:txBody>
      </p:sp>
      <p:sp>
        <p:nvSpPr>
          <p:cNvPr id="4" name="Rectangle 3"/>
          <p:cNvSpPr/>
          <p:nvPr/>
        </p:nvSpPr>
        <p:spPr>
          <a:xfrm>
            <a:off x="20053" y="0"/>
            <a:ext cx="8915400" cy="91440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a:solidFill>
                  <a:srgbClr val="FF0000"/>
                </a:solidFill>
                <a:latin typeface="Times New Roman" pitchFamily="18" charset="0"/>
                <a:cs typeface="Times New Roman" pitchFamily="18" charset="0"/>
              </a:rPr>
              <a:t>P</a:t>
            </a:r>
            <a:r>
              <a:rPr lang="vi-VN" sz="3200" dirty="0">
                <a:solidFill>
                  <a:srgbClr val="FF0000"/>
                </a:solidFill>
                <a:latin typeface="Times New Roman" pitchFamily="18" charset="0"/>
                <a:cs typeface="Times New Roman" pitchFamily="18" charset="0"/>
              </a:rPr>
              <a:t>hương pháp </a:t>
            </a:r>
            <a:r>
              <a:rPr lang="en-US" sz="3200" dirty="0" err="1">
                <a:solidFill>
                  <a:srgbClr val="FF0000"/>
                </a:solidFill>
                <a:latin typeface="Times New Roman" pitchFamily="18" charset="0"/>
                <a:cs typeface="Times New Roman" pitchFamily="18" charset="0"/>
              </a:rPr>
              <a:t>trực</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tiếp</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trên</a:t>
            </a:r>
            <a:r>
              <a:rPr lang="en-US" sz="3200" dirty="0">
                <a:solidFill>
                  <a:srgbClr val="FF0000"/>
                </a:solidFill>
                <a:latin typeface="Times New Roman" pitchFamily="18" charset="0"/>
                <a:cs typeface="Times New Roman" pitchFamily="18" charset="0"/>
              </a:rPr>
              <a:t> </a:t>
            </a:r>
            <a:r>
              <a:rPr lang="vi-VN" sz="3200" dirty="0">
                <a:solidFill>
                  <a:srgbClr val="FF0000"/>
                </a:solidFill>
                <a:latin typeface="Times New Roman" pitchFamily="18" charset="0"/>
                <a:cs typeface="Times New Roman" pitchFamily="18" charset="0"/>
              </a:rPr>
              <a:t>doanh thu</a:t>
            </a:r>
            <a:endParaRPr lang="en-US" sz="3200" dirty="0">
              <a:solidFill>
                <a:srgbClr val="FF0000"/>
              </a:solidFill>
              <a:latin typeface="Times New Roman" pitchFamily="18" charset="0"/>
              <a:cs typeface="Times New Roman" pitchFamily="18" charset="0"/>
            </a:endParaRPr>
          </a:p>
        </p:txBody>
      </p:sp>
      <p:sp>
        <p:nvSpPr>
          <p:cNvPr id="5" name="TextBox 4"/>
          <p:cNvSpPr txBox="1"/>
          <p:nvPr/>
        </p:nvSpPr>
        <p:spPr>
          <a:xfrm>
            <a:off x="318837" y="986589"/>
            <a:ext cx="8763000" cy="369332"/>
          </a:xfrm>
          <a:prstGeom prst="rect">
            <a:avLst/>
          </a:prstGeom>
          <a:noFill/>
        </p:spPr>
        <p:txBody>
          <a:bodyPr wrap="square" rtlCol="0">
            <a:spAutoFit/>
          </a:bodyPr>
          <a:lstStyle/>
          <a:p>
            <a:endParaRPr lang="en-US" dirty="0">
              <a:latin typeface="Times New Roman" pitchFamily="18" charset="0"/>
              <a:cs typeface="Times New Roman" pitchFamily="18" charset="0"/>
            </a:endParaRPr>
          </a:p>
        </p:txBody>
      </p:sp>
      <p:graphicFrame>
        <p:nvGraphicFramePr>
          <p:cNvPr id="6" name="Table 5"/>
          <p:cNvGraphicFramePr>
            <a:graphicFrameLocks noGrp="1"/>
          </p:cNvGraphicFramePr>
          <p:nvPr>
            <p:extLst/>
          </p:nvPr>
        </p:nvGraphicFramePr>
        <p:xfrm>
          <a:off x="318837" y="1676400"/>
          <a:ext cx="8001000" cy="1066800"/>
        </p:xfrm>
        <a:graphic>
          <a:graphicData uri="http://schemas.openxmlformats.org/drawingml/2006/table">
            <a:tbl>
              <a:tblPr firstRow="1" bandRow="1">
                <a:tableStyleId>{5C22544A-7EE6-4342-B048-85BDC9FD1C3A}</a:tableStyleId>
              </a:tblPr>
              <a:tblGrid>
                <a:gridCol w="2881563">
                  <a:extLst>
                    <a:ext uri="{9D8B030D-6E8A-4147-A177-3AD203B41FA5}">
                      <a16:colId xmlns:a16="http://schemas.microsoft.com/office/drawing/2014/main" val="20000"/>
                    </a:ext>
                  </a:extLst>
                </a:gridCol>
                <a:gridCol w="685800">
                  <a:extLst>
                    <a:ext uri="{9D8B030D-6E8A-4147-A177-3AD203B41FA5}">
                      <a16:colId xmlns:a16="http://schemas.microsoft.com/office/drawing/2014/main" val="20001"/>
                    </a:ext>
                  </a:extLst>
                </a:gridCol>
                <a:gridCol w="1822784">
                  <a:extLst>
                    <a:ext uri="{9D8B030D-6E8A-4147-A177-3AD203B41FA5}">
                      <a16:colId xmlns:a16="http://schemas.microsoft.com/office/drawing/2014/main" val="20002"/>
                    </a:ext>
                  </a:extLst>
                </a:gridCol>
                <a:gridCol w="691816">
                  <a:extLst>
                    <a:ext uri="{9D8B030D-6E8A-4147-A177-3AD203B41FA5}">
                      <a16:colId xmlns:a16="http://schemas.microsoft.com/office/drawing/2014/main" val="20003"/>
                    </a:ext>
                  </a:extLst>
                </a:gridCol>
                <a:gridCol w="1919037">
                  <a:extLst>
                    <a:ext uri="{9D8B030D-6E8A-4147-A177-3AD203B41FA5}">
                      <a16:colId xmlns:a16="http://schemas.microsoft.com/office/drawing/2014/main" val="20004"/>
                    </a:ext>
                  </a:extLst>
                </a:gridCol>
              </a:tblGrid>
              <a:tr h="762000">
                <a:tc>
                  <a:txBody>
                    <a:bodyPr/>
                    <a:lstStyle/>
                    <a:p>
                      <a:r>
                        <a:rPr lang="vi-VN" sz="3200" dirty="0" smtClean="0">
                          <a:solidFill>
                            <a:srgbClr val="FF0000"/>
                          </a:solidFill>
                          <a:latin typeface="Times New Roman" pitchFamily="18" charset="0"/>
                          <a:cs typeface="Times New Roman" pitchFamily="18" charset="0"/>
                        </a:rPr>
                        <a:t>Số thuế GTGT phải nộp</a:t>
                      </a:r>
                      <a:endParaRPr lang="en-US" sz="3200" dirty="0">
                        <a:solidFill>
                          <a:srgbClr val="FF0000"/>
                        </a:solidFill>
                        <a:latin typeface="Times New Roman" pitchFamily="18" charset="0"/>
                        <a:cs typeface="Times New Roman" pitchFamily="18" charset="0"/>
                      </a:endParaRPr>
                    </a:p>
                  </a:txBody>
                  <a:tcPr>
                    <a:solidFill>
                      <a:schemeClr val="tx2">
                        <a:lumMod val="20000"/>
                        <a:lumOff val="80000"/>
                      </a:schemeClr>
                    </a:solidFill>
                  </a:tcPr>
                </a:tc>
                <a:tc>
                  <a:txBody>
                    <a:bodyPr/>
                    <a:lstStyle/>
                    <a:p>
                      <a:r>
                        <a:rPr lang="vi-VN" sz="3200" dirty="0" smtClean="0">
                          <a:solidFill>
                            <a:srgbClr val="FF0000"/>
                          </a:solidFill>
                          <a:latin typeface="Times New Roman" pitchFamily="18" charset="0"/>
                          <a:cs typeface="Times New Roman" pitchFamily="18" charset="0"/>
                        </a:rPr>
                        <a:t>=</a:t>
                      </a:r>
                      <a:endParaRPr lang="en-US" sz="3200" dirty="0">
                        <a:solidFill>
                          <a:srgbClr val="FF0000"/>
                        </a:solidFill>
                        <a:latin typeface="Times New Roman" pitchFamily="18" charset="0"/>
                        <a:cs typeface="Times New Roman" pitchFamily="18" charset="0"/>
                      </a:endParaRPr>
                    </a:p>
                  </a:txBody>
                  <a:tcPr>
                    <a:solidFill>
                      <a:schemeClr val="tx2">
                        <a:lumMod val="20000"/>
                        <a:lumOff val="80000"/>
                      </a:schemeClr>
                    </a:solidFill>
                  </a:tcPr>
                </a:tc>
                <a:tc>
                  <a:txBody>
                    <a:bodyPr/>
                    <a:lstStyle/>
                    <a:p>
                      <a:r>
                        <a:rPr lang="en-US" sz="3200" dirty="0" err="1" smtClean="0">
                          <a:solidFill>
                            <a:srgbClr val="FF0000"/>
                          </a:solidFill>
                          <a:latin typeface="Times New Roman" pitchFamily="18" charset="0"/>
                          <a:cs typeface="Times New Roman" pitchFamily="18" charset="0"/>
                        </a:rPr>
                        <a:t>Doanh</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thu</a:t>
                      </a:r>
                      <a:endParaRPr lang="en-US" sz="3200" dirty="0">
                        <a:solidFill>
                          <a:srgbClr val="FF0000"/>
                        </a:solidFill>
                        <a:latin typeface="Times New Roman" pitchFamily="18" charset="0"/>
                        <a:cs typeface="Times New Roman" pitchFamily="18" charset="0"/>
                      </a:endParaRPr>
                    </a:p>
                  </a:txBody>
                  <a:tcPr>
                    <a:solidFill>
                      <a:schemeClr val="tx2">
                        <a:lumMod val="20000"/>
                        <a:lumOff val="80000"/>
                      </a:schemeClr>
                    </a:solidFill>
                  </a:tcPr>
                </a:tc>
                <a:tc>
                  <a:txBody>
                    <a:bodyPr/>
                    <a:lstStyle/>
                    <a:p>
                      <a:r>
                        <a:rPr lang="en-US" sz="3200" dirty="0" smtClean="0">
                          <a:solidFill>
                            <a:srgbClr val="FF0000"/>
                          </a:solidFill>
                          <a:latin typeface="Times New Roman" pitchFamily="18" charset="0"/>
                          <a:cs typeface="Times New Roman" pitchFamily="18" charset="0"/>
                        </a:rPr>
                        <a:t>x</a:t>
                      </a:r>
                      <a:endParaRPr lang="en-US" sz="3200" dirty="0">
                        <a:solidFill>
                          <a:srgbClr val="FF0000"/>
                        </a:solidFill>
                        <a:latin typeface="Times New Roman" pitchFamily="18" charset="0"/>
                        <a:cs typeface="Times New Roman" pitchFamily="18" charset="0"/>
                      </a:endParaRPr>
                    </a:p>
                  </a:txBody>
                  <a:tcPr>
                    <a:solidFill>
                      <a:schemeClr val="tx2">
                        <a:lumMod val="20000"/>
                        <a:lumOff val="80000"/>
                      </a:schemeClr>
                    </a:solidFill>
                  </a:tcPr>
                </a:tc>
                <a:tc>
                  <a:txBody>
                    <a:bodyPr/>
                    <a:lstStyle/>
                    <a:p>
                      <a:r>
                        <a:rPr lang="en-US" sz="3200" dirty="0" err="1" smtClean="0">
                          <a:solidFill>
                            <a:srgbClr val="FF0000"/>
                          </a:solidFill>
                          <a:latin typeface="Times New Roman" pitchFamily="18" charset="0"/>
                          <a:cs typeface="Times New Roman" pitchFamily="18" charset="0"/>
                        </a:rPr>
                        <a:t>Tỷ</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lệ</a:t>
                      </a:r>
                      <a:r>
                        <a:rPr lang="en-US" sz="3200" dirty="0" smtClean="0">
                          <a:solidFill>
                            <a:srgbClr val="FF0000"/>
                          </a:solidFill>
                          <a:latin typeface="Times New Roman" pitchFamily="18" charset="0"/>
                          <a:cs typeface="Times New Roman" pitchFamily="18" charset="0"/>
                        </a:rPr>
                        <a:t> %</a:t>
                      </a:r>
                      <a:endParaRPr lang="en-US" sz="3200" dirty="0">
                        <a:solidFill>
                          <a:srgbClr val="FF0000"/>
                        </a:solidFill>
                        <a:latin typeface="Times New Roman" pitchFamily="18" charset="0"/>
                        <a:cs typeface="Times New Roman" pitchFamily="18" charset="0"/>
                      </a:endParaRPr>
                    </a:p>
                  </a:txBody>
                  <a:tcPr>
                    <a:solidFill>
                      <a:schemeClr val="tx2">
                        <a:lumMod val="20000"/>
                        <a:lumOff val="80000"/>
                      </a:schemeClr>
                    </a:solidFill>
                  </a:tcPr>
                </a:tc>
                <a:extLst>
                  <a:ext uri="{0D108BD9-81ED-4DB2-BD59-A6C34878D82A}">
                    <a16:rowId xmlns:a16="http://schemas.microsoft.com/office/drawing/2014/main" val="10000"/>
                  </a:ext>
                </a:extLst>
              </a:tr>
            </a:tbl>
          </a:graphicData>
        </a:graphic>
      </p:graphicFrame>
      <p:sp>
        <p:nvSpPr>
          <p:cNvPr id="3" name="TextBox 2"/>
          <p:cNvSpPr txBox="1"/>
          <p:nvPr/>
        </p:nvSpPr>
        <p:spPr>
          <a:xfrm>
            <a:off x="20053" y="2743200"/>
            <a:ext cx="9123947" cy="3539430"/>
          </a:xfrm>
          <a:prstGeom prst="rect">
            <a:avLst/>
          </a:prstGeom>
          <a:noFill/>
        </p:spPr>
        <p:txBody>
          <a:bodyPr wrap="square" rtlCol="0">
            <a:spAutoFit/>
          </a:bodyPr>
          <a:lstStyle/>
          <a:p>
            <a:r>
              <a:rPr lang="vi-VN" sz="2800" dirty="0">
                <a:latin typeface="Times New Roman" pitchFamily="18" charset="0"/>
                <a:cs typeface="Times New Roman" pitchFamily="18" charset="0"/>
              </a:rPr>
              <a:t>Tỷ lệ % để tính thuế GTGT trên doanh thu được quy định theo từng hoạt động như sau:</a:t>
            </a:r>
          </a:p>
          <a:p>
            <a:r>
              <a:rPr lang="vi-VN" sz="2800" dirty="0">
                <a:latin typeface="Times New Roman" pitchFamily="18" charset="0"/>
                <a:cs typeface="Times New Roman" pitchFamily="18" charset="0"/>
              </a:rPr>
              <a:t>- Phân phối, cung cấp hàng hóa: 1%;</a:t>
            </a:r>
          </a:p>
          <a:p>
            <a:r>
              <a:rPr lang="vi-VN" sz="2800" dirty="0">
                <a:latin typeface="Times New Roman" pitchFamily="18" charset="0"/>
                <a:cs typeface="Times New Roman" pitchFamily="18" charset="0"/>
              </a:rPr>
              <a:t>- Dịch vụ, xây dựng không bao thầu nguyên vật liệu: 5%;</a:t>
            </a:r>
          </a:p>
          <a:p>
            <a:r>
              <a:rPr lang="vi-VN" sz="2800" dirty="0">
                <a:latin typeface="Times New Roman" pitchFamily="18" charset="0"/>
                <a:cs typeface="Times New Roman" pitchFamily="18" charset="0"/>
              </a:rPr>
              <a:t>- Sản xuất, vận tải, dịch vụ có gắn với hàng hóa, xây dựng có bao thầu nguyên vật liệu: 3%;</a:t>
            </a:r>
          </a:p>
          <a:p>
            <a:r>
              <a:rPr lang="vi-VN" sz="2800" dirty="0">
                <a:latin typeface="Times New Roman" pitchFamily="18" charset="0"/>
                <a:cs typeface="Times New Roman" pitchFamily="18" charset="0"/>
              </a:rPr>
              <a:t>- Hoạt động kinh doanh khác: 2%.</a:t>
            </a:r>
          </a:p>
          <a:p>
            <a:endParaRPr lang="en-US" sz="2800" dirty="0"/>
          </a:p>
        </p:txBody>
      </p:sp>
    </p:spTree>
    <p:extLst>
      <p:ext uri="{BB962C8B-B14F-4D97-AF65-F5344CB8AC3E}">
        <p14:creationId xmlns:p14="http://schemas.microsoft.com/office/powerpoint/2010/main" val="1135587818"/>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additive="base">
                                        <p:cTn id="3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additive="base">
                                        <p:cTn id="3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 calcmode="lin" valueType="num">
                                      <p:cBhvr additive="base">
                                        <p:cTn id="4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p:txBody>
          <a:bodyPr/>
          <a:lstStyle/>
          <a:p>
            <a:pPr>
              <a:defRPr/>
            </a:pPr>
            <a:fld id="{1CE03F6D-3710-4929-9DBF-0F7A7E1C709E}" type="slidenum">
              <a:rPr lang="en-US"/>
              <a:pPr>
                <a:defRPr/>
              </a:pPr>
              <a:t>36</a:t>
            </a:fld>
            <a:endParaRPr lang="en-US"/>
          </a:p>
        </p:txBody>
      </p:sp>
      <p:sp>
        <p:nvSpPr>
          <p:cNvPr id="5" name="TextBox 4"/>
          <p:cNvSpPr txBox="1"/>
          <p:nvPr/>
        </p:nvSpPr>
        <p:spPr>
          <a:xfrm>
            <a:off x="32084" y="304800"/>
            <a:ext cx="8763000" cy="5016758"/>
          </a:xfrm>
          <a:prstGeom prst="rect">
            <a:avLst/>
          </a:prstGeom>
          <a:noFill/>
        </p:spPr>
        <p:txBody>
          <a:bodyPr wrap="square" rtlCol="0">
            <a:spAutoFit/>
          </a:bodyPr>
          <a:lstStyle/>
          <a:p>
            <a:pPr lvl="0"/>
            <a:r>
              <a:rPr lang="en-US" sz="3200" b="1" dirty="0" err="1" smtClean="0">
                <a:solidFill>
                  <a:schemeClr val="tx2"/>
                </a:solidFill>
                <a:latin typeface="Times New Roman" pitchFamily="18" charset="0"/>
                <a:cs typeface="Times New Roman" pitchFamily="18" charset="0"/>
              </a:rPr>
              <a:t>Khai</a:t>
            </a:r>
            <a:r>
              <a:rPr lang="en-US" sz="3200" b="1" dirty="0" smtClean="0">
                <a:solidFill>
                  <a:schemeClr val="tx2"/>
                </a:solidFill>
                <a:latin typeface="Times New Roman" pitchFamily="18" charset="0"/>
                <a:cs typeface="Times New Roman" pitchFamily="18" charset="0"/>
              </a:rPr>
              <a:t> </a:t>
            </a:r>
            <a:r>
              <a:rPr lang="en-US" sz="3200" b="1" dirty="0" err="1">
                <a:solidFill>
                  <a:schemeClr val="tx2"/>
                </a:solidFill>
                <a:latin typeface="Times New Roman" pitchFamily="18" charset="0"/>
                <a:cs typeface="Times New Roman" pitchFamily="18" charset="0"/>
              </a:rPr>
              <a:t>thuê</a:t>
            </a:r>
            <a:r>
              <a:rPr lang="en-US" sz="3200" b="1" dirty="0">
                <a:solidFill>
                  <a:schemeClr val="tx2"/>
                </a:solidFill>
                <a:latin typeface="Times New Roman" pitchFamily="18" charset="0"/>
                <a:cs typeface="Times New Roman" pitchFamily="18" charset="0"/>
              </a:rPr>
              <a:t>́ GTGT </a:t>
            </a:r>
            <a:r>
              <a:rPr lang="en-US" sz="3200" b="1" dirty="0" err="1">
                <a:solidFill>
                  <a:schemeClr val="tx2"/>
                </a:solidFill>
                <a:latin typeface="Times New Roman" pitchFamily="18" charset="0"/>
                <a:cs typeface="Times New Roman" pitchFamily="18" charset="0"/>
              </a:rPr>
              <a:t>theo</a:t>
            </a:r>
            <a:r>
              <a:rPr lang="en-US" sz="3200" b="1" dirty="0">
                <a:solidFill>
                  <a:schemeClr val="tx2"/>
                </a:solidFill>
                <a:latin typeface="Times New Roman" pitchFamily="18" charset="0"/>
                <a:cs typeface="Times New Roman" pitchFamily="18" charset="0"/>
              </a:rPr>
              <a:t> </a:t>
            </a:r>
            <a:r>
              <a:rPr lang="en-US" sz="3200" b="1" dirty="0" err="1" smtClean="0">
                <a:solidFill>
                  <a:schemeClr val="tx2"/>
                </a:solidFill>
                <a:latin typeface="Times New Roman" pitchFamily="18" charset="0"/>
                <a:cs typeface="Times New Roman" pitchFamily="18" charset="0"/>
              </a:rPr>
              <a:t>qúy</a:t>
            </a:r>
            <a:r>
              <a:rPr lang="en-US" sz="3200" b="1" dirty="0" smtClean="0">
                <a:solidFill>
                  <a:schemeClr val="tx2"/>
                </a:solidFill>
                <a:latin typeface="Times New Roman" pitchFamily="18" charset="0"/>
                <a:cs typeface="Times New Roman" pitchFamily="18" charset="0"/>
              </a:rPr>
              <a:t>:</a:t>
            </a:r>
            <a:endParaRPr lang="en-US" sz="3200" b="1" dirty="0">
              <a:solidFill>
                <a:schemeClr val="tx2"/>
              </a:solidFill>
              <a:latin typeface="Times New Roman" pitchFamily="18" charset="0"/>
              <a:cs typeface="Times New Roman" pitchFamily="18" charset="0"/>
            </a:endParaRPr>
          </a:p>
          <a:p>
            <a:pPr lvl="0"/>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Doanh</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nghiệp</a:t>
            </a:r>
            <a:r>
              <a:rPr lang="en-US" sz="3200" dirty="0">
                <a:latin typeface="Times New Roman" pitchFamily="18" charset="0"/>
                <a:cs typeface="Times New Roman" pitchFamily="18" charset="0"/>
              </a:rPr>
              <a:t> có </a:t>
            </a:r>
            <a:r>
              <a:rPr lang="en-US" sz="3200" dirty="0" err="1">
                <a:latin typeface="Times New Roman" pitchFamily="18" charset="0"/>
                <a:cs typeface="Times New Roman" pitchFamily="18" charset="0"/>
              </a:rPr>
              <a:t>tổng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doanh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thu</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hàng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hóa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dịch</a:t>
            </a:r>
            <a:r>
              <a:rPr lang="en-US" sz="3200" dirty="0">
                <a:latin typeface="Times New Roman" pitchFamily="18" charset="0"/>
                <a:cs typeface="Times New Roman" pitchFamily="18" charset="0"/>
              </a:rPr>
              <a:t> vụ </a:t>
            </a:r>
            <a:r>
              <a:rPr lang="en-US" sz="3200" dirty="0" err="1">
                <a:latin typeface="Times New Roman" pitchFamily="18" charset="0"/>
                <a:cs typeface="Times New Roman" pitchFamily="18" charset="0"/>
              </a:rPr>
              <a:t>năm</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trước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liền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kê</a:t>
            </a:r>
            <a:r>
              <a:rPr lang="en-US" sz="3200" dirty="0">
                <a:latin typeface="Times New Roman" pitchFamily="18" charset="0"/>
                <a:cs typeface="Times New Roman" pitchFamily="18" charset="0"/>
              </a:rPr>
              <a:t>̀ &lt; 50 </a:t>
            </a:r>
            <a:r>
              <a:rPr lang="en-US" sz="3200" dirty="0" err="1">
                <a:latin typeface="Times New Roman" pitchFamily="18" charset="0"/>
                <a:cs typeface="Times New Roman" pitchFamily="18" charset="0"/>
              </a:rPr>
              <a:t>ty</a:t>
            </a:r>
            <a:r>
              <a:rPr lang="en-US" sz="3200" dirty="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đồng</a:t>
            </a:r>
            <a:endParaRPr lang="en-US" sz="3200" dirty="0" smtClean="0">
              <a:latin typeface="Times New Roman" pitchFamily="18" charset="0"/>
              <a:cs typeface="Times New Roman" pitchFamily="18" charset="0"/>
            </a:endParaRPr>
          </a:p>
          <a:p>
            <a:pPr lvl="0"/>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Doanh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nghiệp</a:t>
            </a:r>
            <a:r>
              <a:rPr lang="en-US" sz="3200" dirty="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mới</a:t>
            </a:r>
            <a:r>
              <a:rPr lang="en-US" sz="3200" dirty="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thành</a:t>
            </a:r>
            <a:r>
              <a:rPr lang="en-US" sz="3200" dirty="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lập</a:t>
            </a:r>
            <a:r>
              <a:rPr lang="en-US" sz="3200" dirty="0" smtClean="0">
                <a:latin typeface="Times New Roman" pitchFamily="18" charset="0"/>
                <a:cs typeface="Times New Roman" pitchFamily="18" charset="0"/>
              </a:rPr>
              <a:t>.</a:t>
            </a:r>
          </a:p>
          <a:p>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Chậm</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nhất</a:t>
            </a:r>
            <a:r>
              <a:rPr lang="en-US" sz="3200" dirty="0">
                <a:latin typeface="Times New Roman" pitchFamily="18" charset="0"/>
                <a:cs typeface="Times New Roman" pitchFamily="18" charset="0"/>
              </a:rPr>
              <a:t> là </a:t>
            </a:r>
            <a:r>
              <a:rPr lang="en-US" sz="3200" dirty="0" err="1">
                <a:latin typeface="Times New Roman" pitchFamily="18" charset="0"/>
                <a:cs typeface="Times New Roman" pitchFamily="18" charset="0"/>
              </a:rPr>
              <a:t>ngày</a:t>
            </a:r>
            <a:r>
              <a:rPr lang="en-US" sz="3200" dirty="0">
                <a:latin typeface="Times New Roman" pitchFamily="18" charset="0"/>
                <a:cs typeface="Times New Roman" pitchFamily="18" charset="0"/>
              </a:rPr>
              <a:t> 30 </a:t>
            </a:r>
            <a:r>
              <a:rPr lang="en-US" sz="3200" dirty="0" err="1">
                <a:latin typeface="Times New Roman" pitchFamily="18" charset="0"/>
                <a:cs typeface="Times New Roman" pitchFamily="18" charset="0"/>
              </a:rPr>
              <a:t>của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quy</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tiếp</a:t>
            </a:r>
            <a:r>
              <a:rPr lang="en-US" sz="3200" dirty="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theo</a:t>
            </a:r>
            <a:endParaRPr lang="en-US" sz="3200" dirty="0">
              <a:latin typeface="Times New Roman" pitchFamily="18" charset="0"/>
              <a:cs typeface="Times New Roman" pitchFamily="18" charset="0"/>
            </a:endParaRPr>
          </a:p>
          <a:p>
            <a:pPr lvl="0"/>
            <a:r>
              <a:rPr lang="en-US" sz="3200" b="1" dirty="0" err="1">
                <a:solidFill>
                  <a:schemeClr val="tx2"/>
                </a:solidFill>
                <a:latin typeface="Times New Roman" pitchFamily="18" charset="0"/>
                <a:cs typeface="Times New Roman" pitchFamily="18" charset="0"/>
              </a:rPr>
              <a:t>Khai</a:t>
            </a:r>
            <a:r>
              <a:rPr lang="en-US" sz="3200" b="1" dirty="0">
                <a:solidFill>
                  <a:schemeClr val="tx2"/>
                </a:solidFill>
                <a:latin typeface="Times New Roman" pitchFamily="18" charset="0"/>
                <a:cs typeface="Times New Roman" pitchFamily="18" charset="0"/>
              </a:rPr>
              <a:t> </a:t>
            </a:r>
            <a:r>
              <a:rPr lang="en-US" sz="3200" b="1" dirty="0" err="1">
                <a:solidFill>
                  <a:schemeClr val="tx2"/>
                </a:solidFill>
                <a:latin typeface="Times New Roman" pitchFamily="18" charset="0"/>
                <a:cs typeface="Times New Roman" pitchFamily="18" charset="0"/>
              </a:rPr>
              <a:t>thuê</a:t>
            </a:r>
            <a:r>
              <a:rPr lang="en-US" sz="3200" b="1" dirty="0">
                <a:solidFill>
                  <a:schemeClr val="tx2"/>
                </a:solidFill>
                <a:latin typeface="Times New Roman" pitchFamily="18" charset="0"/>
                <a:cs typeface="Times New Roman" pitchFamily="18" charset="0"/>
              </a:rPr>
              <a:t>́ GTGT </a:t>
            </a:r>
            <a:r>
              <a:rPr lang="en-US" sz="3200" b="1" dirty="0" err="1">
                <a:solidFill>
                  <a:schemeClr val="tx2"/>
                </a:solidFill>
                <a:latin typeface="Times New Roman" pitchFamily="18" charset="0"/>
                <a:cs typeface="Times New Roman" pitchFamily="18" charset="0"/>
              </a:rPr>
              <a:t>theo</a:t>
            </a:r>
            <a:r>
              <a:rPr lang="en-US" sz="3200" b="1" dirty="0">
                <a:solidFill>
                  <a:schemeClr val="tx2"/>
                </a:solidFill>
                <a:latin typeface="Times New Roman" pitchFamily="18" charset="0"/>
                <a:cs typeface="Times New Roman" pitchFamily="18" charset="0"/>
              </a:rPr>
              <a:t> </a:t>
            </a:r>
            <a:r>
              <a:rPr lang="en-US" sz="3200" b="1" dirty="0" err="1" smtClean="0">
                <a:solidFill>
                  <a:schemeClr val="tx2"/>
                </a:solidFill>
                <a:latin typeface="Times New Roman" pitchFamily="18" charset="0"/>
                <a:cs typeface="Times New Roman" pitchFamily="18" charset="0"/>
              </a:rPr>
              <a:t>tháng</a:t>
            </a:r>
            <a:r>
              <a:rPr lang="en-US" sz="3200" b="1" dirty="0" smtClean="0">
                <a:solidFill>
                  <a:schemeClr val="tx2"/>
                </a:solidFill>
                <a:latin typeface="Times New Roman" pitchFamily="18" charset="0"/>
                <a:cs typeface="Times New Roman" pitchFamily="18" charset="0"/>
              </a:rPr>
              <a:t>:</a:t>
            </a:r>
          </a:p>
          <a:p>
            <a:pPr lvl="0"/>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Doanh</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nghiệp</a:t>
            </a:r>
            <a:r>
              <a:rPr lang="en-US" sz="3200" dirty="0">
                <a:latin typeface="Times New Roman" pitchFamily="18" charset="0"/>
                <a:cs typeface="Times New Roman" pitchFamily="18" charset="0"/>
              </a:rPr>
              <a:t> có </a:t>
            </a:r>
            <a:r>
              <a:rPr lang="en-US" sz="3200" dirty="0" err="1">
                <a:latin typeface="Times New Roman" pitchFamily="18" charset="0"/>
                <a:cs typeface="Times New Roman" pitchFamily="18" charset="0"/>
              </a:rPr>
              <a:t>tổng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doanh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thu</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hàng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hóa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dịch</a:t>
            </a:r>
            <a:r>
              <a:rPr lang="en-US" sz="3200" dirty="0">
                <a:latin typeface="Times New Roman" pitchFamily="18" charset="0"/>
                <a:cs typeface="Times New Roman" pitchFamily="18" charset="0"/>
              </a:rPr>
              <a:t> vụ </a:t>
            </a:r>
            <a:r>
              <a:rPr lang="en-US" sz="3200" dirty="0" err="1">
                <a:latin typeface="Times New Roman" pitchFamily="18" charset="0"/>
                <a:cs typeface="Times New Roman" pitchFamily="18" charset="0"/>
              </a:rPr>
              <a:t>năm</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trước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liền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kê</a:t>
            </a:r>
            <a:r>
              <a:rPr lang="en-US" sz="3200" dirty="0">
                <a:latin typeface="Times New Roman" pitchFamily="18" charset="0"/>
                <a:cs typeface="Times New Roman" pitchFamily="18" charset="0"/>
              </a:rPr>
              <a:t>̀ &gt; 50 </a:t>
            </a:r>
            <a:r>
              <a:rPr lang="en-US" sz="3200" dirty="0" err="1">
                <a:latin typeface="Times New Roman" pitchFamily="18" charset="0"/>
                <a:cs typeface="Times New Roman" pitchFamily="18" charset="0"/>
              </a:rPr>
              <a:t>ty</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đồng</a:t>
            </a:r>
            <a:endParaRPr lang="en-US" sz="3200" dirty="0">
              <a:latin typeface="Times New Roman" pitchFamily="18" charset="0"/>
              <a:cs typeface="Times New Roman" pitchFamily="18" charset="0"/>
            </a:endParaRPr>
          </a:p>
          <a:p>
            <a:pPr lvl="0"/>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Chậm</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nhất</a:t>
            </a:r>
            <a:r>
              <a:rPr lang="en-US" sz="3200" dirty="0">
                <a:latin typeface="Times New Roman" pitchFamily="18" charset="0"/>
                <a:cs typeface="Times New Roman" pitchFamily="18" charset="0"/>
              </a:rPr>
              <a:t> là </a:t>
            </a:r>
            <a:r>
              <a:rPr lang="en-US" sz="3200" dirty="0" err="1">
                <a:latin typeface="Times New Roman" pitchFamily="18" charset="0"/>
                <a:cs typeface="Times New Roman" pitchFamily="18" charset="0"/>
              </a:rPr>
              <a:t>ngày</a:t>
            </a:r>
            <a:r>
              <a:rPr lang="en-US" sz="3200" dirty="0">
                <a:latin typeface="Times New Roman" pitchFamily="18" charset="0"/>
                <a:cs typeface="Times New Roman" pitchFamily="18" charset="0"/>
              </a:rPr>
              <a:t> 20 </a:t>
            </a:r>
            <a:r>
              <a:rPr lang="en-US" sz="3200" dirty="0" err="1">
                <a:latin typeface="Times New Roman" pitchFamily="18" charset="0"/>
                <a:cs typeface="Times New Roman" pitchFamily="18" charset="0"/>
              </a:rPr>
              <a:t>của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tháng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tiếp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theo.</a:t>
            </a:r>
            <a:endParaRPr lang="en-US" sz="3200" dirty="0">
              <a:latin typeface="Times New Roman" pitchFamily="18" charset="0"/>
              <a:cs typeface="Times New Roman" pitchFamily="18" charset="0"/>
            </a:endParaRPr>
          </a:p>
          <a:p>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3724288344"/>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1000"/>
                                        <p:tgtEl>
                                          <p:spTgt spid="5">
                                            <p:txEl>
                                              <p:pRg st="2" end="2"/>
                                            </p:txEl>
                                          </p:spTgt>
                                        </p:tgtEl>
                                      </p:cBhvr>
                                    </p:animEffect>
                                    <p:anim calcmode="lin" valueType="num">
                                      <p:cBhvr>
                                        <p:cTn id="20"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5">
                                            <p:txEl>
                                              <p:pRg st="3" end="3"/>
                                            </p:txEl>
                                          </p:spTgt>
                                        </p:tgtEl>
                                        <p:attrNameLst>
                                          <p:attrName>style.visibility</p:attrName>
                                        </p:attrNameLst>
                                      </p:cBhvr>
                                      <p:to>
                                        <p:strVal val="visible"/>
                                      </p:to>
                                    </p:set>
                                    <p:animEffect transition="in" filter="fade">
                                      <p:cBhvr>
                                        <p:cTn id="24" dur="1000"/>
                                        <p:tgtEl>
                                          <p:spTgt spid="5">
                                            <p:txEl>
                                              <p:pRg st="3" end="3"/>
                                            </p:txEl>
                                          </p:spTgt>
                                        </p:tgtEl>
                                      </p:cBhvr>
                                    </p:animEffect>
                                    <p:anim calcmode="lin" valueType="num">
                                      <p:cBhvr>
                                        <p:cTn id="25"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Effect transition="in" filter="fade">
                                      <p:cBhvr>
                                        <p:cTn id="31" dur="1000"/>
                                        <p:tgtEl>
                                          <p:spTgt spid="5">
                                            <p:txEl>
                                              <p:pRg st="4" end="4"/>
                                            </p:txEl>
                                          </p:spTgt>
                                        </p:tgtEl>
                                      </p:cBhvr>
                                    </p:animEffect>
                                    <p:anim calcmode="lin" valueType="num">
                                      <p:cBhvr>
                                        <p:cTn id="32"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5">
                                            <p:txEl>
                                              <p:pRg st="5" end="5"/>
                                            </p:txEl>
                                          </p:spTgt>
                                        </p:tgtEl>
                                        <p:attrNameLst>
                                          <p:attrName>style.visibility</p:attrName>
                                        </p:attrNameLst>
                                      </p:cBhvr>
                                      <p:to>
                                        <p:strVal val="visible"/>
                                      </p:to>
                                    </p:set>
                                    <p:animEffect transition="in" filter="fade">
                                      <p:cBhvr>
                                        <p:cTn id="38" dur="1000"/>
                                        <p:tgtEl>
                                          <p:spTgt spid="5">
                                            <p:txEl>
                                              <p:pRg st="5" end="5"/>
                                            </p:txEl>
                                          </p:spTgt>
                                        </p:tgtEl>
                                      </p:cBhvr>
                                    </p:animEffect>
                                    <p:anim calcmode="lin" valueType="num">
                                      <p:cBhvr>
                                        <p:cTn id="39"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5">
                                            <p:txEl>
                                              <p:pRg st="5" end="5"/>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animEffect transition="in" filter="fade">
                                      <p:cBhvr>
                                        <p:cTn id="43" dur="1000"/>
                                        <p:tgtEl>
                                          <p:spTgt spid="5">
                                            <p:txEl>
                                              <p:pRg st="6" end="6"/>
                                            </p:txEl>
                                          </p:spTgt>
                                        </p:tgtEl>
                                      </p:cBhvr>
                                    </p:animEffect>
                                    <p:anim calcmode="lin" valueType="num">
                                      <p:cBhvr>
                                        <p:cTn id="44"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1450" y="610136"/>
            <a:ext cx="8610600" cy="4700774"/>
          </a:xfrm>
          <a:prstGeom prst="rect">
            <a:avLst/>
          </a:prstGeom>
          <a:noFill/>
        </p:spPr>
        <p:txBody>
          <a:bodyPr wrap="square" rtlCol="0">
            <a:spAutoFit/>
          </a:bodyPr>
          <a:lstStyle/>
          <a:p>
            <a:pPr algn="just">
              <a:lnSpc>
                <a:spcPct val="200000"/>
              </a:lnSpc>
            </a:pPr>
            <a:r>
              <a:rPr lang="en-US" sz="2800" b="1" dirty="0" err="1">
                <a:latin typeface="Times New Roman" panose="02020603050405020304" pitchFamily="18" charset="0"/>
                <a:cs typeface="Times New Roman" panose="02020603050405020304" pitchFamily="18" charset="0"/>
              </a:rPr>
              <a:t>Tài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khoản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sử</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dụng</a:t>
            </a:r>
            <a:r>
              <a:rPr lang="en-US" sz="2800" b="1" dirty="0" smtClean="0">
                <a:latin typeface="Times New Roman" panose="02020603050405020304" pitchFamily="18" charset="0"/>
                <a:cs typeface="Times New Roman" panose="02020603050405020304" pitchFamily="18" charset="0"/>
              </a:rPr>
              <a:t>:</a:t>
            </a:r>
          </a:p>
          <a:p>
            <a:r>
              <a:rPr lang="en-US" sz="2800" b="1" dirty="0" err="1">
                <a:latin typeface="Times New Roman" panose="02020603050405020304" pitchFamily="18" charset="0"/>
                <a:cs typeface="Times New Roman" panose="02020603050405020304" pitchFamily="18" charset="0"/>
              </a:rPr>
              <a:t>Tài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khoản</a:t>
            </a:r>
            <a:r>
              <a:rPr lang="en-US" sz="2800" b="1" dirty="0">
                <a:latin typeface="Times New Roman" panose="02020603050405020304" pitchFamily="18" charset="0"/>
                <a:cs typeface="Times New Roman" panose="02020603050405020304" pitchFamily="18" charset="0"/>
              </a:rPr>
              <a:t> 133 </a:t>
            </a:r>
            <a:r>
              <a:rPr lang="en-US" sz="2800" b="1" dirty="0" err="1">
                <a:latin typeface="Times New Roman" panose="02020603050405020304" pitchFamily="18" charset="0"/>
                <a:cs typeface="Times New Roman" panose="02020603050405020304" pitchFamily="18" charset="0"/>
              </a:rPr>
              <a:t>có</a:t>
            </a:r>
            <a:r>
              <a:rPr lang="en-US" sz="2800" b="1" dirty="0">
                <a:latin typeface="Times New Roman" panose="02020603050405020304" pitchFamily="18" charset="0"/>
                <a:cs typeface="Times New Roman" panose="02020603050405020304" pitchFamily="18" charset="0"/>
              </a:rPr>
              <a:t> 2 </a:t>
            </a:r>
            <a:r>
              <a:rPr lang="en-US" sz="2800" b="1" dirty="0" err="1">
                <a:latin typeface="Times New Roman" panose="02020603050405020304" pitchFamily="18" charset="0"/>
                <a:cs typeface="Times New Roman" panose="02020603050405020304" pitchFamily="18" charset="0"/>
              </a:rPr>
              <a:t>tài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khoản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cấp</a:t>
            </a:r>
            <a:r>
              <a:rPr lang="en-US" sz="2800" b="1" dirty="0">
                <a:latin typeface="Times New Roman" panose="02020603050405020304" pitchFamily="18" charset="0"/>
                <a:cs typeface="Times New Roman" panose="02020603050405020304" pitchFamily="18" charset="0"/>
              </a:rPr>
              <a:t> 2:</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a:t>
            </a:r>
          </a:p>
          <a:p>
            <a:pPr lvl="0"/>
            <a:r>
              <a:rPr lang="en-US" sz="2800" dirty="0" err="1">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cs typeface="Times New Roman" panose="02020603050405020304" pitchFamily="18" charset="0"/>
              </a:rPr>
              <a:t> 1331-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GTGT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khấu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trừ</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dịch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vụ</a:t>
            </a:r>
            <a:r>
              <a:rPr lang="en-US" sz="2800" dirty="0">
                <a:latin typeface="Times New Roman" panose="02020603050405020304" pitchFamily="18" charset="0"/>
                <a:cs typeface="Times New Roman" panose="02020603050405020304" pitchFamily="18" charset="0"/>
              </a:rPr>
              <a:t>.</a:t>
            </a:r>
          </a:p>
          <a:p>
            <a:r>
              <a:rPr lang="en-US" sz="2800" dirty="0">
                <a:latin typeface="Times New Roman" panose="02020603050405020304" pitchFamily="18" charset="0"/>
                <a:cs typeface="Times New Roman" panose="02020603050405020304" pitchFamily="18" charset="0"/>
              </a:rPr>
              <a:t> </a:t>
            </a:r>
          </a:p>
          <a:p>
            <a:pPr lvl="0"/>
            <a:r>
              <a:rPr lang="en-US" sz="2800" i="1" dirty="0" err="1">
                <a:latin typeface="Times New Roman" panose="02020603050405020304" pitchFamily="18" charset="0"/>
                <a:cs typeface="Times New Roman" panose="02020603050405020304" pitchFamily="18" charset="0"/>
              </a:rPr>
              <a:t>Tài</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khoản</a:t>
            </a:r>
            <a:r>
              <a:rPr lang="en-US" sz="2800" i="1" dirty="0">
                <a:latin typeface="Times New Roman" panose="02020603050405020304" pitchFamily="18" charset="0"/>
                <a:cs typeface="Times New Roman" panose="02020603050405020304" pitchFamily="18" charset="0"/>
              </a:rPr>
              <a:t> 1332 - </a:t>
            </a:r>
            <a:r>
              <a:rPr lang="en-US" sz="2800" i="1" dirty="0" err="1">
                <a:latin typeface="Times New Roman" panose="02020603050405020304" pitchFamily="18" charset="0"/>
                <a:cs typeface="Times New Roman" panose="02020603050405020304" pitchFamily="18" charset="0"/>
              </a:rPr>
              <a:t>Thuế</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GTGT</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được</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khấu</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trừ</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của</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tài</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sản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cố</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định</a:t>
            </a:r>
            <a:r>
              <a:rPr lang="en-US" sz="2800" i="1" dirty="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pPr algn="just">
              <a:lnSpc>
                <a:spcPct val="200000"/>
              </a:lnSpc>
            </a:pPr>
            <a:r>
              <a:rPr lang="nl-NL" sz="2800" i="1" dirty="0">
                <a:latin typeface="Times New Roman" panose="02020603050405020304" pitchFamily="18" charset="0"/>
                <a:cs typeface="Times New Roman" panose="02020603050405020304" pitchFamily="18" charset="0"/>
              </a:rPr>
              <a:t> </a:t>
            </a:r>
            <a:r>
              <a:rPr lang="nl-NL" sz="2800" i="1" dirty="0" smtClean="0">
                <a:latin typeface="Times New Roman" panose="02020603050405020304" pitchFamily="18" charset="0"/>
                <a:cs typeface="Times New Roman" panose="02020603050405020304" pitchFamily="18" charset="0"/>
              </a:rPr>
              <a:t>Tài khoản thuế </a:t>
            </a:r>
            <a:r>
              <a:rPr lang="nl-NL" sz="2800" i="1" dirty="0">
                <a:latin typeface="Times New Roman" panose="02020603050405020304" pitchFamily="18" charset="0"/>
                <a:cs typeface="Times New Roman" panose="02020603050405020304" pitchFamily="18" charset="0"/>
              </a:rPr>
              <a:t>GTGT đầu ra (TK 33311)</a:t>
            </a:r>
            <a:endParaRPr lang="en-US" sz="2800" dirty="0">
              <a:latin typeface="Times New Roman" pitchFamily="18" charset="0"/>
              <a:cs typeface="Times New Roman" pitchFamily="18" charset="0"/>
            </a:endParaRPr>
          </a:p>
        </p:txBody>
      </p:sp>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sz="3200" dirty="0" err="1" smtClean="0"/>
              <a:t>KẾ</a:t>
            </a:r>
            <a:r>
              <a:rPr lang="en-US" sz="3200" dirty="0" smtClean="0"/>
              <a:t> </a:t>
            </a:r>
            <a:r>
              <a:rPr lang="en-US" sz="3200" dirty="0" err="1" smtClean="0"/>
              <a:t>TOÁN</a:t>
            </a:r>
            <a:r>
              <a:rPr lang="en-US" sz="3200" dirty="0" smtClean="0"/>
              <a:t> </a:t>
            </a:r>
            <a:r>
              <a:rPr lang="en-US" sz="3200" dirty="0" err="1" smtClean="0"/>
              <a:t>THUẾ</a:t>
            </a:r>
            <a:r>
              <a:rPr lang="en-US" sz="3200" dirty="0" smtClean="0"/>
              <a:t> GTGT</a:t>
            </a:r>
            <a:endParaRPr lang="en-US" sz="3200" dirty="0"/>
          </a:p>
        </p:txBody>
      </p:sp>
    </p:spTree>
    <p:extLst>
      <p:ext uri="{BB962C8B-B14F-4D97-AF65-F5344CB8AC3E}">
        <p14:creationId xmlns:p14="http://schemas.microsoft.com/office/powerpoint/2010/main" val="1789314521"/>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1450" y="610136"/>
            <a:ext cx="8972550" cy="4401205"/>
          </a:xfrm>
          <a:prstGeom prst="rect">
            <a:avLst/>
          </a:prstGeom>
          <a:noFill/>
        </p:spPr>
        <p:txBody>
          <a:bodyPr wrap="square" rtlCol="0">
            <a:spAutoFit/>
          </a:bodyPr>
          <a:lstStyle/>
          <a:p>
            <a:pPr algn="just">
              <a:lnSpc>
                <a:spcPct val="200000"/>
              </a:lnSpc>
            </a:pPr>
            <a:r>
              <a:rPr lang="nl-NL" sz="2800" dirty="0" smtClean="0">
                <a:solidFill>
                  <a:srgbClr val="FF0000"/>
                </a:solidFill>
                <a:latin typeface="Times New Roman" panose="02020603050405020304" pitchFamily="18" charset="0"/>
                <a:cs typeface="Times New Roman" panose="02020603050405020304" pitchFamily="18" charset="0"/>
              </a:rPr>
              <a:t>a) Kế </a:t>
            </a:r>
            <a:r>
              <a:rPr lang="nl-NL" sz="2800" dirty="0">
                <a:solidFill>
                  <a:srgbClr val="FF0000"/>
                </a:solidFill>
                <a:latin typeface="Times New Roman" panose="02020603050405020304" pitchFamily="18" charset="0"/>
                <a:cs typeface="Times New Roman" panose="02020603050405020304" pitchFamily="18" charset="0"/>
              </a:rPr>
              <a:t>toán thuế GTGT đầu ra phải nộp theo </a:t>
            </a:r>
            <a:r>
              <a:rPr lang="nl-NL" sz="2800" dirty="0" smtClean="0">
                <a:solidFill>
                  <a:srgbClr val="FF0000"/>
                </a:solidFill>
                <a:latin typeface="Times New Roman" panose="02020603050405020304" pitchFamily="18" charset="0"/>
                <a:cs typeface="Times New Roman" panose="02020603050405020304" pitchFamily="18" charset="0"/>
              </a:rPr>
              <a:t>PP khấu </a:t>
            </a:r>
            <a:r>
              <a:rPr lang="nl-NL" sz="2800" dirty="0">
                <a:solidFill>
                  <a:srgbClr val="FF0000"/>
                </a:solidFill>
                <a:latin typeface="Times New Roman" panose="02020603050405020304" pitchFamily="18" charset="0"/>
                <a:cs typeface="Times New Roman" panose="02020603050405020304" pitchFamily="18" charset="0"/>
              </a:rPr>
              <a:t>trừ</a:t>
            </a:r>
            <a:r>
              <a:rPr lang="nl-NL" sz="2800" dirty="0" smtClean="0">
                <a:solidFill>
                  <a:srgbClr val="FF0000"/>
                </a:solidFill>
                <a:latin typeface="Times New Roman" panose="02020603050405020304" pitchFamily="18" charset="0"/>
                <a:cs typeface="Times New Roman" panose="02020603050405020304" pitchFamily="18" charset="0"/>
              </a:rPr>
              <a:t>:</a:t>
            </a:r>
          </a:p>
          <a:p>
            <a:r>
              <a:rPr lang="nl-NL" sz="2800" dirty="0" smtClean="0">
                <a:latin typeface="Times New Roman" panose="02020603050405020304" pitchFamily="18" charset="0"/>
                <a:cs typeface="Times New Roman" panose="02020603050405020304" pitchFamily="18" charset="0"/>
              </a:rPr>
              <a:t>Khi </a:t>
            </a:r>
            <a:r>
              <a:rPr lang="nl-NL" sz="2800" dirty="0">
                <a:latin typeface="Times New Roman" panose="02020603050405020304" pitchFamily="18" charset="0"/>
                <a:cs typeface="Times New Roman" panose="02020603050405020304" pitchFamily="18" charset="0"/>
              </a:rPr>
              <a:t>xuất hóa đơn GTGT </a:t>
            </a:r>
            <a:r>
              <a:rPr lang="nl-NL" sz="2800" dirty="0" smtClean="0">
                <a:latin typeface="Times New Roman" panose="02020603050405020304" pitchFamily="18" charset="0"/>
                <a:cs typeface="Times New Roman" panose="02020603050405020304" pitchFamily="18" charset="0"/>
              </a:rPr>
              <a:t>kế </a:t>
            </a:r>
            <a:r>
              <a:rPr lang="nl-NL" sz="2800" dirty="0">
                <a:latin typeface="Times New Roman" panose="02020603050405020304" pitchFamily="18" charset="0"/>
                <a:cs typeface="Times New Roman" panose="02020603050405020304" pitchFamily="18" charset="0"/>
              </a:rPr>
              <a:t>toán phản ánh doanh thu, thu nhập theo giá bán chưa có thuế GTGT, thuế GTGT phải nộp được tách riêng tại thời điểm xuất hóa đơn, ghi:</a:t>
            </a:r>
            <a:endParaRPr lang="en-US" sz="2800" dirty="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Nợ </a:t>
            </a:r>
            <a:r>
              <a:rPr lang="nl-NL" sz="2800" dirty="0" smtClean="0">
                <a:latin typeface="Times New Roman" panose="02020603050405020304" pitchFamily="18" charset="0"/>
                <a:cs typeface="Times New Roman" panose="02020603050405020304" pitchFamily="18" charset="0"/>
              </a:rPr>
              <a:t> </a:t>
            </a:r>
            <a:r>
              <a:rPr lang="nl-NL" sz="2800" dirty="0">
                <a:latin typeface="Times New Roman" panose="02020603050405020304" pitchFamily="18" charset="0"/>
                <a:cs typeface="Times New Roman" panose="02020603050405020304" pitchFamily="18" charset="0"/>
              </a:rPr>
              <a:t>TK 111, 112, 131 (tổng giá thanh toán)</a:t>
            </a:r>
            <a:endParaRPr lang="en-US" sz="2800" dirty="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   	Có </a:t>
            </a:r>
            <a:r>
              <a:rPr lang="nl-NL" sz="2800" dirty="0" smtClean="0">
                <a:latin typeface="Times New Roman" panose="02020603050405020304" pitchFamily="18" charset="0"/>
                <a:cs typeface="Times New Roman" panose="02020603050405020304" pitchFamily="18" charset="0"/>
              </a:rPr>
              <a:t> </a:t>
            </a:r>
            <a:r>
              <a:rPr lang="nl-NL" sz="2800" dirty="0">
                <a:latin typeface="Times New Roman" panose="02020603050405020304" pitchFamily="18" charset="0"/>
                <a:cs typeface="Times New Roman" panose="02020603050405020304" pitchFamily="18" charset="0"/>
              </a:rPr>
              <a:t>TK 511, 515, 711 </a:t>
            </a:r>
            <a:endParaRPr lang="nl-NL" sz="2800" dirty="0" smtClean="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 </a:t>
            </a:r>
            <a:r>
              <a:rPr lang="nl-NL" sz="2800" dirty="0" smtClean="0">
                <a:latin typeface="Times New Roman" panose="02020603050405020304" pitchFamily="18" charset="0"/>
                <a:cs typeface="Times New Roman" panose="02020603050405020304" pitchFamily="18" charset="0"/>
              </a:rPr>
              <a:t>         Có </a:t>
            </a:r>
            <a:r>
              <a:rPr lang="nl-NL" sz="2800" dirty="0">
                <a:latin typeface="Times New Roman" panose="02020603050405020304" pitchFamily="18" charset="0"/>
                <a:cs typeface="Times New Roman" panose="02020603050405020304" pitchFamily="18" charset="0"/>
              </a:rPr>
              <a:t>TK 3331 </a:t>
            </a:r>
            <a:endParaRPr lang="nl-NL" sz="2800" dirty="0" smtClean="0">
              <a:latin typeface="Times New Roman" panose="02020603050405020304" pitchFamily="18" charset="0"/>
              <a:cs typeface="Times New Roman" panose="02020603050405020304" pitchFamily="18" charset="0"/>
            </a:endParaRPr>
          </a:p>
          <a:p>
            <a:pPr algn="just">
              <a:lnSpc>
                <a:spcPct val="200000"/>
              </a:lnSpc>
            </a:pPr>
            <a:endParaRPr lang="en-US" sz="2800" dirty="0">
              <a:latin typeface="Times New Roman" pitchFamily="18" charset="0"/>
              <a:cs typeface="Times New Roman" pitchFamily="18" charset="0"/>
            </a:endParaRPr>
          </a:p>
        </p:txBody>
      </p:sp>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sz="3200" dirty="0" err="1" smtClean="0"/>
              <a:t>KẾ</a:t>
            </a:r>
            <a:r>
              <a:rPr lang="en-US" sz="3200" dirty="0" smtClean="0"/>
              <a:t> </a:t>
            </a:r>
            <a:r>
              <a:rPr lang="en-US" sz="3200" dirty="0" err="1" smtClean="0"/>
              <a:t>TOÁN</a:t>
            </a:r>
            <a:r>
              <a:rPr lang="en-US" sz="3200" dirty="0" smtClean="0"/>
              <a:t> </a:t>
            </a:r>
            <a:r>
              <a:rPr lang="en-US" sz="3200" dirty="0" err="1" smtClean="0"/>
              <a:t>THUẾ</a:t>
            </a:r>
            <a:r>
              <a:rPr lang="en-US" sz="3200" dirty="0" smtClean="0"/>
              <a:t> GTGT</a:t>
            </a:r>
            <a:endParaRPr lang="en-US" sz="3200" dirty="0"/>
          </a:p>
        </p:txBody>
      </p:sp>
    </p:spTree>
    <p:extLst>
      <p:ext uri="{BB962C8B-B14F-4D97-AF65-F5344CB8AC3E}">
        <p14:creationId xmlns:p14="http://schemas.microsoft.com/office/powerpoint/2010/main" val="2885877059"/>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260648"/>
            <a:ext cx="8610600" cy="6555641"/>
          </a:xfrm>
          <a:prstGeom prst="rect">
            <a:avLst/>
          </a:prstGeom>
          <a:noFill/>
        </p:spPr>
        <p:txBody>
          <a:bodyPr wrap="square" rtlCol="0">
            <a:spAutoFit/>
          </a:bodyPr>
          <a:lstStyle/>
          <a:p>
            <a:r>
              <a:rPr lang="nl-NL" sz="2800" dirty="0" smtClean="0">
                <a:solidFill>
                  <a:srgbClr val="FF0000"/>
                </a:solidFill>
                <a:latin typeface="Times New Roman" panose="02020603050405020304" pitchFamily="18" charset="0"/>
                <a:cs typeface="Times New Roman" panose="02020603050405020304" pitchFamily="18" charset="0"/>
              </a:rPr>
              <a:t>b) Kế </a:t>
            </a:r>
            <a:r>
              <a:rPr lang="nl-NL" sz="2800" dirty="0">
                <a:solidFill>
                  <a:srgbClr val="FF0000"/>
                </a:solidFill>
                <a:latin typeface="Times New Roman" panose="02020603050405020304" pitchFamily="18" charset="0"/>
                <a:cs typeface="Times New Roman" panose="02020603050405020304" pitchFamily="18" charset="0"/>
              </a:rPr>
              <a:t>toán thuế GTGT đầu ra phải nộp theo </a:t>
            </a:r>
            <a:r>
              <a:rPr lang="nl-NL" sz="2800" dirty="0" smtClean="0">
                <a:solidFill>
                  <a:srgbClr val="FF0000"/>
                </a:solidFill>
                <a:latin typeface="Times New Roman" panose="02020603050405020304" pitchFamily="18" charset="0"/>
                <a:cs typeface="Times New Roman" panose="02020603050405020304" pitchFamily="18" charset="0"/>
              </a:rPr>
              <a:t>PP trực tiếp</a:t>
            </a:r>
            <a:endParaRPr lang="en-US" sz="2800" dirty="0">
              <a:solidFill>
                <a:srgbClr val="FF0000"/>
              </a:solidFill>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Kế toán được lựa chọn một trong 2 </a:t>
            </a:r>
            <a:r>
              <a:rPr lang="nl-NL" sz="2800" dirty="0" smtClean="0">
                <a:latin typeface="Times New Roman" panose="02020603050405020304" pitchFamily="18" charset="0"/>
                <a:cs typeface="Times New Roman" panose="02020603050405020304" pitchFamily="18" charset="0"/>
              </a:rPr>
              <a:t>PP ghi </a:t>
            </a:r>
            <a:r>
              <a:rPr lang="nl-NL" sz="2800" dirty="0">
                <a:latin typeface="Times New Roman" panose="02020603050405020304" pitchFamily="18" charset="0"/>
                <a:cs typeface="Times New Roman" panose="02020603050405020304" pitchFamily="18" charset="0"/>
              </a:rPr>
              <a:t>sổ sau</a:t>
            </a:r>
            <a:r>
              <a:rPr lang="nl-NL"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 Phương pháp 1: Tách riêng ngay số thuế GTGT phải nộp khi xuất hóa đơn, thực hiện như điểm a nêu trên</a:t>
            </a:r>
            <a:r>
              <a:rPr lang="nl-NL"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 Phương pháp 2: Ghi nhận doanh thu bao gồm cả thuế GTGT phải nộp theo phương pháp trực tiếp, định kỳ khi xác định số thuế GTGT phải nộp kế toán ghi giảm doanh thu, thu nhập tương ứng:</a:t>
            </a:r>
            <a:endParaRPr lang="en-US" sz="2800" dirty="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Nợ </a:t>
            </a:r>
            <a:r>
              <a:rPr lang="nl-NL" sz="2800" dirty="0" smtClean="0">
                <a:latin typeface="Times New Roman" panose="02020603050405020304" pitchFamily="18" charset="0"/>
                <a:cs typeface="Times New Roman" panose="02020603050405020304" pitchFamily="18" charset="0"/>
              </a:rPr>
              <a:t> </a:t>
            </a:r>
            <a:r>
              <a:rPr lang="nl-NL" sz="2800" dirty="0">
                <a:latin typeface="Times New Roman" panose="02020603050405020304" pitchFamily="18" charset="0"/>
                <a:cs typeface="Times New Roman" panose="02020603050405020304" pitchFamily="18" charset="0"/>
              </a:rPr>
              <a:t>TK 511, 515, 711</a:t>
            </a:r>
            <a:endParaRPr lang="en-US" sz="2800" dirty="0">
              <a:latin typeface="Times New Roman" panose="02020603050405020304" pitchFamily="18" charset="0"/>
              <a:cs typeface="Times New Roman" panose="02020603050405020304" pitchFamily="18" charset="0"/>
            </a:endParaRPr>
          </a:p>
          <a:p>
            <a:r>
              <a:rPr lang="nl-NL" sz="2800" dirty="0" smtClean="0">
                <a:latin typeface="Times New Roman" panose="02020603050405020304" pitchFamily="18" charset="0"/>
                <a:cs typeface="Times New Roman" panose="02020603050405020304" pitchFamily="18" charset="0"/>
              </a:rPr>
              <a:t>        Có </a:t>
            </a:r>
            <a:r>
              <a:rPr lang="nl-NL" sz="2800" dirty="0">
                <a:latin typeface="Times New Roman" panose="02020603050405020304" pitchFamily="18" charset="0"/>
                <a:cs typeface="Times New Roman" panose="02020603050405020304" pitchFamily="18" charset="0"/>
              </a:rPr>
              <a:t>TK 3331 </a:t>
            </a:r>
            <a:endParaRPr lang="nl-NL" sz="2800" dirty="0" smtClean="0">
              <a:latin typeface="Times New Roman" panose="02020603050405020304" pitchFamily="18" charset="0"/>
              <a:cs typeface="Times New Roman" panose="02020603050405020304" pitchFamily="18" charset="0"/>
            </a:endParaRPr>
          </a:p>
          <a:p>
            <a:r>
              <a:rPr lang="nl-NL" sz="2800" b="1" dirty="0" smtClean="0">
                <a:solidFill>
                  <a:srgbClr val="FF0000"/>
                </a:solidFill>
                <a:latin typeface="Times New Roman" panose="02020603050405020304" pitchFamily="18" charset="0"/>
                <a:cs typeface="Times New Roman" panose="02020603050405020304" pitchFamily="18" charset="0"/>
              </a:rPr>
              <a:t>c</a:t>
            </a:r>
            <a:r>
              <a:rPr lang="nl-NL" sz="2800" b="1" dirty="0">
                <a:solidFill>
                  <a:srgbClr val="FF0000"/>
                </a:solidFill>
                <a:latin typeface="Times New Roman" panose="02020603050405020304" pitchFamily="18" charset="0"/>
                <a:cs typeface="Times New Roman" panose="02020603050405020304" pitchFamily="18" charset="0"/>
              </a:rPr>
              <a:t>)</a:t>
            </a:r>
            <a:r>
              <a:rPr lang="nl-NL" sz="2800" dirty="0">
                <a:solidFill>
                  <a:srgbClr val="FF0000"/>
                </a:solidFill>
                <a:latin typeface="Times New Roman" panose="02020603050405020304" pitchFamily="18" charset="0"/>
                <a:cs typeface="Times New Roman" panose="02020603050405020304" pitchFamily="18" charset="0"/>
              </a:rPr>
              <a:t> Khi nộp thuế GTGT vào Ngân sách Nhà nước, ghi: </a:t>
            </a:r>
            <a:endParaRPr lang="en-US" sz="2800" dirty="0">
              <a:solidFill>
                <a:srgbClr val="FF0000"/>
              </a:solidFill>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Nợ TK 3331 </a:t>
            </a:r>
            <a:endParaRPr lang="nl-NL" sz="2800" dirty="0" smtClean="0">
              <a:latin typeface="Times New Roman" panose="02020603050405020304" pitchFamily="18" charset="0"/>
              <a:cs typeface="Times New Roman" panose="02020603050405020304" pitchFamily="18" charset="0"/>
            </a:endParaRPr>
          </a:p>
          <a:p>
            <a:r>
              <a:rPr lang="nl-NL" sz="2800" dirty="0" smtClean="0">
                <a:latin typeface="Times New Roman" panose="02020603050405020304" pitchFamily="18" charset="0"/>
                <a:cs typeface="Times New Roman" panose="02020603050405020304" pitchFamily="18" charset="0"/>
              </a:rPr>
              <a:t>      Có TK </a:t>
            </a:r>
            <a:r>
              <a:rPr lang="nl-NL" sz="2800" dirty="0">
                <a:latin typeface="Times New Roman" panose="02020603050405020304" pitchFamily="18" charset="0"/>
                <a:cs typeface="Times New Roman" panose="02020603050405020304" pitchFamily="18" charset="0"/>
              </a:rPr>
              <a:t>111, 112.</a:t>
            </a:r>
            <a:endParaRPr lang="en-US" sz="2800" dirty="0">
              <a:latin typeface="Times New Roman" panose="02020603050405020304" pitchFamily="18" charset="0"/>
              <a:cs typeface="Times New Roman" panose="02020603050405020304" pitchFamily="18" charset="0"/>
            </a:endParaRPr>
          </a:p>
          <a:p>
            <a:pPr algn="just">
              <a:lnSpc>
                <a:spcPct val="200000"/>
              </a:lnSpc>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4867051"/>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260648"/>
            <a:ext cx="8610600" cy="6986528"/>
          </a:xfrm>
          <a:prstGeom prst="rect">
            <a:avLst/>
          </a:prstGeom>
          <a:noFill/>
        </p:spPr>
        <p:txBody>
          <a:bodyPr wrap="square" rtlCol="0">
            <a:spAutoFit/>
          </a:bodyPr>
          <a:lstStyle/>
          <a:p>
            <a:r>
              <a:rPr lang="nl-NL" sz="2800" b="1" i="1" dirty="0">
                <a:solidFill>
                  <a:srgbClr val="FF0000"/>
                </a:solidFill>
                <a:latin typeface="Times New Roman" panose="02020603050405020304" pitchFamily="18" charset="0"/>
                <a:cs typeface="Times New Roman" panose="02020603050405020304" pitchFamily="18" charset="0"/>
              </a:rPr>
              <a:t>Kế toán thuế GTGT của hàng nhập khẩu (TK 33312</a:t>
            </a:r>
            <a:r>
              <a:rPr lang="nl-NL" sz="2800" b="1" i="1" dirty="0" smtClean="0">
                <a:solidFill>
                  <a:srgbClr val="FF0000"/>
                </a:solidFill>
                <a:latin typeface="Times New Roman" panose="02020603050405020304" pitchFamily="18" charset="0"/>
                <a:cs typeface="Times New Roman" panose="02020603050405020304" pitchFamily="18" charset="0"/>
              </a:rPr>
              <a:t>)</a:t>
            </a:r>
            <a:endParaRPr lang="en-US" sz="2800" dirty="0">
              <a:solidFill>
                <a:srgbClr val="FF0000"/>
              </a:solidFill>
              <a:latin typeface="Times New Roman" panose="02020603050405020304" pitchFamily="18" charset="0"/>
              <a:cs typeface="Times New Roman" panose="02020603050405020304" pitchFamily="18" charset="0"/>
            </a:endParaRPr>
          </a:p>
          <a:p>
            <a:r>
              <a:rPr lang="nl-NL" sz="2700" dirty="0">
                <a:latin typeface="Times New Roman" panose="02020603050405020304" pitchFamily="18" charset="0"/>
                <a:cs typeface="Times New Roman" panose="02020603050405020304" pitchFamily="18" charset="0"/>
              </a:rPr>
              <a:t>a) Khi nhập khẩu vật tư, hàng hoá, TSCĐ kế toán phản ánh số thuế nhập khẩu phải </a:t>
            </a:r>
            <a:r>
              <a:rPr lang="nl-NL" sz="2700" dirty="0" smtClean="0">
                <a:latin typeface="Times New Roman" panose="02020603050405020304" pitchFamily="18" charset="0"/>
                <a:cs typeface="Times New Roman" panose="02020603050405020304" pitchFamily="18" charset="0"/>
              </a:rPr>
              <a:t>nộp:</a:t>
            </a:r>
            <a:endParaRPr lang="en-US" sz="2700" dirty="0">
              <a:latin typeface="Times New Roman" panose="02020603050405020304" pitchFamily="18" charset="0"/>
              <a:cs typeface="Times New Roman" panose="02020603050405020304" pitchFamily="18" charset="0"/>
            </a:endParaRPr>
          </a:p>
          <a:p>
            <a:r>
              <a:rPr lang="nl-NL" sz="2700" dirty="0">
                <a:latin typeface="Times New Roman" panose="02020603050405020304" pitchFamily="18" charset="0"/>
                <a:cs typeface="Times New Roman" panose="02020603050405020304" pitchFamily="18" charset="0"/>
              </a:rPr>
              <a:t>Nợ </a:t>
            </a:r>
            <a:r>
              <a:rPr lang="nl-NL" sz="2700" dirty="0" smtClean="0">
                <a:latin typeface="Times New Roman" panose="02020603050405020304" pitchFamily="18" charset="0"/>
                <a:cs typeface="Times New Roman" panose="02020603050405020304" pitchFamily="18" charset="0"/>
              </a:rPr>
              <a:t>TK </a:t>
            </a:r>
            <a:r>
              <a:rPr lang="nl-NL" sz="2700" dirty="0">
                <a:latin typeface="Times New Roman" panose="02020603050405020304" pitchFamily="18" charset="0"/>
                <a:cs typeface="Times New Roman" panose="02020603050405020304" pitchFamily="18" charset="0"/>
              </a:rPr>
              <a:t>152, 153, 156, 211, 611,...</a:t>
            </a:r>
            <a:endParaRPr lang="en-US" sz="2700" dirty="0">
              <a:latin typeface="Times New Roman" panose="02020603050405020304" pitchFamily="18" charset="0"/>
              <a:cs typeface="Times New Roman" panose="02020603050405020304" pitchFamily="18" charset="0"/>
            </a:endParaRPr>
          </a:p>
          <a:p>
            <a:r>
              <a:rPr lang="nl-NL" sz="2700" dirty="0" smtClean="0">
                <a:latin typeface="Times New Roman" panose="02020603050405020304" pitchFamily="18" charset="0"/>
                <a:cs typeface="Times New Roman" panose="02020603050405020304" pitchFamily="18" charset="0"/>
              </a:rPr>
              <a:t>    Có </a:t>
            </a:r>
            <a:r>
              <a:rPr lang="nl-NL" sz="2700" dirty="0">
                <a:latin typeface="Times New Roman" panose="02020603050405020304" pitchFamily="18" charset="0"/>
                <a:cs typeface="Times New Roman" panose="02020603050405020304" pitchFamily="18" charset="0"/>
              </a:rPr>
              <a:t>TK </a:t>
            </a:r>
            <a:r>
              <a:rPr lang="nl-NL" sz="2700" dirty="0" smtClean="0">
                <a:latin typeface="Times New Roman" panose="02020603050405020304" pitchFamily="18" charset="0"/>
                <a:cs typeface="Times New Roman" panose="02020603050405020304" pitchFamily="18" charset="0"/>
              </a:rPr>
              <a:t>3333 </a:t>
            </a:r>
          </a:p>
          <a:p>
            <a:r>
              <a:rPr lang="nl-NL" sz="2700" dirty="0">
                <a:latin typeface="Times New Roman" panose="02020603050405020304" pitchFamily="18" charset="0"/>
                <a:cs typeface="Times New Roman" panose="02020603050405020304" pitchFamily="18" charset="0"/>
              </a:rPr>
              <a:t> </a:t>
            </a:r>
            <a:r>
              <a:rPr lang="nl-NL" sz="2700" dirty="0" smtClean="0">
                <a:latin typeface="Times New Roman" panose="02020603050405020304" pitchFamily="18" charset="0"/>
                <a:cs typeface="Times New Roman" panose="02020603050405020304" pitchFamily="18" charset="0"/>
              </a:rPr>
              <a:t>   Có  TK </a:t>
            </a:r>
            <a:r>
              <a:rPr lang="nl-NL" sz="2700" dirty="0">
                <a:latin typeface="Times New Roman" panose="02020603050405020304" pitchFamily="18" charset="0"/>
                <a:cs typeface="Times New Roman" panose="02020603050405020304" pitchFamily="18" charset="0"/>
              </a:rPr>
              <a:t>112, 331,...</a:t>
            </a:r>
            <a:endParaRPr lang="en-US" sz="2700" dirty="0">
              <a:latin typeface="Times New Roman" panose="02020603050405020304" pitchFamily="18" charset="0"/>
              <a:cs typeface="Times New Roman" panose="02020603050405020304" pitchFamily="18" charset="0"/>
            </a:endParaRPr>
          </a:p>
          <a:p>
            <a:r>
              <a:rPr lang="nl-NL" sz="2700" dirty="0">
                <a:latin typeface="Times New Roman" panose="02020603050405020304" pitchFamily="18" charset="0"/>
                <a:cs typeface="Times New Roman" panose="02020603050405020304" pitchFamily="18" charset="0"/>
              </a:rPr>
              <a:t>b) Phản ánh số thuế GTGT phải nộp của hàng nhập khẩu: </a:t>
            </a:r>
            <a:endParaRPr lang="en-US" sz="2700" dirty="0">
              <a:latin typeface="Times New Roman" panose="02020603050405020304" pitchFamily="18" charset="0"/>
              <a:cs typeface="Times New Roman" panose="02020603050405020304" pitchFamily="18" charset="0"/>
            </a:endParaRPr>
          </a:p>
          <a:p>
            <a:r>
              <a:rPr lang="nl-NL" sz="2700" dirty="0">
                <a:latin typeface="Times New Roman" panose="02020603050405020304" pitchFamily="18" charset="0"/>
                <a:cs typeface="Times New Roman" panose="02020603050405020304" pitchFamily="18" charset="0"/>
              </a:rPr>
              <a:t>- Trường hợp thuế GTGT hàng nhập khẩu phải nộp được khấu trừ, ghi:</a:t>
            </a:r>
            <a:endParaRPr lang="en-US" sz="2700" dirty="0">
              <a:latin typeface="Times New Roman" panose="02020603050405020304" pitchFamily="18" charset="0"/>
              <a:cs typeface="Times New Roman" panose="02020603050405020304" pitchFamily="18" charset="0"/>
            </a:endParaRPr>
          </a:p>
          <a:p>
            <a:r>
              <a:rPr lang="nl-NL" sz="2700" dirty="0">
                <a:latin typeface="Times New Roman" panose="02020603050405020304" pitchFamily="18" charset="0"/>
                <a:cs typeface="Times New Roman" panose="02020603050405020304" pitchFamily="18" charset="0"/>
              </a:rPr>
              <a:t>Nợ TK 133 </a:t>
            </a:r>
            <a:endParaRPr lang="nl-NL" sz="2700" dirty="0" smtClean="0">
              <a:latin typeface="Times New Roman" panose="02020603050405020304" pitchFamily="18" charset="0"/>
              <a:cs typeface="Times New Roman" panose="02020603050405020304" pitchFamily="18" charset="0"/>
            </a:endParaRPr>
          </a:p>
          <a:p>
            <a:r>
              <a:rPr lang="nl-NL" sz="2700" dirty="0">
                <a:latin typeface="Times New Roman" panose="02020603050405020304" pitchFamily="18" charset="0"/>
                <a:cs typeface="Times New Roman" panose="02020603050405020304" pitchFamily="18" charset="0"/>
              </a:rPr>
              <a:t> </a:t>
            </a:r>
            <a:r>
              <a:rPr lang="nl-NL" sz="2700" dirty="0" smtClean="0">
                <a:latin typeface="Times New Roman" panose="02020603050405020304" pitchFamily="18" charset="0"/>
                <a:cs typeface="Times New Roman" panose="02020603050405020304" pitchFamily="18" charset="0"/>
              </a:rPr>
              <a:t>    Có </a:t>
            </a:r>
            <a:r>
              <a:rPr lang="nl-NL" sz="2700" dirty="0">
                <a:latin typeface="Times New Roman" panose="02020603050405020304" pitchFamily="18" charset="0"/>
                <a:cs typeface="Times New Roman" panose="02020603050405020304" pitchFamily="18" charset="0"/>
              </a:rPr>
              <a:t>TK </a:t>
            </a:r>
            <a:r>
              <a:rPr lang="nl-NL" sz="2700" dirty="0" smtClean="0">
                <a:latin typeface="Times New Roman" panose="02020603050405020304" pitchFamily="18" charset="0"/>
                <a:cs typeface="Times New Roman" panose="02020603050405020304" pitchFamily="18" charset="0"/>
              </a:rPr>
              <a:t>33312 </a:t>
            </a:r>
            <a:r>
              <a:rPr lang="nl-NL" sz="2700" dirty="0">
                <a:latin typeface="Times New Roman" panose="02020603050405020304" pitchFamily="18" charset="0"/>
                <a:cs typeface="Times New Roman" panose="02020603050405020304" pitchFamily="18" charset="0"/>
              </a:rPr>
              <a:t> </a:t>
            </a:r>
            <a:endParaRPr lang="en-US" sz="2700" dirty="0">
              <a:latin typeface="Times New Roman" panose="02020603050405020304" pitchFamily="18" charset="0"/>
              <a:cs typeface="Times New Roman" panose="02020603050405020304" pitchFamily="18" charset="0"/>
            </a:endParaRPr>
          </a:p>
          <a:p>
            <a:r>
              <a:rPr lang="nl-NL" sz="2700" dirty="0">
                <a:latin typeface="Times New Roman" panose="02020603050405020304" pitchFamily="18" charset="0"/>
                <a:cs typeface="Times New Roman" panose="02020603050405020304" pitchFamily="18" charset="0"/>
              </a:rPr>
              <a:t>- Trường hợp thuế GTGT hàng nhập khẩu phải nộp không được khấu trừ phải tính vào giá trị vật tư, hàng hoá,TSCĐ nhập khẩu, ghi:</a:t>
            </a:r>
            <a:endParaRPr lang="en-US" sz="2700" dirty="0">
              <a:latin typeface="Times New Roman" panose="02020603050405020304" pitchFamily="18" charset="0"/>
              <a:cs typeface="Times New Roman" panose="02020603050405020304" pitchFamily="18" charset="0"/>
            </a:endParaRPr>
          </a:p>
          <a:p>
            <a:r>
              <a:rPr lang="nl-NL" sz="2700" dirty="0">
                <a:latin typeface="Times New Roman" panose="02020603050405020304" pitchFamily="18" charset="0"/>
                <a:cs typeface="Times New Roman" panose="02020603050405020304" pitchFamily="18" charset="0"/>
              </a:rPr>
              <a:t>Nợ </a:t>
            </a:r>
            <a:r>
              <a:rPr lang="nl-NL" sz="2700" dirty="0" smtClean="0">
                <a:latin typeface="Times New Roman" panose="02020603050405020304" pitchFamily="18" charset="0"/>
                <a:cs typeface="Times New Roman" panose="02020603050405020304" pitchFamily="18" charset="0"/>
              </a:rPr>
              <a:t> </a:t>
            </a:r>
            <a:r>
              <a:rPr lang="nl-NL" sz="2700" dirty="0">
                <a:latin typeface="Times New Roman" panose="02020603050405020304" pitchFamily="18" charset="0"/>
                <a:cs typeface="Times New Roman" panose="02020603050405020304" pitchFamily="18" charset="0"/>
              </a:rPr>
              <a:t>TK 152, 153, 156, 211, 611,...</a:t>
            </a:r>
            <a:endParaRPr lang="en-US" sz="2700" dirty="0">
              <a:latin typeface="Times New Roman" panose="02020603050405020304" pitchFamily="18" charset="0"/>
              <a:cs typeface="Times New Roman" panose="02020603050405020304" pitchFamily="18" charset="0"/>
            </a:endParaRPr>
          </a:p>
          <a:p>
            <a:r>
              <a:rPr lang="nl-NL" sz="2700" dirty="0" smtClean="0">
                <a:latin typeface="Times New Roman" panose="02020603050405020304" pitchFamily="18" charset="0"/>
                <a:cs typeface="Times New Roman" panose="02020603050405020304" pitchFamily="18" charset="0"/>
              </a:rPr>
              <a:t>     Có </a:t>
            </a:r>
            <a:r>
              <a:rPr lang="nl-NL" sz="2700" dirty="0">
                <a:latin typeface="Times New Roman" panose="02020603050405020304" pitchFamily="18" charset="0"/>
                <a:cs typeface="Times New Roman" panose="02020603050405020304" pitchFamily="18" charset="0"/>
              </a:rPr>
              <a:t>TK </a:t>
            </a:r>
            <a:r>
              <a:rPr lang="nl-NL" sz="2700" dirty="0" smtClean="0">
                <a:latin typeface="Times New Roman" panose="02020603050405020304" pitchFamily="18" charset="0"/>
                <a:cs typeface="Times New Roman" panose="02020603050405020304" pitchFamily="18" charset="0"/>
              </a:rPr>
              <a:t>33312</a:t>
            </a:r>
            <a:endParaRPr lang="en-US" sz="2700" dirty="0">
              <a:latin typeface="Times New Roman" pitchFamily="18" charset="0"/>
              <a:cs typeface="Times New Roman" pitchFamily="18" charset="0"/>
            </a:endParaRPr>
          </a:p>
        </p:txBody>
      </p:sp>
    </p:spTree>
    <p:extLst>
      <p:ext uri="{BB962C8B-B14F-4D97-AF65-F5344CB8AC3E}">
        <p14:creationId xmlns:p14="http://schemas.microsoft.com/office/powerpoint/2010/main" val="3473003209"/>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260648"/>
            <a:ext cx="8610600" cy="2677656"/>
          </a:xfrm>
          <a:prstGeom prst="rect">
            <a:avLst/>
          </a:prstGeom>
          <a:noFill/>
        </p:spPr>
        <p:txBody>
          <a:bodyPr wrap="square" rtlCol="0">
            <a:spAutoFit/>
          </a:bodyPr>
          <a:lstStyle/>
          <a:p>
            <a:r>
              <a:rPr lang="nl-NL" sz="2800" b="1" i="1" dirty="0">
                <a:solidFill>
                  <a:srgbClr val="FF0000"/>
                </a:solidFill>
                <a:latin typeface="Times New Roman" panose="02020603050405020304" pitchFamily="18" charset="0"/>
                <a:cs typeface="Times New Roman" panose="02020603050405020304" pitchFamily="18" charset="0"/>
              </a:rPr>
              <a:t>Kế toán thuế GTGT của hàng nhập khẩu (TK 33312</a:t>
            </a:r>
            <a:r>
              <a:rPr lang="nl-NL" sz="2800" b="1" i="1" dirty="0" smtClean="0">
                <a:solidFill>
                  <a:srgbClr val="FF0000"/>
                </a:solidFill>
                <a:latin typeface="Times New Roman" panose="02020603050405020304" pitchFamily="18" charset="0"/>
                <a:cs typeface="Times New Roman" panose="02020603050405020304" pitchFamily="18" charset="0"/>
              </a:rPr>
              <a:t>)</a:t>
            </a:r>
            <a:endParaRPr lang="en-US" sz="2800" dirty="0">
              <a:solidFill>
                <a:srgbClr val="FF0000"/>
              </a:solidFill>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c) Khi thực nộp thuế GTGT của hàng nhập khẩu vào Ngân sách Nhà nước, ghi:</a:t>
            </a:r>
            <a:endParaRPr lang="en-US" sz="2800" dirty="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Nợ TK </a:t>
            </a:r>
            <a:r>
              <a:rPr lang="nl-NL" sz="2800" dirty="0" smtClean="0">
                <a:latin typeface="Times New Roman" panose="02020603050405020304" pitchFamily="18" charset="0"/>
                <a:cs typeface="Times New Roman" panose="02020603050405020304" pitchFamily="18" charset="0"/>
              </a:rPr>
              <a:t>33312 </a:t>
            </a:r>
          </a:p>
          <a:p>
            <a:r>
              <a:rPr lang="nl-NL" sz="2800" dirty="0">
                <a:latin typeface="Times New Roman" panose="02020603050405020304" pitchFamily="18" charset="0"/>
                <a:cs typeface="Times New Roman" panose="02020603050405020304" pitchFamily="18" charset="0"/>
              </a:rPr>
              <a:t> </a:t>
            </a:r>
            <a:r>
              <a:rPr lang="nl-NL" sz="2800" dirty="0" smtClean="0">
                <a:latin typeface="Times New Roman" panose="02020603050405020304" pitchFamily="18" charset="0"/>
                <a:cs typeface="Times New Roman" panose="02020603050405020304" pitchFamily="18" charset="0"/>
              </a:rPr>
              <a:t>    Có TK 112</a:t>
            </a:r>
            <a:endParaRPr lang="en-US" sz="2800" dirty="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3271336"/>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260648"/>
            <a:ext cx="8610600" cy="6986528"/>
          </a:xfrm>
          <a:prstGeom prst="rect">
            <a:avLst/>
          </a:prstGeom>
          <a:noFill/>
        </p:spPr>
        <p:txBody>
          <a:bodyPr wrap="square" rtlCol="0">
            <a:spAutoFit/>
          </a:bodyPr>
          <a:lstStyle/>
          <a:p>
            <a:r>
              <a:rPr lang="nl-NL" sz="2800" b="1" i="1" dirty="0">
                <a:solidFill>
                  <a:srgbClr val="FF0000"/>
                </a:solidFill>
                <a:latin typeface="Times New Roman" panose="02020603050405020304" pitchFamily="18" charset="0"/>
                <a:cs typeface="Times New Roman" panose="02020603050405020304" pitchFamily="18" charset="0"/>
              </a:rPr>
              <a:t>Kế toán thuế GTGT của hàng nhập khẩu (TK 33312</a:t>
            </a:r>
            <a:r>
              <a:rPr lang="nl-NL" sz="2800" b="1" i="1" dirty="0" smtClean="0">
                <a:solidFill>
                  <a:srgbClr val="FF0000"/>
                </a:solidFill>
                <a:latin typeface="Times New Roman" panose="02020603050405020304" pitchFamily="18" charset="0"/>
                <a:cs typeface="Times New Roman" panose="02020603050405020304" pitchFamily="18" charset="0"/>
              </a:rPr>
              <a:t>)</a:t>
            </a:r>
            <a:endParaRPr lang="en-US" sz="2800" dirty="0">
              <a:solidFill>
                <a:srgbClr val="FF0000"/>
              </a:solidFill>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Trường hợp nhập khẩu ủy thác (áp dụng tại bên giao ủy thác</a:t>
            </a:r>
            <a:r>
              <a:rPr lang="nl-NL" sz="2800" dirty="0" smtClean="0">
                <a:latin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	- Khi nhận được thông báo về nghĩa vụ nộp thuế GTGT hàng nhập khẩu từ bên nhận ủy thác, bên giao ủy thác ghi nhận số thuế GTGT hàng nhập khẩu phải nộp được khấu trừ, ghi:</a:t>
            </a:r>
            <a:r>
              <a:rPr lang="nl-NL" sz="2800" b="1" i="1" dirty="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Nợ TK 133 </a:t>
            </a:r>
            <a:endParaRPr lang="nl-NL" sz="2800" dirty="0" smtClean="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 </a:t>
            </a:r>
            <a:r>
              <a:rPr lang="nl-NL" sz="2800" dirty="0" smtClean="0">
                <a:latin typeface="Times New Roman" panose="02020603050405020304" pitchFamily="18" charset="0"/>
                <a:cs typeface="Times New Roman" panose="02020603050405020304" pitchFamily="18" charset="0"/>
              </a:rPr>
              <a:t>   Có </a:t>
            </a:r>
            <a:r>
              <a:rPr lang="nl-NL" sz="2800" dirty="0">
                <a:latin typeface="Times New Roman" panose="02020603050405020304" pitchFamily="18" charset="0"/>
                <a:cs typeface="Times New Roman" panose="02020603050405020304" pitchFamily="18" charset="0"/>
              </a:rPr>
              <a:t>TK </a:t>
            </a:r>
            <a:r>
              <a:rPr lang="nl-NL" sz="2800" dirty="0" smtClean="0">
                <a:latin typeface="Times New Roman" panose="02020603050405020304" pitchFamily="18" charset="0"/>
                <a:cs typeface="Times New Roman" panose="02020603050405020304" pitchFamily="18" charset="0"/>
              </a:rPr>
              <a:t>33312 </a:t>
            </a:r>
            <a:r>
              <a:rPr lang="nl-NL"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	- Khi nhận được chứng từ nộp thuế vào NSNN của bên nhận ủy thác, bên giao ủy thác phản ánh giảm nghĩa vụ với NSNN về thuế GTGT hàng nhập khẩu, ghi:</a:t>
            </a:r>
            <a:endParaRPr lang="en-US" sz="2800" dirty="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Nợ TK </a:t>
            </a:r>
            <a:r>
              <a:rPr lang="nl-NL" sz="2800" dirty="0" smtClean="0">
                <a:latin typeface="Times New Roman" panose="02020603050405020304" pitchFamily="18" charset="0"/>
                <a:cs typeface="Times New Roman" panose="02020603050405020304" pitchFamily="18" charset="0"/>
              </a:rPr>
              <a:t>33312 </a:t>
            </a:r>
          </a:p>
          <a:p>
            <a:r>
              <a:rPr lang="nl-NL" sz="2800" dirty="0">
                <a:latin typeface="Times New Roman" panose="02020603050405020304" pitchFamily="18" charset="0"/>
                <a:cs typeface="Times New Roman" panose="02020603050405020304" pitchFamily="18" charset="0"/>
              </a:rPr>
              <a:t> </a:t>
            </a:r>
            <a:r>
              <a:rPr lang="nl-NL" sz="2800" dirty="0" smtClean="0">
                <a:latin typeface="Times New Roman" panose="02020603050405020304" pitchFamily="18" charset="0"/>
                <a:cs typeface="Times New Roman" panose="02020603050405020304" pitchFamily="18" charset="0"/>
              </a:rPr>
              <a:t>     Có TK </a:t>
            </a:r>
            <a:r>
              <a:rPr lang="nl-NL" sz="2800" dirty="0">
                <a:latin typeface="Times New Roman" panose="02020603050405020304" pitchFamily="18" charset="0"/>
                <a:cs typeface="Times New Roman" panose="02020603050405020304" pitchFamily="18" charset="0"/>
              </a:rPr>
              <a:t>111, </a:t>
            </a:r>
            <a:r>
              <a:rPr lang="nl-NL" sz="2800" dirty="0" smtClean="0">
                <a:latin typeface="Times New Roman" panose="02020603050405020304" pitchFamily="18" charset="0"/>
                <a:cs typeface="Times New Roman" panose="02020603050405020304" pitchFamily="18" charset="0"/>
              </a:rPr>
              <a:t>112 (nếu trả tiền ngay)</a:t>
            </a:r>
            <a:endParaRPr lang="en-US" sz="2800" dirty="0">
              <a:latin typeface="Times New Roman" panose="02020603050405020304" pitchFamily="18" charset="0"/>
              <a:cs typeface="Times New Roman" panose="02020603050405020304" pitchFamily="18" charset="0"/>
            </a:endParaRPr>
          </a:p>
          <a:p>
            <a:r>
              <a:rPr lang="nl-NL" sz="2800" dirty="0" smtClean="0">
                <a:latin typeface="Times New Roman" panose="02020603050405020304" pitchFamily="18" charset="0"/>
                <a:cs typeface="Times New Roman" panose="02020603050405020304" pitchFamily="18" charset="0"/>
              </a:rPr>
              <a:t>      Có </a:t>
            </a:r>
            <a:r>
              <a:rPr lang="nl-NL" sz="2800" dirty="0">
                <a:latin typeface="Times New Roman" panose="02020603050405020304" pitchFamily="18" charset="0"/>
                <a:cs typeface="Times New Roman" panose="02020603050405020304" pitchFamily="18" charset="0"/>
              </a:rPr>
              <a:t>TK 3388 </a:t>
            </a:r>
            <a:r>
              <a:rPr lang="nl-NL" sz="2800" dirty="0" smtClean="0">
                <a:latin typeface="Times New Roman" panose="02020603050405020304" pitchFamily="18" charset="0"/>
                <a:cs typeface="Times New Roman" panose="02020603050405020304" pitchFamily="18" charset="0"/>
              </a:rPr>
              <a:t> (</a:t>
            </a:r>
            <a:r>
              <a:rPr lang="nl-NL" sz="2800" dirty="0">
                <a:latin typeface="Times New Roman" panose="02020603050405020304" pitchFamily="18" charset="0"/>
                <a:cs typeface="Times New Roman" panose="02020603050405020304" pitchFamily="18" charset="0"/>
              </a:rPr>
              <a:t>nếu chưa thanh toán ngay tiền thuế </a:t>
            </a:r>
            <a:r>
              <a:rPr lang="nl-NL"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6553719"/>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260648"/>
            <a:ext cx="8610600" cy="5262979"/>
          </a:xfrm>
          <a:prstGeom prst="rect">
            <a:avLst/>
          </a:prstGeom>
          <a:noFill/>
        </p:spPr>
        <p:txBody>
          <a:bodyPr wrap="square" rtlCol="0">
            <a:spAutoFit/>
          </a:bodyPr>
          <a:lstStyle/>
          <a:p>
            <a:r>
              <a:rPr lang="nl-NL" sz="2800" b="1" i="1" dirty="0">
                <a:solidFill>
                  <a:srgbClr val="FF0000"/>
                </a:solidFill>
                <a:latin typeface="Times New Roman" panose="02020603050405020304" pitchFamily="18" charset="0"/>
                <a:cs typeface="Times New Roman" panose="02020603050405020304" pitchFamily="18" charset="0"/>
              </a:rPr>
              <a:t>Kế toán thuế GTGT được khấu </a:t>
            </a:r>
            <a:r>
              <a:rPr lang="nl-NL" sz="2800" b="1" i="1" dirty="0" smtClean="0">
                <a:solidFill>
                  <a:srgbClr val="FF0000"/>
                </a:solidFill>
                <a:latin typeface="Times New Roman" panose="02020603050405020304" pitchFamily="18" charset="0"/>
                <a:cs typeface="Times New Roman" panose="02020603050405020304" pitchFamily="18" charset="0"/>
              </a:rPr>
              <a:t>trừ</a:t>
            </a:r>
            <a:endParaRPr lang="en-US" sz="2800" dirty="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 Định kỳ, kế toán tính, xác định số thuế GTGT được khấu trừ với số thuế GTGT đầu ra phải nộp trong kỳ, ghi:</a:t>
            </a:r>
            <a:endParaRPr lang="en-US" sz="2800" dirty="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Nợ TK 3331 </a:t>
            </a:r>
            <a:endParaRPr lang="nl-NL" sz="2800" dirty="0" smtClean="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 </a:t>
            </a:r>
            <a:r>
              <a:rPr lang="nl-NL" sz="2800" dirty="0" smtClean="0">
                <a:latin typeface="Times New Roman" panose="02020603050405020304" pitchFamily="18" charset="0"/>
                <a:cs typeface="Times New Roman" panose="02020603050405020304" pitchFamily="18" charset="0"/>
              </a:rPr>
              <a:t>   Có </a:t>
            </a:r>
            <a:r>
              <a:rPr lang="nl-NL" sz="2800" dirty="0">
                <a:latin typeface="Times New Roman" panose="02020603050405020304" pitchFamily="18" charset="0"/>
                <a:cs typeface="Times New Roman" panose="02020603050405020304" pitchFamily="18" charset="0"/>
              </a:rPr>
              <a:t>TK </a:t>
            </a:r>
            <a:r>
              <a:rPr lang="nl-NL" sz="2800" dirty="0" smtClean="0">
                <a:latin typeface="Times New Roman" panose="02020603050405020304" pitchFamily="18" charset="0"/>
                <a:cs typeface="Times New Roman" panose="02020603050405020304" pitchFamily="18" charset="0"/>
              </a:rPr>
              <a:t>133</a:t>
            </a:r>
          </a:p>
          <a:p>
            <a:r>
              <a:rPr lang="nl-NL" sz="2800" b="1" i="1" dirty="0" smtClean="0">
                <a:latin typeface="Times New Roman" panose="02020603050405020304" pitchFamily="18" charset="0"/>
                <a:cs typeface="Times New Roman" panose="02020603050405020304" pitchFamily="18" charset="0"/>
              </a:rPr>
              <a:t>Kế </a:t>
            </a:r>
            <a:r>
              <a:rPr lang="nl-NL" sz="2800" b="1" i="1" dirty="0">
                <a:latin typeface="Times New Roman" panose="02020603050405020304" pitchFamily="18" charset="0"/>
                <a:cs typeface="Times New Roman" panose="02020603050405020304" pitchFamily="18" charset="0"/>
              </a:rPr>
              <a:t>toán thuế GTGT đầu vào được hoàn </a:t>
            </a:r>
            <a:endParaRPr lang="en-US" sz="2800" dirty="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Trường hợp doanh nghiệp được hoàn thuế GTGT theo luật định do thuế đầu vào lớn hơn thuế đầu ra, ghi: </a:t>
            </a:r>
            <a:endParaRPr lang="en-US" sz="2800" dirty="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Nợ các TK 111, 112</a:t>
            </a:r>
            <a:endParaRPr lang="en-US" sz="2800" dirty="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	Có TK 133 - Thuế GTGT được khấu trừ.</a:t>
            </a:r>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r>
              <a:rPr lang="nl-NL"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0664004"/>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55517"/>
            <a:ext cx="9143999" cy="5232253"/>
          </a:xfrm>
        </p:spPr>
        <p:txBody>
          <a:bodyPr>
            <a:noAutofit/>
          </a:bodyPr>
          <a:lstStyle/>
          <a:p>
            <a:pPr marL="514350" indent="-514350">
              <a:buAutoNum type="arabicPeriod"/>
            </a:pPr>
            <a:r>
              <a:rPr lang="en-US" sz="2800" b="0" dirty="0" err="1" smtClean="0">
                <a:latin typeface="Times New Roman" panose="02020603050405020304" pitchFamily="18" charset="0"/>
                <a:cs typeface="Times New Roman" panose="02020603050405020304" pitchFamily="18" charset="0"/>
              </a:rPr>
              <a:t>Bán</a:t>
            </a:r>
            <a:r>
              <a:rPr lang="en-US" sz="2800" b="0" dirty="0" smtClean="0">
                <a:latin typeface="Times New Roman" panose="02020603050405020304" pitchFamily="18" charset="0"/>
                <a:cs typeface="Times New Roman" panose="02020603050405020304" pitchFamily="18" charset="0"/>
              </a:rPr>
              <a:t> 200 </a:t>
            </a:r>
            <a:r>
              <a:rPr lang="en-US" sz="2800" b="0" dirty="0" err="1" smtClean="0">
                <a:latin typeface="Times New Roman" panose="02020603050405020304" pitchFamily="18" charset="0"/>
                <a:cs typeface="Times New Roman" panose="02020603050405020304" pitchFamily="18" charset="0"/>
              </a:rPr>
              <a:t>sp</a:t>
            </a:r>
            <a:r>
              <a:rPr lang="en-US" sz="2800" b="0" dirty="0" smtClean="0">
                <a:latin typeface="Times New Roman" panose="02020603050405020304" pitchFamily="18" charset="0"/>
                <a:cs typeface="Times New Roman" panose="02020603050405020304" pitchFamily="18" charset="0"/>
              </a:rPr>
              <a:t> A, </a:t>
            </a:r>
            <a:r>
              <a:rPr lang="en-US" sz="2800" b="0" dirty="0" err="1" smtClean="0">
                <a:latin typeface="Times New Roman" panose="02020603050405020304" pitchFamily="18" charset="0"/>
                <a:cs typeface="Times New Roman" panose="02020603050405020304" pitchFamily="18" charset="0"/>
              </a:rPr>
              <a:t>giá</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bán</a:t>
            </a:r>
            <a:r>
              <a:rPr lang="en-US" sz="2800" b="0" dirty="0" smtClean="0">
                <a:latin typeface="Times New Roman" panose="02020603050405020304" pitchFamily="18" charset="0"/>
                <a:cs typeface="Times New Roman" panose="02020603050405020304" pitchFamily="18" charset="0"/>
              </a:rPr>
              <a:t> </a:t>
            </a:r>
            <a:r>
              <a:rPr lang="en-US" sz="2800" b="0" dirty="0">
                <a:latin typeface="Times New Roman" panose="02020603050405020304" pitchFamily="18" charset="0"/>
                <a:cs typeface="Times New Roman" panose="02020603050405020304" pitchFamily="18" charset="0"/>
              </a:rPr>
              <a:t>4</a:t>
            </a:r>
            <a:r>
              <a:rPr lang="en-US" sz="2800" b="0" dirty="0" smtClean="0">
                <a:latin typeface="Times New Roman" panose="02020603050405020304" pitchFamily="18" charset="0"/>
                <a:cs typeface="Times New Roman" panose="02020603050405020304" pitchFamily="18" charset="0"/>
              </a:rPr>
              <a:t>00.000 đ/</a:t>
            </a:r>
            <a:r>
              <a:rPr lang="en-US" sz="2800" b="0" dirty="0" err="1" smtClean="0">
                <a:latin typeface="Times New Roman" panose="02020603050405020304" pitchFamily="18" charset="0"/>
                <a:cs typeface="Times New Roman" panose="02020603050405020304" pitchFamily="18" charset="0"/>
              </a:rPr>
              <a:t>sp</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thuế</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GTGT</a:t>
            </a:r>
            <a:r>
              <a:rPr lang="en-US" sz="2800" b="0" dirty="0" smtClean="0">
                <a:latin typeface="Times New Roman" panose="02020603050405020304" pitchFamily="18" charset="0"/>
                <a:cs typeface="Times New Roman" panose="02020603050405020304" pitchFamily="18" charset="0"/>
              </a:rPr>
              <a:t> 10% </a:t>
            </a:r>
            <a:r>
              <a:rPr lang="en-US" sz="2800" b="0" dirty="0" err="1" smtClean="0">
                <a:latin typeface="Times New Roman" panose="02020603050405020304" pitchFamily="18" charset="0"/>
                <a:cs typeface="Times New Roman" panose="02020603050405020304" pitchFamily="18" charset="0"/>
              </a:rPr>
              <a:t>chưa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thu</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tiền</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khách</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hàng</a:t>
            </a:r>
            <a:endParaRPr lang="en-US" sz="2800" b="0" dirty="0" smtClean="0">
              <a:latin typeface="Times New Roman" panose="02020603050405020304" pitchFamily="18" charset="0"/>
              <a:cs typeface="Times New Roman" panose="02020603050405020304" pitchFamily="18" charset="0"/>
            </a:endParaRPr>
          </a:p>
          <a:p>
            <a:pPr marL="514350" indent="-514350">
              <a:buAutoNum type="arabicPeriod"/>
            </a:pPr>
            <a:r>
              <a:rPr lang="en-US" sz="2800" b="0" dirty="0" err="1" smtClean="0">
                <a:latin typeface="Times New Roman" panose="02020603050405020304" pitchFamily="18" charset="0"/>
                <a:cs typeface="Times New Roman" panose="02020603050405020304" pitchFamily="18" charset="0"/>
              </a:rPr>
              <a:t>Mua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hàng</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hóa</a:t>
            </a:r>
            <a:r>
              <a:rPr lang="en-US" sz="2800" b="0" dirty="0" smtClean="0">
                <a:latin typeface="Times New Roman" panose="02020603050405020304" pitchFamily="18" charset="0"/>
                <a:cs typeface="Times New Roman" panose="02020603050405020304" pitchFamily="18" charset="0"/>
              </a:rPr>
              <a:t> B </a:t>
            </a:r>
            <a:r>
              <a:rPr lang="en-US" sz="2800" b="0" dirty="0" err="1" smtClean="0">
                <a:latin typeface="Times New Roman" panose="02020603050405020304" pitchFamily="18" charset="0"/>
                <a:cs typeface="Times New Roman" panose="02020603050405020304" pitchFamily="18" charset="0"/>
              </a:rPr>
              <a:t>về</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nhập</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kho</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trị</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giá</a:t>
            </a:r>
            <a:r>
              <a:rPr lang="en-US" sz="2800" b="0" dirty="0" smtClean="0">
                <a:latin typeface="Times New Roman" panose="02020603050405020304" pitchFamily="18" charset="0"/>
                <a:cs typeface="Times New Roman" panose="02020603050405020304" pitchFamily="18" charset="0"/>
              </a:rPr>
              <a:t> 5.000.000 </a:t>
            </a:r>
            <a:r>
              <a:rPr lang="en-US" sz="2800" b="0" dirty="0" err="1" smtClean="0">
                <a:latin typeface="Times New Roman" panose="02020603050405020304" pitchFamily="18" charset="0"/>
                <a:cs typeface="Times New Roman" panose="02020603050405020304" pitchFamily="18" charset="0"/>
              </a:rPr>
              <a:t>đồng</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thuế</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GTGT</a:t>
            </a:r>
            <a:r>
              <a:rPr lang="en-US" sz="2800" b="0" dirty="0" smtClean="0">
                <a:latin typeface="Times New Roman" panose="02020603050405020304" pitchFamily="18" charset="0"/>
                <a:cs typeface="Times New Roman" panose="02020603050405020304" pitchFamily="18" charset="0"/>
              </a:rPr>
              <a:t> 10% </a:t>
            </a:r>
            <a:r>
              <a:rPr lang="en-US" sz="2800" b="0" dirty="0" err="1" smtClean="0">
                <a:latin typeface="Times New Roman" panose="02020603050405020304" pitchFamily="18" charset="0"/>
                <a:cs typeface="Times New Roman" panose="02020603050405020304" pitchFamily="18" charset="0"/>
              </a:rPr>
              <a:t>trả</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bằng</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tiền</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mặt</a:t>
            </a:r>
            <a:r>
              <a:rPr lang="en-US" sz="2800" b="0" dirty="0" smtClean="0">
                <a:latin typeface="Times New Roman" panose="02020603050405020304" pitchFamily="18" charset="0"/>
                <a:cs typeface="Times New Roman" panose="02020603050405020304" pitchFamily="18" charset="0"/>
              </a:rPr>
              <a:t>..</a:t>
            </a:r>
          </a:p>
          <a:p>
            <a:pPr marL="514350" indent="-514350">
              <a:buAutoNum type="arabicPeriod"/>
            </a:pPr>
            <a:r>
              <a:rPr lang="en-US" sz="2800" b="0" dirty="0" err="1" smtClean="0">
                <a:latin typeface="Times New Roman" panose="02020603050405020304" pitchFamily="18" charset="0"/>
                <a:cs typeface="Times New Roman" panose="02020603050405020304" pitchFamily="18" charset="0"/>
              </a:rPr>
              <a:t>Hàng</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hóa</a:t>
            </a:r>
            <a:r>
              <a:rPr lang="en-US" sz="2800" b="0" dirty="0" smtClean="0">
                <a:latin typeface="Times New Roman" panose="02020603050405020304" pitchFamily="18" charset="0"/>
                <a:cs typeface="Times New Roman" panose="02020603050405020304" pitchFamily="18" charset="0"/>
              </a:rPr>
              <a:t> A </a:t>
            </a:r>
            <a:r>
              <a:rPr lang="en-US" sz="2800" b="0" dirty="0" err="1" smtClean="0">
                <a:latin typeface="Times New Roman" panose="02020603050405020304" pitchFamily="18" charset="0"/>
                <a:cs typeface="Times New Roman" panose="02020603050405020304" pitchFamily="18" charset="0"/>
              </a:rPr>
              <a:t>kém</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chất</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lượng</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người</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mua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trả</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lại</a:t>
            </a:r>
            <a:r>
              <a:rPr lang="en-US" sz="2800" b="0" dirty="0" smtClean="0">
                <a:latin typeface="Times New Roman" panose="02020603050405020304" pitchFamily="18" charset="0"/>
                <a:cs typeface="Times New Roman" panose="02020603050405020304" pitchFamily="18" charset="0"/>
              </a:rPr>
              <a:t> 10 </a:t>
            </a:r>
            <a:r>
              <a:rPr lang="en-US" sz="2800" b="0" dirty="0" err="1" smtClean="0">
                <a:latin typeface="Times New Roman" panose="02020603050405020304" pitchFamily="18" charset="0"/>
                <a:cs typeface="Times New Roman" panose="02020603050405020304" pitchFamily="18" charset="0"/>
              </a:rPr>
              <a:t>sp</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cấn</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trừ</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công</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nợ</a:t>
            </a:r>
            <a:endParaRPr lang="en-US" sz="2800" b="0" dirty="0" smtClean="0">
              <a:latin typeface="Times New Roman" panose="02020603050405020304" pitchFamily="18" charset="0"/>
              <a:cs typeface="Times New Roman" panose="02020603050405020304" pitchFamily="18" charset="0"/>
            </a:endParaRPr>
          </a:p>
          <a:p>
            <a:pPr marL="514350" indent="-514350">
              <a:buAutoNum type="arabicPeriod"/>
            </a:pPr>
            <a:r>
              <a:rPr lang="en-US" sz="2800" b="0" dirty="0" err="1" smtClean="0">
                <a:latin typeface="Times New Roman" panose="02020603050405020304" pitchFamily="18" charset="0"/>
                <a:cs typeface="Times New Roman" panose="02020603050405020304" pitchFamily="18" charset="0"/>
              </a:rPr>
              <a:t>Mua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TSCĐ</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về</a:t>
            </a:r>
            <a:r>
              <a:rPr lang="en-US" sz="2800" b="0" dirty="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sử</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dụng</a:t>
            </a:r>
            <a:r>
              <a:rPr lang="en-US" sz="2800" b="0" dirty="0" smtClean="0">
                <a:latin typeface="Times New Roman" panose="02020603050405020304" pitchFamily="18" charset="0"/>
                <a:cs typeface="Times New Roman" panose="02020603050405020304" pitchFamily="18" charset="0"/>
              </a:rPr>
              <a:t> ở </a:t>
            </a:r>
            <a:r>
              <a:rPr lang="en-US" sz="2800" b="0" dirty="0" err="1" smtClean="0">
                <a:latin typeface="Times New Roman" panose="02020603050405020304" pitchFamily="18" charset="0"/>
                <a:cs typeface="Times New Roman" panose="02020603050405020304" pitchFamily="18" charset="0"/>
              </a:rPr>
              <a:t>bộ</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phận</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bán</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hàng</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trị</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giá</a:t>
            </a:r>
            <a:r>
              <a:rPr lang="en-US" sz="2800" b="0" dirty="0" smtClean="0">
                <a:latin typeface="Times New Roman" panose="02020603050405020304" pitchFamily="18" charset="0"/>
                <a:cs typeface="Times New Roman" panose="02020603050405020304" pitchFamily="18" charset="0"/>
              </a:rPr>
              <a:t> 35.000.000 đ, </a:t>
            </a:r>
            <a:r>
              <a:rPr lang="en-US" sz="2800" b="0" dirty="0" err="1" smtClean="0">
                <a:latin typeface="Times New Roman" panose="02020603050405020304" pitchFamily="18" charset="0"/>
                <a:cs typeface="Times New Roman" panose="02020603050405020304" pitchFamily="18" charset="0"/>
              </a:rPr>
              <a:t>thuế</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GTGT</a:t>
            </a:r>
            <a:r>
              <a:rPr lang="en-US" sz="2800" b="0" dirty="0" smtClean="0">
                <a:latin typeface="Times New Roman" panose="02020603050405020304" pitchFamily="18" charset="0"/>
                <a:cs typeface="Times New Roman" panose="02020603050405020304" pitchFamily="18" charset="0"/>
              </a:rPr>
              <a:t> 10% </a:t>
            </a:r>
            <a:r>
              <a:rPr lang="en-US" sz="2800" b="0" dirty="0" err="1" smtClean="0">
                <a:latin typeface="Times New Roman" panose="02020603050405020304" pitchFamily="18" charset="0"/>
                <a:cs typeface="Times New Roman" panose="02020603050405020304" pitchFamily="18" charset="0"/>
              </a:rPr>
              <a:t>chưa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trả</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tiền</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người</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bán</a:t>
            </a:r>
            <a:r>
              <a:rPr lang="en-US" sz="2800" b="0" dirty="0" smtClean="0">
                <a:latin typeface="Times New Roman" panose="02020603050405020304" pitchFamily="18" charset="0"/>
                <a:cs typeface="Times New Roman" panose="02020603050405020304" pitchFamily="18" charset="0"/>
              </a:rPr>
              <a:t>.</a:t>
            </a:r>
          </a:p>
          <a:p>
            <a:pPr marL="514350" indent="-514350">
              <a:buAutoNum type="arabicPeriod"/>
            </a:pPr>
            <a:r>
              <a:rPr lang="en-US" sz="2800" b="0" dirty="0" err="1" smtClean="0">
                <a:latin typeface="Times New Roman" panose="02020603050405020304" pitchFamily="18" charset="0"/>
                <a:cs typeface="Times New Roman" panose="02020603050405020304" pitchFamily="18" charset="0"/>
              </a:rPr>
              <a:t>Khấu</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trừ</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thuế</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GTGT</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trong</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tháng</a:t>
            </a:r>
            <a:endParaRPr lang="en-US" sz="2800" b="0" dirty="0" smtClean="0">
              <a:latin typeface="Times New Roman" panose="02020603050405020304" pitchFamily="18" charset="0"/>
              <a:cs typeface="Times New Roman" panose="02020603050405020304" pitchFamily="18" charset="0"/>
            </a:endParaRPr>
          </a:p>
          <a:p>
            <a:pPr marL="514350" indent="-514350">
              <a:buAutoNum type="arabicPeriod"/>
            </a:pPr>
            <a:r>
              <a:rPr lang="en-US" sz="2800" b="0" dirty="0" err="1" smtClean="0">
                <a:latin typeface="Times New Roman" panose="02020603050405020304" pitchFamily="18" charset="0"/>
                <a:cs typeface="Times New Roman" panose="02020603050405020304" pitchFamily="18" charset="0"/>
              </a:rPr>
              <a:t>Nộp</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thuế</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GTGT</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vào</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ngân</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sách</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bằng</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TGNH</a:t>
            </a:r>
            <a:r>
              <a:rPr lang="en-US" sz="2800" b="0" dirty="0" smtClean="0">
                <a:latin typeface="Times New Roman" panose="02020603050405020304" pitchFamily="18" charset="0"/>
                <a:cs typeface="Times New Roman" panose="02020603050405020304" pitchFamily="18" charset="0"/>
              </a:rPr>
              <a:t>.</a:t>
            </a:r>
            <a:endParaRPr lang="en-US" sz="2800" b="0" dirty="0">
              <a:latin typeface="Times New Roman" panose="02020603050405020304" pitchFamily="18" charset="0"/>
              <a:cs typeface="Times New Roman" panose="02020603050405020304" pitchFamily="18" charset="0"/>
            </a:endParaRPr>
          </a:p>
          <a:p>
            <a:pPr marL="0" indent="0">
              <a:buNone/>
            </a:pPr>
            <a:endParaRPr lang="en-US" sz="2800" b="0" dirty="0">
              <a:latin typeface="Times New Roman" panose="02020603050405020304" pitchFamily="18" charset="0"/>
              <a:cs typeface="Times New Roman" panose="02020603050405020304" pitchFamily="18" charset="0"/>
            </a:endParaRPr>
          </a:p>
        </p:txBody>
      </p:sp>
      <p:sp>
        <p:nvSpPr>
          <p:cNvPr id="4" name="Title 1"/>
          <p:cNvSpPr txBox="1">
            <a:spLocks/>
          </p:cNvSpPr>
          <p:nvPr/>
        </p:nvSpPr>
        <p:spPr>
          <a:xfrm>
            <a:off x="-108519" y="131708"/>
            <a:ext cx="9541278" cy="75541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lnSpc>
                <a:spcPct val="100000"/>
              </a:lnSpc>
              <a:buFontTx/>
              <a:buChar char="-"/>
            </a:pPr>
            <a:r>
              <a:rPr lang="en-US" sz="2800" b="0" dirty="0" err="1" smtClean="0">
                <a:latin typeface="Times New Roman" panose="02020603050405020304" pitchFamily="18" charset="0"/>
                <a:cs typeface="Times New Roman" panose="02020603050405020304" pitchFamily="18" charset="0"/>
              </a:rPr>
              <a:t>VÍ</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DỤ</a:t>
            </a:r>
            <a:r>
              <a:rPr lang="en-US" sz="2800" b="0" dirty="0" smtClean="0">
                <a:latin typeface="Times New Roman" panose="02020603050405020304" pitchFamily="18" charset="0"/>
                <a:cs typeface="Times New Roman" panose="02020603050405020304" pitchFamily="18" charset="0"/>
              </a:rPr>
              <a:t> 1: </a:t>
            </a:r>
            <a:r>
              <a:rPr lang="en-US" sz="2800" b="0" dirty="0" err="1" smtClean="0">
                <a:latin typeface="Times New Roman" panose="02020603050405020304" pitchFamily="18" charset="0"/>
                <a:cs typeface="Times New Roman" panose="02020603050405020304" pitchFamily="18" charset="0"/>
              </a:rPr>
              <a:t>Công</a:t>
            </a:r>
            <a:r>
              <a:rPr lang="en-US" sz="2800" b="0" dirty="0" smtClean="0">
                <a:latin typeface="Times New Roman" panose="02020603050405020304" pitchFamily="18" charset="0"/>
                <a:cs typeface="Times New Roman" panose="02020603050405020304" pitchFamily="18" charset="0"/>
              </a:rPr>
              <a:t> ty A </a:t>
            </a:r>
            <a:r>
              <a:rPr lang="en-US" sz="2800" b="0" dirty="0" err="1" smtClean="0">
                <a:latin typeface="Times New Roman" panose="02020603050405020304" pitchFamily="18" charset="0"/>
                <a:cs typeface="Times New Roman" panose="02020603050405020304" pitchFamily="18" charset="0"/>
              </a:rPr>
              <a:t>tính</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thuế</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GTGT</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theo</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phương</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pháp</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khấu</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trừ</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định</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khoản</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các</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NVKTPS</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sau</a:t>
            </a:r>
            <a:r>
              <a:rPr lang="en-US" sz="2800" b="0" dirty="0" smtClean="0">
                <a:latin typeface="Times New Roman" panose="02020603050405020304" pitchFamily="18" charset="0"/>
                <a:cs typeface="Times New Roman" panose="02020603050405020304" pitchFamily="18" charset="0"/>
              </a:rPr>
              <a:t>:</a:t>
            </a:r>
            <a:endParaRPr lang="en-US" sz="2800" b="0"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4294967295"/>
          </p:nvPr>
        </p:nvSpPr>
        <p:spPr/>
        <p:txBody>
          <a:bodyPr/>
          <a:lstStyle/>
          <a:p>
            <a:fld id="{38EF42A2-2C56-4F87-A66C-6D0840904275}" type="slidenum">
              <a:rPr lang="vi-VN" smtClean="0"/>
              <a:t>44</a:t>
            </a:fld>
            <a:endParaRPr lang="vi-VN"/>
          </a:p>
        </p:txBody>
      </p:sp>
    </p:spTree>
    <p:extLst>
      <p:ext uri="{BB962C8B-B14F-4D97-AF65-F5344CB8AC3E}">
        <p14:creationId xmlns:p14="http://schemas.microsoft.com/office/powerpoint/2010/main" val="1579374840"/>
      </p:ext>
    </p:extLst>
  </p:cSld>
  <p:clrMapOvr>
    <a:masterClrMapping/>
  </p:clrMapOvr>
  <p:transition>
    <p:wip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116632"/>
            <a:ext cx="9143999" cy="5232253"/>
          </a:xfrm>
        </p:spPr>
        <p:txBody>
          <a:bodyPr>
            <a:noAutofit/>
          </a:bodyPr>
          <a:lstStyle/>
          <a:p>
            <a:pPr marL="0" indent="0">
              <a:buNone/>
            </a:pPr>
            <a:r>
              <a:rPr lang="nl-NL" sz="2800" b="0" dirty="0" smtClean="0">
                <a:latin typeface="Times New Roman" panose="02020603050405020304" pitchFamily="18" charset="0"/>
                <a:cs typeface="Times New Roman" panose="02020603050405020304" pitchFamily="18" charset="0"/>
              </a:rPr>
              <a:t>7. </a:t>
            </a:r>
            <a:r>
              <a:rPr lang="nl-NL" sz="2800" b="0" dirty="0">
                <a:latin typeface="Times New Roman" panose="02020603050405020304" pitchFamily="18" charset="0"/>
                <a:cs typeface="Times New Roman" panose="02020603050405020304" pitchFamily="18" charset="0"/>
              </a:rPr>
              <a:t>N</a:t>
            </a:r>
            <a:r>
              <a:rPr lang="nl-NL" sz="2800" b="0" dirty="0" smtClean="0">
                <a:latin typeface="Times New Roman" panose="02020603050405020304" pitchFamily="18" charset="0"/>
                <a:cs typeface="Times New Roman" panose="02020603050405020304" pitchFamily="18" charset="0"/>
              </a:rPr>
              <a:t>hận </a:t>
            </a:r>
            <a:r>
              <a:rPr lang="nl-NL" sz="2800" b="0" dirty="0">
                <a:latin typeface="Times New Roman" panose="02020603050405020304" pitchFamily="18" charset="0"/>
                <a:cs typeface="Times New Roman" panose="02020603050405020304" pitchFamily="18" charset="0"/>
              </a:rPr>
              <a:t>được thông báo về nghĩa vụ nộp thuế GTGT hàng nhập khẩu từ bên nhận ủy </a:t>
            </a:r>
            <a:r>
              <a:rPr lang="nl-NL" sz="2800" b="0" dirty="0" smtClean="0">
                <a:latin typeface="Times New Roman" panose="02020603050405020304" pitchFamily="18" charset="0"/>
                <a:cs typeface="Times New Roman" panose="02020603050405020304" pitchFamily="18" charset="0"/>
              </a:rPr>
              <a:t>thác</a:t>
            </a:r>
            <a:r>
              <a:rPr lang="nl-NL" sz="2800" b="0" dirty="0">
                <a:latin typeface="Times New Roman" panose="02020603050405020304" pitchFamily="18" charset="0"/>
                <a:cs typeface="Times New Roman" panose="02020603050405020304" pitchFamily="18" charset="0"/>
              </a:rPr>
              <a:t> </a:t>
            </a:r>
            <a:r>
              <a:rPr lang="nl-NL" sz="2800" b="0" dirty="0" smtClean="0">
                <a:latin typeface="Times New Roman" panose="02020603050405020304" pitchFamily="18" charset="0"/>
                <a:cs typeface="Times New Roman" panose="02020603050405020304" pitchFamily="18" charset="0"/>
              </a:rPr>
              <a:t>số tiền 56.000.000 đồng</a:t>
            </a:r>
            <a:endParaRPr lang="nl-NL" sz="2800" b="0" i="1" dirty="0" smtClean="0">
              <a:latin typeface="Times New Roman" panose="02020603050405020304" pitchFamily="18" charset="0"/>
              <a:cs typeface="Times New Roman" panose="02020603050405020304" pitchFamily="18" charset="0"/>
            </a:endParaRPr>
          </a:p>
          <a:p>
            <a:pPr marL="0" indent="0">
              <a:buNone/>
            </a:pPr>
            <a:r>
              <a:rPr lang="en-US" sz="2800" b="0" dirty="0" smtClean="0">
                <a:latin typeface="Times New Roman" panose="02020603050405020304" pitchFamily="18" charset="0"/>
                <a:cs typeface="Times New Roman" panose="02020603050405020304" pitchFamily="18" charset="0"/>
              </a:rPr>
              <a:t>8. N</a:t>
            </a:r>
            <a:r>
              <a:rPr lang="nl-NL" sz="2800" b="0" dirty="0" smtClean="0">
                <a:latin typeface="Times New Roman" panose="02020603050405020304" pitchFamily="18" charset="0"/>
                <a:cs typeface="Times New Roman" panose="02020603050405020304" pitchFamily="18" charset="0"/>
              </a:rPr>
              <a:t>hận </a:t>
            </a:r>
            <a:r>
              <a:rPr lang="nl-NL" sz="2800" b="0" dirty="0">
                <a:latin typeface="Times New Roman" panose="02020603050405020304" pitchFamily="18" charset="0"/>
                <a:cs typeface="Times New Roman" panose="02020603050405020304" pitchFamily="18" charset="0"/>
              </a:rPr>
              <a:t>được chứng từ nộp thuế vào NSNN của bên nhận ủy </a:t>
            </a:r>
            <a:r>
              <a:rPr lang="nl-NL" sz="2800" b="0" dirty="0" smtClean="0">
                <a:latin typeface="Times New Roman" panose="02020603050405020304" pitchFamily="18" charset="0"/>
                <a:cs typeface="Times New Roman" panose="02020603050405020304" pitchFamily="18" charset="0"/>
              </a:rPr>
              <a:t>thác số thuế GTGT đã nộp ở nghiệp vụ 7, kế toán chuyển khoản hoàn trả  lại.</a:t>
            </a:r>
          </a:p>
          <a:p>
            <a:pPr marL="0" indent="0">
              <a:buNone/>
            </a:pPr>
            <a:endParaRPr lang="en-US" sz="2800" b="0"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4294967295"/>
          </p:nvPr>
        </p:nvSpPr>
        <p:spPr/>
        <p:txBody>
          <a:bodyPr/>
          <a:lstStyle/>
          <a:p>
            <a:fld id="{38EF42A2-2C56-4F87-A66C-6D0840904275}" type="slidenum">
              <a:rPr lang="vi-VN" smtClean="0"/>
              <a:t>45</a:t>
            </a:fld>
            <a:endParaRPr lang="vi-VN"/>
          </a:p>
        </p:txBody>
      </p:sp>
    </p:spTree>
    <p:extLst>
      <p:ext uri="{BB962C8B-B14F-4D97-AF65-F5344CB8AC3E}">
        <p14:creationId xmlns:p14="http://schemas.microsoft.com/office/powerpoint/2010/main" val="423608384"/>
      </p:ext>
    </p:extLst>
  </p:cSld>
  <p:clrMapOvr>
    <a:masterClrMapping/>
  </p:clrMapOvr>
  <p:transition>
    <p:wip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2"/>
          <p:cNvSpPr txBox="1">
            <a:spLocks noChangeArrowheads="1"/>
          </p:cNvSpPr>
          <p:nvPr/>
        </p:nvSpPr>
        <p:spPr bwMode="auto">
          <a:xfrm>
            <a:off x="1259632" y="620689"/>
            <a:ext cx="7560840" cy="584775"/>
          </a:xfrm>
          <a:prstGeom prst="rect">
            <a:avLst/>
          </a:prstGeom>
          <a:noFill/>
          <a:ln w="9525">
            <a:noFill/>
            <a:miter lim="800000"/>
            <a:headEnd/>
            <a:tailEnd/>
          </a:ln>
        </p:spPr>
        <p:txBody>
          <a:bodyPr wrap="square">
            <a:spAutoFit/>
          </a:bodyPr>
          <a:lstStyle/>
          <a:p>
            <a:r>
              <a:rPr lang="vi-VN" sz="3200" b="1" dirty="0">
                <a:solidFill>
                  <a:srgbClr val="FF0000"/>
                </a:solidFill>
                <a:latin typeface="+mj-lt"/>
              </a:rPr>
              <a:t>1.2. Kế toán thuế </a:t>
            </a:r>
            <a:r>
              <a:rPr lang="en-US" sz="3200" b="1" dirty="0" err="1" smtClean="0">
                <a:solidFill>
                  <a:srgbClr val="FF0000"/>
                </a:solidFill>
                <a:latin typeface="+mj-lt"/>
              </a:rPr>
              <a:t>Tiêu</a:t>
            </a:r>
            <a:r>
              <a:rPr lang="en-US" sz="3200" b="1" dirty="0" smtClean="0">
                <a:solidFill>
                  <a:srgbClr val="FF0000"/>
                </a:solidFill>
                <a:latin typeface="+mj-lt"/>
              </a:rPr>
              <a:t> </a:t>
            </a:r>
            <a:r>
              <a:rPr lang="en-US" sz="3200" b="1" dirty="0" err="1" smtClean="0">
                <a:solidFill>
                  <a:srgbClr val="FF0000"/>
                </a:solidFill>
                <a:latin typeface="+mj-lt"/>
              </a:rPr>
              <a:t>thụ</a:t>
            </a:r>
            <a:r>
              <a:rPr lang="en-US" sz="3200" b="1" dirty="0" smtClean="0">
                <a:solidFill>
                  <a:srgbClr val="FF0000"/>
                </a:solidFill>
                <a:latin typeface="+mj-lt"/>
              </a:rPr>
              <a:t> </a:t>
            </a:r>
            <a:r>
              <a:rPr lang="en-US" sz="3200" b="1" dirty="0" err="1" smtClean="0">
                <a:solidFill>
                  <a:srgbClr val="FF0000"/>
                </a:solidFill>
                <a:latin typeface="+mj-lt"/>
              </a:rPr>
              <a:t>đặc</a:t>
            </a:r>
            <a:r>
              <a:rPr lang="en-US" sz="3200" b="1" dirty="0" smtClean="0">
                <a:solidFill>
                  <a:srgbClr val="FF0000"/>
                </a:solidFill>
                <a:latin typeface="+mj-lt"/>
              </a:rPr>
              <a:t> </a:t>
            </a:r>
            <a:r>
              <a:rPr lang="en-US" sz="3200" b="1" dirty="0" err="1" smtClean="0">
                <a:solidFill>
                  <a:srgbClr val="FF0000"/>
                </a:solidFill>
                <a:latin typeface="+mj-lt"/>
              </a:rPr>
              <a:t>biệt</a:t>
            </a:r>
            <a:endParaRPr lang="en-US" sz="3200" dirty="0">
              <a:solidFill>
                <a:srgbClr val="FF0000"/>
              </a:solidFill>
              <a:latin typeface="+mj-lt"/>
            </a:endParaRPr>
          </a:p>
        </p:txBody>
      </p:sp>
      <p:pic>
        <p:nvPicPr>
          <p:cNvPr id="3074" name="Picture 2" descr="C:\Users\Administrator\Desktop\images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5370" y="2441993"/>
            <a:ext cx="4149580" cy="3124201"/>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Administrator\Desktop\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075" y="2557463"/>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7655242"/>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857232"/>
            <a:ext cx="9144000" cy="5262979"/>
          </a:xfrm>
          <a:prstGeom prst="rect">
            <a:avLst/>
          </a:prstGeom>
          <a:noFill/>
        </p:spPr>
        <p:txBody>
          <a:bodyPr wrap="square" rtlCol="0">
            <a:spAutoFit/>
          </a:bodyPr>
          <a:lstStyle/>
          <a:p>
            <a:pPr algn="just">
              <a:lnSpc>
                <a:spcPct val="150000"/>
              </a:lnSpc>
            </a:pPr>
            <a:r>
              <a:rPr lang="en-US" sz="3200" dirty="0" smtClean="0">
                <a:latin typeface="Times New Roman" pitchFamily="18" charset="0"/>
                <a:cs typeface="Times New Roman" pitchFamily="18" charset="0"/>
              </a:rPr>
              <a:t>	</a:t>
            </a:r>
            <a:r>
              <a:rPr lang="en-US" sz="3200" dirty="0" err="1" smtClean="0"/>
              <a:t>Thuế</a:t>
            </a:r>
            <a:r>
              <a:rPr lang="en-US" sz="3200" dirty="0" smtClean="0"/>
              <a:t> </a:t>
            </a:r>
            <a:r>
              <a:rPr lang="en-US" sz="3200" dirty="0" err="1" smtClean="0"/>
              <a:t>tiêu</a:t>
            </a:r>
            <a:r>
              <a:rPr lang="en-US" sz="3200" dirty="0" smtClean="0"/>
              <a:t> </a:t>
            </a:r>
            <a:r>
              <a:rPr lang="en-US" sz="3200" dirty="0" err="1" smtClean="0"/>
              <a:t>thụ</a:t>
            </a:r>
            <a:r>
              <a:rPr lang="en-US" sz="3200" dirty="0" smtClean="0"/>
              <a:t> </a:t>
            </a:r>
            <a:r>
              <a:rPr lang="en-US" sz="3200" dirty="0" err="1" smtClean="0"/>
              <a:t>đặc</a:t>
            </a:r>
            <a:r>
              <a:rPr lang="en-US" sz="3200" dirty="0" smtClean="0"/>
              <a:t> </a:t>
            </a:r>
            <a:r>
              <a:rPr lang="en-US" sz="3200" dirty="0" err="1" smtClean="0"/>
              <a:t>biệt</a:t>
            </a:r>
            <a:r>
              <a:rPr lang="en-US" sz="3200" dirty="0" smtClean="0"/>
              <a:t> </a:t>
            </a:r>
            <a:r>
              <a:rPr lang="en-US" sz="3200" dirty="0" err="1" smtClean="0"/>
              <a:t>là</a:t>
            </a:r>
            <a:r>
              <a:rPr lang="en-US" sz="3200" dirty="0" smtClean="0"/>
              <a:t> </a:t>
            </a:r>
            <a:r>
              <a:rPr lang="en-US" sz="3200" dirty="0" err="1" smtClean="0"/>
              <a:t>một</a:t>
            </a:r>
            <a:r>
              <a:rPr lang="en-US" sz="3200" dirty="0" smtClean="0"/>
              <a:t> </a:t>
            </a:r>
            <a:r>
              <a:rPr lang="en-US" sz="3200" dirty="0" err="1" smtClean="0"/>
              <a:t>loại</a:t>
            </a:r>
            <a:r>
              <a:rPr lang="en-US" sz="3200" dirty="0" smtClean="0"/>
              <a:t> </a:t>
            </a:r>
            <a:r>
              <a:rPr lang="en-US" sz="3200" u="sng" dirty="0" err="1" smtClean="0">
                <a:solidFill>
                  <a:srgbClr val="FF0000"/>
                </a:solidFill>
              </a:rPr>
              <a:t>thuế</a:t>
            </a:r>
            <a:r>
              <a:rPr lang="en-US" sz="3200" u="sng" dirty="0" smtClean="0">
                <a:solidFill>
                  <a:srgbClr val="FF0000"/>
                </a:solidFill>
              </a:rPr>
              <a:t> </a:t>
            </a:r>
            <a:r>
              <a:rPr lang="en-US" sz="3200" u="sng" dirty="0" err="1" smtClean="0">
                <a:solidFill>
                  <a:srgbClr val="FF0000"/>
                </a:solidFill>
              </a:rPr>
              <a:t>gián</a:t>
            </a:r>
            <a:r>
              <a:rPr lang="en-US" sz="3200" u="sng" dirty="0" smtClean="0">
                <a:solidFill>
                  <a:srgbClr val="FF0000"/>
                </a:solidFill>
              </a:rPr>
              <a:t> </a:t>
            </a:r>
            <a:r>
              <a:rPr lang="en-US" sz="3200" u="sng" dirty="0" err="1" smtClean="0">
                <a:solidFill>
                  <a:srgbClr val="FF0000"/>
                </a:solidFill>
              </a:rPr>
              <a:t>thu</a:t>
            </a:r>
            <a:r>
              <a:rPr lang="en-US" sz="3200" dirty="0" smtClean="0"/>
              <a:t>, </a:t>
            </a:r>
            <a:r>
              <a:rPr lang="en-US" sz="3200" dirty="0" err="1" smtClean="0"/>
              <a:t>đánh</a:t>
            </a:r>
            <a:r>
              <a:rPr lang="en-US" sz="3200" dirty="0" smtClean="0"/>
              <a:t> </a:t>
            </a:r>
            <a:r>
              <a:rPr lang="en-US" sz="3200" dirty="0" err="1" smtClean="0"/>
              <a:t>vào</a:t>
            </a:r>
            <a:r>
              <a:rPr lang="en-US" sz="3200" dirty="0" smtClean="0"/>
              <a:t> </a:t>
            </a:r>
            <a:r>
              <a:rPr lang="en-US" sz="3200" u="sng" dirty="0" err="1" smtClean="0">
                <a:solidFill>
                  <a:srgbClr val="FF0000"/>
                </a:solidFill>
              </a:rPr>
              <a:t>một</a:t>
            </a:r>
            <a:r>
              <a:rPr lang="en-US" sz="3200" u="sng" dirty="0" smtClean="0">
                <a:solidFill>
                  <a:srgbClr val="FF0000"/>
                </a:solidFill>
              </a:rPr>
              <a:t> </a:t>
            </a:r>
            <a:r>
              <a:rPr lang="en-US" sz="3200" u="sng" dirty="0" err="1" smtClean="0">
                <a:solidFill>
                  <a:srgbClr val="FF0000"/>
                </a:solidFill>
              </a:rPr>
              <a:t>số</a:t>
            </a:r>
            <a:r>
              <a:rPr lang="en-US" sz="3200" u="sng" dirty="0" smtClean="0">
                <a:solidFill>
                  <a:srgbClr val="FF0000"/>
                </a:solidFill>
              </a:rPr>
              <a:t> </a:t>
            </a:r>
            <a:r>
              <a:rPr lang="en-US" sz="3200" u="sng" dirty="0" err="1" smtClean="0">
                <a:solidFill>
                  <a:srgbClr val="FF0000"/>
                </a:solidFill>
              </a:rPr>
              <a:t>hàng</a:t>
            </a:r>
            <a:r>
              <a:rPr lang="en-US" sz="3200" u="sng" dirty="0" smtClean="0">
                <a:solidFill>
                  <a:srgbClr val="FF0000"/>
                </a:solidFill>
              </a:rPr>
              <a:t> </a:t>
            </a:r>
            <a:r>
              <a:rPr lang="en-US" sz="3200" u="sng" dirty="0" err="1" smtClean="0">
                <a:solidFill>
                  <a:srgbClr val="FF0000"/>
                </a:solidFill>
              </a:rPr>
              <a:t>hóa</a:t>
            </a:r>
            <a:r>
              <a:rPr lang="en-US" sz="3200" u="sng" dirty="0" smtClean="0">
                <a:solidFill>
                  <a:srgbClr val="FF0000"/>
                </a:solidFill>
              </a:rPr>
              <a:t>, </a:t>
            </a:r>
            <a:r>
              <a:rPr lang="en-US" sz="3200" u="sng" dirty="0" err="1" smtClean="0">
                <a:solidFill>
                  <a:srgbClr val="FF0000"/>
                </a:solidFill>
              </a:rPr>
              <a:t>dịch</a:t>
            </a:r>
            <a:r>
              <a:rPr lang="en-US" sz="3200" u="sng" dirty="0" smtClean="0">
                <a:solidFill>
                  <a:srgbClr val="FF0000"/>
                </a:solidFill>
              </a:rPr>
              <a:t> </a:t>
            </a:r>
            <a:r>
              <a:rPr lang="en-US" sz="3200" u="sng" dirty="0" err="1" smtClean="0">
                <a:solidFill>
                  <a:srgbClr val="FF0000"/>
                </a:solidFill>
              </a:rPr>
              <a:t>vụ</a:t>
            </a:r>
            <a:r>
              <a:rPr lang="en-US" sz="3200" u="sng" dirty="0" smtClean="0">
                <a:solidFill>
                  <a:srgbClr val="FF0000"/>
                </a:solidFill>
              </a:rPr>
              <a:t> </a:t>
            </a:r>
            <a:r>
              <a:rPr lang="en-US" sz="3200" dirty="0" err="1" smtClean="0"/>
              <a:t>thuộc</a:t>
            </a:r>
            <a:r>
              <a:rPr lang="en-US" sz="3200" dirty="0" smtClean="0"/>
              <a:t> </a:t>
            </a:r>
            <a:r>
              <a:rPr lang="en-US" sz="3200" dirty="0" err="1" smtClean="0"/>
              <a:t>đối</a:t>
            </a:r>
            <a:r>
              <a:rPr lang="en-US" sz="3200" dirty="0" smtClean="0"/>
              <a:t> </a:t>
            </a:r>
            <a:r>
              <a:rPr lang="en-US" sz="3200" dirty="0" err="1" smtClean="0"/>
              <a:t>tượng</a:t>
            </a:r>
            <a:r>
              <a:rPr lang="en-US" sz="3200" dirty="0" smtClean="0"/>
              <a:t> </a:t>
            </a:r>
            <a:r>
              <a:rPr lang="en-US" sz="3200" dirty="0" err="1" smtClean="0"/>
              <a:t>chịu</a:t>
            </a:r>
            <a:r>
              <a:rPr lang="en-US" sz="3200" dirty="0" smtClean="0"/>
              <a:t> </a:t>
            </a:r>
            <a:r>
              <a:rPr lang="en-US" sz="3200" dirty="0" err="1" smtClean="0"/>
              <a:t>thuế</a:t>
            </a:r>
            <a:r>
              <a:rPr lang="en-US" sz="3200" dirty="0" smtClean="0"/>
              <a:t> </a:t>
            </a:r>
            <a:r>
              <a:rPr lang="en-US" sz="3200" dirty="0" err="1" smtClean="0"/>
              <a:t>theo</a:t>
            </a:r>
            <a:r>
              <a:rPr lang="en-US" sz="3200" dirty="0" smtClean="0"/>
              <a:t> qui </a:t>
            </a:r>
            <a:r>
              <a:rPr lang="en-US" sz="3200" dirty="0" err="1" smtClean="0"/>
              <a:t>định</a:t>
            </a:r>
            <a:r>
              <a:rPr lang="en-US" sz="3200" dirty="0" smtClean="0"/>
              <a:t> </a:t>
            </a:r>
            <a:r>
              <a:rPr lang="en-US" sz="3200" dirty="0" err="1" smtClean="0"/>
              <a:t>của</a:t>
            </a:r>
            <a:r>
              <a:rPr lang="en-US" sz="3200" dirty="0" smtClean="0"/>
              <a:t> </a:t>
            </a:r>
            <a:r>
              <a:rPr lang="en-US" sz="3200" dirty="0" err="1" smtClean="0"/>
              <a:t>luật</a:t>
            </a:r>
            <a:r>
              <a:rPr lang="en-US" sz="3200" dirty="0" smtClean="0"/>
              <a:t> </a:t>
            </a:r>
            <a:r>
              <a:rPr lang="en-US" sz="3200" dirty="0" err="1" smtClean="0"/>
              <a:t>thuế</a:t>
            </a:r>
            <a:r>
              <a:rPr lang="en-US" sz="3200" dirty="0" smtClean="0"/>
              <a:t> </a:t>
            </a:r>
            <a:r>
              <a:rPr lang="en-US" sz="3200" dirty="0" err="1" smtClean="0"/>
              <a:t>tiêu</a:t>
            </a:r>
            <a:r>
              <a:rPr lang="en-US" sz="3200" dirty="0" smtClean="0"/>
              <a:t> </a:t>
            </a:r>
            <a:r>
              <a:rPr lang="en-US" sz="3200" dirty="0" err="1" smtClean="0"/>
              <a:t>thụ</a:t>
            </a:r>
            <a:r>
              <a:rPr lang="en-US" sz="3200" dirty="0" smtClean="0"/>
              <a:t> </a:t>
            </a:r>
            <a:r>
              <a:rPr lang="en-US" sz="3200" dirty="0" err="1" smtClean="0"/>
              <a:t>đặc</a:t>
            </a:r>
            <a:r>
              <a:rPr lang="en-US" sz="3200" dirty="0" smtClean="0"/>
              <a:t> </a:t>
            </a:r>
            <a:r>
              <a:rPr lang="en-US" sz="3200" dirty="0" err="1" smtClean="0"/>
              <a:t>biệt</a:t>
            </a:r>
            <a:r>
              <a:rPr lang="en-US" sz="3200" dirty="0" smtClean="0"/>
              <a:t>. </a:t>
            </a:r>
            <a:r>
              <a:rPr lang="en-US" sz="3200" dirty="0" err="1" smtClean="0"/>
              <a:t>Thuế</a:t>
            </a:r>
            <a:r>
              <a:rPr lang="en-US" sz="3200" dirty="0" smtClean="0"/>
              <a:t> </a:t>
            </a:r>
            <a:r>
              <a:rPr lang="en-US" sz="3200" dirty="0" err="1" smtClean="0"/>
              <a:t>được</a:t>
            </a:r>
            <a:r>
              <a:rPr lang="en-US" sz="3200" dirty="0" smtClean="0"/>
              <a:t> </a:t>
            </a:r>
            <a:r>
              <a:rPr lang="en-US" sz="3200" u="sng" dirty="0" err="1" smtClean="0">
                <a:solidFill>
                  <a:srgbClr val="FF0000"/>
                </a:solidFill>
              </a:rPr>
              <a:t>cấu</a:t>
            </a:r>
            <a:r>
              <a:rPr lang="en-US" sz="3200" u="sng" dirty="0" smtClean="0">
                <a:solidFill>
                  <a:srgbClr val="FF0000"/>
                </a:solidFill>
              </a:rPr>
              <a:t> </a:t>
            </a:r>
            <a:r>
              <a:rPr lang="en-US" sz="3200" u="sng" dirty="0" err="1" smtClean="0">
                <a:solidFill>
                  <a:srgbClr val="FF0000"/>
                </a:solidFill>
              </a:rPr>
              <a:t>thành</a:t>
            </a:r>
            <a:r>
              <a:rPr lang="en-US" sz="3200" u="sng" dirty="0" smtClean="0">
                <a:solidFill>
                  <a:srgbClr val="FF0000"/>
                </a:solidFill>
              </a:rPr>
              <a:t> </a:t>
            </a:r>
            <a:r>
              <a:rPr lang="en-US" sz="3200" dirty="0" err="1" smtClean="0"/>
              <a:t>trong</a:t>
            </a:r>
            <a:r>
              <a:rPr lang="en-US" sz="3200" dirty="0" smtClean="0"/>
              <a:t> </a:t>
            </a:r>
            <a:r>
              <a:rPr lang="en-US" sz="3200" dirty="0" err="1" smtClean="0"/>
              <a:t>giá</a:t>
            </a:r>
            <a:r>
              <a:rPr lang="en-US" sz="3200" dirty="0" smtClean="0"/>
              <a:t> </a:t>
            </a:r>
            <a:r>
              <a:rPr lang="en-US" sz="3200" dirty="0" err="1" smtClean="0"/>
              <a:t>cả</a:t>
            </a:r>
            <a:r>
              <a:rPr lang="en-US" sz="3200" dirty="0" smtClean="0"/>
              <a:t> </a:t>
            </a:r>
            <a:r>
              <a:rPr lang="en-US" sz="3200" dirty="0" err="1" smtClean="0"/>
              <a:t>hàng</a:t>
            </a:r>
            <a:r>
              <a:rPr lang="en-US" sz="3200" dirty="0" smtClean="0"/>
              <a:t> </a:t>
            </a:r>
            <a:r>
              <a:rPr lang="en-US" sz="3200" dirty="0" err="1" smtClean="0"/>
              <a:t>hóa</a:t>
            </a:r>
            <a:r>
              <a:rPr lang="en-US" sz="3200" dirty="0" smtClean="0"/>
              <a:t>, </a:t>
            </a:r>
            <a:r>
              <a:rPr lang="en-US" sz="3200" dirty="0" err="1" smtClean="0"/>
              <a:t>dịch</a:t>
            </a:r>
            <a:r>
              <a:rPr lang="en-US" sz="3200" dirty="0" smtClean="0"/>
              <a:t> </a:t>
            </a:r>
            <a:r>
              <a:rPr lang="en-US" sz="3200" dirty="0" err="1" smtClean="0"/>
              <a:t>vụ</a:t>
            </a:r>
            <a:r>
              <a:rPr lang="en-US" sz="3200" dirty="0" smtClean="0"/>
              <a:t> </a:t>
            </a:r>
            <a:r>
              <a:rPr lang="en-US" sz="3200" dirty="0" err="1" smtClean="0"/>
              <a:t>và</a:t>
            </a:r>
            <a:r>
              <a:rPr lang="en-US" sz="3200" dirty="0" smtClean="0"/>
              <a:t> do </a:t>
            </a:r>
            <a:r>
              <a:rPr lang="en-US" sz="3200" u="sng" dirty="0" err="1" smtClean="0">
                <a:solidFill>
                  <a:srgbClr val="FF0000"/>
                </a:solidFill>
              </a:rPr>
              <a:t>người</a:t>
            </a:r>
            <a:r>
              <a:rPr lang="en-US" sz="3200" u="sng" dirty="0" smtClean="0">
                <a:solidFill>
                  <a:srgbClr val="FF0000"/>
                </a:solidFill>
              </a:rPr>
              <a:t> </a:t>
            </a:r>
            <a:r>
              <a:rPr lang="en-US" sz="3200" u="sng" dirty="0" err="1" smtClean="0">
                <a:solidFill>
                  <a:srgbClr val="FF0000"/>
                </a:solidFill>
              </a:rPr>
              <a:t>tiêu</a:t>
            </a:r>
            <a:r>
              <a:rPr lang="en-US" sz="3200" u="sng" dirty="0" smtClean="0">
                <a:solidFill>
                  <a:srgbClr val="FF0000"/>
                </a:solidFill>
              </a:rPr>
              <a:t> </a:t>
            </a:r>
            <a:r>
              <a:rPr lang="en-US" sz="3200" u="sng" dirty="0" err="1" smtClean="0">
                <a:solidFill>
                  <a:srgbClr val="FF0000"/>
                </a:solidFill>
              </a:rPr>
              <a:t>dùng</a:t>
            </a:r>
            <a:r>
              <a:rPr lang="en-US" sz="3200" u="sng" dirty="0" smtClean="0">
                <a:solidFill>
                  <a:srgbClr val="FF0000"/>
                </a:solidFill>
              </a:rPr>
              <a:t> </a:t>
            </a:r>
            <a:r>
              <a:rPr lang="en-US" sz="3200" u="sng" dirty="0" err="1" smtClean="0">
                <a:solidFill>
                  <a:srgbClr val="FF0000"/>
                </a:solidFill>
              </a:rPr>
              <a:t>chịu</a:t>
            </a:r>
            <a:r>
              <a:rPr lang="en-US" sz="3200" u="sng" dirty="0" smtClean="0">
                <a:solidFill>
                  <a:srgbClr val="FF0000"/>
                </a:solidFill>
              </a:rPr>
              <a:t> </a:t>
            </a:r>
            <a:r>
              <a:rPr lang="en-US" sz="3200" dirty="0" err="1" smtClean="0"/>
              <a:t>khi</a:t>
            </a:r>
            <a:r>
              <a:rPr lang="en-US" sz="3200" dirty="0" smtClean="0"/>
              <a:t> </a:t>
            </a:r>
            <a:r>
              <a:rPr lang="en-US" sz="3200" dirty="0" err="1" smtClean="0"/>
              <a:t>mua</a:t>
            </a:r>
            <a:r>
              <a:rPr lang="en-US" sz="3200" dirty="0" smtClean="0"/>
              <a:t> </a:t>
            </a:r>
            <a:r>
              <a:rPr lang="en-US" sz="3200" dirty="0" err="1" smtClean="0"/>
              <a:t>hàng</a:t>
            </a:r>
            <a:r>
              <a:rPr lang="en-US" sz="3200" dirty="0" smtClean="0"/>
              <a:t> </a:t>
            </a:r>
            <a:r>
              <a:rPr lang="en-US" sz="3200" dirty="0" err="1" smtClean="0"/>
              <a:t>hóa</a:t>
            </a:r>
            <a:r>
              <a:rPr lang="en-US" sz="3200" dirty="0" smtClean="0"/>
              <a:t>, </a:t>
            </a:r>
            <a:r>
              <a:rPr lang="en-US" sz="3200" dirty="0" err="1" smtClean="0"/>
              <a:t>sử</a:t>
            </a:r>
            <a:r>
              <a:rPr lang="en-US" sz="3200" dirty="0" smtClean="0"/>
              <a:t> </a:t>
            </a:r>
            <a:r>
              <a:rPr lang="en-US" sz="3200" dirty="0" err="1" smtClean="0"/>
              <a:t>dụng</a:t>
            </a:r>
            <a:r>
              <a:rPr lang="en-US" sz="3200" dirty="0" smtClean="0"/>
              <a:t> </a:t>
            </a:r>
            <a:r>
              <a:rPr lang="en-US" sz="3200" dirty="0" err="1" smtClean="0"/>
              <a:t>dịch</a:t>
            </a:r>
            <a:r>
              <a:rPr lang="en-US" sz="3200" dirty="0" smtClean="0"/>
              <a:t> </a:t>
            </a:r>
            <a:r>
              <a:rPr lang="en-US" sz="3200" dirty="0" err="1" smtClean="0"/>
              <a:t>vụ</a:t>
            </a:r>
            <a:r>
              <a:rPr lang="en-US" sz="3200" dirty="0" smtClean="0"/>
              <a:t>.</a:t>
            </a:r>
            <a:endParaRPr lang="vi-VN" sz="3200" dirty="0" smtClean="0"/>
          </a:p>
          <a:p>
            <a:pPr algn="just">
              <a:lnSpc>
                <a:spcPct val="150000"/>
              </a:lnSpc>
            </a:pPr>
            <a:endParaRPr lang="en-US" sz="3200" dirty="0">
              <a:latin typeface="Times New Roman" pitchFamily="18" charset="0"/>
              <a:cs typeface="Times New Roman" pitchFamily="18" charset="0"/>
            </a:endParaRPr>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defRPr/>
            </a:pPr>
            <a:r>
              <a:rPr lang="en-US" dirty="0" smtClean="0"/>
              <a:t>KHÁI NIỆM</a:t>
            </a:r>
            <a:endParaRPr lang="en-US" dirty="0"/>
          </a:p>
        </p:txBody>
      </p:sp>
      <p:pic>
        <p:nvPicPr>
          <p:cNvPr id="6" name="Picture 5" descr="nq33ruou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7849" y="4500570"/>
            <a:ext cx="4496151" cy="2357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0127900"/>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76242" y="1142984"/>
            <a:ext cx="8610600" cy="2217082"/>
          </a:xfrm>
          <a:prstGeom prst="rect">
            <a:avLst/>
          </a:prstGeom>
          <a:noFill/>
        </p:spPr>
        <p:txBody>
          <a:bodyPr wrap="square" rtlCol="0">
            <a:spAutoFit/>
          </a:bodyPr>
          <a:lstStyle/>
          <a:p>
            <a:pPr algn="just">
              <a:lnSpc>
                <a:spcPct val="150000"/>
              </a:lnSpc>
            </a:pPr>
            <a:r>
              <a:rPr lang="vi-VN" sz="3200" dirty="0" smtClean="0">
                <a:sym typeface="Wingdings 2"/>
              </a:rPr>
              <a:t></a:t>
            </a:r>
            <a:r>
              <a:rPr lang="vi-VN" sz="3200" dirty="0" smtClean="0"/>
              <a:t> Thuế tiêu thụ đặc biệt có tính chất  gián thu.</a:t>
            </a:r>
          </a:p>
          <a:p>
            <a:pPr algn="just">
              <a:lnSpc>
                <a:spcPct val="150000"/>
              </a:lnSpc>
            </a:pPr>
            <a:r>
              <a:rPr lang="vi-VN" sz="3200" dirty="0" smtClean="0">
                <a:sym typeface="Wingdings 2"/>
              </a:rPr>
              <a:t> T</a:t>
            </a:r>
            <a:r>
              <a:rPr lang="vi-VN" sz="3200" dirty="0" smtClean="0"/>
              <a:t>huế tiêu thụ đặc biệt có đối tượng chịu thuế hẹp</a:t>
            </a:r>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defRPr/>
            </a:pPr>
            <a:r>
              <a:rPr lang="en-US" dirty="0" smtClean="0"/>
              <a:t>ĐẶC ĐIỂM</a:t>
            </a:r>
            <a:endParaRPr lang="en-US" dirty="0"/>
          </a:p>
        </p:txBody>
      </p:sp>
      <p:pic>
        <p:nvPicPr>
          <p:cNvPr id="6" name="Picture 5" descr="2994958643661439667-nhung-quan-karaoke-dep-o-tay-ninh-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5984" y="3357562"/>
            <a:ext cx="5739990" cy="2722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4628821"/>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5720" y="1214422"/>
            <a:ext cx="8610600" cy="2955746"/>
          </a:xfrm>
          <a:prstGeom prst="rect">
            <a:avLst/>
          </a:prstGeom>
          <a:noFill/>
        </p:spPr>
        <p:txBody>
          <a:bodyPr wrap="square" rtlCol="0">
            <a:spAutoFit/>
          </a:bodyPr>
          <a:lstStyle/>
          <a:p>
            <a:pPr algn="just">
              <a:lnSpc>
                <a:spcPct val="150000"/>
              </a:lnSpc>
              <a:buFont typeface="Wingdings 2"/>
              <a:buChar char="A"/>
            </a:pPr>
            <a:r>
              <a:rPr lang="vi-VN" sz="3200" dirty="0" smtClean="0">
                <a:sym typeface="Wingdings 2"/>
              </a:rPr>
              <a:t>M</a:t>
            </a:r>
            <a:r>
              <a:rPr lang="vi-VN" sz="3200" dirty="0" smtClean="0"/>
              <a:t>ức thuế suất thuế tiêu thụ đặc biệt cao</a:t>
            </a:r>
          </a:p>
          <a:p>
            <a:pPr algn="just">
              <a:lnSpc>
                <a:spcPct val="150000"/>
              </a:lnSpc>
              <a:buFont typeface="Wingdings 2"/>
              <a:buChar char="A"/>
            </a:pPr>
            <a:r>
              <a:rPr lang="vi-VN" sz="3200" dirty="0" smtClean="0"/>
              <a:t>Thuế tiêu thụ đặc biệt chỉ thu ở khâu sản xuất hoặc khâu nhập khẩu, cung ứng hàng hoá dịch vụ.</a:t>
            </a:r>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defRPr/>
            </a:pPr>
            <a:r>
              <a:rPr lang="en-US" dirty="0" smtClean="0"/>
              <a:t>ĐẶC ĐIỂM</a:t>
            </a:r>
            <a:endParaRPr lang="en-US" dirty="0"/>
          </a:p>
        </p:txBody>
      </p:sp>
      <p:pic>
        <p:nvPicPr>
          <p:cNvPr id="4" name="Picture 8" descr="C:\Documents and Settings\ANH\Desktop\hinh thue\pgj134245439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6337" y="4279900"/>
            <a:ext cx="4119563" cy="257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0251186"/>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CĂN CỨ TÍNH THUẾ</a:t>
            </a:r>
            <a:endParaRPr lang="en-US"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914400"/>
            <a:ext cx="8553450" cy="2444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descr="casin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9124" y="3714752"/>
            <a:ext cx="4013200" cy="267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3781145"/>
      </p:ext>
    </p:extLst>
  </p:cSld>
  <p:clrMapOvr>
    <a:masterClrMapping/>
  </p:clrMapOvr>
  <p:transition>
    <p:wip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PHƯƠNG PHÁP TÍNH THUẾ</a:t>
            </a:r>
            <a:endParaRPr lang="en-US" dirty="0"/>
          </a:p>
        </p:txBody>
      </p:sp>
      <p:sp>
        <p:nvSpPr>
          <p:cNvPr id="24577" name="Rectangle 1"/>
          <p:cNvSpPr>
            <a:spLocks noChangeArrowheads="1"/>
          </p:cNvSpPr>
          <p:nvPr/>
        </p:nvSpPr>
        <p:spPr bwMode="auto">
          <a:xfrm>
            <a:off x="0" y="928670"/>
            <a:ext cx="9144000" cy="830997"/>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tabLst>
                <a:tab pos="180975" algn="l"/>
              </a:tabLst>
            </a:pPr>
            <a:r>
              <a:rPr lang="en-US" sz="2400" b="1" i="1" dirty="0" smtClean="0">
                <a:solidFill>
                  <a:schemeClr val="tx1"/>
                </a:solidFill>
                <a:latin typeface="Arial" pitchFamily="34" charset="0"/>
                <a:ea typeface="Times New Roman" pitchFamily="18" charset="0"/>
                <a:cs typeface="Arial" pitchFamily="34" charset="0"/>
              </a:rPr>
              <a:t>1.Đối </a:t>
            </a:r>
            <a:r>
              <a:rPr lang="en-US" sz="2400" b="1" i="1" dirty="0" err="1" smtClean="0">
                <a:solidFill>
                  <a:schemeClr val="tx1"/>
                </a:solidFill>
                <a:latin typeface="Arial" pitchFamily="34" charset="0"/>
                <a:ea typeface="Times New Roman" pitchFamily="18" charset="0"/>
                <a:cs typeface="Arial" pitchFamily="34" charset="0"/>
              </a:rPr>
              <a:t>với</a:t>
            </a:r>
            <a:r>
              <a:rPr lang="en-US" sz="2400" b="1" i="1" dirty="0" smtClean="0">
                <a:solidFill>
                  <a:schemeClr val="tx1"/>
                </a:solidFill>
                <a:latin typeface="Arial" pitchFamily="34" charset="0"/>
                <a:ea typeface="Times New Roman" pitchFamily="18" charset="0"/>
                <a:cs typeface="Arial" pitchFamily="34" charset="0"/>
              </a:rPr>
              <a:t> </a:t>
            </a:r>
            <a:r>
              <a:rPr lang="en-US" sz="2400" b="1" i="1" dirty="0" err="1" smtClean="0">
                <a:solidFill>
                  <a:schemeClr val="tx1"/>
                </a:solidFill>
                <a:latin typeface="Arial" pitchFamily="34" charset="0"/>
                <a:ea typeface="Times New Roman" pitchFamily="18" charset="0"/>
                <a:cs typeface="Arial" pitchFamily="34" charset="0"/>
              </a:rPr>
              <a:t>hàng</a:t>
            </a:r>
            <a:r>
              <a:rPr lang="en-US" sz="2400" b="1" i="1" dirty="0" smtClean="0">
                <a:solidFill>
                  <a:schemeClr val="tx1"/>
                </a:solidFill>
                <a:latin typeface="Arial" pitchFamily="34" charset="0"/>
                <a:ea typeface="Times New Roman" pitchFamily="18" charset="0"/>
                <a:cs typeface="Arial" pitchFamily="34" charset="0"/>
              </a:rPr>
              <a:t> </a:t>
            </a:r>
            <a:r>
              <a:rPr lang="en-US" sz="2400" b="1" i="1" dirty="0" err="1" smtClean="0">
                <a:solidFill>
                  <a:schemeClr val="tx1"/>
                </a:solidFill>
                <a:latin typeface="Arial" pitchFamily="34" charset="0"/>
                <a:ea typeface="Times New Roman" pitchFamily="18" charset="0"/>
                <a:cs typeface="Arial" pitchFamily="34" charset="0"/>
              </a:rPr>
              <a:t>sản</a:t>
            </a:r>
            <a:r>
              <a:rPr lang="en-US" sz="2400" b="1" i="1" dirty="0" smtClean="0">
                <a:solidFill>
                  <a:schemeClr val="tx1"/>
                </a:solidFill>
                <a:latin typeface="Arial" pitchFamily="34" charset="0"/>
                <a:ea typeface="Times New Roman" pitchFamily="18" charset="0"/>
                <a:cs typeface="Arial" pitchFamily="34" charset="0"/>
              </a:rPr>
              <a:t> </a:t>
            </a:r>
            <a:r>
              <a:rPr lang="en-US" sz="2400" b="1" i="1" dirty="0" err="1" smtClean="0">
                <a:solidFill>
                  <a:schemeClr val="tx1"/>
                </a:solidFill>
                <a:latin typeface="Arial" pitchFamily="34" charset="0"/>
                <a:ea typeface="Times New Roman" pitchFamily="18" charset="0"/>
                <a:cs typeface="Arial" pitchFamily="34" charset="0"/>
              </a:rPr>
              <a:t>xuất</a:t>
            </a:r>
            <a:r>
              <a:rPr lang="en-US" sz="2400" b="1" i="1" dirty="0" smtClean="0">
                <a:solidFill>
                  <a:schemeClr val="tx1"/>
                </a:solidFill>
                <a:latin typeface="Arial" pitchFamily="34" charset="0"/>
                <a:ea typeface="Times New Roman" pitchFamily="18" charset="0"/>
                <a:cs typeface="Arial" pitchFamily="34" charset="0"/>
              </a:rPr>
              <a:t> </a:t>
            </a:r>
            <a:r>
              <a:rPr lang="en-US" sz="2400" b="1" i="1" dirty="0" err="1" smtClean="0">
                <a:solidFill>
                  <a:schemeClr val="tx1"/>
                </a:solidFill>
                <a:latin typeface="Arial" pitchFamily="34" charset="0"/>
                <a:ea typeface="Times New Roman" pitchFamily="18" charset="0"/>
                <a:cs typeface="Arial" pitchFamily="34" charset="0"/>
              </a:rPr>
              <a:t>trong</a:t>
            </a:r>
            <a:r>
              <a:rPr lang="en-US" sz="2400" b="1" i="1" dirty="0" smtClean="0">
                <a:solidFill>
                  <a:schemeClr val="tx1"/>
                </a:solidFill>
                <a:latin typeface="Arial" pitchFamily="34" charset="0"/>
                <a:ea typeface="Times New Roman" pitchFamily="18" charset="0"/>
                <a:cs typeface="Arial" pitchFamily="34" charset="0"/>
              </a:rPr>
              <a:t> </a:t>
            </a:r>
            <a:r>
              <a:rPr lang="en-US" sz="2400" b="1" i="1" dirty="0" err="1" smtClean="0">
                <a:solidFill>
                  <a:schemeClr val="tx1"/>
                </a:solidFill>
                <a:latin typeface="Arial" pitchFamily="34" charset="0"/>
                <a:ea typeface="Times New Roman" pitchFamily="18" charset="0"/>
                <a:cs typeface="Arial" pitchFamily="34" charset="0"/>
              </a:rPr>
              <a:t>nước</a:t>
            </a:r>
            <a:r>
              <a:rPr lang="en-US" sz="2400" b="1" i="1" dirty="0" smtClean="0">
                <a:solidFill>
                  <a:schemeClr val="tx1"/>
                </a:solidFill>
                <a:latin typeface="Arial" pitchFamily="34" charset="0"/>
                <a:ea typeface="Times New Roman" pitchFamily="18" charset="0"/>
                <a:cs typeface="Arial" pitchFamily="34" charset="0"/>
              </a:rPr>
              <a:t> </a:t>
            </a:r>
            <a:r>
              <a:rPr lang="en-US" sz="2400" b="1" i="1" dirty="0" err="1" smtClean="0">
                <a:solidFill>
                  <a:schemeClr val="tx1"/>
                </a:solidFill>
                <a:latin typeface="Arial" pitchFamily="34" charset="0"/>
                <a:ea typeface="Times New Roman" pitchFamily="18" charset="0"/>
                <a:cs typeface="Arial" pitchFamily="34" charset="0"/>
              </a:rPr>
              <a:t>chịu</a:t>
            </a:r>
            <a:r>
              <a:rPr lang="en-US" sz="2400" b="1" i="1" dirty="0" smtClean="0">
                <a:solidFill>
                  <a:schemeClr val="tx1"/>
                </a:solidFill>
                <a:latin typeface="Arial" pitchFamily="34" charset="0"/>
                <a:ea typeface="Times New Roman" pitchFamily="18" charset="0"/>
                <a:cs typeface="Arial" pitchFamily="34" charset="0"/>
              </a:rPr>
              <a:t> </a:t>
            </a:r>
            <a:r>
              <a:rPr lang="en-US" sz="2400" b="1" i="1" dirty="0" err="1" smtClean="0">
                <a:solidFill>
                  <a:schemeClr val="tx1"/>
                </a:solidFill>
                <a:latin typeface="Arial" pitchFamily="34" charset="0"/>
                <a:ea typeface="Times New Roman" pitchFamily="18" charset="0"/>
                <a:cs typeface="Arial" pitchFamily="34" charset="0"/>
              </a:rPr>
              <a:t>thuế</a:t>
            </a:r>
            <a:r>
              <a:rPr lang="en-US" sz="2400" b="1" i="1" dirty="0" smtClean="0">
                <a:solidFill>
                  <a:schemeClr val="tx1"/>
                </a:solidFill>
                <a:latin typeface="Arial" pitchFamily="34" charset="0"/>
                <a:ea typeface="Times New Roman" pitchFamily="18" charset="0"/>
                <a:cs typeface="Arial" pitchFamily="34" charset="0"/>
              </a:rPr>
              <a:t> TTĐB </a:t>
            </a:r>
            <a:r>
              <a:rPr lang="en-US" sz="2400" b="1" dirty="0" err="1" smtClean="0">
                <a:latin typeface="Arial" pitchFamily="34" charset="0"/>
                <a:ea typeface="Times New Roman" pitchFamily="18" charset="0"/>
                <a:cs typeface="Arial" pitchFamily="34" charset="0"/>
              </a:rPr>
              <a:t>không</a:t>
            </a:r>
            <a:r>
              <a:rPr lang="en-US" sz="2400" b="1" dirty="0" smtClean="0">
                <a:latin typeface="Arial" pitchFamily="34" charset="0"/>
                <a:ea typeface="Times New Roman" pitchFamily="18" charset="0"/>
                <a:cs typeface="Arial" pitchFamily="34" charset="0"/>
              </a:rPr>
              <a:t> </a:t>
            </a:r>
            <a:r>
              <a:rPr lang="en-US" sz="2400" b="1" dirty="0" err="1" smtClean="0">
                <a:latin typeface="Arial" pitchFamily="34" charset="0"/>
                <a:ea typeface="Times New Roman" pitchFamily="18" charset="0"/>
                <a:cs typeface="Arial" pitchFamily="34" charset="0"/>
              </a:rPr>
              <a:t>sử</a:t>
            </a:r>
            <a:r>
              <a:rPr lang="en-US" sz="2400" b="1" dirty="0" smtClean="0">
                <a:latin typeface="Arial" pitchFamily="34" charset="0"/>
                <a:ea typeface="Times New Roman" pitchFamily="18" charset="0"/>
                <a:cs typeface="Arial" pitchFamily="34" charset="0"/>
              </a:rPr>
              <a:t> </a:t>
            </a:r>
            <a:r>
              <a:rPr lang="en-US" sz="2400" b="1" dirty="0" err="1" smtClean="0">
                <a:latin typeface="Arial" pitchFamily="34" charset="0"/>
                <a:ea typeface="Times New Roman" pitchFamily="18" charset="0"/>
                <a:cs typeface="Arial" pitchFamily="34" charset="0"/>
              </a:rPr>
              <a:t>dụng</a:t>
            </a:r>
            <a:r>
              <a:rPr lang="en-US" sz="2400" b="1" dirty="0" smtClean="0">
                <a:latin typeface="Arial" pitchFamily="34" charset="0"/>
                <a:ea typeface="Times New Roman" pitchFamily="18" charset="0"/>
                <a:cs typeface="Arial" pitchFamily="34" charset="0"/>
              </a:rPr>
              <a:t> </a:t>
            </a:r>
            <a:r>
              <a:rPr lang="en-US" sz="2400" b="1" dirty="0" err="1" smtClean="0">
                <a:latin typeface="Arial" pitchFamily="34" charset="0"/>
                <a:ea typeface="Times New Roman" pitchFamily="18" charset="0"/>
                <a:cs typeface="Arial" pitchFamily="34" charset="0"/>
              </a:rPr>
              <a:t>nguyên</a:t>
            </a:r>
            <a:r>
              <a:rPr lang="en-US" sz="2400" b="1" dirty="0" smtClean="0">
                <a:latin typeface="Arial" pitchFamily="34" charset="0"/>
                <a:ea typeface="Times New Roman" pitchFamily="18" charset="0"/>
                <a:cs typeface="Arial" pitchFamily="34" charset="0"/>
              </a:rPr>
              <a:t> </a:t>
            </a:r>
            <a:r>
              <a:rPr lang="en-US" sz="2400" b="1" dirty="0" err="1" smtClean="0">
                <a:latin typeface="Arial" pitchFamily="34" charset="0"/>
                <a:ea typeface="Times New Roman" pitchFamily="18" charset="0"/>
                <a:cs typeface="Arial" pitchFamily="34" charset="0"/>
              </a:rPr>
              <a:t>liệu</a:t>
            </a:r>
            <a:r>
              <a:rPr lang="en-US" sz="2400" b="1" dirty="0" smtClean="0">
                <a:latin typeface="Arial" pitchFamily="34" charset="0"/>
                <a:ea typeface="Times New Roman" pitchFamily="18" charset="0"/>
                <a:cs typeface="Arial" pitchFamily="34" charset="0"/>
              </a:rPr>
              <a:t> </a:t>
            </a:r>
            <a:r>
              <a:rPr lang="en-US" sz="2400" b="1" dirty="0" err="1" smtClean="0">
                <a:latin typeface="Arial" pitchFamily="34" charset="0"/>
                <a:ea typeface="Times New Roman" pitchFamily="18" charset="0"/>
                <a:cs typeface="Arial" pitchFamily="34" charset="0"/>
              </a:rPr>
              <a:t>đã</a:t>
            </a:r>
            <a:r>
              <a:rPr lang="en-US" sz="2400" b="1" dirty="0" smtClean="0">
                <a:latin typeface="Arial" pitchFamily="34" charset="0"/>
                <a:ea typeface="Times New Roman" pitchFamily="18" charset="0"/>
                <a:cs typeface="Arial" pitchFamily="34" charset="0"/>
              </a:rPr>
              <a:t> </a:t>
            </a:r>
            <a:r>
              <a:rPr lang="en-US" sz="2400" b="1" dirty="0" err="1" smtClean="0">
                <a:latin typeface="Arial" pitchFamily="34" charset="0"/>
                <a:ea typeface="Times New Roman" pitchFamily="18" charset="0"/>
                <a:cs typeface="Arial" pitchFamily="34" charset="0"/>
              </a:rPr>
              <a:t>chịu</a:t>
            </a:r>
            <a:r>
              <a:rPr lang="en-US" sz="2400" b="1" dirty="0" smtClean="0">
                <a:latin typeface="Arial" pitchFamily="34" charset="0"/>
                <a:ea typeface="Times New Roman" pitchFamily="18" charset="0"/>
                <a:cs typeface="Arial" pitchFamily="34" charset="0"/>
              </a:rPr>
              <a:t> </a:t>
            </a:r>
            <a:r>
              <a:rPr lang="en-US" sz="2400" b="1" dirty="0" err="1" smtClean="0">
                <a:latin typeface="Arial" pitchFamily="34" charset="0"/>
                <a:ea typeface="Times New Roman" pitchFamily="18" charset="0"/>
                <a:cs typeface="Arial" pitchFamily="34" charset="0"/>
              </a:rPr>
              <a:t>thuế</a:t>
            </a:r>
            <a:r>
              <a:rPr lang="en-US" sz="2400" b="1" dirty="0" smtClean="0">
                <a:latin typeface="Arial" pitchFamily="34" charset="0"/>
                <a:ea typeface="Times New Roman" pitchFamily="18" charset="0"/>
                <a:cs typeface="Arial" pitchFamily="34" charset="0"/>
              </a:rPr>
              <a:t> </a:t>
            </a:r>
            <a:r>
              <a:rPr lang="en-US" sz="2400" b="1" dirty="0" err="1" smtClean="0">
                <a:latin typeface="Arial" pitchFamily="34" charset="0"/>
                <a:ea typeface="Times New Roman" pitchFamily="18" charset="0"/>
                <a:cs typeface="Arial" pitchFamily="34" charset="0"/>
              </a:rPr>
              <a:t>tiêu</a:t>
            </a:r>
            <a:r>
              <a:rPr lang="en-US" sz="2400" b="1" dirty="0" smtClean="0">
                <a:latin typeface="Arial" pitchFamily="34" charset="0"/>
                <a:ea typeface="Times New Roman" pitchFamily="18" charset="0"/>
                <a:cs typeface="Arial" pitchFamily="34" charset="0"/>
              </a:rPr>
              <a:t> </a:t>
            </a:r>
            <a:r>
              <a:rPr lang="en-US" sz="2400" b="1" dirty="0" err="1" smtClean="0">
                <a:latin typeface="Arial" pitchFamily="34" charset="0"/>
                <a:ea typeface="Times New Roman" pitchFamily="18" charset="0"/>
                <a:cs typeface="Arial" pitchFamily="34" charset="0"/>
              </a:rPr>
              <a:t>thụ</a:t>
            </a:r>
            <a:r>
              <a:rPr lang="en-US" sz="2400" b="1" dirty="0" smtClean="0">
                <a:latin typeface="Arial" pitchFamily="34" charset="0"/>
                <a:ea typeface="Times New Roman" pitchFamily="18" charset="0"/>
                <a:cs typeface="Arial" pitchFamily="34" charset="0"/>
              </a:rPr>
              <a:t> </a:t>
            </a:r>
            <a:r>
              <a:rPr lang="en-US" sz="2400" b="1" dirty="0" err="1" smtClean="0">
                <a:latin typeface="Arial" pitchFamily="34" charset="0"/>
                <a:ea typeface="Times New Roman" pitchFamily="18" charset="0"/>
                <a:cs typeface="Arial" pitchFamily="34" charset="0"/>
              </a:rPr>
              <a:t>đặc</a:t>
            </a:r>
            <a:r>
              <a:rPr lang="en-US" sz="2400" b="1" dirty="0" smtClean="0">
                <a:latin typeface="Arial" pitchFamily="34" charset="0"/>
                <a:ea typeface="Times New Roman" pitchFamily="18" charset="0"/>
                <a:cs typeface="Arial" pitchFamily="34" charset="0"/>
              </a:rPr>
              <a:t> </a:t>
            </a:r>
            <a:r>
              <a:rPr lang="en-US" sz="2400" b="1" dirty="0" err="1" smtClean="0">
                <a:latin typeface="Arial" pitchFamily="34" charset="0"/>
                <a:ea typeface="Times New Roman" pitchFamily="18" charset="0"/>
                <a:cs typeface="Arial" pitchFamily="34" charset="0"/>
              </a:rPr>
              <a:t>biệt</a:t>
            </a:r>
            <a:r>
              <a:rPr lang="en-US" sz="2400" b="1" dirty="0" smtClean="0">
                <a:latin typeface="Arial" pitchFamily="34" charset="0"/>
                <a:ea typeface="Times New Roman" pitchFamily="18" charset="0"/>
                <a:cs typeface="Arial" pitchFamily="34" charset="0"/>
              </a:rPr>
              <a:t>.</a:t>
            </a:r>
            <a:endParaRPr lang="en-US" sz="2400" b="1" dirty="0" smtClean="0">
              <a:solidFill>
                <a:schemeClr val="tx1"/>
              </a:solidFill>
              <a:latin typeface="Arial" pitchFamily="34" charset="0"/>
              <a:cs typeface="Arial" pitchFamily="34" charset="0"/>
            </a:endParaRPr>
          </a:p>
        </p:txBody>
      </p:sp>
      <p:grpSp>
        <p:nvGrpSpPr>
          <p:cNvPr id="24579" name="Group 39"/>
          <p:cNvGrpSpPr>
            <a:grpSpLocks/>
          </p:cNvGrpSpPr>
          <p:nvPr/>
        </p:nvGrpSpPr>
        <p:grpSpPr bwMode="auto">
          <a:xfrm>
            <a:off x="214282" y="2285992"/>
            <a:ext cx="8643998" cy="2857520"/>
            <a:chOff x="1651" y="4752"/>
            <a:chExt cx="6490" cy="1268"/>
          </a:xfrm>
        </p:grpSpPr>
        <p:sp>
          <p:nvSpPr>
            <p:cNvPr id="40" name="Rectangle 9"/>
            <p:cNvSpPr>
              <a:spLocks noChangeArrowheads="1"/>
            </p:cNvSpPr>
            <p:nvPr/>
          </p:nvSpPr>
          <p:spPr bwMode="auto">
            <a:xfrm>
              <a:off x="1651" y="5184"/>
              <a:ext cx="2208" cy="47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2800" b="0" i="0" u="none" strike="noStrike" cap="none" normalizeH="0" baseline="0" dirty="0" smtClean="0">
                  <a:ln>
                    <a:noFill/>
                  </a:ln>
                  <a:solidFill>
                    <a:schemeClr val="tx1"/>
                  </a:solidFill>
                  <a:effectLst/>
                  <a:latin typeface="Arial" pitchFamily="34" charset="0"/>
                  <a:cs typeface="Arial" pitchFamily="34" charset="0"/>
                </a:rPr>
                <a:t>Giá tính thuế TTĐB</a:t>
              </a:r>
            </a:p>
          </p:txBody>
        </p:sp>
        <p:sp>
          <p:nvSpPr>
            <p:cNvPr id="41" name="Rectangle 10"/>
            <p:cNvSpPr>
              <a:spLocks noChangeArrowheads="1"/>
            </p:cNvSpPr>
            <p:nvPr/>
          </p:nvSpPr>
          <p:spPr bwMode="auto">
            <a:xfrm>
              <a:off x="4033" y="5184"/>
              <a:ext cx="431" cy="375"/>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2800" b="0" i="0" u="none" strike="noStrike" cap="none" normalizeH="0" baseline="0" dirty="0" smtClean="0">
                  <a:ln>
                    <a:noFill/>
                  </a:ln>
                  <a:solidFill>
                    <a:schemeClr val="tx1"/>
                  </a:solidFill>
                  <a:effectLst/>
                  <a:latin typeface="Arial" pitchFamily="34" charset="0"/>
                  <a:cs typeface="Arial" pitchFamily="34" charset="0"/>
                </a:rPr>
                <a:t>=</a:t>
              </a:r>
            </a:p>
          </p:txBody>
        </p:sp>
        <p:sp>
          <p:nvSpPr>
            <p:cNvPr id="42" name="Rectangle 11"/>
            <p:cNvSpPr>
              <a:spLocks noChangeArrowheads="1"/>
            </p:cNvSpPr>
            <p:nvPr/>
          </p:nvSpPr>
          <p:spPr bwMode="auto">
            <a:xfrm>
              <a:off x="4628" y="4752"/>
              <a:ext cx="3513" cy="432"/>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2800" b="0" i="0" u="none" strike="noStrike" cap="none" normalizeH="0" baseline="0" dirty="0" smtClean="0">
                  <a:ln>
                    <a:noFill/>
                  </a:ln>
                  <a:solidFill>
                    <a:schemeClr val="tx1"/>
                  </a:solidFill>
                  <a:effectLst/>
                  <a:latin typeface="Arial" pitchFamily="34" charset="0"/>
                  <a:cs typeface="Arial" pitchFamily="34" charset="0"/>
                </a:rPr>
                <a:t>Giá bán trong nước chưa có thuế GTGT</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vi-VN"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3" name="Rectangle 12"/>
            <p:cNvSpPr>
              <a:spLocks noChangeArrowheads="1"/>
            </p:cNvSpPr>
            <p:nvPr/>
          </p:nvSpPr>
          <p:spPr bwMode="auto">
            <a:xfrm>
              <a:off x="4628" y="5559"/>
              <a:ext cx="3513" cy="461"/>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2800" b="0" i="0" u="none" strike="noStrike" cap="none" normalizeH="0" baseline="0" dirty="0" smtClean="0">
                  <a:ln>
                    <a:noFill/>
                  </a:ln>
                  <a:solidFill>
                    <a:schemeClr val="tx1"/>
                  </a:solidFill>
                  <a:effectLst/>
                  <a:latin typeface="Arial" pitchFamily="34" charset="0"/>
                  <a:cs typeface="Arial" pitchFamily="34" charset="0"/>
                </a:rPr>
                <a:t>1+ Thuế suất thuế TTĐB</a:t>
              </a:r>
            </a:p>
          </p:txBody>
        </p:sp>
        <p:cxnSp>
          <p:nvCxnSpPr>
            <p:cNvPr id="44" name="AutoShape 13"/>
            <p:cNvCxnSpPr>
              <a:cxnSpLocks noChangeShapeType="1"/>
            </p:cNvCxnSpPr>
            <p:nvPr/>
          </p:nvCxnSpPr>
          <p:spPr bwMode="auto">
            <a:xfrm>
              <a:off x="4628" y="5338"/>
              <a:ext cx="3513" cy="0"/>
            </a:xfrm>
            <a:prstGeom prst="straightConnector1">
              <a:avLst/>
            </a:prstGeom>
            <a:noFill/>
            <a:ln w="9525">
              <a:solidFill>
                <a:srgbClr val="000000"/>
              </a:solidFill>
              <a:round/>
              <a:headEnd/>
              <a:tailEnd/>
            </a:ln>
          </p:spPr>
        </p:cxnSp>
      </p:grpSp>
    </p:spTree>
    <p:extLst>
      <p:ext uri="{BB962C8B-B14F-4D97-AF65-F5344CB8AC3E}">
        <p14:creationId xmlns:p14="http://schemas.microsoft.com/office/powerpoint/2010/main" val="1743075517"/>
      </p:ext>
    </p:extLst>
  </p:cSld>
  <p:clrMapOvr>
    <a:masterClrMapping/>
  </p:clrMapOvr>
  <p:transition>
    <p:wip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PHƯƠNG PHÁP TÍNH THUẾ</a:t>
            </a:r>
            <a:endParaRPr lang="en-US" dirty="0"/>
          </a:p>
        </p:txBody>
      </p:sp>
      <p:sp>
        <p:nvSpPr>
          <p:cNvPr id="24577" name="Rectangle 1"/>
          <p:cNvSpPr>
            <a:spLocks noChangeArrowheads="1"/>
          </p:cNvSpPr>
          <p:nvPr/>
        </p:nvSpPr>
        <p:spPr bwMode="auto">
          <a:xfrm>
            <a:off x="0" y="1113336"/>
            <a:ext cx="9144000" cy="461665"/>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tabLst>
                <a:tab pos="180975" algn="l"/>
              </a:tabLst>
            </a:pPr>
            <a:r>
              <a:rPr lang="en-US" sz="2400" b="1" i="1" dirty="0" err="1">
                <a:solidFill>
                  <a:schemeClr val="tx1"/>
                </a:solidFill>
                <a:latin typeface="Arial" pitchFamily="34" charset="0"/>
                <a:ea typeface="Times New Roman" pitchFamily="18" charset="0"/>
                <a:cs typeface="Arial" pitchFamily="34" charset="0"/>
              </a:rPr>
              <a:t>2</a:t>
            </a:r>
            <a:r>
              <a:rPr lang="en-US" sz="2400" b="1" i="1" dirty="0" err="1" smtClean="0">
                <a:solidFill>
                  <a:schemeClr val="tx1"/>
                </a:solidFill>
                <a:latin typeface="Arial" pitchFamily="34" charset="0"/>
                <a:ea typeface="Times New Roman" pitchFamily="18" charset="0"/>
                <a:cs typeface="Arial" pitchFamily="34" charset="0"/>
              </a:rPr>
              <a:t>.Đối</a:t>
            </a:r>
            <a:r>
              <a:rPr lang="en-US" sz="2400" b="1" i="1" dirty="0" smtClean="0">
                <a:solidFill>
                  <a:schemeClr val="tx1"/>
                </a:solidFill>
                <a:latin typeface="Arial" pitchFamily="34" charset="0"/>
                <a:ea typeface="Times New Roman" pitchFamily="18" charset="0"/>
                <a:cs typeface="Arial" pitchFamily="34" charset="0"/>
              </a:rPr>
              <a:t> </a:t>
            </a:r>
            <a:r>
              <a:rPr lang="en-US" sz="2400" b="1" i="1" dirty="0" err="1" smtClean="0">
                <a:solidFill>
                  <a:schemeClr val="tx1"/>
                </a:solidFill>
                <a:latin typeface="Arial" pitchFamily="34" charset="0"/>
                <a:ea typeface="Times New Roman" pitchFamily="18" charset="0"/>
                <a:cs typeface="Arial" pitchFamily="34" charset="0"/>
              </a:rPr>
              <a:t>với</a:t>
            </a:r>
            <a:r>
              <a:rPr lang="en-US" sz="2400" b="1" i="1" dirty="0" smtClean="0">
                <a:solidFill>
                  <a:schemeClr val="tx1"/>
                </a:solidFill>
                <a:latin typeface="Arial" pitchFamily="34" charset="0"/>
                <a:ea typeface="Times New Roman" pitchFamily="18" charset="0"/>
                <a:cs typeface="Arial" pitchFamily="34" charset="0"/>
              </a:rPr>
              <a:t> </a:t>
            </a:r>
            <a:r>
              <a:rPr lang="en-US" sz="2400" b="1" i="1" dirty="0" err="1" smtClean="0">
                <a:solidFill>
                  <a:schemeClr val="tx1"/>
                </a:solidFill>
                <a:latin typeface="Arial" pitchFamily="34" charset="0"/>
                <a:ea typeface="Times New Roman" pitchFamily="18" charset="0"/>
                <a:cs typeface="Arial" pitchFamily="34" charset="0"/>
              </a:rPr>
              <a:t>hàng</a:t>
            </a:r>
            <a:r>
              <a:rPr lang="en-US" sz="2400" b="1" i="1" dirty="0" smtClean="0">
                <a:solidFill>
                  <a:schemeClr val="tx1"/>
                </a:solidFill>
                <a:latin typeface="Arial" pitchFamily="34" charset="0"/>
                <a:ea typeface="Times New Roman" pitchFamily="18" charset="0"/>
                <a:cs typeface="Arial" pitchFamily="34" charset="0"/>
              </a:rPr>
              <a:t> </a:t>
            </a:r>
            <a:r>
              <a:rPr lang="en-US" sz="2400" b="1" i="1" dirty="0" err="1" smtClean="0">
                <a:solidFill>
                  <a:schemeClr val="tx1"/>
                </a:solidFill>
                <a:latin typeface="Arial" pitchFamily="34" charset="0"/>
                <a:ea typeface="Times New Roman" pitchFamily="18" charset="0"/>
                <a:cs typeface="Arial" pitchFamily="34" charset="0"/>
              </a:rPr>
              <a:t>nhập</a:t>
            </a:r>
            <a:r>
              <a:rPr lang="en-US" sz="2400" b="1" i="1" dirty="0" smtClean="0">
                <a:solidFill>
                  <a:schemeClr val="tx1"/>
                </a:solidFill>
                <a:latin typeface="Arial" pitchFamily="34" charset="0"/>
                <a:ea typeface="Times New Roman" pitchFamily="18" charset="0"/>
                <a:cs typeface="Arial" pitchFamily="34" charset="0"/>
              </a:rPr>
              <a:t> </a:t>
            </a:r>
            <a:r>
              <a:rPr lang="en-US" sz="2400" b="1" i="1" dirty="0" err="1" smtClean="0">
                <a:solidFill>
                  <a:schemeClr val="tx1"/>
                </a:solidFill>
                <a:latin typeface="Arial" pitchFamily="34" charset="0"/>
                <a:ea typeface="Times New Roman" pitchFamily="18" charset="0"/>
                <a:cs typeface="Arial" pitchFamily="34" charset="0"/>
              </a:rPr>
              <a:t>khẩu</a:t>
            </a:r>
            <a:endParaRPr lang="en-US" sz="2400" b="1" dirty="0" smtClean="0">
              <a:solidFill>
                <a:schemeClr val="tx1"/>
              </a:solidFill>
              <a:latin typeface="Arial" pitchFamily="34" charset="0"/>
              <a:cs typeface="Arial" pitchFamily="34" charset="0"/>
            </a:endParaRPr>
          </a:p>
        </p:txBody>
      </p:sp>
      <p:grpSp>
        <p:nvGrpSpPr>
          <p:cNvPr id="24579" name="Group 39"/>
          <p:cNvGrpSpPr>
            <a:grpSpLocks/>
          </p:cNvGrpSpPr>
          <p:nvPr/>
        </p:nvGrpSpPr>
        <p:grpSpPr bwMode="auto">
          <a:xfrm>
            <a:off x="-17468" y="3095028"/>
            <a:ext cx="9269989" cy="1147065"/>
            <a:chOff x="1477" y="5111"/>
            <a:chExt cx="6960" cy="509"/>
          </a:xfrm>
        </p:grpSpPr>
        <p:sp>
          <p:nvSpPr>
            <p:cNvPr id="40" name="Rectangle 9"/>
            <p:cNvSpPr>
              <a:spLocks noChangeArrowheads="1"/>
            </p:cNvSpPr>
            <p:nvPr/>
          </p:nvSpPr>
          <p:spPr bwMode="auto">
            <a:xfrm>
              <a:off x="1477" y="5150"/>
              <a:ext cx="2208" cy="47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2800" b="0" i="0" u="none" strike="noStrike" cap="none" normalizeH="0" baseline="0" dirty="0" smtClean="0">
                  <a:ln>
                    <a:noFill/>
                  </a:ln>
                  <a:solidFill>
                    <a:schemeClr val="tx1"/>
                  </a:solidFill>
                  <a:effectLst/>
                  <a:latin typeface="Arial" pitchFamily="34" charset="0"/>
                  <a:cs typeface="Arial" pitchFamily="34" charset="0"/>
                </a:rPr>
                <a:t>Giá tính thuế TTĐB</a:t>
              </a:r>
            </a:p>
          </p:txBody>
        </p:sp>
        <p:sp>
          <p:nvSpPr>
            <p:cNvPr id="41" name="Rectangle 10"/>
            <p:cNvSpPr>
              <a:spLocks noChangeArrowheads="1"/>
            </p:cNvSpPr>
            <p:nvPr/>
          </p:nvSpPr>
          <p:spPr bwMode="auto">
            <a:xfrm>
              <a:off x="3172" y="5197"/>
              <a:ext cx="431" cy="375"/>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2800" b="0" i="0" u="none" strike="noStrike" cap="none" normalizeH="0" baseline="0" dirty="0" smtClean="0">
                  <a:ln>
                    <a:noFill/>
                  </a:ln>
                  <a:solidFill>
                    <a:schemeClr val="tx1"/>
                  </a:solidFill>
                  <a:effectLst/>
                  <a:latin typeface="Arial" pitchFamily="34" charset="0"/>
                  <a:cs typeface="Arial" pitchFamily="34" charset="0"/>
                </a:rPr>
                <a:t>=</a:t>
              </a:r>
            </a:p>
          </p:txBody>
        </p:sp>
        <p:sp>
          <p:nvSpPr>
            <p:cNvPr id="43" name="Rectangle 12"/>
            <p:cNvSpPr>
              <a:spLocks noChangeArrowheads="1"/>
            </p:cNvSpPr>
            <p:nvPr/>
          </p:nvSpPr>
          <p:spPr bwMode="auto">
            <a:xfrm>
              <a:off x="3410" y="5111"/>
              <a:ext cx="5027" cy="461"/>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lang="en-US" sz="2800" dirty="0" err="1" smtClean="0">
                  <a:latin typeface="Arial" pitchFamily="34" charset="0"/>
                  <a:cs typeface="Arial" pitchFamily="34" charset="0"/>
                </a:rPr>
                <a:t>Giá</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tính</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thuế</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nhập</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khẩu</a:t>
              </a:r>
              <a:r>
                <a:rPr lang="en-US" sz="2800" dirty="0" smtClean="0">
                  <a:latin typeface="Arial" pitchFamily="34" charset="0"/>
                  <a:cs typeface="Arial" pitchFamily="34" charset="0"/>
                </a:rPr>
                <a:t> </a:t>
              </a:r>
              <a:r>
                <a:rPr kumimoji="0" lang="vi-VN" sz="2800" b="0" i="0" u="none" strike="noStrike" cap="none" normalizeH="0" baseline="0" dirty="0" smtClean="0">
                  <a:ln>
                    <a:noFill/>
                  </a:ln>
                  <a:solidFill>
                    <a:schemeClr val="tx1"/>
                  </a:solidFill>
                  <a:effectLst/>
                  <a:latin typeface="Arial" pitchFamily="34" charset="0"/>
                  <a:cs typeface="Arial" pitchFamily="34" charset="0"/>
                </a:rPr>
                <a:t>+ Thuế </a:t>
              </a:r>
              <a:r>
                <a:rPr kumimoji="0" lang="en-US" sz="2800" b="0" i="0" u="none" strike="noStrike" cap="none" normalizeH="0" baseline="0" dirty="0" err="1" smtClean="0">
                  <a:ln>
                    <a:noFill/>
                  </a:ln>
                  <a:solidFill>
                    <a:schemeClr val="tx1"/>
                  </a:solidFill>
                  <a:effectLst/>
                  <a:latin typeface="Arial" pitchFamily="34" charset="0"/>
                  <a:cs typeface="Arial" pitchFamily="34" charset="0"/>
                </a:rPr>
                <a:t>nhập</a:t>
              </a:r>
              <a:r>
                <a:rPr kumimoji="0" lang="en-US" sz="2800" b="0" i="0" u="none" strike="noStrike" cap="none" normalizeH="0" dirty="0" smtClean="0">
                  <a:ln>
                    <a:noFill/>
                  </a:ln>
                  <a:solidFill>
                    <a:schemeClr val="tx1"/>
                  </a:solidFill>
                  <a:effectLst/>
                  <a:latin typeface="Arial" pitchFamily="34" charset="0"/>
                  <a:cs typeface="Arial" pitchFamily="34" charset="0"/>
                </a:rPr>
                <a:t> </a:t>
              </a:r>
              <a:r>
                <a:rPr kumimoji="0" lang="en-US" sz="2800" b="0" i="0" u="none" strike="noStrike" cap="none" normalizeH="0" dirty="0" err="1" smtClean="0">
                  <a:ln>
                    <a:noFill/>
                  </a:ln>
                  <a:solidFill>
                    <a:schemeClr val="tx1"/>
                  </a:solidFill>
                  <a:effectLst/>
                  <a:latin typeface="Arial" pitchFamily="34" charset="0"/>
                  <a:cs typeface="Arial" pitchFamily="34" charset="0"/>
                </a:rPr>
                <a:t>khẩu</a:t>
              </a:r>
              <a:endParaRPr kumimoji="0" lang="vi-VN" sz="2800" b="0" i="0" u="none" strike="noStrike" cap="none" normalizeH="0" baseline="0" dirty="0" smtClean="0">
                <a:ln>
                  <a:noFill/>
                </a:ln>
                <a:solidFill>
                  <a:schemeClr val="tx1"/>
                </a:solidFill>
                <a:effectLst/>
                <a:latin typeface="Arial" pitchFamily="34" charset="0"/>
                <a:cs typeface="Arial" pitchFamily="34" charset="0"/>
              </a:endParaRPr>
            </a:p>
          </p:txBody>
        </p:sp>
      </p:grpSp>
    </p:spTree>
    <p:extLst>
      <p:ext uri="{BB962C8B-B14F-4D97-AF65-F5344CB8AC3E}">
        <p14:creationId xmlns:p14="http://schemas.microsoft.com/office/powerpoint/2010/main" val="2626767107"/>
      </p:ext>
    </p:extLst>
  </p:cSld>
  <p:clrMapOvr>
    <a:masterClrMapping/>
  </p:clrMapOvr>
  <p:transition>
    <p:wip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PHƯƠNG PHÁP TÍNH THUẾ</a:t>
            </a:r>
            <a:endParaRPr lang="en-US" dirty="0"/>
          </a:p>
        </p:txBody>
      </p:sp>
      <p:sp>
        <p:nvSpPr>
          <p:cNvPr id="7" name="TextBox 6"/>
          <p:cNvSpPr txBox="1"/>
          <p:nvPr/>
        </p:nvSpPr>
        <p:spPr>
          <a:xfrm>
            <a:off x="228600" y="1524000"/>
            <a:ext cx="8686800" cy="4157870"/>
          </a:xfrm>
          <a:prstGeom prst="rect">
            <a:avLst/>
          </a:prstGeom>
          <a:noFill/>
        </p:spPr>
        <p:txBody>
          <a:bodyPr wrap="square" rtlCol="0">
            <a:spAutoFit/>
          </a:bodyPr>
          <a:lstStyle/>
          <a:p>
            <a:pPr>
              <a:lnSpc>
                <a:spcPct val="150000"/>
              </a:lnSpc>
            </a:pPr>
            <a:r>
              <a:rPr lang="en-US" sz="3600" dirty="0" err="1" smtClean="0"/>
              <a:t>Ví</a:t>
            </a:r>
            <a:r>
              <a:rPr lang="en-US" sz="3600" dirty="0" smtClean="0"/>
              <a:t> dụ1: </a:t>
            </a:r>
            <a:r>
              <a:rPr lang="en-US" sz="3600" dirty="0" err="1" smtClean="0"/>
              <a:t>Cơ</a:t>
            </a:r>
            <a:r>
              <a:rPr lang="en-US" sz="3600" dirty="0" smtClean="0"/>
              <a:t> </a:t>
            </a:r>
            <a:r>
              <a:rPr lang="en-US" sz="3600" dirty="0" err="1" smtClean="0"/>
              <a:t>sở</a:t>
            </a:r>
            <a:r>
              <a:rPr lang="en-US" sz="3600" dirty="0" smtClean="0"/>
              <a:t> </a:t>
            </a:r>
            <a:r>
              <a:rPr lang="en-US" sz="3600" dirty="0" err="1" smtClean="0"/>
              <a:t>sản</a:t>
            </a:r>
            <a:r>
              <a:rPr lang="en-US" sz="3600" dirty="0" smtClean="0"/>
              <a:t> </a:t>
            </a:r>
            <a:r>
              <a:rPr lang="en-US" sz="3600" dirty="0" err="1" smtClean="0"/>
              <a:t>xuất</a:t>
            </a:r>
            <a:r>
              <a:rPr lang="en-US" sz="3600" dirty="0" smtClean="0"/>
              <a:t> X </a:t>
            </a:r>
            <a:r>
              <a:rPr lang="en-US" sz="3600" dirty="0" err="1" smtClean="0"/>
              <a:t>sản</a:t>
            </a:r>
            <a:r>
              <a:rPr lang="en-US" sz="3600" dirty="0" smtClean="0"/>
              <a:t> </a:t>
            </a:r>
            <a:r>
              <a:rPr lang="en-US" sz="3600" dirty="0" err="1" smtClean="0"/>
              <a:t>xuất</a:t>
            </a:r>
            <a:r>
              <a:rPr lang="en-US" sz="3600" dirty="0" smtClean="0"/>
              <a:t> </a:t>
            </a:r>
            <a:r>
              <a:rPr lang="en-US" sz="3600" dirty="0" err="1" smtClean="0"/>
              <a:t>sản</a:t>
            </a:r>
            <a:r>
              <a:rPr lang="en-US" sz="3600" dirty="0" smtClean="0"/>
              <a:t> </a:t>
            </a:r>
            <a:r>
              <a:rPr lang="en-US" sz="3600" dirty="0" err="1" smtClean="0"/>
              <a:t>phẩm</a:t>
            </a:r>
            <a:r>
              <a:rPr lang="en-US" sz="3600" dirty="0" smtClean="0"/>
              <a:t> A (A </a:t>
            </a:r>
            <a:r>
              <a:rPr lang="en-US" sz="3600" dirty="0" err="1" smtClean="0"/>
              <a:t>là</a:t>
            </a:r>
            <a:r>
              <a:rPr lang="en-US" sz="3600" dirty="0" smtClean="0"/>
              <a:t> </a:t>
            </a:r>
            <a:r>
              <a:rPr lang="en-US" sz="3600" dirty="0" err="1" smtClean="0"/>
              <a:t>hàng</a:t>
            </a:r>
            <a:r>
              <a:rPr lang="en-US" sz="3600" dirty="0" smtClean="0"/>
              <a:t> </a:t>
            </a:r>
            <a:r>
              <a:rPr lang="en-US" sz="3600" dirty="0" err="1" smtClean="0"/>
              <a:t>hóa</a:t>
            </a:r>
            <a:r>
              <a:rPr lang="en-US" sz="3600" dirty="0" smtClean="0"/>
              <a:t> </a:t>
            </a:r>
            <a:r>
              <a:rPr lang="en-US" sz="3600" dirty="0" err="1" smtClean="0"/>
              <a:t>chịu</a:t>
            </a:r>
            <a:r>
              <a:rPr lang="en-US" sz="3600" dirty="0" smtClean="0"/>
              <a:t> </a:t>
            </a:r>
            <a:r>
              <a:rPr lang="en-US" sz="3600" dirty="0" err="1" smtClean="0"/>
              <a:t>thuế</a:t>
            </a:r>
            <a:r>
              <a:rPr lang="en-US" sz="3600" dirty="0" smtClean="0"/>
              <a:t> TTĐB), </a:t>
            </a:r>
            <a:r>
              <a:rPr lang="en-US" sz="3600" dirty="0" err="1" smtClean="0"/>
              <a:t>giá</a:t>
            </a:r>
            <a:r>
              <a:rPr lang="en-US" sz="3600" dirty="0" smtClean="0"/>
              <a:t> </a:t>
            </a:r>
            <a:r>
              <a:rPr lang="en-US" sz="3600" dirty="0" err="1" smtClean="0"/>
              <a:t>bán</a:t>
            </a:r>
            <a:r>
              <a:rPr lang="en-US" sz="3600" dirty="0" smtClean="0"/>
              <a:t> 1 </a:t>
            </a:r>
            <a:r>
              <a:rPr lang="en-US" sz="3600" dirty="0" err="1" smtClean="0"/>
              <a:t>lô</a:t>
            </a:r>
            <a:r>
              <a:rPr lang="en-US" sz="3600" dirty="0" smtClean="0"/>
              <a:t> </a:t>
            </a:r>
            <a:r>
              <a:rPr lang="en-US" sz="3600" dirty="0" err="1" smtClean="0"/>
              <a:t>sản</a:t>
            </a:r>
            <a:r>
              <a:rPr lang="en-US" sz="3600" dirty="0" smtClean="0"/>
              <a:t> </a:t>
            </a:r>
            <a:r>
              <a:rPr lang="en-US" sz="3600" dirty="0" err="1" smtClean="0"/>
              <a:t>phẩm</a:t>
            </a:r>
            <a:r>
              <a:rPr lang="en-US" sz="3600" dirty="0" smtClean="0"/>
              <a:t> A </a:t>
            </a:r>
            <a:r>
              <a:rPr lang="en-US" sz="3600" dirty="0" err="1" smtClean="0"/>
              <a:t>chưa</a:t>
            </a:r>
            <a:r>
              <a:rPr lang="en-US" sz="3600" dirty="0" smtClean="0"/>
              <a:t> </a:t>
            </a:r>
            <a:r>
              <a:rPr lang="en-US" sz="3600" dirty="0" err="1" smtClean="0"/>
              <a:t>thuế</a:t>
            </a:r>
            <a:r>
              <a:rPr lang="en-US" sz="3600" dirty="0" smtClean="0"/>
              <a:t> GTGT </a:t>
            </a:r>
            <a:r>
              <a:rPr lang="en-US" sz="3600" dirty="0" err="1" smtClean="0"/>
              <a:t>là</a:t>
            </a:r>
            <a:r>
              <a:rPr lang="en-US" sz="3600" dirty="0" smtClean="0"/>
              <a:t> 2.600.000 </a:t>
            </a:r>
            <a:r>
              <a:rPr lang="en-US" sz="3600" dirty="0" err="1" smtClean="0"/>
              <a:t>đồng</a:t>
            </a:r>
            <a:r>
              <a:rPr lang="en-US" sz="3600" dirty="0" smtClean="0"/>
              <a:t>/</a:t>
            </a:r>
            <a:r>
              <a:rPr lang="en-US" sz="3600" dirty="0" err="1" smtClean="0"/>
              <a:t>lô</a:t>
            </a:r>
            <a:r>
              <a:rPr lang="en-US" sz="3600" dirty="0" smtClean="0"/>
              <a:t>, </a:t>
            </a:r>
            <a:r>
              <a:rPr lang="en-US" sz="3600" dirty="0" err="1" smtClean="0"/>
              <a:t>thuế</a:t>
            </a:r>
            <a:r>
              <a:rPr lang="en-US" sz="3600" dirty="0" smtClean="0"/>
              <a:t> </a:t>
            </a:r>
            <a:r>
              <a:rPr lang="en-US" sz="3600" dirty="0" err="1" smtClean="0"/>
              <a:t>suất</a:t>
            </a:r>
            <a:r>
              <a:rPr lang="en-US" sz="3600" dirty="0" smtClean="0"/>
              <a:t> </a:t>
            </a:r>
            <a:r>
              <a:rPr lang="en-US" sz="3600" dirty="0" err="1" smtClean="0"/>
              <a:t>thuế</a:t>
            </a:r>
            <a:r>
              <a:rPr lang="en-US" sz="3600" dirty="0" smtClean="0"/>
              <a:t> TTĐB </a:t>
            </a:r>
            <a:r>
              <a:rPr lang="en-US" sz="3600" dirty="0" err="1" smtClean="0"/>
              <a:t>là</a:t>
            </a:r>
            <a:r>
              <a:rPr lang="en-US" sz="3600" dirty="0" smtClean="0"/>
              <a:t> 30%). </a:t>
            </a:r>
            <a:r>
              <a:rPr lang="en-US" sz="3600" dirty="0" err="1" smtClean="0"/>
              <a:t>Tính</a:t>
            </a:r>
            <a:r>
              <a:rPr lang="en-US" sz="3600" dirty="0" smtClean="0"/>
              <a:t> </a:t>
            </a:r>
            <a:r>
              <a:rPr lang="en-US" sz="3600" dirty="0" err="1" smtClean="0"/>
              <a:t>thuê</a:t>
            </a:r>
            <a:r>
              <a:rPr lang="en-US" sz="3600" dirty="0" smtClean="0"/>
              <a:t>́ TTĐB </a:t>
            </a:r>
            <a:r>
              <a:rPr lang="en-US" sz="3600" dirty="0" err="1" smtClean="0"/>
              <a:t>của</a:t>
            </a:r>
            <a:r>
              <a:rPr lang="en-US" sz="3600" dirty="0" smtClean="0"/>
              <a:t> </a:t>
            </a:r>
            <a:r>
              <a:rPr lang="en-US" sz="3600" dirty="0" err="1" smtClean="0"/>
              <a:t>lô</a:t>
            </a:r>
            <a:r>
              <a:rPr lang="en-US" sz="3600" dirty="0" smtClean="0"/>
              <a:t> </a:t>
            </a:r>
            <a:r>
              <a:rPr lang="en-US" sz="3600" dirty="0" err="1" smtClean="0"/>
              <a:t>sản</a:t>
            </a:r>
            <a:r>
              <a:rPr lang="en-US" sz="3600" dirty="0" smtClean="0"/>
              <a:t> </a:t>
            </a:r>
            <a:r>
              <a:rPr lang="en-US" sz="3600" dirty="0" err="1" smtClean="0"/>
              <a:t>phẩm</a:t>
            </a:r>
            <a:r>
              <a:rPr lang="en-US" sz="3600" dirty="0" smtClean="0"/>
              <a:t> A </a:t>
            </a:r>
            <a:r>
              <a:rPr lang="en-US" sz="3600" dirty="0" err="1" smtClean="0"/>
              <a:t>phải</a:t>
            </a:r>
            <a:r>
              <a:rPr lang="en-US" sz="3600" dirty="0" smtClean="0"/>
              <a:t> </a:t>
            </a:r>
            <a:r>
              <a:rPr lang="en-US" sz="3600" dirty="0" err="1" smtClean="0"/>
              <a:t>nộp</a:t>
            </a:r>
            <a:r>
              <a:rPr lang="en-US" sz="3600" dirty="0" smtClean="0"/>
              <a:t>?</a:t>
            </a:r>
            <a:endParaRPr lang="vi-VN" sz="3600" dirty="0"/>
          </a:p>
        </p:txBody>
      </p:sp>
    </p:spTree>
    <p:extLst>
      <p:ext uri="{BB962C8B-B14F-4D97-AF65-F5344CB8AC3E}">
        <p14:creationId xmlns:p14="http://schemas.microsoft.com/office/powerpoint/2010/main" val="4246546634"/>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5113" y="260648"/>
            <a:ext cx="8686800" cy="2308324"/>
          </a:xfrm>
          <a:prstGeom prst="rect">
            <a:avLst/>
          </a:prstGeom>
          <a:noFill/>
        </p:spPr>
        <p:txBody>
          <a:bodyPr wrap="square" rtlCol="0">
            <a:spAutoFit/>
          </a:bodyPr>
          <a:lstStyle/>
          <a:p>
            <a:pPr>
              <a:lnSpc>
                <a:spcPct val="150000"/>
              </a:lnSpc>
            </a:pPr>
            <a:r>
              <a:rPr lang="en-US" sz="3200" dirty="0" err="1" smtClean="0">
                <a:solidFill>
                  <a:srgbClr val="FF0000"/>
                </a:solidFill>
              </a:rPr>
              <a:t>Giá</a:t>
            </a:r>
            <a:r>
              <a:rPr lang="en-US" sz="3200" dirty="0" smtClean="0">
                <a:solidFill>
                  <a:srgbClr val="FF0000"/>
                </a:solidFill>
              </a:rPr>
              <a:t> </a:t>
            </a:r>
            <a:r>
              <a:rPr lang="en-US" sz="3200" dirty="0" err="1" smtClean="0">
                <a:solidFill>
                  <a:srgbClr val="FF0000"/>
                </a:solidFill>
              </a:rPr>
              <a:t>tính</a:t>
            </a:r>
            <a:r>
              <a:rPr lang="en-US" sz="3200" dirty="0" smtClean="0">
                <a:solidFill>
                  <a:srgbClr val="FF0000"/>
                </a:solidFill>
              </a:rPr>
              <a:t> </a:t>
            </a:r>
            <a:r>
              <a:rPr lang="en-US" sz="3200" dirty="0" err="1" smtClean="0">
                <a:solidFill>
                  <a:srgbClr val="FF0000"/>
                </a:solidFill>
              </a:rPr>
              <a:t>thuế</a:t>
            </a:r>
            <a:r>
              <a:rPr lang="en-US" sz="3200" dirty="0" smtClean="0">
                <a:solidFill>
                  <a:srgbClr val="FF0000"/>
                </a:solidFill>
              </a:rPr>
              <a:t> </a:t>
            </a:r>
            <a:r>
              <a:rPr lang="en-US" sz="3200" dirty="0" err="1" smtClean="0">
                <a:solidFill>
                  <a:srgbClr val="FF0000"/>
                </a:solidFill>
              </a:rPr>
              <a:t>TTĐB</a:t>
            </a:r>
            <a:r>
              <a:rPr lang="en-US" sz="3200" dirty="0" smtClean="0">
                <a:solidFill>
                  <a:srgbClr val="FF0000"/>
                </a:solidFill>
              </a:rPr>
              <a:t> </a:t>
            </a:r>
            <a:r>
              <a:rPr lang="en-US" sz="3200" dirty="0" err="1" smtClean="0">
                <a:solidFill>
                  <a:srgbClr val="FF0000"/>
                </a:solidFill>
              </a:rPr>
              <a:t>đối</a:t>
            </a:r>
            <a:r>
              <a:rPr lang="en-US" sz="3200" dirty="0" smtClean="0">
                <a:solidFill>
                  <a:srgbClr val="FF0000"/>
                </a:solidFill>
              </a:rPr>
              <a:t> </a:t>
            </a:r>
            <a:r>
              <a:rPr lang="en-US" sz="3200" dirty="0" err="1" smtClean="0">
                <a:solidFill>
                  <a:srgbClr val="FF0000"/>
                </a:solidFill>
              </a:rPr>
              <a:t>với</a:t>
            </a:r>
            <a:r>
              <a:rPr lang="en-US" sz="3200" dirty="0" smtClean="0">
                <a:solidFill>
                  <a:srgbClr val="FF0000"/>
                </a:solidFill>
              </a:rPr>
              <a:t> </a:t>
            </a:r>
            <a:r>
              <a:rPr lang="en-US" sz="3200" dirty="0" err="1" smtClean="0">
                <a:solidFill>
                  <a:srgbClr val="FF0000"/>
                </a:solidFill>
              </a:rPr>
              <a:t>hàng</a:t>
            </a:r>
            <a:r>
              <a:rPr lang="en-US" sz="3200" dirty="0" smtClean="0">
                <a:solidFill>
                  <a:srgbClr val="FF0000"/>
                </a:solidFill>
              </a:rPr>
              <a:t> </a:t>
            </a:r>
            <a:r>
              <a:rPr lang="en-US" sz="3200" dirty="0" err="1" smtClean="0">
                <a:solidFill>
                  <a:srgbClr val="FF0000"/>
                </a:solidFill>
              </a:rPr>
              <a:t>hóa</a:t>
            </a:r>
            <a:r>
              <a:rPr lang="en-US" sz="3200" dirty="0" smtClean="0">
                <a:solidFill>
                  <a:srgbClr val="FF0000"/>
                </a:solidFill>
              </a:rPr>
              <a:t> </a:t>
            </a:r>
            <a:r>
              <a:rPr lang="en-US" sz="3200" dirty="0" err="1" smtClean="0">
                <a:solidFill>
                  <a:srgbClr val="FF0000"/>
                </a:solidFill>
              </a:rPr>
              <a:t>bán</a:t>
            </a:r>
            <a:r>
              <a:rPr lang="en-US" sz="3200" dirty="0" smtClean="0">
                <a:solidFill>
                  <a:srgbClr val="FF0000"/>
                </a:solidFill>
              </a:rPr>
              <a:t> </a:t>
            </a:r>
            <a:r>
              <a:rPr lang="en-US" sz="3200" dirty="0" err="1" smtClean="0">
                <a:solidFill>
                  <a:srgbClr val="FF0000"/>
                </a:solidFill>
              </a:rPr>
              <a:t>trả</a:t>
            </a:r>
            <a:r>
              <a:rPr lang="en-US" sz="3200" dirty="0" smtClean="0">
                <a:solidFill>
                  <a:srgbClr val="FF0000"/>
                </a:solidFill>
              </a:rPr>
              <a:t> </a:t>
            </a:r>
            <a:r>
              <a:rPr lang="en-US" sz="3200" dirty="0" err="1" smtClean="0">
                <a:solidFill>
                  <a:srgbClr val="FF0000"/>
                </a:solidFill>
              </a:rPr>
              <a:t>chậm</a:t>
            </a:r>
            <a:r>
              <a:rPr lang="en-US" sz="3200" dirty="0" smtClean="0">
                <a:solidFill>
                  <a:srgbClr val="FF0000"/>
                </a:solidFill>
              </a:rPr>
              <a:t> </a:t>
            </a:r>
            <a:r>
              <a:rPr lang="en-US" sz="3200" dirty="0" err="1" smtClean="0">
                <a:solidFill>
                  <a:srgbClr val="FF0000"/>
                </a:solidFill>
              </a:rPr>
              <a:t>trả</a:t>
            </a:r>
            <a:r>
              <a:rPr lang="en-US" sz="3200" dirty="0" smtClean="0">
                <a:solidFill>
                  <a:srgbClr val="FF0000"/>
                </a:solidFill>
              </a:rPr>
              <a:t> </a:t>
            </a:r>
            <a:r>
              <a:rPr lang="en-US" sz="3200" dirty="0" err="1" smtClean="0">
                <a:solidFill>
                  <a:srgbClr val="FF0000"/>
                </a:solidFill>
              </a:rPr>
              <a:t>góp</a:t>
            </a:r>
            <a:r>
              <a:rPr lang="en-US" sz="3200" dirty="0" smtClean="0">
                <a:solidFill>
                  <a:srgbClr val="FF0000"/>
                </a:solidFill>
              </a:rPr>
              <a:t> </a:t>
            </a:r>
            <a:r>
              <a:rPr lang="en-US" sz="3200" dirty="0" err="1" smtClean="0">
                <a:solidFill>
                  <a:srgbClr val="FF0000"/>
                </a:solidFill>
              </a:rPr>
              <a:t>là</a:t>
            </a:r>
            <a:r>
              <a:rPr lang="en-US" sz="3200" dirty="0" smtClean="0">
                <a:solidFill>
                  <a:srgbClr val="FF0000"/>
                </a:solidFill>
              </a:rPr>
              <a:t> </a:t>
            </a:r>
            <a:r>
              <a:rPr lang="en-US" sz="3200" dirty="0" err="1" smtClean="0">
                <a:solidFill>
                  <a:srgbClr val="FF0000"/>
                </a:solidFill>
              </a:rPr>
              <a:t>giá</a:t>
            </a:r>
            <a:r>
              <a:rPr lang="en-US" sz="3200" dirty="0" smtClean="0">
                <a:solidFill>
                  <a:srgbClr val="FF0000"/>
                </a:solidFill>
              </a:rPr>
              <a:t> </a:t>
            </a:r>
            <a:r>
              <a:rPr lang="en-US" sz="3200" dirty="0" err="1" smtClean="0">
                <a:solidFill>
                  <a:srgbClr val="FF0000"/>
                </a:solidFill>
              </a:rPr>
              <a:t>trả</a:t>
            </a:r>
            <a:r>
              <a:rPr lang="en-US" sz="3200" dirty="0" smtClean="0">
                <a:solidFill>
                  <a:srgbClr val="FF0000"/>
                </a:solidFill>
              </a:rPr>
              <a:t> 1 </a:t>
            </a:r>
            <a:r>
              <a:rPr lang="en-US" sz="3200" dirty="0" err="1" smtClean="0">
                <a:solidFill>
                  <a:srgbClr val="FF0000"/>
                </a:solidFill>
              </a:rPr>
              <a:t>lần</a:t>
            </a:r>
            <a:r>
              <a:rPr lang="en-US" sz="3200" dirty="0" smtClean="0">
                <a:solidFill>
                  <a:srgbClr val="FF0000"/>
                </a:solidFill>
              </a:rPr>
              <a:t> ( </a:t>
            </a:r>
            <a:r>
              <a:rPr lang="en-US" sz="3200" dirty="0" err="1" smtClean="0">
                <a:solidFill>
                  <a:srgbClr val="FF0000"/>
                </a:solidFill>
              </a:rPr>
              <a:t>không</a:t>
            </a:r>
            <a:r>
              <a:rPr lang="en-US" sz="3200" dirty="0" smtClean="0">
                <a:solidFill>
                  <a:srgbClr val="FF0000"/>
                </a:solidFill>
              </a:rPr>
              <a:t> </a:t>
            </a:r>
            <a:r>
              <a:rPr lang="en-US" sz="3200" dirty="0" err="1" smtClean="0">
                <a:solidFill>
                  <a:srgbClr val="FF0000"/>
                </a:solidFill>
              </a:rPr>
              <a:t>bao</a:t>
            </a:r>
            <a:r>
              <a:rPr lang="en-US" sz="3200" dirty="0" smtClean="0">
                <a:solidFill>
                  <a:srgbClr val="FF0000"/>
                </a:solidFill>
              </a:rPr>
              <a:t> </a:t>
            </a:r>
            <a:r>
              <a:rPr lang="en-US" sz="3200" dirty="0" err="1" smtClean="0">
                <a:solidFill>
                  <a:srgbClr val="FF0000"/>
                </a:solidFill>
              </a:rPr>
              <a:t>gồm</a:t>
            </a:r>
            <a:r>
              <a:rPr lang="en-US" sz="3200" dirty="0" smtClean="0">
                <a:solidFill>
                  <a:srgbClr val="FF0000"/>
                </a:solidFill>
              </a:rPr>
              <a:t> </a:t>
            </a:r>
            <a:r>
              <a:rPr lang="en-US" sz="3200" dirty="0" err="1" smtClean="0">
                <a:solidFill>
                  <a:srgbClr val="FF0000"/>
                </a:solidFill>
              </a:rPr>
              <a:t>lãi</a:t>
            </a:r>
            <a:r>
              <a:rPr lang="en-US" sz="3200" dirty="0" smtClean="0">
                <a:solidFill>
                  <a:srgbClr val="FF0000"/>
                </a:solidFill>
              </a:rPr>
              <a:t> </a:t>
            </a:r>
            <a:r>
              <a:rPr lang="en-US" sz="3200" dirty="0" err="1" smtClean="0">
                <a:solidFill>
                  <a:srgbClr val="FF0000"/>
                </a:solidFill>
              </a:rPr>
              <a:t>trả</a:t>
            </a:r>
            <a:r>
              <a:rPr lang="en-US" sz="3200" dirty="0" smtClean="0">
                <a:solidFill>
                  <a:srgbClr val="FF0000"/>
                </a:solidFill>
              </a:rPr>
              <a:t> </a:t>
            </a:r>
            <a:r>
              <a:rPr lang="en-US" sz="3200" dirty="0" err="1" smtClean="0">
                <a:solidFill>
                  <a:srgbClr val="FF0000"/>
                </a:solidFill>
              </a:rPr>
              <a:t>chậm</a:t>
            </a:r>
            <a:r>
              <a:rPr lang="en-US" sz="3200" dirty="0" smtClean="0">
                <a:solidFill>
                  <a:srgbClr val="FF0000"/>
                </a:solidFill>
              </a:rPr>
              <a:t>, </a:t>
            </a:r>
            <a:r>
              <a:rPr lang="en-US" sz="3200" dirty="0" err="1" smtClean="0">
                <a:solidFill>
                  <a:srgbClr val="FF0000"/>
                </a:solidFill>
              </a:rPr>
              <a:t>trả</a:t>
            </a:r>
            <a:r>
              <a:rPr lang="en-US" sz="3200" dirty="0" smtClean="0">
                <a:solidFill>
                  <a:srgbClr val="FF0000"/>
                </a:solidFill>
              </a:rPr>
              <a:t> </a:t>
            </a:r>
            <a:r>
              <a:rPr lang="en-US" sz="3200" dirty="0" err="1" smtClean="0">
                <a:solidFill>
                  <a:srgbClr val="FF0000"/>
                </a:solidFill>
              </a:rPr>
              <a:t>góp</a:t>
            </a:r>
            <a:r>
              <a:rPr lang="en-US" sz="3200" dirty="0" smtClean="0">
                <a:solidFill>
                  <a:srgbClr val="FF0000"/>
                </a:solidFill>
              </a:rPr>
              <a:t>)</a:t>
            </a:r>
            <a:endParaRPr lang="vi-VN" sz="3200" dirty="0">
              <a:solidFill>
                <a:srgbClr val="FF0000"/>
              </a:solidFill>
            </a:endParaRPr>
          </a:p>
        </p:txBody>
      </p:sp>
    </p:spTree>
    <p:extLst>
      <p:ext uri="{BB962C8B-B14F-4D97-AF65-F5344CB8AC3E}">
        <p14:creationId xmlns:p14="http://schemas.microsoft.com/office/powerpoint/2010/main" val="1337827619"/>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35496" y="404664"/>
            <a:ext cx="8686800" cy="6001643"/>
          </a:xfrm>
          <a:prstGeom prst="rect">
            <a:avLst/>
          </a:prstGeom>
          <a:noFill/>
        </p:spPr>
        <p:txBody>
          <a:bodyPr wrap="square" rtlCol="0">
            <a:spAutoFit/>
          </a:bodyPr>
          <a:lstStyle/>
          <a:p>
            <a:pPr>
              <a:lnSpc>
                <a:spcPct val="150000"/>
              </a:lnSpc>
            </a:pPr>
            <a:r>
              <a:rPr lang="en-US" sz="3200" dirty="0" err="1" smtClean="0"/>
              <a:t>Nếu</a:t>
            </a:r>
            <a:r>
              <a:rPr lang="en-US" sz="3200" dirty="0" smtClean="0"/>
              <a:t> </a:t>
            </a:r>
            <a:r>
              <a:rPr lang="en-US" sz="3200" dirty="0" err="1" smtClean="0"/>
              <a:t>xuất</a:t>
            </a:r>
            <a:r>
              <a:rPr lang="en-US" sz="3200" dirty="0" smtClean="0"/>
              <a:t> </a:t>
            </a:r>
            <a:r>
              <a:rPr lang="en-US" sz="3200" dirty="0" err="1" smtClean="0"/>
              <a:t>khẩu</a:t>
            </a:r>
            <a:r>
              <a:rPr lang="en-US" sz="3200" dirty="0" smtClean="0"/>
              <a:t> -&gt; </a:t>
            </a:r>
            <a:r>
              <a:rPr lang="en-US" sz="3200" dirty="0" err="1" smtClean="0"/>
              <a:t>Không</a:t>
            </a:r>
            <a:r>
              <a:rPr lang="en-US" sz="3200" dirty="0" smtClean="0"/>
              <a:t> </a:t>
            </a:r>
            <a:r>
              <a:rPr lang="en-US" sz="3200" dirty="0" err="1" smtClean="0"/>
              <a:t>chịu</a:t>
            </a:r>
            <a:r>
              <a:rPr lang="en-US" sz="3200" dirty="0" smtClean="0"/>
              <a:t> </a:t>
            </a:r>
            <a:r>
              <a:rPr lang="en-US" sz="3200" dirty="0" err="1" smtClean="0"/>
              <a:t>thuế</a:t>
            </a:r>
            <a:r>
              <a:rPr lang="en-US" sz="3200" dirty="0" smtClean="0"/>
              <a:t> </a:t>
            </a:r>
            <a:r>
              <a:rPr lang="en-US" sz="3200" dirty="0" err="1" smtClean="0"/>
              <a:t>TTĐB</a:t>
            </a:r>
            <a:endParaRPr lang="en-US" sz="3200" dirty="0" smtClean="0"/>
          </a:p>
          <a:p>
            <a:pPr>
              <a:lnSpc>
                <a:spcPct val="150000"/>
              </a:lnSpc>
            </a:pPr>
            <a:r>
              <a:rPr lang="en-US" sz="3200" dirty="0" err="1" smtClean="0"/>
              <a:t>Nhưng</a:t>
            </a:r>
            <a:r>
              <a:rPr lang="en-US" sz="3200" dirty="0" smtClean="0"/>
              <a:t> </a:t>
            </a:r>
            <a:r>
              <a:rPr lang="en-US" sz="3200" dirty="0" err="1" smtClean="0"/>
              <a:t>không</a:t>
            </a:r>
            <a:r>
              <a:rPr lang="en-US" sz="3200" dirty="0" smtClean="0"/>
              <a:t> </a:t>
            </a:r>
            <a:r>
              <a:rPr lang="en-US" sz="3200" dirty="0" err="1" smtClean="0"/>
              <a:t>xuất</a:t>
            </a:r>
            <a:r>
              <a:rPr lang="en-US" sz="3200" dirty="0" smtClean="0"/>
              <a:t> </a:t>
            </a:r>
            <a:r>
              <a:rPr lang="en-US" sz="3200" dirty="0" err="1" smtClean="0"/>
              <a:t>khẩu</a:t>
            </a:r>
            <a:r>
              <a:rPr lang="en-US" sz="3200" dirty="0" smtClean="0"/>
              <a:t> </a:t>
            </a:r>
            <a:r>
              <a:rPr lang="en-US" sz="3200" dirty="0" err="1" smtClean="0"/>
              <a:t>mà</a:t>
            </a:r>
            <a:r>
              <a:rPr lang="en-US" sz="3200" dirty="0" smtClean="0"/>
              <a:t> </a:t>
            </a:r>
            <a:r>
              <a:rPr lang="en-US" sz="3200" dirty="0" err="1" smtClean="0"/>
              <a:t>bán</a:t>
            </a:r>
            <a:r>
              <a:rPr lang="en-US" sz="3200" dirty="0" smtClean="0"/>
              <a:t> </a:t>
            </a:r>
            <a:r>
              <a:rPr lang="en-US" sz="3200" dirty="0" err="1" smtClean="0"/>
              <a:t>trong</a:t>
            </a:r>
            <a:r>
              <a:rPr lang="en-US" sz="3200" dirty="0" smtClean="0"/>
              <a:t> </a:t>
            </a:r>
            <a:r>
              <a:rPr lang="en-US" sz="3200" dirty="0" err="1" smtClean="0"/>
              <a:t>nước</a:t>
            </a:r>
            <a:r>
              <a:rPr lang="en-US" sz="3200" dirty="0" smtClean="0"/>
              <a:t> </a:t>
            </a:r>
            <a:r>
              <a:rPr lang="en-US" sz="3200" dirty="0" err="1" smtClean="0"/>
              <a:t>thì</a:t>
            </a:r>
            <a:r>
              <a:rPr lang="en-US" sz="3200" dirty="0" smtClean="0"/>
              <a:t> </a:t>
            </a:r>
            <a:r>
              <a:rPr lang="en-US" sz="3200" dirty="0" err="1" smtClean="0"/>
              <a:t>người</a:t>
            </a:r>
            <a:r>
              <a:rPr lang="en-US" sz="3200" dirty="0" smtClean="0"/>
              <a:t> </a:t>
            </a:r>
            <a:r>
              <a:rPr lang="en-US" sz="3200" dirty="0" err="1" smtClean="0"/>
              <a:t>bán</a:t>
            </a:r>
            <a:r>
              <a:rPr lang="en-US" sz="3200" dirty="0" smtClean="0"/>
              <a:t> </a:t>
            </a:r>
            <a:r>
              <a:rPr lang="en-US" sz="3200" dirty="0" err="1" smtClean="0"/>
              <a:t>phải</a:t>
            </a:r>
            <a:r>
              <a:rPr lang="en-US" sz="3200" dirty="0" smtClean="0"/>
              <a:t> </a:t>
            </a:r>
            <a:r>
              <a:rPr lang="en-US" sz="3200" dirty="0" err="1" smtClean="0"/>
              <a:t>nộp</a:t>
            </a:r>
            <a:r>
              <a:rPr lang="en-US" sz="3200" dirty="0" smtClean="0"/>
              <a:t> </a:t>
            </a:r>
            <a:r>
              <a:rPr lang="en-US" sz="3200" dirty="0" err="1" smtClean="0"/>
              <a:t>thuế</a:t>
            </a:r>
            <a:r>
              <a:rPr lang="en-US" sz="3200" dirty="0" smtClean="0"/>
              <a:t> </a:t>
            </a:r>
            <a:r>
              <a:rPr lang="en-US" sz="3200" dirty="0" err="1" smtClean="0"/>
              <a:t>TTĐB</a:t>
            </a:r>
            <a:endParaRPr lang="en-US" sz="3200" dirty="0" smtClean="0"/>
          </a:p>
          <a:p>
            <a:pPr>
              <a:lnSpc>
                <a:spcPct val="150000"/>
              </a:lnSpc>
            </a:pPr>
            <a:r>
              <a:rPr lang="en-US" sz="3200" dirty="0" err="1">
                <a:solidFill>
                  <a:srgbClr val="FF0000"/>
                </a:solidFill>
              </a:rPr>
              <a:t>Số</a:t>
            </a:r>
            <a:r>
              <a:rPr lang="en-US" sz="3200" dirty="0">
                <a:solidFill>
                  <a:srgbClr val="FF0000"/>
                </a:solidFill>
              </a:rPr>
              <a:t> </a:t>
            </a:r>
            <a:r>
              <a:rPr lang="en-US" sz="3200" dirty="0" err="1">
                <a:solidFill>
                  <a:srgbClr val="FF0000"/>
                </a:solidFill>
              </a:rPr>
              <a:t>thuế</a:t>
            </a:r>
            <a:r>
              <a:rPr lang="en-US" sz="3200" dirty="0">
                <a:solidFill>
                  <a:srgbClr val="FF0000"/>
                </a:solidFill>
              </a:rPr>
              <a:t> </a:t>
            </a:r>
            <a:r>
              <a:rPr lang="en-US" sz="3200" dirty="0" err="1">
                <a:solidFill>
                  <a:srgbClr val="FF0000"/>
                </a:solidFill>
              </a:rPr>
              <a:t>TTĐB</a:t>
            </a:r>
            <a:r>
              <a:rPr lang="en-US" sz="3200" dirty="0">
                <a:solidFill>
                  <a:srgbClr val="FF0000"/>
                </a:solidFill>
              </a:rPr>
              <a:t> </a:t>
            </a:r>
            <a:r>
              <a:rPr lang="en-US" sz="3200" dirty="0" err="1">
                <a:solidFill>
                  <a:srgbClr val="FF0000"/>
                </a:solidFill>
              </a:rPr>
              <a:t>phải</a:t>
            </a:r>
            <a:r>
              <a:rPr lang="en-US" sz="3200" dirty="0">
                <a:solidFill>
                  <a:srgbClr val="FF0000"/>
                </a:solidFill>
              </a:rPr>
              <a:t> </a:t>
            </a:r>
            <a:r>
              <a:rPr lang="en-US" sz="3200" dirty="0" err="1">
                <a:solidFill>
                  <a:srgbClr val="FF0000"/>
                </a:solidFill>
              </a:rPr>
              <a:t>nộp</a:t>
            </a:r>
            <a:r>
              <a:rPr lang="en-US" sz="3200" dirty="0">
                <a:solidFill>
                  <a:srgbClr val="FF0000"/>
                </a:solidFill>
              </a:rPr>
              <a:t> = </a:t>
            </a:r>
            <a:r>
              <a:rPr lang="en-US" sz="3200" dirty="0" err="1">
                <a:solidFill>
                  <a:srgbClr val="FF0000"/>
                </a:solidFill>
              </a:rPr>
              <a:t>Số</a:t>
            </a:r>
            <a:r>
              <a:rPr lang="en-US" sz="3200" dirty="0">
                <a:solidFill>
                  <a:srgbClr val="FF0000"/>
                </a:solidFill>
              </a:rPr>
              <a:t> </a:t>
            </a:r>
            <a:r>
              <a:rPr lang="en-US" sz="3200" dirty="0" err="1">
                <a:solidFill>
                  <a:srgbClr val="FF0000"/>
                </a:solidFill>
              </a:rPr>
              <a:t>thuế</a:t>
            </a:r>
            <a:r>
              <a:rPr lang="en-US" sz="3200" dirty="0">
                <a:solidFill>
                  <a:srgbClr val="FF0000"/>
                </a:solidFill>
              </a:rPr>
              <a:t> </a:t>
            </a:r>
            <a:r>
              <a:rPr lang="en-US" sz="3200" dirty="0" err="1">
                <a:solidFill>
                  <a:srgbClr val="FF0000"/>
                </a:solidFill>
              </a:rPr>
              <a:t>TTĐB</a:t>
            </a:r>
            <a:r>
              <a:rPr lang="en-US" sz="3200" dirty="0">
                <a:solidFill>
                  <a:srgbClr val="FF0000"/>
                </a:solidFill>
              </a:rPr>
              <a:t> </a:t>
            </a:r>
            <a:r>
              <a:rPr lang="en-US" sz="3200" dirty="0" err="1">
                <a:solidFill>
                  <a:srgbClr val="FF0000"/>
                </a:solidFill>
              </a:rPr>
              <a:t>phải</a:t>
            </a:r>
            <a:r>
              <a:rPr lang="en-US" sz="3200" dirty="0">
                <a:solidFill>
                  <a:srgbClr val="FF0000"/>
                </a:solidFill>
              </a:rPr>
              <a:t> </a:t>
            </a:r>
            <a:r>
              <a:rPr lang="en-US" sz="3200" dirty="0" err="1">
                <a:solidFill>
                  <a:srgbClr val="FF0000"/>
                </a:solidFill>
              </a:rPr>
              <a:t>nộp</a:t>
            </a:r>
            <a:r>
              <a:rPr lang="en-US" sz="3200" dirty="0">
                <a:solidFill>
                  <a:srgbClr val="FF0000"/>
                </a:solidFill>
              </a:rPr>
              <a:t> </a:t>
            </a:r>
            <a:r>
              <a:rPr lang="en-US" sz="3200" dirty="0" err="1">
                <a:solidFill>
                  <a:srgbClr val="FF0000"/>
                </a:solidFill>
              </a:rPr>
              <a:t>của</a:t>
            </a:r>
            <a:r>
              <a:rPr lang="en-US" sz="3200" dirty="0">
                <a:solidFill>
                  <a:srgbClr val="FF0000"/>
                </a:solidFill>
              </a:rPr>
              <a:t> </a:t>
            </a:r>
            <a:r>
              <a:rPr lang="en-US" sz="3200" dirty="0" err="1">
                <a:solidFill>
                  <a:srgbClr val="FF0000"/>
                </a:solidFill>
              </a:rPr>
              <a:t>hàng</a:t>
            </a:r>
            <a:r>
              <a:rPr lang="en-US" sz="3200" dirty="0">
                <a:solidFill>
                  <a:srgbClr val="FF0000"/>
                </a:solidFill>
              </a:rPr>
              <a:t> </a:t>
            </a:r>
            <a:r>
              <a:rPr lang="en-US" sz="3200" dirty="0" err="1">
                <a:solidFill>
                  <a:srgbClr val="FF0000"/>
                </a:solidFill>
              </a:rPr>
              <a:t>chịu</a:t>
            </a:r>
            <a:r>
              <a:rPr lang="en-US" sz="3200" dirty="0">
                <a:solidFill>
                  <a:srgbClr val="FF0000"/>
                </a:solidFill>
              </a:rPr>
              <a:t> </a:t>
            </a:r>
            <a:r>
              <a:rPr lang="en-US" sz="3200" dirty="0" err="1">
                <a:solidFill>
                  <a:srgbClr val="FF0000"/>
                </a:solidFill>
              </a:rPr>
              <a:t>thuế</a:t>
            </a:r>
            <a:r>
              <a:rPr lang="en-US" sz="3200" dirty="0">
                <a:solidFill>
                  <a:srgbClr val="FF0000"/>
                </a:solidFill>
              </a:rPr>
              <a:t> </a:t>
            </a:r>
            <a:r>
              <a:rPr lang="en-US" sz="3200" dirty="0" err="1">
                <a:solidFill>
                  <a:srgbClr val="FF0000"/>
                </a:solidFill>
              </a:rPr>
              <a:t>TTĐB</a:t>
            </a:r>
            <a:r>
              <a:rPr lang="en-US" sz="3200" dirty="0">
                <a:solidFill>
                  <a:srgbClr val="FF0000"/>
                </a:solidFill>
              </a:rPr>
              <a:t> </a:t>
            </a:r>
            <a:r>
              <a:rPr lang="en-US" sz="3200" dirty="0" err="1">
                <a:solidFill>
                  <a:srgbClr val="FF0000"/>
                </a:solidFill>
              </a:rPr>
              <a:t>xuất</a:t>
            </a:r>
            <a:r>
              <a:rPr lang="en-US" sz="3200" dirty="0">
                <a:solidFill>
                  <a:srgbClr val="FF0000"/>
                </a:solidFill>
              </a:rPr>
              <a:t> </a:t>
            </a:r>
            <a:r>
              <a:rPr lang="en-US" sz="3200" dirty="0" err="1">
                <a:solidFill>
                  <a:srgbClr val="FF0000"/>
                </a:solidFill>
              </a:rPr>
              <a:t>kho</a:t>
            </a:r>
            <a:r>
              <a:rPr lang="en-US" sz="3200" dirty="0">
                <a:solidFill>
                  <a:srgbClr val="FF0000"/>
                </a:solidFill>
              </a:rPr>
              <a:t> </a:t>
            </a:r>
            <a:r>
              <a:rPr lang="en-US" sz="3200" dirty="0" err="1">
                <a:solidFill>
                  <a:srgbClr val="FF0000"/>
                </a:solidFill>
              </a:rPr>
              <a:t>tiêu</a:t>
            </a:r>
            <a:r>
              <a:rPr lang="en-US" sz="3200" dirty="0">
                <a:solidFill>
                  <a:srgbClr val="FF0000"/>
                </a:solidFill>
              </a:rPr>
              <a:t> </a:t>
            </a:r>
            <a:r>
              <a:rPr lang="en-US" sz="3200" dirty="0" err="1">
                <a:solidFill>
                  <a:srgbClr val="FF0000"/>
                </a:solidFill>
              </a:rPr>
              <a:t>thụ</a:t>
            </a:r>
            <a:r>
              <a:rPr lang="en-US" sz="3200" dirty="0">
                <a:solidFill>
                  <a:srgbClr val="FF0000"/>
                </a:solidFill>
              </a:rPr>
              <a:t> </a:t>
            </a:r>
            <a:r>
              <a:rPr lang="en-US" sz="3200" dirty="0" err="1">
                <a:solidFill>
                  <a:srgbClr val="FF0000"/>
                </a:solidFill>
              </a:rPr>
              <a:t>trong</a:t>
            </a:r>
            <a:r>
              <a:rPr lang="en-US" sz="3200" dirty="0">
                <a:solidFill>
                  <a:srgbClr val="FF0000"/>
                </a:solidFill>
              </a:rPr>
              <a:t> </a:t>
            </a:r>
            <a:r>
              <a:rPr lang="en-US" sz="3200" dirty="0" err="1">
                <a:solidFill>
                  <a:srgbClr val="FF0000"/>
                </a:solidFill>
              </a:rPr>
              <a:t>kỳ</a:t>
            </a:r>
            <a:r>
              <a:rPr lang="en-US" sz="3200" dirty="0">
                <a:solidFill>
                  <a:srgbClr val="FF0000"/>
                </a:solidFill>
              </a:rPr>
              <a:t> - </a:t>
            </a:r>
            <a:r>
              <a:rPr lang="en-US" sz="3200" dirty="0" err="1">
                <a:solidFill>
                  <a:srgbClr val="FF0000"/>
                </a:solidFill>
              </a:rPr>
              <a:t>Số</a:t>
            </a:r>
            <a:r>
              <a:rPr lang="en-US" sz="3200" dirty="0">
                <a:solidFill>
                  <a:srgbClr val="FF0000"/>
                </a:solidFill>
              </a:rPr>
              <a:t> </a:t>
            </a:r>
            <a:r>
              <a:rPr lang="en-US" sz="3200" dirty="0" err="1">
                <a:solidFill>
                  <a:srgbClr val="FF0000"/>
                </a:solidFill>
              </a:rPr>
              <a:t>thuế</a:t>
            </a:r>
            <a:r>
              <a:rPr lang="en-US" sz="3200" dirty="0">
                <a:solidFill>
                  <a:srgbClr val="FF0000"/>
                </a:solidFill>
              </a:rPr>
              <a:t> </a:t>
            </a:r>
            <a:r>
              <a:rPr lang="en-US" sz="3200" dirty="0" err="1">
                <a:solidFill>
                  <a:srgbClr val="FF0000"/>
                </a:solidFill>
              </a:rPr>
              <a:t>TTĐB</a:t>
            </a:r>
            <a:r>
              <a:rPr lang="en-US" sz="3200" dirty="0">
                <a:solidFill>
                  <a:srgbClr val="FF0000"/>
                </a:solidFill>
              </a:rPr>
              <a:t> </a:t>
            </a:r>
            <a:r>
              <a:rPr lang="en-US" sz="3200" dirty="0" err="1">
                <a:solidFill>
                  <a:srgbClr val="FF0000"/>
                </a:solidFill>
              </a:rPr>
              <a:t>đã</a:t>
            </a:r>
            <a:r>
              <a:rPr lang="en-US" sz="3200" dirty="0">
                <a:solidFill>
                  <a:srgbClr val="FF0000"/>
                </a:solidFill>
              </a:rPr>
              <a:t> </a:t>
            </a:r>
            <a:r>
              <a:rPr lang="en-US" sz="3200" dirty="0" err="1">
                <a:solidFill>
                  <a:srgbClr val="FF0000"/>
                </a:solidFill>
              </a:rPr>
              <a:t>nộp</a:t>
            </a:r>
            <a:r>
              <a:rPr lang="en-US" sz="3200" dirty="0">
                <a:solidFill>
                  <a:srgbClr val="FF0000"/>
                </a:solidFill>
              </a:rPr>
              <a:t> ở </a:t>
            </a:r>
            <a:r>
              <a:rPr lang="en-US" sz="3200" dirty="0" err="1">
                <a:solidFill>
                  <a:srgbClr val="FF0000"/>
                </a:solidFill>
              </a:rPr>
              <a:t>khâu</a:t>
            </a:r>
            <a:r>
              <a:rPr lang="en-US" sz="3200" dirty="0">
                <a:solidFill>
                  <a:srgbClr val="FF0000"/>
                </a:solidFill>
              </a:rPr>
              <a:t> </a:t>
            </a:r>
            <a:r>
              <a:rPr lang="en-US" sz="3200" dirty="0" err="1">
                <a:solidFill>
                  <a:srgbClr val="FF0000"/>
                </a:solidFill>
              </a:rPr>
              <a:t>nguyên</a:t>
            </a:r>
            <a:r>
              <a:rPr lang="en-US" sz="3200" dirty="0">
                <a:solidFill>
                  <a:srgbClr val="FF0000"/>
                </a:solidFill>
              </a:rPr>
              <a:t> </a:t>
            </a:r>
            <a:r>
              <a:rPr lang="en-US" sz="3200" dirty="0" err="1">
                <a:solidFill>
                  <a:srgbClr val="FF0000"/>
                </a:solidFill>
              </a:rPr>
              <a:t>liệu</a:t>
            </a:r>
            <a:r>
              <a:rPr lang="en-US" sz="3200" dirty="0">
                <a:solidFill>
                  <a:srgbClr val="FF0000"/>
                </a:solidFill>
              </a:rPr>
              <a:t> </a:t>
            </a:r>
            <a:r>
              <a:rPr lang="en-US" sz="3200" dirty="0" err="1">
                <a:solidFill>
                  <a:srgbClr val="FF0000"/>
                </a:solidFill>
              </a:rPr>
              <a:t>mua</a:t>
            </a:r>
            <a:r>
              <a:rPr lang="en-US" sz="3200" dirty="0">
                <a:solidFill>
                  <a:srgbClr val="FF0000"/>
                </a:solidFill>
              </a:rPr>
              <a:t> </a:t>
            </a:r>
            <a:r>
              <a:rPr lang="en-US" sz="3200" dirty="0" err="1">
                <a:solidFill>
                  <a:srgbClr val="FF0000"/>
                </a:solidFill>
              </a:rPr>
              <a:t>vào</a:t>
            </a:r>
            <a:r>
              <a:rPr lang="en-US" sz="3200" dirty="0">
                <a:solidFill>
                  <a:srgbClr val="FF0000"/>
                </a:solidFill>
              </a:rPr>
              <a:t> </a:t>
            </a:r>
            <a:r>
              <a:rPr lang="en-US" sz="3200" dirty="0" err="1">
                <a:solidFill>
                  <a:srgbClr val="FF0000"/>
                </a:solidFill>
              </a:rPr>
              <a:t>tương</a:t>
            </a:r>
            <a:r>
              <a:rPr lang="en-US" sz="3200" dirty="0">
                <a:solidFill>
                  <a:srgbClr val="FF0000"/>
                </a:solidFill>
              </a:rPr>
              <a:t> </a:t>
            </a:r>
            <a:r>
              <a:rPr lang="en-US" sz="3200" dirty="0" err="1">
                <a:solidFill>
                  <a:srgbClr val="FF0000"/>
                </a:solidFill>
              </a:rPr>
              <a:t>ứng</a:t>
            </a:r>
            <a:r>
              <a:rPr lang="en-US" sz="3200" dirty="0">
                <a:solidFill>
                  <a:srgbClr val="FF0000"/>
                </a:solidFill>
              </a:rPr>
              <a:t> </a:t>
            </a:r>
            <a:r>
              <a:rPr lang="en-US" sz="3200" dirty="0" err="1">
                <a:solidFill>
                  <a:srgbClr val="FF0000"/>
                </a:solidFill>
              </a:rPr>
              <a:t>với</a:t>
            </a:r>
            <a:r>
              <a:rPr lang="en-US" sz="3200" dirty="0">
                <a:solidFill>
                  <a:srgbClr val="FF0000"/>
                </a:solidFill>
              </a:rPr>
              <a:t> </a:t>
            </a:r>
            <a:r>
              <a:rPr lang="en-US" sz="3200" dirty="0" err="1">
                <a:solidFill>
                  <a:srgbClr val="FF0000"/>
                </a:solidFill>
              </a:rPr>
              <a:t>số</a:t>
            </a:r>
            <a:r>
              <a:rPr lang="en-US" sz="3200" dirty="0">
                <a:solidFill>
                  <a:srgbClr val="FF0000"/>
                </a:solidFill>
              </a:rPr>
              <a:t> </a:t>
            </a:r>
            <a:r>
              <a:rPr lang="en-US" sz="3200" dirty="0" err="1">
                <a:solidFill>
                  <a:srgbClr val="FF0000"/>
                </a:solidFill>
              </a:rPr>
              <a:t>lượng</a:t>
            </a:r>
            <a:r>
              <a:rPr lang="en-US" sz="3200" dirty="0">
                <a:solidFill>
                  <a:srgbClr val="FF0000"/>
                </a:solidFill>
              </a:rPr>
              <a:t> </a:t>
            </a:r>
            <a:r>
              <a:rPr lang="en-US" sz="3200" dirty="0" err="1">
                <a:solidFill>
                  <a:srgbClr val="FF0000"/>
                </a:solidFill>
              </a:rPr>
              <a:t>hàng</a:t>
            </a:r>
            <a:r>
              <a:rPr lang="en-US" sz="3200" dirty="0">
                <a:solidFill>
                  <a:srgbClr val="FF0000"/>
                </a:solidFill>
              </a:rPr>
              <a:t> </a:t>
            </a:r>
            <a:r>
              <a:rPr lang="en-US" sz="3200" dirty="0" err="1">
                <a:solidFill>
                  <a:srgbClr val="FF0000"/>
                </a:solidFill>
              </a:rPr>
              <a:t>xuất</a:t>
            </a:r>
            <a:r>
              <a:rPr lang="en-US" sz="3200" dirty="0">
                <a:solidFill>
                  <a:srgbClr val="FF0000"/>
                </a:solidFill>
              </a:rPr>
              <a:t> </a:t>
            </a:r>
            <a:r>
              <a:rPr lang="en-US" sz="3200" dirty="0" err="1">
                <a:solidFill>
                  <a:srgbClr val="FF0000"/>
                </a:solidFill>
              </a:rPr>
              <a:t>kho</a:t>
            </a:r>
            <a:r>
              <a:rPr lang="en-US" sz="3200" dirty="0">
                <a:solidFill>
                  <a:srgbClr val="FF0000"/>
                </a:solidFill>
              </a:rPr>
              <a:t> </a:t>
            </a:r>
            <a:r>
              <a:rPr lang="en-US" sz="3200" dirty="0" err="1">
                <a:solidFill>
                  <a:srgbClr val="FF0000"/>
                </a:solidFill>
              </a:rPr>
              <a:t>tiêu</a:t>
            </a:r>
            <a:r>
              <a:rPr lang="en-US" sz="3200" dirty="0">
                <a:solidFill>
                  <a:srgbClr val="FF0000"/>
                </a:solidFill>
              </a:rPr>
              <a:t> </a:t>
            </a:r>
            <a:r>
              <a:rPr lang="en-US" sz="3200" dirty="0" err="1">
                <a:solidFill>
                  <a:srgbClr val="FF0000"/>
                </a:solidFill>
              </a:rPr>
              <a:t>thụ</a:t>
            </a:r>
            <a:endParaRPr lang="vi-VN" sz="3200" dirty="0">
              <a:solidFill>
                <a:srgbClr val="FF0000"/>
              </a:solidFill>
            </a:endParaRPr>
          </a:p>
          <a:p>
            <a:pPr>
              <a:lnSpc>
                <a:spcPct val="150000"/>
              </a:lnSpc>
            </a:pPr>
            <a:endParaRPr lang="vi-VN" sz="3200" dirty="0"/>
          </a:p>
        </p:txBody>
      </p:sp>
    </p:spTree>
    <p:extLst>
      <p:ext uri="{BB962C8B-B14F-4D97-AF65-F5344CB8AC3E}">
        <p14:creationId xmlns:p14="http://schemas.microsoft.com/office/powerpoint/2010/main" val="1872156313"/>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PHƯƠNG PHÁP TÍNH THUẾ</a:t>
            </a:r>
            <a:endParaRPr lang="en-US" dirty="0"/>
          </a:p>
        </p:txBody>
      </p:sp>
      <p:sp>
        <p:nvSpPr>
          <p:cNvPr id="7" name="TextBox 6"/>
          <p:cNvSpPr txBox="1"/>
          <p:nvPr/>
        </p:nvSpPr>
        <p:spPr>
          <a:xfrm>
            <a:off x="285720" y="1357298"/>
            <a:ext cx="8686800" cy="3785652"/>
          </a:xfrm>
          <a:prstGeom prst="rect">
            <a:avLst/>
          </a:prstGeom>
          <a:noFill/>
        </p:spPr>
        <p:txBody>
          <a:bodyPr wrap="square" rtlCol="0">
            <a:spAutoFit/>
          </a:bodyPr>
          <a:lstStyle/>
          <a:p>
            <a:pPr algn="just">
              <a:lnSpc>
                <a:spcPct val="150000"/>
              </a:lnSpc>
            </a:pPr>
            <a:r>
              <a:rPr lang="en-US" sz="3200" u="sng" dirty="0" smtClean="0"/>
              <a:t>Ví dụ5:</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nhập</a:t>
            </a:r>
            <a:r>
              <a:rPr lang="en-US" sz="3200" dirty="0" smtClean="0"/>
              <a:t> </a:t>
            </a:r>
            <a:r>
              <a:rPr lang="en-US" sz="3200" dirty="0" err="1" smtClean="0"/>
              <a:t>khẩu</a:t>
            </a:r>
            <a:r>
              <a:rPr lang="en-US" sz="3200" dirty="0" smtClean="0"/>
              <a:t> </a:t>
            </a:r>
            <a:r>
              <a:rPr lang="en-US" sz="3200" dirty="0" err="1" smtClean="0"/>
              <a:t>một</a:t>
            </a:r>
            <a:r>
              <a:rPr lang="en-US" sz="3200" dirty="0" smtClean="0"/>
              <a:t> </a:t>
            </a:r>
            <a:r>
              <a:rPr lang="en-US" sz="3200" dirty="0" err="1" smtClean="0"/>
              <a:t>lô</a:t>
            </a:r>
            <a:r>
              <a:rPr lang="en-US" sz="3200" dirty="0" smtClean="0"/>
              <a:t> </a:t>
            </a:r>
            <a:r>
              <a:rPr lang="en-US" sz="3200" dirty="0" err="1" smtClean="0"/>
              <a:t>hàng</a:t>
            </a:r>
            <a:r>
              <a:rPr lang="en-US" sz="3200" dirty="0" smtClean="0"/>
              <a:t> A (A </a:t>
            </a:r>
            <a:r>
              <a:rPr lang="en-US" sz="3200" dirty="0" err="1" smtClean="0"/>
              <a:t>là</a:t>
            </a:r>
            <a:r>
              <a:rPr lang="en-US" sz="3200" dirty="0" smtClean="0"/>
              <a:t> </a:t>
            </a:r>
            <a:r>
              <a:rPr lang="en-US" sz="3200" dirty="0" err="1" smtClean="0"/>
              <a:t>hàng</a:t>
            </a:r>
            <a:r>
              <a:rPr lang="en-US" sz="3200" dirty="0" smtClean="0"/>
              <a:t> </a:t>
            </a:r>
            <a:r>
              <a:rPr lang="en-US" sz="3200" dirty="0" err="1" smtClean="0"/>
              <a:t>hóa</a:t>
            </a:r>
            <a:r>
              <a:rPr lang="en-US" sz="3200" dirty="0" smtClean="0"/>
              <a:t> </a:t>
            </a:r>
            <a:r>
              <a:rPr lang="en-US" sz="3200" dirty="0" err="1" smtClean="0"/>
              <a:t>chịu</a:t>
            </a:r>
            <a:r>
              <a:rPr lang="en-US" sz="3200" dirty="0" smtClean="0"/>
              <a:t> </a:t>
            </a:r>
            <a:r>
              <a:rPr lang="en-US" sz="3200" dirty="0" err="1" smtClean="0"/>
              <a:t>thuế</a:t>
            </a:r>
            <a:r>
              <a:rPr lang="en-US" sz="3200" dirty="0" smtClean="0"/>
              <a:t> TTĐB) </a:t>
            </a:r>
            <a:r>
              <a:rPr lang="en-US" sz="3200" dirty="0" err="1" smtClean="0"/>
              <a:t>với</a:t>
            </a:r>
            <a:r>
              <a:rPr lang="en-US" sz="3200" dirty="0" smtClean="0"/>
              <a:t> </a:t>
            </a:r>
            <a:r>
              <a:rPr lang="en-US" sz="3200" dirty="0" err="1" smtClean="0"/>
              <a:t>gia</a:t>
            </a:r>
            <a:r>
              <a:rPr lang="en-US" sz="3200" dirty="0" smtClean="0"/>
              <a:t>́ </a:t>
            </a:r>
            <a:r>
              <a:rPr lang="en-US" sz="3200" dirty="0" err="1" smtClean="0"/>
              <a:t>tính</a:t>
            </a:r>
            <a:r>
              <a:rPr lang="en-US" sz="3200" dirty="0" smtClean="0"/>
              <a:t> </a:t>
            </a:r>
            <a:r>
              <a:rPr lang="en-US" sz="3200" dirty="0" err="1" smtClean="0"/>
              <a:t>thuê</a:t>
            </a:r>
            <a:r>
              <a:rPr lang="en-US" sz="3200" dirty="0" smtClean="0"/>
              <a:t>́ </a:t>
            </a:r>
            <a:r>
              <a:rPr lang="en-US" sz="3200" dirty="0" err="1" smtClean="0"/>
              <a:t>nhập</a:t>
            </a:r>
            <a:r>
              <a:rPr lang="en-US" sz="3200" dirty="0" smtClean="0"/>
              <a:t> </a:t>
            </a:r>
            <a:r>
              <a:rPr lang="en-US" sz="3200" dirty="0" err="1" smtClean="0"/>
              <a:t>khẩu</a:t>
            </a:r>
            <a:r>
              <a:rPr lang="en-US" sz="3200" dirty="0" smtClean="0"/>
              <a:t> là 550.000.000đ. </a:t>
            </a:r>
            <a:r>
              <a:rPr lang="en-US" sz="3200" dirty="0" err="1" smtClean="0"/>
              <a:t>Thuê</a:t>
            </a:r>
            <a:r>
              <a:rPr lang="en-US" sz="3200" dirty="0" smtClean="0"/>
              <a:t>́ </a:t>
            </a:r>
            <a:r>
              <a:rPr lang="en-US" sz="3200" dirty="0" err="1" smtClean="0"/>
              <a:t>suất</a:t>
            </a:r>
            <a:r>
              <a:rPr lang="en-US" sz="3200" dirty="0" smtClean="0"/>
              <a:t> </a:t>
            </a:r>
            <a:r>
              <a:rPr lang="en-US" sz="3200" dirty="0" err="1" smtClean="0"/>
              <a:t>thuê</a:t>
            </a:r>
            <a:r>
              <a:rPr lang="en-US" sz="3200" dirty="0" smtClean="0"/>
              <a:t>́ </a:t>
            </a:r>
            <a:r>
              <a:rPr lang="en-US" sz="3200" dirty="0" err="1" smtClean="0"/>
              <a:t>nhập</a:t>
            </a:r>
            <a:r>
              <a:rPr lang="en-US" sz="3200" dirty="0" smtClean="0"/>
              <a:t> </a:t>
            </a:r>
            <a:r>
              <a:rPr lang="en-US" sz="3200" dirty="0" err="1" smtClean="0"/>
              <a:t>khẩu</a:t>
            </a:r>
            <a:r>
              <a:rPr lang="en-US" sz="3200" dirty="0" smtClean="0"/>
              <a:t> là 40%, </a:t>
            </a:r>
            <a:r>
              <a:rPr lang="en-US" sz="3200" dirty="0" err="1" smtClean="0"/>
              <a:t>Thuê</a:t>
            </a:r>
            <a:r>
              <a:rPr lang="en-US" sz="3200" dirty="0" smtClean="0"/>
              <a:t>́ </a:t>
            </a:r>
            <a:r>
              <a:rPr lang="en-US" sz="3200" dirty="0" err="1" smtClean="0"/>
              <a:t>suất</a:t>
            </a:r>
            <a:r>
              <a:rPr lang="en-US" sz="3200" dirty="0" smtClean="0"/>
              <a:t> </a:t>
            </a:r>
            <a:r>
              <a:rPr lang="en-US" sz="3200" dirty="0" err="1" smtClean="0"/>
              <a:t>thuê</a:t>
            </a:r>
            <a:r>
              <a:rPr lang="en-US" sz="3200" dirty="0" smtClean="0"/>
              <a:t>́ TTĐB là 45%. </a:t>
            </a:r>
            <a:r>
              <a:rPr lang="en-US" sz="3200" dirty="0" err="1" smtClean="0"/>
              <a:t>Tính</a:t>
            </a:r>
            <a:r>
              <a:rPr lang="en-US" sz="3200" dirty="0" smtClean="0"/>
              <a:t> </a:t>
            </a:r>
            <a:r>
              <a:rPr lang="en-US" sz="3200" dirty="0" err="1" smtClean="0"/>
              <a:t>thuê</a:t>
            </a:r>
            <a:r>
              <a:rPr lang="en-US" sz="3200" dirty="0" smtClean="0"/>
              <a:t>́ TTĐB </a:t>
            </a:r>
            <a:r>
              <a:rPr lang="en-US" sz="3200" dirty="0" err="1" smtClean="0"/>
              <a:t>của</a:t>
            </a:r>
            <a:r>
              <a:rPr lang="en-US" sz="3200" dirty="0" smtClean="0"/>
              <a:t> </a:t>
            </a:r>
            <a:r>
              <a:rPr lang="en-US" sz="3200" dirty="0" err="1" smtClean="0"/>
              <a:t>lô</a:t>
            </a:r>
            <a:r>
              <a:rPr lang="en-US" sz="3200" dirty="0" smtClean="0"/>
              <a:t> </a:t>
            </a:r>
            <a:r>
              <a:rPr lang="en-US" sz="3200" dirty="0" err="1" smtClean="0"/>
              <a:t>hàng</a:t>
            </a:r>
            <a:r>
              <a:rPr lang="en-US" sz="3200" dirty="0" smtClean="0"/>
              <a:t> A </a:t>
            </a:r>
            <a:r>
              <a:rPr lang="en-US" sz="3200" dirty="0" err="1" smtClean="0"/>
              <a:t>phải</a:t>
            </a:r>
            <a:r>
              <a:rPr lang="en-US" sz="3200" dirty="0" smtClean="0"/>
              <a:t> </a:t>
            </a:r>
            <a:r>
              <a:rPr lang="en-US" sz="3200" dirty="0" err="1" smtClean="0"/>
              <a:t>nộp</a:t>
            </a:r>
            <a:r>
              <a:rPr lang="en-US" sz="3200" dirty="0" smtClean="0"/>
              <a:t>?</a:t>
            </a:r>
            <a:endParaRPr lang="vi-VN" sz="3200" dirty="0"/>
          </a:p>
        </p:txBody>
      </p:sp>
    </p:spTree>
    <p:extLst>
      <p:ext uri="{BB962C8B-B14F-4D97-AF65-F5344CB8AC3E}">
        <p14:creationId xmlns:p14="http://schemas.microsoft.com/office/powerpoint/2010/main" val="711902599"/>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PHƯƠNG PHÁP TÍNH THUẾ</a:t>
            </a:r>
            <a:endParaRPr lang="en-US" dirty="0"/>
          </a:p>
        </p:txBody>
      </p:sp>
      <p:sp>
        <p:nvSpPr>
          <p:cNvPr id="7" name="TextBox 6"/>
          <p:cNvSpPr txBox="1"/>
          <p:nvPr/>
        </p:nvSpPr>
        <p:spPr>
          <a:xfrm>
            <a:off x="285720" y="1357298"/>
            <a:ext cx="8686800" cy="3046988"/>
          </a:xfrm>
          <a:prstGeom prst="rect">
            <a:avLst/>
          </a:prstGeom>
          <a:noFill/>
        </p:spPr>
        <p:txBody>
          <a:bodyPr wrap="square" rtlCol="0">
            <a:spAutoFit/>
          </a:bodyPr>
          <a:lstStyle/>
          <a:p>
            <a:pPr algn="just">
              <a:lnSpc>
                <a:spcPct val="150000"/>
              </a:lnSpc>
            </a:pPr>
            <a:r>
              <a:rPr lang="en-US" sz="3200" dirty="0" err="1" smtClean="0"/>
              <a:t>Giá</a:t>
            </a:r>
            <a:r>
              <a:rPr lang="en-US" sz="3200" dirty="0" smtClean="0"/>
              <a:t> </a:t>
            </a:r>
            <a:r>
              <a:rPr lang="en-US" sz="3200" dirty="0" err="1" smtClean="0"/>
              <a:t>tính</a:t>
            </a:r>
            <a:r>
              <a:rPr lang="en-US" sz="3200" dirty="0" smtClean="0"/>
              <a:t> </a:t>
            </a:r>
            <a:r>
              <a:rPr lang="en-US" sz="3200" dirty="0" err="1" smtClean="0"/>
              <a:t>thuế</a:t>
            </a:r>
            <a:r>
              <a:rPr lang="en-US" sz="3200" dirty="0"/>
              <a:t> </a:t>
            </a:r>
            <a:r>
              <a:rPr lang="en-US" sz="3200" dirty="0" err="1" smtClean="0"/>
              <a:t>TTĐB</a:t>
            </a:r>
            <a:r>
              <a:rPr lang="en-US" sz="3200" dirty="0" smtClean="0"/>
              <a:t>: 150.000.000 +</a:t>
            </a:r>
            <a:r>
              <a:rPr lang="en-US" sz="3200" dirty="0"/>
              <a:t> </a:t>
            </a:r>
            <a:r>
              <a:rPr lang="en-US" sz="3200" dirty="0" smtClean="0"/>
              <a:t>150.000.000 X 40% = 770.000.000 </a:t>
            </a:r>
            <a:r>
              <a:rPr lang="en-US" sz="3200" dirty="0" err="1" smtClean="0"/>
              <a:t>đồng</a:t>
            </a:r>
            <a:endParaRPr lang="en-US" sz="3200" dirty="0" smtClean="0"/>
          </a:p>
          <a:p>
            <a:pPr algn="just">
              <a:lnSpc>
                <a:spcPct val="150000"/>
              </a:lnSpc>
            </a:pPr>
            <a:r>
              <a:rPr lang="en-US" sz="3200" dirty="0" err="1" smtClean="0"/>
              <a:t>Thuế</a:t>
            </a:r>
            <a:r>
              <a:rPr lang="en-US" sz="3200" dirty="0" smtClean="0"/>
              <a:t> </a:t>
            </a:r>
            <a:r>
              <a:rPr lang="en-US" sz="3200" dirty="0" err="1" smtClean="0"/>
              <a:t>TTĐB</a:t>
            </a:r>
            <a:r>
              <a:rPr lang="en-US" sz="3200" dirty="0" smtClean="0"/>
              <a:t> </a:t>
            </a:r>
            <a:r>
              <a:rPr lang="en-US" sz="3200" dirty="0" err="1" smtClean="0"/>
              <a:t>phải</a:t>
            </a:r>
            <a:r>
              <a:rPr lang="en-US" sz="3200" dirty="0" smtClean="0"/>
              <a:t> </a:t>
            </a:r>
            <a:r>
              <a:rPr lang="en-US" sz="3200" dirty="0" err="1" smtClean="0"/>
              <a:t>nộp</a:t>
            </a:r>
            <a:r>
              <a:rPr lang="en-US" sz="3200" dirty="0" smtClean="0"/>
              <a:t>: 770.000.000 x 45% = 346.500.000 đ   </a:t>
            </a:r>
            <a:endParaRPr lang="vi-VN" sz="3200" dirty="0"/>
          </a:p>
        </p:txBody>
      </p:sp>
    </p:spTree>
    <p:extLst>
      <p:ext uri="{BB962C8B-B14F-4D97-AF65-F5344CB8AC3E}">
        <p14:creationId xmlns:p14="http://schemas.microsoft.com/office/powerpoint/2010/main" val="2095438198"/>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55517"/>
            <a:ext cx="9143999" cy="5232253"/>
          </a:xfrm>
        </p:spPr>
        <p:txBody>
          <a:bodyPr>
            <a:noAutofit/>
          </a:bodyPr>
          <a:lstStyle/>
          <a:p>
            <a:pPr marL="0" indent="0">
              <a:buNone/>
            </a:pPr>
            <a:r>
              <a:rPr lang="en-US" b="0" dirty="0" err="1">
                <a:latin typeface="Times New Roman" panose="02020603050405020304" pitchFamily="18" charset="0"/>
                <a:cs typeface="Times New Roman" panose="02020603050405020304" pitchFamily="18" charset="0"/>
              </a:rPr>
              <a:t>Tài</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khoản</a:t>
            </a:r>
            <a:r>
              <a:rPr lang="en-US" b="0" dirty="0">
                <a:latin typeface="Times New Roman" panose="02020603050405020304" pitchFamily="18" charset="0"/>
                <a:cs typeface="Times New Roman" panose="02020603050405020304" pitchFamily="18" charset="0"/>
              </a:rPr>
              <a:t> 3332 </a:t>
            </a:r>
            <a:r>
              <a:rPr lang="en-US" b="0" dirty="0" err="1">
                <a:latin typeface="Times New Roman" panose="02020603050405020304" pitchFamily="18" charset="0"/>
                <a:cs typeface="Times New Roman" panose="02020603050405020304" pitchFamily="18" charset="0"/>
              </a:rPr>
              <a:t>được</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theo</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dõi</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phản</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ánh</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số</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thuế</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TTĐB</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phải</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nộp</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đã</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nộp</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khi</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mua</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bán</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hàng</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hoá</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và</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cung</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cấp</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dịch</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vụ</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thuộc</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diện</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chịu</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thuế</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TTĐB</a:t>
            </a:r>
            <a:r>
              <a:rPr lang="en-US" b="0" dirty="0">
                <a:latin typeface="Times New Roman" panose="02020603050405020304" pitchFamily="18" charset="0"/>
                <a:cs typeface="Times New Roman" panose="02020603050405020304" pitchFamily="18" charset="0"/>
              </a:rPr>
              <a:t>.</a:t>
            </a:r>
          </a:p>
          <a:p>
            <a:endParaRPr lang="en-US" b="0" dirty="0">
              <a:latin typeface="Times New Roman" panose="02020603050405020304" pitchFamily="18" charset="0"/>
              <a:cs typeface="Times New Roman" panose="02020603050405020304" pitchFamily="18" charset="0"/>
            </a:endParaRPr>
          </a:p>
          <a:p>
            <a:pPr marL="0" indent="0">
              <a:buNone/>
            </a:pPr>
            <a:endParaRPr lang="en-US" b="0" dirty="0">
              <a:latin typeface="Times New Roman" panose="02020603050405020304" pitchFamily="18" charset="0"/>
              <a:cs typeface="Times New Roman" panose="02020603050405020304" pitchFamily="18" charset="0"/>
            </a:endParaRPr>
          </a:p>
        </p:txBody>
      </p:sp>
      <p:sp>
        <p:nvSpPr>
          <p:cNvPr id="4" name="Title 1"/>
          <p:cNvSpPr txBox="1">
            <a:spLocks/>
          </p:cNvSpPr>
          <p:nvPr/>
        </p:nvSpPr>
        <p:spPr>
          <a:xfrm>
            <a:off x="417095" y="131708"/>
            <a:ext cx="9015663" cy="7554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buFontTx/>
              <a:buChar char="-"/>
            </a:pPr>
            <a:r>
              <a:rPr lang="en-US" sz="2800" dirty="0" err="1" smtClean="0">
                <a:latin typeface="Times New Roman" panose="02020603050405020304" pitchFamily="18" charset="0"/>
                <a:cs typeface="Times New Roman" panose="02020603050405020304" pitchFamily="18" charset="0"/>
              </a:rPr>
              <a:t>Kế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toán</a:t>
            </a:r>
            <a:r>
              <a:rPr lang="en-US" sz="2800" dirty="0" smtClean="0">
                <a:latin typeface="Times New Roman" panose="02020603050405020304" pitchFamily="18" charset="0"/>
                <a:cs typeface="Times New Roman" panose="02020603050405020304" pitchFamily="18" charset="0"/>
              </a:rPr>
              <a:t> t</a:t>
            </a:r>
            <a:r>
              <a:rPr lang="vi-VN" sz="2800" dirty="0" smtClean="0">
                <a:latin typeface="Times New Roman" panose="02020603050405020304" pitchFamily="18" charset="0"/>
                <a:cs typeface="Times New Roman" panose="02020603050405020304" pitchFamily="18" charset="0"/>
              </a:rPr>
              <a:t>huế </a:t>
            </a:r>
            <a:r>
              <a:rPr lang="vi-VN" sz="2800" dirty="0">
                <a:latin typeface="Times New Roman" panose="02020603050405020304" pitchFamily="18" charset="0"/>
                <a:cs typeface="Times New Roman" panose="02020603050405020304" pitchFamily="18" charset="0"/>
              </a:rPr>
              <a:t>tiêu thụ đặc biệt (TK 3332)</a:t>
            </a:r>
            <a:endParaRPr lang="en-US" sz="2800"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4294967295"/>
          </p:nvPr>
        </p:nvSpPr>
        <p:spPr/>
        <p:txBody>
          <a:bodyPr/>
          <a:lstStyle/>
          <a:p>
            <a:fld id="{38EF42A2-2C56-4F87-A66C-6D0840904275}" type="slidenum">
              <a:rPr lang="vi-VN" smtClean="0"/>
              <a:t>58</a:t>
            </a:fld>
            <a:endParaRPr lang="vi-VN"/>
          </a:p>
        </p:txBody>
      </p:sp>
    </p:spTree>
    <p:extLst>
      <p:ext uri="{BB962C8B-B14F-4D97-AF65-F5344CB8AC3E}">
        <p14:creationId xmlns:p14="http://schemas.microsoft.com/office/powerpoint/2010/main" val="1837373980"/>
      </p:ext>
    </p:extLst>
  </p:cSld>
  <p:clrMapOvr>
    <a:masterClrMapping/>
  </p:clrMapOvr>
  <p:transition>
    <p:wip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6" y="548680"/>
            <a:ext cx="9143999" cy="5232253"/>
          </a:xfrm>
        </p:spPr>
        <p:txBody>
          <a:bodyPr>
            <a:noAutofit/>
          </a:bodyPr>
          <a:lstStyle/>
          <a:p>
            <a:pPr marL="0" indent="0">
              <a:buNone/>
            </a:pPr>
            <a:r>
              <a:rPr lang="vi-VN" sz="2800" b="0" dirty="0">
                <a:latin typeface="+mj-lt"/>
              </a:rPr>
              <a:t>a) Kế toán thuế tiêu thụ đặc biệt phải nộp khi bán hàng hoá, cung cấp dịch vụ:</a:t>
            </a:r>
            <a:endParaRPr lang="en-US" sz="2800" b="0" dirty="0">
              <a:latin typeface="+mj-lt"/>
            </a:endParaRPr>
          </a:p>
          <a:p>
            <a:pPr marL="0" indent="0">
              <a:buNone/>
            </a:pPr>
            <a:r>
              <a:rPr lang="vi-VN" sz="2800" b="0" dirty="0">
                <a:latin typeface="+mj-lt"/>
              </a:rPr>
              <a:t>- Trường hợp tách ngay được thuế tiêu thụ đặc biệt phải nộp tại thời điểm giao dịch phát sinh, kế toán phản ánh doanh thu bán hàng và cung cấp dịch vụ không bao gồm thuế tiêu thụ đặc biệt, ghi:</a:t>
            </a:r>
            <a:endParaRPr lang="en-US" sz="2800" b="0" dirty="0">
              <a:latin typeface="+mj-lt"/>
            </a:endParaRPr>
          </a:p>
          <a:p>
            <a:pPr marL="0" indent="0">
              <a:buNone/>
            </a:pPr>
            <a:r>
              <a:rPr lang="vi-VN" sz="2800" b="0" dirty="0">
                <a:latin typeface="+mj-lt"/>
              </a:rPr>
              <a:t>Nợ các TK 111, 112, 131 </a:t>
            </a:r>
            <a:endParaRPr lang="en-US" sz="2800" b="0" dirty="0" smtClean="0">
              <a:latin typeface="+mj-lt"/>
            </a:endParaRPr>
          </a:p>
          <a:p>
            <a:pPr marL="0" indent="0">
              <a:buNone/>
            </a:pPr>
            <a:r>
              <a:rPr lang="en-US" sz="2800" b="0" dirty="0">
                <a:latin typeface="+mj-lt"/>
              </a:rPr>
              <a:t> </a:t>
            </a:r>
            <a:r>
              <a:rPr lang="en-US" sz="2800" b="0" dirty="0" smtClean="0">
                <a:latin typeface="+mj-lt"/>
              </a:rPr>
              <a:t>   </a:t>
            </a:r>
            <a:r>
              <a:rPr lang="vi-VN" sz="2800" b="0" dirty="0" smtClean="0">
                <a:latin typeface="+mj-lt"/>
              </a:rPr>
              <a:t>Có </a:t>
            </a:r>
            <a:r>
              <a:rPr lang="vi-VN" sz="2800" b="0" dirty="0">
                <a:latin typeface="+mj-lt"/>
              </a:rPr>
              <a:t>TK 511 </a:t>
            </a:r>
            <a:endParaRPr lang="en-US" sz="2800" b="0" dirty="0" smtClean="0">
              <a:latin typeface="+mj-lt"/>
            </a:endParaRPr>
          </a:p>
          <a:p>
            <a:pPr marL="0" indent="0">
              <a:buNone/>
            </a:pPr>
            <a:r>
              <a:rPr lang="en-US" sz="2800" b="0" dirty="0">
                <a:latin typeface="+mj-lt"/>
              </a:rPr>
              <a:t> </a:t>
            </a:r>
            <a:r>
              <a:rPr lang="en-US" sz="2800" b="0" dirty="0" smtClean="0">
                <a:latin typeface="+mj-lt"/>
              </a:rPr>
              <a:t>    </a:t>
            </a:r>
            <a:r>
              <a:rPr lang="vi-VN" sz="2800" b="0" dirty="0" smtClean="0">
                <a:latin typeface="+mj-lt"/>
              </a:rPr>
              <a:t>Có </a:t>
            </a:r>
            <a:r>
              <a:rPr lang="vi-VN" sz="2800" b="0" dirty="0">
                <a:latin typeface="+mj-lt"/>
              </a:rPr>
              <a:t>TK </a:t>
            </a:r>
            <a:r>
              <a:rPr lang="vi-VN" sz="2800" b="0" dirty="0" smtClean="0">
                <a:latin typeface="+mj-lt"/>
              </a:rPr>
              <a:t>3332</a:t>
            </a:r>
            <a:endParaRPr lang="en-US" sz="2800" b="0" dirty="0" smtClean="0">
              <a:latin typeface="+mj-lt"/>
              <a:cs typeface="Times New Roman" panose="02020603050405020304" pitchFamily="18" charset="0"/>
            </a:endParaRPr>
          </a:p>
          <a:p>
            <a:pPr marL="0" indent="0">
              <a:buNone/>
            </a:pPr>
            <a:endParaRPr lang="en-US" sz="2800" b="0" dirty="0">
              <a:latin typeface="+mj-lt"/>
              <a:cs typeface="Times New Roman" panose="02020603050405020304" pitchFamily="18" charset="0"/>
            </a:endParaRPr>
          </a:p>
        </p:txBody>
      </p:sp>
      <p:sp>
        <p:nvSpPr>
          <p:cNvPr id="4" name="Title 1"/>
          <p:cNvSpPr txBox="1">
            <a:spLocks/>
          </p:cNvSpPr>
          <p:nvPr/>
        </p:nvSpPr>
        <p:spPr>
          <a:xfrm>
            <a:off x="128337" y="-20538"/>
            <a:ext cx="9015663" cy="7554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buFontTx/>
              <a:buChar char="-"/>
            </a:pPr>
            <a:r>
              <a:rPr lang="en-US" sz="2800" dirty="0" err="1" smtClean="0">
                <a:latin typeface="Times New Roman" panose="02020603050405020304" pitchFamily="18" charset="0"/>
                <a:cs typeface="Times New Roman" panose="02020603050405020304" pitchFamily="18" charset="0"/>
              </a:rPr>
              <a:t>Kế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toán</a:t>
            </a:r>
            <a:r>
              <a:rPr lang="en-US" sz="2800" dirty="0" smtClean="0">
                <a:latin typeface="Times New Roman" panose="02020603050405020304" pitchFamily="18" charset="0"/>
                <a:cs typeface="Times New Roman" panose="02020603050405020304" pitchFamily="18" charset="0"/>
              </a:rPr>
              <a:t> t</a:t>
            </a:r>
            <a:r>
              <a:rPr lang="vi-VN" sz="2800" dirty="0" smtClean="0">
                <a:latin typeface="Times New Roman" panose="02020603050405020304" pitchFamily="18" charset="0"/>
                <a:cs typeface="Times New Roman" panose="02020603050405020304" pitchFamily="18" charset="0"/>
              </a:rPr>
              <a:t>huế </a:t>
            </a:r>
            <a:r>
              <a:rPr lang="vi-VN" sz="2800" dirty="0">
                <a:latin typeface="Times New Roman" panose="02020603050405020304" pitchFamily="18" charset="0"/>
                <a:cs typeface="Times New Roman" panose="02020603050405020304" pitchFamily="18" charset="0"/>
              </a:rPr>
              <a:t>tiêu thụ đặc biệt (TK 3332)</a:t>
            </a:r>
            <a:endParaRPr lang="en-US" sz="2800"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4294967295"/>
          </p:nvPr>
        </p:nvSpPr>
        <p:spPr/>
        <p:txBody>
          <a:bodyPr/>
          <a:lstStyle/>
          <a:p>
            <a:fld id="{38EF42A2-2C56-4F87-A66C-6D0840904275}" type="slidenum">
              <a:rPr lang="vi-VN" smtClean="0"/>
              <a:t>59</a:t>
            </a:fld>
            <a:endParaRPr lang="vi-VN"/>
          </a:p>
        </p:txBody>
      </p:sp>
    </p:spTree>
    <p:extLst>
      <p:ext uri="{BB962C8B-B14F-4D97-AF65-F5344CB8AC3E}">
        <p14:creationId xmlns:p14="http://schemas.microsoft.com/office/powerpoint/2010/main" val="3243612077"/>
      </p:ext>
    </p:extLst>
  </p:cSld>
  <p:clrMapOvr>
    <a:masterClrMapping/>
  </p:clrMapOvr>
  <p:transition>
    <p:wip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6" y="548680"/>
            <a:ext cx="9143999" cy="5232253"/>
          </a:xfrm>
        </p:spPr>
        <p:txBody>
          <a:bodyPr>
            <a:noAutofit/>
          </a:bodyPr>
          <a:lstStyle/>
          <a:p>
            <a:pPr marL="0" indent="0">
              <a:buNone/>
            </a:pPr>
            <a:r>
              <a:rPr lang="vi-VN" sz="2800" b="0" dirty="0">
                <a:latin typeface="+mj-lt"/>
              </a:rPr>
              <a:t>- Trường hợp không tách ngay được thuế tiêu thụ đặc biệt phải nộp tại thời điểm giao dịch phát sinh, kế toán phản ánh doanh thu bán hàng và cung cấp dịch vụ bao gồm cả thuế tiêu thụ đặc biệt. Định kỳ khi xác định số thuế tiêu thụ đặc biệt phải nộp, kế toán ghi giảm doanh thu, ghi:</a:t>
            </a:r>
            <a:endParaRPr lang="en-US" sz="2800" b="0" dirty="0">
              <a:latin typeface="+mj-lt"/>
            </a:endParaRPr>
          </a:p>
          <a:p>
            <a:pPr marL="0" indent="0">
              <a:buNone/>
            </a:pPr>
            <a:r>
              <a:rPr lang="vi-VN" sz="2800" b="0" dirty="0">
                <a:latin typeface="+mj-lt"/>
              </a:rPr>
              <a:t>Nợ TK 511 </a:t>
            </a:r>
            <a:endParaRPr lang="en-US" sz="2800" b="0" dirty="0" smtClean="0">
              <a:latin typeface="+mj-lt"/>
            </a:endParaRPr>
          </a:p>
          <a:p>
            <a:pPr marL="0" indent="0">
              <a:buNone/>
            </a:pPr>
            <a:r>
              <a:rPr lang="en-US" sz="2800" b="0" dirty="0">
                <a:latin typeface="+mj-lt"/>
              </a:rPr>
              <a:t> </a:t>
            </a:r>
            <a:r>
              <a:rPr lang="en-US" sz="2800" b="0" dirty="0" smtClean="0">
                <a:latin typeface="+mj-lt"/>
              </a:rPr>
              <a:t>    </a:t>
            </a:r>
            <a:r>
              <a:rPr lang="vi-VN" sz="2800" b="0" dirty="0" smtClean="0">
                <a:latin typeface="+mj-lt"/>
              </a:rPr>
              <a:t>Có </a:t>
            </a:r>
            <a:r>
              <a:rPr lang="vi-VN" sz="2800" b="0" dirty="0">
                <a:latin typeface="+mj-lt"/>
              </a:rPr>
              <a:t>TK </a:t>
            </a:r>
            <a:r>
              <a:rPr lang="vi-VN" sz="2800" b="0" dirty="0" smtClean="0">
                <a:latin typeface="+mj-lt"/>
              </a:rPr>
              <a:t>3332</a:t>
            </a:r>
            <a:endParaRPr lang="en-US" sz="2800" b="0" dirty="0" smtClean="0">
              <a:latin typeface="+mj-lt"/>
              <a:cs typeface="Times New Roman" panose="02020603050405020304" pitchFamily="18" charset="0"/>
            </a:endParaRPr>
          </a:p>
          <a:p>
            <a:pPr marL="0" indent="0">
              <a:buNone/>
            </a:pPr>
            <a:endParaRPr lang="en-US" sz="2800" b="0" dirty="0">
              <a:latin typeface="+mj-lt"/>
              <a:cs typeface="Times New Roman" panose="02020603050405020304" pitchFamily="18" charset="0"/>
            </a:endParaRPr>
          </a:p>
        </p:txBody>
      </p:sp>
      <p:sp>
        <p:nvSpPr>
          <p:cNvPr id="4" name="Title 1"/>
          <p:cNvSpPr txBox="1">
            <a:spLocks/>
          </p:cNvSpPr>
          <p:nvPr/>
        </p:nvSpPr>
        <p:spPr>
          <a:xfrm>
            <a:off x="128337" y="-20538"/>
            <a:ext cx="9015663" cy="7554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buFontTx/>
              <a:buChar char="-"/>
            </a:pPr>
            <a:r>
              <a:rPr lang="en-US" sz="2800" dirty="0" err="1" smtClean="0">
                <a:latin typeface="Times New Roman" panose="02020603050405020304" pitchFamily="18" charset="0"/>
                <a:cs typeface="Times New Roman" panose="02020603050405020304" pitchFamily="18" charset="0"/>
              </a:rPr>
              <a:t>Kế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toán</a:t>
            </a:r>
            <a:r>
              <a:rPr lang="en-US" sz="2800" dirty="0" smtClean="0">
                <a:latin typeface="Times New Roman" panose="02020603050405020304" pitchFamily="18" charset="0"/>
                <a:cs typeface="Times New Roman" panose="02020603050405020304" pitchFamily="18" charset="0"/>
              </a:rPr>
              <a:t> t</a:t>
            </a:r>
            <a:r>
              <a:rPr lang="vi-VN" sz="2800" dirty="0" smtClean="0">
                <a:latin typeface="Times New Roman" panose="02020603050405020304" pitchFamily="18" charset="0"/>
                <a:cs typeface="Times New Roman" panose="02020603050405020304" pitchFamily="18" charset="0"/>
              </a:rPr>
              <a:t>huế </a:t>
            </a:r>
            <a:r>
              <a:rPr lang="vi-VN" sz="2800" dirty="0">
                <a:latin typeface="Times New Roman" panose="02020603050405020304" pitchFamily="18" charset="0"/>
                <a:cs typeface="Times New Roman" panose="02020603050405020304" pitchFamily="18" charset="0"/>
              </a:rPr>
              <a:t>tiêu thụ đặc biệt (TK 3332)</a:t>
            </a:r>
            <a:endParaRPr lang="en-US" sz="2800"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4294967295"/>
          </p:nvPr>
        </p:nvSpPr>
        <p:spPr/>
        <p:txBody>
          <a:bodyPr/>
          <a:lstStyle/>
          <a:p>
            <a:fld id="{38EF42A2-2C56-4F87-A66C-6D0840904275}" type="slidenum">
              <a:rPr lang="vi-VN" smtClean="0"/>
              <a:t>60</a:t>
            </a:fld>
            <a:endParaRPr lang="vi-VN"/>
          </a:p>
        </p:txBody>
      </p:sp>
    </p:spTree>
    <p:extLst>
      <p:ext uri="{BB962C8B-B14F-4D97-AF65-F5344CB8AC3E}">
        <p14:creationId xmlns:p14="http://schemas.microsoft.com/office/powerpoint/2010/main" val="1031595735"/>
      </p:ext>
    </p:extLst>
  </p:cSld>
  <p:clrMapOvr>
    <a:masterClrMapping/>
  </p:clrMapOvr>
  <p:transition>
    <p:wip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260648"/>
            <a:ext cx="9143999" cy="5232253"/>
          </a:xfrm>
        </p:spPr>
        <p:txBody>
          <a:bodyPr>
            <a:noAutofit/>
          </a:bodyPr>
          <a:lstStyle/>
          <a:p>
            <a:pPr marL="0" indent="0">
              <a:buNone/>
            </a:pPr>
            <a:r>
              <a:rPr lang="vi-VN" b="0" dirty="0" smtClean="0">
                <a:latin typeface="+mj-lt"/>
                <a:cs typeface="Times New Roman" panose="02020603050405020304" pitchFamily="18" charset="0"/>
              </a:rPr>
              <a:t> </a:t>
            </a:r>
            <a:r>
              <a:rPr lang="vi-VN" b="0" dirty="0">
                <a:latin typeface="+mj-lt"/>
                <a:cs typeface="Times New Roman" panose="02020603050405020304" pitchFamily="18" charset="0"/>
              </a:rPr>
              <a:t>Khi nhập khẩu hàng hoá thuộc đối tượng chịu thuế tiêu thụ đặc </a:t>
            </a:r>
            <a:r>
              <a:rPr lang="vi-VN" b="0" dirty="0" smtClean="0">
                <a:latin typeface="+mj-lt"/>
                <a:cs typeface="Times New Roman" panose="02020603050405020304" pitchFamily="18" charset="0"/>
              </a:rPr>
              <a:t>biệt</a:t>
            </a:r>
            <a:endParaRPr lang="en-US" b="0" dirty="0" smtClean="0">
              <a:latin typeface="+mj-lt"/>
              <a:cs typeface="Times New Roman" panose="02020603050405020304" pitchFamily="18" charset="0"/>
            </a:endParaRPr>
          </a:p>
          <a:p>
            <a:pPr marL="0" indent="0">
              <a:buNone/>
            </a:pPr>
            <a:r>
              <a:rPr lang="vi-VN" b="0" dirty="0">
                <a:latin typeface="+mj-lt"/>
                <a:cs typeface="Times New Roman" panose="02020603050405020304" pitchFamily="18" charset="0"/>
              </a:rPr>
              <a:t>Nợ </a:t>
            </a:r>
            <a:r>
              <a:rPr lang="vi-VN" b="0" dirty="0" smtClean="0">
                <a:latin typeface="+mj-lt"/>
                <a:cs typeface="Times New Roman" panose="02020603050405020304" pitchFamily="18" charset="0"/>
              </a:rPr>
              <a:t> </a:t>
            </a:r>
            <a:r>
              <a:rPr lang="vi-VN" b="0" dirty="0">
                <a:latin typeface="+mj-lt"/>
                <a:cs typeface="Times New Roman" panose="02020603050405020304" pitchFamily="18" charset="0"/>
              </a:rPr>
              <a:t>TK 152, 156, </a:t>
            </a:r>
            <a:r>
              <a:rPr lang="vi-VN" b="0" dirty="0" smtClean="0">
                <a:latin typeface="+mj-lt"/>
                <a:cs typeface="Times New Roman" panose="02020603050405020304" pitchFamily="18" charset="0"/>
              </a:rPr>
              <a:t>211,...</a:t>
            </a:r>
            <a:endParaRPr lang="en-US" b="0" dirty="0">
              <a:latin typeface="+mj-lt"/>
              <a:cs typeface="Times New Roman" panose="02020603050405020304" pitchFamily="18" charset="0"/>
            </a:endParaRPr>
          </a:p>
          <a:p>
            <a:pPr marL="0" indent="0">
              <a:buNone/>
            </a:pPr>
            <a:r>
              <a:rPr lang="en-US" b="0" dirty="0">
                <a:latin typeface="+mj-lt"/>
                <a:cs typeface="Times New Roman" panose="02020603050405020304" pitchFamily="18" charset="0"/>
              </a:rPr>
              <a:t> </a:t>
            </a:r>
            <a:r>
              <a:rPr lang="en-US" b="0" dirty="0" smtClean="0">
                <a:latin typeface="+mj-lt"/>
                <a:cs typeface="Times New Roman" panose="02020603050405020304" pitchFamily="18" charset="0"/>
              </a:rPr>
              <a:t>  </a:t>
            </a:r>
            <a:r>
              <a:rPr lang="vi-VN" b="0" dirty="0" smtClean="0">
                <a:latin typeface="+mj-lt"/>
                <a:cs typeface="Times New Roman" panose="02020603050405020304" pitchFamily="18" charset="0"/>
              </a:rPr>
              <a:t>Có </a:t>
            </a:r>
            <a:r>
              <a:rPr lang="vi-VN" b="0" dirty="0">
                <a:latin typeface="+mj-lt"/>
                <a:cs typeface="Times New Roman" panose="02020603050405020304" pitchFamily="18" charset="0"/>
              </a:rPr>
              <a:t>TK 3332 </a:t>
            </a:r>
            <a:endParaRPr lang="en-US" b="0" dirty="0" smtClean="0">
              <a:latin typeface="+mj-lt"/>
              <a:cs typeface="Times New Roman" panose="02020603050405020304" pitchFamily="18" charset="0"/>
            </a:endParaRPr>
          </a:p>
          <a:p>
            <a:pPr marL="0" indent="0">
              <a:buNone/>
            </a:pPr>
            <a:r>
              <a:rPr lang="en-US" b="0" dirty="0">
                <a:latin typeface="+mj-lt"/>
                <a:cs typeface="Times New Roman" panose="02020603050405020304" pitchFamily="18" charset="0"/>
              </a:rPr>
              <a:t> </a:t>
            </a:r>
            <a:r>
              <a:rPr lang="en-US" b="0" dirty="0" smtClean="0">
                <a:latin typeface="+mj-lt"/>
                <a:cs typeface="Times New Roman" panose="02020603050405020304" pitchFamily="18" charset="0"/>
              </a:rPr>
              <a:t>  </a:t>
            </a:r>
            <a:r>
              <a:rPr lang="en-US" b="0" dirty="0" err="1" smtClean="0">
                <a:latin typeface="+mj-lt"/>
                <a:cs typeface="Times New Roman" panose="02020603050405020304" pitchFamily="18" charset="0"/>
              </a:rPr>
              <a:t>Có</a:t>
            </a:r>
            <a:r>
              <a:rPr lang="en-US" b="0" dirty="0" smtClean="0">
                <a:latin typeface="+mj-lt"/>
                <a:cs typeface="Times New Roman" panose="02020603050405020304" pitchFamily="18" charset="0"/>
              </a:rPr>
              <a:t> TK 331,112</a:t>
            </a:r>
          </a:p>
          <a:p>
            <a:pPr marL="0" indent="0">
              <a:buNone/>
            </a:pPr>
            <a:r>
              <a:rPr lang="vi-VN" b="0" dirty="0" smtClean="0">
                <a:latin typeface="+mj-lt"/>
              </a:rPr>
              <a:t>Khi </a:t>
            </a:r>
            <a:r>
              <a:rPr lang="vi-VN" b="0" dirty="0">
                <a:latin typeface="+mj-lt"/>
              </a:rPr>
              <a:t>nộp tiền thuế tiêu thụ đặc biệt vào Ngân sách Nhà nước, ghi:</a:t>
            </a:r>
            <a:endParaRPr lang="en-US" b="0" dirty="0">
              <a:latin typeface="+mj-lt"/>
            </a:endParaRPr>
          </a:p>
          <a:p>
            <a:pPr marL="0" indent="0">
              <a:buNone/>
            </a:pPr>
            <a:r>
              <a:rPr lang="vi-VN" b="0" dirty="0">
                <a:latin typeface="+mj-lt"/>
              </a:rPr>
              <a:t>Nợ TK 3332 </a:t>
            </a:r>
            <a:endParaRPr lang="en-US" b="0" dirty="0" smtClean="0">
              <a:latin typeface="+mj-lt"/>
            </a:endParaRPr>
          </a:p>
          <a:p>
            <a:pPr marL="0" indent="0">
              <a:buNone/>
            </a:pPr>
            <a:r>
              <a:rPr lang="en-US" b="0" dirty="0">
                <a:latin typeface="+mj-lt"/>
              </a:rPr>
              <a:t> </a:t>
            </a:r>
            <a:r>
              <a:rPr lang="en-US" b="0" dirty="0" smtClean="0">
                <a:latin typeface="+mj-lt"/>
              </a:rPr>
              <a:t>          </a:t>
            </a:r>
            <a:r>
              <a:rPr lang="vi-VN" b="0" dirty="0" smtClean="0">
                <a:latin typeface="+mj-lt"/>
              </a:rPr>
              <a:t>Có </a:t>
            </a:r>
            <a:r>
              <a:rPr lang="vi-VN" b="0" dirty="0">
                <a:latin typeface="+mj-lt"/>
              </a:rPr>
              <a:t>các TK 111, 112.</a:t>
            </a:r>
            <a:endParaRPr lang="en-US" b="0" dirty="0">
              <a:latin typeface="+mj-lt"/>
            </a:endParaRPr>
          </a:p>
          <a:p>
            <a:pPr marL="0" indent="0">
              <a:buNone/>
            </a:pPr>
            <a:endParaRPr lang="en-US" b="0" dirty="0">
              <a:latin typeface="+mj-lt"/>
              <a:cs typeface="Times New Roman" panose="02020603050405020304" pitchFamily="18" charset="0"/>
            </a:endParaRPr>
          </a:p>
          <a:p>
            <a:endParaRPr lang="en-US" b="0" dirty="0">
              <a:latin typeface="+mj-lt"/>
              <a:cs typeface="Times New Roman" panose="02020603050405020304" pitchFamily="18" charset="0"/>
            </a:endParaRPr>
          </a:p>
          <a:p>
            <a:pPr marL="0" indent="0">
              <a:buNone/>
            </a:pPr>
            <a:endParaRPr lang="en-US" b="0" dirty="0">
              <a:latin typeface="+mj-lt"/>
              <a:cs typeface="Times New Roman" panose="02020603050405020304" pitchFamily="18" charset="0"/>
            </a:endParaRPr>
          </a:p>
        </p:txBody>
      </p:sp>
      <p:sp>
        <p:nvSpPr>
          <p:cNvPr id="2" name="Slide Number Placeholder 1"/>
          <p:cNvSpPr>
            <a:spLocks noGrp="1"/>
          </p:cNvSpPr>
          <p:nvPr>
            <p:ph type="sldNum" sz="quarter" idx="4294967295"/>
          </p:nvPr>
        </p:nvSpPr>
        <p:spPr/>
        <p:txBody>
          <a:bodyPr/>
          <a:lstStyle/>
          <a:p>
            <a:fld id="{38EF42A2-2C56-4F87-A66C-6D0840904275}" type="slidenum">
              <a:rPr lang="vi-VN" smtClean="0"/>
              <a:t>61</a:t>
            </a:fld>
            <a:endParaRPr lang="vi-VN"/>
          </a:p>
        </p:txBody>
      </p:sp>
    </p:spTree>
    <p:extLst>
      <p:ext uri="{BB962C8B-B14F-4D97-AF65-F5344CB8AC3E}">
        <p14:creationId xmlns:p14="http://schemas.microsoft.com/office/powerpoint/2010/main" val="3047138107"/>
      </p:ext>
    </p:extLst>
  </p:cSld>
  <p:clrMapOvr>
    <a:masterClrMapping/>
  </p:clrMapOvr>
  <p:transition>
    <p:wip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9512" y="260648"/>
            <a:ext cx="8686800" cy="6555641"/>
          </a:xfrm>
          <a:prstGeom prst="rect">
            <a:avLst/>
          </a:prstGeom>
          <a:noFill/>
        </p:spPr>
        <p:txBody>
          <a:bodyPr wrap="square" rtlCol="0">
            <a:spAutoFit/>
          </a:bodyPr>
          <a:lstStyle/>
          <a:p>
            <a:pPr>
              <a:lnSpc>
                <a:spcPct val="150000"/>
              </a:lnSpc>
            </a:pPr>
            <a:r>
              <a:rPr lang="en-US" sz="2800" dirty="0" err="1" smtClean="0">
                <a:latin typeface="Times New Roman" panose="02020603050405020304" pitchFamily="18" charset="0"/>
                <a:cs typeface="Times New Roman" panose="02020603050405020304" pitchFamily="18" charset="0"/>
              </a:rPr>
              <a:t>Ví</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dụ</a:t>
            </a:r>
            <a:r>
              <a:rPr lang="en-US" sz="2800" dirty="0" smtClean="0">
                <a:latin typeface="Times New Roman" panose="02020603050405020304" pitchFamily="18" charset="0"/>
                <a:cs typeface="Times New Roman" panose="02020603050405020304" pitchFamily="18" charset="0"/>
              </a:rPr>
              <a:t> 1: </a:t>
            </a:r>
            <a:r>
              <a:rPr lang="en-US" sz="2800" dirty="0" err="1" smtClean="0">
                <a:latin typeface="Times New Roman" panose="02020603050405020304" pitchFamily="18" charset="0"/>
                <a:cs typeface="Times New Roman" panose="02020603050405020304" pitchFamily="18" charset="0"/>
              </a:rPr>
              <a:t>Định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khoản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bút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toán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sau</a:t>
            </a:r>
            <a:r>
              <a:rPr lang="en-US" sz="2800" dirty="0" smtClean="0">
                <a:latin typeface="Times New Roman" panose="02020603050405020304" pitchFamily="18" charset="0"/>
                <a:cs typeface="Times New Roman" panose="02020603050405020304" pitchFamily="18" charset="0"/>
              </a:rPr>
              <a:t>:</a:t>
            </a:r>
          </a:p>
          <a:p>
            <a:pPr marL="514350" indent="-514350">
              <a:lnSpc>
                <a:spcPct val="150000"/>
              </a:lnSpc>
              <a:buAutoNum type="arabicPeriod"/>
            </a:pPr>
            <a:r>
              <a:rPr lang="en-US" sz="2800" dirty="0" err="1" smtClean="0">
                <a:latin typeface="Times New Roman" panose="02020603050405020304" pitchFamily="18" charset="0"/>
                <a:cs typeface="Times New Roman" panose="02020603050405020304" pitchFamily="18" charset="0"/>
              </a:rPr>
              <a:t>Bán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hàng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chưa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tiền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khách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hàng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bán</a:t>
            </a:r>
            <a:r>
              <a:rPr lang="en-US" sz="2800" dirty="0" smtClean="0">
                <a:latin typeface="Times New Roman" panose="02020603050405020304" pitchFamily="18" charset="0"/>
                <a:cs typeface="Times New Roman" panose="02020603050405020304" pitchFamily="18" charset="0"/>
              </a:rPr>
              <a:t> 1 </a:t>
            </a:r>
            <a:r>
              <a:rPr lang="en-US" sz="2800" dirty="0" err="1" smtClean="0">
                <a:latin typeface="Times New Roman" panose="02020603050405020304" pitchFamily="18" charset="0"/>
                <a:cs typeface="Times New Roman" panose="02020603050405020304" pitchFamily="18" charset="0"/>
              </a:rPr>
              <a:t>lô</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phẩm</a:t>
            </a:r>
            <a:r>
              <a:rPr lang="en-US" sz="2800" dirty="0" smtClean="0">
                <a:latin typeface="Times New Roman" panose="02020603050405020304" pitchFamily="18" charset="0"/>
                <a:cs typeface="Times New Roman" panose="02020603050405020304" pitchFamily="18" charset="0"/>
              </a:rPr>
              <a:t> A </a:t>
            </a:r>
            <a:r>
              <a:rPr lang="en-US" sz="2800" dirty="0" err="1" smtClean="0">
                <a:latin typeface="Times New Roman" panose="02020603050405020304" pitchFamily="18" charset="0"/>
                <a:cs typeface="Times New Roman" panose="02020603050405020304" pitchFamily="18" charset="0"/>
              </a:rPr>
              <a:t>chưa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thuế</a:t>
            </a:r>
            <a:r>
              <a:rPr lang="en-US" sz="2800" dirty="0" smtClean="0">
                <a:latin typeface="Times New Roman" panose="02020603050405020304" pitchFamily="18" charset="0"/>
                <a:cs typeface="Times New Roman" panose="02020603050405020304" pitchFamily="18" charset="0"/>
              </a:rPr>
              <a:t> GTGT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2.600.000 </a:t>
            </a:r>
            <a:r>
              <a:rPr lang="en-US" sz="2800" dirty="0" err="1" smtClean="0">
                <a:latin typeface="Times New Roman" panose="02020603050405020304" pitchFamily="18" charset="0"/>
                <a:cs typeface="Times New Roman" panose="02020603050405020304" pitchFamily="18" charset="0"/>
              </a:rPr>
              <a:t>đồng</a:t>
            </a:r>
            <a:r>
              <a:rPr lang="en-US" sz="2800" dirty="0" smtClean="0">
                <a:latin typeface="Times New Roman" panose="02020603050405020304" pitchFamily="18" charset="0"/>
                <a:cs typeface="Times New Roman" panose="02020603050405020304" pitchFamily="18" charset="0"/>
              </a:rPr>
              <a:t>/</a:t>
            </a:r>
            <a:r>
              <a:rPr lang="en-US" sz="2800" dirty="0" err="1" smtClean="0">
                <a:latin typeface="Times New Roman" panose="02020603050405020304" pitchFamily="18" charset="0"/>
                <a:cs typeface="Times New Roman" panose="02020603050405020304" pitchFamily="18" charset="0"/>
              </a:rPr>
              <a:t>lô</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suất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thuế</a:t>
            </a:r>
            <a:r>
              <a:rPr lang="en-US" sz="2800" dirty="0" smtClean="0">
                <a:latin typeface="Times New Roman" panose="02020603050405020304" pitchFamily="18" charset="0"/>
                <a:cs typeface="Times New Roman" panose="02020603050405020304" pitchFamily="18" charset="0"/>
              </a:rPr>
              <a:t> TTĐB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30%). </a:t>
            </a:r>
          </a:p>
          <a:p>
            <a:pPr marL="514350" indent="-514350">
              <a:lnSpc>
                <a:spcPct val="150000"/>
              </a:lnSpc>
              <a:buFontTx/>
              <a:buAutoNum type="arabicPeriod"/>
            </a:pPr>
            <a:r>
              <a:rPr lang="en-US" sz="2800" u="sng" dirty="0" err="1"/>
              <a:t>N</a:t>
            </a:r>
            <a:r>
              <a:rPr lang="en-US" sz="2800" dirty="0" err="1" smtClean="0"/>
              <a:t>hập</a:t>
            </a:r>
            <a:r>
              <a:rPr lang="en-US" sz="2800" dirty="0" smtClean="0"/>
              <a:t> </a:t>
            </a:r>
            <a:r>
              <a:rPr lang="en-US" sz="2800" dirty="0" err="1"/>
              <a:t>khẩu</a:t>
            </a:r>
            <a:r>
              <a:rPr lang="en-US" sz="2800" dirty="0"/>
              <a:t> </a:t>
            </a:r>
            <a:r>
              <a:rPr lang="en-US" sz="2800" dirty="0" err="1"/>
              <a:t>một</a:t>
            </a:r>
            <a:r>
              <a:rPr lang="en-US" sz="2800" dirty="0"/>
              <a:t> </a:t>
            </a:r>
            <a:r>
              <a:rPr lang="en-US" sz="2800" dirty="0" err="1"/>
              <a:t>lô</a:t>
            </a:r>
            <a:r>
              <a:rPr lang="en-US" sz="2800" dirty="0"/>
              <a:t> </a:t>
            </a:r>
            <a:r>
              <a:rPr lang="en-US" sz="2800" dirty="0" err="1"/>
              <a:t>hàng</a:t>
            </a:r>
            <a:r>
              <a:rPr lang="en-US" sz="2800" dirty="0"/>
              <a:t> A (A </a:t>
            </a:r>
            <a:r>
              <a:rPr lang="en-US" sz="2800" dirty="0" err="1"/>
              <a:t>là</a:t>
            </a:r>
            <a:r>
              <a:rPr lang="en-US" sz="2800" dirty="0"/>
              <a:t> </a:t>
            </a:r>
            <a:r>
              <a:rPr lang="en-US" sz="2800" dirty="0" err="1"/>
              <a:t>hàng</a:t>
            </a:r>
            <a:r>
              <a:rPr lang="en-US" sz="2800" dirty="0"/>
              <a:t> </a:t>
            </a:r>
            <a:r>
              <a:rPr lang="en-US" sz="2800" dirty="0" err="1"/>
              <a:t>hóa</a:t>
            </a:r>
            <a:r>
              <a:rPr lang="en-US" sz="2800" dirty="0"/>
              <a:t> </a:t>
            </a:r>
            <a:r>
              <a:rPr lang="en-US" sz="2800" dirty="0" err="1"/>
              <a:t>chịu</a:t>
            </a:r>
            <a:r>
              <a:rPr lang="en-US" sz="2800" dirty="0"/>
              <a:t> </a:t>
            </a:r>
            <a:r>
              <a:rPr lang="en-US" sz="2800" dirty="0" err="1"/>
              <a:t>thuế</a:t>
            </a:r>
            <a:r>
              <a:rPr lang="en-US" sz="2800" dirty="0"/>
              <a:t> </a:t>
            </a:r>
            <a:r>
              <a:rPr lang="en-US" sz="2800" dirty="0" err="1"/>
              <a:t>TTĐB</a:t>
            </a:r>
            <a:r>
              <a:rPr lang="en-US" sz="2800" dirty="0"/>
              <a:t>) </a:t>
            </a:r>
            <a:r>
              <a:rPr lang="en-US" sz="2800" dirty="0" err="1"/>
              <a:t>với</a:t>
            </a:r>
            <a:r>
              <a:rPr lang="en-US" sz="2800" dirty="0"/>
              <a:t> </a:t>
            </a:r>
            <a:r>
              <a:rPr lang="en-US" sz="2800" dirty="0" err="1"/>
              <a:t>gia</a:t>
            </a:r>
            <a:r>
              <a:rPr lang="en-US" sz="2800" dirty="0"/>
              <a:t>́ </a:t>
            </a:r>
            <a:r>
              <a:rPr lang="en-US" sz="2800" dirty="0" err="1"/>
              <a:t>tính</a:t>
            </a:r>
            <a:r>
              <a:rPr lang="en-US" sz="2800" dirty="0"/>
              <a:t> </a:t>
            </a:r>
            <a:r>
              <a:rPr lang="en-US" sz="2800" dirty="0" err="1"/>
              <a:t>thuê</a:t>
            </a:r>
            <a:r>
              <a:rPr lang="en-US" sz="2800" dirty="0"/>
              <a:t>́ </a:t>
            </a:r>
            <a:r>
              <a:rPr lang="en-US" sz="2800" dirty="0" err="1"/>
              <a:t>nhập</a:t>
            </a:r>
            <a:r>
              <a:rPr lang="en-US" sz="2800" dirty="0"/>
              <a:t> </a:t>
            </a:r>
            <a:r>
              <a:rPr lang="en-US" sz="2800" dirty="0" err="1"/>
              <a:t>khẩu</a:t>
            </a:r>
            <a:r>
              <a:rPr lang="en-US" sz="2800" dirty="0"/>
              <a:t> là </a:t>
            </a:r>
            <a:r>
              <a:rPr lang="en-US" sz="2800" dirty="0" err="1"/>
              <a:t>550.000.000đ</a:t>
            </a:r>
            <a:r>
              <a:rPr lang="en-US" sz="2800" dirty="0"/>
              <a:t>. </a:t>
            </a:r>
            <a:r>
              <a:rPr lang="en-US" sz="2800" dirty="0" err="1"/>
              <a:t>Thuê</a:t>
            </a:r>
            <a:r>
              <a:rPr lang="en-US" sz="2800" dirty="0"/>
              <a:t>́ </a:t>
            </a:r>
            <a:r>
              <a:rPr lang="en-US" sz="2800" dirty="0" err="1"/>
              <a:t>suất</a:t>
            </a:r>
            <a:r>
              <a:rPr lang="en-US" sz="2800" dirty="0"/>
              <a:t> </a:t>
            </a:r>
            <a:r>
              <a:rPr lang="en-US" sz="2800" dirty="0" err="1"/>
              <a:t>thuê</a:t>
            </a:r>
            <a:r>
              <a:rPr lang="en-US" sz="2800" dirty="0"/>
              <a:t>́ </a:t>
            </a:r>
            <a:r>
              <a:rPr lang="en-US" sz="2800" dirty="0" err="1"/>
              <a:t>nhập</a:t>
            </a:r>
            <a:r>
              <a:rPr lang="en-US" sz="2800" dirty="0"/>
              <a:t> </a:t>
            </a:r>
            <a:r>
              <a:rPr lang="en-US" sz="2800" dirty="0" err="1"/>
              <a:t>khẩu</a:t>
            </a:r>
            <a:r>
              <a:rPr lang="en-US" sz="2800" dirty="0"/>
              <a:t> là 40%, </a:t>
            </a:r>
            <a:r>
              <a:rPr lang="en-US" sz="2800" dirty="0" err="1"/>
              <a:t>Thuê</a:t>
            </a:r>
            <a:r>
              <a:rPr lang="en-US" sz="2800" dirty="0"/>
              <a:t>́ </a:t>
            </a:r>
            <a:r>
              <a:rPr lang="en-US" sz="2800" dirty="0" err="1"/>
              <a:t>suất</a:t>
            </a:r>
            <a:r>
              <a:rPr lang="en-US" sz="2800" dirty="0"/>
              <a:t> </a:t>
            </a:r>
            <a:r>
              <a:rPr lang="en-US" sz="2800" dirty="0" err="1"/>
              <a:t>thuê</a:t>
            </a:r>
            <a:r>
              <a:rPr lang="en-US" sz="2800" dirty="0"/>
              <a:t>́ </a:t>
            </a:r>
            <a:r>
              <a:rPr lang="en-US" sz="2800" dirty="0" err="1"/>
              <a:t>TTĐB</a:t>
            </a:r>
            <a:r>
              <a:rPr lang="en-US" sz="2800" dirty="0"/>
              <a:t> là 45</a:t>
            </a:r>
            <a:r>
              <a:rPr lang="en-US" sz="2800" dirty="0" smtClean="0"/>
              <a:t>% </a:t>
            </a:r>
            <a:r>
              <a:rPr lang="en-US" sz="2800" dirty="0" err="1" smtClean="0"/>
              <a:t>chưa</a:t>
            </a:r>
            <a:r>
              <a:rPr lang="en-US" sz="2800" dirty="0" smtClean="0"/>
              <a:t> </a:t>
            </a:r>
            <a:r>
              <a:rPr lang="en-US" sz="2800" dirty="0" err="1" smtClean="0"/>
              <a:t>thanh</a:t>
            </a:r>
            <a:r>
              <a:rPr lang="en-US" sz="2800" dirty="0" smtClean="0"/>
              <a:t> </a:t>
            </a:r>
            <a:r>
              <a:rPr lang="en-US" sz="2800" dirty="0" err="1" smtClean="0"/>
              <a:t>toán</a:t>
            </a:r>
            <a:endParaRPr lang="en-US" sz="2800" dirty="0" smtClean="0"/>
          </a:p>
          <a:p>
            <a:pPr marL="514350" indent="-514350">
              <a:lnSpc>
                <a:spcPct val="150000"/>
              </a:lnSpc>
              <a:buFontTx/>
              <a:buAutoNum type="arabicPeriod"/>
            </a:pPr>
            <a:r>
              <a:rPr lang="en-US" sz="2800" dirty="0" err="1" smtClean="0">
                <a:latin typeface="Times New Roman" panose="02020603050405020304" pitchFamily="18" charset="0"/>
                <a:cs typeface="Times New Roman" panose="02020603050405020304" pitchFamily="18" charset="0"/>
              </a:rPr>
              <a:t>Nộp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TTĐB</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bằng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chuyển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khoản</a:t>
            </a:r>
            <a:endParaRPr lang="en-US" sz="2800" dirty="0" smtClean="0">
              <a:latin typeface="Times New Roman" panose="02020603050405020304" pitchFamily="18" charset="0"/>
              <a:cs typeface="Times New Roman" panose="02020603050405020304" pitchFamily="18" charset="0"/>
            </a:endParaRPr>
          </a:p>
          <a:p>
            <a:pPr marL="514350" indent="-514350">
              <a:lnSpc>
                <a:spcPct val="150000"/>
              </a:lnSpc>
              <a:buAutoNum type="arabicPeriod"/>
            </a:pPr>
            <a:endParaRPr lang="vi-V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3669210"/>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2"/>
          <p:cNvSpPr txBox="1">
            <a:spLocks noChangeArrowheads="1"/>
          </p:cNvSpPr>
          <p:nvPr/>
        </p:nvSpPr>
        <p:spPr bwMode="auto">
          <a:xfrm>
            <a:off x="1259632" y="620689"/>
            <a:ext cx="7560840" cy="584775"/>
          </a:xfrm>
          <a:prstGeom prst="rect">
            <a:avLst/>
          </a:prstGeom>
          <a:noFill/>
          <a:ln w="9525">
            <a:noFill/>
            <a:miter lim="800000"/>
            <a:headEnd/>
            <a:tailEnd/>
          </a:ln>
        </p:spPr>
        <p:txBody>
          <a:bodyPr wrap="square">
            <a:spAutoFit/>
          </a:bodyPr>
          <a:lstStyle/>
          <a:p>
            <a:r>
              <a:rPr lang="vi-VN" sz="3200" b="1" dirty="0" smtClean="0">
                <a:solidFill>
                  <a:srgbClr val="FF0000"/>
                </a:solidFill>
                <a:latin typeface="+mj-lt"/>
              </a:rPr>
              <a:t>1.</a:t>
            </a:r>
            <a:r>
              <a:rPr lang="en-US" sz="3200" b="1" dirty="0" smtClean="0">
                <a:solidFill>
                  <a:srgbClr val="FF0000"/>
                </a:solidFill>
                <a:latin typeface="+mj-lt"/>
              </a:rPr>
              <a:t>3</a:t>
            </a:r>
            <a:r>
              <a:rPr lang="vi-VN" sz="3200" b="1" dirty="0" smtClean="0">
                <a:solidFill>
                  <a:srgbClr val="FF0000"/>
                </a:solidFill>
                <a:latin typeface="+mj-lt"/>
              </a:rPr>
              <a:t>. </a:t>
            </a:r>
            <a:r>
              <a:rPr lang="vi-VN" sz="3200" b="1" dirty="0">
                <a:solidFill>
                  <a:srgbClr val="FF0000"/>
                </a:solidFill>
                <a:latin typeface="+mj-lt"/>
              </a:rPr>
              <a:t>Kế toán thuế </a:t>
            </a:r>
            <a:r>
              <a:rPr lang="en-US" sz="3200" b="1" dirty="0" err="1" smtClean="0">
                <a:solidFill>
                  <a:srgbClr val="FF0000"/>
                </a:solidFill>
                <a:latin typeface="+mj-lt"/>
              </a:rPr>
              <a:t>Xuất</a:t>
            </a:r>
            <a:r>
              <a:rPr lang="en-US" sz="3200" b="1" dirty="0" smtClean="0">
                <a:solidFill>
                  <a:srgbClr val="FF0000"/>
                </a:solidFill>
                <a:latin typeface="+mj-lt"/>
              </a:rPr>
              <a:t> </a:t>
            </a:r>
            <a:r>
              <a:rPr lang="en-US" sz="3200" b="1" dirty="0" err="1" smtClean="0">
                <a:solidFill>
                  <a:srgbClr val="FF0000"/>
                </a:solidFill>
                <a:latin typeface="+mj-lt"/>
              </a:rPr>
              <a:t>nhập</a:t>
            </a:r>
            <a:r>
              <a:rPr lang="en-US" sz="3200" b="1" dirty="0" smtClean="0">
                <a:solidFill>
                  <a:srgbClr val="FF0000"/>
                </a:solidFill>
                <a:latin typeface="+mj-lt"/>
              </a:rPr>
              <a:t> </a:t>
            </a:r>
            <a:r>
              <a:rPr lang="en-US" sz="3200" b="1" dirty="0" err="1" smtClean="0">
                <a:solidFill>
                  <a:srgbClr val="FF0000"/>
                </a:solidFill>
                <a:latin typeface="+mj-lt"/>
              </a:rPr>
              <a:t>khẩu</a:t>
            </a:r>
            <a:endParaRPr lang="en-US" sz="3200" dirty="0">
              <a:solidFill>
                <a:srgbClr val="FF0000"/>
              </a:solidFill>
              <a:latin typeface="+mj-lt"/>
            </a:endParaRPr>
          </a:p>
        </p:txBody>
      </p:sp>
      <p:pic>
        <p:nvPicPr>
          <p:cNvPr id="3074" name="Picture 2" descr="C:\Users\Administrator\Desktop\images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5370" y="2441993"/>
            <a:ext cx="4149580" cy="3124201"/>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Administrator\Desktop\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075" y="2557463"/>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9688262"/>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8600" y="1447800"/>
            <a:ext cx="8610600" cy="4031873"/>
          </a:xfrm>
          <a:prstGeom prst="rect">
            <a:avLst/>
          </a:prstGeom>
          <a:noFill/>
        </p:spPr>
        <p:txBody>
          <a:bodyPr wrap="square" rtlCol="0">
            <a:spAutoFit/>
          </a:bodyPr>
          <a:lstStyle/>
          <a:p>
            <a:pPr algn="just">
              <a:lnSpc>
                <a:spcPct val="200000"/>
              </a:lnSpc>
            </a:pPr>
            <a:r>
              <a:rPr lang="en-US" sz="3200" dirty="0" smtClean="0">
                <a:latin typeface="Times New Roman" pitchFamily="18" charset="0"/>
                <a:cs typeface="Times New Roman" pitchFamily="18" charset="0"/>
              </a:rPr>
              <a:t>	</a:t>
            </a:r>
            <a:r>
              <a:rPr lang="en-GB" sz="3200" dirty="0" err="1">
                <a:solidFill>
                  <a:srgbClr val="0000FF"/>
                </a:solidFill>
                <a:latin typeface="Arial" panose="020B0604020202020204" pitchFamily="34" charset="0"/>
                <a:cs typeface="Arial" panose="020B0604020202020204" pitchFamily="34" charset="0"/>
              </a:rPr>
              <a:t>Thuế</a:t>
            </a:r>
            <a:r>
              <a:rPr lang="en-GB" sz="3200" dirty="0">
                <a:solidFill>
                  <a:srgbClr val="0000FF"/>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xuất</a:t>
            </a:r>
            <a:r>
              <a:rPr lang="en-GB" sz="3200" dirty="0">
                <a:solidFill>
                  <a:srgbClr val="0000FF"/>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nhập</a:t>
            </a:r>
            <a:r>
              <a:rPr lang="en-GB" sz="3200" dirty="0">
                <a:solidFill>
                  <a:srgbClr val="0000FF"/>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khẩu</a:t>
            </a:r>
            <a:r>
              <a:rPr lang="en-GB" sz="3200" dirty="0">
                <a:solidFill>
                  <a:srgbClr val="0000FF"/>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là</a:t>
            </a:r>
            <a:r>
              <a:rPr lang="en-GB" sz="3200" dirty="0">
                <a:solidFill>
                  <a:srgbClr val="0000FF"/>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sắc</a:t>
            </a:r>
            <a:r>
              <a:rPr lang="en-GB" sz="3200" dirty="0">
                <a:solidFill>
                  <a:srgbClr val="0000FF"/>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thuế</a:t>
            </a:r>
            <a:r>
              <a:rPr lang="en-GB" sz="3200" dirty="0">
                <a:solidFill>
                  <a:srgbClr val="0000FF"/>
                </a:solidFill>
                <a:latin typeface="Arial" panose="020B0604020202020204" pitchFamily="34" charset="0"/>
                <a:cs typeface="Arial" panose="020B0604020202020204" pitchFamily="34" charset="0"/>
              </a:rPr>
              <a:t> </a:t>
            </a:r>
            <a:r>
              <a:rPr lang="en-GB" sz="3200" b="1" u="sng" dirty="0" err="1">
                <a:solidFill>
                  <a:srgbClr val="FF0000"/>
                </a:solidFill>
                <a:latin typeface="Arial" panose="020B0604020202020204" pitchFamily="34" charset="0"/>
                <a:cs typeface="Arial" panose="020B0604020202020204" pitchFamily="34" charset="0"/>
              </a:rPr>
              <a:t>gián</a:t>
            </a:r>
            <a:r>
              <a:rPr lang="en-GB" sz="3200" b="1" u="sng" dirty="0">
                <a:solidFill>
                  <a:srgbClr val="FF0000"/>
                </a:solidFill>
                <a:latin typeface="Arial" panose="020B0604020202020204" pitchFamily="34" charset="0"/>
                <a:cs typeface="Arial" panose="020B0604020202020204" pitchFamily="34" charset="0"/>
              </a:rPr>
              <a:t> </a:t>
            </a:r>
            <a:r>
              <a:rPr lang="en-GB" sz="3200" b="1" u="sng" dirty="0" err="1">
                <a:solidFill>
                  <a:srgbClr val="FF0000"/>
                </a:solidFill>
                <a:latin typeface="Arial" panose="020B0604020202020204" pitchFamily="34" charset="0"/>
                <a:cs typeface="Arial" panose="020B0604020202020204" pitchFamily="34" charset="0"/>
              </a:rPr>
              <a:t>thu</a:t>
            </a:r>
            <a:r>
              <a:rPr lang="en-GB" sz="3200" b="1" u="sng" dirty="0">
                <a:solidFill>
                  <a:srgbClr val="FF0000"/>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đánh</a:t>
            </a:r>
            <a:r>
              <a:rPr lang="en-GB" sz="3200" dirty="0">
                <a:solidFill>
                  <a:srgbClr val="0000FF"/>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trực</a:t>
            </a:r>
            <a:r>
              <a:rPr lang="en-GB" sz="3200" dirty="0">
                <a:solidFill>
                  <a:srgbClr val="0000FF"/>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tiếp</a:t>
            </a:r>
            <a:r>
              <a:rPr lang="en-GB" sz="3200" dirty="0">
                <a:solidFill>
                  <a:srgbClr val="0000FF"/>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vào</a:t>
            </a:r>
            <a:r>
              <a:rPr lang="en-GB" sz="3200" dirty="0">
                <a:solidFill>
                  <a:srgbClr val="0000FF"/>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hàng</a:t>
            </a:r>
            <a:r>
              <a:rPr lang="en-GB" sz="3200" dirty="0">
                <a:solidFill>
                  <a:srgbClr val="0000FF"/>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hóa</a:t>
            </a:r>
            <a:r>
              <a:rPr lang="en-GB" sz="3200" dirty="0">
                <a:solidFill>
                  <a:srgbClr val="0000FF"/>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xuất</a:t>
            </a:r>
            <a:r>
              <a:rPr lang="en-GB" sz="3200" dirty="0">
                <a:solidFill>
                  <a:srgbClr val="0000FF"/>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nhập</a:t>
            </a:r>
            <a:r>
              <a:rPr lang="en-GB" sz="3200" dirty="0">
                <a:solidFill>
                  <a:srgbClr val="0000FF"/>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khẩu</a:t>
            </a:r>
            <a:r>
              <a:rPr lang="en-GB" sz="3200" dirty="0">
                <a:solidFill>
                  <a:srgbClr val="0000FF"/>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thông</a:t>
            </a:r>
            <a:r>
              <a:rPr lang="en-GB" sz="3200" dirty="0">
                <a:solidFill>
                  <a:srgbClr val="0000FF"/>
                </a:solidFill>
                <a:latin typeface="Arial" panose="020B0604020202020204" pitchFamily="34" charset="0"/>
                <a:cs typeface="Arial" panose="020B0604020202020204" pitchFamily="34" charset="0"/>
              </a:rPr>
              <a:t> qua </a:t>
            </a:r>
            <a:r>
              <a:rPr lang="en-GB" sz="3200" dirty="0" err="1">
                <a:solidFill>
                  <a:srgbClr val="0000FF"/>
                </a:solidFill>
                <a:latin typeface="Arial" panose="020B0604020202020204" pitchFamily="34" charset="0"/>
                <a:cs typeface="Arial" panose="020B0604020202020204" pitchFamily="34" charset="0"/>
              </a:rPr>
              <a:t>các</a:t>
            </a:r>
            <a:r>
              <a:rPr lang="en-GB" sz="3200" dirty="0">
                <a:solidFill>
                  <a:srgbClr val="0000FF"/>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tổ</a:t>
            </a:r>
            <a:r>
              <a:rPr lang="en-GB" sz="3200" dirty="0">
                <a:solidFill>
                  <a:srgbClr val="0000FF"/>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chức</a:t>
            </a:r>
            <a:r>
              <a:rPr lang="en-GB" sz="3200" dirty="0">
                <a:solidFill>
                  <a:srgbClr val="0000FF"/>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cá</a:t>
            </a:r>
            <a:r>
              <a:rPr lang="en-GB" sz="3200" dirty="0">
                <a:solidFill>
                  <a:srgbClr val="0000FF"/>
                </a:solidFill>
                <a:latin typeface="Arial" panose="020B0604020202020204" pitchFamily="34" charset="0"/>
                <a:cs typeface="Arial" panose="020B0604020202020204" pitchFamily="34" charset="0"/>
              </a:rPr>
              <a:t> </a:t>
            </a:r>
            <a:r>
              <a:rPr lang="en-GB" sz="3200" dirty="0" err="1">
                <a:solidFill>
                  <a:srgbClr val="0000FF"/>
                </a:solidFill>
                <a:latin typeface="Arial" panose="020B0604020202020204" pitchFamily="34" charset="0"/>
                <a:cs typeface="Arial" panose="020B0604020202020204" pitchFamily="34" charset="0"/>
              </a:rPr>
              <a:t>nhân</a:t>
            </a:r>
            <a:r>
              <a:rPr lang="en-GB" sz="3200" dirty="0">
                <a:solidFill>
                  <a:srgbClr val="0000FF"/>
                </a:solidFill>
                <a:latin typeface="Arial" panose="020B0604020202020204" pitchFamily="34" charset="0"/>
                <a:cs typeface="Arial" panose="020B0604020202020204" pitchFamily="34" charset="0"/>
              </a:rPr>
              <a:t> </a:t>
            </a:r>
            <a:r>
              <a:rPr lang="en-GB" sz="3200" b="1" u="sng" dirty="0" err="1">
                <a:solidFill>
                  <a:srgbClr val="FF0000"/>
                </a:solidFill>
                <a:latin typeface="Arial" panose="020B0604020202020204" pitchFamily="34" charset="0"/>
                <a:cs typeface="Arial" panose="020B0604020202020204" pitchFamily="34" charset="0"/>
              </a:rPr>
              <a:t>có</a:t>
            </a:r>
            <a:r>
              <a:rPr lang="en-GB" sz="3200" b="1" u="sng" dirty="0">
                <a:solidFill>
                  <a:srgbClr val="FF0000"/>
                </a:solidFill>
                <a:latin typeface="Arial" panose="020B0604020202020204" pitchFamily="34" charset="0"/>
                <a:cs typeface="Arial" panose="020B0604020202020204" pitchFamily="34" charset="0"/>
              </a:rPr>
              <a:t> </a:t>
            </a:r>
            <a:r>
              <a:rPr lang="en-GB" sz="3200" b="1" u="sng" dirty="0" err="1">
                <a:solidFill>
                  <a:srgbClr val="FF0000"/>
                </a:solidFill>
                <a:latin typeface="Arial" panose="020B0604020202020204" pitchFamily="34" charset="0"/>
                <a:cs typeface="Arial" panose="020B0604020202020204" pitchFamily="34" charset="0"/>
              </a:rPr>
              <a:t>hoạt</a:t>
            </a:r>
            <a:r>
              <a:rPr lang="en-GB" sz="3200" b="1" u="sng" dirty="0">
                <a:solidFill>
                  <a:srgbClr val="FF0000"/>
                </a:solidFill>
                <a:latin typeface="Arial" panose="020B0604020202020204" pitchFamily="34" charset="0"/>
                <a:cs typeface="Arial" panose="020B0604020202020204" pitchFamily="34" charset="0"/>
              </a:rPr>
              <a:t> </a:t>
            </a:r>
            <a:r>
              <a:rPr lang="en-GB" sz="3200" b="1" u="sng" dirty="0" err="1">
                <a:solidFill>
                  <a:srgbClr val="FF0000"/>
                </a:solidFill>
                <a:latin typeface="Arial" panose="020B0604020202020204" pitchFamily="34" charset="0"/>
                <a:cs typeface="Arial" panose="020B0604020202020204" pitchFamily="34" charset="0"/>
              </a:rPr>
              <a:t>động</a:t>
            </a:r>
            <a:r>
              <a:rPr lang="en-GB" sz="3200" b="1" u="sng" dirty="0">
                <a:solidFill>
                  <a:srgbClr val="FF0000"/>
                </a:solidFill>
                <a:latin typeface="Arial" panose="020B0604020202020204" pitchFamily="34" charset="0"/>
                <a:cs typeface="Arial" panose="020B0604020202020204" pitchFamily="34" charset="0"/>
              </a:rPr>
              <a:t> </a:t>
            </a:r>
            <a:r>
              <a:rPr lang="en-GB" sz="3200" b="1" u="sng" dirty="0" err="1">
                <a:solidFill>
                  <a:srgbClr val="FF0000"/>
                </a:solidFill>
                <a:latin typeface="Arial" panose="020B0604020202020204" pitchFamily="34" charset="0"/>
                <a:cs typeface="Arial" panose="020B0604020202020204" pitchFamily="34" charset="0"/>
              </a:rPr>
              <a:t>xuất</a:t>
            </a:r>
            <a:r>
              <a:rPr lang="en-GB" sz="3200" b="1" u="sng" dirty="0">
                <a:solidFill>
                  <a:srgbClr val="FF0000"/>
                </a:solidFill>
                <a:latin typeface="Arial" panose="020B0604020202020204" pitchFamily="34" charset="0"/>
                <a:cs typeface="Arial" panose="020B0604020202020204" pitchFamily="34" charset="0"/>
              </a:rPr>
              <a:t>, </a:t>
            </a:r>
            <a:r>
              <a:rPr lang="en-GB" sz="3200" b="1" u="sng" dirty="0" err="1">
                <a:solidFill>
                  <a:srgbClr val="FF0000"/>
                </a:solidFill>
                <a:latin typeface="Arial" panose="020B0604020202020204" pitchFamily="34" charset="0"/>
                <a:cs typeface="Arial" panose="020B0604020202020204" pitchFamily="34" charset="0"/>
              </a:rPr>
              <a:t>nhập</a:t>
            </a:r>
            <a:r>
              <a:rPr lang="en-GB" sz="3200" b="1" u="sng" dirty="0">
                <a:solidFill>
                  <a:srgbClr val="FF0000"/>
                </a:solidFill>
                <a:latin typeface="Arial" panose="020B0604020202020204" pitchFamily="34" charset="0"/>
                <a:cs typeface="Arial" panose="020B0604020202020204" pitchFamily="34" charset="0"/>
              </a:rPr>
              <a:t> </a:t>
            </a:r>
            <a:r>
              <a:rPr lang="en-GB" sz="3200" b="1" u="sng" dirty="0" err="1">
                <a:solidFill>
                  <a:srgbClr val="FF0000"/>
                </a:solidFill>
                <a:latin typeface="Arial" panose="020B0604020202020204" pitchFamily="34" charset="0"/>
                <a:cs typeface="Arial" panose="020B0604020202020204" pitchFamily="34" charset="0"/>
              </a:rPr>
              <a:t>khẩu</a:t>
            </a:r>
            <a:r>
              <a:rPr lang="en-GB" sz="3200" b="1" u="sng" dirty="0">
                <a:solidFill>
                  <a:srgbClr val="FF0000"/>
                </a:solidFill>
                <a:latin typeface="Arial" panose="020B0604020202020204" pitchFamily="34" charset="0"/>
                <a:cs typeface="Arial" panose="020B0604020202020204" pitchFamily="34" charset="0"/>
              </a:rPr>
              <a:t>.</a:t>
            </a:r>
            <a:endParaRPr lang="en-US" sz="3200" b="1" u="sng" dirty="0">
              <a:solidFill>
                <a:srgbClr val="FF0000"/>
              </a:solidFill>
              <a:latin typeface="Arial" panose="020B0604020202020204" pitchFamily="34" charset="0"/>
              <a:cs typeface="Arial" panose="020B0604020202020204" pitchFamily="34" charset="0"/>
            </a:endParaRPr>
          </a:p>
        </p:txBody>
      </p:sp>
      <p:sp>
        <p:nvSpPr>
          <p:cNvPr id="4" name="Title 1"/>
          <p:cNvSpPr txBox="1">
            <a:spLocks/>
          </p:cNvSpPr>
          <p:nvPr/>
        </p:nvSpPr>
        <p:spPr>
          <a:xfrm>
            <a:off x="1143000" y="723900"/>
            <a:ext cx="6934200" cy="838200"/>
          </a:xfrm>
          <a:prstGeom prst="rect">
            <a:avLst/>
          </a:prstGeo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vert="horz" lIns="91440" tIns="45720" rIns="91440" bIns="45720" rtlCol="0" anchor="ctr">
            <a:normAutofit/>
          </a:bodyPr>
          <a:lstStyle>
            <a:lvl1pPr algn="ctr" defTabSz="914400" rtl="0" eaLnBrk="1" latinLnBrk="0" hangingPunct="1">
              <a:spcBef>
                <a:spcPct val="0"/>
              </a:spcBef>
              <a:buNone/>
              <a:defRPr sz="3600" b="1" kern="1200">
                <a:solidFill>
                  <a:srgbClr val="C00000"/>
                </a:solidFill>
                <a:latin typeface="+mj-lt"/>
                <a:ea typeface="+mj-ea"/>
                <a:cs typeface="+mj-cs"/>
              </a:defRPr>
            </a:lvl1pPr>
          </a:lstStyle>
          <a:p>
            <a:pPr>
              <a:defRPr/>
            </a:pPr>
            <a:r>
              <a:rPr lang="en-US" sz="4000" smtClean="0">
                <a:solidFill>
                  <a:srgbClr val="FF0000"/>
                </a:solidFill>
                <a:latin typeface="Arial" panose="020B0604020202020204" pitchFamily="34" charset="0"/>
                <a:cs typeface="Arial" panose="020B0604020202020204" pitchFamily="34" charset="0"/>
              </a:rPr>
              <a:t>KHÁI NIỆM</a:t>
            </a:r>
            <a:endParaRPr lang="en-US" sz="4000" dirty="0">
              <a:solidFill>
                <a:srgbClr val="FF0000"/>
              </a:solidFill>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lstStyle/>
          <a:p>
            <a:endParaRPr lang="en-US" dirty="0"/>
          </a:p>
        </p:txBody>
      </p:sp>
    </p:spTree>
    <p:extLst>
      <p:ext uri="{BB962C8B-B14F-4D97-AF65-F5344CB8AC3E}">
        <p14:creationId xmlns:p14="http://schemas.microsoft.com/office/powerpoint/2010/main" val="999044899"/>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1816" y="858471"/>
            <a:ext cx="9144000" cy="954107"/>
          </a:xfrm>
          <a:prstGeom prst="rect">
            <a:avLst/>
          </a:prstGeom>
          <a:noFill/>
        </p:spPr>
        <p:txBody>
          <a:bodyPr wrap="square" rtlCol="0">
            <a:spAutoFit/>
          </a:bodyPr>
          <a:lstStyle/>
          <a:p>
            <a:pPr algn="just">
              <a:lnSpc>
                <a:spcPct val="200000"/>
              </a:lnSpc>
            </a:pPr>
            <a:r>
              <a:rPr lang="en-US" sz="2800" b="1" u="sng" dirty="0" err="1" smtClean="0">
                <a:solidFill>
                  <a:srgbClr val="FF0000"/>
                </a:solidFill>
                <a:latin typeface="Times New Roman" pitchFamily="18" charset="0"/>
                <a:cs typeface="Times New Roman" pitchFamily="18" charset="0"/>
              </a:rPr>
              <a:t>Hàng</a:t>
            </a:r>
            <a:r>
              <a:rPr lang="en-US" sz="2800" b="1" u="sng" dirty="0" smtClean="0">
                <a:solidFill>
                  <a:srgbClr val="FF0000"/>
                </a:solidFill>
                <a:latin typeface="Times New Roman" pitchFamily="18" charset="0"/>
                <a:cs typeface="Times New Roman" pitchFamily="18" charset="0"/>
              </a:rPr>
              <a:t> </a:t>
            </a:r>
            <a:r>
              <a:rPr lang="en-US" sz="2800" b="1" u="sng" dirty="0" err="1">
                <a:solidFill>
                  <a:srgbClr val="FF0000"/>
                </a:solidFill>
                <a:latin typeface="Times New Roman" pitchFamily="18" charset="0"/>
                <a:cs typeface="Times New Roman" pitchFamily="18" charset="0"/>
              </a:rPr>
              <a:t>hoá</a:t>
            </a:r>
            <a:r>
              <a:rPr lang="en-US" sz="2800" b="1" u="sng" dirty="0">
                <a:solidFill>
                  <a:srgbClr val="FF0000"/>
                </a:solidFill>
                <a:latin typeface="Times New Roman" pitchFamily="18" charset="0"/>
                <a:cs typeface="Times New Roman" pitchFamily="18" charset="0"/>
              </a:rPr>
              <a:t> </a:t>
            </a:r>
            <a:r>
              <a:rPr lang="en-US" sz="2800" b="1" u="sng" dirty="0" err="1">
                <a:solidFill>
                  <a:srgbClr val="FF0000"/>
                </a:solidFill>
                <a:latin typeface="Times New Roman" pitchFamily="18" charset="0"/>
                <a:cs typeface="Times New Roman" pitchFamily="18" charset="0"/>
              </a:rPr>
              <a:t>áp</a:t>
            </a:r>
            <a:r>
              <a:rPr lang="en-US" sz="2800" b="1" u="sng" dirty="0">
                <a:solidFill>
                  <a:srgbClr val="FF0000"/>
                </a:solidFill>
                <a:latin typeface="Times New Roman" pitchFamily="18" charset="0"/>
                <a:cs typeface="Times New Roman" pitchFamily="18" charset="0"/>
              </a:rPr>
              <a:t> </a:t>
            </a:r>
            <a:r>
              <a:rPr lang="en-US" sz="2800" b="1" u="sng" dirty="0" err="1">
                <a:solidFill>
                  <a:srgbClr val="FF0000"/>
                </a:solidFill>
                <a:latin typeface="Times New Roman" pitchFamily="18" charset="0"/>
                <a:cs typeface="Times New Roman" pitchFamily="18" charset="0"/>
              </a:rPr>
              <a:t>dụng</a:t>
            </a:r>
            <a:r>
              <a:rPr lang="en-US" sz="2800" b="1" u="sng" dirty="0">
                <a:solidFill>
                  <a:srgbClr val="FF0000"/>
                </a:solidFill>
                <a:latin typeface="Times New Roman" pitchFamily="18" charset="0"/>
                <a:cs typeface="Times New Roman" pitchFamily="18" charset="0"/>
              </a:rPr>
              <a:t> </a:t>
            </a:r>
            <a:r>
              <a:rPr lang="en-US" sz="2800" b="1" u="sng" dirty="0" err="1">
                <a:solidFill>
                  <a:srgbClr val="FF0000"/>
                </a:solidFill>
                <a:latin typeface="Times New Roman" pitchFamily="18" charset="0"/>
                <a:cs typeface="Times New Roman" pitchFamily="18" charset="0"/>
              </a:rPr>
              <a:t>thuế</a:t>
            </a:r>
            <a:r>
              <a:rPr lang="en-US" sz="2800" b="1" u="sng" dirty="0">
                <a:solidFill>
                  <a:srgbClr val="FF0000"/>
                </a:solidFill>
                <a:latin typeface="Times New Roman" pitchFamily="18" charset="0"/>
                <a:cs typeface="Times New Roman" pitchFamily="18" charset="0"/>
              </a:rPr>
              <a:t> </a:t>
            </a:r>
            <a:r>
              <a:rPr lang="en-US" sz="2800" b="1" u="sng" dirty="0" err="1">
                <a:solidFill>
                  <a:srgbClr val="FF0000"/>
                </a:solidFill>
                <a:latin typeface="Times New Roman" pitchFamily="18" charset="0"/>
                <a:cs typeface="Times New Roman" pitchFamily="18" charset="0"/>
              </a:rPr>
              <a:t>suất</a:t>
            </a:r>
            <a:r>
              <a:rPr lang="en-US" sz="2800" b="1" u="sng" dirty="0">
                <a:solidFill>
                  <a:srgbClr val="FF0000"/>
                </a:solidFill>
                <a:latin typeface="Times New Roman" pitchFamily="18" charset="0"/>
                <a:cs typeface="Times New Roman" pitchFamily="18" charset="0"/>
              </a:rPr>
              <a:t> </a:t>
            </a:r>
            <a:r>
              <a:rPr lang="en-US" sz="2800" b="1" u="sng" dirty="0" err="1">
                <a:solidFill>
                  <a:srgbClr val="FF0000"/>
                </a:solidFill>
                <a:latin typeface="Times New Roman" pitchFamily="18" charset="0"/>
                <a:cs typeface="Times New Roman" pitchFamily="18" charset="0"/>
              </a:rPr>
              <a:t>theo</a:t>
            </a:r>
            <a:r>
              <a:rPr lang="en-US" sz="2800" b="1" u="sng" dirty="0">
                <a:solidFill>
                  <a:srgbClr val="FF0000"/>
                </a:solidFill>
                <a:latin typeface="Times New Roman" pitchFamily="18" charset="0"/>
                <a:cs typeface="Times New Roman" pitchFamily="18" charset="0"/>
              </a:rPr>
              <a:t> </a:t>
            </a:r>
            <a:r>
              <a:rPr lang="en-US" sz="2800" b="1" u="sng" dirty="0" err="1">
                <a:solidFill>
                  <a:srgbClr val="FF0000"/>
                </a:solidFill>
                <a:latin typeface="Times New Roman" pitchFamily="18" charset="0"/>
                <a:cs typeface="Times New Roman" pitchFamily="18" charset="0"/>
              </a:rPr>
              <a:t>tỷ</a:t>
            </a:r>
            <a:r>
              <a:rPr lang="en-US" sz="2800" b="1" u="sng" dirty="0">
                <a:solidFill>
                  <a:srgbClr val="FF0000"/>
                </a:solidFill>
                <a:latin typeface="Times New Roman" pitchFamily="18" charset="0"/>
                <a:cs typeface="Times New Roman" pitchFamily="18" charset="0"/>
              </a:rPr>
              <a:t> </a:t>
            </a:r>
            <a:r>
              <a:rPr lang="en-US" sz="2800" b="1" u="sng" dirty="0" err="1">
                <a:solidFill>
                  <a:srgbClr val="FF0000"/>
                </a:solidFill>
                <a:latin typeface="Times New Roman" pitchFamily="18" charset="0"/>
                <a:cs typeface="Times New Roman" pitchFamily="18" charset="0"/>
              </a:rPr>
              <a:t>lệ</a:t>
            </a:r>
            <a:r>
              <a:rPr lang="en-US" sz="2800" b="1" u="sng" dirty="0">
                <a:solidFill>
                  <a:srgbClr val="FF0000"/>
                </a:solidFill>
                <a:latin typeface="Times New Roman" pitchFamily="18" charset="0"/>
                <a:cs typeface="Times New Roman" pitchFamily="18" charset="0"/>
              </a:rPr>
              <a:t> </a:t>
            </a:r>
            <a:r>
              <a:rPr lang="en-US" sz="2800" b="1" u="sng" dirty="0" err="1">
                <a:solidFill>
                  <a:srgbClr val="FF0000"/>
                </a:solidFill>
                <a:latin typeface="Times New Roman" pitchFamily="18" charset="0"/>
                <a:cs typeface="Times New Roman" pitchFamily="18" charset="0"/>
              </a:rPr>
              <a:t>phần</a:t>
            </a:r>
            <a:r>
              <a:rPr lang="en-US" sz="2800" b="1" u="sng" dirty="0">
                <a:solidFill>
                  <a:srgbClr val="FF0000"/>
                </a:solidFill>
                <a:latin typeface="Times New Roman" pitchFamily="18" charset="0"/>
                <a:cs typeface="Times New Roman" pitchFamily="18" charset="0"/>
              </a:rPr>
              <a:t> </a:t>
            </a:r>
            <a:r>
              <a:rPr lang="en-US" sz="2800" b="1" u="sng" dirty="0" err="1" smtClean="0">
                <a:solidFill>
                  <a:srgbClr val="FF0000"/>
                </a:solidFill>
                <a:latin typeface="Times New Roman" pitchFamily="18" charset="0"/>
                <a:cs typeface="Times New Roman" pitchFamily="18" charset="0"/>
              </a:rPr>
              <a:t>trăm</a:t>
            </a:r>
            <a:r>
              <a:rPr lang="en-US" sz="2800" b="1" u="sng" dirty="0" smtClean="0">
                <a:solidFill>
                  <a:srgbClr val="FF0000"/>
                </a:solidFill>
                <a:latin typeface="Times New Roman" pitchFamily="18" charset="0"/>
                <a:cs typeface="Times New Roman" pitchFamily="18" charset="0"/>
              </a:rPr>
              <a:t> (</a:t>
            </a:r>
            <a:r>
              <a:rPr lang="en-US" sz="2800" b="1" u="sng" dirty="0" err="1" smtClean="0">
                <a:solidFill>
                  <a:srgbClr val="FF0000"/>
                </a:solidFill>
                <a:latin typeface="Times New Roman" pitchFamily="18" charset="0"/>
                <a:cs typeface="Times New Roman" pitchFamily="18" charset="0"/>
              </a:rPr>
              <a:t>Điều</a:t>
            </a:r>
            <a:r>
              <a:rPr lang="en-US" sz="2800" b="1" u="sng" dirty="0" smtClean="0">
                <a:solidFill>
                  <a:srgbClr val="FF0000"/>
                </a:solidFill>
                <a:latin typeface="Times New Roman" pitchFamily="18" charset="0"/>
                <a:cs typeface="Times New Roman" pitchFamily="18" charset="0"/>
              </a:rPr>
              <a:t> 5)</a:t>
            </a:r>
            <a:endParaRPr lang="en-US" sz="2800" b="1" i="1" u="sng" dirty="0" smtClean="0">
              <a:solidFill>
                <a:srgbClr val="FF0000"/>
              </a:solidFill>
              <a:latin typeface="Times New Roman" pitchFamily="18" charset="0"/>
              <a:cs typeface="Times New Roman" pitchFamily="18" charset="0"/>
            </a:endParaRPr>
          </a:p>
        </p:txBody>
      </p:sp>
      <p:sp>
        <p:nvSpPr>
          <p:cNvPr id="3" name="Title 1"/>
          <p:cNvSpPr>
            <a:spLocks noGrp="1"/>
          </p:cNvSpPr>
          <p:nvPr>
            <p:ph type="title"/>
          </p:nvPr>
        </p:nvSpPr>
        <p:spPr>
          <a:xfrm>
            <a:off x="533400" y="0"/>
            <a:ext cx="83820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sz="3600" dirty="0">
                <a:solidFill>
                  <a:srgbClr val="FF0000"/>
                </a:solidFill>
                <a:latin typeface="Arial" panose="020B0604020202020204" pitchFamily="34" charset="0"/>
                <a:ea typeface="Times New Roman" panose="02020603050405020304" pitchFamily="18" charset="0"/>
                <a:cs typeface="Arial" panose="020B0604020202020204" pitchFamily="34" charset="0"/>
              </a:rPr>
              <a:t>CĂN CỨ TÍNH THUẾ </a:t>
            </a:r>
            <a:r>
              <a:rPr lang="en-US" sz="3600" dirty="0" smtClean="0">
                <a:solidFill>
                  <a:srgbClr val="FF0000"/>
                </a:solidFill>
                <a:latin typeface="Arial" panose="020B0604020202020204" pitchFamily="34" charset="0"/>
                <a:ea typeface="Times New Roman" panose="02020603050405020304" pitchFamily="18" charset="0"/>
                <a:cs typeface="Arial" panose="020B0604020202020204" pitchFamily="34" charset="0"/>
              </a:rPr>
              <a:t>XKN</a:t>
            </a:r>
            <a:endParaRPr lang="en-US" sz="3600" dirty="0">
              <a:solidFill>
                <a:srgbClr val="FF0000"/>
              </a:solidFill>
              <a:latin typeface="Arial" panose="020B0604020202020204" pitchFamily="34" charset="0"/>
              <a:ea typeface="Times New Roman" panose="02020603050405020304" pitchFamily="18" charset="0"/>
              <a:cs typeface="Arial" panose="020B0604020202020204" pitchFamily="34" charset="0"/>
            </a:endParaRPr>
          </a:p>
        </p:txBody>
      </p:sp>
      <p:grpSp>
        <p:nvGrpSpPr>
          <p:cNvPr id="5" name="Group 4"/>
          <p:cNvGrpSpPr/>
          <p:nvPr/>
        </p:nvGrpSpPr>
        <p:grpSpPr bwMode="auto">
          <a:xfrm>
            <a:off x="101816" y="2209800"/>
            <a:ext cx="8813584" cy="3733800"/>
            <a:chOff x="0" y="0"/>
            <a:chExt cx="8756" cy="970"/>
          </a:xfrm>
        </p:grpSpPr>
        <p:sp>
          <p:nvSpPr>
            <p:cNvPr id="6" name="Rectangle 5"/>
            <p:cNvSpPr>
              <a:spLocks noChangeArrowheads="1"/>
            </p:cNvSpPr>
            <p:nvPr/>
          </p:nvSpPr>
          <p:spPr bwMode="auto">
            <a:xfrm>
              <a:off x="0" y="125"/>
              <a:ext cx="1623" cy="59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3200" dirty="0" err="1">
                  <a:solidFill>
                    <a:srgbClr val="0000FF"/>
                  </a:solidFill>
                  <a:effectLst/>
                  <a:latin typeface="Times New Roman" panose="02020603050405020304" pitchFamily="18" charset="0"/>
                  <a:ea typeface="Times New Roman" panose="02020603050405020304" pitchFamily="18" charset="0"/>
                </a:rPr>
                <a:t>Thu</a:t>
              </a:r>
              <a:r>
                <a:rPr lang="en-US" sz="3200" dirty="0" err="1">
                  <a:solidFill>
                    <a:srgbClr val="0000FF"/>
                  </a:solidFill>
                  <a:effectLst/>
                  <a:latin typeface="Times New Roman" panose="02020603050405020304" pitchFamily="18" charset="0"/>
                  <a:ea typeface="MingLiU" panose="02020509000000000000" pitchFamily="49" charset="-120"/>
                </a:rPr>
                <a:t>ế</a:t>
              </a:r>
              <a:r>
                <a:rPr lang="en-US" sz="3200" dirty="0">
                  <a:solidFill>
                    <a:srgbClr val="0000FF"/>
                  </a:solidFill>
                  <a:effectLst/>
                  <a:latin typeface="Times New Roman" panose="02020603050405020304" pitchFamily="18" charset="0"/>
                  <a:ea typeface="Times New Roman" panose="02020603050405020304" pitchFamily="18" charset="0"/>
                </a:rPr>
                <a:t> XK, NK</a:t>
              </a:r>
            </a:p>
            <a:p>
              <a:pPr>
                <a:spcAft>
                  <a:spcPts val="0"/>
                </a:spcAft>
              </a:pPr>
              <a:r>
                <a:rPr lang="en-US" sz="3200" dirty="0" err="1">
                  <a:solidFill>
                    <a:srgbClr val="0000FF"/>
                  </a:solidFill>
                  <a:effectLst/>
                  <a:latin typeface="Times New Roman" panose="02020603050405020304" pitchFamily="18" charset="0"/>
                  <a:ea typeface="Times New Roman" panose="02020603050405020304" pitchFamily="18" charset="0"/>
                </a:rPr>
                <a:t>phải</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nộp</a:t>
              </a:r>
              <a:endParaRPr lang="en-US" sz="3200" dirty="0">
                <a:solidFill>
                  <a:srgbClr val="0000FF"/>
                </a:solidFill>
                <a:effectLst/>
                <a:latin typeface="Times New Roman" panose="02020603050405020304" pitchFamily="18" charset="0"/>
                <a:ea typeface="Times New Roman" panose="02020603050405020304" pitchFamily="18" charset="0"/>
              </a:endParaRPr>
            </a:p>
            <a:p>
              <a:pPr>
                <a:spcAft>
                  <a:spcPts val="0"/>
                </a:spcAft>
              </a:pPr>
              <a:r>
                <a:rPr lang="en-US" sz="3200" dirty="0">
                  <a:solidFill>
                    <a:srgbClr val="0000FF"/>
                  </a:solidFill>
                  <a:effectLst/>
                  <a:latin typeface="Times New Roman" panose="02020603050405020304" pitchFamily="18" charset="0"/>
                  <a:ea typeface="Times New Roman" panose="02020603050405020304" pitchFamily="18" charset="0"/>
                </a:rPr>
                <a:t> </a:t>
              </a:r>
            </a:p>
          </p:txBody>
        </p:sp>
        <p:sp>
          <p:nvSpPr>
            <p:cNvPr id="7" name="Rectangle 6"/>
            <p:cNvSpPr>
              <a:spLocks noChangeArrowheads="1"/>
            </p:cNvSpPr>
            <p:nvPr/>
          </p:nvSpPr>
          <p:spPr bwMode="auto">
            <a:xfrm>
              <a:off x="1777" y="307"/>
              <a:ext cx="356" cy="31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3200">
                  <a:solidFill>
                    <a:srgbClr val="0000FF"/>
                  </a:solidFill>
                  <a:effectLst/>
                  <a:latin typeface="Times New Roman" panose="02020603050405020304" pitchFamily="18" charset="0"/>
                  <a:ea typeface="Times New Roman" panose="02020603050405020304" pitchFamily="18" charset="0"/>
                </a:rPr>
                <a:t>=</a:t>
              </a:r>
            </a:p>
          </p:txBody>
        </p:sp>
        <p:sp>
          <p:nvSpPr>
            <p:cNvPr id="8" name="Rectangle 7"/>
            <p:cNvSpPr>
              <a:spLocks noChangeArrowheads="1"/>
            </p:cNvSpPr>
            <p:nvPr/>
          </p:nvSpPr>
          <p:spPr bwMode="auto">
            <a:xfrm>
              <a:off x="2314" y="0"/>
              <a:ext cx="1469" cy="8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3200" dirty="0" err="1">
                  <a:solidFill>
                    <a:srgbClr val="0000FF"/>
                  </a:solidFill>
                  <a:effectLst/>
                  <a:latin typeface="Times New Roman" panose="02020603050405020304" pitchFamily="18" charset="0"/>
                  <a:ea typeface="Times New Roman" panose="02020603050405020304" pitchFamily="18" charset="0"/>
                </a:rPr>
                <a:t>Số</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lượng</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từng</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mặt</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hàng</a:t>
              </a:r>
              <a:r>
                <a:rPr lang="en-US" sz="3200" dirty="0">
                  <a:solidFill>
                    <a:srgbClr val="0000FF"/>
                  </a:solidFill>
                  <a:effectLst/>
                  <a:latin typeface="Times New Roman" panose="02020603050405020304" pitchFamily="18" charset="0"/>
                  <a:ea typeface="Times New Roman" panose="02020603050405020304" pitchFamily="18" charset="0"/>
                </a:rPr>
                <a:t>  XK,  NK</a:t>
              </a:r>
            </a:p>
            <a:p>
              <a:pPr>
                <a:spcAft>
                  <a:spcPts val="0"/>
                </a:spcAft>
              </a:pPr>
              <a:r>
                <a:rPr lang="en-US" sz="3200" dirty="0">
                  <a:solidFill>
                    <a:srgbClr val="0000FF"/>
                  </a:solidFill>
                  <a:effectLst/>
                  <a:latin typeface="Times New Roman" panose="02020603050405020304" pitchFamily="18" charset="0"/>
                  <a:ea typeface="Times New Roman" panose="02020603050405020304" pitchFamily="18" charset="0"/>
                </a:rPr>
                <a:t> </a:t>
              </a:r>
            </a:p>
          </p:txBody>
        </p:sp>
        <p:sp>
          <p:nvSpPr>
            <p:cNvPr id="9" name="Rectangle 8"/>
            <p:cNvSpPr>
              <a:spLocks noChangeArrowheads="1"/>
            </p:cNvSpPr>
            <p:nvPr/>
          </p:nvSpPr>
          <p:spPr bwMode="auto">
            <a:xfrm>
              <a:off x="4110" y="269"/>
              <a:ext cx="412" cy="39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3200">
                  <a:solidFill>
                    <a:srgbClr val="0000FF"/>
                  </a:solidFill>
                  <a:effectLst/>
                  <a:latin typeface="Times New Roman" panose="02020603050405020304" pitchFamily="18" charset="0"/>
                  <a:ea typeface="Times New Roman" panose="02020603050405020304" pitchFamily="18" charset="0"/>
                </a:rPr>
                <a:t>x</a:t>
              </a:r>
            </a:p>
          </p:txBody>
        </p:sp>
        <p:sp>
          <p:nvSpPr>
            <p:cNvPr id="10" name="Rectangle 9"/>
            <p:cNvSpPr>
              <a:spLocks noChangeArrowheads="1"/>
            </p:cNvSpPr>
            <p:nvPr/>
          </p:nvSpPr>
          <p:spPr bwMode="auto">
            <a:xfrm>
              <a:off x="6913" y="0"/>
              <a:ext cx="1843" cy="9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3200">
                  <a:solidFill>
                    <a:srgbClr val="0000FF"/>
                  </a:solidFill>
                  <a:effectLst/>
                  <a:latin typeface="Times New Roman" panose="02020603050405020304" pitchFamily="18" charset="0"/>
                  <a:ea typeface="Times New Roman" panose="02020603050405020304" pitchFamily="18" charset="0"/>
                </a:rPr>
                <a:t>Thu</a:t>
              </a:r>
              <a:r>
                <a:rPr lang="en-US" sz="3200">
                  <a:solidFill>
                    <a:srgbClr val="0000FF"/>
                  </a:solidFill>
                  <a:effectLst/>
                  <a:latin typeface="Times New Roman" panose="02020603050405020304" pitchFamily="18" charset="0"/>
                  <a:ea typeface="MingLiU" panose="02020509000000000000" pitchFamily="49" charset="-120"/>
                </a:rPr>
                <a:t>ế</a:t>
              </a:r>
              <a:r>
                <a:rPr lang="en-US" sz="3200">
                  <a:solidFill>
                    <a:srgbClr val="0000FF"/>
                  </a:solidFill>
                  <a:effectLst/>
                  <a:latin typeface="Times New Roman" panose="02020603050405020304" pitchFamily="18" charset="0"/>
                  <a:ea typeface="Times New Roman" panose="02020603050405020304" pitchFamily="18" charset="0"/>
                </a:rPr>
                <a:t> suất  thu</a:t>
              </a:r>
              <a:r>
                <a:rPr lang="en-US" sz="3200">
                  <a:solidFill>
                    <a:srgbClr val="0000FF"/>
                  </a:solidFill>
                  <a:effectLst/>
                  <a:latin typeface="Times New Roman" panose="02020603050405020304" pitchFamily="18" charset="0"/>
                  <a:ea typeface="MingLiU" panose="02020509000000000000" pitchFamily="49" charset="-120"/>
                </a:rPr>
                <a:t>ế</a:t>
              </a:r>
              <a:r>
                <a:rPr lang="en-US" sz="3200">
                  <a:solidFill>
                    <a:srgbClr val="0000FF"/>
                  </a:solidFill>
                  <a:effectLst/>
                  <a:latin typeface="Times New Roman" panose="02020603050405020304" pitchFamily="18" charset="0"/>
                  <a:ea typeface="Times New Roman" panose="02020603050405020304" pitchFamily="18" charset="0"/>
                </a:rPr>
                <a:t> XK, NK của từng mặt hàng</a:t>
              </a:r>
            </a:p>
            <a:p>
              <a:pPr>
                <a:spcAft>
                  <a:spcPts val="0"/>
                </a:spcAft>
              </a:pPr>
              <a:r>
                <a:rPr lang="en-US" sz="3200">
                  <a:solidFill>
                    <a:srgbClr val="0000FF"/>
                  </a:solidFill>
                  <a:effectLst/>
                  <a:latin typeface="Times New Roman" panose="02020603050405020304" pitchFamily="18" charset="0"/>
                  <a:ea typeface="Times New Roman" panose="02020603050405020304" pitchFamily="18" charset="0"/>
                </a:rPr>
                <a:t> </a:t>
              </a:r>
            </a:p>
          </p:txBody>
        </p:sp>
        <p:sp>
          <p:nvSpPr>
            <p:cNvPr id="11" name="Rectangle 10"/>
            <p:cNvSpPr>
              <a:spLocks noChangeArrowheads="1"/>
            </p:cNvSpPr>
            <p:nvPr/>
          </p:nvSpPr>
          <p:spPr bwMode="auto">
            <a:xfrm>
              <a:off x="4742" y="0"/>
              <a:ext cx="1576" cy="8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3200" dirty="0" err="1">
                  <a:solidFill>
                    <a:srgbClr val="0000FF"/>
                  </a:solidFill>
                  <a:effectLst/>
                  <a:latin typeface="Times New Roman" panose="02020603050405020304" pitchFamily="18" charset="0"/>
                  <a:ea typeface="Times New Roman" panose="02020603050405020304" pitchFamily="18" charset="0"/>
                </a:rPr>
                <a:t>Giá</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tính</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thu</a:t>
              </a:r>
              <a:r>
                <a:rPr lang="en-US" sz="3200" dirty="0" err="1">
                  <a:solidFill>
                    <a:srgbClr val="0000FF"/>
                  </a:solidFill>
                  <a:effectLst/>
                  <a:latin typeface="Times New Roman" panose="02020603050405020304" pitchFamily="18" charset="0"/>
                  <a:ea typeface="MingLiU" panose="02020509000000000000" pitchFamily="49" charset="-120"/>
                </a:rPr>
                <a:t>ế</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đơn</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vị</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từng</a:t>
              </a:r>
              <a:endParaRPr lang="en-US" sz="3200" dirty="0">
                <a:solidFill>
                  <a:srgbClr val="0000FF"/>
                </a:solidFill>
                <a:effectLst/>
                <a:latin typeface="Times New Roman" panose="02020603050405020304" pitchFamily="18" charset="0"/>
                <a:ea typeface="Times New Roman" panose="02020603050405020304" pitchFamily="18" charset="0"/>
              </a:endParaRPr>
            </a:p>
            <a:p>
              <a:pPr>
                <a:spcAft>
                  <a:spcPts val="0"/>
                </a:spcAft>
              </a:pPr>
              <a:r>
                <a:rPr lang="en-US" sz="3200" dirty="0" err="1">
                  <a:solidFill>
                    <a:srgbClr val="0000FF"/>
                  </a:solidFill>
                  <a:effectLst/>
                  <a:latin typeface="Times New Roman" panose="02020603050405020304" pitchFamily="18" charset="0"/>
                  <a:ea typeface="Times New Roman" panose="02020603050405020304" pitchFamily="18" charset="0"/>
                </a:rPr>
                <a:t>mặt</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hàng</a:t>
              </a:r>
              <a:endParaRPr lang="en-US" sz="3200" dirty="0">
                <a:solidFill>
                  <a:srgbClr val="0000FF"/>
                </a:solidFill>
                <a:effectLst/>
                <a:latin typeface="Times New Roman" panose="02020603050405020304" pitchFamily="18" charset="0"/>
                <a:ea typeface="Times New Roman" panose="02020603050405020304" pitchFamily="18" charset="0"/>
              </a:endParaRPr>
            </a:p>
            <a:p>
              <a:pPr>
                <a:spcAft>
                  <a:spcPts val="0"/>
                </a:spcAft>
              </a:pPr>
              <a:r>
                <a:rPr lang="en-US" sz="3200" dirty="0">
                  <a:solidFill>
                    <a:srgbClr val="0000FF"/>
                  </a:solidFill>
                  <a:effectLst/>
                  <a:latin typeface="Times New Roman" panose="02020603050405020304" pitchFamily="18" charset="0"/>
                  <a:ea typeface="Times New Roman" panose="02020603050405020304" pitchFamily="18" charset="0"/>
                </a:rPr>
                <a:t> </a:t>
              </a:r>
            </a:p>
          </p:txBody>
        </p:sp>
        <p:sp>
          <p:nvSpPr>
            <p:cNvPr id="12" name="Rectangle 11"/>
            <p:cNvSpPr>
              <a:spLocks noChangeArrowheads="1"/>
            </p:cNvSpPr>
            <p:nvPr/>
          </p:nvSpPr>
          <p:spPr bwMode="auto">
            <a:xfrm>
              <a:off x="6318" y="269"/>
              <a:ext cx="470" cy="33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3200">
                  <a:solidFill>
                    <a:srgbClr val="0000FF"/>
                  </a:solidFill>
                  <a:effectLst/>
                  <a:latin typeface="Times New Roman" panose="02020603050405020304" pitchFamily="18" charset="0"/>
                  <a:ea typeface="Times New Roman" panose="02020603050405020304" pitchFamily="18" charset="0"/>
                </a:rPr>
                <a:t>x</a:t>
              </a:r>
            </a:p>
          </p:txBody>
        </p:sp>
      </p:grpSp>
    </p:spTree>
    <p:extLst>
      <p:ext uri="{BB962C8B-B14F-4D97-AF65-F5344CB8AC3E}">
        <p14:creationId xmlns:p14="http://schemas.microsoft.com/office/powerpoint/2010/main" val="322085104"/>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 name="Slide Number Placeholder 5"/>
          <p:cNvSpPr>
            <a:spLocks noGrp="1"/>
          </p:cNvSpPr>
          <p:nvPr>
            <p:ph type="sldNum" sz="quarter" idx="12"/>
          </p:nvPr>
        </p:nvSpPr>
        <p:spPr/>
        <p:txBody>
          <a:bodyPr/>
          <a:lstStyle/>
          <a:p>
            <a:pPr>
              <a:defRPr/>
            </a:pPr>
            <a:fld id="{7E553A8F-76A0-4EEE-90BD-6F976532AAFC}" type="slidenum">
              <a:rPr lang="en-US"/>
              <a:pPr>
                <a:defRPr/>
              </a:pPr>
              <a:t>66</a:t>
            </a:fld>
            <a:endParaRPr lang="en-US"/>
          </a:p>
        </p:txBody>
      </p:sp>
      <p:pic>
        <p:nvPicPr>
          <p:cNvPr id="17411" name="Picture 5" descr="xag00197"/>
          <p:cNvPicPr>
            <a:picLocks noChangeAspect="1" noChangeArrowheads="1" noCrop="1"/>
          </p:cNvPicPr>
          <p:nvPr/>
        </p:nvPicPr>
        <p:blipFill>
          <a:blip r:embed="rId3"/>
          <a:srcRect/>
          <a:stretch>
            <a:fillRect/>
          </a:stretch>
        </p:blipFill>
        <p:spPr bwMode="auto">
          <a:xfrm>
            <a:off x="0" y="0"/>
            <a:ext cx="207963" cy="228600"/>
          </a:xfrm>
          <a:prstGeom prst="rect">
            <a:avLst/>
          </a:prstGeom>
          <a:noFill/>
          <a:ln w="9525">
            <a:noFill/>
            <a:miter lim="800000"/>
            <a:headEnd/>
            <a:tailEnd/>
          </a:ln>
        </p:spPr>
      </p:pic>
      <p:sp>
        <p:nvSpPr>
          <p:cNvPr id="318473" name="Rectangle 9"/>
          <p:cNvSpPr>
            <a:spLocks noChangeArrowheads="1"/>
          </p:cNvSpPr>
          <p:nvPr/>
        </p:nvSpPr>
        <p:spPr bwMode="auto">
          <a:xfrm>
            <a:off x="4267200" y="609600"/>
            <a:ext cx="550863" cy="74613"/>
          </a:xfrm>
          <a:prstGeom prst="rect">
            <a:avLst/>
          </a:prstGeom>
          <a:noFill/>
          <a:ln w="28575">
            <a:noFill/>
            <a:miter lim="800000"/>
            <a:headEnd/>
            <a:tailEnd/>
          </a:ln>
        </p:spPr>
        <p:txBody>
          <a:bodyPr/>
          <a:lstStyle/>
          <a:p>
            <a:pPr algn="ctr"/>
            <a:endParaRPr lang="en-US" sz="2400" dirty="0"/>
          </a:p>
        </p:txBody>
      </p:sp>
      <p:sp>
        <p:nvSpPr>
          <p:cNvPr id="318476" name="Rectangle 12"/>
          <p:cNvSpPr>
            <a:spLocks noChangeArrowheads="1"/>
          </p:cNvSpPr>
          <p:nvPr/>
        </p:nvSpPr>
        <p:spPr bwMode="auto">
          <a:xfrm>
            <a:off x="6553200" y="609600"/>
            <a:ext cx="550863" cy="74613"/>
          </a:xfrm>
          <a:prstGeom prst="rect">
            <a:avLst/>
          </a:prstGeom>
          <a:noFill/>
          <a:ln w="28575">
            <a:noFill/>
            <a:miter lim="800000"/>
            <a:headEnd/>
            <a:tailEnd/>
          </a:ln>
        </p:spPr>
        <p:txBody>
          <a:bodyPr/>
          <a:lstStyle/>
          <a:p>
            <a:pPr algn="ctr"/>
            <a:endParaRPr lang="en-US" sz="2400" dirty="0"/>
          </a:p>
        </p:txBody>
      </p:sp>
      <p:sp>
        <p:nvSpPr>
          <p:cNvPr id="318483" name="Rectangle 19"/>
          <p:cNvSpPr>
            <a:spLocks noChangeArrowheads="1"/>
          </p:cNvSpPr>
          <p:nvPr/>
        </p:nvSpPr>
        <p:spPr bwMode="auto">
          <a:xfrm>
            <a:off x="2819400" y="1752600"/>
            <a:ext cx="6324600" cy="520700"/>
          </a:xfrm>
          <a:prstGeom prst="rect">
            <a:avLst/>
          </a:prstGeom>
          <a:noFill/>
          <a:ln w="28575">
            <a:noFill/>
            <a:miter lim="800000"/>
            <a:headEnd/>
            <a:tailEnd/>
          </a:ln>
        </p:spPr>
        <p:txBody>
          <a:bodyPr/>
          <a:lstStyle/>
          <a:p>
            <a:pPr>
              <a:buFont typeface="Wingdings" pitchFamily="2" charset="2"/>
              <a:buChar char="Ø"/>
            </a:pPr>
            <a:r>
              <a:rPr lang="en-US" sz="3600" b="1" dirty="0" err="1" smtClean="0"/>
              <a:t>Đối</a:t>
            </a:r>
            <a:r>
              <a:rPr lang="en-US" sz="3600" b="1" dirty="0" smtClean="0"/>
              <a:t> </a:t>
            </a:r>
            <a:r>
              <a:rPr lang="en-US" sz="3600" b="1" dirty="0" err="1" smtClean="0"/>
              <a:t>với</a:t>
            </a:r>
            <a:r>
              <a:rPr lang="en-US" sz="3600" b="1" dirty="0" smtClean="0"/>
              <a:t> </a:t>
            </a:r>
            <a:r>
              <a:rPr lang="en-US" sz="3600" b="1" dirty="0" err="1" smtClean="0"/>
              <a:t>hàng</a:t>
            </a:r>
            <a:r>
              <a:rPr lang="en-US" sz="3600" b="1" dirty="0" smtClean="0"/>
              <a:t> </a:t>
            </a:r>
            <a:r>
              <a:rPr lang="en-US" sz="3600" b="1" dirty="0" err="1" smtClean="0"/>
              <a:t>hóa</a:t>
            </a:r>
            <a:r>
              <a:rPr lang="en-US" sz="3600" b="1" dirty="0" smtClean="0"/>
              <a:t> </a:t>
            </a:r>
            <a:r>
              <a:rPr lang="en-US" sz="3600" b="1" dirty="0" err="1" smtClean="0"/>
              <a:t>xuất</a:t>
            </a:r>
            <a:r>
              <a:rPr lang="en-US" sz="3600" b="1" dirty="0" smtClean="0"/>
              <a:t> </a:t>
            </a:r>
            <a:r>
              <a:rPr lang="en-US" sz="3600" b="1" dirty="0" err="1" smtClean="0"/>
              <a:t>khẩu</a:t>
            </a:r>
            <a:r>
              <a:rPr lang="en-US" sz="3600" b="1" dirty="0" smtClean="0"/>
              <a:t>:</a:t>
            </a:r>
            <a:endParaRPr lang="en-US" sz="3600" b="1" dirty="0"/>
          </a:p>
          <a:p>
            <a:pPr>
              <a:buFont typeface="Wingdings" pitchFamily="2" charset="2"/>
              <a:buNone/>
            </a:pPr>
            <a:r>
              <a:rPr lang="en-US" sz="3200" dirty="0"/>
              <a:t>    - </a:t>
            </a:r>
            <a:r>
              <a:rPr lang="en-US" sz="3200" dirty="0" err="1" smtClean="0"/>
              <a:t>Tính</a:t>
            </a:r>
            <a:r>
              <a:rPr lang="en-US" sz="3200" dirty="0" smtClean="0"/>
              <a:t> </a:t>
            </a:r>
            <a:r>
              <a:rPr lang="en-US" sz="3200" dirty="0" err="1" smtClean="0"/>
              <a:t>theo</a:t>
            </a:r>
            <a:r>
              <a:rPr lang="en-US" sz="3200" dirty="0" smtClean="0"/>
              <a:t> </a:t>
            </a:r>
            <a:r>
              <a:rPr lang="en-US" sz="3200" dirty="0" err="1" smtClean="0"/>
              <a:t>giá</a:t>
            </a:r>
            <a:r>
              <a:rPr lang="en-US" sz="3200" dirty="0" smtClean="0"/>
              <a:t> </a:t>
            </a:r>
            <a:r>
              <a:rPr lang="en-US" sz="3200" b="1" dirty="0" smtClean="0">
                <a:solidFill>
                  <a:srgbClr val="FF0000"/>
                </a:solidFill>
              </a:rPr>
              <a:t>FOB</a:t>
            </a:r>
            <a:r>
              <a:rPr lang="en-US" sz="3200" dirty="0" smtClean="0"/>
              <a:t> (</a:t>
            </a:r>
            <a:r>
              <a:rPr lang="en-US" sz="3200" dirty="0" err="1" smtClean="0"/>
              <a:t>KHÔNG</a:t>
            </a:r>
            <a:r>
              <a:rPr lang="en-US" sz="3200" dirty="0" smtClean="0"/>
              <a:t> BAO </a:t>
            </a:r>
            <a:r>
              <a:rPr lang="en-US" sz="3200" dirty="0" err="1" smtClean="0"/>
              <a:t>GỒM</a:t>
            </a:r>
            <a:r>
              <a:rPr lang="en-US" sz="3200" dirty="0" smtClean="0"/>
              <a:t> </a:t>
            </a:r>
            <a:r>
              <a:rPr lang="en-US" sz="3200" dirty="0" err="1" smtClean="0"/>
              <a:t>PHÍ</a:t>
            </a:r>
            <a:r>
              <a:rPr lang="en-US" sz="3200" dirty="0" smtClean="0"/>
              <a:t> </a:t>
            </a:r>
            <a:r>
              <a:rPr lang="en-US" sz="3200" dirty="0" err="1" smtClean="0"/>
              <a:t>BẢO</a:t>
            </a:r>
            <a:r>
              <a:rPr lang="en-US" sz="3200" dirty="0" smtClean="0"/>
              <a:t> </a:t>
            </a:r>
            <a:r>
              <a:rPr lang="en-US" sz="3200" dirty="0" err="1" smtClean="0"/>
              <a:t>HIỂM</a:t>
            </a:r>
            <a:r>
              <a:rPr lang="en-US" sz="3200" dirty="0" smtClean="0"/>
              <a:t> </a:t>
            </a:r>
            <a:r>
              <a:rPr lang="en-US" sz="3200" dirty="0" err="1" smtClean="0"/>
              <a:t>VÀ</a:t>
            </a:r>
            <a:r>
              <a:rPr lang="en-US" sz="3200" dirty="0" smtClean="0"/>
              <a:t> CHI </a:t>
            </a:r>
            <a:r>
              <a:rPr lang="en-US" sz="3200" dirty="0" err="1" smtClean="0"/>
              <a:t>PHÍ</a:t>
            </a:r>
            <a:r>
              <a:rPr lang="en-US" sz="3200" dirty="0" smtClean="0"/>
              <a:t> </a:t>
            </a:r>
            <a:r>
              <a:rPr lang="en-US" sz="3200" dirty="0" err="1" smtClean="0"/>
              <a:t>VẬN</a:t>
            </a:r>
            <a:r>
              <a:rPr lang="en-US" sz="3200" dirty="0" smtClean="0"/>
              <a:t> </a:t>
            </a:r>
            <a:r>
              <a:rPr lang="en-US" sz="3200" dirty="0" err="1" smtClean="0"/>
              <a:t>TẢI</a:t>
            </a:r>
            <a:r>
              <a:rPr lang="en-US" sz="3200" dirty="0" smtClean="0"/>
              <a:t>)</a:t>
            </a:r>
            <a:endParaRPr lang="en-US" sz="3200" dirty="0"/>
          </a:p>
        </p:txBody>
      </p:sp>
      <p:sp>
        <p:nvSpPr>
          <p:cNvPr id="318484" name="Line 20"/>
          <p:cNvSpPr>
            <a:spLocks noChangeShapeType="1"/>
          </p:cNvSpPr>
          <p:nvPr/>
        </p:nvSpPr>
        <p:spPr bwMode="auto">
          <a:xfrm flipV="1">
            <a:off x="1828800" y="3200400"/>
            <a:ext cx="762000" cy="812800"/>
          </a:xfrm>
          <a:prstGeom prst="line">
            <a:avLst/>
          </a:prstGeom>
          <a:noFill/>
          <a:ln w="28575">
            <a:solidFill>
              <a:schemeClr val="tx1"/>
            </a:solidFill>
            <a:round/>
            <a:headEnd/>
            <a:tailEnd type="triangle" w="med" len="med"/>
          </a:ln>
        </p:spPr>
        <p:txBody>
          <a:bodyPr>
            <a:spAutoFit/>
          </a:bodyPr>
          <a:lstStyle/>
          <a:p>
            <a:endParaRPr lang="en-US"/>
          </a:p>
        </p:txBody>
      </p:sp>
      <p:sp>
        <p:nvSpPr>
          <p:cNvPr id="318493" name="Rectangle 29"/>
          <p:cNvSpPr>
            <a:spLocks noChangeArrowheads="1"/>
          </p:cNvSpPr>
          <p:nvPr/>
        </p:nvSpPr>
        <p:spPr bwMode="auto">
          <a:xfrm>
            <a:off x="2819400" y="4572000"/>
            <a:ext cx="6324600" cy="520700"/>
          </a:xfrm>
          <a:prstGeom prst="rect">
            <a:avLst/>
          </a:prstGeom>
          <a:noFill/>
          <a:ln w="28575">
            <a:noFill/>
            <a:miter lim="800000"/>
            <a:headEnd/>
            <a:tailEnd/>
          </a:ln>
        </p:spPr>
        <p:txBody>
          <a:bodyPr/>
          <a:lstStyle/>
          <a:p>
            <a:pPr>
              <a:buFont typeface="Wingdings" pitchFamily="2" charset="2"/>
              <a:buChar char="Ø"/>
            </a:pPr>
            <a:r>
              <a:rPr lang="en-US" sz="3600" b="1" dirty="0"/>
              <a:t> </a:t>
            </a:r>
            <a:r>
              <a:rPr lang="en-US" sz="3600" b="1" dirty="0" err="1" smtClean="0"/>
              <a:t>Đối</a:t>
            </a:r>
            <a:r>
              <a:rPr lang="en-US" sz="3600" b="1" dirty="0" smtClean="0"/>
              <a:t> </a:t>
            </a:r>
            <a:r>
              <a:rPr lang="en-US" sz="3600" b="1" dirty="0" err="1" smtClean="0"/>
              <a:t>với</a:t>
            </a:r>
            <a:r>
              <a:rPr lang="en-US" sz="3600" b="1" dirty="0" smtClean="0"/>
              <a:t> </a:t>
            </a:r>
            <a:r>
              <a:rPr lang="en-US" sz="3600" b="1" dirty="0" err="1" smtClean="0"/>
              <a:t>hàng</a:t>
            </a:r>
            <a:r>
              <a:rPr lang="en-US" sz="3600" b="1" dirty="0" smtClean="0"/>
              <a:t> </a:t>
            </a:r>
            <a:r>
              <a:rPr lang="en-US" sz="3600" b="1" dirty="0" err="1" smtClean="0"/>
              <a:t>hóa</a:t>
            </a:r>
            <a:r>
              <a:rPr lang="en-US" sz="3600" b="1" dirty="0" smtClean="0"/>
              <a:t> </a:t>
            </a:r>
            <a:r>
              <a:rPr lang="en-US" sz="3600" b="1" dirty="0" err="1" smtClean="0"/>
              <a:t>nhập</a:t>
            </a:r>
            <a:r>
              <a:rPr lang="en-US" sz="3600" b="1" dirty="0" smtClean="0"/>
              <a:t> </a:t>
            </a:r>
            <a:r>
              <a:rPr lang="en-US" sz="3600" b="1" dirty="0" err="1" smtClean="0"/>
              <a:t>khẩu</a:t>
            </a:r>
            <a:r>
              <a:rPr lang="en-US" sz="3600" b="1" dirty="0" smtClean="0"/>
              <a:t>:</a:t>
            </a:r>
            <a:endParaRPr lang="en-US" sz="3600" b="1" dirty="0"/>
          </a:p>
          <a:p>
            <a:pPr>
              <a:buFont typeface="Wingdings" pitchFamily="2" charset="2"/>
              <a:buNone/>
            </a:pPr>
            <a:r>
              <a:rPr lang="en-US" sz="3600" dirty="0"/>
              <a:t>    - </a:t>
            </a:r>
            <a:r>
              <a:rPr lang="en-US" sz="3200" dirty="0" err="1"/>
              <a:t>Tính</a:t>
            </a:r>
            <a:r>
              <a:rPr lang="en-US" sz="3200" dirty="0"/>
              <a:t> </a:t>
            </a:r>
            <a:r>
              <a:rPr lang="en-US" sz="3200" dirty="0" err="1"/>
              <a:t>theo</a:t>
            </a:r>
            <a:r>
              <a:rPr lang="en-US" sz="3200" dirty="0"/>
              <a:t> </a:t>
            </a:r>
            <a:r>
              <a:rPr lang="en-US" sz="3200" dirty="0" err="1"/>
              <a:t>giá</a:t>
            </a:r>
            <a:r>
              <a:rPr lang="en-US" sz="3200" dirty="0"/>
              <a:t> </a:t>
            </a:r>
            <a:r>
              <a:rPr lang="en-US" sz="3200" b="1" dirty="0" smtClean="0">
                <a:solidFill>
                  <a:srgbClr val="FF0000"/>
                </a:solidFill>
              </a:rPr>
              <a:t>CIF</a:t>
            </a:r>
            <a:r>
              <a:rPr lang="en-US" sz="3200" dirty="0" smtClean="0"/>
              <a:t> (</a:t>
            </a:r>
            <a:r>
              <a:rPr lang="en-US" sz="3200" dirty="0" err="1" smtClean="0"/>
              <a:t>ĐÃ</a:t>
            </a:r>
            <a:r>
              <a:rPr lang="en-US" sz="3200" dirty="0" smtClean="0"/>
              <a:t> </a:t>
            </a:r>
            <a:r>
              <a:rPr lang="en-US" sz="3200" dirty="0"/>
              <a:t>BAO </a:t>
            </a:r>
            <a:r>
              <a:rPr lang="en-US" sz="3200" dirty="0" err="1"/>
              <a:t>GỒM</a:t>
            </a:r>
            <a:r>
              <a:rPr lang="en-US" sz="3200" dirty="0"/>
              <a:t> </a:t>
            </a:r>
            <a:r>
              <a:rPr lang="en-US" sz="3200" dirty="0" err="1"/>
              <a:t>PHÍ</a:t>
            </a:r>
            <a:r>
              <a:rPr lang="en-US" sz="3200" dirty="0"/>
              <a:t> </a:t>
            </a:r>
            <a:r>
              <a:rPr lang="en-US" sz="3200" dirty="0" err="1"/>
              <a:t>BẢO</a:t>
            </a:r>
            <a:r>
              <a:rPr lang="en-US" sz="3200" dirty="0"/>
              <a:t> </a:t>
            </a:r>
            <a:r>
              <a:rPr lang="en-US" sz="3200" dirty="0" err="1"/>
              <a:t>HIỂM</a:t>
            </a:r>
            <a:r>
              <a:rPr lang="en-US" sz="3200" dirty="0"/>
              <a:t> </a:t>
            </a:r>
            <a:r>
              <a:rPr lang="en-US" sz="3200" dirty="0" err="1"/>
              <a:t>VÀ</a:t>
            </a:r>
            <a:r>
              <a:rPr lang="en-US" sz="3200" dirty="0"/>
              <a:t> CHI </a:t>
            </a:r>
            <a:r>
              <a:rPr lang="en-US" sz="3200" dirty="0" err="1"/>
              <a:t>PHÍ</a:t>
            </a:r>
            <a:r>
              <a:rPr lang="en-US" sz="3200" dirty="0"/>
              <a:t> </a:t>
            </a:r>
            <a:r>
              <a:rPr lang="en-US" sz="3200" dirty="0" err="1"/>
              <a:t>VẬN</a:t>
            </a:r>
            <a:r>
              <a:rPr lang="en-US" sz="3200" dirty="0"/>
              <a:t> </a:t>
            </a:r>
            <a:r>
              <a:rPr lang="en-US" sz="3200" dirty="0" err="1"/>
              <a:t>TẢI</a:t>
            </a:r>
            <a:r>
              <a:rPr lang="en-US" sz="3200" dirty="0"/>
              <a:t>)</a:t>
            </a:r>
          </a:p>
        </p:txBody>
      </p:sp>
      <p:sp>
        <p:nvSpPr>
          <p:cNvPr id="318494" name="Line 30"/>
          <p:cNvSpPr>
            <a:spLocks noChangeShapeType="1"/>
          </p:cNvSpPr>
          <p:nvPr/>
        </p:nvSpPr>
        <p:spPr bwMode="auto">
          <a:xfrm>
            <a:off x="1828800" y="4038600"/>
            <a:ext cx="914400" cy="609600"/>
          </a:xfrm>
          <a:prstGeom prst="line">
            <a:avLst/>
          </a:prstGeom>
          <a:noFill/>
          <a:ln w="28575">
            <a:solidFill>
              <a:schemeClr val="tx1"/>
            </a:solidFill>
            <a:round/>
            <a:headEnd/>
            <a:tailEnd type="triangle" w="med" len="med"/>
          </a:ln>
        </p:spPr>
        <p:txBody>
          <a:bodyPr>
            <a:spAutoFit/>
          </a:bodyPr>
          <a:lstStyle/>
          <a:p>
            <a:endParaRPr lang="en-US"/>
          </a:p>
        </p:txBody>
      </p:sp>
      <p:pic>
        <p:nvPicPr>
          <p:cNvPr id="17426" name="Ink 18"/>
          <p:cNvPicPr>
            <a:picLocks noRot="1" noChangeAspect="1" noEditPoints="1" noChangeArrowheads="1" noChangeShapeType="1"/>
          </p:cNvPicPr>
          <p:nvPr/>
        </p:nvPicPr>
        <p:blipFill>
          <a:blip r:embed="rId4"/>
          <a:srcRect/>
          <a:stretch>
            <a:fillRect/>
          </a:stretch>
        </p:blipFill>
        <p:spPr bwMode="auto">
          <a:xfrm>
            <a:off x="9853613" y="22077363"/>
            <a:ext cx="0" cy="0"/>
          </a:xfrm>
          <a:prstGeom prst="rect">
            <a:avLst/>
          </a:prstGeom>
          <a:noFill/>
          <a:ln w="9525">
            <a:noFill/>
            <a:miter lim="800000"/>
            <a:headEnd/>
            <a:tailEnd/>
          </a:ln>
        </p:spPr>
      </p:pic>
      <p:sp>
        <p:nvSpPr>
          <p:cNvPr id="20" name="Rectangle 19"/>
          <p:cNvSpPr/>
          <p:nvPr/>
        </p:nvSpPr>
        <p:spPr>
          <a:xfrm>
            <a:off x="246063" y="301238"/>
            <a:ext cx="9144000" cy="959108"/>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2400" b="1" dirty="0">
                <a:solidFill>
                  <a:srgbClr val="002060"/>
                </a:solidFill>
                <a:latin typeface="Times New Roman" pitchFamily="18" charset="0"/>
                <a:cs typeface="Times New Roman" pitchFamily="18" charset="0"/>
              </a:rPr>
              <a:t>CIF </a:t>
            </a:r>
            <a:r>
              <a:rPr lang="vi-VN" sz="2400" b="1" dirty="0" smtClean="0">
                <a:solidFill>
                  <a:srgbClr val="002060"/>
                </a:solidFill>
                <a:latin typeface="Times New Roman" pitchFamily="18" charset="0"/>
                <a:cs typeface="Times New Roman" pitchFamily="18" charset="0"/>
              </a:rPr>
              <a:t>=</a:t>
            </a:r>
            <a:r>
              <a:rPr lang="en-US" sz="2400" b="1" dirty="0" smtClean="0">
                <a:solidFill>
                  <a:srgbClr val="002060"/>
                </a:solidFill>
                <a:latin typeface="Times New Roman" pitchFamily="18" charset="0"/>
                <a:cs typeface="Times New Roman" pitchFamily="18" charset="0"/>
              </a:rPr>
              <a:t> </a:t>
            </a:r>
            <a:r>
              <a:rPr lang="vi-VN" sz="2400" b="1" dirty="0" smtClean="0">
                <a:solidFill>
                  <a:srgbClr val="002060"/>
                </a:solidFill>
                <a:latin typeface="Times New Roman" pitchFamily="18" charset="0"/>
                <a:cs typeface="Times New Roman" pitchFamily="18" charset="0"/>
              </a:rPr>
              <a:t>FOB+ I</a:t>
            </a:r>
            <a:r>
              <a:rPr lang="en-US" sz="2400" b="1" dirty="0" smtClean="0">
                <a:solidFill>
                  <a:srgbClr val="002060"/>
                </a:solidFill>
                <a:latin typeface="Times New Roman" pitchFamily="18" charset="0"/>
                <a:cs typeface="Times New Roman" pitchFamily="18" charset="0"/>
              </a:rPr>
              <a:t> </a:t>
            </a:r>
            <a:r>
              <a:rPr lang="vi-VN" sz="2400" b="1" dirty="0" smtClean="0">
                <a:solidFill>
                  <a:srgbClr val="002060"/>
                </a:solidFill>
                <a:latin typeface="Times New Roman" pitchFamily="18" charset="0"/>
                <a:cs typeface="Times New Roman" pitchFamily="18" charset="0"/>
              </a:rPr>
              <a:t>(phí </a:t>
            </a:r>
            <a:r>
              <a:rPr lang="vi-VN" sz="2400" b="1" dirty="0">
                <a:solidFill>
                  <a:srgbClr val="002060"/>
                </a:solidFill>
                <a:latin typeface="Times New Roman" pitchFamily="18" charset="0"/>
                <a:cs typeface="Times New Roman" pitchFamily="18" charset="0"/>
              </a:rPr>
              <a:t>bảo hiểm) + </a:t>
            </a:r>
            <a:r>
              <a:rPr lang="vi-VN" sz="2400" b="1" dirty="0" smtClean="0">
                <a:solidFill>
                  <a:srgbClr val="002060"/>
                </a:solidFill>
                <a:latin typeface="Times New Roman" pitchFamily="18" charset="0"/>
                <a:cs typeface="Times New Roman" pitchFamily="18" charset="0"/>
              </a:rPr>
              <a:t>F(phí </a:t>
            </a:r>
            <a:r>
              <a:rPr lang="vi-VN" sz="2400" b="1" dirty="0">
                <a:solidFill>
                  <a:srgbClr val="002060"/>
                </a:solidFill>
                <a:latin typeface="Times New Roman" pitchFamily="18" charset="0"/>
                <a:cs typeface="Times New Roman" pitchFamily="18" charset="0"/>
              </a:rPr>
              <a:t>vận chuyển đến cảng đến)</a:t>
            </a:r>
            <a:endParaRPr lang="en-US" sz="24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22591171"/>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nodePh="1">
                                  <p:stCondLst>
                                    <p:cond delay="0"/>
                                  </p:stCondLst>
                                  <p:endCondLst>
                                    <p:cond evt="begin" delay="0">
                                      <p:tn val="5"/>
                                    </p:cond>
                                  </p:endCondLst>
                                  <p:childTnLst>
                                    <p:set>
                                      <p:cBhvr>
                                        <p:cTn id="6" dur="1" fill="hold">
                                          <p:stCondLst>
                                            <p:cond delay="0"/>
                                          </p:stCondLst>
                                        </p:cTn>
                                        <p:tgtEl>
                                          <p:spTgt spid="318473">
                                            <p:txEl>
                                              <p:pRg st="0" end="0"/>
                                            </p:txEl>
                                          </p:spTgt>
                                        </p:tgtEl>
                                        <p:attrNameLst>
                                          <p:attrName>style.visibility</p:attrName>
                                        </p:attrNameLst>
                                      </p:cBhvr>
                                      <p:to>
                                        <p:strVal val="visible"/>
                                      </p:to>
                                    </p:set>
                                    <p:animEffect transition="in" filter="blinds(horizontal)">
                                      <p:cBhvr>
                                        <p:cTn id="7" dur="500"/>
                                        <p:tgtEl>
                                          <p:spTgt spid="318473">
                                            <p:txEl>
                                              <p:pRg st="0" end="0"/>
                                            </p:txEl>
                                          </p:spTgt>
                                        </p:tgtEl>
                                      </p:cBhvr>
                                    </p:animEffect>
                                  </p:childTnLst>
                                </p:cTn>
                              </p:par>
                              <p:par>
                                <p:cTn id="8" presetID="3" presetClass="entr" presetSubtype="10" fill="hold" grpId="0" nodeType="withEffect" nodePh="1">
                                  <p:stCondLst>
                                    <p:cond delay="0"/>
                                  </p:stCondLst>
                                  <p:endCondLst>
                                    <p:cond evt="begin" delay="0">
                                      <p:tn val="8"/>
                                    </p:cond>
                                  </p:endCondLst>
                                  <p:childTnLst>
                                    <p:set>
                                      <p:cBhvr>
                                        <p:cTn id="9" dur="1" fill="hold">
                                          <p:stCondLst>
                                            <p:cond delay="0"/>
                                          </p:stCondLst>
                                        </p:cTn>
                                        <p:tgtEl>
                                          <p:spTgt spid="318476">
                                            <p:txEl>
                                              <p:pRg st="0" end="0"/>
                                            </p:txEl>
                                          </p:spTgt>
                                        </p:tgtEl>
                                        <p:attrNameLst>
                                          <p:attrName>style.visibility</p:attrName>
                                        </p:attrNameLst>
                                      </p:cBhvr>
                                      <p:to>
                                        <p:strVal val="visible"/>
                                      </p:to>
                                    </p:set>
                                    <p:animEffect transition="in" filter="blinds(horizontal)">
                                      <p:cBhvr>
                                        <p:cTn id="10" dur="500"/>
                                        <p:tgtEl>
                                          <p:spTgt spid="318476">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2" presetClass="entr" presetSubtype="8" fill="hold" grpId="0" nodeType="clickEffect">
                                  <p:stCondLst>
                                    <p:cond delay="0"/>
                                  </p:stCondLst>
                                  <p:childTnLst>
                                    <p:set>
                                      <p:cBhvr>
                                        <p:cTn id="14" dur="1" fill="hold">
                                          <p:stCondLst>
                                            <p:cond delay="0"/>
                                          </p:stCondLst>
                                        </p:cTn>
                                        <p:tgtEl>
                                          <p:spTgt spid="318484"/>
                                        </p:tgtEl>
                                        <p:attrNameLst>
                                          <p:attrName>style.visibility</p:attrName>
                                        </p:attrNameLst>
                                      </p:cBhvr>
                                      <p:to>
                                        <p:strVal val="visible"/>
                                      </p:to>
                                    </p:set>
                                    <p:animEffect transition="in" filter="slide(fromLeft)">
                                      <p:cBhvr>
                                        <p:cTn id="15" dur="1000"/>
                                        <p:tgtEl>
                                          <p:spTgt spid="31848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18483">
                                            <p:txEl>
                                              <p:pRg st="0" end="0"/>
                                            </p:txEl>
                                          </p:spTgt>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318483">
                                            <p:txEl>
                                              <p:pRg st="1" end="1"/>
                                            </p:txEl>
                                          </p:spTgt>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2" presetClass="entr" presetSubtype="8" fill="hold" grpId="0" nodeType="clickEffect">
                                  <p:stCondLst>
                                    <p:cond delay="0"/>
                                  </p:stCondLst>
                                  <p:childTnLst>
                                    <p:set>
                                      <p:cBhvr>
                                        <p:cTn id="25" dur="1" fill="hold">
                                          <p:stCondLst>
                                            <p:cond delay="0"/>
                                          </p:stCondLst>
                                        </p:cTn>
                                        <p:tgtEl>
                                          <p:spTgt spid="318494"/>
                                        </p:tgtEl>
                                        <p:attrNameLst>
                                          <p:attrName>style.visibility</p:attrName>
                                        </p:attrNameLst>
                                      </p:cBhvr>
                                      <p:to>
                                        <p:strVal val="visible"/>
                                      </p:to>
                                    </p:set>
                                    <p:animEffect transition="in" filter="slide(fromLeft)">
                                      <p:cBhvr>
                                        <p:cTn id="26" dur="1000"/>
                                        <p:tgtEl>
                                          <p:spTgt spid="318494"/>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18493">
                                            <p:txEl>
                                              <p:pRg st="0" end="0"/>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1849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8473" grpId="0" build="allAtOnce"/>
      <p:bldP spid="318476" grpId="0" build="allAtOnce"/>
      <p:bldP spid="318483" grpId="0" build="allAtOnce"/>
      <p:bldP spid="318484" grpId="0" animBg="1"/>
      <p:bldP spid="318493" grpId="0" build="allAtOnce"/>
      <p:bldP spid="318494" grpId="0" animBg="1"/>
    </p:bldLst>
  </p:timing>
</p:sld>
</file>

<file path=ppt/slides/slide6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 name="Slide Number Placeholder 5"/>
          <p:cNvSpPr>
            <a:spLocks noGrp="1"/>
          </p:cNvSpPr>
          <p:nvPr>
            <p:ph type="sldNum" sz="quarter" idx="12"/>
          </p:nvPr>
        </p:nvSpPr>
        <p:spPr/>
        <p:txBody>
          <a:bodyPr/>
          <a:lstStyle/>
          <a:p>
            <a:pPr>
              <a:defRPr/>
            </a:pPr>
            <a:fld id="{3C186938-40D4-4440-994B-DCEB644B587D}" type="slidenum">
              <a:rPr lang="en-US"/>
              <a:pPr>
                <a:defRPr/>
              </a:pPr>
              <a:t>67</a:t>
            </a:fld>
            <a:endParaRPr lang="en-US"/>
          </a:p>
        </p:txBody>
      </p:sp>
      <p:sp>
        <p:nvSpPr>
          <p:cNvPr id="257029" name="Rectangle 5"/>
          <p:cNvSpPr>
            <a:spLocks noChangeArrowheads="1"/>
          </p:cNvSpPr>
          <p:nvPr/>
        </p:nvSpPr>
        <p:spPr bwMode="auto">
          <a:xfrm>
            <a:off x="152400" y="228600"/>
            <a:ext cx="8686800" cy="4876800"/>
          </a:xfrm>
          <a:prstGeom prst="rect">
            <a:avLst/>
          </a:prstGeom>
          <a:noFill/>
          <a:ln w="9525">
            <a:noFill/>
            <a:miter lim="800000"/>
            <a:headEnd/>
            <a:tailEnd/>
          </a:ln>
        </p:spPr>
        <p:txBody>
          <a:bodyPr/>
          <a:lstStyle/>
          <a:p>
            <a:pPr marL="609600" indent="-609600">
              <a:spcBef>
                <a:spcPct val="20000"/>
              </a:spcBef>
            </a:pPr>
            <a:r>
              <a:rPr lang="en-US" sz="3200" b="1" dirty="0" err="1" smtClean="0">
                <a:solidFill>
                  <a:srgbClr val="0000CC"/>
                </a:solidFill>
                <a:latin typeface="VNI-Times" pitchFamily="2" charset="0"/>
              </a:rPr>
              <a:t>Thueá</a:t>
            </a:r>
            <a:r>
              <a:rPr lang="en-US" sz="3200" b="1" dirty="0" smtClean="0">
                <a:solidFill>
                  <a:srgbClr val="0000CC"/>
                </a:solidFill>
                <a:latin typeface="VNI-Times" pitchFamily="2" charset="0"/>
              </a:rPr>
              <a:t> </a:t>
            </a:r>
            <a:r>
              <a:rPr lang="en-US" sz="3200" b="1" dirty="0" err="1">
                <a:solidFill>
                  <a:srgbClr val="0000CC"/>
                </a:solidFill>
                <a:latin typeface="VNI-Times" pitchFamily="2" charset="0"/>
              </a:rPr>
              <a:t>suaát</a:t>
            </a:r>
            <a:r>
              <a:rPr lang="en-US" sz="3200" b="1" dirty="0">
                <a:solidFill>
                  <a:srgbClr val="0000CC"/>
                </a:solidFill>
                <a:latin typeface="VNI-Times" pitchFamily="2" charset="0"/>
              </a:rPr>
              <a:t> </a:t>
            </a:r>
            <a:r>
              <a:rPr lang="en-US" sz="3200" b="1" dirty="0" err="1">
                <a:solidFill>
                  <a:srgbClr val="0000CC"/>
                </a:solidFill>
                <a:latin typeface="VNI-Times" pitchFamily="2" charset="0"/>
              </a:rPr>
              <a:t>cuûa</a:t>
            </a:r>
            <a:r>
              <a:rPr lang="en-US" sz="3200" b="1" dirty="0">
                <a:solidFill>
                  <a:srgbClr val="0000CC"/>
                </a:solidFill>
                <a:latin typeface="VNI-Times" pitchFamily="2" charset="0"/>
              </a:rPr>
              <a:t> </a:t>
            </a:r>
            <a:r>
              <a:rPr lang="en-US" sz="3200" b="1" dirty="0" err="1">
                <a:solidFill>
                  <a:srgbClr val="0000CC"/>
                </a:solidFill>
                <a:latin typeface="VNI-Times" pitchFamily="2" charset="0"/>
              </a:rPr>
              <a:t>töøng</a:t>
            </a:r>
            <a:r>
              <a:rPr lang="en-US" sz="3200" b="1" dirty="0">
                <a:solidFill>
                  <a:srgbClr val="0000CC"/>
                </a:solidFill>
                <a:latin typeface="VNI-Times" pitchFamily="2" charset="0"/>
              </a:rPr>
              <a:t> </a:t>
            </a:r>
            <a:r>
              <a:rPr lang="en-US" sz="3200" b="1" dirty="0" err="1">
                <a:solidFill>
                  <a:srgbClr val="0000CC"/>
                </a:solidFill>
                <a:latin typeface="VNI-Times" pitchFamily="2" charset="0"/>
              </a:rPr>
              <a:t>maët</a:t>
            </a:r>
            <a:r>
              <a:rPr lang="en-US" sz="3200" b="1" dirty="0">
                <a:solidFill>
                  <a:srgbClr val="0000CC"/>
                </a:solidFill>
                <a:latin typeface="VNI-Times" pitchFamily="2" charset="0"/>
              </a:rPr>
              <a:t> </a:t>
            </a:r>
            <a:r>
              <a:rPr lang="en-US" sz="3200" b="1" dirty="0" err="1">
                <a:solidFill>
                  <a:srgbClr val="0000CC"/>
                </a:solidFill>
                <a:latin typeface="VNI-Times" pitchFamily="2" charset="0"/>
              </a:rPr>
              <a:t>haøng</a:t>
            </a:r>
            <a:r>
              <a:rPr lang="en-US" sz="3200" b="1" dirty="0">
                <a:solidFill>
                  <a:srgbClr val="0000CC"/>
                </a:solidFill>
                <a:latin typeface="VNI-Times" pitchFamily="2" charset="0"/>
              </a:rPr>
              <a:t>:</a:t>
            </a:r>
            <a:endParaRPr lang="pt-BR" sz="3200" b="1" dirty="0">
              <a:solidFill>
                <a:srgbClr val="0000CC"/>
              </a:solidFill>
              <a:latin typeface="VNI-Times" pitchFamily="2" charset="0"/>
            </a:endParaRPr>
          </a:p>
          <a:p>
            <a:pPr marL="609600" indent="-609600">
              <a:spcBef>
                <a:spcPct val="20000"/>
              </a:spcBef>
            </a:pPr>
            <a:r>
              <a:rPr lang="pt-BR" sz="3200" b="1" dirty="0">
                <a:solidFill>
                  <a:srgbClr val="0000CC"/>
                </a:solidFill>
                <a:latin typeface="VNI-Times" pitchFamily="2" charset="0"/>
              </a:rPr>
              <a:t>Ñoái vôùi haøng hoaù xuaát khaåu:</a:t>
            </a:r>
            <a:endParaRPr lang="pt-BR" sz="3200" b="1" dirty="0">
              <a:latin typeface="VNI-Times" pitchFamily="2" charset="0"/>
            </a:endParaRPr>
          </a:p>
          <a:p>
            <a:pPr marL="609600" indent="-609600">
              <a:spcBef>
                <a:spcPct val="20000"/>
              </a:spcBef>
            </a:pPr>
            <a:r>
              <a:rPr lang="pt-BR" sz="3200" dirty="0">
                <a:latin typeface="VNI-Times" pitchFamily="2" charset="0"/>
              </a:rPr>
              <a:t>Theo bieåu thuế xuaát khaåu do Boä Taøi chính ban haønh.</a:t>
            </a:r>
            <a:endParaRPr lang="pt-BR" sz="3200" b="1" dirty="0">
              <a:latin typeface="VNI-Times" pitchFamily="2" charset="0"/>
            </a:endParaRPr>
          </a:p>
          <a:p>
            <a:pPr marL="609600" indent="-609600">
              <a:spcBef>
                <a:spcPct val="20000"/>
              </a:spcBef>
            </a:pPr>
            <a:r>
              <a:rPr lang="pt-BR" sz="3200" b="1" dirty="0">
                <a:solidFill>
                  <a:srgbClr val="0000CC"/>
                </a:solidFill>
                <a:latin typeface="VNI-Times" pitchFamily="2" charset="0"/>
              </a:rPr>
              <a:t>Ñoái vôùi haøng hoaù nhaäp khaåu:</a:t>
            </a:r>
            <a:r>
              <a:rPr lang="pt-BR" sz="3200" b="1" dirty="0">
                <a:latin typeface="VNI-Times" pitchFamily="2" charset="0"/>
              </a:rPr>
              <a:t> </a:t>
            </a:r>
          </a:p>
          <a:p>
            <a:pPr marL="609600" indent="-609600">
              <a:spcBef>
                <a:spcPct val="20000"/>
              </a:spcBef>
            </a:pPr>
            <a:r>
              <a:rPr lang="pt-BR" sz="3200" dirty="0">
                <a:latin typeface="VNI-Times" pitchFamily="2" charset="0"/>
              </a:rPr>
              <a:t>Ñöôïc quy ñònh cuï theå cho töøng maët haøng, goàm:</a:t>
            </a:r>
          </a:p>
          <a:p>
            <a:pPr marL="609600" indent="-609600">
              <a:spcBef>
                <a:spcPct val="20000"/>
              </a:spcBef>
              <a:buFont typeface="Wingdings" pitchFamily="2" charset="2"/>
              <a:buChar char="Ø"/>
            </a:pPr>
            <a:r>
              <a:rPr lang="pt-BR" sz="3200" dirty="0">
                <a:latin typeface="VNI-Times" pitchFamily="2" charset="0"/>
              </a:rPr>
              <a:t>Thueá suaát thoâng thöôøng (Theo bieåu thueá)</a:t>
            </a:r>
          </a:p>
          <a:p>
            <a:pPr marL="609600" indent="-609600">
              <a:spcBef>
                <a:spcPct val="20000"/>
              </a:spcBef>
              <a:buFont typeface="Wingdings" pitchFamily="2" charset="2"/>
              <a:buChar char="Ø"/>
            </a:pPr>
            <a:r>
              <a:rPr lang="pt-BR" sz="3200" dirty="0">
                <a:latin typeface="VNI-Times" pitchFamily="2" charset="0"/>
              </a:rPr>
              <a:t>Thueá suaát öu ñaõi </a:t>
            </a:r>
            <a:r>
              <a:rPr lang="pt-BR" sz="2400" dirty="0">
                <a:solidFill>
                  <a:schemeClr val="bg1"/>
                </a:solidFill>
                <a:latin typeface="VNI-Times" pitchFamily="2" charset="0"/>
              </a:rPr>
              <a:t>(toái hueä quoác trong quan heä thöông maïi)</a:t>
            </a:r>
            <a:endParaRPr lang="pt-BR" sz="3200" dirty="0">
              <a:solidFill>
                <a:schemeClr val="bg1"/>
              </a:solidFill>
              <a:latin typeface="VNI-Times" pitchFamily="2" charset="0"/>
            </a:endParaRPr>
          </a:p>
        </p:txBody>
      </p:sp>
      <p:sp>
        <p:nvSpPr>
          <p:cNvPr id="257032" name="Rectangle 8"/>
          <p:cNvSpPr>
            <a:spLocks noChangeArrowheads="1"/>
          </p:cNvSpPr>
          <p:nvPr/>
        </p:nvSpPr>
        <p:spPr bwMode="auto">
          <a:xfrm>
            <a:off x="381000" y="5410200"/>
            <a:ext cx="2057400" cy="1076325"/>
          </a:xfrm>
          <a:prstGeom prst="rect">
            <a:avLst/>
          </a:prstGeom>
          <a:noFill/>
          <a:ln w="38100">
            <a:noFill/>
            <a:miter lim="800000"/>
            <a:headEnd type="none" w="sm" len="med"/>
            <a:tailEnd type="none" w="sm" len="med"/>
          </a:ln>
        </p:spPr>
        <p:txBody>
          <a:bodyPr>
            <a:spAutoFit/>
          </a:bodyPr>
          <a:lstStyle/>
          <a:p>
            <a:pPr algn="ctr" eaLnBrk="0" hangingPunct="0">
              <a:buSzPct val="70000"/>
            </a:pPr>
            <a:r>
              <a:rPr lang="en-US" sz="3200" b="1" dirty="0" err="1">
                <a:latin typeface="VNI-Times" pitchFamily="2" charset="0"/>
                <a:cs typeface="Times New Roman" pitchFamily="18" charset="0"/>
              </a:rPr>
              <a:t>Thueá</a:t>
            </a:r>
            <a:r>
              <a:rPr lang="en-US" sz="3200" b="1" dirty="0">
                <a:latin typeface="VNI-Times" pitchFamily="2" charset="0"/>
                <a:cs typeface="Times New Roman" pitchFamily="18" charset="0"/>
              </a:rPr>
              <a:t> </a:t>
            </a:r>
            <a:r>
              <a:rPr lang="en-US" sz="3200" b="1" dirty="0" err="1">
                <a:latin typeface="VNI-Times" pitchFamily="2" charset="0"/>
                <a:cs typeface="Times New Roman" pitchFamily="18" charset="0"/>
              </a:rPr>
              <a:t>suaát</a:t>
            </a:r>
            <a:r>
              <a:rPr lang="en-US" sz="3200" b="1" dirty="0">
                <a:latin typeface="VNI-Times" pitchFamily="2" charset="0"/>
                <a:cs typeface="Times New Roman" pitchFamily="18" charset="0"/>
              </a:rPr>
              <a:t> </a:t>
            </a:r>
            <a:r>
              <a:rPr lang="en-US" sz="3200" b="1" dirty="0" err="1">
                <a:latin typeface="VNI-Times" pitchFamily="2" charset="0"/>
                <a:cs typeface="Times New Roman" pitchFamily="18" charset="0"/>
              </a:rPr>
              <a:t>öu</a:t>
            </a:r>
            <a:r>
              <a:rPr lang="en-US" sz="3200" b="1" dirty="0">
                <a:latin typeface="VNI-Times" pitchFamily="2" charset="0"/>
                <a:cs typeface="Times New Roman" pitchFamily="18" charset="0"/>
              </a:rPr>
              <a:t> </a:t>
            </a:r>
            <a:r>
              <a:rPr lang="en-US" sz="3200" b="1" dirty="0" err="1">
                <a:latin typeface="VNI-Times" pitchFamily="2" charset="0"/>
                <a:cs typeface="Times New Roman" pitchFamily="18" charset="0"/>
              </a:rPr>
              <a:t>ñaõi</a:t>
            </a:r>
            <a:endParaRPr lang="en-US" sz="3200" b="1" dirty="0">
              <a:latin typeface="VNI-Times" pitchFamily="2" charset="0"/>
              <a:cs typeface="Times New Roman" pitchFamily="18" charset="0"/>
            </a:endParaRPr>
          </a:p>
        </p:txBody>
      </p:sp>
      <p:sp>
        <p:nvSpPr>
          <p:cNvPr id="257033" name="Rectangle 9"/>
          <p:cNvSpPr>
            <a:spLocks noChangeArrowheads="1"/>
          </p:cNvSpPr>
          <p:nvPr/>
        </p:nvSpPr>
        <p:spPr bwMode="auto">
          <a:xfrm>
            <a:off x="2590800" y="5715000"/>
            <a:ext cx="550863" cy="265113"/>
          </a:xfrm>
          <a:prstGeom prst="rect">
            <a:avLst/>
          </a:prstGeom>
          <a:noFill/>
          <a:ln w="28575">
            <a:noFill/>
            <a:miter lim="800000"/>
            <a:headEnd/>
            <a:tailEnd/>
          </a:ln>
        </p:spPr>
        <p:txBody>
          <a:bodyPr/>
          <a:lstStyle/>
          <a:p>
            <a:pPr algn="ctr"/>
            <a:r>
              <a:rPr lang="en-US"/>
              <a:t>=</a:t>
            </a:r>
          </a:p>
        </p:txBody>
      </p:sp>
      <p:sp>
        <p:nvSpPr>
          <p:cNvPr id="257034" name="Rectangle 10"/>
          <p:cNvSpPr>
            <a:spLocks noChangeArrowheads="1"/>
          </p:cNvSpPr>
          <p:nvPr/>
        </p:nvSpPr>
        <p:spPr bwMode="auto">
          <a:xfrm>
            <a:off x="3352800" y="5410200"/>
            <a:ext cx="2895600" cy="1076325"/>
          </a:xfrm>
          <a:prstGeom prst="rect">
            <a:avLst/>
          </a:prstGeom>
          <a:noFill/>
          <a:ln w="38100">
            <a:noFill/>
            <a:miter lim="800000"/>
            <a:headEnd type="none" w="sm" len="med"/>
            <a:tailEnd type="none" w="sm" len="med"/>
          </a:ln>
        </p:spPr>
        <p:txBody>
          <a:bodyPr>
            <a:spAutoFit/>
          </a:bodyPr>
          <a:lstStyle/>
          <a:p>
            <a:pPr algn="ctr" eaLnBrk="0" hangingPunct="0">
              <a:buSzPct val="70000"/>
            </a:pPr>
            <a:r>
              <a:rPr lang="en-US" sz="3200" b="1" dirty="0" err="1">
                <a:latin typeface="VNI-Times" pitchFamily="2" charset="0"/>
                <a:cs typeface="Times New Roman" panose="02020603050405020304" pitchFamily="18" charset="0"/>
              </a:rPr>
              <a:t>Thueá</a:t>
            </a:r>
            <a:r>
              <a:rPr lang="en-US" sz="3200" b="1" dirty="0">
                <a:latin typeface="VNI-Times" pitchFamily="2" charset="0"/>
                <a:cs typeface="Times New Roman" panose="02020603050405020304" pitchFamily="18" charset="0"/>
              </a:rPr>
              <a:t> </a:t>
            </a:r>
            <a:r>
              <a:rPr lang="en-US" sz="3200" b="1" dirty="0" err="1">
                <a:latin typeface="VNI-Times" pitchFamily="2" charset="0"/>
                <a:cs typeface="Times New Roman" panose="02020603050405020304" pitchFamily="18" charset="0"/>
              </a:rPr>
              <a:t>suaát</a:t>
            </a:r>
            <a:r>
              <a:rPr lang="en-US" sz="3200" b="1" dirty="0">
                <a:latin typeface="VNI-Times" pitchFamily="2" charset="0"/>
                <a:cs typeface="Times New Roman" panose="02020603050405020304" pitchFamily="18" charset="0"/>
              </a:rPr>
              <a:t> </a:t>
            </a:r>
            <a:r>
              <a:rPr lang="en-US" sz="3200" b="1" dirty="0" err="1">
                <a:latin typeface="VNI-Times" pitchFamily="2" charset="0"/>
                <a:cs typeface="Times New Roman" panose="02020603050405020304" pitchFamily="18" charset="0"/>
              </a:rPr>
              <a:t>thoâng</a:t>
            </a:r>
            <a:r>
              <a:rPr lang="en-US" sz="3200" b="1" dirty="0">
                <a:latin typeface="VNI-Times" pitchFamily="2" charset="0"/>
                <a:cs typeface="Times New Roman" panose="02020603050405020304" pitchFamily="18" charset="0"/>
              </a:rPr>
              <a:t> </a:t>
            </a:r>
            <a:r>
              <a:rPr lang="en-US" sz="3200" b="1" dirty="0" err="1">
                <a:latin typeface="VNI-Times" pitchFamily="2" charset="0"/>
                <a:cs typeface="Times New Roman" panose="02020603050405020304" pitchFamily="18" charset="0"/>
              </a:rPr>
              <a:t>thöôøng</a:t>
            </a:r>
            <a:endParaRPr lang="en-US" sz="3200" b="1" dirty="0">
              <a:latin typeface="VNI-Times" pitchFamily="2" charset="0"/>
              <a:cs typeface="Times New Roman" panose="02020603050405020304" pitchFamily="18" charset="0"/>
            </a:endParaRPr>
          </a:p>
        </p:txBody>
      </p:sp>
      <p:sp>
        <p:nvSpPr>
          <p:cNvPr id="257035" name="Rectangle 11"/>
          <p:cNvSpPr>
            <a:spLocks noChangeArrowheads="1"/>
          </p:cNvSpPr>
          <p:nvPr/>
        </p:nvSpPr>
        <p:spPr bwMode="auto">
          <a:xfrm>
            <a:off x="6324600" y="5562600"/>
            <a:ext cx="550863" cy="265113"/>
          </a:xfrm>
          <a:prstGeom prst="rect">
            <a:avLst/>
          </a:prstGeom>
          <a:noFill/>
          <a:ln w="28575">
            <a:noFill/>
            <a:miter lim="800000"/>
            <a:headEnd/>
            <a:tailEnd/>
          </a:ln>
        </p:spPr>
        <p:txBody>
          <a:bodyPr/>
          <a:lstStyle/>
          <a:p>
            <a:pPr algn="ctr"/>
            <a:r>
              <a:rPr lang="en-US" sz="3600" b="1"/>
              <a:t>:</a:t>
            </a:r>
            <a:endParaRPr lang="en-US" sz="3600"/>
          </a:p>
        </p:txBody>
      </p:sp>
      <p:sp>
        <p:nvSpPr>
          <p:cNvPr id="257036" name="Rectangle 12"/>
          <p:cNvSpPr>
            <a:spLocks noChangeArrowheads="1"/>
          </p:cNvSpPr>
          <p:nvPr/>
        </p:nvSpPr>
        <p:spPr bwMode="auto">
          <a:xfrm>
            <a:off x="304800" y="5257800"/>
            <a:ext cx="8597900" cy="1331913"/>
          </a:xfrm>
          <a:prstGeom prst="rect">
            <a:avLst/>
          </a:prstGeom>
          <a:noFill/>
          <a:ln w="28575" algn="ctr">
            <a:solidFill>
              <a:srgbClr val="FF0000"/>
            </a:solidFill>
            <a:miter lim="800000"/>
            <a:headEnd/>
            <a:tailEnd/>
          </a:ln>
        </p:spPr>
        <p:txBody>
          <a:bodyPr wrap="none" anchor="ctr"/>
          <a:lstStyle/>
          <a:p>
            <a:endParaRPr lang="vi-VN"/>
          </a:p>
        </p:txBody>
      </p:sp>
      <p:sp>
        <p:nvSpPr>
          <p:cNvPr id="257037" name="Rectangle 13"/>
          <p:cNvSpPr>
            <a:spLocks noChangeArrowheads="1"/>
          </p:cNvSpPr>
          <p:nvPr/>
        </p:nvSpPr>
        <p:spPr bwMode="auto">
          <a:xfrm>
            <a:off x="6934200" y="5486400"/>
            <a:ext cx="1752600" cy="1076325"/>
          </a:xfrm>
          <a:prstGeom prst="rect">
            <a:avLst/>
          </a:prstGeom>
          <a:noFill/>
          <a:ln w="38100">
            <a:noFill/>
            <a:miter lim="800000"/>
            <a:headEnd type="none" w="sm" len="med"/>
            <a:tailEnd type="none" w="sm" len="med"/>
          </a:ln>
        </p:spPr>
        <p:txBody>
          <a:bodyPr>
            <a:spAutoFit/>
          </a:bodyPr>
          <a:lstStyle/>
          <a:p>
            <a:pPr algn="ctr" eaLnBrk="0" hangingPunct="0">
              <a:buSzPct val="70000"/>
            </a:pPr>
            <a:r>
              <a:rPr lang="en-GB" sz="4800" dirty="0"/>
              <a:t>150%</a:t>
            </a:r>
            <a:endParaRPr lang="en-US" sz="4800" dirty="0"/>
          </a:p>
        </p:txBody>
      </p:sp>
      <p:sp>
        <p:nvSpPr>
          <p:cNvPr id="257038" name="AutoShape 14">
            <a:hlinkClick r:id="rId3" action="ppaction://hlinksldjump" highlightClick="1"/>
          </p:cNvPr>
          <p:cNvSpPr>
            <a:spLocks noChangeArrowheads="1"/>
          </p:cNvSpPr>
          <p:nvPr/>
        </p:nvSpPr>
        <p:spPr bwMode="auto">
          <a:xfrm>
            <a:off x="7924800" y="434975"/>
            <a:ext cx="544513" cy="481013"/>
          </a:xfrm>
          <a:prstGeom prst="actionButtonForwardNext">
            <a:avLst/>
          </a:prstGeom>
          <a:solidFill>
            <a:schemeClr val="accent1"/>
          </a:solidFill>
          <a:ln w="28575">
            <a:solidFill>
              <a:schemeClr val="folHlink"/>
            </a:solidFill>
            <a:miter lim="800000"/>
            <a:headEnd/>
            <a:tailEnd/>
          </a:ln>
        </p:spPr>
        <p:txBody>
          <a:bodyPr anchor="ctr">
            <a:spAutoFit/>
          </a:bodyPr>
          <a:lstStyle/>
          <a:p>
            <a:pPr algn="ctr" eaLnBrk="0" hangingPunct="0"/>
            <a:r>
              <a:rPr lang="en-US" sz="1800" b="1">
                <a:latin typeface="Arial" charset="0"/>
              </a:rPr>
              <a:t>20</a:t>
            </a:r>
          </a:p>
        </p:txBody>
      </p:sp>
    </p:spTree>
    <p:extLst>
      <p:ext uri="{BB962C8B-B14F-4D97-AF65-F5344CB8AC3E}">
        <p14:creationId xmlns:p14="http://schemas.microsoft.com/office/powerpoint/2010/main" val="1831388926"/>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57029">
                                            <p:txEl>
                                              <p:pRg st="0" end="0"/>
                                            </p:txEl>
                                          </p:spTgt>
                                        </p:tgtEl>
                                        <p:attrNameLst>
                                          <p:attrName>style.visibility</p:attrName>
                                        </p:attrNameLst>
                                      </p:cBhvr>
                                      <p:to>
                                        <p:strVal val="visible"/>
                                      </p:to>
                                    </p:set>
                                    <p:anim calcmode="lin" valueType="num">
                                      <p:cBhvr additive="base">
                                        <p:cTn id="7" dur="500" fill="hold"/>
                                        <p:tgtEl>
                                          <p:spTgt spid="2570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570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57029">
                                            <p:txEl>
                                              <p:pRg st="1" end="1"/>
                                            </p:txEl>
                                          </p:spTgt>
                                        </p:tgtEl>
                                        <p:attrNameLst>
                                          <p:attrName>style.visibility</p:attrName>
                                        </p:attrNameLst>
                                      </p:cBhvr>
                                      <p:to>
                                        <p:strVal val="visible"/>
                                      </p:to>
                                    </p:set>
                                    <p:anim calcmode="lin" valueType="num">
                                      <p:cBhvr additive="base">
                                        <p:cTn id="13" dur="500" fill="hold"/>
                                        <p:tgtEl>
                                          <p:spTgt spid="25702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5702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57029">
                                            <p:txEl>
                                              <p:pRg st="2" end="2"/>
                                            </p:txEl>
                                          </p:spTgt>
                                        </p:tgtEl>
                                        <p:attrNameLst>
                                          <p:attrName>style.visibility</p:attrName>
                                        </p:attrNameLst>
                                      </p:cBhvr>
                                      <p:to>
                                        <p:strVal val="visible"/>
                                      </p:to>
                                    </p:set>
                                    <p:anim calcmode="lin" valueType="num">
                                      <p:cBhvr additive="base">
                                        <p:cTn id="19" dur="500" fill="hold"/>
                                        <p:tgtEl>
                                          <p:spTgt spid="25702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5702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57029">
                                            <p:txEl>
                                              <p:pRg st="3" end="3"/>
                                            </p:txEl>
                                          </p:spTgt>
                                        </p:tgtEl>
                                        <p:attrNameLst>
                                          <p:attrName>style.visibility</p:attrName>
                                        </p:attrNameLst>
                                      </p:cBhvr>
                                      <p:to>
                                        <p:strVal val="visible"/>
                                      </p:to>
                                    </p:set>
                                    <p:anim calcmode="lin" valueType="num">
                                      <p:cBhvr additive="base">
                                        <p:cTn id="25" dur="500" fill="hold"/>
                                        <p:tgtEl>
                                          <p:spTgt spid="25702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5702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257029">
                                            <p:txEl>
                                              <p:pRg st="4" end="4"/>
                                            </p:txEl>
                                          </p:spTgt>
                                        </p:tgtEl>
                                        <p:attrNameLst>
                                          <p:attrName>style.visibility</p:attrName>
                                        </p:attrNameLst>
                                      </p:cBhvr>
                                      <p:to>
                                        <p:strVal val="visible"/>
                                      </p:to>
                                    </p:set>
                                    <p:anim calcmode="lin" valueType="num">
                                      <p:cBhvr additive="base">
                                        <p:cTn id="31" dur="500" fill="hold"/>
                                        <p:tgtEl>
                                          <p:spTgt spid="25702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5702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57029">
                                            <p:txEl>
                                              <p:pRg st="5" end="5"/>
                                            </p:txEl>
                                          </p:spTgt>
                                        </p:tgtEl>
                                        <p:attrNameLst>
                                          <p:attrName>style.visibility</p:attrName>
                                        </p:attrNameLst>
                                      </p:cBhvr>
                                      <p:to>
                                        <p:strVal val="visible"/>
                                      </p:to>
                                    </p:set>
                                    <p:anim calcmode="lin" valueType="num">
                                      <p:cBhvr additive="base">
                                        <p:cTn id="37" dur="500" fill="hold"/>
                                        <p:tgtEl>
                                          <p:spTgt spid="25702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5702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257029">
                                            <p:txEl>
                                              <p:pRg st="6" end="6"/>
                                            </p:txEl>
                                          </p:spTgt>
                                        </p:tgtEl>
                                        <p:attrNameLst>
                                          <p:attrName>style.visibility</p:attrName>
                                        </p:attrNameLst>
                                      </p:cBhvr>
                                      <p:to>
                                        <p:strVal val="visible"/>
                                      </p:to>
                                    </p:set>
                                    <p:anim calcmode="lin" valueType="num">
                                      <p:cBhvr additive="base">
                                        <p:cTn id="43" dur="500" fill="hold"/>
                                        <p:tgtEl>
                                          <p:spTgt spid="257029">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5702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257032">
                                            <p:txEl>
                                              <p:pRg st="0" end="0"/>
                                            </p:txEl>
                                          </p:spTgt>
                                        </p:tgtEl>
                                        <p:attrNameLst>
                                          <p:attrName>style.visibility</p:attrName>
                                        </p:attrNameLst>
                                      </p:cBhvr>
                                      <p:to>
                                        <p:strVal val="visible"/>
                                      </p:to>
                                    </p:set>
                                    <p:animEffect transition="in" filter="wipe(left)">
                                      <p:cBhvr>
                                        <p:cTn id="49" dur="500"/>
                                        <p:tgtEl>
                                          <p:spTgt spid="257032">
                                            <p:txEl>
                                              <p:pRg st="0" end="0"/>
                                            </p:txEl>
                                          </p:spTgt>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257033">
                                            <p:txEl>
                                              <p:pRg st="0" end="0"/>
                                            </p:txEl>
                                          </p:spTgt>
                                        </p:tgtEl>
                                        <p:attrNameLst>
                                          <p:attrName>style.visibility</p:attrName>
                                        </p:attrNameLst>
                                      </p:cBhvr>
                                      <p:to>
                                        <p:strVal val="visible"/>
                                      </p:to>
                                    </p:set>
                                  </p:childTnLst>
                                </p:cTn>
                              </p:par>
                            </p:childTnLst>
                          </p:cTn>
                        </p:par>
                      </p:childTnLst>
                    </p:cTn>
                  </p:par>
                  <p:par>
                    <p:cTn id="54" fill="hold" nodeType="clickPar">
                      <p:stCondLst>
                        <p:cond delay="indefinite"/>
                      </p:stCondLst>
                      <p:childTnLst>
                        <p:par>
                          <p:cTn id="55" fill="hold" nodeType="withGroup">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257034">
                                            <p:txEl>
                                              <p:pRg st="0" end="0"/>
                                            </p:txEl>
                                          </p:spTgt>
                                        </p:tgtEl>
                                        <p:attrNameLst>
                                          <p:attrName>style.visibility</p:attrName>
                                        </p:attrNameLst>
                                      </p:cBhvr>
                                      <p:to>
                                        <p:strVal val="visible"/>
                                      </p:to>
                                    </p:set>
                                    <p:animEffect transition="in" filter="wipe(left)">
                                      <p:cBhvr>
                                        <p:cTn id="58" dur="500"/>
                                        <p:tgtEl>
                                          <p:spTgt spid="257034">
                                            <p:txEl>
                                              <p:pRg st="0" end="0"/>
                                            </p:txEl>
                                          </p:spTgt>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257035">
                                            <p:txEl>
                                              <p:pRg st="0" end="0"/>
                                            </p:txEl>
                                          </p:spTgt>
                                        </p:tgtEl>
                                        <p:attrNameLst>
                                          <p:attrName>style.visibility</p:attrName>
                                        </p:attrNameLst>
                                      </p:cBhvr>
                                      <p:to>
                                        <p:strVal val="visible"/>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257037">
                                            <p:txEl>
                                              <p:pRg st="0" end="0"/>
                                            </p:txEl>
                                          </p:spTgt>
                                        </p:tgtEl>
                                        <p:attrNameLst>
                                          <p:attrName>style.visibility</p:attrName>
                                        </p:attrNameLst>
                                      </p:cBhvr>
                                      <p:to>
                                        <p:strVal val="visible"/>
                                      </p:to>
                                    </p:set>
                                    <p:animEffect transition="in" filter="wipe(left)">
                                      <p:cBhvr>
                                        <p:cTn id="67" dur="500"/>
                                        <p:tgtEl>
                                          <p:spTgt spid="257037">
                                            <p:txEl>
                                              <p:pRg st="0" end="0"/>
                                            </p:txEl>
                                          </p:spTgt>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257036"/>
                                        </p:tgtEl>
                                        <p:attrNameLst>
                                          <p:attrName>style.visibility</p:attrName>
                                        </p:attrNameLst>
                                      </p:cBhvr>
                                      <p:to>
                                        <p:strVal val="visible"/>
                                      </p:to>
                                    </p:set>
                                    <p:anim calcmode="lin" valueType="num">
                                      <p:cBhvr additive="base">
                                        <p:cTn id="72" dur="500" fill="hold"/>
                                        <p:tgtEl>
                                          <p:spTgt spid="257036"/>
                                        </p:tgtEl>
                                        <p:attrNameLst>
                                          <p:attrName>ppt_x</p:attrName>
                                        </p:attrNameLst>
                                      </p:cBhvr>
                                      <p:tavLst>
                                        <p:tav tm="0">
                                          <p:val>
                                            <p:strVal val="#ppt_x"/>
                                          </p:val>
                                        </p:tav>
                                        <p:tav tm="100000">
                                          <p:val>
                                            <p:strVal val="#ppt_x"/>
                                          </p:val>
                                        </p:tav>
                                      </p:tavLst>
                                    </p:anim>
                                    <p:anim calcmode="lin" valueType="num">
                                      <p:cBhvr additive="base">
                                        <p:cTn id="73" dur="500" fill="hold"/>
                                        <p:tgtEl>
                                          <p:spTgt spid="257036"/>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257038"/>
                                        </p:tgtEl>
                                        <p:attrNameLst>
                                          <p:attrName>style.visibility</p:attrName>
                                        </p:attrNameLst>
                                      </p:cBhvr>
                                      <p:to>
                                        <p:strVal val="visible"/>
                                      </p:to>
                                    </p:set>
                                    <p:anim calcmode="lin" valueType="num">
                                      <p:cBhvr additive="base">
                                        <p:cTn id="76" dur="500" fill="hold"/>
                                        <p:tgtEl>
                                          <p:spTgt spid="257038"/>
                                        </p:tgtEl>
                                        <p:attrNameLst>
                                          <p:attrName>ppt_x</p:attrName>
                                        </p:attrNameLst>
                                      </p:cBhvr>
                                      <p:tavLst>
                                        <p:tav tm="0">
                                          <p:val>
                                            <p:strVal val="#ppt_x"/>
                                          </p:val>
                                        </p:tav>
                                        <p:tav tm="100000">
                                          <p:val>
                                            <p:strVal val="#ppt_x"/>
                                          </p:val>
                                        </p:tav>
                                      </p:tavLst>
                                    </p:anim>
                                    <p:anim calcmode="lin" valueType="num">
                                      <p:cBhvr additive="base">
                                        <p:cTn id="77" dur="500" fill="hold"/>
                                        <p:tgtEl>
                                          <p:spTgt spid="2570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7032" grpId="0" build="p" autoUpdateAnimBg="0"/>
      <p:bldP spid="257033" grpId="0" build="allAtOnce"/>
      <p:bldP spid="257034" grpId="0" build="p" autoUpdateAnimBg="0"/>
      <p:bldP spid="257035" grpId="0" build="allAtOnce"/>
      <p:bldP spid="257036" grpId="0" animBg="1"/>
      <p:bldP spid="257037" grpId="0" build="p" autoUpdateAnimBg="0"/>
      <p:bldP spid="257038"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1816" y="858471"/>
            <a:ext cx="9144000" cy="1077218"/>
          </a:xfrm>
          <a:prstGeom prst="rect">
            <a:avLst/>
          </a:prstGeom>
          <a:noFill/>
        </p:spPr>
        <p:txBody>
          <a:bodyPr wrap="square" rtlCol="0">
            <a:spAutoFit/>
          </a:bodyPr>
          <a:lstStyle/>
          <a:p>
            <a:pPr algn="just"/>
            <a:r>
              <a:rPr lang="en-US" sz="3200" b="1" u="sng" dirty="0" smtClean="0">
                <a:solidFill>
                  <a:srgbClr val="FF0000"/>
                </a:solidFill>
                <a:latin typeface="Arial" panose="020B0604020202020204" pitchFamily="34" charset="0"/>
                <a:cs typeface="Arial" panose="020B0604020202020204" pitchFamily="34" charset="0"/>
              </a:rPr>
              <a:t>2.Đối </a:t>
            </a:r>
            <a:r>
              <a:rPr lang="en-US" sz="3200" b="1" u="sng" dirty="0" err="1">
                <a:solidFill>
                  <a:srgbClr val="FF0000"/>
                </a:solidFill>
                <a:latin typeface="Arial" panose="020B0604020202020204" pitchFamily="34" charset="0"/>
                <a:cs typeface="Arial" panose="020B0604020202020204" pitchFamily="34" charset="0"/>
              </a:rPr>
              <a:t>với</a:t>
            </a:r>
            <a:r>
              <a:rPr lang="en-US" sz="3200" b="1" u="sng" dirty="0">
                <a:solidFill>
                  <a:srgbClr val="FF0000"/>
                </a:solidFill>
                <a:latin typeface="Arial" panose="020B0604020202020204" pitchFamily="34" charset="0"/>
                <a:cs typeface="Arial" panose="020B0604020202020204" pitchFamily="34" charset="0"/>
              </a:rPr>
              <a:t> </a:t>
            </a:r>
            <a:r>
              <a:rPr lang="en-US" sz="3200" b="1" u="sng" dirty="0" err="1">
                <a:solidFill>
                  <a:srgbClr val="FF0000"/>
                </a:solidFill>
                <a:latin typeface="Arial" panose="020B0604020202020204" pitchFamily="34" charset="0"/>
                <a:cs typeface="Arial" panose="020B0604020202020204" pitchFamily="34" charset="0"/>
              </a:rPr>
              <a:t>hàng</a:t>
            </a:r>
            <a:r>
              <a:rPr lang="en-US" sz="3200" b="1" u="sng" dirty="0">
                <a:solidFill>
                  <a:srgbClr val="FF0000"/>
                </a:solidFill>
                <a:latin typeface="Arial" panose="020B0604020202020204" pitchFamily="34" charset="0"/>
                <a:cs typeface="Arial" panose="020B0604020202020204" pitchFamily="34" charset="0"/>
              </a:rPr>
              <a:t> </a:t>
            </a:r>
            <a:r>
              <a:rPr lang="en-US" sz="3200" b="1" u="sng" dirty="0" err="1">
                <a:solidFill>
                  <a:srgbClr val="FF0000"/>
                </a:solidFill>
                <a:latin typeface="Arial" panose="020B0604020202020204" pitchFamily="34" charset="0"/>
                <a:cs typeface="Arial" panose="020B0604020202020204" pitchFamily="34" charset="0"/>
              </a:rPr>
              <a:t>hóa</a:t>
            </a:r>
            <a:r>
              <a:rPr lang="en-US" sz="3200" b="1" u="sng" dirty="0">
                <a:solidFill>
                  <a:srgbClr val="FF0000"/>
                </a:solidFill>
                <a:latin typeface="Arial" panose="020B0604020202020204" pitchFamily="34" charset="0"/>
                <a:cs typeface="Arial" panose="020B0604020202020204" pitchFamily="34" charset="0"/>
              </a:rPr>
              <a:t> </a:t>
            </a:r>
            <a:r>
              <a:rPr lang="en-US" sz="3200" b="1" u="sng" dirty="0" err="1">
                <a:solidFill>
                  <a:srgbClr val="FF0000"/>
                </a:solidFill>
                <a:latin typeface="Arial" panose="020B0604020202020204" pitchFamily="34" charset="0"/>
                <a:cs typeface="Arial" panose="020B0604020202020204" pitchFamily="34" charset="0"/>
              </a:rPr>
              <a:t>áp</a:t>
            </a:r>
            <a:r>
              <a:rPr lang="en-US" sz="3200" b="1" u="sng" dirty="0">
                <a:solidFill>
                  <a:srgbClr val="FF0000"/>
                </a:solidFill>
                <a:latin typeface="Arial" panose="020B0604020202020204" pitchFamily="34" charset="0"/>
                <a:cs typeface="Arial" panose="020B0604020202020204" pitchFamily="34" charset="0"/>
              </a:rPr>
              <a:t> </a:t>
            </a:r>
            <a:r>
              <a:rPr lang="en-US" sz="3200" b="1" u="sng" dirty="0" err="1">
                <a:solidFill>
                  <a:srgbClr val="FF0000"/>
                </a:solidFill>
                <a:latin typeface="Arial" panose="020B0604020202020204" pitchFamily="34" charset="0"/>
                <a:cs typeface="Arial" panose="020B0604020202020204" pitchFamily="34" charset="0"/>
              </a:rPr>
              <a:t>dụng</a:t>
            </a:r>
            <a:r>
              <a:rPr lang="en-US" sz="3200" b="1" u="sng" dirty="0">
                <a:solidFill>
                  <a:srgbClr val="FF0000"/>
                </a:solidFill>
                <a:latin typeface="Arial" panose="020B0604020202020204" pitchFamily="34" charset="0"/>
                <a:cs typeface="Arial" panose="020B0604020202020204" pitchFamily="34" charset="0"/>
              </a:rPr>
              <a:t> </a:t>
            </a:r>
            <a:r>
              <a:rPr lang="en-US" sz="3200" b="1" u="sng" dirty="0" err="1">
                <a:solidFill>
                  <a:srgbClr val="FF0000"/>
                </a:solidFill>
                <a:latin typeface="Arial" panose="020B0604020202020204" pitchFamily="34" charset="0"/>
                <a:cs typeface="Arial" panose="020B0604020202020204" pitchFamily="34" charset="0"/>
              </a:rPr>
              <a:t>thuế</a:t>
            </a:r>
            <a:r>
              <a:rPr lang="en-US" sz="3200" b="1" u="sng" dirty="0">
                <a:solidFill>
                  <a:srgbClr val="FF0000"/>
                </a:solidFill>
                <a:latin typeface="Arial" panose="020B0604020202020204" pitchFamily="34" charset="0"/>
                <a:cs typeface="Arial" panose="020B0604020202020204" pitchFamily="34" charset="0"/>
              </a:rPr>
              <a:t> </a:t>
            </a:r>
            <a:r>
              <a:rPr lang="en-US" sz="3200" b="1" u="sng" dirty="0" err="1">
                <a:solidFill>
                  <a:srgbClr val="FF0000"/>
                </a:solidFill>
                <a:latin typeface="Arial" panose="020B0604020202020204" pitchFamily="34" charset="0"/>
                <a:cs typeface="Arial" panose="020B0604020202020204" pitchFamily="34" charset="0"/>
              </a:rPr>
              <a:t>tuyệt</a:t>
            </a:r>
            <a:r>
              <a:rPr lang="en-US" sz="3200" b="1" u="sng" dirty="0">
                <a:solidFill>
                  <a:srgbClr val="FF0000"/>
                </a:solidFill>
                <a:latin typeface="Arial" panose="020B0604020202020204" pitchFamily="34" charset="0"/>
                <a:cs typeface="Arial" panose="020B0604020202020204" pitchFamily="34" charset="0"/>
              </a:rPr>
              <a:t> </a:t>
            </a:r>
            <a:r>
              <a:rPr lang="en-US" sz="3200" b="1" u="sng" dirty="0" err="1">
                <a:solidFill>
                  <a:srgbClr val="FF0000"/>
                </a:solidFill>
                <a:latin typeface="Arial" panose="020B0604020202020204" pitchFamily="34" charset="0"/>
                <a:cs typeface="Arial" panose="020B0604020202020204" pitchFamily="34" charset="0"/>
              </a:rPr>
              <a:t>đối</a:t>
            </a:r>
            <a:r>
              <a:rPr lang="en-US" sz="3200" b="1" u="sng" dirty="0">
                <a:solidFill>
                  <a:srgbClr val="FF0000"/>
                </a:solidFill>
                <a:latin typeface="Arial" panose="020B0604020202020204" pitchFamily="34" charset="0"/>
                <a:cs typeface="Arial" panose="020B0604020202020204" pitchFamily="34" charset="0"/>
              </a:rPr>
              <a:t>(</a:t>
            </a:r>
            <a:r>
              <a:rPr lang="en-US" sz="3200" b="1" u="sng" dirty="0" err="1">
                <a:solidFill>
                  <a:srgbClr val="FF0000"/>
                </a:solidFill>
                <a:latin typeface="Arial" panose="020B0604020202020204" pitchFamily="34" charset="0"/>
                <a:cs typeface="Arial" panose="020B0604020202020204" pitchFamily="34" charset="0"/>
              </a:rPr>
              <a:t>Điều</a:t>
            </a:r>
            <a:r>
              <a:rPr lang="en-US" sz="3200" b="1" u="sng" dirty="0">
                <a:solidFill>
                  <a:srgbClr val="FF0000"/>
                </a:solidFill>
                <a:latin typeface="Arial" panose="020B0604020202020204" pitchFamily="34" charset="0"/>
                <a:cs typeface="Arial" panose="020B0604020202020204" pitchFamily="34" charset="0"/>
              </a:rPr>
              <a:t> </a:t>
            </a:r>
            <a:r>
              <a:rPr lang="en-US" sz="3200" b="1" u="sng" dirty="0" smtClean="0">
                <a:solidFill>
                  <a:srgbClr val="FF0000"/>
                </a:solidFill>
                <a:latin typeface="Arial" panose="020B0604020202020204" pitchFamily="34" charset="0"/>
                <a:cs typeface="Arial" panose="020B0604020202020204" pitchFamily="34" charset="0"/>
              </a:rPr>
              <a:t>6)</a:t>
            </a:r>
            <a:endParaRPr lang="en-US" sz="3200" b="1" i="1" u="sng" dirty="0" smtClean="0">
              <a:solidFill>
                <a:srgbClr val="FF0000"/>
              </a:solidFill>
              <a:latin typeface="Arial" panose="020B0604020202020204" pitchFamily="34" charset="0"/>
              <a:cs typeface="Arial" panose="020B0604020202020204" pitchFamily="34" charset="0"/>
            </a:endParaRPr>
          </a:p>
        </p:txBody>
      </p:sp>
      <p:sp>
        <p:nvSpPr>
          <p:cNvPr id="3" name="Title 1"/>
          <p:cNvSpPr>
            <a:spLocks noGrp="1"/>
          </p:cNvSpPr>
          <p:nvPr>
            <p:ph type="title"/>
          </p:nvPr>
        </p:nvSpPr>
        <p:spPr>
          <a:xfrm>
            <a:off x="533400" y="0"/>
            <a:ext cx="83820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sz="3600" dirty="0">
                <a:solidFill>
                  <a:srgbClr val="FF0000"/>
                </a:solidFill>
                <a:latin typeface="Arial" panose="020B0604020202020204" pitchFamily="34" charset="0"/>
                <a:ea typeface="Times New Roman" panose="02020603050405020304" pitchFamily="18" charset="0"/>
                <a:cs typeface="Arial" panose="020B0604020202020204" pitchFamily="34" charset="0"/>
              </a:rPr>
              <a:t>CĂN CỨ TÍNH THUẾ </a:t>
            </a:r>
            <a:r>
              <a:rPr lang="en-US" sz="3600" dirty="0" smtClean="0">
                <a:solidFill>
                  <a:srgbClr val="FF0000"/>
                </a:solidFill>
                <a:latin typeface="Arial" panose="020B0604020202020204" pitchFamily="34" charset="0"/>
                <a:ea typeface="Times New Roman" panose="02020603050405020304" pitchFamily="18" charset="0"/>
                <a:cs typeface="Arial" panose="020B0604020202020204" pitchFamily="34" charset="0"/>
              </a:rPr>
              <a:t>XKN</a:t>
            </a:r>
            <a:endParaRPr lang="en-US" sz="3600" dirty="0">
              <a:solidFill>
                <a:srgbClr val="FF0000"/>
              </a:solidFill>
              <a:latin typeface="Arial" panose="020B0604020202020204" pitchFamily="34" charset="0"/>
              <a:ea typeface="Times New Roman" panose="02020603050405020304" pitchFamily="18" charset="0"/>
              <a:cs typeface="Arial" panose="020B0604020202020204" pitchFamily="34" charset="0"/>
            </a:endParaRPr>
          </a:p>
        </p:txBody>
      </p:sp>
      <p:grpSp>
        <p:nvGrpSpPr>
          <p:cNvPr id="13" name="Group 12"/>
          <p:cNvGrpSpPr/>
          <p:nvPr/>
        </p:nvGrpSpPr>
        <p:grpSpPr bwMode="auto">
          <a:xfrm>
            <a:off x="65956" y="2209800"/>
            <a:ext cx="9023135" cy="2997040"/>
            <a:chOff x="0" y="0"/>
            <a:chExt cx="7997" cy="739"/>
          </a:xfrm>
        </p:grpSpPr>
        <p:sp>
          <p:nvSpPr>
            <p:cNvPr id="14" name="Rectangle 13"/>
            <p:cNvSpPr>
              <a:spLocks noChangeArrowheads="1"/>
            </p:cNvSpPr>
            <p:nvPr/>
          </p:nvSpPr>
          <p:spPr bwMode="auto">
            <a:xfrm>
              <a:off x="0" y="0"/>
              <a:ext cx="1623" cy="59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4000">
                  <a:solidFill>
                    <a:srgbClr val="0000FF"/>
                  </a:solidFill>
                  <a:effectLst/>
                  <a:latin typeface="Times New Roman" panose="02020603050405020304" pitchFamily="18" charset="0"/>
                  <a:ea typeface="Times New Roman" panose="02020603050405020304" pitchFamily="18" charset="0"/>
                </a:rPr>
                <a:t>Thu</a:t>
              </a:r>
              <a:r>
                <a:rPr lang="en-US" sz="4000">
                  <a:solidFill>
                    <a:srgbClr val="0000FF"/>
                  </a:solidFill>
                  <a:effectLst/>
                  <a:latin typeface="Times New Roman" panose="02020603050405020304" pitchFamily="18" charset="0"/>
                  <a:ea typeface="MingLiU" panose="02020509000000000000" pitchFamily="49" charset="-120"/>
                </a:rPr>
                <a:t>ế</a:t>
              </a:r>
              <a:r>
                <a:rPr lang="en-US" sz="4000">
                  <a:solidFill>
                    <a:srgbClr val="0000FF"/>
                  </a:solidFill>
                  <a:effectLst/>
                  <a:latin typeface="Times New Roman" panose="02020603050405020304" pitchFamily="18" charset="0"/>
                  <a:ea typeface="Times New Roman" panose="02020603050405020304" pitchFamily="18" charset="0"/>
                </a:rPr>
                <a:t> XK, NK</a:t>
              </a:r>
            </a:p>
            <a:p>
              <a:pPr>
                <a:spcAft>
                  <a:spcPts val="0"/>
                </a:spcAft>
              </a:pPr>
              <a:r>
                <a:rPr lang="en-US" sz="4000">
                  <a:solidFill>
                    <a:srgbClr val="0000FF"/>
                  </a:solidFill>
                  <a:effectLst/>
                  <a:latin typeface="Times New Roman" panose="02020603050405020304" pitchFamily="18" charset="0"/>
                  <a:ea typeface="Times New Roman" panose="02020603050405020304" pitchFamily="18" charset="0"/>
                </a:rPr>
                <a:t>phải nộp</a:t>
              </a:r>
            </a:p>
            <a:p>
              <a:pPr>
                <a:spcAft>
                  <a:spcPts val="0"/>
                </a:spcAft>
              </a:pPr>
              <a:r>
                <a:rPr lang="en-US" sz="4000">
                  <a:solidFill>
                    <a:srgbClr val="0000FF"/>
                  </a:solidFill>
                  <a:effectLst/>
                  <a:latin typeface="Times New Roman" panose="02020603050405020304" pitchFamily="18" charset="0"/>
                  <a:ea typeface="Times New Roman" panose="02020603050405020304" pitchFamily="18" charset="0"/>
                </a:rPr>
                <a:t> </a:t>
              </a:r>
            </a:p>
          </p:txBody>
        </p:sp>
        <p:sp>
          <p:nvSpPr>
            <p:cNvPr id="15" name="Rectangle 14"/>
            <p:cNvSpPr>
              <a:spLocks noChangeArrowheads="1"/>
            </p:cNvSpPr>
            <p:nvPr/>
          </p:nvSpPr>
          <p:spPr bwMode="auto">
            <a:xfrm>
              <a:off x="1718" y="163"/>
              <a:ext cx="356" cy="31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4000">
                  <a:solidFill>
                    <a:srgbClr val="0000FF"/>
                  </a:solidFill>
                  <a:effectLst/>
                  <a:latin typeface="Times New Roman" panose="02020603050405020304" pitchFamily="18" charset="0"/>
                  <a:ea typeface="Times New Roman" panose="02020603050405020304" pitchFamily="18" charset="0"/>
                </a:rPr>
                <a:t>=</a:t>
              </a:r>
            </a:p>
          </p:txBody>
        </p:sp>
        <p:sp>
          <p:nvSpPr>
            <p:cNvPr id="16" name="Rectangle 15"/>
            <p:cNvSpPr>
              <a:spLocks noChangeArrowheads="1"/>
            </p:cNvSpPr>
            <p:nvPr/>
          </p:nvSpPr>
          <p:spPr bwMode="auto">
            <a:xfrm>
              <a:off x="2227" y="18"/>
              <a:ext cx="1825" cy="72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4000" dirty="0" err="1">
                  <a:solidFill>
                    <a:srgbClr val="0000FF"/>
                  </a:solidFill>
                  <a:effectLst/>
                  <a:latin typeface="Times New Roman" panose="02020603050405020304" pitchFamily="18" charset="0"/>
                  <a:ea typeface="Times New Roman" panose="02020603050405020304" pitchFamily="18" charset="0"/>
                </a:rPr>
                <a:t>Số</a:t>
              </a:r>
              <a:r>
                <a:rPr lang="en-US" sz="4000" dirty="0">
                  <a:solidFill>
                    <a:srgbClr val="0000FF"/>
                  </a:solidFill>
                  <a:effectLst/>
                  <a:latin typeface="Times New Roman" panose="02020603050405020304" pitchFamily="18" charset="0"/>
                  <a:ea typeface="Times New Roman" panose="02020603050405020304" pitchFamily="18" charset="0"/>
                </a:rPr>
                <a:t> </a:t>
              </a:r>
              <a:r>
                <a:rPr lang="en-US" sz="4000" dirty="0" err="1">
                  <a:solidFill>
                    <a:srgbClr val="0000FF"/>
                  </a:solidFill>
                  <a:effectLst/>
                  <a:latin typeface="Times New Roman" panose="02020603050405020304" pitchFamily="18" charset="0"/>
                  <a:ea typeface="Times New Roman" panose="02020603050405020304" pitchFamily="18" charset="0"/>
                </a:rPr>
                <a:t>lượng</a:t>
              </a:r>
              <a:r>
                <a:rPr lang="en-US" sz="4000" dirty="0">
                  <a:solidFill>
                    <a:srgbClr val="0000FF"/>
                  </a:solidFill>
                  <a:effectLst/>
                  <a:latin typeface="Times New Roman" panose="02020603050405020304" pitchFamily="18" charset="0"/>
                  <a:ea typeface="Times New Roman" panose="02020603050405020304" pitchFamily="18" charset="0"/>
                </a:rPr>
                <a:t> </a:t>
              </a:r>
              <a:r>
                <a:rPr lang="en-US" sz="4000" dirty="0" err="1">
                  <a:solidFill>
                    <a:srgbClr val="0000FF"/>
                  </a:solidFill>
                  <a:effectLst/>
                  <a:latin typeface="Times New Roman" panose="02020603050405020304" pitchFamily="18" charset="0"/>
                  <a:ea typeface="Times New Roman" panose="02020603050405020304" pitchFamily="18" charset="0"/>
                </a:rPr>
                <a:t>từng</a:t>
              </a:r>
              <a:r>
                <a:rPr lang="en-US" sz="4000" dirty="0">
                  <a:solidFill>
                    <a:srgbClr val="0000FF"/>
                  </a:solidFill>
                  <a:effectLst/>
                  <a:latin typeface="Times New Roman" panose="02020603050405020304" pitchFamily="18" charset="0"/>
                  <a:ea typeface="Times New Roman" panose="02020603050405020304" pitchFamily="18" charset="0"/>
                </a:rPr>
                <a:t> </a:t>
              </a:r>
              <a:r>
                <a:rPr lang="en-US" sz="4000" dirty="0" err="1">
                  <a:solidFill>
                    <a:srgbClr val="0000FF"/>
                  </a:solidFill>
                  <a:effectLst/>
                  <a:latin typeface="Times New Roman" panose="02020603050405020304" pitchFamily="18" charset="0"/>
                  <a:ea typeface="Times New Roman" panose="02020603050405020304" pitchFamily="18" charset="0"/>
                </a:rPr>
                <a:t>mặt</a:t>
              </a:r>
              <a:r>
                <a:rPr lang="en-US" sz="4000" dirty="0">
                  <a:solidFill>
                    <a:srgbClr val="0000FF"/>
                  </a:solidFill>
                  <a:effectLst/>
                  <a:latin typeface="Times New Roman" panose="02020603050405020304" pitchFamily="18" charset="0"/>
                  <a:ea typeface="Times New Roman" panose="02020603050405020304" pitchFamily="18" charset="0"/>
                </a:rPr>
                <a:t> </a:t>
              </a:r>
              <a:r>
                <a:rPr lang="en-US" sz="4000" dirty="0" err="1">
                  <a:solidFill>
                    <a:srgbClr val="0000FF"/>
                  </a:solidFill>
                  <a:effectLst/>
                  <a:latin typeface="Times New Roman" panose="02020603050405020304" pitchFamily="18" charset="0"/>
                  <a:ea typeface="Times New Roman" panose="02020603050405020304" pitchFamily="18" charset="0"/>
                </a:rPr>
                <a:t>hàng</a:t>
              </a:r>
              <a:r>
                <a:rPr lang="en-US" sz="4000" dirty="0">
                  <a:solidFill>
                    <a:srgbClr val="0000FF"/>
                  </a:solidFill>
                  <a:effectLst/>
                  <a:latin typeface="Times New Roman" panose="02020603050405020304" pitchFamily="18" charset="0"/>
                  <a:ea typeface="Times New Roman" panose="02020603050405020304" pitchFamily="18" charset="0"/>
                </a:rPr>
                <a:t> XK, NK</a:t>
              </a:r>
            </a:p>
            <a:p>
              <a:pPr>
                <a:spcAft>
                  <a:spcPts val="0"/>
                </a:spcAft>
              </a:pPr>
              <a:r>
                <a:rPr lang="en-US" sz="4000" dirty="0">
                  <a:solidFill>
                    <a:srgbClr val="0000FF"/>
                  </a:solidFill>
                  <a:effectLst/>
                  <a:latin typeface="Times New Roman" panose="02020603050405020304" pitchFamily="18" charset="0"/>
                  <a:ea typeface="Times New Roman" panose="02020603050405020304" pitchFamily="18" charset="0"/>
                </a:rPr>
                <a:t> </a:t>
              </a:r>
            </a:p>
            <a:p>
              <a:pPr>
                <a:spcAft>
                  <a:spcPts val="0"/>
                </a:spcAft>
              </a:pPr>
              <a:r>
                <a:rPr lang="en-US" sz="4000" dirty="0">
                  <a:solidFill>
                    <a:srgbClr val="0000FF"/>
                  </a:solidFill>
                  <a:effectLst/>
                  <a:latin typeface="Times New Roman" panose="02020603050405020304" pitchFamily="18" charset="0"/>
                  <a:ea typeface="Times New Roman" panose="02020603050405020304" pitchFamily="18" charset="0"/>
                </a:rPr>
                <a:t> </a:t>
              </a:r>
            </a:p>
          </p:txBody>
        </p:sp>
        <p:sp>
          <p:nvSpPr>
            <p:cNvPr id="17" name="Rectangle 16"/>
            <p:cNvSpPr>
              <a:spLocks noChangeArrowheads="1"/>
            </p:cNvSpPr>
            <p:nvPr/>
          </p:nvSpPr>
          <p:spPr bwMode="auto">
            <a:xfrm>
              <a:off x="4282" y="163"/>
              <a:ext cx="490" cy="39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4000">
                  <a:solidFill>
                    <a:srgbClr val="0000FF"/>
                  </a:solidFill>
                  <a:effectLst/>
                  <a:latin typeface="Times New Roman" panose="02020603050405020304" pitchFamily="18" charset="0"/>
                  <a:ea typeface="Times New Roman" panose="02020603050405020304" pitchFamily="18" charset="0"/>
                </a:rPr>
                <a:t>x</a:t>
              </a:r>
            </a:p>
          </p:txBody>
        </p:sp>
        <p:sp>
          <p:nvSpPr>
            <p:cNvPr id="18" name="Rectangle 17"/>
            <p:cNvSpPr>
              <a:spLocks noChangeArrowheads="1"/>
            </p:cNvSpPr>
            <p:nvPr/>
          </p:nvSpPr>
          <p:spPr bwMode="auto">
            <a:xfrm>
              <a:off x="4984" y="0"/>
              <a:ext cx="3013" cy="64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4000">
                  <a:solidFill>
                    <a:srgbClr val="0000FF"/>
                  </a:solidFill>
                  <a:effectLst/>
                  <a:latin typeface="Times New Roman" panose="02020603050405020304" pitchFamily="18" charset="0"/>
                  <a:ea typeface="Times New Roman" panose="02020603050405020304" pitchFamily="18" charset="0"/>
                </a:rPr>
                <a:t>Mức thuế tuyệt đối quy định trên một đơn vị hàng hóa mặt hàng</a:t>
              </a:r>
            </a:p>
          </p:txBody>
        </p:sp>
      </p:grpSp>
    </p:spTree>
    <p:extLst>
      <p:ext uri="{BB962C8B-B14F-4D97-AF65-F5344CB8AC3E}">
        <p14:creationId xmlns:p14="http://schemas.microsoft.com/office/powerpoint/2010/main" val="1949721451"/>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196" y="887126"/>
            <a:ext cx="9143999" cy="5232253"/>
          </a:xfrm>
        </p:spPr>
        <p:txBody>
          <a:bodyPr>
            <a:noAutofit/>
          </a:bodyPr>
          <a:lstStyle/>
          <a:p>
            <a:pPr marL="0" indent="0">
              <a:buNone/>
            </a:pPr>
            <a:r>
              <a:rPr lang="en-US" dirty="0" err="1">
                <a:latin typeface="Times New Roman" panose="02020603050405020304" pitchFamily="18" charset="0"/>
                <a:cs typeface="Times New Roman" panose="02020603050405020304" pitchFamily="18" charset="0"/>
              </a:rPr>
              <a:t>Tài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khoản</a:t>
            </a:r>
            <a:r>
              <a:rPr lang="en-US" dirty="0">
                <a:latin typeface="Times New Roman" panose="02020603050405020304" pitchFamily="18" charset="0"/>
                <a:cs typeface="Times New Roman" panose="02020603050405020304" pitchFamily="18" charset="0"/>
              </a:rPr>
              <a:t> 3333 - </a:t>
            </a:r>
            <a:r>
              <a:rPr lang="en-US" dirty="0" err="1">
                <a:latin typeface="Times New Roman" panose="02020603050405020304" pitchFamily="18" charset="0"/>
                <a:cs typeface="Times New Roman" panose="02020603050405020304" pitchFamily="18" charset="0"/>
              </a:rPr>
              <a:t>Thuế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khẩu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nhập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khẩu</a:t>
            </a:r>
            <a:r>
              <a:rPr lang="en-US" dirty="0">
                <a:latin typeface="Times New Roman" panose="02020603050405020304" pitchFamily="18" charset="0"/>
                <a:cs typeface="Times New Roman" panose="02020603050405020304" pitchFamily="18" charset="0"/>
              </a:rPr>
              <a:t>.</a:t>
            </a:r>
          </a:p>
          <a:p>
            <a:endParaRPr lang="en-US" b="0" dirty="0">
              <a:latin typeface="Times New Roman" panose="02020603050405020304" pitchFamily="18" charset="0"/>
              <a:cs typeface="Times New Roman" panose="02020603050405020304" pitchFamily="18" charset="0"/>
            </a:endParaRPr>
          </a:p>
          <a:p>
            <a:pPr marL="0" indent="0">
              <a:buNone/>
            </a:pPr>
            <a:endParaRPr lang="en-US" b="0" dirty="0">
              <a:latin typeface="Times New Roman" panose="02020603050405020304" pitchFamily="18" charset="0"/>
              <a:cs typeface="Times New Roman" panose="02020603050405020304" pitchFamily="18" charset="0"/>
            </a:endParaRPr>
          </a:p>
        </p:txBody>
      </p:sp>
      <p:sp>
        <p:nvSpPr>
          <p:cNvPr id="4" name="Title 1"/>
          <p:cNvSpPr txBox="1">
            <a:spLocks/>
          </p:cNvSpPr>
          <p:nvPr/>
        </p:nvSpPr>
        <p:spPr>
          <a:xfrm>
            <a:off x="417095" y="131708"/>
            <a:ext cx="9015663" cy="7554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buFontTx/>
              <a:buChar char="-"/>
            </a:pP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Kế</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toán</a:t>
            </a:r>
            <a:r>
              <a:rPr lang="en-US" sz="3000" b="0" dirty="0" smtClean="0">
                <a:solidFill>
                  <a:srgbClr val="FF0000"/>
                </a:solidFill>
                <a:latin typeface="Times New Roman" panose="02020603050405020304" pitchFamily="18" charset="0"/>
                <a:cs typeface="Times New Roman" panose="02020603050405020304" pitchFamily="18" charset="0"/>
              </a:rPr>
              <a:t> t</a:t>
            </a:r>
            <a:r>
              <a:rPr lang="vi-VN" sz="3000" b="0" dirty="0" smtClean="0">
                <a:solidFill>
                  <a:srgbClr val="FF0000"/>
                </a:solidFill>
                <a:latin typeface="Times New Roman" panose="02020603050405020304" pitchFamily="18" charset="0"/>
                <a:cs typeface="Times New Roman" panose="02020603050405020304" pitchFamily="18" charset="0"/>
              </a:rPr>
              <a:t>huế xuất</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nhập</a:t>
            </a:r>
            <a:r>
              <a:rPr lang="vi-VN" sz="3000" b="0" dirty="0" smtClean="0">
                <a:solidFill>
                  <a:srgbClr val="FF0000"/>
                </a:solidFill>
                <a:latin typeface="Times New Roman" panose="02020603050405020304" pitchFamily="18" charset="0"/>
                <a:cs typeface="Times New Roman" panose="02020603050405020304" pitchFamily="18" charset="0"/>
              </a:rPr>
              <a:t> </a:t>
            </a:r>
            <a:r>
              <a:rPr lang="vi-VN" sz="3000" b="0" dirty="0">
                <a:solidFill>
                  <a:srgbClr val="FF0000"/>
                </a:solidFill>
                <a:latin typeface="Times New Roman" panose="02020603050405020304" pitchFamily="18" charset="0"/>
                <a:cs typeface="Times New Roman" panose="02020603050405020304" pitchFamily="18" charset="0"/>
              </a:rPr>
              <a:t>khẩu (TK 3333)</a:t>
            </a:r>
            <a:endParaRPr lang="en-US" sz="3000" b="0" dirty="0">
              <a:solidFill>
                <a:srgbClr val="FF000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4294967295"/>
          </p:nvPr>
        </p:nvSpPr>
        <p:spPr/>
        <p:txBody>
          <a:bodyPr/>
          <a:lstStyle/>
          <a:p>
            <a:fld id="{38EF42A2-2C56-4F87-A66C-6D0840904275}" type="slidenum">
              <a:rPr lang="vi-VN" smtClean="0"/>
              <a:t>69</a:t>
            </a:fld>
            <a:endParaRPr lang="vi-VN"/>
          </a:p>
        </p:txBody>
      </p:sp>
    </p:spTree>
    <p:extLst>
      <p:ext uri="{BB962C8B-B14F-4D97-AF65-F5344CB8AC3E}">
        <p14:creationId xmlns:p14="http://schemas.microsoft.com/office/powerpoint/2010/main" val="384541709"/>
      </p:ext>
    </p:extLst>
  </p:cSld>
  <p:clrMapOvr>
    <a:masterClrMapping/>
  </p:clrMapOvr>
  <p:transition>
    <p:wip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55517"/>
            <a:ext cx="9143999" cy="5232253"/>
          </a:xfrm>
        </p:spPr>
        <p:txBody>
          <a:bodyPr>
            <a:noAutofit/>
          </a:bodyPr>
          <a:lstStyle/>
          <a:p>
            <a:pPr marL="0" indent="0">
              <a:buNone/>
            </a:pPr>
            <a:r>
              <a:rPr lang="en-US" b="0" dirty="0" smtClean="0">
                <a:latin typeface="Times New Roman" panose="02020603050405020304" pitchFamily="18" charset="0"/>
                <a:cs typeface="Times New Roman" panose="02020603050405020304" pitchFamily="18" charset="0"/>
              </a:rPr>
              <a:t>1. </a:t>
            </a:r>
            <a:r>
              <a:rPr lang="vi-VN" b="0" dirty="0" smtClean="0">
                <a:latin typeface="Times New Roman" panose="02020603050405020304" pitchFamily="18" charset="0"/>
                <a:cs typeface="Times New Roman" panose="02020603050405020304" pitchFamily="18" charset="0"/>
              </a:rPr>
              <a:t>Khi </a:t>
            </a:r>
            <a:r>
              <a:rPr lang="vi-VN" b="0" dirty="0">
                <a:latin typeface="Times New Roman" panose="02020603050405020304" pitchFamily="18" charset="0"/>
                <a:cs typeface="Times New Roman" panose="02020603050405020304" pitchFamily="18" charset="0"/>
              </a:rPr>
              <a:t>nhập khẩu vật tư, hàng hoá, TSCĐ, kế toán phản ánh số thuế nhập khẩu phải nộp, </a:t>
            </a:r>
            <a:r>
              <a:rPr lang="vi-VN" b="0" dirty="0" smtClean="0">
                <a:latin typeface="Times New Roman" panose="02020603050405020304" pitchFamily="18" charset="0"/>
                <a:cs typeface="Times New Roman" panose="02020603050405020304" pitchFamily="18" charset="0"/>
              </a:rPr>
              <a:t>ghi</a:t>
            </a:r>
            <a:r>
              <a:rPr lang="vi-VN" b="0" dirty="0">
                <a:latin typeface="Times New Roman" panose="02020603050405020304" pitchFamily="18" charset="0"/>
                <a:cs typeface="Times New Roman" panose="02020603050405020304" pitchFamily="18" charset="0"/>
              </a:rPr>
              <a:t>:</a:t>
            </a:r>
            <a:endParaRPr lang="en-US" b="0" dirty="0">
              <a:latin typeface="Times New Roman" panose="02020603050405020304" pitchFamily="18" charset="0"/>
              <a:cs typeface="Times New Roman" panose="02020603050405020304" pitchFamily="18" charset="0"/>
            </a:endParaRPr>
          </a:p>
          <a:p>
            <a:pPr marL="0" indent="0">
              <a:buNone/>
            </a:pPr>
            <a:r>
              <a:rPr lang="vi-VN" b="0" dirty="0">
                <a:latin typeface="Times New Roman" panose="02020603050405020304" pitchFamily="18" charset="0"/>
                <a:cs typeface="Times New Roman" panose="02020603050405020304" pitchFamily="18" charset="0"/>
              </a:rPr>
              <a:t>Nợ </a:t>
            </a:r>
            <a:r>
              <a:rPr lang="vi-VN" b="0" dirty="0" smtClean="0">
                <a:latin typeface="Times New Roman" panose="02020603050405020304" pitchFamily="18" charset="0"/>
                <a:cs typeface="Times New Roman" panose="02020603050405020304" pitchFamily="18" charset="0"/>
              </a:rPr>
              <a:t>TK </a:t>
            </a:r>
            <a:r>
              <a:rPr lang="vi-VN" b="0" dirty="0">
                <a:latin typeface="Times New Roman" panose="02020603050405020304" pitchFamily="18" charset="0"/>
                <a:cs typeface="Times New Roman" panose="02020603050405020304" pitchFamily="18" charset="0"/>
              </a:rPr>
              <a:t>152, 156, 211, 611,... (giá có thuế nhập khẩu)</a:t>
            </a:r>
            <a:endParaRPr lang="en-US" b="0" dirty="0">
              <a:latin typeface="Times New Roman" panose="02020603050405020304" pitchFamily="18" charset="0"/>
              <a:cs typeface="Times New Roman" panose="02020603050405020304" pitchFamily="18" charset="0"/>
            </a:endParaRPr>
          </a:p>
          <a:p>
            <a:pPr marL="0" indent="0">
              <a:buNone/>
            </a:pPr>
            <a:r>
              <a:rPr lang="en-US" b="0" dirty="0">
                <a:latin typeface="Times New Roman" panose="02020603050405020304" pitchFamily="18" charset="0"/>
                <a:cs typeface="Times New Roman" panose="02020603050405020304" pitchFamily="18" charset="0"/>
              </a:rPr>
              <a:t> </a:t>
            </a:r>
            <a:r>
              <a:rPr lang="en-US" b="0" dirty="0" smtClean="0">
                <a:latin typeface="Times New Roman" panose="02020603050405020304" pitchFamily="18" charset="0"/>
                <a:cs typeface="Times New Roman" panose="02020603050405020304" pitchFamily="18" charset="0"/>
              </a:rPr>
              <a:t>    </a:t>
            </a:r>
            <a:r>
              <a:rPr lang="vi-VN" b="0" dirty="0" smtClean="0">
                <a:latin typeface="Times New Roman" panose="02020603050405020304" pitchFamily="18" charset="0"/>
                <a:cs typeface="Times New Roman" panose="02020603050405020304" pitchFamily="18" charset="0"/>
              </a:rPr>
              <a:t>Có </a:t>
            </a:r>
            <a:r>
              <a:rPr lang="vi-VN" b="0" dirty="0">
                <a:latin typeface="Times New Roman" panose="02020603050405020304" pitchFamily="18" charset="0"/>
                <a:cs typeface="Times New Roman" panose="02020603050405020304" pitchFamily="18" charset="0"/>
              </a:rPr>
              <a:t>TK 3333 </a:t>
            </a:r>
            <a:endParaRPr lang="en-US" b="0" dirty="0" smtClean="0">
              <a:latin typeface="Times New Roman" panose="02020603050405020304" pitchFamily="18" charset="0"/>
              <a:cs typeface="Times New Roman" panose="02020603050405020304" pitchFamily="18" charset="0"/>
            </a:endParaRPr>
          </a:p>
          <a:p>
            <a:pPr marL="0" indent="0">
              <a:buNone/>
            </a:pPr>
            <a:r>
              <a:rPr lang="en-US" b="0" dirty="0">
                <a:latin typeface="Times New Roman" panose="02020603050405020304" pitchFamily="18" charset="0"/>
                <a:cs typeface="Times New Roman" panose="02020603050405020304" pitchFamily="18" charset="0"/>
              </a:rPr>
              <a:t> </a:t>
            </a:r>
            <a:r>
              <a:rPr lang="en-US" b="0" dirty="0" smtClean="0">
                <a:latin typeface="Times New Roman" panose="02020603050405020304" pitchFamily="18" charset="0"/>
                <a:cs typeface="Times New Roman" panose="02020603050405020304" pitchFamily="18" charset="0"/>
              </a:rPr>
              <a:t>    </a:t>
            </a:r>
            <a:r>
              <a:rPr lang="vi-VN" b="0" dirty="0" smtClean="0">
                <a:latin typeface="Times New Roman" panose="02020603050405020304" pitchFamily="18" charset="0"/>
                <a:cs typeface="Times New Roman" panose="02020603050405020304" pitchFamily="18" charset="0"/>
              </a:rPr>
              <a:t>Có TK 112</a:t>
            </a:r>
            <a:r>
              <a:rPr lang="vi-VN" b="0" dirty="0">
                <a:latin typeface="Times New Roman" panose="02020603050405020304" pitchFamily="18" charset="0"/>
                <a:cs typeface="Times New Roman" panose="02020603050405020304" pitchFamily="18" charset="0"/>
              </a:rPr>
              <a:t>, 331,...</a:t>
            </a:r>
            <a:endParaRPr lang="en-US" b="0" dirty="0">
              <a:latin typeface="Times New Roman" panose="02020603050405020304" pitchFamily="18" charset="0"/>
              <a:cs typeface="Times New Roman" panose="02020603050405020304" pitchFamily="18" charset="0"/>
            </a:endParaRPr>
          </a:p>
          <a:p>
            <a:pPr marL="0" indent="0">
              <a:buNone/>
            </a:pPr>
            <a:r>
              <a:rPr lang="en-US" b="0" dirty="0" smtClean="0">
                <a:latin typeface="Times New Roman" panose="02020603050405020304" pitchFamily="18" charset="0"/>
                <a:cs typeface="Times New Roman" panose="02020603050405020304" pitchFamily="18" charset="0"/>
              </a:rPr>
              <a:t>2.</a:t>
            </a:r>
            <a:r>
              <a:rPr lang="vi-VN" b="0" dirty="0" smtClean="0">
                <a:latin typeface="Times New Roman" panose="02020603050405020304" pitchFamily="18" charset="0"/>
                <a:cs typeface="Times New Roman" panose="02020603050405020304" pitchFamily="18" charset="0"/>
              </a:rPr>
              <a:t>Khi </a:t>
            </a:r>
            <a:r>
              <a:rPr lang="vi-VN" b="0" dirty="0">
                <a:latin typeface="Times New Roman" panose="02020603050405020304" pitchFamily="18" charset="0"/>
                <a:cs typeface="Times New Roman" panose="02020603050405020304" pitchFamily="18" charset="0"/>
              </a:rPr>
              <a:t>nộp thuế nhập </a:t>
            </a:r>
            <a:r>
              <a:rPr lang="vi-VN" b="0" dirty="0" smtClean="0">
                <a:latin typeface="Times New Roman" panose="02020603050405020304" pitchFamily="18" charset="0"/>
                <a:cs typeface="Times New Roman" panose="02020603050405020304" pitchFamily="18" charset="0"/>
              </a:rPr>
              <a:t>khẩu</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TTDB</a:t>
            </a:r>
            <a:r>
              <a:rPr lang="vi-VN" b="0" dirty="0" smtClean="0">
                <a:latin typeface="Times New Roman" panose="02020603050405020304" pitchFamily="18" charset="0"/>
                <a:cs typeface="Times New Roman" panose="02020603050405020304" pitchFamily="18" charset="0"/>
              </a:rPr>
              <a:t> </a:t>
            </a:r>
            <a:r>
              <a:rPr lang="vi-VN" b="0" dirty="0">
                <a:latin typeface="Times New Roman" panose="02020603050405020304" pitchFamily="18" charset="0"/>
                <a:cs typeface="Times New Roman" panose="02020603050405020304" pitchFamily="18" charset="0"/>
              </a:rPr>
              <a:t>vào Ngân sách Nhà nước, ghi: </a:t>
            </a:r>
            <a:endParaRPr lang="en-US" b="0" dirty="0">
              <a:latin typeface="Times New Roman" panose="02020603050405020304" pitchFamily="18" charset="0"/>
              <a:cs typeface="Times New Roman" panose="02020603050405020304" pitchFamily="18" charset="0"/>
            </a:endParaRPr>
          </a:p>
          <a:p>
            <a:pPr marL="0" indent="0">
              <a:buNone/>
            </a:pPr>
            <a:r>
              <a:rPr lang="vi-VN" b="0" dirty="0">
                <a:latin typeface="Times New Roman" panose="02020603050405020304" pitchFamily="18" charset="0"/>
                <a:cs typeface="Times New Roman" panose="02020603050405020304" pitchFamily="18" charset="0"/>
              </a:rPr>
              <a:t>Nợ TK </a:t>
            </a:r>
            <a:r>
              <a:rPr lang="vi-VN" b="0" dirty="0" smtClean="0">
                <a:latin typeface="Times New Roman" panose="02020603050405020304" pitchFamily="18" charset="0"/>
                <a:cs typeface="Times New Roman" panose="02020603050405020304" pitchFamily="18" charset="0"/>
              </a:rPr>
              <a:t>3333</a:t>
            </a:r>
            <a:r>
              <a:rPr lang="en-US" b="0" dirty="0" smtClean="0">
                <a:latin typeface="Times New Roman" panose="02020603050405020304" pitchFamily="18" charset="0"/>
                <a:cs typeface="Times New Roman" panose="02020603050405020304" pitchFamily="18" charset="0"/>
              </a:rPr>
              <a:t>,3332</a:t>
            </a:r>
            <a:r>
              <a:rPr lang="vi-VN" b="0" dirty="0" smtClean="0">
                <a:latin typeface="Times New Roman" panose="02020603050405020304" pitchFamily="18" charset="0"/>
                <a:cs typeface="Times New Roman" panose="02020603050405020304" pitchFamily="18" charset="0"/>
              </a:rPr>
              <a:t> </a:t>
            </a:r>
            <a:endParaRPr lang="en-US" b="0" dirty="0">
              <a:latin typeface="Times New Roman" panose="02020603050405020304" pitchFamily="18" charset="0"/>
              <a:cs typeface="Times New Roman" panose="02020603050405020304" pitchFamily="18" charset="0"/>
            </a:endParaRPr>
          </a:p>
          <a:p>
            <a:pPr marL="0" indent="0">
              <a:buNone/>
            </a:pPr>
            <a:r>
              <a:rPr lang="en-US" b="0" dirty="0">
                <a:latin typeface="Times New Roman" panose="02020603050405020304" pitchFamily="18" charset="0"/>
                <a:cs typeface="Times New Roman" panose="02020603050405020304" pitchFamily="18" charset="0"/>
              </a:rPr>
              <a:t> </a:t>
            </a:r>
            <a:r>
              <a:rPr lang="en-US" b="0" dirty="0" smtClean="0">
                <a:latin typeface="Times New Roman" panose="02020603050405020304" pitchFamily="18" charset="0"/>
                <a:cs typeface="Times New Roman" panose="02020603050405020304" pitchFamily="18" charset="0"/>
              </a:rPr>
              <a:t>      </a:t>
            </a:r>
            <a:r>
              <a:rPr lang="vi-VN" b="0" dirty="0" smtClean="0">
                <a:latin typeface="Times New Roman" panose="02020603050405020304" pitchFamily="18" charset="0"/>
                <a:cs typeface="Times New Roman" panose="02020603050405020304" pitchFamily="18" charset="0"/>
              </a:rPr>
              <a:t>Có  </a:t>
            </a:r>
            <a:r>
              <a:rPr lang="vi-VN" b="0" dirty="0">
                <a:latin typeface="Times New Roman" panose="02020603050405020304" pitchFamily="18" charset="0"/>
                <a:cs typeface="Times New Roman" panose="02020603050405020304" pitchFamily="18" charset="0"/>
              </a:rPr>
              <a:t>TK 111, 112,...</a:t>
            </a:r>
            <a:endParaRPr lang="en-US" b="0" dirty="0">
              <a:latin typeface="Times New Roman" panose="02020603050405020304" pitchFamily="18" charset="0"/>
              <a:cs typeface="Times New Roman" panose="02020603050405020304" pitchFamily="18" charset="0"/>
            </a:endParaRPr>
          </a:p>
          <a:p>
            <a:endParaRPr lang="en-US" b="0" dirty="0">
              <a:latin typeface="Times New Roman" panose="02020603050405020304" pitchFamily="18" charset="0"/>
              <a:cs typeface="Times New Roman" panose="02020603050405020304" pitchFamily="18" charset="0"/>
            </a:endParaRPr>
          </a:p>
          <a:p>
            <a:pPr marL="0" indent="0">
              <a:buNone/>
            </a:pPr>
            <a:endParaRPr lang="en-US" b="0" dirty="0">
              <a:latin typeface="Times New Roman" panose="02020603050405020304" pitchFamily="18" charset="0"/>
              <a:cs typeface="Times New Roman" panose="02020603050405020304" pitchFamily="18" charset="0"/>
            </a:endParaRPr>
          </a:p>
        </p:txBody>
      </p:sp>
      <p:sp>
        <p:nvSpPr>
          <p:cNvPr id="4" name="Title 1"/>
          <p:cNvSpPr txBox="1">
            <a:spLocks/>
          </p:cNvSpPr>
          <p:nvPr/>
        </p:nvSpPr>
        <p:spPr>
          <a:xfrm>
            <a:off x="417095" y="131708"/>
            <a:ext cx="9015663" cy="7554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buFontTx/>
              <a:buChar char="-"/>
            </a:pPr>
            <a:r>
              <a:rPr lang="en-US" sz="3000" b="0" dirty="0" err="1" smtClean="0">
                <a:solidFill>
                  <a:srgbClr val="FF0000"/>
                </a:solidFill>
                <a:latin typeface="Times New Roman" panose="02020603050405020304" pitchFamily="18" charset="0"/>
                <a:cs typeface="Times New Roman" panose="02020603050405020304" pitchFamily="18" charset="0"/>
              </a:rPr>
              <a:t>Kế</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toán</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thuế</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nhập</a:t>
            </a:r>
            <a:r>
              <a:rPr lang="vi-VN" sz="3000" b="0" dirty="0" smtClean="0">
                <a:solidFill>
                  <a:srgbClr val="FF0000"/>
                </a:solidFill>
                <a:latin typeface="Times New Roman" panose="02020603050405020304" pitchFamily="18" charset="0"/>
                <a:cs typeface="Times New Roman" panose="02020603050405020304" pitchFamily="18" charset="0"/>
              </a:rPr>
              <a:t> </a:t>
            </a:r>
            <a:r>
              <a:rPr lang="vi-VN" sz="3000" b="0" dirty="0">
                <a:solidFill>
                  <a:srgbClr val="FF0000"/>
                </a:solidFill>
                <a:latin typeface="Times New Roman" panose="02020603050405020304" pitchFamily="18" charset="0"/>
                <a:cs typeface="Times New Roman" panose="02020603050405020304" pitchFamily="18" charset="0"/>
              </a:rPr>
              <a:t>khẩu (TK 3333)</a:t>
            </a:r>
            <a:endParaRPr lang="en-US" sz="3000" b="0" dirty="0">
              <a:solidFill>
                <a:srgbClr val="FF000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4294967295"/>
          </p:nvPr>
        </p:nvSpPr>
        <p:spPr/>
        <p:txBody>
          <a:bodyPr/>
          <a:lstStyle/>
          <a:p>
            <a:fld id="{38EF42A2-2C56-4F87-A66C-6D0840904275}" type="slidenum">
              <a:rPr lang="vi-VN" smtClean="0"/>
              <a:t>70</a:t>
            </a:fld>
            <a:endParaRPr lang="vi-VN"/>
          </a:p>
        </p:txBody>
      </p:sp>
    </p:spTree>
    <p:extLst>
      <p:ext uri="{BB962C8B-B14F-4D97-AF65-F5344CB8AC3E}">
        <p14:creationId xmlns:p14="http://schemas.microsoft.com/office/powerpoint/2010/main" val="1598164976"/>
      </p:ext>
    </p:extLst>
  </p:cSld>
  <p:clrMapOvr>
    <a:masterClrMapping/>
  </p:clrMapOvr>
  <p:transition>
    <p:wip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520" y="188640"/>
            <a:ext cx="9143999" cy="5232253"/>
          </a:xfrm>
        </p:spPr>
        <p:txBody>
          <a:bodyPr>
            <a:noAutofit/>
          </a:bodyPr>
          <a:lstStyle/>
          <a:p>
            <a:pPr marL="0" indent="0">
              <a:buNone/>
            </a:pPr>
            <a:r>
              <a:rPr lang="en-US" sz="2800" b="0" dirty="0" smtClean="0">
                <a:latin typeface="+mj-lt"/>
              </a:rPr>
              <a:t>3. </a:t>
            </a:r>
            <a:r>
              <a:rPr lang="vi-VN" sz="2800" b="0" dirty="0" smtClean="0">
                <a:latin typeface="+mj-lt"/>
              </a:rPr>
              <a:t>- </a:t>
            </a:r>
            <a:r>
              <a:rPr lang="vi-VN" sz="2800" b="0" dirty="0">
                <a:latin typeface="+mj-lt"/>
              </a:rPr>
              <a:t>Thuế nhập khẩu đã nộp ở khâu nhập khẩu, được hoàn khi tái xuất hàng hóa, ghi: </a:t>
            </a:r>
            <a:endParaRPr lang="en-US" sz="2800" b="0" dirty="0">
              <a:latin typeface="+mj-lt"/>
            </a:endParaRPr>
          </a:p>
          <a:p>
            <a:pPr marL="0" indent="0">
              <a:buNone/>
            </a:pPr>
            <a:r>
              <a:rPr lang="vi-VN" sz="2800" b="0" dirty="0">
                <a:latin typeface="+mj-lt"/>
              </a:rPr>
              <a:t>Nợ TK </a:t>
            </a:r>
            <a:r>
              <a:rPr lang="vi-VN" sz="2800" b="0" dirty="0" smtClean="0">
                <a:latin typeface="+mj-lt"/>
              </a:rPr>
              <a:t>3333</a:t>
            </a:r>
            <a:endParaRPr lang="en-US" sz="2800" b="0" dirty="0">
              <a:latin typeface="+mj-lt"/>
            </a:endParaRPr>
          </a:p>
          <a:p>
            <a:pPr marL="0" indent="0">
              <a:buNone/>
            </a:pPr>
            <a:r>
              <a:rPr lang="en-US" sz="2800" b="0" dirty="0" smtClean="0">
                <a:latin typeface="+mj-lt"/>
              </a:rPr>
              <a:t>   </a:t>
            </a:r>
            <a:r>
              <a:rPr lang="vi-VN" sz="2800" b="0" dirty="0" smtClean="0">
                <a:latin typeface="+mj-lt"/>
              </a:rPr>
              <a:t>Có </a:t>
            </a:r>
            <a:r>
              <a:rPr lang="vi-VN" sz="2800" b="0" dirty="0">
                <a:latin typeface="+mj-lt"/>
              </a:rPr>
              <a:t>TK </a:t>
            </a:r>
            <a:r>
              <a:rPr lang="vi-VN" sz="2800" b="0" dirty="0" smtClean="0">
                <a:latin typeface="+mj-lt"/>
              </a:rPr>
              <a:t>632</a:t>
            </a:r>
            <a:endParaRPr lang="en-US" sz="2800" b="0" dirty="0">
              <a:latin typeface="+mj-lt"/>
            </a:endParaRPr>
          </a:p>
          <a:p>
            <a:pPr marL="0" indent="0">
              <a:buNone/>
            </a:pPr>
            <a:r>
              <a:rPr lang="en-US" sz="2800" b="0" dirty="0" smtClean="0">
                <a:latin typeface="+mj-lt"/>
              </a:rPr>
              <a:t>   </a:t>
            </a:r>
            <a:r>
              <a:rPr lang="vi-VN" sz="2800" b="0" dirty="0" smtClean="0">
                <a:latin typeface="+mj-lt"/>
              </a:rPr>
              <a:t>Có  </a:t>
            </a:r>
            <a:r>
              <a:rPr lang="vi-VN" sz="2800" b="0" dirty="0">
                <a:latin typeface="+mj-lt"/>
              </a:rPr>
              <a:t>TK 152, 153, </a:t>
            </a:r>
            <a:endParaRPr lang="en-US" sz="2800" b="0" dirty="0">
              <a:latin typeface="+mj-lt"/>
            </a:endParaRPr>
          </a:p>
          <a:p>
            <a:pPr marL="0" indent="0">
              <a:buNone/>
            </a:pPr>
            <a:r>
              <a:rPr lang="en-US" sz="2800" b="0" dirty="0" smtClean="0">
                <a:latin typeface="+mj-lt"/>
              </a:rPr>
              <a:t>4. </a:t>
            </a:r>
            <a:r>
              <a:rPr lang="vi-VN" sz="2800" b="0" dirty="0" smtClean="0">
                <a:latin typeface="+mj-lt"/>
              </a:rPr>
              <a:t>Thuế </a:t>
            </a:r>
            <a:r>
              <a:rPr lang="vi-VN" sz="2800" b="0" dirty="0">
                <a:latin typeface="+mj-lt"/>
              </a:rPr>
              <a:t>nhập khẩu đã nộp ở khâu nhập khẩu, được hoàn khi tái xuất TSCĐ, ghi:</a:t>
            </a:r>
            <a:endParaRPr lang="en-US" sz="2800" b="0" dirty="0">
              <a:latin typeface="+mj-lt"/>
            </a:endParaRPr>
          </a:p>
          <a:p>
            <a:pPr marL="0" indent="0">
              <a:buNone/>
            </a:pPr>
            <a:r>
              <a:rPr lang="vi-VN" sz="2800" b="0" dirty="0">
                <a:latin typeface="+mj-lt"/>
              </a:rPr>
              <a:t>Nợ TK </a:t>
            </a:r>
            <a:r>
              <a:rPr lang="vi-VN" sz="2800" b="0" dirty="0" smtClean="0">
                <a:latin typeface="+mj-lt"/>
              </a:rPr>
              <a:t>3333</a:t>
            </a:r>
            <a:endParaRPr lang="en-US" sz="2800" b="0" dirty="0" smtClean="0">
              <a:latin typeface="+mj-lt"/>
            </a:endParaRPr>
          </a:p>
          <a:p>
            <a:pPr marL="0" indent="0">
              <a:buNone/>
            </a:pPr>
            <a:r>
              <a:rPr lang="vi-VN" sz="2800" b="0" dirty="0" smtClean="0">
                <a:latin typeface="+mj-lt"/>
              </a:rPr>
              <a:t> </a:t>
            </a:r>
            <a:r>
              <a:rPr lang="en-US" sz="2800" b="0" dirty="0">
                <a:latin typeface="+mj-lt"/>
              </a:rPr>
              <a:t> </a:t>
            </a:r>
            <a:r>
              <a:rPr lang="en-US" sz="2800" b="0" dirty="0" smtClean="0">
                <a:latin typeface="+mj-lt"/>
              </a:rPr>
              <a:t>   </a:t>
            </a:r>
            <a:r>
              <a:rPr lang="vi-VN" sz="2800" b="0" dirty="0" smtClean="0">
                <a:latin typeface="+mj-lt"/>
              </a:rPr>
              <a:t>Có </a:t>
            </a:r>
            <a:r>
              <a:rPr lang="vi-VN" sz="2800" b="0" dirty="0">
                <a:latin typeface="+mj-lt"/>
              </a:rPr>
              <a:t>TK 211 </a:t>
            </a:r>
            <a:endParaRPr lang="en-US" sz="2800" b="0" dirty="0" smtClean="0">
              <a:latin typeface="+mj-lt"/>
            </a:endParaRPr>
          </a:p>
          <a:p>
            <a:pPr marL="0" indent="0">
              <a:buNone/>
            </a:pPr>
            <a:r>
              <a:rPr lang="en-US" sz="2800" b="0" dirty="0">
                <a:latin typeface="+mj-lt"/>
              </a:rPr>
              <a:t> </a:t>
            </a:r>
            <a:r>
              <a:rPr lang="en-US" sz="2800" b="0" dirty="0" smtClean="0">
                <a:latin typeface="+mj-lt"/>
              </a:rPr>
              <a:t>    </a:t>
            </a:r>
            <a:r>
              <a:rPr lang="vi-VN" sz="2800" b="0" dirty="0" smtClean="0">
                <a:latin typeface="+mj-lt"/>
              </a:rPr>
              <a:t>Có </a:t>
            </a:r>
            <a:r>
              <a:rPr lang="vi-VN" sz="2800" b="0" dirty="0">
                <a:latin typeface="+mj-lt"/>
              </a:rPr>
              <a:t>TK 811 </a:t>
            </a:r>
            <a:r>
              <a:rPr lang="vi-VN" sz="2800" b="0" dirty="0" smtClean="0">
                <a:latin typeface="+mj-lt"/>
              </a:rPr>
              <a:t>(</a:t>
            </a:r>
            <a:r>
              <a:rPr lang="vi-VN" sz="2800" b="0" dirty="0">
                <a:latin typeface="+mj-lt"/>
              </a:rPr>
              <a:t>nếu bán TSCĐ). </a:t>
            </a:r>
            <a:endParaRPr lang="en-US" sz="2800" b="0" dirty="0">
              <a:latin typeface="+mj-lt"/>
            </a:endParaRPr>
          </a:p>
          <a:p>
            <a:endParaRPr lang="en-US" sz="2800" b="0" dirty="0">
              <a:latin typeface="+mj-lt"/>
              <a:cs typeface="Times New Roman" panose="02020603050405020304" pitchFamily="18" charset="0"/>
            </a:endParaRPr>
          </a:p>
          <a:p>
            <a:pPr marL="0" indent="0">
              <a:buNone/>
            </a:pPr>
            <a:endParaRPr lang="en-US" sz="2800" b="0" dirty="0">
              <a:latin typeface="+mj-lt"/>
              <a:cs typeface="Times New Roman" panose="02020603050405020304" pitchFamily="18" charset="0"/>
            </a:endParaRPr>
          </a:p>
        </p:txBody>
      </p:sp>
      <p:sp>
        <p:nvSpPr>
          <p:cNvPr id="2" name="Slide Number Placeholder 1"/>
          <p:cNvSpPr>
            <a:spLocks noGrp="1"/>
          </p:cNvSpPr>
          <p:nvPr>
            <p:ph type="sldNum" sz="quarter" idx="4294967295"/>
          </p:nvPr>
        </p:nvSpPr>
        <p:spPr/>
        <p:txBody>
          <a:bodyPr/>
          <a:lstStyle/>
          <a:p>
            <a:fld id="{38EF42A2-2C56-4F87-A66C-6D0840904275}" type="slidenum">
              <a:rPr lang="vi-VN" smtClean="0"/>
              <a:t>71</a:t>
            </a:fld>
            <a:endParaRPr lang="vi-VN"/>
          </a:p>
        </p:txBody>
      </p:sp>
    </p:spTree>
    <p:extLst>
      <p:ext uri="{BB962C8B-B14F-4D97-AF65-F5344CB8AC3E}">
        <p14:creationId xmlns:p14="http://schemas.microsoft.com/office/powerpoint/2010/main" val="621888557"/>
      </p:ext>
    </p:extLst>
  </p:cSld>
  <p:clrMapOvr>
    <a:masterClrMapping/>
  </p:clrMapOvr>
  <p:transition>
    <p:wip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55517"/>
            <a:ext cx="9143999" cy="5232253"/>
          </a:xfrm>
        </p:spPr>
        <p:txBody>
          <a:bodyPr>
            <a:noAutofit/>
          </a:bodyPr>
          <a:lstStyle/>
          <a:p>
            <a:pPr marL="0" indent="0">
              <a:buNone/>
            </a:pPr>
            <a:r>
              <a:rPr lang="en-US" sz="2800" b="0" dirty="0" smtClean="0">
                <a:latin typeface="Times New Roman" panose="02020603050405020304" pitchFamily="18" charset="0"/>
                <a:cs typeface="Times New Roman" panose="02020603050405020304" pitchFamily="18" charset="0"/>
              </a:rPr>
              <a:t>1</a:t>
            </a:r>
            <a:r>
              <a:rPr lang="vi-VN" sz="2800" b="0" dirty="0">
                <a:latin typeface="Times New Roman" panose="02020603050405020304" pitchFamily="18" charset="0"/>
                <a:cs typeface="Times New Roman" panose="02020603050405020304" pitchFamily="18" charset="0"/>
              </a:rPr>
              <a:t> Kế toán thuế xuất khẩu phải nộp khi bán hàng hoá, cung cấp dịch vụ</a:t>
            </a:r>
            <a:r>
              <a:rPr lang="vi-VN" sz="2800" b="0" dirty="0" smtClean="0">
                <a:latin typeface="Times New Roman" panose="02020603050405020304" pitchFamily="18" charset="0"/>
                <a:cs typeface="Times New Roman" panose="02020603050405020304" pitchFamily="18" charset="0"/>
              </a:rPr>
              <a:t>:</a:t>
            </a:r>
            <a:endParaRPr lang="en-US" sz="2800" b="0" dirty="0" smtClean="0">
              <a:latin typeface="Times New Roman" panose="02020603050405020304" pitchFamily="18" charset="0"/>
              <a:cs typeface="Times New Roman" panose="02020603050405020304" pitchFamily="18" charset="0"/>
            </a:endParaRPr>
          </a:p>
          <a:p>
            <a:pPr marL="0" indent="0">
              <a:buNone/>
            </a:pPr>
            <a:r>
              <a:rPr lang="vi-VN" sz="2800" b="0" dirty="0">
                <a:latin typeface="Times New Roman" panose="02020603050405020304" pitchFamily="18" charset="0"/>
                <a:cs typeface="Times New Roman" panose="02020603050405020304" pitchFamily="18" charset="0"/>
              </a:rPr>
              <a:t>- Trường hợp tách ngay được thuế xuất khẩu phải nộp tại thời điểm giao dịch phát sinh, kế toán phản ánh doanh thu bán hàng và cung cấp dịch vụ không bao gồm thuế xuất khẩu, ghi:</a:t>
            </a:r>
            <a:endParaRPr lang="en-US" sz="2800" b="0" dirty="0">
              <a:latin typeface="Times New Roman" panose="02020603050405020304" pitchFamily="18" charset="0"/>
              <a:cs typeface="Times New Roman" panose="02020603050405020304" pitchFamily="18" charset="0"/>
            </a:endParaRPr>
          </a:p>
          <a:p>
            <a:pPr marL="0" indent="0">
              <a:buNone/>
            </a:pPr>
            <a:r>
              <a:rPr lang="vi-VN" sz="2800" b="0" dirty="0">
                <a:latin typeface="Times New Roman" panose="02020603050405020304" pitchFamily="18" charset="0"/>
                <a:cs typeface="Times New Roman" panose="02020603050405020304" pitchFamily="18" charset="0"/>
              </a:rPr>
              <a:t>Nợ </a:t>
            </a:r>
            <a:r>
              <a:rPr lang="vi-VN" sz="2800" b="0" dirty="0" smtClean="0">
                <a:latin typeface="Times New Roman" panose="02020603050405020304" pitchFamily="18" charset="0"/>
                <a:cs typeface="Times New Roman" panose="02020603050405020304" pitchFamily="18" charset="0"/>
              </a:rPr>
              <a:t> </a:t>
            </a:r>
            <a:r>
              <a:rPr lang="vi-VN" sz="2800" b="0" dirty="0">
                <a:latin typeface="Times New Roman" panose="02020603050405020304" pitchFamily="18" charset="0"/>
                <a:cs typeface="Times New Roman" panose="02020603050405020304" pitchFamily="18" charset="0"/>
              </a:rPr>
              <a:t>TK 111, 112, 131 (tổng giá thanh toán)</a:t>
            </a:r>
            <a:endParaRPr lang="en-US" sz="2800" b="0" dirty="0">
              <a:latin typeface="Times New Roman" panose="02020603050405020304" pitchFamily="18" charset="0"/>
              <a:cs typeface="Times New Roman" panose="02020603050405020304" pitchFamily="18" charset="0"/>
            </a:endParaRPr>
          </a:p>
          <a:p>
            <a:pPr marL="0" indent="0">
              <a:buNone/>
            </a:pPr>
            <a:r>
              <a:rPr lang="en-US" sz="2800" b="0" dirty="0" smtClean="0">
                <a:latin typeface="Times New Roman" panose="02020603050405020304" pitchFamily="18" charset="0"/>
                <a:cs typeface="Times New Roman" panose="02020603050405020304" pitchFamily="18" charset="0"/>
              </a:rPr>
              <a:t>    </a:t>
            </a:r>
            <a:r>
              <a:rPr lang="vi-VN" sz="2800" b="0" dirty="0" smtClean="0">
                <a:latin typeface="Times New Roman" panose="02020603050405020304" pitchFamily="18" charset="0"/>
                <a:cs typeface="Times New Roman" panose="02020603050405020304" pitchFamily="18" charset="0"/>
              </a:rPr>
              <a:t>Có </a:t>
            </a:r>
            <a:r>
              <a:rPr lang="vi-VN" sz="2800" b="0" dirty="0">
                <a:latin typeface="Times New Roman" panose="02020603050405020304" pitchFamily="18" charset="0"/>
                <a:cs typeface="Times New Roman" panose="02020603050405020304" pitchFamily="18" charset="0"/>
              </a:rPr>
              <a:t>TK 511 </a:t>
            </a:r>
            <a:endParaRPr lang="en-US" sz="2800" b="0" dirty="0">
              <a:latin typeface="Times New Roman" panose="02020603050405020304" pitchFamily="18" charset="0"/>
              <a:cs typeface="Times New Roman" panose="02020603050405020304" pitchFamily="18" charset="0"/>
            </a:endParaRPr>
          </a:p>
          <a:p>
            <a:pPr marL="0" indent="0">
              <a:buNone/>
            </a:pPr>
            <a:r>
              <a:rPr lang="en-US" sz="2800" b="0" dirty="0" smtClean="0">
                <a:latin typeface="Times New Roman" panose="02020603050405020304" pitchFamily="18" charset="0"/>
                <a:cs typeface="Times New Roman" panose="02020603050405020304" pitchFamily="18" charset="0"/>
              </a:rPr>
              <a:t>    </a:t>
            </a:r>
            <a:r>
              <a:rPr lang="vi-VN" sz="2800" b="0" dirty="0" smtClean="0">
                <a:latin typeface="Times New Roman" panose="02020603050405020304" pitchFamily="18" charset="0"/>
                <a:cs typeface="Times New Roman" panose="02020603050405020304" pitchFamily="18" charset="0"/>
              </a:rPr>
              <a:t>Có </a:t>
            </a:r>
            <a:r>
              <a:rPr lang="vi-VN" sz="2800" b="0" dirty="0">
                <a:latin typeface="Times New Roman" panose="02020603050405020304" pitchFamily="18" charset="0"/>
                <a:cs typeface="Times New Roman" panose="02020603050405020304" pitchFamily="18" charset="0"/>
              </a:rPr>
              <a:t>TK </a:t>
            </a:r>
            <a:r>
              <a:rPr lang="vi-VN" sz="2800" b="0" dirty="0" smtClean="0">
                <a:latin typeface="Times New Roman" panose="02020603050405020304" pitchFamily="18" charset="0"/>
                <a:cs typeface="Times New Roman" panose="02020603050405020304" pitchFamily="18" charset="0"/>
              </a:rPr>
              <a:t>3333</a:t>
            </a:r>
            <a:endParaRPr lang="en-US" sz="2800" b="0" dirty="0">
              <a:latin typeface="Times New Roman" panose="02020603050405020304" pitchFamily="18" charset="0"/>
              <a:cs typeface="Times New Roman" panose="02020603050405020304" pitchFamily="18" charset="0"/>
            </a:endParaRPr>
          </a:p>
          <a:p>
            <a:pPr marL="0" indent="0">
              <a:buNone/>
            </a:pPr>
            <a:endParaRPr lang="en-US" sz="2800" b="0" dirty="0">
              <a:latin typeface="Times New Roman" panose="02020603050405020304" pitchFamily="18" charset="0"/>
              <a:cs typeface="Times New Roman" panose="02020603050405020304" pitchFamily="18" charset="0"/>
            </a:endParaRPr>
          </a:p>
        </p:txBody>
      </p:sp>
      <p:sp>
        <p:nvSpPr>
          <p:cNvPr id="4" name="Title 1"/>
          <p:cNvSpPr txBox="1">
            <a:spLocks/>
          </p:cNvSpPr>
          <p:nvPr/>
        </p:nvSpPr>
        <p:spPr>
          <a:xfrm>
            <a:off x="417095" y="131708"/>
            <a:ext cx="9015663" cy="7554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buFontTx/>
              <a:buChar char="-"/>
            </a:pPr>
            <a:r>
              <a:rPr lang="en-US" sz="3000" b="0" dirty="0" err="1" smtClean="0">
                <a:solidFill>
                  <a:srgbClr val="FF0000"/>
                </a:solidFill>
                <a:latin typeface="Times New Roman" panose="02020603050405020304" pitchFamily="18" charset="0"/>
                <a:cs typeface="Times New Roman" panose="02020603050405020304" pitchFamily="18" charset="0"/>
              </a:rPr>
              <a:t>Kế</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toán</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thuế</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xuất</a:t>
            </a:r>
            <a:r>
              <a:rPr lang="vi-VN" sz="3000" b="0" dirty="0" smtClean="0">
                <a:solidFill>
                  <a:srgbClr val="FF0000"/>
                </a:solidFill>
                <a:latin typeface="Times New Roman" panose="02020603050405020304" pitchFamily="18" charset="0"/>
                <a:cs typeface="Times New Roman" panose="02020603050405020304" pitchFamily="18" charset="0"/>
              </a:rPr>
              <a:t> </a:t>
            </a:r>
            <a:r>
              <a:rPr lang="vi-VN" sz="3000" b="0" dirty="0">
                <a:solidFill>
                  <a:srgbClr val="FF0000"/>
                </a:solidFill>
                <a:latin typeface="Times New Roman" panose="02020603050405020304" pitchFamily="18" charset="0"/>
                <a:cs typeface="Times New Roman" panose="02020603050405020304" pitchFamily="18" charset="0"/>
              </a:rPr>
              <a:t>khẩu (TK 3333)</a:t>
            </a:r>
            <a:endParaRPr lang="en-US" sz="3000" b="0" dirty="0">
              <a:solidFill>
                <a:srgbClr val="FF000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4294967295"/>
          </p:nvPr>
        </p:nvSpPr>
        <p:spPr/>
        <p:txBody>
          <a:bodyPr/>
          <a:lstStyle/>
          <a:p>
            <a:fld id="{38EF42A2-2C56-4F87-A66C-6D0840904275}" type="slidenum">
              <a:rPr lang="vi-VN" smtClean="0"/>
              <a:t>72</a:t>
            </a:fld>
            <a:endParaRPr lang="vi-VN"/>
          </a:p>
        </p:txBody>
      </p:sp>
    </p:spTree>
    <p:extLst>
      <p:ext uri="{BB962C8B-B14F-4D97-AF65-F5344CB8AC3E}">
        <p14:creationId xmlns:p14="http://schemas.microsoft.com/office/powerpoint/2010/main" val="1612558312"/>
      </p:ext>
    </p:extLst>
  </p:cSld>
  <p:clrMapOvr>
    <a:masterClrMapping/>
  </p:clrMapOvr>
  <p:transition>
    <p:wip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520" y="188640"/>
            <a:ext cx="9143999" cy="5232253"/>
          </a:xfrm>
        </p:spPr>
        <p:txBody>
          <a:bodyPr>
            <a:noAutofit/>
          </a:bodyPr>
          <a:lstStyle/>
          <a:p>
            <a:pPr marL="0" indent="0">
              <a:buNone/>
            </a:pPr>
            <a:r>
              <a:rPr lang="vi-VN" sz="2800" b="0" dirty="0">
                <a:latin typeface="+mj-lt"/>
              </a:rPr>
              <a:t>- Trường hợp không tách ngay được thuế xuất khẩu phải nộp tại thời điểm giao dịch phát sinh, kế toán phản ánh doanh thu bán hàng và cung cấp dịch vụ bao gồm cả thuế xuất khẩu. Định kỳ khi xác định số thuế xuất khẩu phải nộp, kế toán ghi giảm doanh thu, ghi:</a:t>
            </a:r>
            <a:endParaRPr lang="en-US" sz="2800" b="0" dirty="0">
              <a:latin typeface="+mj-lt"/>
            </a:endParaRPr>
          </a:p>
          <a:p>
            <a:pPr marL="0" indent="0">
              <a:buNone/>
            </a:pPr>
            <a:r>
              <a:rPr lang="vi-VN" sz="2800" b="0" dirty="0">
                <a:latin typeface="+mj-lt"/>
              </a:rPr>
              <a:t>Nợ TK 511 </a:t>
            </a:r>
            <a:endParaRPr lang="en-US" sz="2800" b="0" dirty="0" smtClean="0">
              <a:latin typeface="+mj-lt"/>
            </a:endParaRPr>
          </a:p>
          <a:p>
            <a:pPr marL="0" indent="0">
              <a:buNone/>
            </a:pPr>
            <a:r>
              <a:rPr lang="en-US" sz="2800" b="0" dirty="0" smtClean="0">
                <a:latin typeface="+mj-lt"/>
              </a:rPr>
              <a:t>     </a:t>
            </a:r>
            <a:r>
              <a:rPr lang="vi-VN" sz="2800" b="0" dirty="0" smtClean="0">
                <a:latin typeface="+mj-lt"/>
              </a:rPr>
              <a:t>Có </a:t>
            </a:r>
            <a:r>
              <a:rPr lang="vi-VN" sz="2800" b="0" dirty="0">
                <a:latin typeface="+mj-lt"/>
              </a:rPr>
              <a:t>TK 3333 </a:t>
            </a:r>
            <a:endParaRPr lang="en-US" sz="2800" b="0" dirty="0" smtClean="0">
              <a:latin typeface="+mj-lt"/>
            </a:endParaRPr>
          </a:p>
          <a:p>
            <a:pPr marL="0" indent="0">
              <a:buNone/>
            </a:pPr>
            <a:r>
              <a:rPr lang="vi-VN" sz="2800" b="0" dirty="0" smtClean="0">
                <a:latin typeface="+mj-lt"/>
              </a:rPr>
              <a:t>b</a:t>
            </a:r>
            <a:r>
              <a:rPr lang="vi-VN" sz="2800" b="0" dirty="0">
                <a:latin typeface="+mj-lt"/>
              </a:rPr>
              <a:t>) Khi nộp tiền thuế xuất khẩu vào NSNN, ghi:</a:t>
            </a:r>
            <a:endParaRPr lang="en-US" sz="2800" b="0" dirty="0">
              <a:latin typeface="+mj-lt"/>
            </a:endParaRPr>
          </a:p>
          <a:p>
            <a:pPr marL="0" indent="0">
              <a:buNone/>
            </a:pPr>
            <a:r>
              <a:rPr lang="vi-VN" sz="2800" b="0" dirty="0">
                <a:latin typeface="+mj-lt"/>
              </a:rPr>
              <a:t>Nợ TK 3333 </a:t>
            </a:r>
            <a:r>
              <a:rPr lang="en-US" sz="2800" b="0" dirty="0" smtClean="0">
                <a:latin typeface="+mj-lt"/>
              </a:rPr>
              <a:t> </a:t>
            </a:r>
          </a:p>
          <a:p>
            <a:pPr marL="0" indent="0">
              <a:buNone/>
            </a:pPr>
            <a:r>
              <a:rPr lang="en-US" sz="2800" b="0" dirty="0">
                <a:latin typeface="+mj-lt"/>
              </a:rPr>
              <a:t> </a:t>
            </a:r>
            <a:r>
              <a:rPr lang="en-US" sz="2800" b="0" dirty="0" smtClean="0">
                <a:latin typeface="+mj-lt"/>
              </a:rPr>
              <a:t>  </a:t>
            </a:r>
            <a:r>
              <a:rPr lang="vi-VN" sz="2800" b="0" dirty="0" smtClean="0">
                <a:latin typeface="+mj-lt"/>
              </a:rPr>
              <a:t>Có  </a:t>
            </a:r>
            <a:r>
              <a:rPr lang="vi-VN" sz="2800" b="0" dirty="0">
                <a:latin typeface="+mj-lt"/>
              </a:rPr>
              <a:t>TK 111, 112</a:t>
            </a:r>
            <a:r>
              <a:rPr lang="vi-VN" sz="2800" b="0" dirty="0" smtClean="0">
                <a:latin typeface="+mj-lt"/>
              </a:rPr>
              <a:t>,...</a:t>
            </a:r>
            <a:endParaRPr lang="en-US" sz="2800" b="0" dirty="0">
              <a:latin typeface="+mj-lt"/>
            </a:endParaRPr>
          </a:p>
          <a:p>
            <a:pPr marL="0" indent="0">
              <a:buNone/>
            </a:pPr>
            <a:r>
              <a:rPr lang="vi-VN" sz="2800" b="0" dirty="0" smtClean="0">
                <a:latin typeface="+mj-lt"/>
              </a:rPr>
              <a:t>c</a:t>
            </a:r>
            <a:r>
              <a:rPr lang="vi-VN" sz="2800" b="0" dirty="0">
                <a:latin typeface="+mj-lt"/>
              </a:rPr>
              <a:t>) Thuế xuất khẩu được hoàn hoặc được giảm (nếu có), ghi:</a:t>
            </a:r>
            <a:endParaRPr lang="en-US" sz="2800" b="0" dirty="0">
              <a:latin typeface="+mj-lt"/>
            </a:endParaRPr>
          </a:p>
          <a:p>
            <a:pPr marL="0" indent="0">
              <a:buNone/>
            </a:pPr>
            <a:r>
              <a:rPr lang="vi-VN" sz="2800" b="0" dirty="0">
                <a:latin typeface="+mj-lt"/>
              </a:rPr>
              <a:t>	Nợ </a:t>
            </a:r>
            <a:r>
              <a:rPr lang="vi-VN" sz="2800" b="0" dirty="0" smtClean="0">
                <a:latin typeface="+mj-lt"/>
              </a:rPr>
              <a:t> </a:t>
            </a:r>
            <a:r>
              <a:rPr lang="vi-VN" sz="2800" b="0" dirty="0">
                <a:latin typeface="+mj-lt"/>
              </a:rPr>
              <a:t>TK 111, 112, </a:t>
            </a:r>
            <a:r>
              <a:rPr lang="vi-VN" sz="2800" b="0" dirty="0" smtClean="0">
                <a:latin typeface="+mj-lt"/>
              </a:rPr>
              <a:t>3333</a:t>
            </a:r>
            <a:endParaRPr lang="en-US" sz="2800" b="0" dirty="0">
              <a:latin typeface="+mj-lt"/>
            </a:endParaRPr>
          </a:p>
          <a:p>
            <a:pPr marL="0" indent="0">
              <a:buNone/>
            </a:pPr>
            <a:r>
              <a:rPr lang="en-US" sz="2800" b="0" dirty="0">
                <a:latin typeface="+mj-lt"/>
              </a:rPr>
              <a:t> </a:t>
            </a:r>
            <a:r>
              <a:rPr lang="en-US" sz="2800" b="0" dirty="0" smtClean="0">
                <a:latin typeface="+mj-lt"/>
              </a:rPr>
              <a:t>          </a:t>
            </a:r>
            <a:r>
              <a:rPr lang="vi-VN" sz="2800" b="0" dirty="0" smtClean="0">
                <a:latin typeface="+mj-lt"/>
              </a:rPr>
              <a:t>Có </a:t>
            </a:r>
            <a:r>
              <a:rPr lang="vi-VN" sz="2800" b="0" dirty="0">
                <a:latin typeface="+mj-lt"/>
              </a:rPr>
              <a:t>TK 711 - Thu nhập khác.</a:t>
            </a:r>
            <a:endParaRPr lang="en-US" sz="2800" b="0" dirty="0">
              <a:latin typeface="+mj-lt"/>
            </a:endParaRPr>
          </a:p>
          <a:p>
            <a:endParaRPr lang="en-US" sz="2800" b="0" dirty="0">
              <a:latin typeface="+mj-lt"/>
              <a:cs typeface="Times New Roman" panose="02020603050405020304" pitchFamily="18" charset="0"/>
            </a:endParaRPr>
          </a:p>
          <a:p>
            <a:pPr marL="0" indent="0">
              <a:buNone/>
            </a:pPr>
            <a:endParaRPr lang="en-US" sz="2800" b="0" dirty="0">
              <a:latin typeface="+mj-lt"/>
              <a:cs typeface="Times New Roman" panose="02020603050405020304" pitchFamily="18" charset="0"/>
            </a:endParaRPr>
          </a:p>
        </p:txBody>
      </p:sp>
      <p:sp>
        <p:nvSpPr>
          <p:cNvPr id="2" name="Slide Number Placeholder 1"/>
          <p:cNvSpPr>
            <a:spLocks noGrp="1"/>
          </p:cNvSpPr>
          <p:nvPr>
            <p:ph type="sldNum" sz="quarter" idx="4294967295"/>
          </p:nvPr>
        </p:nvSpPr>
        <p:spPr/>
        <p:txBody>
          <a:bodyPr/>
          <a:lstStyle/>
          <a:p>
            <a:fld id="{38EF42A2-2C56-4F87-A66C-6D0840904275}" type="slidenum">
              <a:rPr lang="vi-VN" smtClean="0"/>
              <a:t>73</a:t>
            </a:fld>
            <a:endParaRPr lang="vi-VN"/>
          </a:p>
        </p:txBody>
      </p:sp>
    </p:spTree>
    <p:extLst>
      <p:ext uri="{BB962C8B-B14F-4D97-AF65-F5344CB8AC3E}">
        <p14:creationId xmlns:p14="http://schemas.microsoft.com/office/powerpoint/2010/main" val="1758821579"/>
      </p:ext>
    </p:extLst>
  </p:cSld>
  <p:clrMapOvr>
    <a:masterClrMapping/>
  </p:clrMapOvr>
  <p:transition>
    <p:wip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520" y="188640"/>
            <a:ext cx="9143999" cy="5232253"/>
          </a:xfrm>
        </p:spPr>
        <p:txBody>
          <a:bodyPr>
            <a:noAutofit/>
          </a:bodyPr>
          <a:lstStyle/>
          <a:p>
            <a:pPr marL="0" indent="0">
              <a:buNone/>
            </a:pPr>
            <a:r>
              <a:rPr lang="en-US" sz="2800" b="0" dirty="0" err="1" smtClean="0">
                <a:latin typeface="+mj-lt"/>
                <a:cs typeface="Times New Roman" panose="02020603050405020304" pitchFamily="18" charset="0"/>
              </a:rPr>
              <a:t>VÍ</a:t>
            </a:r>
            <a:r>
              <a:rPr lang="en-US" sz="2800" b="0" dirty="0" smtClean="0">
                <a:latin typeface="+mj-lt"/>
                <a:cs typeface="Times New Roman" panose="02020603050405020304" pitchFamily="18" charset="0"/>
              </a:rPr>
              <a:t> </a:t>
            </a:r>
            <a:r>
              <a:rPr lang="en-US" sz="2800" b="0" dirty="0" err="1" smtClean="0">
                <a:latin typeface="+mj-lt"/>
                <a:cs typeface="Times New Roman" panose="02020603050405020304" pitchFamily="18" charset="0"/>
              </a:rPr>
              <a:t>DỤ</a:t>
            </a:r>
            <a:r>
              <a:rPr lang="en-US" sz="2800" b="0" dirty="0" smtClean="0">
                <a:latin typeface="+mj-lt"/>
                <a:cs typeface="Times New Roman" panose="02020603050405020304" pitchFamily="18" charset="0"/>
              </a:rPr>
              <a:t>: 1. </a:t>
            </a:r>
            <a:r>
              <a:rPr lang="en-US" sz="2800" b="0" dirty="0" err="1" smtClean="0">
                <a:latin typeface="Times New Roman" panose="02020603050405020304" pitchFamily="18" charset="0"/>
                <a:ea typeface="Tahoma" panose="020B0604030504040204" pitchFamily="34" charset="0"/>
                <a:cs typeface="Times New Roman" panose="02020603050405020304" pitchFamily="18" charset="0"/>
              </a:rPr>
              <a:t>Doanh</a:t>
            </a:r>
            <a:r>
              <a:rPr lang="en-US" sz="2800" b="0" dirty="0" smtClean="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nghiệp</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nhập</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khẩu</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lô</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hàng</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hóa</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trị</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giá</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smtClean="0">
                <a:latin typeface="Times New Roman" panose="02020603050405020304" pitchFamily="18" charset="0"/>
                <a:ea typeface="Tahoma" panose="020B0604030504040204" pitchFamily="34" charset="0"/>
                <a:cs typeface="Times New Roman" panose="02020603050405020304" pitchFamily="18" charset="0"/>
              </a:rPr>
              <a:t>308.000.000 </a:t>
            </a:r>
            <a:r>
              <a:rPr lang="en-US" sz="2800" b="0" dirty="0">
                <a:latin typeface="Times New Roman" panose="02020603050405020304" pitchFamily="18" charset="0"/>
                <a:ea typeface="Tahoma" panose="020B0604030504040204" pitchFamily="34" charset="0"/>
                <a:cs typeface="Times New Roman" panose="02020603050405020304" pitchFamily="18" charset="0"/>
              </a:rPr>
              <a:t>đ,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thuế</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suất</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thuế</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nhập</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khẩu</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là</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smtClean="0">
                <a:latin typeface="Times New Roman" panose="02020603050405020304" pitchFamily="18" charset="0"/>
                <a:ea typeface="Tahoma" panose="020B0604030504040204" pitchFamily="34" charset="0"/>
                <a:cs typeface="Times New Roman" panose="02020603050405020304" pitchFamily="18" charset="0"/>
              </a:rPr>
              <a:t>10</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thuế</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suất</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thuế</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TTĐB</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là</a:t>
            </a:r>
            <a:r>
              <a:rPr lang="en-US" sz="2800" b="0" dirty="0">
                <a:latin typeface="Times New Roman" panose="02020603050405020304" pitchFamily="18" charset="0"/>
                <a:ea typeface="Tahoma" panose="020B0604030504040204" pitchFamily="34" charset="0"/>
                <a:cs typeface="Times New Roman" panose="02020603050405020304" pitchFamily="18" charset="0"/>
              </a:rPr>
              <a:t> 25%,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thuế</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suất</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thuế</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GTGT</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hàng</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nhập</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khẩu</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là</a:t>
            </a:r>
            <a:r>
              <a:rPr lang="en-US" sz="2800" b="0" dirty="0">
                <a:latin typeface="Times New Roman" panose="02020603050405020304" pitchFamily="18" charset="0"/>
                <a:ea typeface="Tahoma" panose="020B0604030504040204" pitchFamily="34" charset="0"/>
                <a:cs typeface="Times New Roman" panose="02020603050405020304" pitchFamily="18" charset="0"/>
              </a:rPr>
              <a:t> 10%,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chưa</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thanh</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toán</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tiền</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cho</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người</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bán</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Yêu</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cầu</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định</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khoản</a:t>
            </a:r>
            <a:r>
              <a:rPr lang="en-US" sz="2800" b="0" dirty="0">
                <a:latin typeface="Times New Roman" panose="02020603050405020304" pitchFamily="18" charset="0"/>
                <a:ea typeface="Tahoma" panose="020B0604030504040204" pitchFamily="34" charset="0"/>
                <a:cs typeface="Times New Roman" panose="02020603050405020304" pitchFamily="18" charset="0"/>
              </a:rPr>
              <a:t>:</a:t>
            </a:r>
          </a:p>
          <a:p>
            <a:pPr>
              <a:buAutoNum type="alphaLcParenR"/>
            </a:pPr>
            <a:r>
              <a:rPr lang="en-US" sz="2800" b="0" dirty="0" err="1" smtClean="0">
                <a:latin typeface="Times New Roman" panose="02020603050405020304" pitchFamily="18" charset="0"/>
                <a:ea typeface="Tahoma" panose="020B0604030504040204" pitchFamily="34" charset="0"/>
                <a:cs typeface="Times New Roman" panose="02020603050405020304" pitchFamily="18" charset="0"/>
              </a:rPr>
              <a:t>Kế</a:t>
            </a:r>
            <a:r>
              <a:rPr lang="en-US" sz="2800" b="0" dirty="0" smtClean="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toán</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hạch</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toán</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giá</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trị</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lô</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hàng</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nhập</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smtClean="0">
                <a:latin typeface="Times New Roman" panose="02020603050405020304" pitchFamily="18" charset="0"/>
                <a:ea typeface="Tahoma" panose="020B0604030504040204" pitchFamily="34" charset="0"/>
                <a:cs typeface="Times New Roman" panose="02020603050405020304" pitchFamily="18" charset="0"/>
              </a:rPr>
              <a:t>khẩu</a:t>
            </a:r>
            <a:r>
              <a:rPr lang="en-US" sz="2800" b="0" dirty="0" smtClean="0">
                <a:latin typeface="Times New Roman" panose="02020603050405020304" pitchFamily="18" charset="0"/>
                <a:ea typeface="Tahoma" panose="020B0604030504040204" pitchFamily="34" charset="0"/>
                <a:cs typeface="Times New Roman" panose="02020603050405020304" pitchFamily="18" charset="0"/>
              </a:rPr>
              <a:t>.</a:t>
            </a:r>
          </a:p>
          <a:p>
            <a:pPr>
              <a:buAutoNum type="alphaLcParenR"/>
            </a:pPr>
            <a:r>
              <a:rPr lang="en-US" sz="2800" b="0" dirty="0" err="1" smtClean="0">
                <a:latin typeface="Times New Roman" panose="02020603050405020304" pitchFamily="18" charset="0"/>
                <a:ea typeface="Tahoma" panose="020B0604030504040204" pitchFamily="34" charset="0"/>
                <a:cs typeface="Times New Roman" panose="02020603050405020304" pitchFamily="18" charset="0"/>
              </a:rPr>
              <a:t>Kế</a:t>
            </a:r>
            <a:r>
              <a:rPr lang="en-US" sz="2800" b="0" dirty="0" smtClean="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toán</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hạch</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toán</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nộp</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thuế</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giá</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trị</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gia</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tăng</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hàng</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nhập</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khẩu</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thuế</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TTĐB</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và</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thuế</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nhập</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khẩu</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bằng</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tiền</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gửi</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ngân</a:t>
            </a:r>
            <a:r>
              <a:rPr lang="en-US" sz="2800" b="0" dirty="0">
                <a:latin typeface="Times New Roman" panose="02020603050405020304" pitchFamily="18" charset="0"/>
                <a:ea typeface="Tahoma" panose="020B0604030504040204" pitchFamily="34" charset="0"/>
                <a:cs typeface="Times New Roman" panose="02020603050405020304" pitchFamily="18" charset="0"/>
              </a:rPr>
              <a:t> </a:t>
            </a:r>
            <a:r>
              <a:rPr lang="en-US" sz="2800" b="0" dirty="0" err="1">
                <a:latin typeface="Times New Roman" panose="02020603050405020304" pitchFamily="18" charset="0"/>
                <a:ea typeface="Tahoma" panose="020B0604030504040204" pitchFamily="34" charset="0"/>
                <a:cs typeface="Times New Roman" panose="02020603050405020304" pitchFamily="18" charset="0"/>
              </a:rPr>
              <a:t>hàng</a:t>
            </a:r>
            <a:endParaRPr lang="en-US" sz="2800" b="0" dirty="0">
              <a:latin typeface="Times New Roman" panose="02020603050405020304" pitchFamily="18" charset="0"/>
              <a:ea typeface="Tahoma" panose="020B0604030504040204" pitchFamily="34" charset="0"/>
              <a:cs typeface="Times New Roman" panose="02020603050405020304" pitchFamily="18" charset="0"/>
            </a:endParaRPr>
          </a:p>
          <a:p>
            <a:pPr marL="0" indent="0">
              <a:buNone/>
            </a:pPr>
            <a:endParaRPr lang="en-US" sz="2800" b="0" dirty="0" smtClean="0">
              <a:latin typeface="+mj-lt"/>
              <a:cs typeface="Times New Roman" panose="02020603050405020304" pitchFamily="18" charset="0"/>
            </a:endParaRPr>
          </a:p>
          <a:p>
            <a:pPr marL="0" indent="0">
              <a:buNone/>
            </a:pPr>
            <a:endParaRPr lang="en-US" sz="2800" b="0" dirty="0">
              <a:latin typeface="+mj-lt"/>
              <a:cs typeface="Times New Roman" panose="02020603050405020304" pitchFamily="18" charset="0"/>
            </a:endParaRPr>
          </a:p>
          <a:p>
            <a:pPr marL="0" indent="0">
              <a:buNone/>
            </a:pPr>
            <a:endParaRPr lang="en-US" sz="2800" b="0" dirty="0">
              <a:latin typeface="+mj-lt"/>
              <a:cs typeface="Times New Roman" panose="02020603050405020304" pitchFamily="18" charset="0"/>
            </a:endParaRPr>
          </a:p>
        </p:txBody>
      </p:sp>
      <p:sp>
        <p:nvSpPr>
          <p:cNvPr id="2" name="Slide Number Placeholder 1"/>
          <p:cNvSpPr>
            <a:spLocks noGrp="1"/>
          </p:cNvSpPr>
          <p:nvPr>
            <p:ph type="sldNum" sz="quarter" idx="4294967295"/>
          </p:nvPr>
        </p:nvSpPr>
        <p:spPr/>
        <p:txBody>
          <a:bodyPr/>
          <a:lstStyle/>
          <a:p>
            <a:fld id="{38EF42A2-2C56-4F87-A66C-6D0840904275}" type="slidenum">
              <a:rPr lang="vi-VN" smtClean="0"/>
              <a:t>74</a:t>
            </a:fld>
            <a:endParaRPr lang="vi-VN"/>
          </a:p>
        </p:txBody>
      </p:sp>
    </p:spTree>
    <p:extLst>
      <p:ext uri="{BB962C8B-B14F-4D97-AF65-F5344CB8AC3E}">
        <p14:creationId xmlns:p14="http://schemas.microsoft.com/office/powerpoint/2010/main" val="1100312827"/>
      </p:ext>
    </p:extLst>
  </p:cSld>
  <p:clrMapOvr>
    <a:masterClrMapping/>
  </p:clrMapOvr>
  <p:transition>
    <p:wip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2"/>
          <p:cNvSpPr txBox="1">
            <a:spLocks noChangeArrowheads="1"/>
          </p:cNvSpPr>
          <p:nvPr/>
        </p:nvSpPr>
        <p:spPr bwMode="auto">
          <a:xfrm>
            <a:off x="1259632" y="620689"/>
            <a:ext cx="7560840" cy="584775"/>
          </a:xfrm>
          <a:prstGeom prst="rect">
            <a:avLst/>
          </a:prstGeom>
          <a:noFill/>
          <a:ln w="9525">
            <a:noFill/>
            <a:miter lim="800000"/>
            <a:headEnd/>
            <a:tailEnd/>
          </a:ln>
        </p:spPr>
        <p:txBody>
          <a:bodyPr wrap="square">
            <a:spAutoFit/>
          </a:bodyPr>
          <a:lstStyle/>
          <a:p>
            <a:r>
              <a:rPr lang="vi-VN" sz="3200" b="1" dirty="0" smtClean="0">
                <a:solidFill>
                  <a:srgbClr val="FF0000"/>
                </a:solidFill>
                <a:latin typeface="+mj-lt"/>
              </a:rPr>
              <a:t>1.</a:t>
            </a:r>
            <a:r>
              <a:rPr lang="en-US" sz="3200" b="1" dirty="0" smtClean="0">
                <a:solidFill>
                  <a:srgbClr val="FF0000"/>
                </a:solidFill>
                <a:latin typeface="+mj-lt"/>
              </a:rPr>
              <a:t>3</a:t>
            </a:r>
            <a:r>
              <a:rPr lang="vi-VN" sz="3200" b="1" dirty="0" smtClean="0">
                <a:solidFill>
                  <a:srgbClr val="FF0000"/>
                </a:solidFill>
                <a:latin typeface="+mj-lt"/>
              </a:rPr>
              <a:t>. </a:t>
            </a:r>
            <a:r>
              <a:rPr lang="vi-VN" sz="3200" b="1" dirty="0">
                <a:solidFill>
                  <a:srgbClr val="FF0000"/>
                </a:solidFill>
                <a:latin typeface="+mj-lt"/>
              </a:rPr>
              <a:t>Kế toán </a:t>
            </a:r>
            <a:r>
              <a:rPr lang="vi-VN" sz="3200" b="1" dirty="0" smtClean="0">
                <a:solidFill>
                  <a:srgbClr val="FF0000"/>
                </a:solidFill>
                <a:latin typeface="+mj-lt"/>
              </a:rPr>
              <a:t>thuế</a:t>
            </a:r>
            <a:r>
              <a:rPr lang="en-US" sz="3200" b="1" dirty="0" smtClean="0">
                <a:solidFill>
                  <a:srgbClr val="FF0000"/>
                </a:solidFill>
                <a:latin typeface="+mj-lt"/>
              </a:rPr>
              <a:t> </a:t>
            </a:r>
            <a:r>
              <a:rPr lang="en-US" sz="3200" b="1" dirty="0" err="1" smtClean="0">
                <a:solidFill>
                  <a:srgbClr val="FF0000"/>
                </a:solidFill>
                <a:latin typeface="+mj-lt"/>
              </a:rPr>
              <a:t>thu</a:t>
            </a:r>
            <a:r>
              <a:rPr lang="en-US" sz="3200" b="1" dirty="0" smtClean="0">
                <a:solidFill>
                  <a:srgbClr val="FF0000"/>
                </a:solidFill>
                <a:latin typeface="+mj-lt"/>
              </a:rPr>
              <a:t> </a:t>
            </a:r>
            <a:r>
              <a:rPr lang="en-US" sz="3200" b="1" dirty="0" err="1" smtClean="0">
                <a:solidFill>
                  <a:srgbClr val="FF0000"/>
                </a:solidFill>
                <a:latin typeface="+mj-lt"/>
              </a:rPr>
              <a:t>nhập</a:t>
            </a:r>
            <a:r>
              <a:rPr lang="en-US" sz="3200" b="1" dirty="0" smtClean="0">
                <a:solidFill>
                  <a:srgbClr val="FF0000"/>
                </a:solidFill>
                <a:latin typeface="+mj-lt"/>
              </a:rPr>
              <a:t> </a:t>
            </a:r>
            <a:r>
              <a:rPr lang="en-US" sz="3200" b="1" dirty="0" err="1" smtClean="0">
                <a:solidFill>
                  <a:srgbClr val="FF0000"/>
                </a:solidFill>
                <a:latin typeface="+mj-lt"/>
              </a:rPr>
              <a:t>doanh</a:t>
            </a:r>
            <a:r>
              <a:rPr lang="en-US" sz="3200" b="1" dirty="0" smtClean="0">
                <a:solidFill>
                  <a:srgbClr val="FF0000"/>
                </a:solidFill>
                <a:latin typeface="+mj-lt"/>
              </a:rPr>
              <a:t> </a:t>
            </a:r>
            <a:r>
              <a:rPr lang="en-US" sz="3200" b="1" dirty="0" err="1" smtClean="0">
                <a:solidFill>
                  <a:srgbClr val="FF0000"/>
                </a:solidFill>
                <a:latin typeface="+mj-lt"/>
              </a:rPr>
              <a:t>nghiệp</a:t>
            </a:r>
            <a:endParaRPr lang="en-US" sz="3200" dirty="0">
              <a:solidFill>
                <a:srgbClr val="FF0000"/>
              </a:solidFill>
              <a:latin typeface="+mj-lt"/>
            </a:endParaRPr>
          </a:p>
        </p:txBody>
      </p:sp>
      <p:pic>
        <p:nvPicPr>
          <p:cNvPr id="3074" name="Picture 2" descr="C:\Users\Administrator\Desktop\images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5370" y="2441993"/>
            <a:ext cx="4149580" cy="3124201"/>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Administrator\Desktop\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075" y="2557463"/>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5771850"/>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9382" y="1143000"/>
            <a:ext cx="8610600" cy="4598375"/>
          </a:xfrm>
          <a:prstGeom prst="rect">
            <a:avLst/>
          </a:prstGeom>
          <a:noFill/>
        </p:spPr>
        <p:txBody>
          <a:bodyPr wrap="square" rtlCol="0">
            <a:spAutoFit/>
          </a:bodyPr>
          <a:lstStyle/>
          <a:p>
            <a:pPr algn="just">
              <a:lnSpc>
                <a:spcPct val="150000"/>
              </a:lnSpc>
              <a:tabLst>
                <a:tab pos="461963" algn="l"/>
              </a:tabLst>
            </a:pPr>
            <a:r>
              <a:rPr lang="en-US" sz="4000" dirty="0" smtClean="0">
                <a:latin typeface="Times New Roman" pitchFamily="18" charset="0"/>
                <a:cs typeface="Times New Roman" pitchFamily="18" charset="0"/>
              </a:rPr>
              <a:t>	</a:t>
            </a:r>
            <a:r>
              <a:rPr lang="en-US" sz="4000" dirty="0" err="1">
                <a:latin typeface="Times New Roman" pitchFamily="18" charset="0"/>
                <a:cs typeface="Times New Roman" pitchFamily="18" charset="0"/>
              </a:rPr>
              <a:t>Thuế</a:t>
            </a:r>
            <a:r>
              <a:rPr lang="en-US" sz="4000" dirty="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thu</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nhập</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doanh</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nghiệp</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là</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sắc</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thuế</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trực</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thu</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đánh</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trên</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phần</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thu</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nhập</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chịu</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thuế</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của</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tổ</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chức</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cá</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nhân</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có</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hoạt</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động</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sản</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xuất</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kinh</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doanh</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trong</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kỳ</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tính</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thuế</a:t>
            </a:r>
            <a:r>
              <a:rPr lang="en-US" sz="4000" dirty="0" smtClean="0">
                <a:latin typeface="Times New Roman" pitchFamily="18" charset="0"/>
                <a:cs typeface="Times New Roman" pitchFamily="18" charset="0"/>
              </a:rPr>
              <a:t>.</a:t>
            </a:r>
            <a:endParaRPr lang="en-US" sz="4000" dirty="0">
              <a:latin typeface="Times New Roman" pitchFamily="18" charset="0"/>
              <a:cs typeface="Times New Roman" pitchFamily="18" charset="0"/>
            </a:endParaRPr>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defRPr/>
            </a:pPr>
            <a:r>
              <a:rPr lang="en-US" dirty="0" smtClean="0"/>
              <a:t>KHÁI NIỆM</a:t>
            </a:r>
            <a:endParaRPr lang="en-US" dirty="0"/>
          </a:p>
        </p:txBody>
      </p:sp>
    </p:spTree>
    <p:extLst>
      <p:ext uri="{BB962C8B-B14F-4D97-AF65-F5344CB8AC3E}">
        <p14:creationId xmlns:p14="http://schemas.microsoft.com/office/powerpoint/2010/main" val="3465517244"/>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8600" y="1447800"/>
            <a:ext cx="8610600" cy="4147739"/>
          </a:xfrm>
          <a:prstGeom prst="rect">
            <a:avLst/>
          </a:prstGeom>
          <a:noFill/>
        </p:spPr>
        <p:txBody>
          <a:bodyPr wrap="square" rtlCol="0">
            <a:spAutoFit/>
          </a:bodyPr>
          <a:lstStyle/>
          <a:p>
            <a:pPr algn="just">
              <a:lnSpc>
                <a:spcPct val="150000"/>
              </a:lnSpc>
              <a:buFont typeface="Wingdings" pitchFamily="2" charset="2"/>
              <a:buChar char="ü"/>
              <a:tabLst>
                <a:tab pos="230188" algn="l"/>
              </a:tabLst>
            </a:pPr>
            <a:r>
              <a:rPr lang="en-US" sz="3600" dirty="0" err="1" smtClean="0">
                <a:latin typeface="Times New Roman" pitchFamily="18" charset="0"/>
                <a:cs typeface="Times New Roman" pitchFamily="18" charset="0"/>
              </a:rPr>
              <a:t>Thuế</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thu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nhập</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doanh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nghiệp</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là</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thuế</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trực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thu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đối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tượng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nộp</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thuế</a:t>
            </a:r>
            <a:r>
              <a:rPr lang="en-US" sz="3600" dirty="0" smtClean="0">
                <a:latin typeface="Times New Roman" pitchFamily="18" charset="0"/>
                <a:cs typeface="Times New Roman" pitchFamily="18" charset="0"/>
              </a:rPr>
              <a:t> TNDN </a:t>
            </a:r>
            <a:r>
              <a:rPr lang="en-US" sz="3600" dirty="0" err="1" smtClean="0">
                <a:latin typeface="Times New Roman" pitchFamily="18" charset="0"/>
                <a:cs typeface="Times New Roman" pitchFamily="18" charset="0"/>
              </a:rPr>
              <a:t>là</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các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doanh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nghiệp</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các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nhà</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đầu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tư</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thuộc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các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thành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phần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kinh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tế</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khác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nhau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đồng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thời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cũng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là</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người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chịu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thuế</a:t>
            </a:r>
            <a:r>
              <a:rPr lang="en-US" sz="3600" dirty="0" smtClean="0">
                <a:latin typeface="Times New Roman" pitchFamily="18" charset="0"/>
                <a:cs typeface="Times New Roman" pitchFamily="18" charset="0"/>
              </a:rPr>
              <a:t>.</a:t>
            </a:r>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defRPr/>
            </a:pPr>
            <a:r>
              <a:rPr lang="en-US" dirty="0" smtClean="0"/>
              <a:t>ĐẶC ĐIỂM</a:t>
            </a:r>
            <a:endParaRPr lang="en-US" dirty="0"/>
          </a:p>
        </p:txBody>
      </p:sp>
    </p:spTree>
    <p:extLst>
      <p:ext uri="{BB962C8B-B14F-4D97-AF65-F5344CB8AC3E}">
        <p14:creationId xmlns:p14="http://schemas.microsoft.com/office/powerpoint/2010/main" val="526940204"/>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34818" y="838200"/>
            <a:ext cx="8610600" cy="5521704"/>
          </a:xfrm>
          <a:prstGeom prst="rect">
            <a:avLst/>
          </a:prstGeom>
          <a:noFill/>
        </p:spPr>
        <p:txBody>
          <a:bodyPr wrap="square" rtlCol="0">
            <a:spAutoFit/>
          </a:bodyPr>
          <a:lstStyle/>
          <a:p>
            <a:pPr indent="230188" algn="just">
              <a:lnSpc>
                <a:spcPct val="150000"/>
              </a:lnSpc>
              <a:buFont typeface="Wingdings" pitchFamily="2" charset="2"/>
              <a:buChar char="ü"/>
            </a:pPr>
            <a:r>
              <a:rPr lang="en-US" sz="4000" dirty="0" err="1" smtClean="0">
                <a:latin typeface="Times New Roman" pitchFamily="18" charset="0"/>
                <a:cs typeface="Times New Roman" pitchFamily="18" charset="0"/>
              </a:rPr>
              <a:t>Thuế</a:t>
            </a:r>
            <a:r>
              <a:rPr lang="en-US" sz="4000" dirty="0" smtClean="0">
                <a:latin typeface="Times New Roman" pitchFamily="18" charset="0"/>
                <a:cs typeface="Times New Roman" pitchFamily="18" charset="0"/>
              </a:rPr>
              <a:t> </a:t>
            </a:r>
            <a:r>
              <a:rPr lang="en-US" sz="4000" dirty="0">
                <a:latin typeface="Times New Roman" pitchFamily="18" charset="0"/>
                <a:cs typeface="Times New Roman" pitchFamily="18" charset="0"/>
              </a:rPr>
              <a:t>TNDN </a:t>
            </a:r>
            <a:r>
              <a:rPr lang="en-US" sz="4000" dirty="0" err="1">
                <a:latin typeface="Times New Roman" pitchFamily="18" charset="0"/>
                <a:cs typeface="Times New Roman" pitchFamily="18" charset="0"/>
              </a:rPr>
              <a:t>phụ</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thuộc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vào</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kết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quả</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hoạt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động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kinh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doanh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của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doanh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nghiệp</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của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nhà</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đầu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tư</a:t>
            </a:r>
            <a:r>
              <a:rPr lang="en-US" sz="4000" dirty="0" smtClean="0">
                <a:latin typeface="Times New Roman" pitchFamily="18" charset="0"/>
                <a:cs typeface="Times New Roman" pitchFamily="18" charset="0"/>
              </a:rPr>
              <a:t>.</a:t>
            </a:r>
          </a:p>
          <a:p>
            <a:pPr indent="230188" algn="just">
              <a:lnSpc>
                <a:spcPct val="150000"/>
              </a:lnSpc>
              <a:buFont typeface="Wingdings" pitchFamily="2" charset="2"/>
              <a:buChar char="ü"/>
            </a:pPr>
            <a:r>
              <a:rPr lang="en-US" sz="4000" dirty="0" err="1" smtClean="0">
                <a:latin typeface="Times New Roman" pitchFamily="18" charset="0"/>
                <a:cs typeface="Times New Roman" pitchFamily="18" charset="0"/>
              </a:rPr>
              <a:t>Xác</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định</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nghiã</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vụ</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nộp</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thuế</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thu</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nhập</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theo</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nguyên</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tắc</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cơ</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sở</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thường</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trú</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và</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nguồn</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phát</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sinh</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thu</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nhập</a:t>
            </a:r>
            <a:r>
              <a:rPr lang="en-US" sz="4000" dirty="0" smtClean="0">
                <a:latin typeface="Times New Roman" pitchFamily="18" charset="0"/>
                <a:cs typeface="Times New Roman" pitchFamily="18" charset="0"/>
              </a:rPr>
              <a:t>.</a:t>
            </a:r>
            <a:endParaRPr lang="en-US" sz="4000" dirty="0">
              <a:latin typeface="Times New Roman" pitchFamily="18" charset="0"/>
              <a:cs typeface="Times New Roman" pitchFamily="18" charset="0"/>
            </a:endParaRPr>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defRPr/>
            </a:pPr>
            <a:r>
              <a:rPr lang="en-US" dirty="0" smtClean="0"/>
              <a:t>ĐẶC ĐIỂM</a:t>
            </a:r>
            <a:endParaRPr lang="en-US" dirty="0"/>
          </a:p>
        </p:txBody>
      </p:sp>
    </p:spTree>
    <p:extLst>
      <p:ext uri="{BB962C8B-B14F-4D97-AF65-F5344CB8AC3E}">
        <p14:creationId xmlns:p14="http://schemas.microsoft.com/office/powerpoint/2010/main" val="444666715"/>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additive="base">
                                        <p:cTn id="1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5">
                                            <p:txEl>
                                              <p:pRg st="1" end="1"/>
                                            </p:txEl>
                                          </p:spTgt>
                                        </p:tgtEl>
                                        <p:attrNameLst>
                                          <p:attrName>style.visibility</p:attrName>
                                        </p:attrNameLst>
                                      </p:cBhvr>
                                      <p:to>
                                        <p:strVal val="visible"/>
                                      </p:to>
                                    </p:set>
                                    <p:anim calcmode="lin" valueType="num">
                                      <p:cBhvr additive="base">
                                        <p:cTn id="18"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1524000"/>
            <a:ext cx="8610600" cy="2751715"/>
          </a:xfrm>
          <a:prstGeom prst="rect">
            <a:avLst/>
          </a:prstGeom>
          <a:noFill/>
        </p:spPr>
        <p:txBody>
          <a:bodyPr wrap="square" rtlCol="0">
            <a:spAutoFit/>
          </a:bodyPr>
          <a:lstStyle/>
          <a:p>
            <a:pPr indent="231775" algn="just">
              <a:lnSpc>
                <a:spcPct val="150000"/>
              </a:lnSpc>
              <a:buFont typeface="Wingdings" pitchFamily="2" charset="2"/>
              <a:buChar char="ü"/>
            </a:pPr>
            <a:r>
              <a:rPr lang="en-US" sz="4000" dirty="0" err="1" smtClean="0">
                <a:latin typeface="Times New Roman" pitchFamily="18" charset="0"/>
                <a:cs typeface="Times New Roman" pitchFamily="18" charset="0"/>
              </a:rPr>
              <a:t>Thuế</a:t>
            </a:r>
            <a:r>
              <a:rPr lang="en-US" sz="4000" dirty="0" smtClean="0">
                <a:latin typeface="Times New Roman" pitchFamily="18" charset="0"/>
                <a:cs typeface="Times New Roman" pitchFamily="18" charset="0"/>
              </a:rPr>
              <a:t> TNDN </a:t>
            </a:r>
            <a:r>
              <a:rPr lang="en-US" sz="4000" dirty="0" err="1" smtClean="0">
                <a:latin typeface="Times New Roman" pitchFamily="18" charset="0"/>
                <a:cs typeface="Times New Roman" pitchFamily="18" charset="0"/>
              </a:rPr>
              <a:t>phải</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nộp</a:t>
            </a:r>
            <a:r>
              <a:rPr lang="en-US" sz="4000" dirty="0" smtClean="0">
                <a:latin typeface="Times New Roman" pitchFamily="18" charset="0"/>
                <a:cs typeface="Times New Roman" pitchFamily="18" charset="0"/>
              </a:rPr>
              <a:t> = (Thu </a:t>
            </a:r>
            <a:r>
              <a:rPr lang="en-US" sz="4000" dirty="0" err="1" smtClean="0">
                <a:latin typeface="Times New Roman" pitchFamily="18" charset="0"/>
                <a:cs typeface="Times New Roman" pitchFamily="18" charset="0"/>
              </a:rPr>
              <a:t>nhập</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tính</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thuế</a:t>
            </a:r>
            <a:r>
              <a:rPr lang="en-US" sz="4000" dirty="0" smtClean="0">
                <a:latin typeface="Times New Roman" pitchFamily="18" charset="0"/>
                <a:cs typeface="Times New Roman" pitchFamily="18" charset="0"/>
              </a:rPr>
              <a:t> - </a:t>
            </a:r>
            <a:r>
              <a:rPr lang="en-US" sz="4000" dirty="0" err="1" smtClean="0">
                <a:latin typeface="Times New Roman" pitchFamily="18" charset="0"/>
                <a:cs typeface="Times New Roman" pitchFamily="18" charset="0"/>
              </a:rPr>
              <a:t>Phần</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trích</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lập</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quỹ</a:t>
            </a:r>
            <a:r>
              <a:rPr lang="en-US" sz="4000" dirty="0" smtClean="0">
                <a:latin typeface="Times New Roman" pitchFamily="18" charset="0"/>
                <a:cs typeface="Times New Roman" pitchFamily="18" charset="0"/>
              </a:rPr>
              <a:t> KH &amp; CN) x </a:t>
            </a:r>
            <a:r>
              <a:rPr lang="en-US" sz="4000" dirty="0" err="1" smtClean="0">
                <a:latin typeface="Times New Roman" pitchFamily="18" charset="0"/>
                <a:cs typeface="Times New Roman" pitchFamily="18" charset="0"/>
              </a:rPr>
              <a:t>Thuế</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suất</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thuế</a:t>
            </a:r>
            <a:r>
              <a:rPr lang="en-US" sz="4000" dirty="0" smtClean="0">
                <a:latin typeface="Times New Roman" pitchFamily="18" charset="0"/>
                <a:cs typeface="Times New Roman" pitchFamily="18" charset="0"/>
              </a:rPr>
              <a:t> TNDN</a:t>
            </a:r>
            <a:endParaRPr lang="en-US" sz="4000" dirty="0">
              <a:latin typeface="Times New Roman" pitchFamily="18" charset="0"/>
              <a:cs typeface="Times New Roman" pitchFamily="18" charset="0"/>
            </a:endParaRPr>
          </a:p>
        </p:txBody>
      </p:sp>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CĂN CỨ TÍNH THUẾ</a:t>
            </a:r>
            <a:endParaRPr lang="en-US" dirty="0"/>
          </a:p>
        </p:txBody>
      </p:sp>
    </p:spTree>
    <p:extLst>
      <p:ext uri="{BB962C8B-B14F-4D97-AF65-F5344CB8AC3E}">
        <p14:creationId xmlns:p14="http://schemas.microsoft.com/office/powerpoint/2010/main" val="1751440667"/>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0500" y="990600"/>
            <a:ext cx="8610600" cy="5016758"/>
          </a:xfrm>
          <a:prstGeom prst="rect">
            <a:avLst/>
          </a:prstGeom>
          <a:noFill/>
        </p:spPr>
        <p:txBody>
          <a:bodyPr wrap="square" rtlCol="0">
            <a:spAutoFit/>
          </a:bodyPr>
          <a:lstStyle/>
          <a:p>
            <a:pPr indent="230188" algn="just">
              <a:lnSpc>
                <a:spcPct val="200000"/>
              </a:lnSpc>
              <a:buFont typeface="Wingdings" pitchFamily="2" charset="2"/>
              <a:buChar char="ü"/>
              <a:tabLst>
                <a:tab pos="230188" algn="l"/>
              </a:tabLst>
            </a:pPr>
            <a:r>
              <a:rPr lang="en-US" sz="3200" dirty="0" smtClean="0">
                <a:latin typeface="Times New Roman" pitchFamily="18" charset="0"/>
                <a:cs typeface="Times New Roman" pitchFamily="18" charset="0"/>
              </a:rPr>
              <a:t>Thu </a:t>
            </a:r>
            <a:r>
              <a:rPr lang="en-US" sz="3200" dirty="0" err="1" smtClean="0">
                <a:latin typeface="Times New Roman" pitchFamily="18" charset="0"/>
                <a:cs typeface="Times New Roman" pitchFamily="18" charset="0"/>
              </a:rPr>
              <a:t>nhập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tính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thuế</a:t>
            </a:r>
            <a:r>
              <a:rPr lang="en-US" sz="3200" dirty="0" smtClean="0">
                <a:latin typeface="Times New Roman" pitchFamily="18" charset="0"/>
                <a:cs typeface="Times New Roman" pitchFamily="18" charset="0"/>
              </a:rPr>
              <a:t> = Thu </a:t>
            </a:r>
            <a:r>
              <a:rPr lang="en-US" sz="3200" dirty="0" err="1" smtClean="0">
                <a:latin typeface="Times New Roman" pitchFamily="18" charset="0"/>
                <a:cs typeface="Times New Roman" pitchFamily="18" charset="0"/>
              </a:rPr>
              <a:t>nhập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chịu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thuế</a:t>
            </a:r>
            <a:r>
              <a:rPr lang="en-US" sz="3200" dirty="0" smtClean="0">
                <a:latin typeface="Times New Roman" pitchFamily="18" charset="0"/>
                <a:cs typeface="Times New Roman" pitchFamily="18" charset="0"/>
              </a:rPr>
              <a:t> - ( Thu </a:t>
            </a:r>
            <a:r>
              <a:rPr lang="en-US" sz="3200" dirty="0" err="1" smtClean="0">
                <a:latin typeface="Times New Roman" pitchFamily="18" charset="0"/>
                <a:cs typeface="Times New Roman" pitchFamily="18" charset="0"/>
              </a:rPr>
              <a:t>nhập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được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miễn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thuế</a:t>
            </a:r>
            <a:r>
              <a:rPr lang="en-US" sz="3200" dirty="0" smtClean="0">
                <a:latin typeface="Times New Roman" pitchFamily="18" charset="0"/>
                <a:cs typeface="Times New Roman" pitchFamily="18" charset="0"/>
              </a:rPr>
              <a:t> +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khoản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lỗ</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được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kết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chuyển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theo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quy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định</a:t>
            </a:r>
            <a:r>
              <a:rPr lang="en-US" sz="3200" dirty="0" smtClean="0">
                <a:latin typeface="Times New Roman" pitchFamily="18" charset="0"/>
                <a:cs typeface="Times New Roman" pitchFamily="18" charset="0"/>
              </a:rPr>
              <a:t>)</a:t>
            </a:r>
          </a:p>
          <a:p>
            <a:pPr algn="just">
              <a:lnSpc>
                <a:spcPct val="200000"/>
              </a:lnSpc>
              <a:buFont typeface="Wingdings" pitchFamily="2" charset="2"/>
              <a:buChar char="ü"/>
              <a:tabLst>
                <a:tab pos="230188" algn="l"/>
              </a:tabLst>
            </a:pPr>
            <a:r>
              <a:rPr lang="en-US" sz="3200" dirty="0" smtClean="0">
                <a:latin typeface="Times New Roman" pitchFamily="18" charset="0"/>
                <a:cs typeface="Times New Roman" pitchFamily="18" charset="0"/>
              </a:rPr>
              <a:t>Thu </a:t>
            </a:r>
            <a:r>
              <a:rPr lang="en-US" sz="3200" dirty="0" err="1" smtClean="0">
                <a:latin typeface="Times New Roman" pitchFamily="18" charset="0"/>
                <a:cs typeface="Times New Roman" pitchFamily="18" charset="0"/>
              </a:rPr>
              <a:t>nhập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chịu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thuế</a:t>
            </a:r>
            <a:r>
              <a:rPr lang="en-US" sz="3200" dirty="0" smtClean="0">
                <a:latin typeface="Times New Roman" pitchFamily="18" charset="0"/>
                <a:cs typeface="Times New Roman" pitchFamily="18" charset="0"/>
              </a:rPr>
              <a:t> = (</a:t>
            </a:r>
            <a:r>
              <a:rPr lang="en-US" sz="3200" dirty="0" err="1" smtClean="0">
                <a:latin typeface="Times New Roman" pitchFamily="18" charset="0"/>
                <a:cs typeface="Times New Roman" pitchFamily="18" charset="0"/>
              </a:rPr>
              <a:t>Doanh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a:t>
            </a:r>
            <a:r>
              <a:rPr lang="en-US" sz="3200" dirty="0" smtClean="0">
                <a:latin typeface="Times New Roman" pitchFamily="18" charset="0"/>
                <a:cs typeface="Times New Roman" pitchFamily="18" charset="0"/>
              </a:rPr>
              <a:t> – Chi </a:t>
            </a:r>
            <a:r>
              <a:rPr lang="en-US" sz="3200" dirty="0" err="1" smtClean="0">
                <a:latin typeface="Times New Roman" pitchFamily="18" charset="0"/>
                <a:cs typeface="Times New Roman" pitchFamily="18" charset="0"/>
              </a:rPr>
              <a:t>phí</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được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trừ</a:t>
            </a:r>
            <a:r>
              <a:rPr lang="en-US" sz="3200" dirty="0" smtClean="0">
                <a:latin typeface="Times New Roman" pitchFamily="18" charset="0"/>
                <a:cs typeface="Times New Roman" pitchFamily="18" charset="0"/>
              </a:rPr>
              <a:t>) +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khoản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nhập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khác</a:t>
            </a:r>
            <a:endParaRPr lang="en-US" sz="2800" dirty="0">
              <a:latin typeface="Times New Roman" pitchFamily="18" charset="0"/>
              <a:cs typeface="Times New Roman" pitchFamily="18" charset="0"/>
            </a:endParaRPr>
          </a:p>
        </p:txBody>
      </p:sp>
      <p:sp>
        <p:nvSpPr>
          <p:cNvPr id="3" name="Title 1"/>
          <p:cNvSpPr>
            <a:spLocks noGrp="1"/>
          </p:cNvSpPr>
          <p:nvPr>
            <p:ph type="title"/>
          </p:nvPr>
        </p:nvSpPr>
        <p:spPr>
          <a:xfrm>
            <a:off x="12192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CĂN CỨ TÍNH THUẾ</a:t>
            </a:r>
            <a:endParaRPr lang="en-US" dirty="0"/>
          </a:p>
        </p:txBody>
      </p:sp>
    </p:spTree>
    <p:extLst>
      <p:ext uri="{BB962C8B-B14F-4D97-AF65-F5344CB8AC3E}">
        <p14:creationId xmlns:p14="http://schemas.microsoft.com/office/powerpoint/2010/main" val="4199710186"/>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2400" y="992909"/>
            <a:ext cx="8839200" cy="4978735"/>
          </a:xfrm>
          <a:prstGeom prst="rect">
            <a:avLst/>
          </a:prstGeom>
          <a:noFill/>
        </p:spPr>
        <p:txBody>
          <a:bodyPr wrap="square" rtlCol="0">
            <a:spAutoFit/>
          </a:bodyPr>
          <a:lstStyle/>
          <a:p>
            <a:pPr algn="just">
              <a:lnSpc>
                <a:spcPct val="150000"/>
              </a:lnSpc>
            </a:pPr>
            <a:r>
              <a:rPr lang="en-US" sz="3600" b="1" dirty="0">
                <a:latin typeface="Times New Roman" pitchFamily="18" charset="0"/>
                <a:cs typeface="Times New Roman" pitchFamily="18" charset="0"/>
                <a:sym typeface="Wingdings 2"/>
              </a:rPr>
              <a:t> </a:t>
            </a:r>
            <a:r>
              <a:rPr lang="en-US" sz="3600" b="1" dirty="0" err="1" smtClean="0">
                <a:latin typeface="Times New Roman" pitchFamily="18" charset="0"/>
                <a:cs typeface="Times New Roman" pitchFamily="18" charset="0"/>
              </a:rPr>
              <a:t>Doanh</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thu</a:t>
            </a:r>
            <a:endParaRPr lang="en-US" sz="3600" b="1" dirty="0" smtClean="0">
              <a:latin typeface="Times New Roman" pitchFamily="18" charset="0"/>
              <a:cs typeface="Times New Roman" pitchFamily="18" charset="0"/>
            </a:endParaRPr>
          </a:p>
          <a:p>
            <a:pPr marL="0" lvl="1" indent="461963" algn="just">
              <a:lnSpc>
                <a:spcPct val="150000"/>
              </a:lnSpc>
            </a:pP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Là</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toàn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bộ</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tiền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bán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hàng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hóa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tiền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gia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công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tiền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cung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cấp</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dịch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vụ</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bao</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gồm</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cả</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khoản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trợ</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giá</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phụ</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thu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phụ</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trội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mà</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doanh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nghiệp</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được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hưởng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không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phân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biệt</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đã</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thu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tiền</a:t>
            </a:r>
            <a:r>
              <a:rPr lang="en-US" sz="3600" dirty="0" smtClean="0">
                <a:latin typeface="Times New Roman" pitchFamily="18" charset="0"/>
                <a:cs typeface="Times New Roman" pitchFamily="18" charset="0"/>
              </a:rPr>
              <a:t> hay </a:t>
            </a:r>
            <a:r>
              <a:rPr lang="en-US" sz="3600" dirty="0" err="1" smtClean="0">
                <a:latin typeface="Times New Roman" pitchFamily="18" charset="0"/>
                <a:cs typeface="Times New Roman" pitchFamily="18" charset="0"/>
              </a:rPr>
              <a:t>chưa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thu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được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tiền</a:t>
            </a:r>
            <a:r>
              <a:rPr lang="en-US" sz="3600" dirty="0" smtClean="0">
                <a:latin typeface="Times New Roman" pitchFamily="18" charset="0"/>
                <a:cs typeface="Times New Roman" pitchFamily="18" charset="0"/>
              </a:rPr>
              <a:t>.</a:t>
            </a:r>
            <a:endParaRPr lang="en-US" sz="3600" dirty="0">
              <a:latin typeface="Times New Roman" pitchFamily="18" charset="0"/>
              <a:cs typeface="Times New Roman" pitchFamily="18" charset="0"/>
            </a:endParaRPr>
          </a:p>
        </p:txBody>
      </p:sp>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CĂN CỨ TÍNH THUẾ</a:t>
            </a:r>
            <a:endParaRPr lang="en-US" dirty="0"/>
          </a:p>
        </p:txBody>
      </p:sp>
    </p:spTree>
    <p:extLst>
      <p:ext uri="{BB962C8B-B14F-4D97-AF65-F5344CB8AC3E}">
        <p14:creationId xmlns:p14="http://schemas.microsoft.com/office/powerpoint/2010/main" val="2368706875"/>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additive="base">
                                        <p:cTn id="15"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1000"/>
                                        <p:tgtEl>
                                          <p:spTgt spid="4">
                                            <p:txEl>
                                              <p:pRg st="1" end="1"/>
                                            </p:txEl>
                                          </p:spTgt>
                                        </p:tgtEl>
                                      </p:cBhvr>
                                    </p:animEffect>
                                    <p:anim calcmode="lin" valueType="num">
                                      <p:cBhvr>
                                        <p:cTn id="2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018" y="914400"/>
            <a:ext cx="9113982" cy="5693866"/>
          </a:xfrm>
          <a:prstGeom prst="rect">
            <a:avLst/>
          </a:prstGeom>
          <a:noFill/>
        </p:spPr>
        <p:txBody>
          <a:bodyPr wrap="square" rtlCol="0">
            <a:spAutoFit/>
          </a:bodyPr>
          <a:lstStyle/>
          <a:p>
            <a:pPr>
              <a:lnSpc>
                <a:spcPct val="130000"/>
              </a:lnSpc>
            </a:pPr>
            <a:r>
              <a:rPr lang="en-US" sz="2800" b="1" dirty="0" smtClean="0">
                <a:latin typeface="Times New Roman" pitchFamily="18" charset="0"/>
                <a:cs typeface="Times New Roman" pitchFamily="18" charset="0"/>
                <a:sym typeface="Wingdings 2"/>
              </a:rPr>
              <a:t> </a:t>
            </a:r>
            <a:r>
              <a:rPr lang="en-US" sz="2800" b="1" dirty="0" smtClean="0">
                <a:latin typeface="Times New Roman" pitchFamily="18" charset="0"/>
                <a:cs typeface="Times New Roman" pitchFamily="18" charset="0"/>
              </a:rPr>
              <a:t>Chi </a:t>
            </a:r>
            <a:r>
              <a:rPr lang="en-US" sz="2800" b="1" dirty="0" err="1">
                <a:latin typeface="Times New Roman" pitchFamily="18" charset="0"/>
                <a:cs typeface="Times New Roman" pitchFamily="18" charset="0"/>
              </a:rPr>
              <a:t>phí</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được</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trừ</a:t>
            </a:r>
            <a:r>
              <a:rPr lang="en-US" sz="2800" b="1" dirty="0" smtClean="0">
                <a:latin typeface="Times New Roman" pitchFamily="18" charset="0"/>
                <a:cs typeface="Times New Roman" pitchFamily="18" charset="0"/>
              </a:rPr>
              <a:t>:</a:t>
            </a:r>
            <a:r>
              <a:rPr lang="en-US" sz="2800" b="1"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Doanh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nghiệp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mọi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khoản</a:t>
            </a:r>
            <a:r>
              <a:rPr lang="en-US" sz="2800" dirty="0">
                <a:latin typeface="Times New Roman" pitchFamily="18" charset="0"/>
                <a:cs typeface="Times New Roman" pitchFamily="18" charset="0"/>
              </a:rPr>
              <a:t> chi </a:t>
            </a:r>
            <a:r>
              <a:rPr lang="en-US" sz="2800" dirty="0" err="1">
                <a:latin typeface="Times New Roman" pitchFamily="18" charset="0"/>
                <a:cs typeface="Times New Roman" pitchFamily="18" charset="0"/>
              </a:rPr>
              <a:t>nếu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ứng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sau</a:t>
            </a:r>
            <a:r>
              <a:rPr lang="en-US" sz="2800" dirty="0">
                <a:latin typeface="Times New Roman" pitchFamily="18" charset="0"/>
                <a:cs typeface="Times New Roman" pitchFamily="18" charset="0"/>
              </a:rPr>
              <a:t>:</a:t>
            </a:r>
          </a:p>
          <a:p>
            <a:pPr>
              <a:lnSpc>
                <a:spcPct val="130000"/>
              </a:lnSpc>
            </a:pPr>
            <a:r>
              <a:rPr lang="en-US" sz="2800" dirty="0">
                <a:latin typeface="Times New Roman" pitchFamily="18" charset="0"/>
                <a:cs typeface="Times New Roman" pitchFamily="18" charset="0"/>
              </a:rPr>
              <a:t>a) </a:t>
            </a:r>
            <a:r>
              <a:rPr lang="en-US" sz="2800" dirty="0" err="1">
                <a:latin typeface="Times New Roman" pitchFamily="18" charset="0"/>
                <a:cs typeface="Times New Roman" pitchFamily="18" charset="0"/>
              </a:rPr>
              <a:t>Khoản</a:t>
            </a:r>
            <a:r>
              <a:rPr lang="en-US" sz="2800" dirty="0">
                <a:latin typeface="Times New Roman" pitchFamily="18" charset="0"/>
                <a:cs typeface="Times New Roman" pitchFamily="18" charset="0"/>
              </a:rPr>
              <a:t> chi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hoạt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xuất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doanh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doanh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nghiệp</a:t>
            </a:r>
            <a:r>
              <a:rPr lang="en-US" sz="2800" dirty="0">
                <a:latin typeface="Times New Roman" pitchFamily="18" charset="0"/>
                <a:cs typeface="Times New Roman" pitchFamily="18" charset="0"/>
              </a:rPr>
              <a:t>.</a:t>
            </a:r>
          </a:p>
          <a:p>
            <a:pPr>
              <a:lnSpc>
                <a:spcPct val="130000"/>
              </a:lnSpc>
            </a:pPr>
            <a:r>
              <a:rPr lang="en-US" sz="2800" dirty="0">
                <a:latin typeface="Times New Roman" pitchFamily="18" charset="0"/>
                <a:cs typeface="Times New Roman" pitchFamily="18" charset="0"/>
              </a:rPr>
              <a:t>b) </a:t>
            </a:r>
            <a:r>
              <a:rPr lang="en-US" sz="2800" dirty="0" err="1">
                <a:latin typeface="Times New Roman" pitchFamily="18" charset="0"/>
                <a:cs typeface="Times New Roman" pitchFamily="18" charset="0"/>
              </a:rPr>
              <a:t>Khoản</a:t>
            </a:r>
            <a:r>
              <a:rPr lang="en-US" sz="2800" dirty="0">
                <a:latin typeface="Times New Roman" pitchFamily="18" charset="0"/>
                <a:cs typeface="Times New Roman" pitchFamily="18" charset="0"/>
              </a:rPr>
              <a:t> chi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hoá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từ</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hợp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theo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luật</a:t>
            </a:r>
            <a:r>
              <a:rPr lang="en-US" sz="2800" dirty="0">
                <a:latin typeface="Times New Roman" pitchFamily="18" charset="0"/>
                <a:cs typeface="Times New Roman" pitchFamily="18" charset="0"/>
              </a:rPr>
              <a:t>.</a:t>
            </a:r>
          </a:p>
          <a:p>
            <a:pPr>
              <a:lnSpc>
                <a:spcPct val="130000"/>
              </a:lnSpc>
            </a:pPr>
            <a:r>
              <a:rPr lang="en-US" sz="2800" dirty="0">
                <a:latin typeface="Times New Roman" pitchFamily="18" charset="0"/>
                <a:cs typeface="Times New Roman" pitchFamily="18" charset="0"/>
              </a:rPr>
              <a:t>c) </a:t>
            </a:r>
            <a:r>
              <a:rPr lang="pl-PL" sz="2800" dirty="0">
                <a:latin typeface="Times New Roman" pitchFamily="18" charset="0"/>
                <a:cs typeface="Times New Roman" pitchFamily="18" charset="0"/>
              </a:rPr>
              <a:t>Khoản chi nếu có hoá đơn mua hàng hoá, dịch vụ từng lần có giá trị từ 20 triệu đồng trở lên (giá đã bao gồm thuế GTGT) khi thanh toán phải có chứng từ thanh toán không dùng tiền mặt</a:t>
            </a:r>
            <a:r>
              <a:rPr lang="pl-PL"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CĂN CỨ TÍNH THUẾ</a:t>
            </a:r>
            <a:endParaRPr lang="en-US" dirty="0"/>
          </a:p>
        </p:txBody>
      </p:sp>
    </p:spTree>
    <p:extLst>
      <p:ext uri="{BB962C8B-B14F-4D97-AF65-F5344CB8AC3E}">
        <p14:creationId xmlns:p14="http://schemas.microsoft.com/office/powerpoint/2010/main" val="3120116034"/>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additive="base">
                                        <p:cTn id="15"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 calcmode="lin" valueType="num">
                                      <p:cBhvr additive="base">
                                        <p:cTn id="2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 calcmode="lin" valueType="num">
                                      <p:cBhvr additive="base">
                                        <p:cTn id="2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4">
                                            <p:txEl>
                                              <p:pRg st="3" end="3"/>
                                            </p:txEl>
                                          </p:spTgt>
                                        </p:tgtEl>
                                        <p:attrNameLst>
                                          <p:attrName>style.visibility</p:attrName>
                                        </p:attrNameLst>
                                      </p:cBhvr>
                                      <p:to>
                                        <p:strVal val="visible"/>
                                      </p:to>
                                    </p:set>
                                    <p:anim calcmode="lin" valueType="num">
                                      <p:cBhvr additive="base">
                                        <p:cTn id="3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1000" y="762000"/>
            <a:ext cx="8610600" cy="7571303"/>
          </a:xfrm>
          <a:prstGeom prst="rect">
            <a:avLst/>
          </a:prstGeom>
          <a:noFill/>
        </p:spPr>
        <p:txBody>
          <a:bodyPr wrap="square" rtlCol="0">
            <a:spAutoFit/>
          </a:bodyPr>
          <a:lstStyle/>
          <a:p>
            <a:pPr marL="571500" indent="-571500" algn="just">
              <a:lnSpc>
                <a:spcPct val="150000"/>
              </a:lnSpc>
              <a:buFont typeface="Wingdings 2"/>
              <a:buChar char="A"/>
            </a:pPr>
            <a:r>
              <a:rPr lang="en-US" sz="3600" b="1" dirty="0" err="1" smtClean="0">
                <a:latin typeface="Times New Roman" pitchFamily="18" charset="0"/>
                <a:cs typeface="Times New Roman" pitchFamily="18" charset="0"/>
              </a:rPr>
              <a:t>Các</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khoản</a:t>
            </a:r>
            <a:r>
              <a:rPr lang="en-US" sz="3600" b="1" dirty="0" smtClean="0">
                <a:latin typeface="Times New Roman" pitchFamily="18" charset="0"/>
                <a:cs typeface="Times New Roman" pitchFamily="18" charset="0"/>
              </a:rPr>
              <a:t> chi </a:t>
            </a:r>
            <a:r>
              <a:rPr lang="en-US" sz="3600" b="1" dirty="0" err="1" smtClean="0">
                <a:latin typeface="Times New Roman" pitchFamily="18" charset="0"/>
                <a:cs typeface="Times New Roman" pitchFamily="18" charset="0"/>
              </a:rPr>
              <a:t>phí</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không</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được</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trừ</a:t>
            </a:r>
            <a:r>
              <a:rPr lang="en-US" sz="3600" b="1" dirty="0" smtClean="0">
                <a:latin typeface="Times New Roman" pitchFamily="18" charset="0"/>
                <a:cs typeface="Times New Roman" pitchFamily="18" charset="0"/>
              </a:rPr>
              <a:t>:</a:t>
            </a:r>
          </a:p>
          <a:p>
            <a:pPr marL="571500" indent="-571500" algn="just">
              <a:lnSpc>
                <a:spcPct val="150000"/>
              </a:lnSpc>
              <a:buFont typeface="Wingdings" pitchFamily="2" charset="2"/>
              <a:buChar char="Ø"/>
            </a:pPr>
            <a:r>
              <a:rPr lang="en-US" sz="3600" dirty="0" err="1" smtClean="0">
                <a:latin typeface="Times New Roman" pitchFamily="18" charset="0"/>
                <a:cs typeface="Times New Roman" pitchFamily="18" charset="0"/>
              </a:rPr>
              <a:t>Khấu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hao</a:t>
            </a:r>
            <a:r>
              <a:rPr lang="en-US" sz="3600" dirty="0" smtClean="0">
                <a:latin typeface="Times New Roman" pitchFamily="18" charset="0"/>
                <a:cs typeface="Times New Roman" pitchFamily="18" charset="0"/>
              </a:rPr>
              <a:t> TSCĐ </a:t>
            </a:r>
            <a:r>
              <a:rPr lang="en-US" sz="3600" dirty="0" err="1" smtClean="0">
                <a:latin typeface="Times New Roman" pitchFamily="18" charset="0"/>
                <a:cs typeface="Times New Roman" pitchFamily="18" charset="0"/>
              </a:rPr>
              <a:t>trong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trường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hợp</a:t>
            </a:r>
            <a:r>
              <a:rPr lang="en-US" sz="3600" dirty="0" smtClean="0">
                <a:latin typeface="Times New Roman" pitchFamily="18" charset="0"/>
                <a:cs typeface="Times New Roman" pitchFamily="18" charset="0"/>
              </a:rPr>
              <a:t>:</a:t>
            </a:r>
          </a:p>
          <a:p>
            <a:pPr marL="230188" lvl="1" indent="-230188" algn="just">
              <a:lnSpc>
                <a:spcPct val="150000"/>
              </a:lnSpc>
            </a:pPr>
            <a:r>
              <a:rPr lang="en-US" sz="3600" dirty="0">
                <a:latin typeface="Times New Roman" pitchFamily="18" charset="0"/>
                <a:cs typeface="Times New Roman" pitchFamily="18" charset="0"/>
              </a:rPr>
              <a:t>	</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Không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sử</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dụng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vào</a:t>
            </a:r>
            <a:r>
              <a:rPr lang="en-US" sz="3600" dirty="0" smtClean="0">
                <a:latin typeface="Times New Roman" pitchFamily="18" charset="0"/>
                <a:cs typeface="Times New Roman" pitchFamily="18" charset="0"/>
              </a:rPr>
              <a:t> SX, KD</a:t>
            </a:r>
          </a:p>
          <a:p>
            <a:pPr marL="230188" lvl="1" indent="-230188" algn="just">
              <a:lnSpc>
                <a:spcPct val="150000"/>
              </a:lnSpc>
            </a:pPr>
            <a:r>
              <a:rPr lang="en-US" sz="3600" dirty="0">
                <a:latin typeface="Times New Roman" pitchFamily="18" charset="0"/>
                <a:cs typeface="Times New Roman" pitchFamily="18" charset="0"/>
              </a:rPr>
              <a:t>	</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Không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có</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giấy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tờ</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chứng</a:t>
            </a:r>
            <a:r>
              <a:rPr lang="en-US" sz="3600" dirty="0" smtClean="0">
                <a:latin typeface="Times New Roman" pitchFamily="18" charset="0"/>
                <a:cs typeface="Times New Roman" pitchFamily="18" charset="0"/>
              </a:rPr>
              <a:t> minh </a:t>
            </a:r>
            <a:r>
              <a:rPr lang="en-US" sz="3600" dirty="0" err="1" smtClean="0">
                <a:latin typeface="Times New Roman" pitchFamily="18" charset="0"/>
                <a:cs typeface="Times New Roman" pitchFamily="18" charset="0"/>
              </a:rPr>
              <a:t>thuộc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quyền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sở</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hữu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của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doanh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nghiệp</a:t>
            </a:r>
            <a:endParaRPr lang="en-US" sz="3600" dirty="0">
              <a:latin typeface="Times New Roman" pitchFamily="18" charset="0"/>
              <a:cs typeface="Times New Roman" pitchFamily="18" charset="0"/>
            </a:endParaRPr>
          </a:p>
          <a:p>
            <a:pPr marL="230188" lvl="1" indent="-230188" algn="just">
              <a:lnSpc>
                <a:spcPct val="150000"/>
              </a:lnSpc>
            </a:pPr>
            <a:r>
              <a:rPr lang="en-US" sz="3600" dirty="0" smtClean="0">
                <a:latin typeface="Times New Roman" pitchFamily="18" charset="0"/>
                <a:cs typeface="Times New Roman" pitchFamily="18" charset="0"/>
              </a:rPr>
              <a:t>	- </a:t>
            </a:r>
            <a:r>
              <a:rPr lang="en-US" sz="3600" dirty="0" err="1" smtClean="0">
                <a:latin typeface="Times New Roman" pitchFamily="18" charset="0"/>
                <a:cs typeface="Times New Roman" pitchFamily="18" charset="0"/>
              </a:rPr>
              <a:t>Không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được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quản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lý</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theo</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dõi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hoạch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toán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trong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sổ</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sách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kế</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toán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của</a:t>
            </a:r>
            <a:r>
              <a:rPr lang="en-US" sz="3600" dirty="0" smtClean="0">
                <a:latin typeface="Times New Roman" pitchFamily="18" charset="0"/>
                <a:cs typeface="Times New Roman" pitchFamily="18" charset="0"/>
              </a:rPr>
              <a:t> DN</a:t>
            </a:r>
          </a:p>
          <a:p>
            <a:pPr marL="230188" lvl="1" indent="-230188" algn="just">
              <a:lnSpc>
                <a:spcPct val="150000"/>
              </a:lnSpc>
            </a:pPr>
            <a:r>
              <a:rPr lang="en-US" sz="3600" dirty="0">
                <a:latin typeface="Times New Roman" pitchFamily="18" charset="0"/>
                <a:cs typeface="Times New Roman" pitchFamily="18" charset="0"/>
              </a:rPr>
              <a:t>	</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Phần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trích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khấu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hao</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vượt</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mức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quy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định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hiện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hành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của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Bộ</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tài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chính</a:t>
            </a:r>
            <a:endParaRPr lang="en-US" sz="3600" dirty="0" smtClean="0">
              <a:latin typeface="Times New Roman" pitchFamily="18" charset="0"/>
              <a:cs typeface="Times New Roman" pitchFamily="18" charset="0"/>
            </a:endParaRPr>
          </a:p>
        </p:txBody>
      </p:sp>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CĂN CỨ TÍNH THUẾ GTGT</a:t>
            </a:r>
            <a:endParaRPr lang="en-US" dirty="0"/>
          </a:p>
        </p:txBody>
      </p:sp>
    </p:spTree>
    <p:extLst>
      <p:ext uri="{BB962C8B-B14F-4D97-AF65-F5344CB8AC3E}">
        <p14:creationId xmlns:p14="http://schemas.microsoft.com/office/powerpoint/2010/main" val="1750998497"/>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additive="base">
                                        <p:cTn id="15"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 calcmode="lin" valueType="num">
                                      <p:cBhvr additive="base">
                                        <p:cTn id="2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 calcmode="lin" valueType="num">
                                      <p:cBhvr additive="base">
                                        <p:cTn id="2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2" end="2"/>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anim calcmode="lin" valueType="num">
                                      <p:cBhvr additive="base">
                                        <p:cTn id="3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3" end="3"/>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 calcmode="lin" valueType="num">
                                      <p:cBhvr additive="base">
                                        <p:cTn id="3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
                                            <p:txEl>
                                              <p:pRg st="4" end="4"/>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4">
                                            <p:txEl>
                                              <p:pRg st="5" end="5"/>
                                            </p:txEl>
                                          </p:spTgt>
                                        </p:tgtEl>
                                        <p:attrNameLst>
                                          <p:attrName>style.visibility</p:attrName>
                                        </p:attrNameLst>
                                      </p:cBhvr>
                                      <p:to>
                                        <p:strVal val="visible"/>
                                      </p:to>
                                    </p:set>
                                    <p:anim calcmode="lin" valueType="num">
                                      <p:cBhvr additive="base">
                                        <p:cTn id="39"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5600" y="2057400"/>
            <a:ext cx="8610600" cy="4147739"/>
          </a:xfrm>
          <a:prstGeom prst="rect">
            <a:avLst/>
          </a:prstGeom>
          <a:noFill/>
        </p:spPr>
        <p:txBody>
          <a:bodyPr wrap="square" rtlCol="0">
            <a:spAutoFit/>
          </a:bodyPr>
          <a:lstStyle/>
          <a:p>
            <a:pPr algn="just">
              <a:lnSpc>
                <a:spcPct val="150000"/>
              </a:lnSpc>
              <a:buFont typeface="Wingdings" pitchFamily="2" charset="2"/>
              <a:buChar char="ü"/>
            </a:pPr>
            <a:r>
              <a:rPr lang="vi-VN" sz="3600" dirty="0">
                <a:latin typeface="Times New Roman" pitchFamily="18" charset="0"/>
                <a:cs typeface="Times New Roman" pitchFamily="18" charset="0"/>
              </a:rPr>
              <a:t>Phần chi vượt định mức tiêu hao nguyên liệu, vật liệu, nhiên liệu, năng lượng, hàng hoá đối với một số nguyên liệu, vật liệu, nhiên liệu, năng lượng, hàng hóa đã được Nhà nước ban hành định mức.</a:t>
            </a:r>
            <a:endParaRPr lang="en-US" sz="3600" dirty="0">
              <a:latin typeface="Times New Roman" pitchFamily="18" charset="0"/>
              <a:cs typeface="Times New Roman" pitchFamily="18" charset="0"/>
            </a:endParaRPr>
          </a:p>
        </p:txBody>
      </p:sp>
      <p:sp>
        <p:nvSpPr>
          <p:cNvPr id="3" name="Title 1"/>
          <p:cNvSpPr>
            <a:spLocks noGrp="1"/>
          </p:cNvSpPr>
          <p:nvPr>
            <p:ph type="title"/>
          </p:nvPr>
        </p:nvSpPr>
        <p:spPr>
          <a:xfrm>
            <a:off x="1219200" y="-1905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t>CĂN CỨ TÍNH THUẾ GTGT</a:t>
            </a:r>
            <a:endParaRPr lang="en-US" dirty="0"/>
          </a:p>
        </p:txBody>
      </p:sp>
      <p:sp>
        <p:nvSpPr>
          <p:cNvPr id="2" name="Rectangle 1"/>
          <p:cNvSpPr/>
          <p:nvPr/>
        </p:nvSpPr>
        <p:spPr>
          <a:xfrm>
            <a:off x="152400" y="838200"/>
            <a:ext cx="8475397" cy="905056"/>
          </a:xfrm>
          <a:prstGeom prst="rect">
            <a:avLst/>
          </a:prstGeom>
        </p:spPr>
        <p:txBody>
          <a:bodyPr wrap="none">
            <a:spAutoFit/>
          </a:bodyPr>
          <a:lstStyle/>
          <a:p>
            <a:pPr marL="571500" indent="-571500" algn="just">
              <a:lnSpc>
                <a:spcPct val="150000"/>
              </a:lnSpc>
              <a:buFont typeface="Wingdings 2"/>
              <a:buChar char="A"/>
            </a:pPr>
            <a:r>
              <a:rPr lang="en-US" sz="4000" b="1" dirty="0" err="1">
                <a:latin typeface="Times New Roman" pitchFamily="18" charset="0"/>
                <a:cs typeface="Times New Roman" pitchFamily="18" charset="0"/>
              </a:rPr>
              <a:t>Các</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khoản</a:t>
            </a:r>
            <a:r>
              <a:rPr lang="en-US" sz="4000" b="1" dirty="0">
                <a:latin typeface="Times New Roman" pitchFamily="18" charset="0"/>
                <a:cs typeface="Times New Roman" pitchFamily="18" charset="0"/>
              </a:rPr>
              <a:t> chi </a:t>
            </a:r>
            <a:r>
              <a:rPr lang="en-US" sz="4000" b="1" dirty="0" err="1">
                <a:latin typeface="Times New Roman" pitchFamily="18" charset="0"/>
                <a:cs typeface="Times New Roman" pitchFamily="18" charset="0"/>
              </a:rPr>
              <a:t>phí</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không</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được</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trừ</a:t>
            </a:r>
            <a:r>
              <a:rPr lang="en-US" sz="4000" b="1" dirty="0">
                <a:latin typeface="Times New Roman" pitchFamily="18" charset="0"/>
                <a:cs typeface="Times New Roman" pitchFamily="18" charset="0"/>
              </a:rPr>
              <a:t>:</a:t>
            </a:r>
          </a:p>
        </p:txBody>
      </p:sp>
    </p:spTree>
    <p:extLst>
      <p:ext uri="{BB962C8B-B14F-4D97-AF65-F5344CB8AC3E}">
        <p14:creationId xmlns:p14="http://schemas.microsoft.com/office/powerpoint/2010/main" val="1776891369"/>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1981200"/>
            <a:ext cx="8610600" cy="3675045"/>
          </a:xfrm>
          <a:prstGeom prst="rect">
            <a:avLst/>
          </a:prstGeom>
          <a:noFill/>
        </p:spPr>
        <p:txBody>
          <a:bodyPr wrap="square" rtlCol="0">
            <a:spAutoFit/>
          </a:bodyPr>
          <a:lstStyle/>
          <a:p>
            <a:pPr algn="just">
              <a:lnSpc>
                <a:spcPct val="150000"/>
              </a:lnSpc>
              <a:buFont typeface="Wingdings" pitchFamily="2" charset="2"/>
              <a:buChar char="ü"/>
              <a:tabLst>
                <a:tab pos="230188" algn="l"/>
              </a:tabLst>
            </a:pPr>
            <a:r>
              <a:rPr lang="en-US" sz="4000" dirty="0" err="1" smtClean="0">
                <a:latin typeface="Times New Roman" pitchFamily="18" charset="0"/>
                <a:cs typeface="Times New Roman" pitchFamily="18" charset="0"/>
              </a:rPr>
              <a:t>Các</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khoản</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tiền</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phạt</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về</a:t>
            </a:r>
            <a:r>
              <a:rPr lang="en-US" sz="4000" dirty="0" smtClean="0">
                <a:latin typeface="Times New Roman" pitchFamily="18" charset="0"/>
                <a:cs typeface="Times New Roman" pitchFamily="18" charset="0"/>
              </a:rPr>
              <a:t> vi </a:t>
            </a:r>
            <a:r>
              <a:rPr lang="en-US" sz="4000" dirty="0" err="1" smtClean="0">
                <a:latin typeface="Times New Roman" pitchFamily="18" charset="0"/>
                <a:cs typeface="Times New Roman" pitchFamily="18" charset="0"/>
              </a:rPr>
              <a:t>phạm</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hành</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chính</a:t>
            </a:r>
            <a:endParaRPr lang="en-US" sz="4000" dirty="0" smtClean="0">
              <a:latin typeface="Times New Roman" pitchFamily="18" charset="0"/>
              <a:cs typeface="Times New Roman" pitchFamily="18" charset="0"/>
            </a:endParaRPr>
          </a:p>
          <a:p>
            <a:pPr algn="just">
              <a:lnSpc>
                <a:spcPct val="150000"/>
              </a:lnSpc>
              <a:buFont typeface="Wingdings" pitchFamily="2" charset="2"/>
              <a:buChar char="ü"/>
              <a:tabLst>
                <a:tab pos="230188" algn="l"/>
              </a:tabLst>
            </a:pPr>
            <a:r>
              <a:rPr lang="en-US" sz="4000" dirty="0" err="1" smtClean="0">
                <a:latin typeface="Times New Roman" pitchFamily="18" charset="0"/>
                <a:cs typeface="Times New Roman" pitchFamily="18" charset="0"/>
              </a:rPr>
              <a:t>Thuế</a:t>
            </a:r>
            <a:r>
              <a:rPr lang="en-US" sz="4000" dirty="0" smtClean="0">
                <a:latin typeface="Times New Roman" pitchFamily="18" charset="0"/>
                <a:cs typeface="Times New Roman" pitchFamily="18" charset="0"/>
              </a:rPr>
              <a:t> GTGT </a:t>
            </a:r>
            <a:r>
              <a:rPr lang="en-US" sz="4000" dirty="0" err="1" smtClean="0">
                <a:latin typeface="Times New Roman" pitchFamily="18" charset="0"/>
                <a:cs typeface="Times New Roman" pitchFamily="18" charset="0"/>
              </a:rPr>
              <a:t>đầu</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vào</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đã</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được</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khấu</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trừ</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hoặc</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hoàn</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thuế</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thuế</a:t>
            </a:r>
            <a:r>
              <a:rPr lang="en-US" sz="4000" dirty="0" smtClean="0">
                <a:latin typeface="Times New Roman" pitchFamily="18" charset="0"/>
                <a:cs typeface="Times New Roman" pitchFamily="18" charset="0"/>
              </a:rPr>
              <a:t> TNCN.</a:t>
            </a:r>
            <a:endParaRPr lang="en-US" sz="4000" dirty="0">
              <a:latin typeface="Times New Roman" pitchFamily="18" charset="0"/>
              <a:cs typeface="Times New Roman" pitchFamily="18" charset="0"/>
            </a:endParaRPr>
          </a:p>
        </p:txBody>
      </p:sp>
      <p:sp>
        <p:nvSpPr>
          <p:cNvPr id="3" name="Title 1"/>
          <p:cNvSpPr>
            <a:spLocks noGrp="1"/>
          </p:cNvSpPr>
          <p:nvPr>
            <p:ph type="title"/>
          </p:nvPr>
        </p:nvSpPr>
        <p:spPr>
          <a:xfrm>
            <a:off x="1143000" y="0"/>
            <a:ext cx="7772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a:t>CĂN CỨ TÍNH THUẾ</a:t>
            </a:r>
          </a:p>
        </p:txBody>
      </p:sp>
      <p:sp>
        <p:nvSpPr>
          <p:cNvPr id="5" name="Rectangle 4"/>
          <p:cNvSpPr/>
          <p:nvPr/>
        </p:nvSpPr>
        <p:spPr>
          <a:xfrm>
            <a:off x="152400" y="838200"/>
            <a:ext cx="8475397" cy="905056"/>
          </a:xfrm>
          <a:prstGeom prst="rect">
            <a:avLst/>
          </a:prstGeom>
        </p:spPr>
        <p:txBody>
          <a:bodyPr wrap="none">
            <a:spAutoFit/>
          </a:bodyPr>
          <a:lstStyle/>
          <a:p>
            <a:pPr marL="571500" indent="-571500" algn="just">
              <a:lnSpc>
                <a:spcPct val="150000"/>
              </a:lnSpc>
              <a:buFont typeface="Wingdings 2"/>
              <a:buChar char="A"/>
            </a:pPr>
            <a:r>
              <a:rPr lang="en-US" sz="4000" b="1" dirty="0" err="1">
                <a:latin typeface="Times New Roman" pitchFamily="18" charset="0"/>
                <a:cs typeface="Times New Roman" pitchFamily="18" charset="0"/>
              </a:rPr>
              <a:t>Các</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khoản</a:t>
            </a:r>
            <a:r>
              <a:rPr lang="en-US" sz="4000" b="1" dirty="0">
                <a:latin typeface="Times New Roman" pitchFamily="18" charset="0"/>
                <a:cs typeface="Times New Roman" pitchFamily="18" charset="0"/>
              </a:rPr>
              <a:t> chi </a:t>
            </a:r>
            <a:r>
              <a:rPr lang="en-US" sz="4000" b="1" dirty="0" err="1">
                <a:latin typeface="Times New Roman" pitchFamily="18" charset="0"/>
                <a:cs typeface="Times New Roman" pitchFamily="18" charset="0"/>
              </a:rPr>
              <a:t>phí</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không</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được</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trừ</a:t>
            </a:r>
            <a:r>
              <a:rPr lang="en-US" sz="4000" b="1" dirty="0">
                <a:latin typeface="Times New Roman" pitchFamily="18" charset="0"/>
                <a:cs typeface="Times New Roman" pitchFamily="18" charset="0"/>
              </a:rPr>
              <a:t>:</a:t>
            </a:r>
          </a:p>
        </p:txBody>
      </p:sp>
    </p:spTree>
    <p:extLst>
      <p:ext uri="{BB962C8B-B14F-4D97-AF65-F5344CB8AC3E}">
        <p14:creationId xmlns:p14="http://schemas.microsoft.com/office/powerpoint/2010/main" val="914509040"/>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196" y="887126"/>
            <a:ext cx="9143999" cy="5232253"/>
          </a:xfrm>
        </p:spPr>
        <p:txBody>
          <a:bodyPr>
            <a:noAutofit/>
          </a:bodyPr>
          <a:lstStyle/>
          <a:p>
            <a:pPr marL="0" indent="0">
              <a:buNone/>
            </a:pPr>
            <a:r>
              <a:rPr lang="en-US" sz="2800" b="0" dirty="0" smtClean="0">
                <a:latin typeface="Times New Roman" panose="02020603050405020304" pitchFamily="18" charset="0"/>
                <a:cs typeface="Times New Roman" panose="02020603050405020304" pitchFamily="18" charset="0"/>
              </a:rPr>
              <a:t>.</a:t>
            </a:r>
            <a:r>
              <a:rPr lang="en-US" sz="2800" b="0" dirty="0" err="1" smtClean="0">
                <a:latin typeface="Times New Roman" panose="02020603050405020304" pitchFamily="18" charset="0"/>
                <a:cs typeface="Times New Roman" panose="02020603050405020304" pitchFamily="18" charset="0"/>
              </a:rPr>
              <a:t>Tài</a:t>
            </a:r>
            <a:r>
              <a:rPr lang="en-US" sz="2800" b="0" dirty="0" smtClean="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khoản</a:t>
            </a:r>
            <a:r>
              <a:rPr lang="en-US" sz="2800" b="0" dirty="0">
                <a:latin typeface="Times New Roman" panose="02020603050405020304" pitchFamily="18" charset="0"/>
                <a:cs typeface="Times New Roman" panose="02020603050405020304" pitchFamily="18" charset="0"/>
              </a:rPr>
              <a:t> 3334 - </a:t>
            </a:r>
            <a:r>
              <a:rPr lang="en-US" sz="2800" b="0" dirty="0" err="1">
                <a:latin typeface="Times New Roman" panose="02020603050405020304" pitchFamily="18" charset="0"/>
                <a:cs typeface="Times New Roman" panose="02020603050405020304" pitchFamily="18" charset="0"/>
              </a:rPr>
              <a:t>Thuế</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TNDN</a:t>
            </a:r>
            <a:r>
              <a:rPr lang="en-US" sz="2800" b="0" dirty="0" smtClean="0">
                <a:latin typeface="Times New Roman" panose="02020603050405020304" pitchFamily="18" charset="0"/>
                <a:cs typeface="Times New Roman" panose="02020603050405020304" pitchFamily="18" charset="0"/>
              </a:rPr>
              <a:t>.</a:t>
            </a:r>
          </a:p>
          <a:p>
            <a:pPr marL="0" indent="0">
              <a:buNone/>
            </a:pPr>
            <a:r>
              <a:rPr lang="en-US" sz="2800" b="0" dirty="0" err="1">
                <a:latin typeface="Times New Roman" panose="02020603050405020304" pitchFamily="18" charset="0"/>
                <a:cs typeface="Times New Roman" panose="02020603050405020304" pitchFamily="18" charset="0"/>
              </a:rPr>
              <a:t>Tài</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khoản</a:t>
            </a:r>
            <a:r>
              <a:rPr lang="en-US" sz="2800" b="0" dirty="0">
                <a:latin typeface="Times New Roman" panose="02020603050405020304" pitchFamily="18" charset="0"/>
                <a:cs typeface="Times New Roman" panose="02020603050405020304" pitchFamily="18" charset="0"/>
              </a:rPr>
              <a:t> 821 – Chi </a:t>
            </a:r>
            <a:r>
              <a:rPr lang="en-US" sz="2800" b="0" dirty="0" err="1">
                <a:latin typeface="Times New Roman" panose="02020603050405020304" pitchFamily="18" charset="0"/>
                <a:cs typeface="Times New Roman" panose="02020603050405020304" pitchFamily="18" charset="0"/>
              </a:rPr>
              <a:t>phí</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thuế</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thu</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nhập</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doanh</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nghiệp</a:t>
            </a:r>
            <a:r>
              <a:rPr lang="en-US" sz="2800" b="0" dirty="0" smtClean="0">
                <a:latin typeface="Times New Roman" panose="02020603050405020304" pitchFamily="18" charset="0"/>
                <a:cs typeface="Times New Roman" panose="02020603050405020304" pitchFamily="18" charset="0"/>
              </a:rPr>
              <a:t>.</a:t>
            </a:r>
          </a:p>
          <a:p>
            <a:pPr marL="0" indent="0">
              <a:buNone/>
            </a:pPr>
            <a:r>
              <a:rPr lang="en-US" sz="2800" b="0" dirty="0" err="1">
                <a:latin typeface="Times New Roman" panose="02020603050405020304" pitchFamily="18" charset="0"/>
                <a:cs typeface="Times New Roman" panose="02020603050405020304" pitchFamily="18" charset="0"/>
              </a:rPr>
              <a:t>Tài</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khoản</a:t>
            </a:r>
            <a:r>
              <a:rPr lang="en-US" sz="2800" b="0" dirty="0">
                <a:latin typeface="Times New Roman" panose="02020603050405020304" pitchFamily="18" charset="0"/>
                <a:cs typeface="Times New Roman" panose="02020603050405020304" pitchFamily="18" charset="0"/>
              </a:rPr>
              <a:t> 821 – “Chi </a:t>
            </a:r>
            <a:r>
              <a:rPr lang="en-US" sz="2800" b="0" dirty="0" err="1">
                <a:latin typeface="Times New Roman" panose="02020603050405020304" pitchFamily="18" charset="0"/>
                <a:cs typeface="Times New Roman" panose="02020603050405020304" pitchFamily="18" charset="0"/>
              </a:rPr>
              <a:t>phí</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thuế</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thu</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nhập</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doanh</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nghiệp</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có</a:t>
            </a:r>
            <a:r>
              <a:rPr lang="en-US" sz="2800" b="0" dirty="0">
                <a:latin typeface="Times New Roman" panose="02020603050405020304" pitchFamily="18" charset="0"/>
                <a:cs typeface="Times New Roman" panose="02020603050405020304" pitchFamily="18" charset="0"/>
              </a:rPr>
              <a:t> 2 </a:t>
            </a:r>
            <a:r>
              <a:rPr lang="en-US" sz="2800" b="0" dirty="0" err="1">
                <a:latin typeface="Times New Roman" panose="02020603050405020304" pitchFamily="18" charset="0"/>
                <a:cs typeface="Times New Roman" panose="02020603050405020304" pitchFamily="18" charset="0"/>
              </a:rPr>
              <a:t>Tài</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khoản</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cấp</a:t>
            </a:r>
            <a:r>
              <a:rPr lang="en-US" sz="2800" b="0" dirty="0">
                <a:latin typeface="Times New Roman" panose="02020603050405020304" pitchFamily="18" charset="0"/>
                <a:cs typeface="Times New Roman" panose="02020603050405020304" pitchFamily="18" charset="0"/>
              </a:rPr>
              <a:t> 2</a:t>
            </a:r>
            <a:r>
              <a:rPr lang="en-US" sz="2800" b="0" dirty="0" smtClean="0">
                <a:latin typeface="Times New Roman" panose="02020603050405020304" pitchFamily="18" charset="0"/>
                <a:cs typeface="Times New Roman" panose="02020603050405020304" pitchFamily="18" charset="0"/>
              </a:rPr>
              <a:t>:</a:t>
            </a:r>
            <a:endParaRPr lang="en-US" sz="2800" b="0" dirty="0">
              <a:latin typeface="Times New Roman" panose="02020603050405020304" pitchFamily="18" charset="0"/>
              <a:cs typeface="Times New Roman" panose="02020603050405020304" pitchFamily="18" charset="0"/>
            </a:endParaRPr>
          </a:p>
          <a:p>
            <a:pPr lvl="1"/>
            <a:r>
              <a:rPr lang="en-US" sz="2800" b="0" i="1" dirty="0" err="1">
                <a:latin typeface="Times New Roman" panose="02020603050405020304" pitchFamily="18" charset="0"/>
                <a:cs typeface="Times New Roman" panose="02020603050405020304" pitchFamily="18" charset="0"/>
              </a:rPr>
              <a:t>Tài</a:t>
            </a:r>
            <a:r>
              <a:rPr lang="en-US" sz="2800" b="0" i="1" dirty="0">
                <a:latin typeface="Times New Roman" panose="02020603050405020304" pitchFamily="18" charset="0"/>
                <a:cs typeface="Times New Roman" panose="02020603050405020304" pitchFamily="18" charset="0"/>
              </a:rPr>
              <a:t> </a:t>
            </a:r>
            <a:r>
              <a:rPr lang="en-US" sz="2800" b="0" i="1" dirty="0" err="1">
                <a:latin typeface="Times New Roman" panose="02020603050405020304" pitchFamily="18" charset="0"/>
                <a:cs typeface="Times New Roman" panose="02020603050405020304" pitchFamily="18" charset="0"/>
              </a:rPr>
              <a:t>khoản</a:t>
            </a:r>
            <a:r>
              <a:rPr lang="en-US" sz="2800" b="0" i="1" dirty="0">
                <a:latin typeface="Times New Roman" panose="02020603050405020304" pitchFamily="18" charset="0"/>
                <a:cs typeface="Times New Roman" panose="02020603050405020304" pitchFamily="18" charset="0"/>
              </a:rPr>
              <a:t> 8211 – Chi </a:t>
            </a:r>
            <a:r>
              <a:rPr lang="en-US" sz="2800" b="0" i="1" dirty="0" err="1">
                <a:latin typeface="Times New Roman" panose="02020603050405020304" pitchFamily="18" charset="0"/>
                <a:cs typeface="Times New Roman" panose="02020603050405020304" pitchFamily="18" charset="0"/>
              </a:rPr>
              <a:t>phí</a:t>
            </a:r>
            <a:r>
              <a:rPr lang="en-US" sz="2800" b="0" i="1" dirty="0">
                <a:latin typeface="Times New Roman" panose="02020603050405020304" pitchFamily="18" charset="0"/>
                <a:cs typeface="Times New Roman" panose="02020603050405020304" pitchFamily="18" charset="0"/>
              </a:rPr>
              <a:t> </a:t>
            </a:r>
            <a:r>
              <a:rPr lang="en-US" sz="2800" b="0" i="1" dirty="0" err="1">
                <a:latin typeface="Times New Roman" panose="02020603050405020304" pitchFamily="18" charset="0"/>
                <a:cs typeface="Times New Roman" panose="02020603050405020304" pitchFamily="18" charset="0"/>
              </a:rPr>
              <a:t>thuế</a:t>
            </a:r>
            <a:r>
              <a:rPr lang="en-US" sz="2800" b="0" i="1" dirty="0">
                <a:latin typeface="Times New Roman" panose="02020603050405020304" pitchFamily="18" charset="0"/>
                <a:cs typeface="Times New Roman" panose="02020603050405020304" pitchFamily="18" charset="0"/>
              </a:rPr>
              <a:t> </a:t>
            </a:r>
            <a:r>
              <a:rPr lang="en-US" sz="2800" b="0" i="1" dirty="0" err="1">
                <a:latin typeface="Times New Roman" panose="02020603050405020304" pitchFamily="18" charset="0"/>
                <a:cs typeface="Times New Roman" panose="02020603050405020304" pitchFamily="18" charset="0"/>
              </a:rPr>
              <a:t>thu</a:t>
            </a:r>
            <a:r>
              <a:rPr lang="en-US" sz="2800" b="0" i="1" dirty="0">
                <a:latin typeface="Times New Roman" panose="02020603050405020304" pitchFamily="18" charset="0"/>
                <a:cs typeface="Times New Roman" panose="02020603050405020304" pitchFamily="18" charset="0"/>
              </a:rPr>
              <a:t> </a:t>
            </a:r>
            <a:r>
              <a:rPr lang="en-US" sz="2800" b="0" i="1" dirty="0" err="1">
                <a:latin typeface="Times New Roman" panose="02020603050405020304" pitchFamily="18" charset="0"/>
                <a:cs typeface="Times New Roman" panose="02020603050405020304" pitchFamily="18" charset="0"/>
              </a:rPr>
              <a:t>nhập</a:t>
            </a:r>
            <a:r>
              <a:rPr lang="en-US" sz="2800" b="0" i="1" dirty="0">
                <a:latin typeface="Times New Roman" panose="02020603050405020304" pitchFamily="18" charset="0"/>
                <a:cs typeface="Times New Roman" panose="02020603050405020304" pitchFamily="18" charset="0"/>
              </a:rPr>
              <a:t> </a:t>
            </a:r>
            <a:r>
              <a:rPr lang="en-US" sz="2800" b="0" i="1" dirty="0" err="1">
                <a:latin typeface="Times New Roman" panose="02020603050405020304" pitchFamily="18" charset="0"/>
                <a:cs typeface="Times New Roman" panose="02020603050405020304" pitchFamily="18" charset="0"/>
              </a:rPr>
              <a:t>doanh</a:t>
            </a:r>
            <a:r>
              <a:rPr lang="en-US" sz="2800" b="0" i="1" dirty="0">
                <a:latin typeface="Times New Roman" panose="02020603050405020304" pitchFamily="18" charset="0"/>
                <a:cs typeface="Times New Roman" panose="02020603050405020304" pitchFamily="18" charset="0"/>
              </a:rPr>
              <a:t> </a:t>
            </a:r>
            <a:r>
              <a:rPr lang="en-US" sz="2800" b="0" i="1" dirty="0" err="1">
                <a:latin typeface="Times New Roman" panose="02020603050405020304" pitchFamily="18" charset="0"/>
                <a:cs typeface="Times New Roman" panose="02020603050405020304" pitchFamily="18" charset="0"/>
              </a:rPr>
              <a:t>nghiệp</a:t>
            </a:r>
            <a:r>
              <a:rPr lang="en-US" sz="2800" b="0" i="1" dirty="0">
                <a:latin typeface="Times New Roman" panose="02020603050405020304" pitchFamily="18" charset="0"/>
                <a:cs typeface="Times New Roman" panose="02020603050405020304" pitchFamily="18" charset="0"/>
              </a:rPr>
              <a:t> </a:t>
            </a:r>
            <a:r>
              <a:rPr lang="en-US" sz="2800" b="0" i="1" dirty="0" err="1">
                <a:latin typeface="Times New Roman" panose="02020603050405020304" pitchFamily="18" charset="0"/>
                <a:cs typeface="Times New Roman" panose="02020603050405020304" pitchFamily="18" charset="0"/>
              </a:rPr>
              <a:t>hiện</a:t>
            </a:r>
            <a:r>
              <a:rPr lang="en-US" sz="2800" b="0" i="1" dirty="0">
                <a:latin typeface="Times New Roman" panose="02020603050405020304" pitchFamily="18" charset="0"/>
                <a:cs typeface="Times New Roman" panose="02020603050405020304" pitchFamily="18" charset="0"/>
              </a:rPr>
              <a:t> </a:t>
            </a:r>
            <a:r>
              <a:rPr lang="en-US" sz="2800" b="0" i="1" dirty="0" err="1">
                <a:latin typeface="Times New Roman" panose="02020603050405020304" pitchFamily="18" charset="0"/>
                <a:cs typeface="Times New Roman" panose="02020603050405020304" pitchFamily="18" charset="0"/>
              </a:rPr>
              <a:t>hành</a:t>
            </a:r>
            <a:r>
              <a:rPr lang="en-US" sz="2800" b="0" i="1" dirty="0" smtClean="0">
                <a:latin typeface="Times New Roman" panose="02020603050405020304" pitchFamily="18" charset="0"/>
                <a:cs typeface="Times New Roman" panose="02020603050405020304" pitchFamily="18" charset="0"/>
              </a:rPr>
              <a:t>;</a:t>
            </a:r>
            <a:endParaRPr lang="en-US" sz="2800" b="0" dirty="0">
              <a:latin typeface="Times New Roman" panose="02020603050405020304" pitchFamily="18" charset="0"/>
              <a:cs typeface="Times New Roman" panose="02020603050405020304" pitchFamily="18" charset="0"/>
            </a:endParaRPr>
          </a:p>
          <a:p>
            <a:pPr lvl="1"/>
            <a:r>
              <a:rPr lang="en-US" sz="2800" b="0" i="1" dirty="0" err="1">
                <a:latin typeface="Times New Roman" panose="02020603050405020304" pitchFamily="18" charset="0"/>
                <a:cs typeface="Times New Roman" panose="02020603050405020304" pitchFamily="18" charset="0"/>
              </a:rPr>
              <a:t>Tài</a:t>
            </a:r>
            <a:r>
              <a:rPr lang="en-US" sz="2800" b="0" i="1" dirty="0">
                <a:latin typeface="Times New Roman" panose="02020603050405020304" pitchFamily="18" charset="0"/>
                <a:cs typeface="Times New Roman" panose="02020603050405020304" pitchFamily="18" charset="0"/>
              </a:rPr>
              <a:t> </a:t>
            </a:r>
            <a:r>
              <a:rPr lang="en-US" sz="2800" b="0" i="1" dirty="0" err="1">
                <a:latin typeface="Times New Roman" panose="02020603050405020304" pitchFamily="18" charset="0"/>
                <a:cs typeface="Times New Roman" panose="02020603050405020304" pitchFamily="18" charset="0"/>
              </a:rPr>
              <a:t>khoản</a:t>
            </a:r>
            <a:r>
              <a:rPr lang="en-US" sz="2800" b="0" i="1" dirty="0">
                <a:latin typeface="Times New Roman" panose="02020603050405020304" pitchFamily="18" charset="0"/>
                <a:cs typeface="Times New Roman" panose="02020603050405020304" pitchFamily="18" charset="0"/>
              </a:rPr>
              <a:t> 8212 – Chi </a:t>
            </a:r>
            <a:r>
              <a:rPr lang="en-US" sz="2800" b="0" i="1" dirty="0" err="1">
                <a:latin typeface="Times New Roman" panose="02020603050405020304" pitchFamily="18" charset="0"/>
                <a:cs typeface="Times New Roman" panose="02020603050405020304" pitchFamily="18" charset="0"/>
              </a:rPr>
              <a:t>phí</a:t>
            </a:r>
            <a:r>
              <a:rPr lang="en-US" sz="2800" b="0" i="1" dirty="0">
                <a:latin typeface="Times New Roman" panose="02020603050405020304" pitchFamily="18" charset="0"/>
                <a:cs typeface="Times New Roman" panose="02020603050405020304" pitchFamily="18" charset="0"/>
              </a:rPr>
              <a:t> </a:t>
            </a:r>
            <a:r>
              <a:rPr lang="en-US" sz="2800" b="0" i="1" dirty="0" err="1">
                <a:latin typeface="Times New Roman" panose="02020603050405020304" pitchFamily="18" charset="0"/>
                <a:cs typeface="Times New Roman" panose="02020603050405020304" pitchFamily="18" charset="0"/>
              </a:rPr>
              <a:t>thuế</a:t>
            </a:r>
            <a:r>
              <a:rPr lang="en-US" sz="2800" b="0" i="1" dirty="0">
                <a:latin typeface="Times New Roman" panose="02020603050405020304" pitchFamily="18" charset="0"/>
                <a:cs typeface="Times New Roman" panose="02020603050405020304" pitchFamily="18" charset="0"/>
              </a:rPr>
              <a:t> </a:t>
            </a:r>
            <a:r>
              <a:rPr lang="en-US" sz="2800" b="0" i="1" dirty="0" err="1">
                <a:latin typeface="Times New Roman" panose="02020603050405020304" pitchFamily="18" charset="0"/>
                <a:cs typeface="Times New Roman" panose="02020603050405020304" pitchFamily="18" charset="0"/>
              </a:rPr>
              <a:t>thu</a:t>
            </a:r>
            <a:r>
              <a:rPr lang="en-US" sz="2800" b="0" i="1" dirty="0">
                <a:latin typeface="Times New Roman" panose="02020603050405020304" pitchFamily="18" charset="0"/>
                <a:cs typeface="Times New Roman" panose="02020603050405020304" pitchFamily="18" charset="0"/>
              </a:rPr>
              <a:t> </a:t>
            </a:r>
            <a:r>
              <a:rPr lang="en-US" sz="2800" b="0" i="1" dirty="0" err="1">
                <a:latin typeface="Times New Roman" panose="02020603050405020304" pitchFamily="18" charset="0"/>
                <a:cs typeface="Times New Roman" panose="02020603050405020304" pitchFamily="18" charset="0"/>
              </a:rPr>
              <a:t>nhập</a:t>
            </a:r>
            <a:r>
              <a:rPr lang="en-US" sz="2800" b="0" i="1" dirty="0">
                <a:latin typeface="Times New Roman" panose="02020603050405020304" pitchFamily="18" charset="0"/>
                <a:cs typeface="Times New Roman" panose="02020603050405020304" pitchFamily="18" charset="0"/>
              </a:rPr>
              <a:t> </a:t>
            </a:r>
            <a:r>
              <a:rPr lang="en-US" sz="2800" b="0" i="1" dirty="0" err="1">
                <a:latin typeface="Times New Roman" panose="02020603050405020304" pitchFamily="18" charset="0"/>
                <a:cs typeface="Times New Roman" panose="02020603050405020304" pitchFamily="18" charset="0"/>
              </a:rPr>
              <a:t>doanh</a:t>
            </a:r>
            <a:r>
              <a:rPr lang="en-US" sz="2800" b="0" i="1" dirty="0">
                <a:latin typeface="Times New Roman" panose="02020603050405020304" pitchFamily="18" charset="0"/>
                <a:cs typeface="Times New Roman" panose="02020603050405020304" pitchFamily="18" charset="0"/>
              </a:rPr>
              <a:t> </a:t>
            </a:r>
            <a:r>
              <a:rPr lang="en-US" sz="2800" b="0" i="1" dirty="0" err="1">
                <a:latin typeface="Times New Roman" panose="02020603050405020304" pitchFamily="18" charset="0"/>
                <a:cs typeface="Times New Roman" panose="02020603050405020304" pitchFamily="18" charset="0"/>
              </a:rPr>
              <a:t>nghiệp</a:t>
            </a:r>
            <a:r>
              <a:rPr lang="en-US" sz="2800" b="0" i="1" dirty="0">
                <a:latin typeface="Times New Roman" panose="02020603050405020304" pitchFamily="18" charset="0"/>
                <a:cs typeface="Times New Roman" panose="02020603050405020304" pitchFamily="18" charset="0"/>
              </a:rPr>
              <a:t> </a:t>
            </a:r>
            <a:r>
              <a:rPr lang="en-US" sz="2800" b="0" i="1" dirty="0" err="1">
                <a:latin typeface="Times New Roman" panose="02020603050405020304" pitchFamily="18" charset="0"/>
                <a:cs typeface="Times New Roman" panose="02020603050405020304" pitchFamily="18" charset="0"/>
              </a:rPr>
              <a:t>hoãn</a:t>
            </a:r>
            <a:r>
              <a:rPr lang="en-US" sz="2800" b="0" i="1" dirty="0">
                <a:latin typeface="Times New Roman" panose="02020603050405020304" pitchFamily="18" charset="0"/>
                <a:cs typeface="Times New Roman" panose="02020603050405020304" pitchFamily="18" charset="0"/>
              </a:rPr>
              <a:t> </a:t>
            </a:r>
            <a:r>
              <a:rPr lang="en-US" sz="2800" b="0" i="1" dirty="0" err="1">
                <a:latin typeface="Times New Roman" panose="02020603050405020304" pitchFamily="18" charset="0"/>
                <a:cs typeface="Times New Roman" panose="02020603050405020304" pitchFamily="18" charset="0"/>
              </a:rPr>
              <a:t>lại</a:t>
            </a:r>
            <a:r>
              <a:rPr lang="en-US" sz="2800" b="0" i="1" dirty="0">
                <a:latin typeface="Times New Roman" panose="02020603050405020304" pitchFamily="18" charset="0"/>
                <a:cs typeface="Times New Roman" panose="02020603050405020304" pitchFamily="18" charset="0"/>
              </a:rPr>
              <a:t>.</a:t>
            </a:r>
            <a:endParaRPr lang="en-US" sz="2800" b="0" dirty="0">
              <a:latin typeface="Times New Roman" panose="02020603050405020304" pitchFamily="18" charset="0"/>
              <a:cs typeface="Times New Roman" panose="02020603050405020304" pitchFamily="18" charset="0"/>
            </a:endParaRPr>
          </a:p>
          <a:p>
            <a:pPr marL="0" indent="0">
              <a:buNone/>
            </a:pPr>
            <a:endParaRPr lang="en-US" sz="2800" b="0" dirty="0">
              <a:latin typeface="Times New Roman" panose="02020603050405020304" pitchFamily="18" charset="0"/>
              <a:cs typeface="Times New Roman" panose="02020603050405020304" pitchFamily="18" charset="0"/>
            </a:endParaRPr>
          </a:p>
          <a:p>
            <a:pPr marL="0" indent="0">
              <a:buNone/>
            </a:pPr>
            <a:endParaRPr lang="en-US" sz="2800" b="0" dirty="0">
              <a:latin typeface="Times New Roman" panose="02020603050405020304" pitchFamily="18" charset="0"/>
              <a:cs typeface="Times New Roman" panose="02020603050405020304" pitchFamily="18" charset="0"/>
            </a:endParaRPr>
          </a:p>
          <a:p>
            <a:endParaRPr lang="en-US" sz="2800" b="0" dirty="0">
              <a:latin typeface="Times New Roman" panose="02020603050405020304" pitchFamily="18" charset="0"/>
              <a:cs typeface="Times New Roman" panose="02020603050405020304" pitchFamily="18" charset="0"/>
            </a:endParaRPr>
          </a:p>
          <a:p>
            <a:pPr marL="0" indent="0">
              <a:buNone/>
            </a:pPr>
            <a:endParaRPr lang="en-US" sz="2800" b="0" dirty="0">
              <a:latin typeface="Times New Roman" panose="02020603050405020304" pitchFamily="18" charset="0"/>
              <a:cs typeface="Times New Roman" panose="02020603050405020304" pitchFamily="18" charset="0"/>
            </a:endParaRPr>
          </a:p>
        </p:txBody>
      </p:sp>
      <p:sp>
        <p:nvSpPr>
          <p:cNvPr id="4" name="Title 1"/>
          <p:cNvSpPr txBox="1">
            <a:spLocks/>
          </p:cNvSpPr>
          <p:nvPr/>
        </p:nvSpPr>
        <p:spPr>
          <a:xfrm>
            <a:off x="417095" y="131708"/>
            <a:ext cx="9015663" cy="7554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buFontTx/>
              <a:buChar char="-"/>
            </a:pP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Kế</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toán</a:t>
            </a:r>
            <a:r>
              <a:rPr lang="en-US" sz="3000" b="0" dirty="0" smtClean="0">
                <a:solidFill>
                  <a:srgbClr val="FF0000"/>
                </a:solidFill>
                <a:latin typeface="Times New Roman" panose="02020603050405020304" pitchFamily="18" charset="0"/>
                <a:cs typeface="Times New Roman" panose="02020603050405020304" pitchFamily="18" charset="0"/>
              </a:rPr>
              <a:t> t</a:t>
            </a:r>
            <a:r>
              <a:rPr lang="vi-VN" sz="3000" b="0" dirty="0" smtClean="0">
                <a:solidFill>
                  <a:srgbClr val="FF0000"/>
                </a:solidFill>
                <a:latin typeface="Times New Roman" panose="02020603050405020304" pitchFamily="18" charset="0"/>
                <a:cs typeface="Times New Roman" panose="02020603050405020304" pitchFamily="18" charset="0"/>
              </a:rPr>
              <a:t>huế </a:t>
            </a:r>
            <a:r>
              <a:rPr lang="en-US" sz="3000" b="0" dirty="0" err="1" smtClean="0">
                <a:solidFill>
                  <a:srgbClr val="FF0000"/>
                </a:solidFill>
                <a:latin typeface="Times New Roman" panose="02020603050405020304" pitchFamily="18" charset="0"/>
                <a:cs typeface="Times New Roman" panose="02020603050405020304" pitchFamily="18" charset="0"/>
              </a:rPr>
              <a:t>thu</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nhập</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doanh</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nghiệp</a:t>
            </a:r>
            <a:endParaRPr lang="en-US" sz="3000" b="0" dirty="0">
              <a:solidFill>
                <a:srgbClr val="FF000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4294967295"/>
          </p:nvPr>
        </p:nvSpPr>
        <p:spPr/>
        <p:txBody>
          <a:bodyPr/>
          <a:lstStyle/>
          <a:p>
            <a:fld id="{38EF42A2-2C56-4F87-A66C-6D0840904275}" type="slidenum">
              <a:rPr lang="vi-VN" smtClean="0"/>
              <a:t>86</a:t>
            </a:fld>
            <a:endParaRPr lang="vi-VN"/>
          </a:p>
        </p:txBody>
      </p:sp>
    </p:spTree>
    <p:extLst>
      <p:ext uri="{BB962C8B-B14F-4D97-AF65-F5344CB8AC3E}">
        <p14:creationId xmlns:p14="http://schemas.microsoft.com/office/powerpoint/2010/main" val="2283407951"/>
      </p:ext>
    </p:extLst>
  </p:cSld>
  <p:clrMapOvr>
    <a:masterClrMapping/>
  </p:clrMapOvr>
  <p:transition>
    <p:wipe/>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887126"/>
            <a:ext cx="9143999" cy="5232253"/>
          </a:xfrm>
        </p:spPr>
        <p:txBody>
          <a:bodyPr>
            <a:noAutofit/>
          </a:bodyPr>
          <a:lstStyle/>
          <a:p>
            <a:pPr marL="0" indent="0">
              <a:buNone/>
            </a:pPr>
            <a:r>
              <a:rPr lang="vi-VN" sz="2800" b="0" dirty="0">
                <a:latin typeface="+mj-lt"/>
              </a:rPr>
              <a:t>Căn cứ số thuế thu nhập doanh nghiệp phải nộp vào Ngân sách Nhà nước hàng quý theo quy định, ghi:</a:t>
            </a:r>
            <a:endParaRPr lang="en-US" sz="2800" b="0" dirty="0">
              <a:latin typeface="+mj-lt"/>
            </a:endParaRPr>
          </a:p>
          <a:p>
            <a:pPr marL="0" indent="0">
              <a:buNone/>
            </a:pPr>
            <a:r>
              <a:rPr lang="vi-VN" sz="2800" b="0" dirty="0">
                <a:latin typeface="+mj-lt"/>
              </a:rPr>
              <a:t>Nợ TK </a:t>
            </a:r>
            <a:r>
              <a:rPr lang="vi-VN" sz="2800" b="0" dirty="0" smtClean="0">
                <a:latin typeface="+mj-lt"/>
              </a:rPr>
              <a:t>821</a:t>
            </a:r>
            <a:r>
              <a:rPr lang="en-US" sz="2800" b="0" dirty="0" smtClean="0">
                <a:latin typeface="+mj-lt"/>
              </a:rPr>
              <a:t>1</a:t>
            </a:r>
            <a:r>
              <a:rPr lang="vi-VN" sz="2800" b="0" dirty="0" smtClean="0">
                <a:latin typeface="+mj-lt"/>
              </a:rPr>
              <a:t> </a:t>
            </a:r>
            <a:endParaRPr lang="en-US" sz="2800" b="0" dirty="0" smtClean="0">
              <a:latin typeface="+mj-lt"/>
            </a:endParaRPr>
          </a:p>
          <a:p>
            <a:pPr marL="0" indent="0">
              <a:buNone/>
            </a:pPr>
            <a:r>
              <a:rPr lang="en-US" sz="2800" b="0" dirty="0">
                <a:latin typeface="+mj-lt"/>
              </a:rPr>
              <a:t> </a:t>
            </a:r>
            <a:r>
              <a:rPr lang="en-US" sz="2800" b="0" dirty="0" smtClean="0">
                <a:latin typeface="+mj-lt"/>
              </a:rPr>
              <a:t>   </a:t>
            </a:r>
            <a:r>
              <a:rPr lang="vi-VN" sz="2800" b="0" dirty="0" smtClean="0">
                <a:latin typeface="+mj-lt"/>
              </a:rPr>
              <a:t>Có </a:t>
            </a:r>
            <a:r>
              <a:rPr lang="vi-VN" sz="2800" b="0" dirty="0">
                <a:latin typeface="+mj-lt"/>
              </a:rPr>
              <a:t>TK </a:t>
            </a:r>
            <a:r>
              <a:rPr lang="vi-VN" sz="2800" b="0" dirty="0" smtClean="0">
                <a:latin typeface="+mj-lt"/>
              </a:rPr>
              <a:t>3334</a:t>
            </a:r>
            <a:endParaRPr lang="en-US" sz="2800" b="0" dirty="0">
              <a:latin typeface="+mj-lt"/>
              <a:cs typeface="Times New Roman" panose="02020603050405020304" pitchFamily="18" charset="0"/>
            </a:endParaRPr>
          </a:p>
          <a:p>
            <a:pPr marL="0" indent="0">
              <a:buNone/>
            </a:pPr>
            <a:r>
              <a:rPr lang="vi-VN" sz="2800" b="0" dirty="0" smtClean="0">
                <a:latin typeface="+mj-lt"/>
              </a:rPr>
              <a:t>Khi </a:t>
            </a:r>
            <a:r>
              <a:rPr lang="vi-VN" sz="2800" b="0" dirty="0">
                <a:latin typeface="+mj-lt"/>
              </a:rPr>
              <a:t>nộp tiền thuế thu nhập doanh nghiệp vào NSNN, ghi:</a:t>
            </a:r>
            <a:endParaRPr lang="en-US" sz="2800" b="0" dirty="0">
              <a:latin typeface="+mj-lt"/>
            </a:endParaRPr>
          </a:p>
          <a:p>
            <a:pPr marL="0" indent="0">
              <a:buNone/>
            </a:pPr>
            <a:r>
              <a:rPr lang="vi-VN" sz="2800" b="0" dirty="0">
                <a:latin typeface="+mj-lt"/>
              </a:rPr>
              <a:t>Nợ TK </a:t>
            </a:r>
            <a:r>
              <a:rPr lang="vi-VN" sz="2800" b="0" dirty="0" smtClean="0">
                <a:latin typeface="+mj-lt"/>
              </a:rPr>
              <a:t>3334</a:t>
            </a:r>
            <a:endParaRPr lang="en-US" sz="2800" b="0" dirty="0">
              <a:latin typeface="+mj-lt"/>
            </a:endParaRPr>
          </a:p>
          <a:p>
            <a:pPr marL="0" indent="0">
              <a:buNone/>
            </a:pPr>
            <a:r>
              <a:rPr lang="en-US" sz="2800" b="0" dirty="0" smtClean="0">
                <a:latin typeface="+mj-lt"/>
              </a:rPr>
              <a:t>      </a:t>
            </a:r>
            <a:r>
              <a:rPr lang="vi-VN" sz="2800" b="0" dirty="0" smtClean="0">
                <a:latin typeface="+mj-lt"/>
              </a:rPr>
              <a:t>Có TK </a:t>
            </a:r>
            <a:r>
              <a:rPr lang="vi-VN" sz="2800" b="0" dirty="0">
                <a:latin typeface="+mj-lt"/>
              </a:rPr>
              <a:t>111, 112.</a:t>
            </a:r>
            <a:endParaRPr lang="en-US" sz="2800" b="0" dirty="0">
              <a:latin typeface="+mj-lt"/>
            </a:endParaRPr>
          </a:p>
          <a:p>
            <a:pPr marL="0" indent="0">
              <a:buNone/>
            </a:pPr>
            <a:endParaRPr lang="en-US" b="0" dirty="0">
              <a:latin typeface="Times New Roman" panose="02020603050405020304" pitchFamily="18" charset="0"/>
              <a:cs typeface="Times New Roman" panose="02020603050405020304" pitchFamily="18" charset="0"/>
            </a:endParaRPr>
          </a:p>
        </p:txBody>
      </p:sp>
      <p:sp>
        <p:nvSpPr>
          <p:cNvPr id="4" name="Title 1"/>
          <p:cNvSpPr txBox="1">
            <a:spLocks/>
          </p:cNvSpPr>
          <p:nvPr/>
        </p:nvSpPr>
        <p:spPr>
          <a:xfrm>
            <a:off x="417095" y="131708"/>
            <a:ext cx="9015663" cy="7554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buFontTx/>
              <a:buChar char="-"/>
            </a:pPr>
            <a:r>
              <a:rPr lang="en-US" sz="3000" b="0" dirty="0" err="1" smtClean="0">
                <a:solidFill>
                  <a:srgbClr val="FF0000"/>
                </a:solidFill>
                <a:latin typeface="Times New Roman" panose="02020603050405020304" pitchFamily="18" charset="0"/>
                <a:cs typeface="Times New Roman" panose="02020603050405020304" pitchFamily="18" charset="0"/>
              </a:rPr>
              <a:t>Kế</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toán</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thuế</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thu</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nhập</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doanh</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nghiệp</a:t>
            </a:r>
            <a:endParaRPr lang="en-US" sz="3000" b="0" dirty="0">
              <a:solidFill>
                <a:srgbClr val="FF000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4294967295"/>
          </p:nvPr>
        </p:nvSpPr>
        <p:spPr/>
        <p:txBody>
          <a:bodyPr/>
          <a:lstStyle/>
          <a:p>
            <a:fld id="{38EF42A2-2C56-4F87-A66C-6D0840904275}" type="slidenum">
              <a:rPr lang="vi-VN" smtClean="0"/>
              <a:t>87</a:t>
            </a:fld>
            <a:endParaRPr lang="vi-VN"/>
          </a:p>
        </p:txBody>
      </p:sp>
    </p:spTree>
    <p:extLst>
      <p:ext uri="{BB962C8B-B14F-4D97-AF65-F5344CB8AC3E}">
        <p14:creationId xmlns:p14="http://schemas.microsoft.com/office/powerpoint/2010/main" val="2755708341"/>
      </p:ext>
    </p:extLst>
  </p:cSld>
  <p:clrMapOvr>
    <a:masterClrMapping/>
  </p:clrMapOvr>
  <p:transition>
    <p:wipe/>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887126"/>
            <a:ext cx="9143999" cy="5232253"/>
          </a:xfrm>
        </p:spPr>
        <p:txBody>
          <a:bodyPr>
            <a:noAutofit/>
          </a:bodyPr>
          <a:lstStyle/>
          <a:p>
            <a:pPr marL="0" indent="0">
              <a:buNone/>
            </a:pPr>
            <a:r>
              <a:rPr lang="vi-VN" sz="2800" b="0" dirty="0">
                <a:latin typeface="+mj-lt"/>
              </a:rPr>
              <a:t>c) Cuối năm, khi xác định số thuế thu nhập doanh nghiệp phải nộp của năm tài chính</a:t>
            </a:r>
            <a:r>
              <a:rPr lang="vi-VN" sz="2800" b="0" dirty="0" smtClean="0">
                <a:latin typeface="+mj-lt"/>
              </a:rPr>
              <a:t>:</a:t>
            </a:r>
            <a:endParaRPr lang="en-US" sz="2800" b="0" dirty="0">
              <a:latin typeface="+mj-lt"/>
            </a:endParaRPr>
          </a:p>
          <a:p>
            <a:pPr marL="0" indent="0">
              <a:buNone/>
            </a:pPr>
            <a:r>
              <a:rPr lang="vi-VN" sz="2800" b="0" dirty="0">
                <a:latin typeface="+mj-lt"/>
              </a:rPr>
              <a:t>- Nếu số thuế thu nhập doanh nghiệp thực tế phải nộp nhỏ hơn số thuế thu nhập doanh nghiệp tạm nộp hàng quý trong năm, thì số chênh lệch, ghi: </a:t>
            </a:r>
            <a:endParaRPr lang="en-US" sz="2800" b="0" dirty="0">
              <a:latin typeface="+mj-lt"/>
            </a:endParaRPr>
          </a:p>
          <a:p>
            <a:pPr marL="0" indent="0">
              <a:buNone/>
            </a:pPr>
            <a:r>
              <a:rPr lang="en-US" sz="2800" b="0" dirty="0" smtClean="0">
                <a:latin typeface="+mj-lt"/>
              </a:rPr>
              <a:t>      </a:t>
            </a:r>
            <a:r>
              <a:rPr lang="vi-VN" sz="2800" b="0" dirty="0" smtClean="0">
                <a:latin typeface="+mj-lt"/>
              </a:rPr>
              <a:t>Nợ </a:t>
            </a:r>
            <a:r>
              <a:rPr lang="vi-VN" sz="2800" b="0" dirty="0">
                <a:latin typeface="+mj-lt"/>
              </a:rPr>
              <a:t>TK 3334 </a:t>
            </a:r>
            <a:endParaRPr lang="en-US" sz="2800" b="0" dirty="0" smtClean="0">
              <a:latin typeface="+mj-lt"/>
            </a:endParaRPr>
          </a:p>
          <a:p>
            <a:pPr marL="0" indent="0">
              <a:buNone/>
            </a:pPr>
            <a:r>
              <a:rPr lang="en-US" sz="2800" b="0" dirty="0">
                <a:latin typeface="+mj-lt"/>
              </a:rPr>
              <a:t> </a:t>
            </a:r>
            <a:r>
              <a:rPr lang="en-US" sz="2800" b="0" dirty="0" smtClean="0">
                <a:latin typeface="+mj-lt"/>
              </a:rPr>
              <a:t>         </a:t>
            </a:r>
            <a:r>
              <a:rPr lang="vi-VN" sz="2800" b="0" dirty="0" smtClean="0">
                <a:latin typeface="+mj-lt"/>
              </a:rPr>
              <a:t>Có </a:t>
            </a:r>
            <a:r>
              <a:rPr lang="vi-VN" sz="2800" b="0" dirty="0">
                <a:latin typeface="+mj-lt"/>
              </a:rPr>
              <a:t>TK </a:t>
            </a:r>
            <a:r>
              <a:rPr lang="vi-VN" sz="2800" b="0" dirty="0" smtClean="0">
                <a:latin typeface="+mj-lt"/>
              </a:rPr>
              <a:t>821</a:t>
            </a:r>
            <a:r>
              <a:rPr lang="en-US" sz="2800" b="0" dirty="0" smtClean="0">
                <a:latin typeface="+mj-lt"/>
              </a:rPr>
              <a:t>1</a:t>
            </a:r>
            <a:r>
              <a:rPr lang="vi-VN" sz="2800" b="0" dirty="0" smtClean="0">
                <a:latin typeface="+mj-lt"/>
              </a:rPr>
              <a:t> </a:t>
            </a:r>
            <a:r>
              <a:rPr lang="vi-VN" sz="2800" b="0" dirty="0">
                <a:latin typeface="+mj-lt"/>
              </a:rPr>
              <a:t> </a:t>
            </a:r>
            <a:endParaRPr lang="en-US" sz="2800" b="0" dirty="0">
              <a:latin typeface="+mj-lt"/>
            </a:endParaRPr>
          </a:p>
          <a:p>
            <a:pPr marL="0" indent="0">
              <a:buNone/>
            </a:pPr>
            <a:r>
              <a:rPr lang="vi-VN" sz="2800" b="0" dirty="0">
                <a:latin typeface="+mj-lt"/>
              </a:rPr>
              <a:t>- Nếu số thuế thu nhập doanh nghiệp thực tế phải nộp lớn hơn số thuế thu nhập doanh nghiệp tạm nộp hàng quý trong năm, thì số chênh lệch phải nộp thiếu, ghi:</a:t>
            </a:r>
            <a:endParaRPr lang="en-US" sz="2800" b="0" dirty="0">
              <a:latin typeface="+mj-lt"/>
            </a:endParaRPr>
          </a:p>
          <a:p>
            <a:pPr marL="0" indent="0">
              <a:buNone/>
            </a:pPr>
            <a:r>
              <a:rPr lang="vi-VN" sz="2800" b="0" dirty="0">
                <a:latin typeface="+mj-lt"/>
              </a:rPr>
              <a:t>Nợ TK 821 </a:t>
            </a:r>
            <a:endParaRPr lang="en-US" sz="2800" b="0" dirty="0" smtClean="0">
              <a:latin typeface="+mj-lt"/>
            </a:endParaRPr>
          </a:p>
          <a:p>
            <a:pPr marL="0" indent="0">
              <a:buNone/>
            </a:pPr>
            <a:r>
              <a:rPr lang="en-US" sz="2800" b="0" dirty="0" smtClean="0">
                <a:latin typeface="+mj-lt"/>
              </a:rPr>
              <a:t>           </a:t>
            </a:r>
            <a:r>
              <a:rPr lang="vi-VN" sz="2800" b="0" dirty="0" smtClean="0">
                <a:latin typeface="+mj-lt"/>
              </a:rPr>
              <a:t>Có </a:t>
            </a:r>
            <a:r>
              <a:rPr lang="vi-VN" sz="2800" b="0" dirty="0">
                <a:latin typeface="+mj-lt"/>
              </a:rPr>
              <a:t>TK </a:t>
            </a:r>
            <a:r>
              <a:rPr lang="vi-VN" sz="2800" b="0" dirty="0" smtClean="0">
                <a:latin typeface="+mj-lt"/>
              </a:rPr>
              <a:t>3334</a:t>
            </a:r>
            <a:endParaRPr lang="en-US" sz="2800" b="0" dirty="0">
              <a:latin typeface="+mj-lt"/>
              <a:cs typeface="Times New Roman" panose="02020603050405020304" pitchFamily="18" charset="0"/>
            </a:endParaRPr>
          </a:p>
        </p:txBody>
      </p:sp>
      <p:sp>
        <p:nvSpPr>
          <p:cNvPr id="4" name="Title 1"/>
          <p:cNvSpPr txBox="1">
            <a:spLocks/>
          </p:cNvSpPr>
          <p:nvPr/>
        </p:nvSpPr>
        <p:spPr>
          <a:xfrm>
            <a:off x="417095" y="131708"/>
            <a:ext cx="9015663" cy="7554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buFontTx/>
              <a:buChar char="-"/>
            </a:pPr>
            <a:r>
              <a:rPr lang="en-US" sz="3000" b="0" dirty="0" err="1" smtClean="0">
                <a:solidFill>
                  <a:srgbClr val="FF0000"/>
                </a:solidFill>
                <a:latin typeface="Times New Roman" panose="02020603050405020304" pitchFamily="18" charset="0"/>
                <a:cs typeface="Times New Roman" panose="02020603050405020304" pitchFamily="18" charset="0"/>
              </a:rPr>
              <a:t>Kế</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toán</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thuế</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thu</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nhập</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doanh</a:t>
            </a:r>
            <a:r>
              <a:rPr lang="en-US" sz="3000" b="0" dirty="0" smtClean="0">
                <a:solidFill>
                  <a:srgbClr val="FF0000"/>
                </a:solidFill>
                <a:latin typeface="Times New Roman" panose="02020603050405020304" pitchFamily="18" charset="0"/>
                <a:cs typeface="Times New Roman" panose="02020603050405020304" pitchFamily="18" charset="0"/>
              </a:rPr>
              <a:t> </a:t>
            </a:r>
            <a:r>
              <a:rPr lang="en-US" sz="3000" b="0" dirty="0" err="1" smtClean="0">
                <a:solidFill>
                  <a:srgbClr val="FF0000"/>
                </a:solidFill>
                <a:latin typeface="Times New Roman" panose="02020603050405020304" pitchFamily="18" charset="0"/>
                <a:cs typeface="Times New Roman" panose="02020603050405020304" pitchFamily="18" charset="0"/>
              </a:rPr>
              <a:t>nghiệp</a:t>
            </a:r>
            <a:endParaRPr lang="en-US" sz="3000" b="0" dirty="0">
              <a:solidFill>
                <a:srgbClr val="FF000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4294967295"/>
          </p:nvPr>
        </p:nvSpPr>
        <p:spPr/>
        <p:txBody>
          <a:bodyPr/>
          <a:lstStyle/>
          <a:p>
            <a:fld id="{38EF42A2-2C56-4F87-A66C-6D0840904275}" type="slidenum">
              <a:rPr lang="vi-VN" smtClean="0"/>
              <a:t>88</a:t>
            </a:fld>
            <a:endParaRPr lang="vi-VN"/>
          </a:p>
        </p:txBody>
      </p:sp>
    </p:spTree>
    <p:extLst>
      <p:ext uri="{BB962C8B-B14F-4D97-AF65-F5344CB8AC3E}">
        <p14:creationId xmlns:p14="http://schemas.microsoft.com/office/powerpoint/2010/main" val="3382861368"/>
      </p:ext>
    </p:extLst>
  </p:cSld>
  <p:clrMapOvr>
    <a:masterClrMapping/>
  </p:clrMapOvr>
  <p:transition>
    <p:wipe/>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2"/>
          <p:cNvSpPr txBox="1">
            <a:spLocks noChangeArrowheads="1"/>
          </p:cNvSpPr>
          <p:nvPr/>
        </p:nvSpPr>
        <p:spPr bwMode="auto">
          <a:xfrm>
            <a:off x="1259632" y="620689"/>
            <a:ext cx="7560840" cy="584775"/>
          </a:xfrm>
          <a:prstGeom prst="rect">
            <a:avLst/>
          </a:prstGeom>
          <a:noFill/>
          <a:ln w="9525">
            <a:noFill/>
            <a:miter lim="800000"/>
            <a:headEnd/>
            <a:tailEnd/>
          </a:ln>
        </p:spPr>
        <p:txBody>
          <a:bodyPr wrap="square">
            <a:spAutoFit/>
          </a:bodyPr>
          <a:lstStyle/>
          <a:p>
            <a:r>
              <a:rPr lang="vi-VN" sz="3200" b="1" dirty="0" smtClean="0">
                <a:solidFill>
                  <a:srgbClr val="FF0000"/>
                </a:solidFill>
                <a:latin typeface="+mj-lt"/>
              </a:rPr>
              <a:t>1.</a:t>
            </a:r>
            <a:r>
              <a:rPr lang="en-US" sz="3200" b="1" dirty="0">
                <a:solidFill>
                  <a:srgbClr val="FF0000"/>
                </a:solidFill>
                <a:latin typeface="+mj-lt"/>
              </a:rPr>
              <a:t>6</a:t>
            </a:r>
            <a:r>
              <a:rPr lang="vi-VN" sz="3200" b="1" dirty="0" smtClean="0">
                <a:solidFill>
                  <a:srgbClr val="FF0000"/>
                </a:solidFill>
                <a:latin typeface="+mj-lt"/>
              </a:rPr>
              <a:t>. </a:t>
            </a:r>
            <a:r>
              <a:rPr lang="vi-VN" sz="3200" b="1" dirty="0">
                <a:solidFill>
                  <a:srgbClr val="FF0000"/>
                </a:solidFill>
                <a:latin typeface="+mj-lt"/>
              </a:rPr>
              <a:t>Kế toán </a:t>
            </a:r>
            <a:r>
              <a:rPr lang="en-US" sz="3200" b="1" dirty="0" err="1" smtClean="0">
                <a:solidFill>
                  <a:srgbClr val="FF0000"/>
                </a:solidFill>
                <a:latin typeface="+mj-lt"/>
              </a:rPr>
              <a:t>thuế</a:t>
            </a:r>
            <a:r>
              <a:rPr lang="en-US" sz="3200" b="1" dirty="0" smtClean="0">
                <a:solidFill>
                  <a:srgbClr val="FF0000"/>
                </a:solidFill>
                <a:latin typeface="+mj-lt"/>
              </a:rPr>
              <a:t> </a:t>
            </a:r>
            <a:r>
              <a:rPr lang="en-US" sz="3200" b="1" dirty="0" err="1">
                <a:solidFill>
                  <a:srgbClr val="FF0000"/>
                </a:solidFill>
                <a:latin typeface="+mj-lt"/>
              </a:rPr>
              <a:t>thu</a:t>
            </a:r>
            <a:r>
              <a:rPr lang="en-US" sz="3200" b="1" dirty="0">
                <a:solidFill>
                  <a:srgbClr val="FF0000"/>
                </a:solidFill>
                <a:latin typeface="+mj-lt"/>
              </a:rPr>
              <a:t> </a:t>
            </a:r>
            <a:r>
              <a:rPr lang="en-US" sz="3200" b="1" dirty="0" err="1">
                <a:solidFill>
                  <a:srgbClr val="FF0000"/>
                </a:solidFill>
                <a:latin typeface="+mj-lt"/>
              </a:rPr>
              <a:t>nhập</a:t>
            </a:r>
            <a:r>
              <a:rPr lang="en-US" sz="3200" b="1" dirty="0">
                <a:solidFill>
                  <a:srgbClr val="FF0000"/>
                </a:solidFill>
                <a:latin typeface="+mj-lt"/>
              </a:rPr>
              <a:t> </a:t>
            </a:r>
            <a:r>
              <a:rPr lang="en-US" sz="3200" b="1" dirty="0" err="1">
                <a:solidFill>
                  <a:srgbClr val="FF0000"/>
                </a:solidFill>
                <a:latin typeface="+mj-lt"/>
              </a:rPr>
              <a:t>cá</a:t>
            </a:r>
            <a:r>
              <a:rPr lang="en-US" sz="3200" b="1" dirty="0">
                <a:solidFill>
                  <a:srgbClr val="FF0000"/>
                </a:solidFill>
                <a:latin typeface="+mj-lt"/>
              </a:rPr>
              <a:t> </a:t>
            </a:r>
            <a:r>
              <a:rPr lang="en-US" sz="3200" b="1" dirty="0" err="1">
                <a:solidFill>
                  <a:srgbClr val="FF0000"/>
                </a:solidFill>
                <a:latin typeface="+mj-lt"/>
              </a:rPr>
              <a:t>nhân</a:t>
            </a:r>
            <a:endParaRPr lang="en-US" sz="3200" b="1" dirty="0">
              <a:solidFill>
                <a:srgbClr val="FF0000"/>
              </a:solidFill>
              <a:latin typeface="+mj-lt"/>
            </a:endParaRPr>
          </a:p>
        </p:txBody>
      </p:sp>
      <p:pic>
        <p:nvPicPr>
          <p:cNvPr id="3074" name="Picture 2" descr="C:\Users\Administrator\Desktop\images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5370" y="2441993"/>
            <a:ext cx="4149580" cy="3124201"/>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Administrator\Desktop\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075" y="2557463"/>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9894830"/>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52400" y="1752600"/>
            <a:ext cx="8991600" cy="2862322"/>
          </a:xfrm>
          <a:prstGeom prst="rect">
            <a:avLst/>
          </a:prstGeom>
          <a:noFill/>
        </p:spPr>
        <p:txBody>
          <a:bodyPr wrap="square" rtlCol="0">
            <a:spAutoFit/>
          </a:bodyPr>
          <a:lstStyle/>
          <a:p>
            <a:pPr algn="just">
              <a:lnSpc>
                <a:spcPct val="150000"/>
              </a:lnSpc>
              <a:tabLst>
                <a:tab pos="461963" algn="l"/>
              </a:tabLst>
            </a:pPr>
            <a:r>
              <a:rPr lang="en-US" sz="4000" dirty="0" smtClean="0">
                <a:latin typeface="Times New Roman" pitchFamily="18" charset="0"/>
                <a:cs typeface="Times New Roman" pitchFamily="18" charset="0"/>
              </a:rPr>
              <a:t>	</a:t>
            </a:r>
            <a:r>
              <a:rPr lang="vi-VN" sz="4000" dirty="0">
                <a:latin typeface="Times New Roman" pitchFamily="18" charset="0"/>
                <a:cs typeface="Times New Roman" pitchFamily="18" charset="0"/>
              </a:rPr>
              <a:t>Thuế TNCN là loại thuế trực thu, đánh vào thu nhập thực nhận của cá nhân trong một năm, từng tháng hoặc từng lần </a:t>
            </a:r>
            <a:endParaRPr lang="en-US" sz="4000" dirty="0">
              <a:latin typeface="Times New Roman" pitchFamily="18" charset="0"/>
              <a:cs typeface="Times New Roman" pitchFamily="18" charset="0"/>
            </a:endParaRPr>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defRPr/>
            </a:pPr>
            <a:r>
              <a:rPr lang="en-US" dirty="0" smtClean="0"/>
              <a:t>KHÁI NIỆM</a:t>
            </a:r>
            <a:endParaRPr lang="en-US" dirty="0"/>
          </a:p>
        </p:txBody>
      </p:sp>
    </p:spTree>
    <p:extLst>
      <p:ext uri="{BB962C8B-B14F-4D97-AF65-F5344CB8AC3E}">
        <p14:creationId xmlns:p14="http://schemas.microsoft.com/office/powerpoint/2010/main" val="2119298876"/>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8600" y="1447800"/>
            <a:ext cx="8610600" cy="3316742"/>
          </a:xfrm>
          <a:prstGeom prst="rect">
            <a:avLst/>
          </a:prstGeom>
          <a:noFill/>
        </p:spPr>
        <p:txBody>
          <a:bodyPr wrap="square" rtlCol="0">
            <a:spAutoFit/>
          </a:bodyPr>
          <a:lstStyle/>
          <a:p>
            <a:pPr algn="just">
              <a:lnSpc>
                <a:spcPct val="150000"/>
              </a:lnSpc>
              <a:tabLst>
                <a:tab pos="230188" algn="l"/>
              </a:tabLst>
            </a:pPr>
            <a:r>
              <a:rPr lang="vi-VN" sz="3600" dirty="0">
                <a:latin typeface="Times New Roman" pitchFamily="18" charset="0"/>
                <a:cs typeface="Times New Roman" pitchFamily="18" charset="0"/>
              </a:rPr>
              <a:t>− Cá nhân cư trú có thu nhập chịu thuế phát sinh trong và ngoài lãnh thổ Việt Nam và cá nhân không cư trú có thu nhập chịu thuế phát sinh trong lãnh thổ VN.</a:t>
            </a:r>
            <a:endParaRPr lang="en-US" sz="3600" dirty="0" smtClean="0">
              <a:latin typeface="Times New Roman" pitchFamily="18" charset="0"/>
              <a:cs typeface="Times New Roman" pitchFamily="18" charset="0"/>
            </a:endParaRPr>
          </a:p>
        </p:txBody>
      </p:sp>
      <p:sp>
        <p:nvSpPr>
          <p:cNvPr id="3" name="Title 1"/>
          <p:cNvSpPr>
            <a:spLocks noGrp="1"/>
          </p:cNvSpPr>
          <p:nvPr>
            <p:ph type="title"/>
          </p:nvPr>
        </p:nvSpPr>
        <p:spPr>
          <a:xfrm>
            <a:off x="0" y="0"/>
            <a:ext cx="91440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defRPr/>
            </a:pPr>
            <a:r>
              <a:rPr lang="vi-VN" dirty="0" smtClean="0"/>
              <a:t>ĐỐI TƯỢNG CHỊU THUẾ VÀ NỘP THUẾ</a:t>
            </a:r>
            <a:endParaRPr lang="en-US" dirty="0"/>
          </a:p>
        </p:txBody>
      </p:sp>
    </p:spTree>
    <p:extLst>
      <p:ext uri="{BB962C8B-B14F-4D97-AF65-F5344CB8AC3E}">
        <p14:creationId xmlns:p14="http://schemas.microsoft.com/office/powerpoint/2010/main" val="964615651"/>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34818" y="838200"/>
            <a:ext cx="8610600" cy="5632311"/>
          </a:xfrm>
          <a:prstGeom prst="rect">
            <a:avLst/>
          </a:prstGeom>
          <a:noFill/>
        </p:spPr>
        <p:txBody>
          <a:bodyPr wrap="square" rtlCol="0">
            <a:spAutoFit/>
          </a:bodyPr>
          <a:lstStyle/>
          <a:p>
            <a:pPr indent="230188" algn="just">
              <a:buFont typeface="Wingdings" pitchFamily="2" charset="2"/>
              <a:buChar char="ü"/>
            </a:pPr>
            <a:r>
              <a:rPr lang="vi-VN" sz="4000" dirty="0">
                <a:latin typeface="Times New Roman" pitchFamily="18" charset="0"/>
                <a:cs typeface="Times New Roman" pitchFamily="18" charset="0"/>
              </a:rPr>
              <a:t>Cá nhân cư </a:t>
            </a:r>
            <a:r>
              <a:rPr lang="vi-VN" sz="4000" dirty="0" smtClean="0">
                <a:latin typeface="Times New Roman" pitchFamily="18" charset="0"/>
                <a:cs typeface="Times New Roman" pitchFamily="18" charset="0"/>
              </a:rPr>
              <a:t>trú: </a:t>
            </a:r>
          </a:p>
          <a:p>
            <a:pPr algn="just"/>
            <a:r>
              <a:rPr lang="vi-VN" sz="4000" dirty="0" smtClean="0">
                <a:latin typeface="Times New Roman" pitchFamily="18" charset="0"/>
                <a:cs typeface="Times New Roman" pitchFamily="18" charset="0"/>
              </a:rPr>
              <a:t>• </a:t>
            </a:r>
            <a:r>
              <a:rPr lang="vi-VN" sz="4000" dirty="0">
                <a:latin typeface="Times New Roman" pitchFamily="18" charset="0"/>
                <a:cs typeface="Times New Roman" pitchFamily="18" charset="0"/>
              </a:rPr>
              <a:t>Có mặt tại Việt Nam từ 183 ngày trở lên tính trong một năm dương lịch hoặc tính theo 12 tháng liên tục kể từ ngày đầu tiên có mặt tại Việt Nam.</a:t>
            </a:r>
          </a:p>
          <a:p>
            <a:pPr algn="just"/>
            <a:r>
              <a:rPr lang="vi-VN" sz="4000" dirty="0" smtClean="0">
                <a:latin typeface="Times New Roman" pitchFamily="18" charset="0"/>
                <a:cs typeface="Times New Roman" pitchFamily="18" charset="0"/>
              </a:rPr>
              <a:t>• </a:t>
            </a:r>
            <a:r>
              <a:rPr lang="vi-VN" sz="4000" dirty="0">
                <a:latin typeface="Times New Roman" pitchFamily="18" charset="0"/>
                <a:cs typeface="Times New Roman" pitchFamily="18" charset="0"/>
              </a:rPr>
              <a:t>Có nơi ở thường xuyên tại Việt Nam, bao gồm có nơi ở đăng ký thường trú hoặc có nhà thuê để ở tại Việt Nam theo hợp đồng thuê có thời hạn.</a:t>
            </a:r>
          </a:p>
        </p:txBody>
      </p:sp>
      <p:sp>
        <p:nvSpPr>
          <p:cNvPr id="3" name="Title 1"/>
          <p:cNvSpPr>
            <a:spLocks noGrp="1"/>
          </p:cNvSpPr>
          <p:nvPr>
            <p:ph type="title"/>
          </p:nvPr>
        </p:nvSpPr>
        <p:spPr>
          <a:xfrm>
            <a:off x="0" y="0"/>
            <a:ext cx="8945418"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defRPr/>
            </a:pPr>
            <a:r>
              <a:rPr lang="vi-VN" dirty="0"/>
              <a:t>ĐỐI TƯỢNG CHỊU THUẾ VÀ NỘP THUẾ</a:t>
            </a:r>
            <a:endParaRPr lang="en-US" dirty="0"/>
          </a:p>
        </p:txBody>
      </p:sp>
    </p:spTree>
    <p:extLst>
      <p:ext uri="{BB962C8B-B14F-4D97-AF65-F5344CB8AC3E}">
        <p14:creationId xmlns:p14="http://schemas.microsoft.com/office/powerpoint/2010/main" val="2590499477"/>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additive="base">
                                        <p:cTn id="1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5">
                                            <p:txEl>
                                              <p:pRg st="1" end="1"/>
                                            </p:txEl>
                                          </p:spTgt>
                                        </p:tgtEl>
                                        <p:attrNameLst>
                                          <p:attrName>style.visibility</p:attrName>
                                        </p:attrNameLst>
                                      </p:cBhvr>
                                      <p:to>
                                        <p:strVal val="visible"/>
                                      </p:to>
                                    </p:set>
                                    <p:anim calcmode="lin" valueType="num">
                                      <p:cBhvr additive="base">
                                        <p:cTn id="18"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5">
                                            <p:txEl>
                                              <p:pRg st="2" end="2"/>
                                            </p:txEl>
                                          </p:spTgt>
                                        </p:tgtEl>
                                        <p:attrNameLst>
                                          <p:attrName>style.visibility</p:attrName>
                                        </p:attrNameLst>
                                      </p:cBhvr>
                                      <p:to>
                                        <p:strVal val="visible"/>
                                      </p:to>
                                    </p:set>
                                    <p:anim calcmode="lin" valueType="num">
                                      <p:cBhvr additive="base">
                                        <p:cTn id="24"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990600"/>
            <a:ext cx="8610600" cy="905056"/>
          </a:xfrm>
          <a:prstGeom prst="rect">
            <a:avLst/>
          </a:prstGeom>
          <a:noFill/>
        </p:spPr>
        <p:txBody>
          <a:bodyPr wrap="square" rtlCol="0">
            <a:spAutoFit/>
          </a:bodyPr>
          <a:lstStyle/>
          <a:p>
            <a:pPr marL="0" lvl="1" indent="230188" algn="just">
              <a:lnSpc>
                <a:spcPct val="150000"/>
              </a:lnSpc>
            </a:pPr>
            <a:r>
              <a:rPr lang="vi-VN" sz="4000" b="1" dirty="0" smtClean="0">
                <a:latin typeface="Times New Roman" pitchFamily="18" charset="0"/>
                <a:cs typeface="Times New Roman" pitchFamily="18" charset="0"/>
              </a:rPr>
              <a:t>-Kỳ </a:t>
            </a:r>
            <a:r>
              <a:rPr lang="vi-VN" sz="4000" b="1" dirty="0">
                <a:latin typeface="Times New Roman" pitchFamily="18" charset="0"/>
                <a:cs typeface="Times New Roman" pitchFamily="18" charset="0"/>
              </a:rPr>
              <a:t>tính thuế đối với cá nhân cư trú</a:t>
            </a:r>
            <a:endParaRPr lang="en-US" sz="4000" b="1" dirty="0">
              <a:latin typeface="Times New Roman" pitchFamily="18" charset="0"/>
              <a:cs typeface="Times New Roman" pitchFamily="18" charset="0"/>
            </a:endParaRPr>
          </a:p>
        </p:txBody>
      </p:sp>
      <p:sp>
        <p:nvSpPr>
          <p:cNvPr id="3" name="Title 1"/>
          <p:cNvSpPr>
            <a:spLocks noGrp="1"/>
          </p:cNvSpPr>
          <p:nvPr>
            <p:ph type="title"/>
          </p:nvPr>
        </p:nvSpPr>
        <p:spPr>
          <a:xfrm>
            <a:off x="457200" y="0"/>
            <a:ext cx="8153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lgn="ctr">
              <a:defRPr/>
            </a:pPr>
            <a:r>
              <a:rPr lang="vi-VN" dirty="0" smtClean="0"/>
              <a:t>PHƯƠNG PHÁP TÍNH THUẾ</a:t>
            </a:r>
            <a:endParaRPr lang="en-US" dirty="0"/>
          </a:p>
        </p:txBody>
      </p:sp>
      <p:sp>
        <p:nvSpPr>
          <p:cNvPr id="5" name="TextBox 4"/>
          <p:cNvSpPr txBox="1"/>
          <p:nvPr/>
        </p:nvSpPr>
        <p:spPr>
          <a:xfrm>
            <a:off x="212785" y="2048056"/>
            <a:ext cx="8610600" cy="2751715"/>
          </a:xfrm>
          <a:prstGeom prst="rect">
            <a:avLst/>
          </a:prstGeom>
          <a:noFill/>
        </p:spPr>
        <p:txBody>
          <a:bodyPr wrap="square" rtlCol="0">
            <a:spAutoFit/>
          </a:bodyPr>
          <a:lstStyle/>
          <a:p>
            <a:pPr marL="0" lvl="1" indent="230188" algn="just">
              <a:lnSpc>
                <a:spcPct val="150000"/>
              </a:lnSpc>
            </a:pPr>
            <a:r>
              <a:rPr lang="vi-VN" sz="4000" dirty="0" smtClean="0">
                <a:latin typeface="Times New Roman" pitchFamily="18" charset="0"/>
                <a:cs typeface="Times New Roman" pitchFamily="18" charset="0"/>
              </a:rPr>
              <a:t>+ Kỳ </a:t>
            </a:r>
            <a:r>
              <a:rPr lang="vi-VN" sz="4000" dirty="0">
                <a:latin typeface="Times New Roman" pitchFamily="18" charset="0"/>
                <a:cs typeface="Times New Roman" pitchFamily="18" charset="0"/>
              </a:rPr>
              <a:t>tính thuế theo năm: áp dụng đối với thu nhập từ kinh doanh và thu nhập từ tiền lương, tiền công.</a:t>
            </a:r>
            <a:endParaRPr lang="en-US" sz="4000" dirty="0">
              <a:latin typeface="Times New Roman" pitchFamily="18" charset="0"/>
              <a:cs typeface="Times New Roman" pitchFamily="18" charset="0"/>
            </a:endParaRPr>
          </a:p>
        </p:txBody>
      </p:sp>
    </p:spTree>
    <p:extLst>
      <p:ext uri="{BB962C8B-B14F-4D97-AF65-F5344CB8AC3E}">
        <p14:creationId xmlns:p14="http://schemas.microsoft.com/office/powerpoint/2010/main" val="213376556"/>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2785" y="685800"/>
            <a:ext cx="8610600" cy="905056"/>
          </a:xfrm>
          <a:prstGeom prst="rect">
            <a:avLst/>
          </a:prstGeom>
          <a:noFill/>
        </p:spPr>
        <p:txBody>
          <a:bodyPr wrap="square" rtlCol="0">
            <a:spAutoFit/>
          </a:bodyPr>
          <a:lstStyle/>
          <a:p>
            <a:pPr marL="0" lvl="1" indent="230188" algn="just">
              <a:lnSpc>
                <a:spcPct val="150000"/>
              </a:lnSpc>
            </a:pPr>
            <a:r>
              <a:rPr lang="vi-VN" sz="4000" b="1" dirty="0" smtClean="0">
                <a:latin typeface="Times New Roman" pitchFamily="18" charset="0"/>
                <a:cs typeface="Times New Roman" pitchFamily="18" charset="0"/>
              </a:rPr>
              <a:t>-Kỳ </a:t>
            </a:r>
            <a:r>
              <a:rPr lang="vi-VN" sz="4000" b="1" dirty="0">
                <a:latin typeface="Times New Roman" pitchFamily="18" charset="0"/>
                <a:cs typeface="Times New Roman" pitchFamily="18" charset="0"/>
              </a:rPr>
              <a:t>tính thuế đối với cá nhân cư trú</a:t>
            </a:r>
            <a:endParaRPr lang="en-US" sz="4000" b="1" dirty="0">
              <a:latin typeface="Times New Roman" pitchFamily="18" charset="0"/>
              <a:cs typeface="Times New Roman" pitchFamily="18" charset="0"/>
            </a:endParaRPr>
          </a:p>
        </p:txBody>
      </p:sp>
      <p:sp>
        <p:nvSpPr>
          <p:cNvPr id="3" name="Title 1"/>
          <p:cNvSpPr>
            <a:spLocks noGrp="1"/>
          </p:cNvSpPr>
          <p:nvPr>
            <p:ph type="title"/>
          </p:nvPr>
        </p:nvSpPr>
        <p:spPr>
          <a:xfrm>
            <a:off x="457200" y="0"/>
            <a:ext cx="8153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lgn="ctr">
              <a:defRPr/>
            </a:pPr>
            <a:r>
              <a:rPr lang="vi-VN" dirty="0" smtClean="0"/>
              <a:t>PHƯƠNG PHÁP TÍNH THUẾ</a:t>
            </a:r>
            <a:endParaRPr lang="en-US" dirty="0"/>
          </a:p>
        </p:txBody>
      </p:sp>
      <p:sp>
        <p:nvSpPr>
          <p:cNvPr id="5" name="TextBox 4"/>
          <p:cNvSpPr txBox="1"/>
          <p:nvPr/>
        </p:nvSpPr>
        <p:spPr>
          <a:xfrm>
            <a:off x="241540" y="1524000"/>
            <a:ext cx="8610600" cy="5016758"/>
          </a:xfrm>
          <a:prstGeom prst="rect">
            <a:avLst/>
          </a:prstGeom>
          <a:noFill/>
        </p:spPr>
        <p:txBody>
          <a:bodyPr wrap="square" rtlCol="0">
            <a:spAutoFit/>
          </a:bodyPr>
          <a:lstStyle/>
          <a:p>
            <a:pPr marL="0" lvl="1" indent="230188" algn="just"/>
            <a:r>
              <a:rPr lang="vi-VN" sz="4000" dirty="0" smtClean="0">
                <a:latin typeface="Times New Roman" pitchFamily="18" charset="0"/>
                <a:cs typeface="Times New Roman" pitchFamily="18" charset="0"/>
              </a:rPr>
              <a:t>+Từng lần </a:t>
            </a:r>
            <a:r>
              <a:rPr lang="vi-VN" sz="4000" dirty="0">
                <a:latin typeface="Times New Roman" pitchFamily="18" charset="0"/>
                <a:cs typeface="Times New Roman" pitchFamily="18" charset="0"/>
              </a:rPr>
              <a:t>phát sinh </a:t>
            </a:r>
            <a:r>
              <a:rPr lang="vi-VN" sz="4000" dirty="0" smtClean="0">
                <a:latin typeface="Times New Roman" pitchFamily="18" charset="0"/>
                <a:cs typeface="Times New Roman" pitchFamily="18" charset="0"/>
              </a:rPr>
              <a:t>TN: từ </a:t>
            </a:r>
            <a:r>
              <a:rPr lang="vi-VN" sz="4000" dirty="0">
                <a:latin typeface="Times New Roman" pitchFamily="18" charset="0"/>
                <a:cs typeface="Times New Roman" pitchFamily="18" charset="0"/>
              </a:rPr>
              <a:t>đầu tư vốn; </a:t>
            </a:r>
            <a:r>
              <a:rPr lang="vi-VN" sz="4000" dirty="0" smtClean="0">
                <a:latin typeface="Times New Roman" pitchFamily="18" charset="0"/>
                <a:cs typeface="Times New Roman" pitchFamily="18" charset="0"/>
              </a:rPr>
              <a:t>chuyển </a:t>
            </a:r>
            <a:r>
              <a:rPr lang="vi-VN" sz="4000" dirty="0">
                <a:latin typeface="Times New Roman" pitchFamily="18" charset="0"/>
                <a:cs typeface="Times New Roman" pitchFamily="18" charset="0"/>
              </a:rPr>
              <a:t>nhượng </a:t>
            </a:r>
            <a:r>
              <a:rPr lang="vi-VN" sz="4000" dirty="0" smtClean="0">
                <a:latin typeface="Times New Roman" pitchFamily="18" charset="0"/>
                <a:cs typeface="Times New Roman" pitchFamily="18" charset="0"/>
              </a:rPr>
              <a:t>vốn;chuyển </a:t>
            </a:r>
            <a:r>
              <a:rPr lang="vi-VN" sz="4000" dirty="0">
                <a:latin typeface="Times New Roman" pitchFamily="18" charset="0"/>
                <a:cs typeface="Times New Roman" pitchFamily="18" charset="0"/>
              </a:rPr>
              <a:t>nhượng BĐS; </a:t>
            </a:r>
            <a:r>
              <a:rPr lang="vi-VN" sz="4000" dirty="0" smtClean="0">
                <a:latin typeface="Times New Roman" pitchFamily="18" charset="0"/>
                <a:cs typeface="Times New Roman" pitchFamily="18" charset="0"/>
              </a:rPr>
              <a:t>trúng thưởng; bản quyền; </a:t>
            </a:r>
            <a:r>
              <a:rPr lang="vi-VN" sz="4000" dirty="0">
                <a:latin typeface="Times New Roman" pitchFamily="18" charset="0"/>
                <a:cs typeface="Times New Roman" pitchFamily="18" charset="0"/>
              </a:rPr>
              <a:t>nhượng quyền thương </a:t>
            </a:r>
            <a:r>
              <a:rPr lang="vi-VN" sz="4000" dirty="0" smtClean="0">
                <a:latin typeface="Times New Roman" pitchFamily="18" charset="0"/>
                <a:cs typeface="Times New Roman" pitchFamily="18" charset="0"/>
              </a:rPr>
              <a:t>mại; thừa </a:t>
            </a:r>
            <a:r>
              <a:rPr lang="vi-VN" sz="4000" dirty="0">
                <a:latin typeface="Times New Roman" pitchFamily="18" charset="0"/>
                <a:cs typeface="Times New Roman" pitchFamily="18" charset="0"/>
              </a:rPr>
              <a:t>kế; và </a:t>
            </a:r>
            <a:r>
              <a:rPr lang="vi-VN" sz="4000" dirty="0" smtClean="0">
                <a:latin typeface="Times New Roman" pitchFamily="18" charset="0"/>
                <a:cs typeface="Times New Roman" pitchFamily="18" charset="0"/>
              </a:rPr>
              <a:t>quà </a:t>
            </a:r>
            <a:r>
              <a:rPr lang="vi-VN" sz="4000" dirty="0">
                <a:latin typeface="Times New Roman" pitchFamily="18" charset="0"/>
                <a:cs typeface="Times New Roman" pitchFamily="18" charset="0"/>
              </a:rPr>
              <a:t>tặng.</a:t>
            </a:r>
          </a:p>
          <a:p>
            <a:pPr marL="0" lvl="1" indent="230188" algn="just"/>
            <a:r>
              <a:rPr lang="vi-VN" sz="4000" dirty="0" smtClean="0">
                <a:latin typeface="Times New Roman" pitchFamily="18" charset="0"/>
                <a:cs typeface="Times New Roman" pitchFamily="18" charset="0"/>
              </a:rPr>
              <a:t>+TN </a:t>
            </a:r>
            <a:r>
              <a:rPr lang="vi-VN" sz="4000" dirty="0">
                <a:latin typeface="Times New Roman" pitchFamily="18" charset="0"/>
                <a:cs typeface="Times New Roman" pitchFamily="18" charset="0"/>
              </a:rPr>
              <a:t>từ chuyển nhượng chứng khoán, </a:t>
            </a:r>
            <a:r>
              <a:rPr lang="vi-VN" sz="4000" dirty="0" smtClean="0">
                <a:latin typeface="Times New Roman" pitchFamily="18" charset="0"/>
                <a:cs typeface="Times New Roman" pitchFamily="18" charset="0"/>
              </a:rPr>
              <a:t>có </a:t>
            </a:r>
            <a:r>
              <a:rPr lang="vi-VN" sz="4000" dirty="0">
                <a:latin typeface="Times New Roman" pitchFamily="18" charset="0"/>
                <a:cs typeface="Times New Roman" pitchFamily="18" charset="0"/>
              </a:rPr>
              <a:t>thể tính theo từng lần chuyển nhượng hoặc theo năm nếu </a:t>
            </a:r>
            <a:r>
              <a:rPr lang="vi-VN" sz="4000" dirty="0" smtClean="0">
                <a:latin typeface="Times New Roman" pitchFamily="18" charset="0"/>
                <a:cs typeface="Times New Roman" pitchFamily="18" charset="0"/>
              </a:rPr>
              <a:t>cá nhân đăng </a:t>
            </a:r>
            <a:r>
              <a:rPr lang="vi-VN" sz="4000" dirty="0">
                <a:latin typeface="Times New Roman" pitchFamily="18" charset="0"/>
                <a:cs typeface="Times New Roman" pitchFamily="18" charset="0"/>
              </a:rPr>
              <a:t>ký từ đầu năm với CQ thuế</a:t>
            </a:r>
          </a:p>
        </p:txBody>
      </p:sp>
    </p:spTree>
    <p:extLst>
      <p:ext uri="{BB962C8B-B14F-4D97-AF65-F5344CB8AC3E}">
        <p14:creationId xmlns:p14="http://schemas.microsoft.com/office/powerpoint/2010/main" val="720775158"/>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7034" y="990600"/>
            <a:ext cx="8610600" cy="1323439"/>
          </a:xfrm>
          <a:prstGeom prst="rect">
            <a:avLst/>
          </a:prstGeom>
          <a:noFill/>
        </p:spPr>
        <p:txBody>
          <a:bodyPr wrap="square" rtlCol="0">
            <a:spAutoFit/>
          </a:bodyPr>
          <a:lstStyle/>
          <a:p>
            <a:pPr marL="0" lvl="1" indent="230188" algn="just"/>
            <a:r>
              <a:rPr lang="vi-VN" sz="4000" dirty="0" smtClean="0">
                <a:latin typeface="Times New Roman" pitchFamily="18" charset="0"/>
                <a:cs typeface="Times New Roman" pitchFamily="18" charset="0"/>
              </a:rPr>
              <a:t>-Kỳ </a:t>
            </a:r>
            <a:r>
              <a:rPr lang="vi-VN" sz="4000" dirty="0">
                <a:latin typeface="Times New Roman" pitchFamily="18" charset="0"/>
                <a:cs typeface="Times New Roman" pitchFamily="18" charset="0"/>
              </a:rPr>
              <a:t>tính thuế đối với cá </a:t>
            </a:r>
            <a:r>
              <a:rPr lang="vi-VN" sz="4000" dirty="0" smtClean="0">
                <a:latin typeface="Times New Roman" pitchFamily="18" charset="0"/>
                <a:cs typeface="Times New Roman" pitchFamily="18" charset="0"/>
              </a:rPr>
              <a:t>nhân không </a:t>
            </a:r>
            <a:r>
              <a:rPr lang="vi-VN" sz="4000" dirty="0">
                <a:latin typeface="Times New Roman" pitchFamily="18" charset="0"/>
                <a:cs typeface="Times New Roman" pitchFamily="18" charset="0"/>
              </a:rPr>
              <a:t>cư trú</a:t>
            </a:r>
            <a:endParaRPr lang="en-US" sz="4000" dirty="0">
              <a:latin typeface="Times New Roman" pitchFamily="18" charset="0"/>
              <a:cs typeface="Times New Roman" pitchFamily="18" charset="0"/>
            </a:endParaRPr>
          </a:p>
        </p:txBody>
      </p:sp>
      <p:sp>
        <p:nvSpPr>
          <p:cNvPr id="3" name="Title 1"/>
          <p:cNvSpPr>
            <a:spLocks noGrp="1"/>
          </p:cNvSpPr>
          <p:nvPr>
            <p:ph type="title"/>
          </p:nvPr>
        </p:nvSpPr>
        <p:spPr>
          <a:xfrm>
            <a:off x="457200" y="0"/>
            <a:ext cx="8153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lgn="ctr">
              <a:defRPr/>
            </a:pPr>
            <a:r>
              <a:rPr lang="vi-VN" dirty="0" smtClean="0"/>
              <a:t>PHƯƠNG PHÁP TÍNH THUẾ</a:t>
            </a:r>
            <a:endParaRPr lang="en-US" dirty="0"/>
          </a:p>
        </p:txBody>
      </p:sp>
      <p:sp>
        <p:nvSpPr>
          <p:cNvPr id="5" name="TextBox 4"/>
          <p:cNvSpPr txBox="1"/>
          <p:nvPr/>
        </p:nvSpPr>
        <p:spPr>
          <a:xfrm>
            <a:off x="212785" y="2025054"/>
            <a:ext cx="8610600" cy="4401205"/>
          </a:xfrm>
          <a:prstGeom prst="rect">
            <a:avLst/>
          </a:prstGeom>
          <a:noFill/>
        </p:spPr>
        <p:txBody>
          <a:bodyPr wrap="square" rtlCol="0">
            <a:spAutoFit/>
          </a:bodyPr>
          <a:lstStyle/>
          <a:p>
            <a:pPr marL="0" lvl="1" indent="230188" algn="just"/>
            <a:r>
              <a:rPr lang="vi-VN" sz="4000" dirty="0">
                <a:latin typeface="Times New Roman" pitchFamily="18" charset="0"/>
                <a:cs typeface="Times New Roman" pitchFamily="18" charset="0"/>
              </a:rPr>
              <a:t>+</a:t>
            </a:r>
            <a:r>
              <a:rPr lang="vi-VN" sz="4000" dirty="0" smtClean="0">
                <a:latin typeface="Times New Roman" pitchFamily="18" charset="0"/>
                <a:cs typeface="Times New Roman" pitchFamily="18" charset="0"/>
              </a:rPr>
              <a:t> Tính </a:t>
            </a:r>
            <a:r>
              <a:rPr lang="vi-VN" sz="4000" dirty="0">
                <a:latin typeface="Times New Roman" pitchFamily="18" charset="0"/>
                <a:cs typeface="Times New Roman" pitchFamily="18" charset="0"/>
              </a:rPr>
              <a:t>theo từng lần phát sinh thu nhập áp dụng đối với tất cả thu nhập chịu thuế.</a:t>
            </a:r>
          </a:p>
          <a:p>
            <a:pPr marL="0" lvl="1" indent="230188" algn="just"/>
            <a:r>
              <a:rPr lang="vi-VN" sz="4000" dirty="0" smtClean="0">
                <a:latin typeface="Times New Roman" pitchFamily="18" charset="0"/>
                <a:cs typeface="Times New Roman" pitchFamily="18" charset="0"/>
              </a:rPr>
              <a:t>+Trường </a:t>
            </a:r>
            <a:r>
              <a:rPr lang="vi-VN" sz="4000" dirty="0">
                <a:latin typeface="Times New Roman" pitchFamily="18" charset="0"/>
                <a:cs typeface="Times New Roman" pitchFamily="18" charset="0"/>
              </a:rPr>
              <a:t>hợp cá nhân kinh doanh không cư trú có địa điểm kinh doanh cố định như cửa hàng, quầy hàng,.. thì kỳ tính thuế áp dụng như đối với cá nhân cư trú có thu nhập từ kinh doanh.</a:t>
            </a:r>
          </a:p>
        </p:txBody>
      </p:sp>
    </p:spTree>
    <p:extLst>
      <p:ext uri="{BB962C8B-B14F-4D97-AF65-F5344CB8AC3E}">
        <p14:creationId xmlns:p14="http://schemas.microsoft.com/office/powerpoint/2010/main" val="842988528"/>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 y="3276600"/>
            <a:ext cx="9144000" cy="3785652"/>
          </a:xfrm>
          <a:prstGeom prst="rect">
            <a:avLst/>
          </a:prstGeom>
          <a:noFill/>
        </p:spPr>
        <p:txBody>
          <a:bodyPr wrap="square" rtlCol="0">
            <a:spAutoFit/>
          </a:bodyPr>
          <a:lstStyle/>
          <a:p>
            <a:pPr marL="0" lvl="1" indent="230188" algn="just">
              <a:lnSpc>
                <a:spcPct val="150000"/>
              </a:lnSpc>
            </a:pPr>
            <a:r>
              <a:rPr lang="en-US" sz="4000" b="1" dirty="0" smtClean="0">
                <a:latin typeface="Times New Roman" pitchFamily="18" charset="0"/>
                <a:cs typeface="Times New Roman" pitchFamily="18" charset="0"/>
                <a:sym typeface="Wingdings" panose="05000000000000000000" pitchFamily="2" charset="2"/>
              </a:rPr>
              <a:t></a:t>
            </a:r>
            <a:r>
              <a:rPr lang="en-US" sz="4000" b="1" dirty="0" err="1" smtClean="0">
                <a:latin typeface="Times New Roman" pitchFamily="18" charset="0"/>
                <a:cs typeface="Times New Roman" pitchFamily="18" charset="0"/>
              </a:rPr>
              <a:t>Áp</a:t>
            </a:r>
            <a:r>
              <a:rPr lang="en-US" sz="4000" b="1" dirty="0" smtClean="0">
                <a:latin typeface="Times New Roman" pitchFamily="18" charset="0"/>
                <a:cs typeface="Times New Roman" pitchFamily="18" charset="0"/>
              </a:rPr>
              <a:t> </a:t>
            </a:r>
            <a:r>
              <a:rPr lang="en-US" sz="4000" b="1" dirty="0" err="1">
                <a:latin typeface="Times New Roman" pitchFamily="18" charset="0"/>
                <a:cs typeface="Times New Roman" pitchFamily="18" charset="0"/>
              </a:rPr>
              <a:t>dụng</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biểu</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thuế</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lũy</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tiến</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từng</a:t>
            </a:r>
            <a:r>
              <a:rPr lang="en-US" sz="4000" b="1" dirty="0">
                <a:latin typeface="Times New Roman" pitchFamily="18" charset="0"/>
                <a:cs typeface="Times New Roman" pitchFamily="18" charset="0"/>
              </a:rPr>
              <a:t> </a:t>
            </a:r>
            <a:r>
              <a:rPr lang="en-US" sz="4000" b="1" dirty="0" err="1" smtClean="0">
                <a:latin typeface="Times New Roman" pitchFamily="18" charset="0"/>
                <a:cs typeface="Times New Roman" pitchFamily="18" charset="0"/>
              </a:rPr>
              <a:t>phần</a:t>
            </a:r>
            <a:endParaRPr lang="vi-VN" sz="4000" b="1" dirty="0" smtClean="0">
              <a:latin typeface="Times New Roman" pitchFamily="18" charset="0"/>
              <a:cs typeface="Times New Roman" pitchFamily="18" charset="0"/>
            </a:endParaRPr>
          </a:p>
          <a:p>
            <a:pPr marL="0" lvl="1" indent="230188" algn="just">
              <a:lnSpc>
                <a:spcPct val="150000"/>
              </a:lnSpc>
            </a:pPr>
            <a:r>
              <a:rPr lang="vi-VN" sz="4000" dirty="0" smtClean="0">
                <a:latin typeface="Times New Roman" pitchFamily="18" charset="0"/>
                <a:cs typeface="Times New Roman" pitchFamily="18" charset="0"/>
              </a:rPr>
              <a:t>-</a:t>
            </a:r>
            <a:r>
              <a:rPr lang="en-US" sz="4000" dirty="0" smtClean="0">
                <a:latin typeface="Times New Roman" pitchFamily="18" charset="0"/>
                <a:cs typeface="Times New Roman" pitchFamily="18" charset="0"/>
              </a:rPr>
              <a:t>Thu </a:t>
            </a:r>
            <a:r>
              <a:rPr lang="en-US" sz="4000" dirty="0" err="1">
                <a:latin typeface="Times New Roman" pitchFamily="18" charset="0"/>
                <a:cs typeface="Times New Roman" pitchFamily="18" charset="0"/>
              </a:rPr>
              <a:t>nhập</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chịu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thuế</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từ</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kinh</a:t>
            </a:r>
            <a:r>
              <a:rPr lang="en-US" sz="4000" dirty="0">
                <a:latin typeface="Times New Roman" pitchFamily="18" charset="0"/>
                <a:cs typeface="Times New Roman" pitchFamily="18" charset="0"/>
              </a:rPr>
              <a:t> </a:t>
            </a:r>
            <a:r>
              <a:rPr lang="en-US" sz="4000" dirty="0" err="1" smtClean="0">
                <a:latin typeface="Times New Roman" pitchFamily="18" charset="0"/>
                <a:cs typeface="Times New Roman" pitchFamily="18" charset="0"/>
              </a:rPr>
              <a:t>doanh</a:t>
            </a:r>
            <a:endParaRPr lang="vi-VN" sz="4000" dirty="0" smtClean="0">
              <a:latin typeface="Times New Roman" pitchFamily="18" charset="0"/>
              <a:cs typeface="Times New Roman" pitchFamily="18" charset="0"/>
            </a:endParaRPr>
          </a:p>
          <a:p>
            <a:pPr marL="0" lvl="1" indent="230188" algn="just">
              <a:lnSpc>
                <a:spcPct val="150000"/>
              </a:lnSpc>
            </a:pPr>
            <a:r>
              <a:rPr lang="vi-VN" sz="4000" dirty="0" smtClean="0">
                <a:latin typeface="Times New Roman" pitchFamily="18" charset="0"/>
                <a:cs typeface="Times New Roman" pitchFamily="18" charset="0"/>
              </a:rPr>
              <a:t>-Thu </a:t>
            </a:r>
            <a:r>
              <a:rPr lang="vi-VN" sz="4000" dirty="0">
                <a:latin typeface="Times New Roman" pitchFamily="18" charset="0"/>
                <a:cs typeface="Times New Roman" pitchFamily="18" charset="0"/>
              </a:rPr>
              <a:t>nhập chịu thuế từ tiền lương, tiền </a:t>
            </a:r>
            <a:r>
              <a:rPr lang="vi-VN" sz="4000" dirty="0" smtClean="0">
                <a:latin typeface="Times New Roman" pitchFamily="18" charset="0"/>
                <a:cs typeface="Times New Roman" pitchFamily="18" charset="0"/>
              </a:rPr>
              <a:t>công</a:t>
            </a:r>
            <a:endParaRPr lang="en-US" sz="4000" b="1" dirty="0">
              <a:latin typeface="Times New Roman" pitchFamily="18" charset="0"/>
              <a:cs typeface="Times New Roman" pitchFamily="18" charset="0"/>
            </a:endParaRPr>
          </a:p>
        </p:txBody>
      </p:sp>
      <p:sp>
        <p:nvSpPr>
          <p:cNvPr id="3" name="Title 1"/>
          <p:cNvSpPr>
            <a:spLocks noGrp="1"/>
          </p:cNvSpPr>
          <p:nvPr>
            <p:ph type="title"/>
          </p:nvPr>
        </p:nvSpPr>
        <p:spPr>
          <a:xfrm>
            <a:off x="-152400" y="0"/>
            <a:ext cx="9601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Autofit/>
          </a:bodyPr>
          <a:lstStyle/>
          <a:p>
            <a:pPr lvl="0" algn="ctr">
              <a:defRPr/>
            </a:pPr>
            <a:r>
              <a:rPr lang="vi-VN" sz="3200" dirty="0" smtClean="0"/>
              <a:t>CĂN CỨ TÍNH THUẾ ĐỐI VỚI CÁ NHÂN CƯ TRÚ</a:t>
            </a:r>
            <a:endParaRPr lang="en-US" sz="3200" dirty="0"/>
          </a:p>
        </p:txBody>
      </p:sp>
      <p:sp>
        <p:nvSpPr>
          <p:cNvPr id="5" name="TextBox 4"/>
          <p:cNvSpPr txBox="1"/>
          <p:nvPr/>
        </p:nvSpPr>
        <p:spPr>
          <a:xfrm>
            <a:off x="0" y="1143207"/>
            <a:ext cx="8610600" cy="1828386"/>
          </a:xfrm>
          <a:prstGeom prst="rect">
            <a:avLst/>
          </a:prstGeom>
          <a:noFill/>
        </p:spPr>
        <p:txBody>
          <a:bodyPr wrap="square" rtlCol="0">
            <a:spAutoFit/>
          </a:bodyPr>
          <a:lstStyle/>
          <a:p>
            <a:pPr marL="0" lvl="1" indent="230188" algn="just">
              <a:lnSpc>
                <a:spcPct val="150000"/>
              </a:lnSpc>
            </a:pPr>
            <a:r>
              <a:rPr lang="en-US" sz="4000" b="1" dirty="0">
                <a:latin typeface="Times New Roman" pitchFamily="18" charset="0"/>
                <a:cs typeface="Times New Roman" pitchFamily="18" charset="0"/>
                <a:sym typeface="Wingdings" panose="05000000000000000000" pitchFamily="2" charset="2"/>
              </a:rPr>
              <a:t></a:t>
            </a:r>
            <a:r>
              <a:rPr lang="en-US" sz="4000" b="1" dirty="0" err="1">
                <a:latin typeface="Times New Roman" pitchFamily="18" charset="0"/>
                <a:cs typeface="Times New Roman" pitchFamily="18" charset="0"/>
              </a:rPr>
              <a:t>Áp</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dụng</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biểu</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thuế</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toàn</a:t>
            </a:r>
            <a:r>
              <a:rPr lang="en-US" sz="4000" b="1" dirty="0">
                <a:latin typeface="Times New Roman" pitchFamily="18" charset="0"/>
                <a:cs typeface="Times New Roman" pitchFamily="18" charset="0"/>
              </a:rPr>
              <a:t> </a:t>
            </a:r>
            <a:r>
              <a:rPr lang="en-US" sz="4000" b="1" dirty="0" err="1" smtClean="0">
                <a:latin typeface="Times New Roman" pitchFamily="18" charset="0"/>
                <a:cs typeface="Times New Roman" pitchFamily="18" charset="0"/>
              </a:rPr>
              <a:t>phần</a:t>
            </a:r>
            <a:r>
              <a:rPr lang="vi-VN" sz="4000" b="1" dirty="0" smtClean="0">
                <a:latin typeface="Times New Roman" pitchFamily="18" charset="0"/>
                <a:cs typeface="Times New Roman" pitchFamily="18" charset="0"/>
              </a:rPr>
              <a:t>: </a:t>
            </a:r>
            <a:r>
              <a:rPr lang="vi-VN" sz="4000" dirty="0" smtClean="0">
                <a:latin typeface="Times New Roman" pitchFamily="18" charset="0"/>
                <a:cs typeface="Times New Roman" pitchFamily="18" charset="0"/>
              </a:rPr>
              <a:t>Thu nhập khác</a:t>
            </a:r>
            <a:endParaRPr lang="en-US" sz="4000" dirty="0">
              <a:latin typeface="Times New Roman" pitchFamily="18" charset="0"/>
              <a:cs typeface="Times New Roman" pitchFamily="18" charset="0"/>
            </a:endParaRPr>
          </a:p>
        </p:txBody>
      </p:sp>
    </p:spTree>
    <p:extLst>
      <p:ext uri="{BB962C8B-B14F-4D97-AF65-F5344CB8AC3E}">
        <p14:creationId xmlns:p14="http://schemas.microsoft.com/office/powerpoint/2010/main" val="3462400387"/>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152400" y="0"/>
            <a:ext cx="9601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Autofit/>
          </a:bodyPr>
          <a:lstStyle/>
          <a:p>
            <a:pPr lvl="0" algn="ctr">
              <a:defRPr/>
            </a:pPr>
            <a:r>
              <a:rPr lang="vi-VN" sz="3200" dirty="0" smtClean="0"/>
              <a:t>CĂN CỨ TÍNH THUẾ ĐỐI VỚI CÁ NHÂN CƯ TRÚ</a:t>
            </a:r>
            <a:endParaRPr lang="en-US" sz="3200" dirty="0"/>
          </a:p>
        </p:txBody>
      </p:sp>
      <p:sp>
        <p:nvSpPr>
          <p:cNvPr id="5" name="TextBox 4"/>
          <p:cNvSpPr txBox="1"/>
          <p:nvPr/>
        </p:nvSpPr>
        <p:spPr>
          <a:xfrm>
            <a:off x="0" y="1371600"/>
            <a:ext cx="8763000" cy="1828386"/>
          </a:xfrm>
          <a:prstGeom prst="rect">
            <a:avLst/>
          </a:prstGeom>
          <a:noFill/>
        </p:spPr>
        <p:txBody>
          <a:bodyPr wrap="square" rtlCol="0">
            <a:spAutoFit/>
          </a:bodyPr>
          <a:lstStyle/>
          <a:p>
            <a:pPr marL="0" lvl="1" indent="230188" algn="just">
              <a:lnSpc>
                <a:spcPct val="150000"/>
              </a:lnSpc>
            </a:pPr>
            <a:r>
              <a:rPr lang="en-US" sz="4000" b="1" dirty="0">
                <a:latin typeface="Times New Roman" pitchFamily="18" charset="0"/>
                <a:cs typeface="Times New Roman" pitchFamily="18" charset="0"/>
                <a:sym typeface="Wingdings" panose="05000000000000000000" pitchFamily="2" charset="2"/>
              </a:rPr>
              <a:t></a:t>
            </a:r>
            <a:r>
              <a:rPr lang="en-US" sz="4000" b="1" dirty="0" err="1">
                <a:latin typeface="Times New Roman" pitchFamily="18" charset="0"/>
                <a:cs typeface="Times New Roman" pitchFamily="18" charset="0"/>
              </a:rPr>
              <a:t>Áp</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dụng</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biểu</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thuế</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toàn</a:t>
            </a:r>
            <a:r>
              <a:rPr lang="en-US" sz="4000" b="1" dirty="0">
                <a:latin typeface="Times New Roman" pitchFamily="18" charset="0"/>
                <a:cs typeface="Times New Roman" pitchFamily="18" charset="0"/>
              </a:rPr>
              <a:t> </a:t>
            </a:r>
            <a:r>
              <a:rPr lang="en-US" sz="4000" b="1" dirty="0" err="1" smtClean="0">
                <a:latin typeface="Times New Roman" pitchFamily="18" charset="0"/>
                <a:cs typeface="Times New Roman" pitchFamily="18" charset="0"/>
              </a:rPr>
              <a:t>phần</a:t>
            </a:r>
            <a:r>
              <a:rPr lang="vi-VN" sz="4000" b="1" dirty="0" smtClean="0">
                <a:latin typeface="Times New Roman" pitchFamily="18" charset="0"/>
                <a:cs typeface="Times New Roman" pitchFamily="18" charset="0"/>
              </a:rPr>
              <a:t>: </a:t>
            </a:r>
            <a:r>
              <a:rPr lang="vi-VN" sz="4000" dirty="0" smtClean="0">
                <a:latin typeface="Times New Roman" pitchFamily="18" charset="0"/>
                <a:cs typeface="Times New Roman" pitchFamily="18" charset="0"/>
              </a:rPr>
              <a:t>Thu nhập khác</a:t>
            </a:r>
          </a:p>
        </p:txBody>
      </p:sp>
      <p:grpSp>
        <p:nvGrpSpPr>
          <p:cNvPr id="18" name="Group 17"/>
          <p:cNvGrpSpPr>
            <a:grpSpLocks/>
          </p:cNvGrpSpPr>
          <p:nvPr/>
        </p:nvGrpSpPr>
        <p:grpSpPr bwMode="auto">
          <a:xfrm>
            <a:off x="228600" y="3505200"/>
            <a:ext cx="8534401" cy="1828800"/>
            <a:chOff x="1429" y="2653"/>
            <a:chExt cx="8447" cy="420"/>
          </a:xfrm>
        </p:grpSpPr>
        <p:sp>
          <p:nvSpPr>
            <p:cNvPr id="19" name="Rectangle 18"/>
            <p:cNvSpPr>
              <a:spLocks noChangeArrowheads="1"/>
            </p:cNvSpPr>
            <p:nvPr/>
          </p:nvSpPr>
          <p:spPr bwMode="auto">
            <a:xfrm>
              <a:off x="1429" y="2653"/>
              <a:ext cx="2279" cy="4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vi-VN" sz="4000" dirty="0" smtClean="0">
                  <a:effectLst/>
                  <a:latin typeface="Times New Roman" panose="02020603050405020304" pitchFamily="18" charset="0"/>
                  <a:ea typeface="Times New Roman" panose="02020603050405020304" pitchFamily="18" charset="0"/>
                </a:rPr>
                <a:t>Thuế TNCN</a:t>
              </a:r>
              <a:endParaRPr lang="en-US" sz="4000" dirty="0">
                <a:effectLst/>
                <a:latin typeface="Times New Roman" panose="02020603050405020304" pitchFamily="18" charset="0"/>
                <a:ea typeface="Times New Roman" panose="02020603050405020304" pitchFamily="18" charset="0"/>
              </a:endParaRPr>
            </a:p>
          </p:txBody>
        </p:sp>
        <p:sp>
          <p:nvSpPr>
            <p:cNvPr id="20" name="Rectangle 19"/>
            <p:cNvSpPr>
              <a:spLocks noChangeArrowheads="1"/>
            </p:cNvSpPr>
            <p:nvPr/>
          </p:nvSpPr>
          <p:spPr bwMode="auto">
            <a:xfrm>
              <a:off x="3927" y="2653"/>
              <a:ext cx="553" cy="4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4000">
                  <a:effectLst/>
                  <a:latin typeface="Times New Roman" panose="02020603050405020304" pitchFamily="18" charset="0"/>
                  <a:ea typeface="Times New Roman" panose="02020603050405020304" pitchFamily="18" charset="0"/>
                </a:rPr>
                <a:t>=</a:t>
              </a:r>
            </a:p>
          </p:txBody>
        </p:sp>
        <p:sp>
          <p:nvSpPr>
            <p:cNvPr id="21" name="Rectangle 20"/>
            <p:cNvSpPr>
              <a:spLocks noChangeArrowheads="1"/>
            </p:cNvSpPr>
            <p:nvPr/>
          </p:nvSpPr>
          <p:spPr bwMode="auto">
            <a:xfrm>
              <a:off x="4753" y="2653"/>
              <a:ext cx="2062" cy="4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4000" dirty="0">
                  <a:effectLst/>
                  <a:latin typeface="Times New Roman" panose="02020603050405020304" pitchFamily="18" charset="0"/>
                  <a:ea typeface="Times New Roman" panose="02020603050405020304" pitchFamily="18" charset="0"/>
                </a:rPr>
                <a:t>Thu </a:t>
              </a:r>
              <a:r>
                <a:rPr lang="en-US" sz="4000" dirty="0" err="1">
                  <a:effectLst/>
                  <a:latin typeface="Times New Roman" panose="02020603050405020304" pitchFamily="18" charset="0"/>
                  <a:ea typeface="Times New Roman" panose="02020603050405020304" pitchFamily="18" charset="0"/>
                </a:rPr>
                <a:t>nhập</a:t>
              </a:r>
              <a:r>
                <a:rPr lang="en-US" sz="4000" dirty="0">
                  <a:effectLst/>
                  <a:latin typeface="Times New Roman" panose="02020603050405020304" pitchFamily="18" charset="0"/>
                  <a:ea typeface="Times New Roman" panose="02020603050405020304" pitchFamily="18" charset="0"/>
                </a:rPr>
                <a:t> </a:t>
              </a:r>
              <a:r>
                <a:rPr lang="en-US" sz="4000" dirty="0" err="1">
                  <a:effectLst/>
                  <a:latin typeface="Times New Roman" panose="02020603050405020304" pitchFamily="18" charset="0"/>
                  <a:ea typeface="Times New Roman" panose="02020603050405020304" pitchFamily="18" charset="0"/>
                </a:rPr>
                <a:t>chịu</a:t>
              </a:r>
              <a:r>
                <a:rPr lang="en-US" sz="4000" dirty="0">
                  <a:effectLst/>
                  <a:latin typeface="Times New Roman" panose="02020603050405020304" pitchFamily="18" charset="0"/>
                  <a:ea typeface="Times New Roman" panose="02020603050405020304" pitchFamily="18" charset="0"/>
                </a:rPr>
                <a:t> </a:t>
              </a:r>
              <a:r>
                <a:rPr lang="en-US" sz="4000" dirty="0" err="1">
                  <a:effectLst/>
                  <a:latin typeface="Times New Roman" panose="02020603050405020304" pitchFamily="18" charset="0"/>
                  <a:ea typeface="Times New Roman" panose="02020603050405020304" pitchFamily="18" charset="0"/>
                </a:rPr>
                <a:t>thuê</a:t>
              </a:r>
              <a:r>
                <a:rPr lang="en-US" sz="4000" dirty="0">
                  <a:effectLst/>
                  <a:latin typeface="Times New Roman" panose="02020603050405020304" pitchFamily="18" charset="0"/>
                  <a:ea typeface="Times New Roman" panose="02020603050405020304" pitchFamily="18" charset="0"/>
                </a:rPr>
                <a:t>́</a:t>
              </a:r>
            </a:p>
          </p:txBody>
        </p:sp>
        <p:sp>
          <p:nvSpPr>
            <p:cNvPr id="22" name="Rectangle 21"/>
            <p:cNvSpPr>
              <a:spLocks noChangeArrowheads="1"/>
            </p:cNvSpPr>
            <p:nvPr/>
          </p:nvSpPr>
          <p:spPr bwMode="auto">
            <a:xfrm>
              <a:off x="7098" y="2653"/>
              <a:ext cx="407" cy="4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gn="ctr">
                <a:spcAft>
                  <a:spcPts val="0"/>
                </a:spcAft>
              </a:pPr>
              <a:r>
                <a:rPr lang="vi-VN" sz="4000" dirty="0" smtClean="0">
                  <a:effectLst/>
                  <a:latin typeface="Times New Roman" panose="02020603050405020304" pitchFamily="18" charset="0"/>
                  <a:ea typeface="Times New Roman" panose="02020603050405020304" pitchFamily="18" charset="0"/>
                </a:rPr>
                <a:t>X</a:t>
              </a:r>
              <a:endParaRPr lang="en-US" sz="4000" dirty="0">
                <a:effectLst/>
                <a:latin typeface="Times New Roman" panose="02020603050405020304" pitchFamily="18" charset="0"/>
                <a:ea typeface="Times New Roman" panose="02020603050405020304" pitchFamily="18" charset="0"/>
              </a:endParaRPr>
            </a:p>
          </p:txBody>
        </p:sp>
        <p:sp>
          <p:nvSpPr>
            <p:cNvPr id="23" name="Rectangle 22"/>
            <p:cNvSpPr>
              <a:spLocks noChangeArrowheads="1"/>
            </p:cNvSpPr>
            <p:nvPr/>
          </p:nvSpPr>
          <p:spPr bwMode="auto">
            <a:xfrm>
              <a:off x="7813" y="2653"/>
              <a:ext cx="2063" cy="4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vi-VN" sz="4000" dirty="0" smtClean="0">
                  <a:effectLst/>
                  <a:latin typeface="Times New Roman" panose="02020603050405020304" pitchFamily="18" charset="0"/>
                  <a:ea typeface="Times New Roman" panose="02020603050405020304" pitchFamily="18" charset="0"/>
                </a:rPr>
                <a:t>Thuế suất</a:t>
              </a:r>
              <a:endParaRPr lang="en-US" sz="4000" dirty="0">
                <a:effectLst/>
                <a:latin typeface="Times New Roman" panose="02020603050405020304" pitchFamily="18" charset="0"/>
                <a:ea typeface="Times New Roman" panose="02020603050405020304" pitchFamily="18" charset="0"/>
              </a:endParaRPr>
            </a:p>
          </p:txBody>
        </p:sp>
      </p:grpSp>
    </p:spTree>
    <p:extLst>
      <p:ext uri="{BB962C8B-B14F-4D97-AF65-F5344CB8AC3E}">
        <p14:creationId xmlns:p14="http://schemas.microsoft.com/office/powerpoint/2010/main" val="2716622238"/>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ppt_x"/>
                                          </p:val>
                                        </p:tav>
                                        <p:tav tm="100000">
                                          <p:val>
                                            <p:strVal val="#ppt_x"/>
                                          </p:val>
                                        </p:tav>
                                      </p:tavLst>
                                    </p:anim>
                                    <p:anim calcmode="lin" valueType="num">
                                      <p:cBhvr additive="base">
                                        <p:cTn id="1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57200" y="0"/>
            <a:ext cx="81534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pPr lvl="0" algn="ctr">
              <a:defRPr/>
            </a:pPr>
            <a:r>
              <a:rPr lang="en-US" dirty="0" smtClean="0">
                <a:solidFill>
                  <a:srgbClr val="FF0000"/>
                </a:solidFill>
              </a:rPr>
              <a:t>6.2.4 </a:t>
            </a:r>
            <a:r>
              <a:rPr lang="vi-VN" dirty="0" smtClean="0">
                <a:solidFill>
                  <a:srgbClr val="FF0000"/>
                </a:solidFill>
              </a:rPr>
              <a:t>PHƯƠNG PHÁP TÍNH THUẾ</a:t>
            </a:r>
            <a:endParaRPr lang="en-US" dirty="0">
              <a:solidFill>
                <a:srgbClr val="FF0000"/>
              </a:solidFill>
            </a:endParaRPr>
          </a:p>
        </p:txBody>
      </p:sp>
      <p:sp>
        <p:nvSpPr>
          <p:cNvPr id="11" name="Rectangle 10"/>
          <p:cNvSpPr/>
          <p:nvPr/>
        </p:nvSpPr>
        <p:spPr>
          <a:xfrm>
            <a:off x="38100" y="2209800"/>
            <a:ext cx="2286000" cy="4648200"/>
          </a:xfrm>
          <a:prstGeom prst="rect">
            <a:avLst/>
          </a:prstGeom>
          <a:solidFill>
            <a:schemeClr val="accent1">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3000" dirty="0" smtClean="0">
                <a:solidFill>
                  <a:srgbClr val="FF0000"/>
                </a:solidFill>
                <a:latin typeface="Times New Roman" panose="02020603050405020304" pitchFamily="18" charset="0"/>
                <a:cs typeface="Times New Roman" panose="02020603050405020304" pitchFamily="18" charset="0"/>
              </a:rPr>
              <a:t>THU </a:t>
            </a:r>
            <a:r>
              <a:rPr lang="en-US" sz="3000" dirty="0" err="1" smtClean="0">
                <a:solidFill>
                  <a:srgbClr val="FF0000"/>
                </a:solidFill>
                <a:latin typeface="Times New Roman" panose="02020603050405020304" pitchFamily="18" charset="0"/>
                <a:cs typeface="Times New Roman" panose="02020603050405020304" pitchFamily="18" charset="0"/>
              </a:rPr>
              <a:t>NHẬP</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TỪ</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TIỀN</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LƯƠNG</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TIỀN</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CÔNG</a:t>
            </a:r>
            <a:endParaRPr lang="en-US" sz="3000" dirty="0">
              <a:solidFill>
                <a:srgbClr val="FF0000"/>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2800349" y="2209800"/>
            <a:ext cx="2286000" cy="4648200"/>
          </a:xfrm>
          <a:prstGeom prst="rect">
            <a:avLst/>
          </a:prstGeom>
          <a:solidFill>
            <a:schemeClr val="accent1">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3000" dirty="0" smtClean="0">
                <a:solidFill>
                  <a:srgbClr val="FF0000"/>
                </a:solidFill>
                <a:latin typeface="Times New Roman" panose="02020603050405020304" pitchFamily="18" charset="0"/>
                <a:cs typeface="Times New Roman" panose="02020603050405020304" pitchFamily="18" charset="0"/>
              </a:rPr>
              <a:t>THU </a:t>
            </a:r>
            <a:r>
              <a:rPr lang="en-US" sz="3000" dirty="0" err="1" smtClean="0">
                <a:solidFill>
                  <a:srgbClr val="FF0000"/>
                </a:solidFill>
                <a:latin typeface="Times New Roman" panose="02020603050405020304" pitchFamily="18" charset="0"/>
                <a:cs typeface="Times New Roman" panose="02020603050405020304" pitchFamily="18" charset="0"/>
              </a:rPr>
              <a:t>NHẬP</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TỪ</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SẢN</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XUẤT</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KINH</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DOANH</a:t>
            </a:r>
            <a:endParaRPr lang="en-US" sz="3000" dirty="0">
              <a:solidFill>
                <a:srgbClr val="FF0000"/>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5448300" y="2209800"/>
            <a:ext cx="3390900" cy="4648200"/>
          </a:xfrm>
          <a:prstGeom prst="rect">
            <a:avLst/>
          </a:prstGeom>
          <a:solidFill>
            <a:schemeClr val="accent1">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3000" dirty="0" smtClean="0">
                <a:solidFill>
                  <a:srgbClr val="FF0000"/>
                </a:solidFill>
                <a:latin typeface="Times New Roman" panose="02020603050405020304" pitchFamily="18" charset="0"/>
                <a:cs typeface="Times New Roman" panose="02020603050405020304" pitchFamily="18" charset="0"/>
              </a:rPr>
              <a:t>THU </a:t>
            </a:r>
            <a:r>
              <a:rPr lang="en-US" sz="3000" dirty="0" err="1" smtClean="0">
                <a:solidFill>
                  <a:srgbClr val="FF0000"/>
                </a:solidFill>
                <a:latin typeface="Times New Roman" panose="02020603050405020304" pitchFamily="18" charset="0"/>
                <a:cs typeface="Times New Roman" panose="02020603050405020304" pitchFamily="18" charset="0"/>
              </a:rPr>
              <a:t>NHẬP</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KHÁC</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smtClean="0">
                <a:latin typeface="Times New Roman" panose="02020603050405020304" pitchFamily="18" charset="0"/>
                <a:cs typeface="Times New Roman" panose="02020603050405020304" pitchFamily="18" charset="0"/>
              </a:rPr>
              <a:t>(</a:t>
            </a:r>
            <a:r>
              <a:rPr lang="en-US" sz="3000" dirty="0" err="1" smtClean="0">
                <a:latin typeface="Times New Roman" panose="02020603050405020304" pitchFamily="18" charset="0"/>
                <a:cs typeface="Times New Roman" panose="02020603050405020304" pitchFamily="18" charset="0"/>
              </a:rPr>
              <a:t>ĐẦU</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TƯ</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CHUYỂN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NHƯỢNG</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VỐN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CHUYỂN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NHƯỢNG</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BĐS</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TRÚNG</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THƯỞNG</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THỪA</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KẾ</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QUÀ</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TẶNG</a:t>
            </a:r>
            <a:r>
              <a:rPr lang="en-US" sz="3000" dirty="0" smtClean="0">
                <a:latin typeface="Times New Roman" panose="02020603050405020304" pitchFamily="18" charset="0"/>
                <a:cs typeface="Times New Roman" panose="02020603050405020304" pitchFamily="18" charset="0"/>
              </a:rPr>
              <a:t>)</a:t>
            </a:r>
            <a:endParaRPr lang="en-US" sz="3000" dirty="0">
              <a:latin typeface="Times New Roman" panose="02020603050405020304" pitchFamily="18" charset="0"/>
              <a:cs typeface="Times New Roman" panose="02020603050405020304" pitchFamily="18" charset="0"/>
            </a:endParaRPr>
          </a:p>
        </p:txBody>
      </p:sp>
      <p:sp>
        <p:nvSpPr>
          <p:cNvPr id="14" name="Rectangle 13"/>
          <p:cNvSpPr/>
          <p:nvPr/>
        </p:nvSpPr>
        <p:spPr>
          <a:xfrm>
            <a:off x="609600" y="685800"/>
            <a:ext cx="8001000" cy="8382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3200" dirty="0" smtClean="0">
              <a:solidFill>
                <a:srgbClr val="0000CC"/>
              </a:solidFill>
              <a:latin typeface="Times New Roman" panose="02020603050405020304" pitchFamily="18" charset="0"/>
              <a:cs typeface="Times New Roman" panose="02020603050405020304" pitchFamily="18" charset="0"/>
            </a:endParaRPr>
          </a:p>
          <a:p>
            <a:pPr algn="ctr"/>
            <a:r>
              <a:rPr lang="en-US" sz="3200" b="1" dirty="0" smtClean="0">
                <a:solidFill>
                  <a:srgbClr val="FF0000"/>
                </a:solidFill>
                <a:latin typeface="Times New Roman" panose="02020603050405020304" pitchFamily="18" charset="0"/>
                <a:cs typeface="Times New Roman" panose="02020603050405020304" pitchFamily="18" charset="0"/>
              </a:rPr>
              <a:t>6.2.4.1. </a:t>
            </a:r>
            <a:r>
              <a:rPr lang="en-US" sz="3200" b="1" dirty="0" err="1" smtClean="0">
                <a:solidFill>
                  <a:srgbClr val="FF0000"/>
                </a:solidFill>
                <a:latin typeface="Times New Roman" panose="02020603050405020304" pitchFamily="18" charset="0"/>
                <a:cs typeface="Times New Roman" panose="02020603050405020304" pitchFamily="18" charset="0"/>
              </a:rPr>
              <a:t>ĐỐI</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VỚI</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CÁ</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NHÂN</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CƯ</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TRÚ</a:t>
            </a:r>
            <a:endParaRPr lang="en-US" sz="3200" b="1" dirty="0">
              <a:solidFill>
                <a:srgbClr val="FF0000"/>
              </a:solidFill>
              <a:latin typeface="Times New Roman" panose="02020603050405020304" pitchFamily="18" charset="0"/>
              <a:cs typeface="Times New Roman" panose="02020603050405020304" pitchFamily="18" charset="0"/>
            </a:endParaRPr>
          </a:p>
          <a:p>
            <a:pPr algn="ctr"/>
            <a:endParaRPr lang="en-US" sz="3200" dirty="0"/>
          </a:p>
        </p:txBody>
      </p:sp>
      <p:cxnSp>
        <p:nvCxnSpPr>
          <p:cNvPr id="16" name="Straight Connector 15"/>
          <p:cNvCxnSpPr/>
          <p:nvPr/>
        </p:nvCxnSpPr>
        <p:spPr>
          <a:xfrm>
            <a:off x="4610100" y="1524000"/>
            <a:ext cx="0" cy="381000"/>
          </a:xfrm>
          <a:prstGeom prst="line">
            <a:avLst/>
          </a:prstGeom>
        </p:spPr>
        <p:style>
          <a:lnRef idx="2">
            <a:schemeClr val="dk1"/>
          </a:lnRef>
          <a:fillRef idx="0">
            <a:schemeClr val="dk1"/>
          </a:fillRef>
          <a:effectRef idx="1">
            <a:schemeClr val="dk1"/>
          </a:effectRef>
          <a:fontRef idx="minor">
            <a:schemeClr val="tx1"/>
          </a:fontRef>
        </p:style>
      </p:cxnSp>
      <p:cxnSp>
        <p:nvCxnSpPr>
          <p:cNvPr id="18" name="Straight Connector 17"/>
          <p:cNvCxnSpPr/>
          <p:nvPr/>
        </p:nvCxnSpPr>
        <p:spPr>
          <a:xfrm>
            <a:off x="1371600" y="1905000"/>
            <a:ext cx="5772150" cy="0"/>
          </a:xfrm>
          <a:prstGeom prst="line">
            <a:avLst/>
          </a:prstGeom>
        </p:spPr>
        <p:style>
          <a:lnRef idx="2">
            <a:schemeClr val="dk1"/>
          </a:lnRef>
          <a:fillRef idx="0">
            <a:schemeClr val="dk1"/>
          </a:fillRef>
          <a:effectRef idx="1">
            <a:schemeClr val="dk1"/>
          </a:effectRef>
          <a:fontRef idx="minor">
            <a:schemeClr val="tx1"/>
          </a:fontRef>
        </p:style>
      </p:cxnSp>
      <p:cxnSp>
        <p:nvCxnSpPr>
          <p:cNvPr id="20" name="Straight Arrow Connector 19"/>
          <p:cNvCxnSpPr/>
          <p:nvPr/>
        </p:nvCxnSpPr>
        <p:spPr>
          <a:xfrm>
            <a:off x="1371600" y="1905000"/>
            <a:ext cx="0" cy="30480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22" name="Straight Arrow Connector 21"/>
          <p:cNvCxnSpPr/>
          <p:nvPr/>
        </p:nvCxnSpPr>
        <p:spPr>
          <a:xfrm>
            <a:off x="4610100" y="1905000"/>
            <a:ext cx="0" cy="30480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24" name="Straight Arrow Connector 23"/>
          <p:cNvCxnSpPr>
            <a:endCxn id="13" idx="0"/>
          </p:cNvCxnSpPr>
          <p:nvPr/>
        </p:nvCxnSpPr>
        <p:spPr>
          <a:xfrm>
            <a:off x="7143750" y="1905000"/>
            <a:ext cx="0" cy="30480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 name="Date Placeholder 1"/>
          <p:cNvSpPr>
            <a:spLocks noGrp="1"/>
          </p:cNvSpPr>
          <p:nvPr>
            <p:ph type="dt" sz="half" idx="4294967295"/>
          </p:nvPr>
        </p:nvSpPr>
        <p:spPr/>
        <p:txBody>
          <a:bodyPr/>
          <a:lstStyle/>
          <a:p>
            <a:fld id="{8963FF85-AEAF-474A-B6AC-17C0539AEF97}" type="datetime9">
              <a:rPr lang="en-US" smtClean="0"/>
              <a:t>09/01/2024 8:21:48 AM</a:t>
            </a:fld>
            <a:endParaRPr lang="en-US"/>
          </a:p>
        </p:txBody>
      </p:sp>
      <p:sp>
        <p:nvSpPr>
          <p:cNvPr id="4" name="Slide Number Placeholder 3"/>
          <p:cNvSpPr>
            <a:spLocks noGrp="1"/>
          </p:cNvSpPr>
          <p:nvPr>
            <p:ph type="sldNum" sz="quarter" idx="4294967295"/>
          </p:nvPr>
        </p:nvSpPr>
        <p:spPr/>
        <p:txBody>
          <a:bodyPr/>
          <a:lstStyle/>
          <a:p>
            <a:fld id="{41ED9A43-D87F-4B53-92AC-9F05123BCF10}" type="slidenum">
              <a:rPr lang="en-US" smtClean="0"/>
              <a:t>98</a:t>
            </a:fld>
            <a:endParaRPr lang="en-US"/>
          </a:p>
        </p:txBody>
      </p:sp>
    </p:spTree>
    <p:extLst>
      <p:ext uri="{BB962C8B-B14F-4D97-AF65-F5344CB8AC3E}">
        <p14:creationId xmlns:p14="http://schemas.microsoft.com/office/powerpoint/2010/main" val="34207017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 fill="hold"/>
                                        <p:tgtEl>
                                          <p:spTgt spid="18"/>
                                        </p:tgtEl>
                                        <p:attrNameLst>
                                          <p:attrName>ppt_x</p:attrName>
                                        </p:attrNameLst>
                                      </p:cBhvr>
                                      <p:tavLst>
                                        <p:tav tm="0">
                                          <p:val>
                                            <p:strVal val="#ppt_x"/>
                                          </p:val>
                                        </p:tav>
                                        <p:tav tm="100000">
                                          <p:val>
                                            <p:strVal val="#ppt_x"/>
                                          </p:val>
                                        </p:tav>
                                      </p:tavLst>
                                    </p:anim>
                                    <p:anim calcmode="lin" valueType="num">
                                      <p:cBhvr additive="base">
                                        <p:cTn id="2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fill="hold"/>
                                        <p:tgtEl>
                                          <p:spTgt spid="20"/>
                                        </p:tgtEl>
                                        <p:attrNameLst>
                                          <p:attrName>ppt_x</p:attrName>
                                        </p:attrNameLst>
                                      </p:cBhvr>
                                      <p:tavLst>
                                        <p:tav tm="0">
                                          <p:val>
                                            <p:strVal val="#ppt_x"/>
                                          </p:val>
                                        </p:tav>
                                        <p:tav tm="100000">
                                          <p:val>
                                            <p:strVal val="#ppt_x"/>
                                          </p:val>
                                        </p:tav>
                                      </p:tavLst>
                                    </p:anim>
                                    <p:anim calcmode="lin" valueType="num">
                                      <p:cBhvr additive="base">
                                        <p:cTn id="29" dur="500" fill="hold"/>
                                        <p:tgtEl>
                                          <p:spTgt spid="20"/>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500" fill="hold"/>
                                        <p:tgtEl>
                                          <p:spTgt spid="22"/>
                                        </p:tgtEl>
                                        <p:attrNameLst>
                                          <p:attrName>ppt_x</p:attrName>
                                        </p:attrNameLst>
                                      </p:cBhvr>
                                      <p:tavLst>
                                        <p:tav tm="0">
                                          <p:val>
                                            <p:strVal val="#ppt_x"/>
                                          </p:val>
                                        </p:tav>
                                        <p:tav tm="100000">
                                          <p:val>
                                            <p:strVal val="#ppt_x"/>
                                          </p:val>
                                        </p:tav>
                                      </p:tavLst>
                                    </p:anim>
                                    <p:anim calcmode="lin" valueType="num">
                                      <p:cBhvr additive="base">
                                        <p:cTn id="39" dur="500" fill="hold"/>
                                        <p:tgtEl>
                                          <p:spTgt spid="2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fill="hold"/>
                                        <p:tgtEl>
                                          <p:spTgt spid="24"/>
                                        </p:tgtEl>
                                        <p:attrNameLst>
                                          <p:attrName>ppt_x</p:attrName>
                                        </p:attrNameLst>
                                      </p:cBhvr>
                                      <p:tavLst>
                                        <p:tav tm="0">
                                          <p:val>
                                            <p:strVal val="#ppt_x"/>
                                          </p:val>
                                        </p:tav>
                                        <p:tav tm="100000">
                                          <p:val>
                                            <p:strVal val="#ppt_x"/>
                                          </p:val>
                                        </p:tav>
                                      </p:tavLst>
                                    </p:anim>
                                    <p:anim calcmode="lin" valueType="num">
                                      <p:cBhvr additive="base">
                                        <p:cTn id="49" dur="500" fill="hold"/>
                                        <p:tgtEl>
                                          <p:spTgt spid="2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500" fill="hold"/>
                                        <p:tgtEl>
                                          <p:spTgt spid="13"/>
                                        </p:tgtEl>
                                        <p:attrNameLst>
                                          <p:attrName>ppt_x</p:attrName>
                                        </p:attrNameLst>
                                      </p:cBhvr>
                                      <p:tavLst>
                                        <p:tav tm="0">
                                          <p:val>
                                            <p:strVal val="#ppt_x"/>
                                          </p:val>
                                        </p:tav>
                                        <p:tav tm="100000">
                                          <p:val>
                                            <p:strVal val="#ppt_x"/>
                                          </p:val>
                                        </p:tav>
                                      </p:tavLst>
                                    </p:anim>
                                    <p:anim calcmode="lin" valueType="num">
                                      <p:cBhvr additive="base">
                                        <p:cTn id="5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2" grpId="0" animBg="1"/>
      <p:bldP spid="13" grpId="0" animBg="1"/>
      <p:bldP spid="14" grpId="0" animBg="1"/>
    </p:bldLst>
  </p:timing>
</p:sld>
</file>

<file path=ppt/slides/slide9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 name="Slide Number Placeholder 5"/>
          <p:cNvSpPr>
            <a:spLocks noGrp="1"/>
          </p:cNvSpPr>
          <p:nvPr>
            <p:ph type="sldNum" sz="quarter" idx="12"/>
          </p:nvPr>
        </p:nvSpPr>
        <p:spPr/>
        <p:txBody>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fld id="{C80669A3-BF67-43A3-A1E5-4818D64E5DD6}" type="slidenum">
              <a:rPr lang="en-US" altLang="en-US" sz="1400">
                <a:latin typeface="Arial" panose="020B0604020202020204" pitchFamily="34" charset="0"/>
              </a:rPr>
              <a:pPr eaLnBrk="1" hangingPunct="1"/>
              <a:t>99</a:t>
            </a:fld>
            <a:endParaRPr lang="en-US" altLang="en-US" sz="1400">
              <a:latin typeface="Arial" panose="020B0604020202020204" pitchFamily="34" charset="0"/>
            </a:endParaRPr>
          </a:p>
        </p:txBody>
      </p:sp>
      <p:sp>
        <p:nvSpPr>
          <p:cNvPr id="278530" name="Rectangle 2"/>
          <p:cNvSpPr>
            <a:spLocks noGrp="1" noChangeArrowheads="1"/>
          </p:cNvSpPr>
          <p:nvPr>
            <p:ph type="subTitle" idx="1"/>
          </p:nvPr>
        </p:nvSpPr>
        <p:spPr>
          <a:xfrm>
            <a:off x="518160" y="166210"/>
            <a:ext cx="8552688" cy="1496062"/>
          </a:xfrm>
        </p:spPr>
        <p:txBody>
          <a:bodyPr>
            <a:noAutofit/>
          </a:bodyPr>
          <a:lstStyle/>
          <a:p>
            <a:pPr marL="0" lvl="1" indent="230188" algn="just">
              <a:lnSpc>
                <a:spcPct val="150000"/>
              </a:lnSpc>
            </a:pPr>
            <a:r>
              <a:rPr lang="en-US" sz="3200" dirty="0" err="1" smtClean="0">
                <a:solidFill>
                  <a:srgbClr val="FF0000"/>
                </a:solidFill>
                <a:latin typeface="Times New Roman" pitchFamily="18" charset="0"/>
                <a:cs typeface="Times New Roman" pitchFamily="18" charset="0"/>
              </a:rPr>
              <a:t>TH1</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Đối</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với</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cá</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nhân</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ký</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hợp</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đồng</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lao</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động</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chính</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thức</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trên</a:t>
            </a:r>
            <a:r>
              <a:rPr lang="en-US" sz="3200" dirty="0">
                <a:solidFill>
                  <a:srgbClr val="FF0000"/>
                </a:solidFill>
                <a:latin typeface="Times New Roman" pitchFamily="18" charset="0"/>
                <a:cs typeface="Times New Roman" pitchFamily="18" charset="0"/>
              </a:rPr>
              <a:t> 3 </a:t>
            </a:r>
            <a:r>
              <a:rPr lang="en-US" sz="3200" dirty="0" err="1">
                <a:solidFill>
                  <a:srgbClr val="FF0000"/>
                </a:solidFill>
                <a:latin typeface="Times New Roman" pitchFamily="18" charset="0"/>
                <a:cs typeface="Times New Roman" pitchFamily="18" charset="0"/>
              </a:rPr>
              <a:t>tháng</a:t>
            </a:r>
            <a:r>
              <a:rPr lang="en-US" sz="3200" dirty="0">
                <a:solidFill>
                  <a:srgbClr val="FF0000"/>
                </a:solidFill>
                <a:latin typeface="Times New Roman" pitchFamily="18" charset="0"/>
                <a:cs typeface="Times New Roman" pitchFamily="18" charset="0"/>
              </a:rPr>
              <a:t>)</a:t>
            </a:r>
            <a:endParaRPr lang="vi-VN" sz="3200" dirty="0">
              <a:solidFill>
                <a:srgbClr val="FF0000"/>
              </a:solidFill>
              <a:latin typeface="Times New Roman" pitchFamily="18" charset="0"/>
              <a:cs typeface="Times New Roman" pitchFamily="18" charset="0"/>
            </a:endParaRPr>
          </a:p>
          <a:p>
            <a:pPr marL="0" lvl="1" indent="230188" algn="just">
              <a:lnSpc>
                <a:spcPct val="150000"/>
              </a:lnSpc>
            </a:pPr>
            <a:endParaRPr lang="en-US" sz="3200" dirty="0" smtClean="0">
              <a:solidFill>
                <a:srgbClr val="FF0000"/>
              </a:solidFill>
              <a:latin typeface="Times New Roman" pitchFamily="18" charset="0"/>
              <a:cs typeface="Times New Roman" pitchFamily="18" charset="0"/>
            </a:endParaRPr>
          </a:p>
        </p:txBody>
      </p:sp>
      <p:pic>
        <p:nvPicPr>
          <p:cNvPr id="12292" name="Picture 4" descr="bul006"/>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04800" y="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78550" name="Group 22"/>
          <p:cNvGraphicFramePr>
            <a:graphicFrameLocks noGrp="1"/>
          </p:cNvGraphicFramePr>
          <p:nvPr>
            <p:extLst/>
          </p:nvPr>
        </p:nvGraphicFramePr>
        <p:xfrm>
          <a:off x="381000" y="1905000"/>
          <a:ext cx="8229600" cy="2845298"/>
        </p:xfrm>
        <a:graphic>
          <a:graphicData uri="http://schemas.openxmlformats.org/drawingml/2006/table">
            <a:tbl>
              <a:tblPr/>
              <a:tblGrid>
                <a:gridCol w="2297113">
                  <a:extLst>
                    <a:ext uri="{9D8B030D-6E8A-4147-A177-3AD203B41FA5}">
                      <a16:colId xmlns:a16="http://schemas.microsoft.com/office/drawing/2014/main" val="20000"/>
                    </a:ext>
                  </a:extLst>
                </a:gridCol>
                <a:gridCol w="584200">
                  <a:extLst>
                    <a:ext uri="{9D8B030D-6E8A-4147-A177-3AD203B41FA5}">
                      <a16:colId xmlns:a16="http://schemas.microsoft.com/office/drawing/2014/main" val="20001"/>
                    </a:ext>
                  </a:extLst>
                </a:gridCol>
                <a:gridCol w="2095500">
                  <a:extLst>
                    <a:ext uri="{9D8B030D-6E8A-4147-A177-3AD203B41FA5}">
                      <a16:colId xmlns:a16="http://schemas.microsoft.com/office/drawing/2014/main" val="20002"/>
                    </a:ext>
                  </a:extLst>
                </a:gridCol>
                <a:gridCol w="573087">
                  <a:extLst>
                    <a:ext uri="{9D8B030D-6E8A-4147-A177-3AD203B41FA5}">
                      <a16:colId xmlns:a16="http://schemas.microsoft.com/office/drawing/2014/main" val="20003"/>
                    </a:ext>
                  </a:extLst>
                </a:gridCol>
                <a:gridCol w="2679700">
                  <a:extLst>
                    <a:ext uri="{9D8B030D-6E8A-4147-A177-3AD203B41FA5}">
                      <a16:colId xmlns:a16="http://schemas.microsoft.com/office/drawing/2014/main" val="20004"/>
                    </a:ext>
                  </a:extLst>
                </a:gridCol>
              </a:tblGrid>
              <a:tr h="22971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3600" b="0" i="0" u="none" strike="noStrike" cap="none" normalizeH="0" baseline="0" dirty="0" err="1" smtClean="0">
                          <a:ln>
                            <a:noFill/>
                          </a:ln>
                          <a:solidFill>
                            <a:srgbClr val="000000"/>
                          </a:solidFill>
                          <a:effectLst/>
                          <a:latin typeface="VNI-Times" pitchFamily="2" charset="0"/>
                          <a:cs typeface="Times New Roman" pitchFamily="18" charset="0"/>
                        </a:rPr>
                        <a:t>Thueá</a:t>
                      </a:r>
                      <a:r>
                        <a:rPr kumimoji="0" lang="en-GB" sz="3600" b="0" i="0" u="none" strike="noStrike" cap="none" normalizeH="0" baseline="0" dirty="0" smtClean="0">
                          <a:ln>
                            <a:noFill/>
                          </a:ln>
                          <a:solidFill>
                            <a:srgbClr val="000000"/>
                          </a:solidFill>
                          <a:effectLst/>
                          <a:latin typeface="VNI-Times" pitchFamily="2" charset="0"/>
                          <a:cs typeface="Times New Roman" pitchFamily="18" charset="0"/>
                        </a:rPr>
                        <a:t> TNCN</a:t>
                      </a:r>
                      <a:endParaRPr kumimoji="0" lang="en-US" sz="3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3600" b="0" i="0" u="none" strike="noStrike" cap="none" normalizeH="0" baseline="0" dirty="0" err="1" smtClean="0">
                          <a:ln>
                            <a:noFill/>
                          </a:ln>
                          <a:solidFill>
                            <a:srgbClr val="000000"/>
                          </a:solidFill>
                          <a:effectLst/>
                          <a:latin typeface="VNI-Times" pitchFamily="2" charset="0"/>
                          <a:cs typeface="Times New Roman" pitchFamily="18" charset="0"/>
                        </a:rPr>
                        <a:t>phaûi</a:t>
                      </a:r>
                      <a:r>
                        <a:rPr kumimoji="0" lang="en-GB" sz="3600" b="0" i="0" u="none" strike="noStrike" cap="none" normalizeH="0" baseline="0" dirty="0" smtClean="0">
                          <a:ln>
                            <a:noFill/>
                          </a:ln>
                          <a:solidFill>
                            <a:srgbClr val="000000"/>
                          </a:solidFill>
                          <a:effectLst/>
                          <a:latin typeface="VNI-Times" pitchFamily="2" charset="0"/>
                          <a:cs typeface="Times New Roman" pitchFamily="18" charset="0"/>
                        </a:rPr>
                        <a:t> </a:t>
                      </a:r>
                      <a:r>
                        <a:rPr kumimoji="0" lang="en-GB" sz="3600" b="0" i="0" u="none" strike="noStrike" cap="none" normalizeH="0" baseline="0" dirty="0" err="1" smtClean="0">
                          <a:ln>
                            <a:noFill/>
                          </a:ln>
                          <a:solidFill>
                            <a:srgbClr val="000000"/>
                          </a:solidFill>
                          <a:effectLst/>
                          <a:latin typeface="VNI-Times" pitchFamily="2" charset="0"/>
                          <a:cs typeface="Times New Roman" pitchFamily="18" charset="0"/>
                        </a:rPr>
                        <a:t>noäp</a:t>
                      </a:r>
                      <a:r>
                        <a:rPr kumimoji="0" lang="en-GB" sz="3600" b="0" i="0" u="none" strike="noStrike" cap="none" normalizeH="0" baseline="0" dirty="0" smtClean="0">
                          <a:ln>
                            <a:noFill/>
                          </a:ln>
                          <a:solidFill>
                            <a:srgbClr val="000000"/>
                          </a:solidFill>
                          <a:effectLst/>
                          <a:latin typeface="VNI-Times" pitchFamily="2" charset="0"/>
                          <a:cs typeface="Times New Roman" pitchFamily="18" charset="0"/>
                        </a:rPr>
                        <a:t>/</a:t>
                      </a:r>
                      <a:r>
                        <a:rPr kumimoji="0" lang="en-GB" sz="3600" b="0" i="0" u="none" strike="noStrike" cap="none" normalizeH="0" baseline="0" dirty="0" err="1" smtClean="0">
                          <a:ln>
                            <a:noFill/>
                          </a:ln>
                          <a:solidFill>
                            <a:srgbClr val="000000"/>
                          </a:solidFill>
                          <a:effectLst/>
                          <a:latin typeface="VNI-Times" pitchFamily="2" charset="0"/>
                          <a:cs typeface="Times New Roman" pitchFamily="18" charset="0"/>
                        </a:rPr>
                        <a:t>thaùng</a:t>
                      </a:r>
                      <a:r>
                        <a:rPr kumimoji="0" lang="en-GB" sz="3600" b="0" i="0" u="none" strike="noStrike" cap="none" normalizeH="0" baseline="0" dirty="0" smtClean="0">
                          <a:ln>
                            <a:noFill/>
                          </a:ln>
                          <a:solidFill>
                            <a:srgbClr val="000000"/>
                          </a:solidFill>
                          <a:effectLst/>
                          <a:latin typeface="VNI-Times" pitchFamily="2" charset="0"/>
                          <a:cs typeface="Times New Roman" pitchFamily="18"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3600" b="0" i="0" u="none" strike="noStrike" cap="none" normalizeH="0" baseline="0" dirty="0" smtClean="0">
                          <a:ln>
                            <a:noFill/>
                          </a:ln>
                          <a:solidFill>
                            <a:srgbClr val="000000"/>
                          </a:solidFill>
                          <a:effectLst/>
                          <a:latin typeface="VNI-Times" pitchFamily="2" charset="0"/>
                          <a:cs typeface="Times New Roman" pitchFamily="18" charset="0"/>
                        </a:rPr>
                        <a:t>(1)</a:t>
                      </a:r>
                      <a:endParaRPr kumimoji="0" lang="en-GB" sz="3600" b="0" i="0" u="none" strike="noStrike" cap="none" normalizeH="0" baseline="0" dirty="0" smtClean="0">
                        <a:ln>
                          <a:noFill/>
                        </a:ln>
                        <a:solidFill>
                          <a:schemeClr val="tx1"/>
                        </a:solidFill>
                        <a:effectLst/>
                        <a:latin typeface="Arial" charset="0"/>
                      </a:endParaRPr>
                    </a:p>
                  </a:txBody>
                  <a:tcPr marT="51049" marB="51049" anchor="ctr" horzOverflow="overflow">
                    <a:lnL cap="flat">
                      <a:noFill/>
                    </a:lnL>
                    <a:lnR>
                      <a:noFill/>
                    </a:lnR>
                    <a:lnT cap="flat">
                      <a:noFill/>
                    </a:lnT>
                    <a:lnB cap="flat">
                      <a:noFill/>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3600" b="0" i="0" u="none" strike="noStrike" cap="none" normalizeH="0" baseline="0" smtClean="0">
                          <a:ln>
                            <a:noFill/>
                          </a:ln>
                          <a:solidFill>
                            <a:srgbClr val="000000"/>
                          </a:solidFill>
                          <a:effectLst/>
                          <a:latin typeface="VNI-Times" pitchFamily="2" charset="0"/>
                          <a:cs typeface="Times New Roman" pitchFamily="18" charset="0"/>
                        </a:rPr>
                        <a:t>=</a:t>
                      </a:r>
                      <a:endParaRPr kumimoji="0" lang="en-GB" sz="3600" b="0" i="0" u="none" strike="noStrike" cap="none" normalizeH="0" baseline="0" smtClean="0">
                        <a:ln>
                          <a:noFill/>
                        </a:ln>
                        <a:solidFill>
                          <a:schemeClr val="tx1"/>
                        </a:solidFill>
                        <a:effectLst/>
                        <a:latin typeface="Arial" charset="0"/>
                      </a:endParaRPr>
                    </a:p>
                  </a:txBody>
                  <a:tcPr marT="51049" marB="51049" anchor="ctr" horzOverflow="overflow">
                    <a:lnL>
                      <a:noFill/>
                    </a:lnL>
                    <a:lnR>
                      <a:noFill/>
                    </a:lnR>
                    <a:lnT cap="flat">
                      <a:noFill/>
                    </a:lnT>
                    <a:lnB cap="flat">
                      <a:noFill/>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3200" b="1" i="0" u="none" strike="noStrike" cap="none" normalizeH="0" baseline="0" dirty="0" smtClean="0">
                          <a:ln>
                            <a:noFill/>
                          </a:ln>
                          <a:solidFill>
                            <a:srgbClr val="000000"/>
                          </a:solidFill>
                          <a:effectLst/>
                          <a:latin typeface="VNI-Times" pitchFamily="2" charset="0"/>
                          <a:cs typeface="Times New Roman" pitchFamily="18" charset="0"/>
                        </a:rPr>
                        <a:t>Thu </a:t>
                      </a:r>
                      <a:r>
                        <a:rPr kumimoji="0" lang="en-GB" sz="3200" b="1" i="0" u="none" strike="noStrike" cap="none" normalizeH="0" baseline="0" dirty="0" err="1" smtClean="0">
                          <a:ln>
                            <a:noFill/>
                          </a:ln>
                          <a:solidFill>
                            <a:srgbClr val="000000"/>
                          </a:solidFill>
                          <a:effectLst/>
                          <a:latin typeface="VNI-Times" pitchFamily="2" charset="0"/>
                          <a:cs typeface="Times New Roman" pitchFamily="18" charset="0"/>
                        </a:rPr>
                        <a:t>nhập</a:t>
                      </a:r>
                      <a:r>
                        <a:rPr kumimoji="0" lang="en-GB" sz="3200" b="1" i="0" u="none" strike="noStrike" cap="none" normalizeH="0" baseline="0" dirty="0" smtClean="0">
                          <a:ln>
                            <a:noFill/>
                          </a:ln>
                          <a:solidFill>
                            <a:srgbClr val="000000"/>
                          </a:solidFill>
                          <a:effectLst/>
                          <a:latin typeface="VNI-Times" pitchFamily="2" charset="0"/>
                          <a:cs typeface="Times New Roman" pitchFamily="18" charset="0"/>
                        </a:rPr>
                        <a:t> </a:t>
                      </a:r>
                      <a:r>
                        <a:rPr kumimoji="0" lang="en-GB" sz="3200" b="1" i="0" u="none" strike="noStrike" cap="none" normalizeH="0" baseline="0" dirty="0" err="1" smtClean="0">
                          <a:ln>
                            <a:noFill/>
                          </a:ln>
                          <a:solidFill>
                            <a:srgbClr val="000000"/>
                          </a:solidFill>
                          <a:effectLst/>
                          <a:latin typeface="VNI-Times" pitchFamily="2" charset="0"/>
                          <a:cs typeface="Times New Roman" pitchFamily="18" charset="0"/>
                        </a:rPr>
                        <a:t>tính</a:t>
                      </a:r>
                      <a:r>
                        <a:rPr kumimoji="0" lang="en-GB" sz="3200" b="1" i="0" u="none" strike="noStrike" cap="none" normalizeH="0" baseline="0" dirty="0" smtClean="0">
                          <a:ln>
                            <a:noFill/>
                          </a:ln>
                          <a:solidFill>
                            <a:srgbClr val="000000"/>
                          </a:solidFill>
                          <a:effectLst/>
                          <a:latin typeface="VNI-Times" pitchFamily="2" charset="0"/>
                          <a:cs typeface="Times New Roman" pitchFamily="18" charset="0"/>
                        </a:rPr>
                        <a:t> </a:t>
                      </a:r>
                      <a:r>
                        <a:rPr kumimoji="0" lang="en-GB" sz="3200" b="1" i="0" u="none" strike="noStrike" cap="none" normalizeH="0" baseline="0" dirty="0" err="1" smtClean="0">
                          <a:ln>
                            <a:noFill/>
                          </a:ln>
                          <a:solidFill>
                            <a:srgbClr val="000000"/>
                          </a:solidFill>
                          <a:effectLst/>
                          <a:latin typeface="VNI-Times" pitchFamily="2" charset="0"/>
                          <a:cs typeface="Times New Roman" pitchFamily="18" charset="0"/>
                        </a:rPr>
                        <a:t>thuế</a:t>
                      </a:r>
                      <a:r>
                        <a:rPr kumimoji="0" lang="en-GB" sz="3200" b="0" i="0" u="none" strike="noStrike" cap="none" normalizeH="0" baseline="0" dirty="0" smtClean="0">
                          <a:ln>
                            <a:noFill/>
                          </a:ln>
                          <a:solidFill>
                            <a:srgbClr val="000000"/>
                          </a:solidFill>
                          <a:effectLst/>
                          <a:latin typeface="VNI-Times" pitchFamily="2" charset="0"/>
                          <a:cs typeface="Times New Roman" pitchFamily="18" charset="0"/>
                        </a:rPr>
                        <a:t> </a:t>
                      </a:r>
                      <a:r>
                        <a:rPr kumimoji="0" lang="en-GB" sz="2700" b="0" i="0" u="none" strike="noStrike" cap="none" normalizeH="0" baseline="0" dirty="0" smtClean="0">
                          <a:ln>
                            <a:noFill/>
                          </a:ln>
                          <a:solidFill>
                            <a:srgbClr val="000000"/>
                          </a:solidFill>
                          <a:effectLst/>
                          <a:latin typeface="VNI-Times" pitchFamily="2" charset="0"/>
                          <a:cs typeface="Times New Roman" pitchFamily="18" charset="0"/>
                        </a:rPr>
                        <a:t>(</a:t>
                      </a:r>
                      <a:r>
                        <a:rPr kumimoji="0" lang="en-GB" sz="2700" b="0" i="0" u="none" strike="noStrike" cap="none" normalizeH="0" baseline="0" dirty="0" err="1" smtClean="0">
                          <a:ln>
                            <a:noFill/>
                          </a:ln>
                          <a:solidFill>
                            <a:srgbClr val="000000"/>
                          </a:solidFill>
                          <a:effectLst/>
                          <a:latin typeface="VNI-Times" pitchFamily="2" charset="0"/>
                          <a:cs typeface="Times New Roman" pitchFamily="18" charset="0"/>
                        </a:rPr>
                        <a:t>bình</a:t>
                      </a:r>
                      <a:r>
                        <a:rPr kumimoji="0" lang="en-GB" sz="2700" b="0" i="0" u="none" strike="noStrike" cap="none" normalizeH="0" baseline="0" dirty="0" smtClean="0">
                          <a:ln>
                            <a:noFill/>
                          </a:ln>
                          <a:solidFill>
                            <a:srgbClr val="000000"/>
                          </a:solidFill>
                          <a:effectLst/>
                          <a:latin typeface="VNI-Times" pitchFamily="2" charset="0"/>
                          <a:cs typeface="Times New Roman" pitchFamily="18" charset="0"/>
                        </a:rPr>
                        <a:t> </a:t>
                      </a:r>
                      <a:r>
                        <a:rPr kumimoji="0" lang="en-GB" sz="2700" b="0" i="0" u="none" strike="noStrike" cap="none" normalizeH="0" baseline="0" dirty="0" err="1" smtClean="0">
                          <a:ln>
                            <a:noFill/>
                          </a:ln>
                          <a:solidFill>
                            <a:srgbClr val="000000"/>
                          </a:solidFill>
                          <a:effectLst/>
                          <a:latin typeface="VNI-Times" pitchFamily="2" charset="0"/>
                          <a:cs typeface="Times New Roman" pitchFamily="18" charset="0"/>
                        </a:rPr>
                        <a:t>quaân</a:t>
                      </a:r>
                      <a:r>
                        <a:rPr kumimoji="0" lang="en-GB" sz="2700" b="0" i="0" u="none" strike="noStrike" cap="none" normalizeH="0" baseline="0" dirty="0" smtClean="0">
                          <a:ln>
                            <a:noFill/>
                          </a:ln>
                          <a:solidFill>
                            <a:srgbClr val="000000"/>
                          </a:solidFill>
                          <a:effectLst/>
                          <a:latin typeface="VNI-Times" pitchFamily="2" charset="0"/>
                          <a:cs typeface="Times New Roman" pitchFamily="18" charset="0"/>
                        </a:rPr>
                        <a:t>/</a:t>
                      </a:r>
                      <a:r>
                        <a:rPr kumimoji="0" lang="en-GB" sz="2700" b="0" i="0" u="none" strike="noStrike" cap="none" normalizeH="0" baseline="0" dirty="0" err="1" smtClean="0">
                          <a:ln>
                            <a:noFill/>
                          </a:ln>
                          <a:solidFill>
                            <a:srgbClr val="000000"/>
                          </a:solidFill>
                          <a:effectLst/>
                          <a:latin typeface="VNI-Times" pitchFamily="2" charset="0"/>
                          <a:cs typeface="Times New Roman" pitchFamily="18" charset="0"/>
                        </a:rPr>
                        <a:t>thaùng</a:t>
                      </a:r>
                      <a:r>
                        <a:rPr kumimoji="0" lang="en-GB" sz="2700" b="0" i="0" u="none" strike="noStrike" cap="none" normalizeH="0" baseline="0" dirty="0" smtClean="0">
                          <a:ln>
                            <a:noFill/>
                          </a:ln>
                          <a:solidFill>
                            <a:srgbClr val="000000"/>
                          </a:solidFill>
                          <a:effectLst/>
                          <a:latin typeface="VNI-Times" pitchFamily="2" charset="0"/>
                          <a:cs typeface="Times New Roman" pitchFamily="18" charset="0"/>
                        </a:rPr>
                        <a: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2700" b="0" i="0" u="none" strike="noStrike" cap="none" normalizeH="0" baseline="0" dirty="0" smtClean="0">
                          <a:ln>
                            <a:noFill/>
                          </a:ln>
                          <a:solidFill>
                            <a:srgbClr val="000000"/>
                          </a:solidFill>
                          <a:effectLst/>
                          <a:latin typeface="VNI-Times" pitchFamily="2" charset="0"/>
                          <a:cs typeface="Times New Roman" pitchFamily="18" charset="0"/>
                        </a:rPr>
                        <a:t>(2)</a:t>
                      </a:r>
                      <a:endParaRPr kumimoji="0" lang="en-GB" sz="2700" b="0" i="0" u="none" strike="noStrike" cap="none" normalizeH="0" baseline="0" dirty="0" smtClean="0">
                        <a:ln>
                          <a:noFill/>
                        </a:ln>
                        <a:solidFill>
                          <a:schemeClr val="tx1"/>
                        </a:solidFill>
                        <a:effectLst/>
                        <a:latin typeface="Arial" charset="0"/>
                      </a:endParaRPr>
                    </a:p>
                  </a:txBody>
                  <a:tcPr marT="51049" marB="51049" anchor="ctr" horzOverflow="overflow">
                    <a:lnL>
                      <a:noFill/>
                    </a:lnL>
                    <a:lnR>
                      <a:noFill/>
                    </a:lnR>
                    <a:lnT cap="flat">
                      <a:noFill/>
                    </a:lnT>
                    <a:lnB cap="flat">
                      <a:noFill/>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3600" b="0" i="0" u="none" strike="noStrike" cap="none" normalizeH="0" baseline="0" dirty="0" smtClean="0">
                          <a:ln>
                            <a:noFill/>
                          </a:ln>
                          <a:solidFill>
                            <a:srgbClr val="000000"/>
                          </a:solidFill>
                          <a:effectLst/>
                          <a:latin typeface="VNI-Times" pitchFamily="2" charset="0"/>
                          <a:cs typeface="Times New Roman" pitchFamily="18" charset="0"/>
                        </a:rPr>
                        <a:t>x</a:t>
                      </a:r>
                      <a:endParaRPr kumimoji="0" lang="en-GB" sz="3600" b="0" i="0" u="none" strike="noStrike" cap="none" normalizeH="0" baseline="0" dirty="0" smtClean="0">
                        <a:ln>
                          <a:noFill/>
                        </a:ln>
                        <a:solidFill>
                          <a:schemeClr val="tx1"/>
                        </a:solidFill>
                        <a:effectLst/>
                        <a:latin typeface="Arial" charset="0"/>
                      </a:endParaRPr>
                    </a:p>
                  </a:txBody>
                  <a:tcPr marT="51049" marB="51049" anchor="ctr" horzOverflow="overflow">
                    <a:lnL>
                      <a:noFill/>
                    </a:lnL>
                    <a:lnR>
                      <a:noFill/>
                    </a:lnR>
                    <a:lnT cap="flat">
                      <a:noFill/>
                    </a:lnT>
                    <a:lnB cap="flat">
                      <a:noFill/>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3600" b="0" i="0" u="none" strike="noStrike" cap="none" normalizeH="0" baseline="0" dirty="0" err="1" smtClean="0">
                          <a:ln>
                            <a:noFill/>
                          </a:ln>
                          <a:solidFill>
                            <a:srgbClr val="000000"/>
                          </a:solidFill>
                          <a:effectLst/>
                          <a:latin typeface="VNI-Times" pitchFamily="2" charset="0"/>
                          <a:cs typeface="Times New Roman" pitchFamily="18" charset="0"/>
                        </a:rPr>
                        <a:t>Mức</a:t>
                      </a:r>
                      <a:r>
                        <a:rPr kumimoji="0" lang="en-GB" sz="3600" b="0" i="0" u="none" strike="noStrike" cap="none" normalizeH="0" baseline="0" dirty="0" smtClean="0">
                          <a:ln>
                            <a:noFill/>
                          </a:ln>
                          <a:solidFill>
                            <a:srgbClr val="000000"/>
                          </a:solidFill>
                          <a:effectLst/>
                          <a:latin typeface="VNI-Times" pitchFamily="2" charset="0"/>
                          <a:cs typeface="Times New Roman" pitchFamily="18" charset="0"/>
                        </a:rPr>
                        <a:t> </a:t>
                      </a:r>
                      <a:r>
                        <a:rPr kumimoji="0" lang="en-GB" sz="3600" b="0" i="0" u="none" strike="noStrike" cap="none" normalizeH="0" baseline="0" dirty="0" err="1" smtClean="0">
                          <a:ln>
                            <a:noFill/>
                          </a:ln>
                          <a:solidFill>
                            <a:srgbClr val="000000"/>
                          </a:solidFill>
                          <a:effectLst/>
                          <a:latin typeface="VNI-Times" pitchFamily="2" charset="0"/>
                          <a:cs typeface="Times New Roman" pitchFamily="18" charset="0"/>
                        </a:rPr>
                        <a:t>thueá</a:t>
                      </a:r>
                      <a:r>
                        <a:rPr kumimoji="0" lang="en-GB" sz="3600" b="0" i="0" u="none" strike="noStrike" cap="none" normalizeH="0" baseline="0" dirty="0" smtClean="0">
                          <a:ln>
                            <a:noFill/>
                          </a:ln>
                          <a:solidFill>
                            <a:srgbClr val="000000"/>
                          </a:solidFill>
                          <a:effectLst/>
                          <a:latin typeface="VNI-Times" pitchFamily="2" charset="0"/>
                          <a:cs typeface="Times New Roman" pitchFamily="18" charset="0"/>
                        </a:rPr>
                        <a:t> </a:t>
                      </a:r>
                      <a:r>
                        <a:rPr kumimoji="0" lang="en-GB" sz="3600" b="0" i="0" u="none" strike="noStrike" cap="none" normalizeH="0" baseline="0" dirty="0" err="1" smtClean="0">
                          <a:ln>
                            <a:noFill/>
                          </a:ln>
                          <a:solidFill>
                            <a:srgbClr val="000000"/>
                          </a:solidFill>
                          <a:effectLst/>
                          <a:latin typeface="VNI-Times" pitchFamily="2" charset="0"/>
                          <a:cs typeface="Times New Roman" pitchFamily="18" charset="0"/>
                        </a:rPr>
                        <a:t>suaát</a:t>
                      </a:r>
                      <a:endParaRPr kumimoji="0" lang="en-US" sz="3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3600" b="0" i="0" u="none" strike="noStrike" cap="none" normalizeH="0" baseline="0" dirty="0" err="1" smtClean="0">
                          <a:ln>
                            <a:noFill/>
                          </a:ln>
                          <a:solidFill>
                            <a:srgbClr val="000000"/>
                          </a:solidFill>
                          <a:effectLst/>
                          <a:latin typeface="VNI-Times" pitchFamily="2" charset="0"/>
                          <a:cs typeface="Times New Roman" pitchFamily="18" charset="0"/>
                        </a:rPr>
                        <a:t>Lũy</a:t>
                      </a:r>
                      <a:r>
                        <a:rPr kumimoji="0" lang="en-GB" sz="3600" b="0" i="0" u="none" strike="noStrike" cap="none" normalizeH="0" baseline="0" dirty="0" smtClean="0">
                          <a:ln>
                            <a:noFill/>
                          </a:ln>
                          <a:solidFill>
                            <a:srgbClr val="000000"/>
                          </a:solidFill>
                          <a:effectLst/>
                          <a:latin typeface="VNI-Times" pitchFamily="2" charset="0"/>
                          <a:cs typeface="Times New Roman" pitchFamily="18" charset="0"/>
                        </a:rPr>
                        <a:t> </a:t>
                      </a:r>
                      <a:r>
                        <a:rPr kumimoji="0" lang="en-GB" sz="3600" b="0" i="0" u="none" strike="noStrike" cap="none" normalizeH="0" baseline="0" dirty="0" err="1" smtClean="0">
                          <a:ln>
                            <a:noFill/>
                          </a:ln>
                          <a:solidFill>
                            <a:srgbClr val="000000"/>
                          </a:solidFill>
                          <a:effectLst/>
                          <a:latin typeface="VNI-Times" pitchFamily="2" charset="0"/>
                          <a:cs typeface="Times New Roman" pitchFamily="18" charset="0"/>
                        </a:rPr>
                        <a:t>tiến</a:t>
                      </a:r>
                      <a:endParaRPr kumimoji="0" lang="en-GB" sz="3600" b="0" i="0" u="none" strike="noStrike" cap="none" normalizeH="0" baseline="0" dirty="0" smtClean="0">
                        <a:ln>
                          <a:noFill/>
                        </a:ln>
                        <a:solidFill>
                          <a:srgbClr val="000000"/>
                        </a:solidFill>
                        <a:effectLst/>
                        <a:latin typeface="VNI-Times" pitchFamily="2"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3600" b="0" i="0" u="none" strike="noStrike" cap="none" normalizeH="0" baseline="0" dirty="0" smtClean="0">
                          <a:ln>
                            <a:noFill/>
                          </a:ln>
                          <a:solidFill>
                            <a:srgbClr val="000000"/>
                          </a:solidFill>
                          <a:effectLst/>
                          <a:latin typeface="VNI-Times" pitchFamily="2" charset="0"/>
                          <a:cs typeface="Times New Roman" pitchFamily="18" charset="0"/>
                        </a:rPr>
                        <a:t>(3)</a:t>
                      </a:r>
                      <a:endParaRPr kumimoji="0" lang="en-GB" sz="3600" b="0" i="0" u="none" strike="noStrike" cap="none" normalizeH="0" baseline="0" dirty="0" smtClean="0">
                        <a:ln>
                          <a:noFill/>
                        </a:ln>
                        <a:solidFill>
                          <a:schemeClr val="tx1"/>
                        </a:solidFill>
                        <a:effectLst/>
                        <a:latin typeface="Arial" charset="0"/>
                      </a:endParaRPr>
                    </a:p>
                  </a:txBody>
                  <a:tcPr marT="51049" marB="51049" anchor="ctr" horzOverflow="overflow">
                    <a:lnL>
                      <a:noFill/>
                    </a:lnL>
                    <a:lnR cap="flat">
                      <a:noFill/>
                    </a:lnR>
                    <a:lnT cap="flat">
                      <a:noFill/>
                    </a:lnT>
                    <a:lnB cap="flat">
                      <a:noFill/>
                    </a:lnB>
                    <a:lnTlToBr>
                      <a:noFill/>
                    </a:lnTlToBr>
                    <a:lnBlToTr>
                      <a:noFill/>
                    </a:lnBlToTr>
                    <a:solidFill>
                      <a:schemeClr val="accent1"/>
                    </a:solidFill>
                  </a:tcPr>
                </a:tc>
                <a:extLst>
                  <a:ext uri="{0D108BD9-81ED-4DB2-BD59-A6C34878D82A}">
                    <a16:rowId xmlns:a16="http://schemas.microsoft.com/office/drawing/2014/main" val="10000"/>
                  </a:ext>
                </a:extLst>
              </a:tr>
            </a:tbl>
          </a:graphicData>
        </a:graphic>
      </p:graphicFrame>
      <p:sp>
        <p:nvSpPr>
          <p:cNvPr id="278551" name="Rectangle 23"/>
          <p:cNvSpPr>
            <a:spLocks noChangeArrowheads="1"/>
          </p:cNvSpPr>
          <p:nvPr/>
        </p:nvSpPr>
        <p:spPr bwMode="auto">
          <a:xfrm>
            <a:off x="304800" y="4945063"/>
            <a:ext cx="23622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type="none" w="sm" len="med"/>
                <a:tailEnd type="none" w="sm" len="me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b="1" dirty="0">
                <a:solidFill>
                  <a:srgbClr val="000000"/>
                </a:solidFill>
                <a:latin typeface="VNI-Times" pitchFamily="2" charset="0"/>
              </a:rPr>
              <a:t>Thu </a:t>
            </a:r>
            <a:r>
              <a:rPr lang="en-GB" altLang="en-US" b="1" dirty="0" err="1">
                <a:solidFill>
                  <a:srgbClr val="000000"/>
                </a:solidFill>
                <a:latin typeface="VNI-Times" pitchFamily="2" charset="0"/>
              </a:rPr>
              <a:t>nhập</a:t>
            </a:r>
            <a:r>
              <a:rPr lang="en-GB" altLang="en-US" b="1" dirty="0">
                <a:solidFill>
                  <a:srgbClr val="000000"/>
                </a:solidFill>
                <a:latin typeface="VNI-Times" pitchFamily="2" charset="0"/>
              </a:rPr>
              <a:t> </a:t>
            </a:r>
            <a:r>
              <a:rPr lang="en-GB" altLang="en-US" b="1" dirty="0" err="1">
                <a:solidFill>
                  <a:srgbClr val="000000"/>
                </a:solidFill>
                <a:latin typeface="VNI-Times" pitchFamily="2" charset="0"/>
              </a:rPr>
              <a:t>tính</a:t>
            </a:r>
            <a:r>
              <a:rPr lang="en-GB" altLang="en-US" b="1" dirty="0">
                <a:solidFill>
                  <a:srgbClr val="000000"/>
                </a:solidFill>
                <a:latin typeface="VNI-Times" pitchFamily="2" charset="0"/>
              </a:rPr>
              <a:t> </a:t>
            </a:r>
            <a:r>
              <a:rPr lang="en-GB" altLang="en-US" b="1" dirty="0" err="1" smtClean="0">
                <a:solidFill>
                  <a:srgbClr val="000000"/>
                </a:solidFill>
                <a:latin typeface="VNI-Times" pitchFamily="2" charset="0"/>
              </a:rPr>
              <a:t>thuế</a:t>
            </a:r>
            <a:endParaRPr lang="en-GB" altLang="en-US" b="1" dirty="0" smtClean="0">
              <a:solidFill>
                <a:srgbClr val="000000"/>
              </a:solidFill>
              <a:latin typeface="VNI-Times" pitchFamily="2" charset="0"/>
            </a:endParaRPr>
          </a:p>
          <a:p>
            <a:pPr algn="ctr" eaLnBrk="1" hangingPunct="1">
              <a:spcBef>
                <a:spcPct val="0"/>
              </a:spcBef>
              <a:buFontTx/>
              <a:buNone/>
            </a:pPr>
            <a:r>
              <a:rPr lang="en-GB" altLang="en-US" b="1" dirty="0" smtClean="0">
                <a:solidFill>
                  <a:srgbClr val="000000"/>
                </a:solidFill>
                <a:latin typeface="VNI-Times" pitchFamily="2" charset="0"/>
              </a:rPr>
              <a:t>(2)</a:t>
            </a:r>
            <a:endParaRPr lang="en-US" altLang="en-US" b="1" dirty="0">
              <a:solidFill>
                <a:srgbClr val="000000"/>
              </a:solidFill>
              <a:latin typeface="VNI-Times" pitchFamily="2" charset="0"/>
            </a:endParaRPr>
          </a:p>
        </p:txBody>
      </p:sp>
      <p:sp>
        <p:nvSpPr>
          <p:cNvPr id="278552" name="Rectangle 24"/>
          <p:cNvSpPr>
            <a:spLocks noChangeArrowheads="1"/>
          </p:cNvSpPr>
          <p:nvPr/>
        </p:nvSpPr>
        <p:spPr bwMode="auto">
          <a:xfrm>
            <a:off x="2667000" y="4993026"/>
            <a:ext cx="5492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4400" b="1" dirty="0">
                <a:latin typeface="VNI-Times" pitchFamily="2" charset="0"/>
              </a:rPr>
              <a:t>=</a:t>
            </a:r>
            <a:endParaRPr lang="en-US" altLang="en-US" sz="4400" dirty="0">
              <a:latin typeface="VNI-Times" pitchFamily="2" charset="0"/>
            </a:endParaRPr>
          </a:p>
        </p:txBody>
      </p:sp>
      <p:sp>
        <p:nvSpPr>
          <p:cNvPr id="278553" name="Rectangle 25"/>
          <p:cNvSpPr>
            <a:spLocks noChangeArrowheads="1"/>
          </p:cNvSpPr>
          <p:nvPr/>
        </p:nvSpPr>
        <p:spPr bwMode="auto">
          <a:xfrm>
            <a:off x="3345179" y="4724718"/>
            <a:ext cx="23622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type="none" w="sm" len="med"/>
                <a:tailEnd type="none" w="sm" len="me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SzPct val="70000"/>
              <a:buFontTx/>
              <a:buNone/>
            </a:pPr>
            <a:r>
              <a:rPr lang="en-US" altLang="en-US" sz="3000" b="1" dirty="0" smtClean="0">
                <a:solidFill>
                  <a:srgbClr val="0000FF"/>
                </a:solidFill>
                <a:latin typeface="VNI-Times" pitchFamily="2" charset="0"/>
                <a:cs typeface="Times New Roman" panose="02020603050405020304" pitchFamily="18" charset="0"/>
              </a:rPr>
              <a:t>Thu </a:t>
            </a:r>
            <a:r>
              <a:rPr lang="en-US" altLang="en-US" sz="3000" b="1" dirty="0" err="1">
                <a:solidFill>
                  <a:srgbClr val="0000FF"/>
                </a:solidFill>
                <a:latin typeface="VNI-Times" pitchFamily="2" charset="0"/>
                <a:cs typeface="Times New Roman" panose="02020603050405020304" pitchFamily="18" charset="0"/>
              </a:rPr>
              <a:t>nhaäp</a:t>
            </a:r>
            <a:r>
              <a:rPr lang="en-US" altLang="en-US" sz="3000" b="1" dirty="0">
                <a:solidFill>
                  <a:srgbClr val="0000FF"/>
                </a:solidFill>
                <a:latin typeface="VNI-Times" pitchFamily="2" charset="0"/>
                <a:cs typeface="Times New Roman" panose="02020603050405020304" pitchFamily="18" charset="0"/>
              </a:rPr>
              <a:t> </a:t>
            </a:r>
            <a:r>
              <a:rPr lang="en-US" altLang="en-US" sz="3000" b="1" dirty="0" err="1">
                <a:solidFill>
                  <a:srgbClr val="0000FF"/>
                </a:solidFill>
                <a:latin typeface="VNI-Times" pitchFamily="2" charset="0"/>
                <a:cs typeface="Times New Roman" panose="02020603050405020304" pitchFamily="18" charset="0"/>
              </a:rPr>
              <a:t>chòu</a:t>
            </a:r>
            <a:r>
              <a:rPr lang="en-US" altLang="en-US" sz="3000" b="1" dirty="0">
                <a:solidFill>
                  <a:srgbClr val="0000FF"/>
                </a:solidFill>
                <a:latin typeface="VNI-Times" pitchFamily="2" charset="0"/>
                <a:cs typeface="Times New Roman" panose="02020603050405020304" pitchFamily="18" charset="0"/>
              </a:rPr>
              <a:t> </a:t>
            </a:r>
            <a:r>
              <a:rPr lang="en-US" altLang="en-US" sz="3000" b="1" dirty="0" err="1">
                <a:solidFill>
                  <a:srgbClr val="0000FF"/>
                </a:solidFill>
                <a:latin typeface="VNI-Times" pitchFamily="2" charset="0"/>
                <a:cs typeface="Times New Roman" panose="02020603050405020304" pitchFamily="18" charset="0"/>
              </a:rPr>
              <a:t>thueá</a:t>
            </a:r>
            <a:endParaRPr lang="en-US" altLang="en-US" sz="3000" b="1" dirty="0">
              <a:solidFill>
                <a:srgbClr val="0000FF"/>
              </a:solidFill>
              <a:latin typeface="VNI-Times" pitchFamily="2" charset="0"/>
              <a:cs typeface="Times New Roman" panose="02020603050405020304" pitchFamily="18" charset="0"/>
            </a:endParaRPr>
          </a:p>
          <a:p>
            <a:pPr algn="ctr">
              <a:spcBef>
                <a:spcPct val="0"/>
              </a:spcBef>
              <a:buSzPct val="70000"/>
              <a:buFontTx/>
              <a:buNone/>
            </a:pPr>
            <a:r>
              <a:rPr lang="en-US" altLang="en-US" sz="3000" b="1" dirty="0" smtClean="0">
                <a:solidFill>
                  <a:srgbClr val="0000FF"/>
                </a:solidFill>
                <a:latin typeface="VNI-Times" pitchFamily="2" charset="0"/>
                <a:cs typeface="Times New Roman" panose="02020603050405020304" pitchFamily="18" charset="0"/>
              </a:rPr>
              <a:t>(4)</a:t>
            </a:r>
            <a:endParaRPr lang="en-US" altLang="en-US" sz="3000" b="1" dirty="0">
              <a:solidFill>
                <a:srgbClr val="0000FF"/>
              </a:solidFill>
              <a:latin typeface="VNI-Times" pitchFamily="2" charset="0"/>
              <a:cs typeface="Times New Roman" panose="02020603050405020304" pitchFamily="18" charset="0"/>
            </a:endParaRPr>
          </a:p>
        </p:txBody>
      </p:sp>
      <p:sp>
        <p:nvSpPr>
          <p:cNvPr id="278557" name="Rectangle 29"/>
          <p:cNvSpPr>
            <a:spLocks noChangeArrowheads="1"/>
          </p:cNvSpPr>
          <p:nvPr/>
        </p:nvSpPr>
        <p:spPr bwMode="auto">
          <a:xfrm>
            <a:off x="5882735" y="4815544"/>
            <a:ext cx="6223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type="none" w="sm" len="med"/>
                <a:tailEnd type="none" w="sm" len="me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SzPct val="70000"/>
              <a:buFontTx/>
              <a:buNone/>
            </a:pPr>
            <a:r>
              <a:rPr lang="en-US" altLang="en-US" sz="3600" b="1" dirty="0">
                <a:latin typeface="VNI-Times" pitchFamily="2" charset="0"/>
                <a:cs typeface="Times New Roman" panose="02020603050405020304" pitchFamily="18" charset="0"/>
              </a:rPr>
              <a:t>-</a:t>
            </a:r>
          </a:p>
        </p:txBody>
      </p:sp>
      <p:sp>
        <p:nvSpPr>
          <p:cNvPr id="278558" name="Rectangle 30"/>
          <p:cNvSpPr>
            <a:spLocks noChangeArrowheads="1"/>
          </p:cNvSpPr>
          <p:nvPr/>
        </p:nvSpPr>
        <p:spPr bwMode="auto">
          <a:xfrm>
            <a:off x="6680391" y="4724718"/>
            <a:ext cx="2133600" cy="1477328"/>
          </a:xfrm>
          <a:prstGeom prst="rect">
            <a:avLst/>
          </a:prstGeom>
          <a:noFill/>
          <a:ln w="38100">
            <a:noFill/>
            <a:miter lim="800000"/>
            <a:headEnd type="none" w="sm" len="med"/>
            <a:tailEnd type="none" w="sm" len="med"/>
          </a:ln>
          <a:effectLst/>
        </p:spPr>
        <p:txBody>
          <a:bodyPr>
            <a:spAutoFit/>
          </a:bodyPr>
          <a:lstStyle/>
          <a:p>
            <a:pPr algn="ctr" eaLnBrk="0" hangingPunct="0">
              <a:buSzPct val="70000"/>
              <a:defRPr/>
            </a:pPr>
            <a:r>
              <a:rPr lang="en-US" sz="3000" b="1" dirty="0" err="1" smtClean="0">
                <a:solidFill>
                  <a:srgbClr val="0000FF"/>
                </a:solidFill>
                <a:latin typeface="Times New Roman" panose="02020603050405020304" pitchFamily="18" charset="0"/>
                <a:cs typeface="Times New Roman" panose="02020603050405020304" pitchFamily="18" charset="0"/>
              </a:rPr>
              <a:t>Các</a:t>
            </a:r>
            <a:r>
              <a:rPr lang="en-US" sz="3000" b="1" dirty="0" smtClean="0">
                <a:solidFill>
                  <a:srgbClr val="0000FF"/>
                </a:solidFill>
                <a:latin typeface="Times New Roman" panose="02020603050405020304" pitchFamily="18" charset="0"/>
                <a:cs typeface="Times New Roman" panose="02020603050405020304" pitchFamily="18" charset="0"/>
              </a:rPr>
              <a:t> </a:t>
            </a:r>
            <a:r>
              <a:rPr lang="en-US" sz="3000" b="1" dirty="0" err="1" smtClean="0">
                <a:solidFill>
                  <a:srgbClr val="0000FF"/>
                </a:solidFill>
                <a:latin typeface="Times New Roman" panose="02020603050405020304" pitchFamily="18" charset="0"/>
                <a:cs typeface="Times New Roman" panose="02020603050405020304" pitchFamily="18" charset="0"/>
              </a:rPr>
              <a:t>khoản</a:t>
            </a:r>
            <a:r>
              <a:rPr lang="en-US" sz="3000" b="1" dirty="0" smtClean="0">
                <a:solidFill>
                  <a:srgbClr val="0000FF"/>
                </a:solidFill>
                <a:latin typeface="Times New Roman" panose="02020603050405020304" pitchFamily="18" charset="0"/>
                <a:cs typeface="Times New Roman" panose="02020603050405020304" pitchFamily="18" charset="0"/>
              </a:rPr>
              <a:t> </a:t>
            </a:r>
            <a:r>
              <a:rPr lang="en-US" sz="3000" b="1" dirty="0" err="1" smtClean="0">
                <a:solidFill>
                  <a:srgbClr val="0000FF"/>
                </a:solidFill>
                <a:latin typeface="Times New Roman" panose="02020603050405020304" pitchFamily="18" charset="0"/>
                <a:cs typeface="Times New Roman" panose="02020603050405020304" pitchFamily="18" charset="0"/>
              </a:rPr>
              <a:t>giảm</a:t>
            </a:r>
            <a:r>
              <a:rPr lang="en-US" sz="3000" b="1" dirty="0" smtClean="0">
                <a:solidFill>
                  <a:srgbClr val="0000FF"/>
                </a:solidFill>
                <a:latin typeface="Times New Roman" panose="02020603050405020304" pitchFamily="18" charset="0"/>
                <a:cs typeface="Times New Roman" panose="02020603050405020304" pitchFamily="18" charset="0"/>
              </a:rPr>
              <a:t> </a:t>
            </a:r>
            <a:r>
              <a:rPr lang="en-US" sz="3000" b="1" dirty="0" err="1" smtClean="0">
                <a:solidFill>
                  <a:srgbClr val="0000FF"/>
                </a:solidFill>
                <a:latin typeface="Times New Roman" panose="02020603050405020304" pitchFamily="18" charset="0"/>
                <a:cs typeface="Times New Roman" panose="02020603050405020304" pitchFamily="18" charset="0"/>
              </a:rPr>
              <a:t>trừ</a:t>
            </a:r>
            <a:endParaRPr lang="en-US" sz="3000" b="1" dirty="0" smtClean="0">
              <a:solidFill>
                <a:srgbClr val="0000FF"/>
              </a:solidFill>
              <a:latin typeface="Times New Roman" panose="02020603050405020304" pitchFamily="18" charset="0"/>
              <a:cs typeface="Times New Roman" panose="02020603050405020304" pitchFamily="18" charset="0"/>
            </a:endParaRPr>
          </a:p>
          <a:p>
            <a:pPr algn="ctr" eaLnBrk="0" hangingPunct="0">
              <a:buSzPct val="70000"/>
              <a:defRPr/>
            </a:pPr>
            <a:r>
              <a:rPr lang="en-US" sz="3000" b="1" dirty="0" smtClean="0">
                <a:solidFill>
                  <a:srgbClr val="0000FF"/>
                </a:solidFill>
                <a:latin typeface="Times New Roman" panose="02020603050405020304" pitchFamily="18" charset="0"/>
                <a:cs typeface="Times New Roman" panose="02020603050405020304" pitchFamily="18" charset="0"/>
              </a:rPr>
              <a:t>(5)</a:t>
            </a:r>
            <a:endParaRPr lang="en-US" sz="3000" b="1" dirty="0">
              <a:solidFill>
                <a:srgbClr val="0000FF"/>
              </a:solidFill>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10"/>
          </p:nvPr>
        </p:nvSpPr>
        <p:spPr/>
        <p:txBody>
          <a:bodyPr/>
          <a:lstStyle/>
          <a:p>
            <a:fld id="{508C8E9E-6692-48C7-BBC7-B929CDF8BB36}" type="datetime9">
              <a:rPr lang="en-US" smtClean="0"/>
              <a:t>09/01/2024 8:21:48 AM</a:t>
            </a:fld>
            <a:endParaRPr lang="en-US"/>
          </a:p>
        </p:txBody>
      </p:sp>
    </p:spTree>
    <p:extLst>
      <p:ext uri="{BB962C8B-B14F-4D97-AF65-F5344CB8AC3E}">
        <p14:creationId xmlns:p14="http://schemas.microsoft.com/office/powerpoint/2010/main" val="40245986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78530">
                                            <p:txEl>
                                              <p:pRg st="0" end="0"/>
                                            </p:txEl>
                                          </p:spTgt>
                                        </p:tgtEl>
                                        <p:attrNameLst>
                                          <p:attrName>style.visibility</p:attrName>
                                        </p:attrNameLst>
                                      </p:cBhvr>
                                      <p:to>
                                        <p:strVal val="visible"/>
                                      </p:to>
                                    </p:set>
                                    <p:animEffect transition="in" filter="fade">
                                      <p:cBhvr>
                                        <p:cTn id="7" dur="1000"/>
                                        <p:tgtEl>
                                          <p:spTgt spid="278530">
                                            <p:txEl>
                                              <p:pRg st="0" end="0"/>
                                            </p:txEl>
                                          </p:spTgt>
                                        </p:tgtEl>
                                      </p:cBhvr>
                                    </p:animEffect>
                                    <p:anim calcmode="lin" valueType="num">
                                      <p:cBhvr>
                                        <p:cTn id="8" dur="1000" fill="hold"/>
                                        <p:tgtEl>
                                          <p:spTgt spid="278530">
                                            <p:txEl>
                                              <p:pRg st="0" end="0"/>
                                            </p:txEl>
                                          </p:spTgt>
                                        </p:tgtEl>
                                        <p:attrNameLst>
                                          <p:attrName>ppt_x</p:attrName>
                                        </p:attrNameLst>
                                      </p:cBhvr>
                                      <p:tavLst>
                                        <p:tav tm="0">
                                          <p:val>
                                            <p:strVal val="#ppt_x"/>
                                          </p:val>
                                        </p:tav>
                                        <p:tav tm="100000">
                                          <p:val>
                                            <p:strVal val="#ppt_x"/>
                                          </p:val>
                                        </p:tav>
                                      </p:tavLst>
                                    </p:anim>
                                    <p:anim calcmode="lin" valueType="num">
                                      <p:cBhvr>
                                        <p:cTn id="9" dur="898" decel="100000" fill="hold"/>
                                        <p:tgtEl>
                                          <p:spTgt spid="278530">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898"/>
                                          </p:stCondLst>
                                        </p:cTn>
                                        <p:tgtEl>
                                          <p:spTgt spid="278530">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4" fill="hold" nodeType="clickEffect">
                                  <p:stCondLst>
                                    <p:cond delay="0"/>
                                  </p:stCondLst>
                                  <p:childTnLst>
                                    <p:set>
                                      <p:cBhvr>
                                        <p:cTn id="14" dur="1" fill="hold">
                                          <p:stCondLst>
                                            <p:cond delay="0"/>
                                          </p:stCondLst>
                                        </p:cTn>
                                        <p:tgtEl>
                                          <p:spTgt spid="278550"/>
                                        </p:tgtEl>
                                        <p:attrNameLst>
                                          <p:attrName>style.visibility</p:attrName>
                                        </p:attrNameLst>
                                      </p:cBhvr>
                                      <p:to>
                                        <p:strVal val="visible"/>
                                      </p:to>
                                    </p:set>
                                    <p:anim calcmode="lin" valueType="num">
                                      <p:cBhvr additive="base">
                                        <p:cTn id="15" dur="500" fill="hold"/>
                                        <p:tgtEl>
                                          <p:spTgt spid="278550"/>
                                        </p:tgtEl>
                                        <p:attrNameLst>
                                          <p:attrName>ppt_x</p:attrName>
                                        </p:attrNameLst>
                                      </p:cBhvr>
                                      <p:tavLst>
                                        <p:tav tm="0">
                                          <p:val>
                                            <p:strVal val="#ppt_x"/>
                                          </p:val>
                                        </p:tav>
                                        <p:tav tm="100000">
                                          <p:val>
                                            <p:strVal val="#ppt_x"/>
                                          </p:val>
                                        </p:tav>
                                      </p:tavLst>
                                    </p:anim>
                                    <p:anim calcmode="lin" valueType="num">
                                      <p:cBhvr additive="base">
                                        <p:cTn id="16" dur="500" fill="hold"/>
                                        <p:tgtEl>
                                          <p:spTgt spid="278550"/>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78551"/>
                                        </p:tgtEl>
                                        <p:attrNameLst>
                                          <p:attrName>style.visibility</p:attrName>
                                        </p:attrNameLst>
                                      </p:cBhvr>
                                      <p:to>
                                        <p:strVal val="visible"/>
                                      </p:to>
                                    </p:set>
                                    <p:anim calcmode="lin" valueType="num">
                                      <p:cBhvr additive="base">
                                        <p:cTn id="21" dur="500" fill="hold"/>
                                        <p:tgtEl>
                                          <p:spTgt spid="278551"/>
                                        </p:tgtEl>
                                        <p:attrNameLst>
                                          <p:attrName>ppt_x</p:attrName>
                                        </p:attrNameLst>
                                      </p:cBhvr>
                                      <p:tavLst>
                                        <p:tav tm="0">
                                          <p:val>
                                            <p:strVal val="#ppt_x"/>
                                          </p:val>
                                        </p:tav>
                                        <p:tav tm="100000">
                                          <p:val>
                                            <p:strVal val="#ppt_x"/>
                                          </p:val>
                                        </p:tav>
                                      </p:tavLst>
                                    </p:anim>
                                    <p:anim calcmode="lin" valueType="num">
                                      <p:cBhvr additive="base">
                                        <p:cTn id="22" dur="500" fill="hold"/>
                                        <p:tgtEl>
                                          <p:spTgt spid="278551"/>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78552"/>
                                        </p:tgtEl>
                                        <p:attrNameLst>
                                          <p:attrName>style.visibility</p:attrName>
                                        </p:attrNameLst>
                                      </p:cBhvr>
                                      <p:to>
                                        <p:strVal val="visible"/>
                                      </p:to>
                                    </p:set>
                                    <p:anim calcmode="lin" valueType="num">
                                      <p:cBhvr additive="base">
                                        <p:cTn id="25" dur="500" fill="hold"/>
                                        <p:tgtEl>
                                          <p:spTgt spid="278552"/>
                                        </p:tgtEl>
                                        <p:attrNameLst>
                                          <p:attrName>ppt_x</p:attrName>
                                        </p:attrNameLst>
                                      </p:cBhvr>
                                      <p:tavLst>
                                        <p:tav tm="0">
                                          <p:val>
                                            <p:strVal val="#ppt_x"/>
                                          </p:val>
                                        </p:tav>
                                        <p:tav tm="100000">
                                          <p:val>
                                            <p:strVal val="#ppt_x"/>
                                          </p:val>
                                        </p:tav>
                                      </p:tavLst>
                                    </p:anim>
                                    <p:anim calcmode="lin" valueType="num">
                                      <p:cBhvr additive="base">
                                        <p:cTn id="26" dur="500" fill="hold"/>
                                        <p:tgtEl>
                                          <p:spTgt spid="27855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78553"/>
                                        </p:tgtEl>
                                        <p:attrNameLst>
                                          <p:attrName>style.visibility</p:attrName>
                                        </p:attrNameLst>
                                      </p:cBhvr>
                                      <p:to>
                                        <p:strVal val="visible"/>
                                      </p:to>
                                    </p:set>
                                    <p:anim calcmode="lin" valueType="num">
                                      <p:cBhvr additive="base">
                                        <p:cTn id="31" dur="500" fill="hold"/>
                                        <p:tgtEl>
                                          <p:spTgt spid="278553"/>
                                        </p:tgtEl>
                                        <p:attrNameLst>
                                          <p:attrName>ppt_x</p:attrName>
                                        </p:attrNameLst>
                                      </p:cBhvr>
                                      <p:tavLst>
                                        <p:tav tm="0">
                                          <p:val>
                                            <p:strVal val="#ppt_x"/>
                                          </p:val>
                                        </p:tav>
                                        <p:tav tm="100000">
                                          <p:val>
                                            <p:strVal val="#ppt_x"/>
                                          </p:val>
                                        </p:tav>
                                      </p:tavLst>
                                    </p:anim>
                                    <p:anim calcmode="lin" valueType="num">
                                      <p:cBhvr additive="base">
                                        <p:cTn id="32" dur="500" fill="hold"/>
                                        <p:tgtEl>
                                          <p:spTgt spid="27855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278557"/>
                                        </p:tgtEl>
                                        <p:attrNameLst>
                                          <p:attrName>style.visibility</p:attrName>
                                        </p:attrNameLst>
                                      </p:cBhvr>
                                      <p:to>
                                        <p:strVal val="visible"/>
                                      </p:to>
                                    </p:set>
                                    <p:animEffect transition="in" filter="fade">
                                      <p:cBhvr>
                                        <p:cTn id="37" dur="1000"/>
                                        <p:tgtEl>
                                          <p:spTgt spid="278557"/>
                                        </p:tgtEl>
                                      </p:cBhvr>
                                    </p:animEffect>
                                    <p:anim calcmode="lin" valueType="num">
                                      <p:cBhvr>
                                        <p:cTn id="38" dur="1000" fill="hold"/>
                                        <p:tgtEl>
                                          <p:spTgt spid="278557"/>
                                        </p:tgtEl>
                                        <p:attrNameLst>
                                          <p:attrName>ppt_x</p:attrName>
                                        </p:attrNameLst>
                                      </p:cBhvr>
                                      <p:tavLst>
                                        <p:tav tm="0">
                                          <p:val>
                                            <p:strVal val="#ppt_x"/>
                                          </p:val>
                                        </p:tav>
                                        <p:tav tm="100000">
                                          <p:val>
                                            <p:strVal val="#ppt_x"/>
                                          </p:val>
                                        </p:tav>
                                      </p:tavLst>
                                    </p:anim>
                                    <p:anim calcmode="lin" valueType="num">
                                      <p:cBhvr>
                                        <p:cTn id="39" dur="1000" fill="hold"/>
                                        <p:tgtEl>
                                          <p:spTgt spid="278557"/>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278558"/>
                                        </p:tgtEl>
                                        <p:attrNameLst>
                                          <p:attrName>style.visibility</p:attrName>
                                        </p:attrNameLst>
                                      </p:cBhvr>
                                      <p:to>
                                        <p:strVal val="visible"/>
                                      </p:to>
                                    </p:set>
                                    <p:animEffect transition="in" filter="fade">
                                      <p:cBhvr>
                                        <p:cTn id="44" dur="1000"/>
                                        <p:tgtEl>
                                          <p:spTgt spid="278558"/>
                                        </p:tgtEl>
                                      </p:cBhvr>
                                    </p:animEffect>
                                    <p:anim calcmode="lin" valueType="num">
                                      <p:cBhvr>
                                        <p:cTn id="45" dur="1000" fill="hold"/>
                                        <p:tgtEl>
                                          <p:spTgt spid="278558"/>
                                        </p:tgtEl>
                                        <p:attrNameLst>
                                          <p:attrName>ppt_x</p:attrName>
                                        </p:attrNameLst>
                                      </p:cBhvr>
                                      <p:tavLst>
                                        <p:tav tm="0">
                                          <p:val>
                                            <p:strVal val="#ppt_x"/>
                                          </p:val>
                                        </p:tav>
                                        <p:tav tm="100000">
                                          <p:val>
                                            <p:strVal val="#ppt_x"/>
                                          </p:val>
                                        </p:tav>
                                      </p:tavLst>
                                    </p:anim>
                                    <p:anim calcmode="lin" valueType="num">
                                      <p:cBhvr>
                                        <p:cTn id="46" dur="1000" fill="hold"/>
                                        <p:tgtEl>
                                          <p:spTgt spid="2785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8530" grpId="0" build="p"/>
      <p:bldP spid="278551" grpId="0"/>
      <p:bldP spid="278552" grpId="0"/>
      <p:bldP spid="278553" grpId="0"/>
      <p:bldP spid="278557" grpId="0"/>
      <p:bldP spid="278558" grpId="0"/>
    </p:bldLst>
  </p:timing>
</p:sld>
</file>

<file path=ppt/slides/slide10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p:txBody>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fld id="{4516D73B-1553-4697-BE4A-51D93DA525B5}" type="slidenum">
              <a:rPr lang="en-US" altLang="en-US" sz="1400">
                <a:latin typeface="Arial" panose="020B0604020202020204" pitchFamily="34" charset="0"/>
              </a:rPr>
              <a:pPr eaLnBrk="1" hangingPunct="1"/>
              <a:t>100</a:t>
            </a:fld>
            <a:endParaRPr lang="en-US" altLang="en-US" sz="1400">
              <a:latin typeface="Arial" panose="020B0604020202020204" pitchFamily="34" charset="0"/>
            </a:endParaRPr>
          </a:p>
        </p:txBody>
      </p:sp>
      <p:sp>
        <p:nvSpPr>
          <p:cNvPr id="344066" name="Rectangle 2"/>
          <p:cNvSpPr>
            <a:spLocks noChangeArrowheads="1"/>
          </p:cNvSpPr>
          <p:nvPr/>
        </p:nvSpPr>
        <p:spPr bwMode="auto">
          <a:xfrm>
            <a:off x="228600" y="228600"/>
            <a:ext cx="8763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609600" indent="-6096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endParaRPr lang="vi-VN" altLang="en-US" sz="5400">
              <a:latin typeface="VNI-Times" pitchFamily="2" charset="0"/>
            </a:endParaRPr>
          </a:p>
        </p:txBody>
      </p:sp>
      <p:sp>
        <p:nvSpPr>
          <p:cNvPr id="344067" name="Rectangle 3"/>
          <p:cNvSpPr>
            <a:spLocks noChangeArrowheads="1"/>
          </p:cNvSpPr>
          <p:nvPr/>
        </p:nvSpPr>
        <p:spPr bwMode="auto">
          <a:xfrm>
            <a:off x="167640" y="1752600"/>
            <a:ext cx="8686800" cy="4924425"/>
          </a:xfrm>
          <a:prstGeom prst="rect">
            <a:avLst/>
          </a:prstGeom>
          <a:noFill/>
          <a:ln w="38100">
            <a:noFill/>
            <a:miter lim="800000"/>
            <a:headEnd type="none" w="sm" len="med"/>
            <a:tailEnd type="none" w="sm" len="med"/>
          </a:ln>
          <a:effectLst/>
        </p:spPr>
        <p:txBody>
          <a:bodyPr>
            <a:spAutoFit/>
          </a:bodyPr>
          <a:lstStyle/>
          <a:p>
            <a:pPr marL="457200" indent="-457200" eaLnBrk="0" hangingPunct="0">
              <a:buSzPct val="70000"/>
              <a:buFont typeface="Wingdings" panose="05000000000000000000" pitchFamily="2" charset="2"/>
              <a:buChar char="à"/>
              <a:defRPr/>
            </a:pPr>
            <a:r>
              <a:rPr lang="en-US" sz="3000" b="1" dirty="0" err="1" smtClean="0">
                <a:solidFill>
                  <a:srgbClr val="0000FF"/>
                </a:solidFill>
                <a:latin typeface="VNI-Times" pitchFamily="2" charset="0"/>
                <a:cs typeface="Times New Roman" pitchFamily="18" charset="0"/>
              </a:rPr>
              <a:t>Tổng</a:t>
            </a:r>
            <a:r>
              <a:rPr lang="en-US" sz="3000" b="1" dirty="0" smtClean="0">
                <a:solidFill>
                  <a:srgbClr val="0000FF"/>
                </a:solidFill>
                <a:latin typeface="VNI-Times" pitchFamily="2" charset="0"/>
                <a:cs typeface="Times New Roman" pitchFamily="18" charset="0"/>
              </a:rPr>
              <a:t> </a:t>
            </a:r>
            <a:r>
              <a:rPr lang="en-US" sz="3000" b="1" dirty="0" err="1" smtClean="0">
                <a:solidFill>
                  <a:srgbClr val="0000FF"/>
                </a:solidFill>
                <a:latin typeface="VNI-Times" pitchFamily="2" charset="0"/>
                <a:cs typeface="Times New Roman" pitchFamily="18" charset="0"/>
              </a:rPr>
              <a:t>thu</a:t>
            </a:r>
            <a:r>
              <a:rPr lang="en-US" sz="3000" b="1" dirty="0" smtClean="0">
                <a:solidFill>
                  <a:srgbClr val="0000FF"/>
                </a:solidFill>
                <a:latin typeface="VNI-Times" pitchFamily="2" charset="0"/>
                <a:cs typeface="Times New Roman" pitchFamily="18" charset="0"/>
              </a:rPr>
              <a:t> </a:t>
            </a:r>
            <a:r>
              <a:rPr lang="en-US" sz="3000" b="1" dirty="0" err="1" smtClean="0">
                <a:solidFill>
                  <a:srgbClr val="0000FF"/>
                </a:solidFill>
                <a:latin typeface="VNI-Times" pitchFamily="2" charset="0"/>
                <a:cs typeface="Times New Roman" pitchFamily="18" charset="0"/>
              </a:rPr>
              <a:t>nhập</a:t>
            </a:r>
            <a:r>
              <a:rPr lang="en-US" sz="3000" b="1" dirty="0" smtClean="0">
                <a:solidFill>
                  <a:srgbClr val="0000FF"/>
                </a:solidFill>
                <a:latin typeface="VNI-Times" pitchFamily="2" charset="0"/>
                <a:cs typeface="Times New Roman" pitchFamily="18" charset="0"/>
              </a:rPr>
              <a:t> (6) </a:t>
            </a:r>
            <a:r>
              <a:rPr lang="en-US" sz="3000" dirty="0" smtClean="0">
                <a:latin typeface="VNI-Times" pitchFamily="2" charset="0"/>
                <a:cs typeface="Times New Roman" pitchFamily="18" charset="0"/>
              </a:rPr>
              <a:t>= </a:t>
            </a:r>
            <a:r>
              <a:rPr lang="en-US" sz="3000" dirty="0" err="1" smtClean="0">
                <a:latin typeface="VNI-Times" pitchFamily="2" charset="0"/>
                <a:cs typeface="Times New Roman" pitchFamily="18" charset="0"/>
              </a:rPr>
              <a:t>Tieàn</a:t>
            </a:r>
            <a:r>
              <a:rPr lang="en-US" sz="3000" dirty="0" smtClean="0">
                <a:latin typeface="VNI-Times" pitchFamily="2" charset="0"/>
                <a:cs typeface="Times New Roman" pitchFamily="18" charset="0"/>
              </a:rPr>
              <a:t> </a:t>
            </a:r>
            <a:r>
              <a:rPr lang="en-US" sz="3000" dirty="0" err="1">
                <a:latin typeface="VNI-Times" pitchFamily="2" charset="0"/>
                <a:cs typeface="Times New Roman" pitchFamily="18" charset="0"/>
              </a:rPr>
              <a:t>löông</a:t>
            </a:r>
            <a:r>
              <a:rPr lang="en-US" sz="3000" dirty="0">
                <a:latin typeface="VNI-Times" pitchFamily="2" charset="0"/>
                <a:cs typeface="Times New Roman" pitchFamily="18" charset="0"/>
              </a:rPr>
              <a:t>, </a:t>
            </a:r>
            <a:r>
              <a:rPr lang="en-US" sz="3000" dirty="0" err="1">
                <a:latin typeface="VNI-Times" pitchFamily="2" charset="0"/>
                <a:cs typeface="Times New Roman" pitchFamily="18" charset="0"/>
              </a:rPr>
              <a:t>tieàn</a:t>
            </a:r>
            <a:r>
              <a:rPr lang="en-US" sz="3000" dirty="0">
                <a:latin typeface="VNI-Times" pitchFamily="2" charset="0"/>
                <a:cs typeface="Times New Roman" pitchFamily="18" charset="0"/>
              </a:rPr>
              <a:t> </a:t>
            </a:r>
            <a:r>
              <a:rPr lang="en-US" sz="3000" dirty="0" err="1" smtClean="0">
                <a:latin typeface="VNI-Times" pitchFamily="2" charset="0"/>
                <a:cs typeface="Times New Roman" pitchFamily="18" charset="0"/>
              </a:rPr>
              <a:t>coâng</a:t>
            </a:r>
            <a:r>
              <a:rPr lang="en-US" sz="3000" dirty="0">
                <a:latin typeface="VNI-Times" pitchFamily="2" charset="0"/>
                <a:cs typeface="Times New Roman" pitchFamily="18" charset="0"/>
              </a:rPr>
              <a:t>+</a:t>
            </a:r>
            <a:r>
              <a:rPr lang="en-US" sz="3000" dirty="0" smtClean="0">
                <a:latin typeface="VNI-Times" pitchFamily="2" charset="0"/>
                <a:cs typeface="Times New Roman" pitchFamily="18" charset="0"/>
              </a:rPr>
              <a:t> </a:t>
            </a:r>
            <a:r>
              <a:rPr lang="en-US" sz="3000" dirty="0" err="1">
                <a:latin typeface="VNI-Times" pitchFamily="2" charset="0"/>
                <a:cs typeface="Times New Roman" pitchFamily="18" charset="0"/>
              </a:rPr>
              <a:t>caùc</a:t>
            </a:r>
            <a:r>
              <a:rPr lang="en-US" sz="3000" dirty="0">
                <a:latin typeface="VNI-Times" pitchFamily="2" charset="0"/>
                <a:cs typeface="Times New Roman" pitchFamily="18" charset="0"/>
              </a:rPr>
              <a:t> </a:t>
            </a:r>
            <a:r>
              <a:rPr lang="en-US" sz="3000" dirty="0" err="1">
                <a:latin typeface="VNI-Times" pitchFamily="2" charset="0"/>
                <a:cs typeface="Times New Roman" pitchFamily="18" charset="0"/>
              </a:rPr>
              <a:t>khoaûn</a:t>
            </a:r>
            <a:r>
              <a:rPr lang="en-US" sz="3000" dirty="0">
                <a:latin typeface="VNI-Times" pitchFamily="2" charset="0"/>
                <a:cs typeface="Times New Roman" pitchFamily="18" charset="0"/>
              </a:rPr>
              <a:t> </a:t>
            </a:r>
            <a:r>
              <a:rPr lang="en-US" sz="3000" dirty="0" err="1">
                <a:latin typeface="VNI-Times" pitchFamily="2" charset="0"/>
                <a:cs typeface="Times New Roman" pitchFamily="18" charset="0"/>
              </a:rPr>
              <a:t>phuï</a:t>
            </a:r>
            <a:r>
              <a:rPr lang="en-US" sz="3000" dirty="0">
                <a:latin typeface="VNI-Times" pitchFamily="2" charset="0"/>
                <a:cs typeface="Times New Roman" pitchFamily="18" charset="0"/>
              </a:rPr>
              <a:t> </a:t>
            </a:r>
            <a:r>
              <a:rPr lang="en-US" sz="3000" dirty="0" err="1" smtClean="0">
                <a:latin typeface="VNI-Times" pitchFamily="2" charset="0"/>
                <a:cs typeface="Times New Roman" pitchFamily="18" charset="0"/>
              </a:rPr>
              <a:t>caáp</a:t>
            </a:r>
            <a:endParaRPr lang="en-US" sz="3000" dirty="0" smtClean="0">
              <a:latin typeface="VNI-Times" pitchFamily="2" charset="0"/>
              <a:cs typeface="Times New Roman" pitchFamily="18" charset="0"/>
            </a:endParaRPr>
          </a:p>
          <a:p>
            <a:pPr marL="457200" indent="-457200" eaLnBrk="0" hangingPunct="0">
              <a:buSzPct val="70000"/>
              <a:buFont typeface="Wingdings" panose="05000000000000000000" pitchFamily="2" charset="2"/>
              <a:buChar char="à"/>
              <a:defRPr/>
            </a:pPr>
            <a:r>
              <a:rPr lang="en-US" sz="3000" b="1" dirty="0" smtClean="0">
                <a:solidFill>
                  <a:srgbClr val="0000FF"/>
                </a:solidFill>
                <a:latin typeface="VNI-Times" pitchFamily="2" charset="0"/>
                <a:cs typeface="Times New Roman" pitchFamily="18" charset="0"/>
              </a:rPr>
              <a:t>Thu </a:t>
            </a:r>
            <a:r>
              <a:rPr lang="en-US" sz="3000" b="1" dirty="0" err="1">
                <a:solidFill>
                  <a:srgbClr val="0000FF"/>
                </a:solidFill>
                <a:latin typeface="VNI-Times" pitchFamily="2" charset="0"/>
                <a:cs typeface="Times New Roman" pitchFamily="18" charset="0"/>
              </a:rPr>
              <a:t>nhaäp</a:t>
            </a:r>
            <a:r>
              <a:rPr lang="en-US" sz="3000" b="1" dirty="0">
                <a:solidFill>
                  <a:srgbClr val="0000FF"/>
                </a:solidFill>
                <a:latin typeface="VNI-Times" pitchFamily="2" charset="0"/>
                <a:cs typeface="Times New Roman" pitchFamily="18" charset="0"/>
              </a:rPr>
              <a:t> </a:t>
            </a:r>
            <a:r>
              <a:rPr lang="en-US" sz="3000" b="1" dirty="0" err="1" smtClean="0">
                <a:solidFill>
                  <a:srgbClr val="0000FF"/>
                </a:solidFill>
                <a:latin typeface="VNI-Times" pitchFamily="2" charset="0"/>
                <a:cs typeface="Times New Roman" pitchFamily="18" charset="0"/>
              </a:rPr>
              <a:t>mieãn</a:t>
            </a:r>
            <a:r>
              <a:rPr lang="en-US" sz="3000" b="1" dirty="0" smtClean="0">
                <a:solidFill>
                  <a:srgbClr val="0000FF"/>
                </a:solidFill>
                <a:latin typeface="VNI-Times" pitchFamily="2" charset="0"/>
                <a:cs typeface="Times New Roman" pitchFamily="18" charset="0"/>
              </a:rPr>
              <a:t> </a:t>
            </a:r>
            <a:r>
              <a:rPr lang="en-US" sz="3000" b="1" dirty="0" err="1" smtClean="0">
                <a:solidFill>
                  <a:srgbClr val="0000FF"/>
                </a:solidFill>
                <a:latin typeface="VNI-Times" pitchFamily="2" charset="0"/>
                <a:cs typeface="Times New Roman" pitchFamily="18" charset="0"/>
              </a:rPr>
              <a:t>thuế</a:t>
            </a:r>
            <a:r>
              <a:rPr lang="en-US" sz="3000" b="1" dirty="0" smtClean="0">
                <a:solidFill>
                  <a:srgbClr val="0000FF"/>
                </a:solidFill>
                <a:latin typeface="VNI-Times" pitchFamily="2" charset="0"/>
                <a:cs typeface="Times New Roman" pitchFamily="18" charset="0"/>
              </a:rPr>
              <a:t> (7):</a:t>
            </a:r>
            <a:endParaRPr lang="en-US" sz="3000" b="1" dirty="0">
              <a:solidFill>
                <a:srgbClr val="0000FF"/>
              </a:solidFill>
              <a:latin typeface="VNI-Times" pitchFamily="2" charset="0"/>
              <a:cs typeface="Times New Roman" pitchFamily="18" charset="0"/>
            </a:endParaRPr>
          </a:p>
          <a:p>
            <a:pPr eaLnBrk="0" hangingPunct="0">
              <a:buSzPct val="70000"/>
              <a:buFontTx/>
              <a:buChar char="-"/>
              <a:defRPr/>
            </a:pP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Phuï</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caáp</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ñoäc</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haïi</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nguy</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hieåm</a:t>
            </a:r>
            <a:r>
              <a:rPr lang="en-US" sz="3200" dirty="0">
                <a:latin typeface="VNI-Times" pitchFamily="2" charset="0"/>
                <a:cs typeface="Times New Roman" pitchFamily="18" charset="0"/>
              </a:rPr>
              <a:t>;</a:t>
            </a:r>
          </a:p>
          <a:p>
            <a:pPr eaLnBrk="0" hangingPunct="0">
              <a:buSzPct val="70000"/>
              <a:buFontTx/>
              <a:buChar char="-"/>
              <a:defRPr/>
            </a:pP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Phuï</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caáp</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thu</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huùt</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lao</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ñoäng</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kinh</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teá</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môùi</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ñaûo</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xa</a:t>
            </a:r>
            <a:r>
              <a:rPr lang="en-US" sz="3200" dirty="0">
                <a:latin typeface="VNI-Times" pitchFamily="2" charset="0"/>
                <a:cs typeface="Times New Roman" pitchFamily="18" charset="0"/>
              </a:rPr>
              <a:t>);</a:t>
            </a:r>
          </a:p>
          <a:p>
            <a:pPr eaLnBrk="0" hangingPunct="0">
              <a:buSzPct val="70000"/>
              <a:buFontTx/>
              <a:buChar char="-"/>
              <a:defRPr/>
            </a:pP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Tiền</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ăn</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giữa</a:t>
            </a:r>
            <a:r>
              <a:rPr lang="en-US" sz="3200" dirty="0">
                <a:latin typeface="VNI-Times" pitchFamily="2" charset="0"/>
                <a:cs typeface="Times New Roman" pitchFamily="18" charset="0"/>
              </a:rPr>
              <a:t> ca </a:t>
            </a:r>
            <a:r>
              <a:rPr lang="en-US" sz="3200" dirty="0" err="1">
                <a:latin typeface="VNI-Times" pitchFamily="2" charset="0"/>
                <a:cs typeface="Times New Roman" pitchFamily="18" charset="0"/>
              </a:rPr>
              <a:t>khoâng</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quaù</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möùc</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quy</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ñònh</a:t>
            </a:r>
            <a:r>
              <a:rPr lang="en-US" sz="3200" dirty="0">
                <a:latin typeface="VNI-Times" pitchFamily="2" charset="0"/>
                <a:cs typeface="Times New Roman" pitchFamily="18" charset="0"/>
              </a:rPr>
              <a:t> </a:t>
            </a:r>
            <a:r>
              <a:rPr lang="en-US" sz="3200" dirty="0" smtClean="0">
                <a:latin typeface="VNI-Times" pitchFamily="2" charset="0"/>
                <a:cs typeface="Times New Roman" pitchFamily="18" charset="0"/>
              </a:rPr>
              <a:t>(730.000 </a:t>
            </a:r>
            <a:r>
              <a:rPr lang="en-US" sz="3200" dirty="0">
                <a:latin typeface="VNI-Times" pitchFamily="2" charset="0"/>
                <a:cs typeface="Times New Roman" pitchFamily="18" charset="0"/>
              </a:rPr>
              <a:t>ñ/</a:t>
            </a:r>
            <a:r>
              <a:rPr lang="en-US" sz="3200" dirty="0" err="1">
                <a:latin typeface="VNI-Times" pitchFamily="2" charset="0"/>
                <a:cs typeface="Times New Roman" pitchFamily="18" charset="0"/>
              </a:rPr>
              <a:t>thaùng</a:t>
            </a:r>
            <a:r>
              <a:rPr lang="en-US" sz="3200" dirty="0" smtClean="0">
                <a:latin typeface="VNI-Times" pitchFamily="2" charset="0"/>
                <a:cs typeface="Times New Roman" pitchFamily="18" charset="0"/>
              </a:rPr>
              <a:t>);</a:t>
            </a:r>
            <a:endParaRPr lang="en-US" sz="3200" dirty="0">
              <a:latin typeface="VNI-Times" pitchFamily="2" charset="0"/>
              <a:cs typeface="Times New Roman" pitchFamily="18" charset="0"/>
            </a:endParaRPr>
          </a:p>
          <a:p>
            <a:pPr eaLnBrk="0" hangingPunct="0">
              <a:buSzPct val="70000"/>
              <a:buFontTx/>
              <a:buChar char="-"/>
              <a:defRPr/>
            </a:pP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Tieàn</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trang</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phuïc</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khoâng</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quaù</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möùc</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quy</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ñònh</a:t>
            </a:r>
            <a:r>
              <a:rPr lang="en-US" sz="3200" dirty="0">
                <a:latin typeface="VNI-Times" pitchFamily="2" charset="0"/>
                <a:cs typeface="Times New Roman" pitchFamily="18" charset="0"/>
              </a:rPr>
              <a:t> (5.000.000 ñ/</a:t>
            </a:r>
            <a:r>
              <a:rPr lang="en-US" sz="3200" dirty="0" err="1">
                <a:latin typeface="VNI-Times" pitchFamily="2" charset="0"/>
                <a:cs typeface="Times New Roman" pitchFamily="18" charset="0"/>
              </a:rPr>
              <a:t>naêm</a:t>
            </a:r>
            <a:r>
              <a:rPr lang="en-US" sz="3200" dirty="0" smtClean="0">
                <a:latin typeface="VNI-Times" pitchFamily="2" charset="0"/>
                <a:cs typeface="Times New Roman" pitchFamily="18" charset="0"/>
              </a:rPr>
              <a:t>) ….</a:t>
            </a:r>
          </a:p>
          <a:p>
            <a:pPr eaLnBrk="0" hangingPunct="0">
              <a:buSzPct val="70000"/>
              <a:defRPr/>
            </a:pPr>
            <a:r>
              <a:rPr lang="en-US" sz="3000" i="1" dirty="0" smtClean="0">
                <a:latin typeface="Times New Roman" panose="02020603050405020304" pitchFamily="18" charset="0"/>
                <a:cs typeface="Times New Roman" panose="02020603050405020304" pitchFamily="18" charset="0"/>
              </a:rPr>
              <a:t>(</a:t>
            </a:r>
            <a:r>
              <a:rPr lang="en-US" sz="3000" i="1" dirty="0" err="1">
                <a:solidFill>
                  <a:srgbClr val="FF0000"/>
                </a:solidFill>
                <a:latin typeface="Times New Roman" panose="02020603050405020304" pitchFamily="18" charset="0"/>
                <a:cs typeface="Times New Roman" panose="02020603050405020304" pitchFamily="18" charset="0"/>
              </a:rPr>
              <a:t>Khoản</a:t>
            </a:r>
            <a:r>
              <a:rPr lang="en-US" sz="3000" i="1" dirty="0">
                <a:solidFill>
                  <a:srgbClr val="FF0000"/>
                </a:solidFill>
                <a:latin typeface="Times New Roman" panose="02020603050405020304" pitchFamily="18" charset="0"/>
                <a:cs typeface="Times New Roman" panose="02020603050405020304" pitchFamily="18" charset="0"/>
              </a:rPr>
              <a:t> 1 </a:t>
            </a:r>
            <a:r>
              <a:rPr lang="en-US" sz="3000" i="1" dirty="0" err="1">
                <a:solidFill>
                  <a:srgbClr val="FF0000"/>
                </a:solidFill>
                <a:latin typeface="Times New Roman" panose="02020603050405020304" pitchFamily="18" charset="0"/>
                <a:cs typeface="Times New Roman" panose="02020603050405020304" pitchFamily="18" charset="0"/>
              </a:rPr>
              <a:t>Điều</a:t>
            </a:r>
            <a:r>
              <a:rPr lang="en-US" sz="3000" i="1" dirty="0">
                <a:solidFill>
                  <a:srgbClr val="FF0000"/>
                </a:solidFill>
                <a:latin typeface="Times New Roman" panose="02020603050405020304" pitchFamily="18" charset="0"/>
                <a:cs typeface="Times New Roman" panose="02020603050405020304" pitchFamily="18" charset="0"/>
              </a:rPr>
              <a:t> 3 </a:t>
            </a:r>
            <a:r>
              <a:rPr lang="en-US" sz="3000" i="1" dirty="0" err="1" smtClean="0">
                <a:solidFill>
                  <a:srgbClr val="FF0000"/>
                </a:solidFill>
                <a:latin typeface="Times New Roman" panose="02020603050405020304" pitchFamily="18" charset="0"/>
                <a:cs typeface="Times New Roman" panose="02020603050405020304" pitchFamily="18" charset="0"/>
              </a:rPr>
              <a:t>Thông</a:t>
            </a:r>
            <a:r>
              <a:rPr lang="en-US" sz="3000" i="1" dirty="0" smtClean="0">
                <a:solidFill>
                  <a:srgbClr val="FF0000"/>
                </a:solidFill>
                <a:latin typeface="Times New Roman" panose="02020603050405020304" pitchFamily="18" charset="0"/>
                <a:cs typeface="Times New Roman" panose="02020603050405020304" pitchFamily="18" charset="0"/>
              </a:rPr>
              <a:t> </a:t>
            </a:r>
            <a:r>
              <a:rPr lang="en-US" sz="3000" i="1" dirty="0" err="1" smtClean="0">
                <a:solidFill>
                  <a:srgbClr val="FF0000"/>
                </a:solidFill>
                <a:latin typeface="Times New Roman" panose="02020603050405020304" pitchFamily="18" charset="0"/>
                <a:cs typeface="Times New Roman" panose="02020603050405020304" pitchFamily="18" charset="0"/>
              </a:rPr>
              <a:t>tư</a:t>
            </a:r>
            <a:r>
              <a:rPr lang="en-US" sz="3000" i="1" dirty="0" smtClean="0">
                <a:solidFill>
                  <a:srgbClr val="FF0000"/>
                </a:solidFill>
                <a:latin typeface="Times New Roman" panose="02020603050405020304" pitchFamily="18" charset="0"/>
                <a:cs typeface="Times New Roman" panose="02020603050405020304" pitchFamily="18" charset="0"/>
              </a:rPr>
              <a:t> 111/2013/TT-</a:t>
            </a:r>
            <a:r>
              <a:rPr lang="en-US" sz="3000" i="1" dirty="0" err="1" smtClean="0">
                <a:solidFill>
                  <a:srgbClr val="FF0000"/>
                </a:solidFill>
                <a:latin typeface="Times New Roman" panose="02020603050405020304" pitchFamily="18" charset="0"/>
                <a:cs typeface="Times New Roman" panose="02020603050405020304" pitchFamily="18" charset="0"/>
              </a:rPr>
              <a:t>BTC</a:t>
            </a:r>
            <a:r>
              <a:rPr lang="en-US" sz="3000" i="1" dirty="0" smtClean="0">
                <a:solidFill>
                  <a:srgbClr val="FF0000"/>
                </a:solidFill>
                <a:latin typeface="Times New Roman" panose="02020603050405020304" pitchFamily="18" charset="0"/>
                <a:cs typeface="Times New Roman" panose="02020603050405020304" pitchFamily="18" charset="0"/>
                <a:hlinkClick r:id="rId3"/>
              </a:rPr>
              <a:t> </a:t>
            </a:r>
            <a:r>
              <a:rPr lang="en-US" sz="3000" i="1" dirty="0" smtClean="0">
                <a:latin typeface="Times New Roman" panose="02020603050405020304" pitchFamily="18" charset="0"/>
                <a:cs typeface="Times New Roman" panose="02020603050405020304" pitchFamily="18" charset="0"/>
              </a:rPr>
              <a:t>)</a:t>
            </a:r>
            <a:endParaRPr lang="en-US" sz="3200" dirty="0">
              <a:latin typeface="VNI-Times" pitchFamily="2" charset="0"/>
              <a:cs typeface="Times New Roman" pitchFamily="18" charset="0"/>
            </a:endParaRPr>
          </a:p>
        </p:txBody>
      </p:sp>
      <p:graphicFrame>
        <p:nvGraphicFramePr>
          <p:cNvPr id="6" name="Group 77"/>
          <p:cNvGraphicFramePr>
            <a:graphicFrameLocks noGrp="1"/>
          </p:cNvGraphicFramePr>
          <p:nvPr>
            <p:extLst/>
          </p:nvPr>
        </p:nvGraphicFramePr>
        <p:xfrm>
          <a:off x="304800" y="0"/>
          <a:ext cx="8534400" cy="1554480"/>
        </p:xfrm>
        <a:graphic>
          <a:graphicData uri="http://schemas.openxmlformats.org/drawingml/2006/table">
            <a:tbl>
              <a:tblPr/>
              <a:tblGrid>
                <a:gridCol w="2514600">
                  <a:extLst>
                    <a:ext uri="{9D8B030D-6E8A-4147-A177-3AD203B41FA5}">
                      <a16:colId xmlns:a16="http://schemas.microsoft.com/office/drawing/2014/main" val="20000"/>
                    </a:ext>
                  </a:extLst>
                </a:gridCol>
                <a:gridCol w="1147763">
                  <a:extLst>
                    <a:ext uri="{9D8B030D-6E8A-4147-A177-3AD203B41FA5}">
                      <a16:colId xmlns:a16="http://schemas.microsoft.com/office/drawing/2014/main" val="20001"/>
                    </a:ext>
                  </a:extLst>
                </a:gridCol>
                <a:gridCol w="2019300">
                  <a:extLst>
                    <a:ext uri="{9D8B030D-6E8A-4147-A177-3AD203B41FA5}">
                      <a16:colId xmlns:a16="http://schemas.microsoft.com/office/drawing/2014/main" val="20002"/>
                    </a:ext>
                  </a:extLst>
                </a:gridCol>
                <a:gridCol w="414337">
                  <a:extLst>
                    <a:ext uri="{9D8B030D-6E8A-4147-A177-3AD203B41FA5}">
                      <a16:colId xmlns:a16="http://schemas.microsoft.com/office/drawing/2014/main" val="20003"/>
                    </a:ext>
                  </a:extLst>
                </a:gridCol>
                <a:gridCol w="2438400">
                  <a:extLst>
                    <a:ext uri="{9D8B030D-6E8A-4147-A177-3AD203B41FA5}">
                      <a16:colId xmlns:a16="http://schemas.microsoft.com/office/drawing/2014/main" val="20004"/>
                    </a:ext>
                  </a:extLst>
                </a:gridCol>
              </a:tblGrid>
              <a:tr h="1143000">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3200" b="0" i="0" u="none" strike="noStrike" cap="none" normalizeH="0" baseline="0" dirty="0" smtClean="0">
                          <a:ln>
                            <a:noFill/>
                          </a:ln>
                          <a:solidFill>
                            <a:srgbClr val="0000FF"/>
                          </a:solidFill>
                          <a:effectLst/>
                          <a:latin typeface="VNI-Times" pitchFamily="2" charset="0"/>
                          <a:ea typeface="SimSun" pitchFamily="2" charset="-122"/>
                          <a:cs typeface="Times New Roman" pitchFamily="18" charset="0"/>
                        </a:rPr>
                        <a:t>Thu nhaäp </a:t>
                      </a:r>
                      <a:r>
                        <a:rPr kumimoji="0" lang="pt-BR" sz="3200" b="1" i="0" u="none" strike="noStrike" cap="none" normalizeH="0" baseline="0" dirty="0" smtClean="0">
                          <a:ln>
                            <a:noFill/>
                          </a:ln>
                          <a:solidFill>
                            <a:srgbClr val="0000FF"/>
                          </a:solidFill>
                          <a:effectLst/>
                          <a:latin typeface="VNI-Times" pitchFamily="2" charset="0"/>
                          <a:ea typeface="SimSun" pitchFamily="2" charset="-122"/>
                          <a:cs typeface="Times New Roman" pitchFamily="18" charset="0"/>
                        </a:rPr>
                        <a:t>chòu thuế (4)</a:t>
                      </a:r>
                      <a:endParaRPr kumimoji="0" lang="pt-BR" sz="3200" b="1" i="0" u="none" strike="noStrike" cap="none" normalizeH="0" baseline="0" dirty="0" smtClean="0">
                        <a:ln>
                          <a:noFill/>
                        </a:ln>
                        <a:solidFill>
                          <a:srgbClr val="0000FF"/>
                        </a:solidFill>
                        <a:effectLst/>
                        <a:latin typeface="Arial" charset="0"/>
                        <a:ea typeface="SimSun" pitchFamily="2" charset="-122"/>
                        <a:cs typeface="Times New Roman" pitchFamily="18" charset="0"/>
                      </a:endParaRPr>
                    </a:p>
                  </a:txBody>
                  <a:tcPr horzOverflow="overflow">
                    <a:lnL cap="flat">
                      <a:noFill/>
                    </a:lnL>
                    <a:lnR>
                      <a:noFill/>
                    </a:lnR>
                    <a:lnT cap="fla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rgbClr val="0000FF"/>
                          </a:solidFill>
                          <a:effectLst/>
                          <a:latin typeface="VNI-Times" pitchFamily="2" charset="0"/>
                          <a:ea typeface="SimSun" pitchFamily="2" charset="-122"/>
                          <a:cs typeface="Times New Roman" pitchFamily="18" charset="0"/>
                        </a:rPr>
                        <a:t>=</a:t>
                      </a:r>
                      <a:endParaRPr kumimoji="0" lang="en-US" sz="3200" b="0" i="0" u="none" strike="noStrike" cap="none" normalizeH="0" baseline="0" dirty="0" smtClean="0">
                        <a:ln>
                          <a:noFill/>
                        </a:ln>
                        <a:solidFill>
                          <a:srgbClr val="0000FF"/>
                        </a:solidFill>
                        <a:effectLst/>
                        <a:latin typeface="Arial" charset="0"/>
                        <a:ea typeface="SimSun" pitchFamily="2" charset="-122"/>
                        <a:cs typeface="Times New Roman" pitchFamily="18" charset="0"/>
                      </a:endParaRPr>
                    </a:p>
                  </a:txBody>
                  <a:tcPr anchor="ctr" horzOverflow="overflow">
                    <a:lnL>
                      <a:noFill/>
                    </a:lnL>
                    <a:lnR>
                      <a:noFill/>
                    </a:lnR>
                    <a:lnT cap="fla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3200" b="1" i="0" u="none" strike="noStrike" cap="none" normalizeH="0" baseline="0" dirty="0" smtClean="0">
                          <a:ln>
                            <a:noFill/>
                          </a:ln>
                          <a:solidFill>
                            <a:srgbClr val="0000FF"/>
                          </a:solidFill>
                          <a:effectLst/>
                          <a:latin typeface="VNI-Times" pitchFamily="2" charset="0"/>
                          <a:ea typeface="SimSun" pitchFamily="2" charset="-122"/>
                          <a:cs typeface="Times New Roman" pitchFamily="18" charset="0"/>
                        </a:rPr>
                        <a:t>Tổng</a:t>
                      </a:r>
                    </a:p>
                    <a:p>
                      <a:pPr marL="0" marR="0" lvl="0" indent="0" algn="ctr" defTabSz="914400" rtl="0" eaLnBrk="1" fontAlgn="base" latinLnBrk="0" hangingPunct="1">
                        <a:lnSpc>
                          <a:spcPct val="100000"/>
                        </a:lnSpc>
                        <a:spcBef>
                          <a:spcPct val="0"/>
                        </a:spcBef>
                        <a:spcAft>
                          <a:spcPct val="0"/>
                        </a:spcAft>
                        <a:buClrTx/>
                        <a:buSzTx/>
                        <a:buFontTx/>
                        <a:buNone/>
                        <a:tabLst/>
                      </a:pPr>
                      <a:r>
                        <a:rPr kumimoji="0" lang="pt-BR" sz="3200" b="1" i="0" u="none" strike="noStrike" cap="none" normalizeH="0" baseline="0" dirty="0" smtClean="0">
                          <a:ln>
                            <a:noFill/>
                          </a:ln>
                          <a:solidFill>
                            <a:srgbClr val="0000FF"/>
                          </a:solidFill>
                          <a:effectLst/>
                          <a:latin typeface="VNI-Times" pitchFamily="2" charset="0"/>
                          <a:ea typeface="SimSun" pitchFamily="2" charset="-122"/>
                          <a:cs typeface="Times New Roman" pitchFamily="18" charset="0"/>
                        </a:rPr>
                        <a:t>thu nhaäp</a:t>
                      </a:r>
                    </a:p>
                    <a:p>
                      <a:pPr marL="0" marR="0" lvl="0" indent="0" algn="ctr" defTabSz="914400" rtl="0" eaLnBrk="1" fontAlgn="base" latinLnBrk="0" hangingPunct="1">
                        <a:lnSpc>
                          <a:spcPct val="100000"/>
                        </a:lnSpc>
                        <a:spcBef>
                          <a:spcPct val="0"/>
                        </a:spcBef>
                        <a:spcAft>
                          <a:spcPct val="0"/>
                        </a:spcAft>
                        <a:buClrTx/>
                        <a:buSzTx/>
                        <a:buFontTx/>
                        <a:buNone/>
                        <a:tabLst/>
                      </a:pPr>
                      <a:r>
                        <a:rPr kumimoji="0" lang="pt-BR" sz="3200" b="1" i="0" u="none" strike="noStrike" cap="none" normalizeH="0" baseline="0" dirty="0" smtClean="0">
                          <a:ln>
                            <a:noFill/>
                          </a:ln>
                          <a:solidFill>
                            <a:srgbClr val="0000FF"/>
                          </a:solidFill>
                          <a:effectLst/>
                          <a:latin typeface="VNI-Times" pitchFamily="2" charset="0"/>
                          <a:ea typeface="SimSun" pitchFamily="2" charset="-122"/>
                          <a:cs typeface="Times New Roman" pitchFamily="18" charset="0"/>
                        </a:rPr>
                        <a:t>(6)</a:t>
                      </a:r>
                      <a:endParaRPr kumimoji="0" lang="pt-BR" sz="3200" b="1" i="0" u="none" strike="noStrike" cap="none" normalizeH="0" baseline="0" dirty="0" smtClean="0">
                        <a:ln>
                          <a:noFill/>
                        </a:ln>
                        <a:solidFill>
                          <a:srgbClr val="0000FF"/>
                        </a:solidFill>
                        <a:effectLst/>
                        <a:latin typeface="Arial" charset="0"/>
                        <a:ea typeface="SimSun" pitchFamily="2" charset="-122"/>
                        <a:cs typeface="Times New Roman" pitchFamily="18" charset="0"/>
                      </a:endParaRPr>
                    </a:p>
                  </a:txBody>
                  <a:tcPr horzOverflow="overflow">
                    <a:lnL>
                      <a:noFill/>
                    </a:lnL>
                    <a:lnR>
                      <a:noFill/>
                    </a:lnR>
                    <a:lnT cap="fla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4400" b="0" i="0" u="none" strike="noStrike" cap="none" normalizeH="0" baseline="0" dirty="0" smtClean="0">
                          <a:ln>
                            <a:noFill/>
                          </a:ln>
                          <a:solidFill>
                            <a:srgbClr val="0000FF"/>
                          </a:solidFill>
                          <a:effectLst/>
                          <a:latin typeface="VNI-Times" pitchFamily="2" charset="0"/>
                          <a:ea typeface="SimSun" pitchFamily="2" charset="-122"/>
                          <a:cs typeface="Times New Roman" pitchFamily="18" charset="0"/>
                        </a:rPr>
                        <a:t>-</a:t>
                      </a:r>
                      <a:endParaRPr kumimoji="0" lang="en-US" sz="4400" b="0" i="0" u="none" strike="noStrike" cap="none" normalizeH="0" baseline="0" dirty="0" smtClean="0">
                        <a:ln>
                          <a:noFill/>
                        </a:ln>
                        <a:solidFill>
                          <a:srgbClr val="0000FF"/>
                        </a:solidFill>
                        <a:effectLst/>
                        <a:latin typeface="Arial" charset="0"/>
                        <a:ea typeface="SimSun" pitchFamily="2" charset="-122"/>
                        <a:cs typeface="Times New Roman" pitchFamily="18" charset="0"/>
                      </a:endParaRPr>
                    </a:p>
                  </a:txBody>
                  <a:tcPr anchor="ctr" horzOverflow="overflow">
                    <a:lnL>
                      <a:noFill/>
                    </a:lnL>
                    <a:lnR>
                      <a:noFill/>
                    </a:lnR>
                    <a:lnT cap="fla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rgbClr val="0000FF"/>
                          </a:solidFill>
                          <a:effectLst/>
                          <a:latin typeface="VNI-Times" pitchFamily="2" charset="0"/>
                          <a:ea typeface="SimSun" pitchFamily="2" charset="-122"/>
                          <a:cs typeface="Times New Roman" pitchFamily="18" charset="0"/>
                        </a:rPr>
                        <a:t>Thu </a:t>
                      </a:r>
                      <a:r>
                        <a:rPr kumimoji="0" lang="en-US" sz="2800" b="1" i="0" u="none" strike="noStrike" cap="none" normalizeH="0" baseline="0" dirty="0" err="1" smtClean="0">
                          <a:ln>
                            <a:noFill/>
                          </a:ln>
                          <a:solidFill>
                            <a:srgbClr val="0000FF"/>
                          </a:solidFill>
                          <a:effectLst/>
                          <a:latin typeface="VNI-Times" pitchFamily="2" charset="0"/>
                          <a:ea typeface="SimSun" pitchFamily="2" charset="-122"/>
                          <a:cs typeface="Times New Roman" pitchFamily="18" charset="0"/>
                        </a:rPr>
                        <a:t>nhập</a:t>
                      </a:r>
                      <a:endParaRPr kumimoji="0" lang="en-US" sz="2800" b="1" i="0" u="none" strike="noStrike" cap="none" normalizeH="0" baseline="0" dirty="0" smtClean="0">
                        <a:ln>
                          <a:noFill/>
                        </a:ln>
                        <a:solidFill>
                          <a:srgbClr val="0000FF"/>
                        </a:solidFill>
                        <a:effectLst/>
                        <a:latin typeface="VNI-Times" pitchFamily="2" charset="0"/>
                        <a:ea typeface="SimSun" pitchFamily="2" charset="-122"/>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err="1" smtClean="0">
                          <a:ln>
                            <a:noFill/>
                          </a:ln>
                          <a:solidFill>
                            <a:srgbClr val="0000FF"/>
                          </a:solidFill>
                          <a:effectLst/>
                          <a:latin typeface="VNI-Times" pitchFamily="2" charset="0"/>
                          <a:ea typeface="SimSun" pitchFamily="2" charset="-122"/>
                          <a:cs typeface="Times New Roman" pitchFamily="18" charset="0"/>
                        </a:rPr>
                        <a:t>mieãn</a:t>
                      </a:r>
                      <a:r>
                        <a:rPr kumimoji="0" lang="en-US" sz="2800" b="1" i="0" u="none" strike="noStrike" cap="none" normalizeH="0" baseline="0" dirty="0" smtClean="0">
                          <a:ln>
                            <a:noFill/>
                          </a:ln>
                          <a:solidFill>
                            <a:srgbClr val="0000FF"/>
                          </a:solidFill>
                          <a:effectLst/>
                          <a:latin typeface="VNI-Times" pitchFamily="2" charset="0"/>
                          <a:ea typeface="SimSun" pitchFamily="2" charset="-122"/>
                          <a:cs typeface="Times New Roman" pitchFamily="18" charset="0"/>
                        </a:rPr>
                        <a:t> </a:t>
                      </a:r>
                      <a:r>
                        <a:rPr kumimoji="0" lang="en-US" sz="2800" b="1" i="0" u="none" strike="noStrike" cap="none" normalizeH="0" baseline="0" dirty="0" err="1" smtClean="0">
                          <a:ln>
                            <a:noFill/>
                          </a:ln>
                          <a:solidFill>
                            <a:srgbClr val="0000FF"/>
                          </a:solidFill>
                          <a:effectLst/>
                          <a:latin typeface="VNI-Times" pitchFamily="2" charset="0"/>
                          <a:ea typeface="SimSun" pitchFamily="2" charset="-122"/>
                          <a:cs typeface="Times New Roman" pitchFamily="18" charset="0"/>
                        </a:rPr>
                        <a:t>thueá</a:t>
                      </a:r>
                      <a:endParaRPr kumimoji="0" lang="en-US" sz="2800" b="1" i="0" u="none" strike="noStrike" cap="none" normalizeH="0" baseline="0" dirty="0" smtClean="0">
                        <a:ln>
                          <a:noFill/>
                        </a:ln>
                        <a:solidFill>
                          <a:srgbClr val="0000FF"/>
                        </a:solidFill>
                        <a:effectLst/>
                        <a:latin typeface="VNI-Times" pitchFamily="2" charset="0"/>
                        <a:ea typeface="SimSun" pitchFamily="2" charset="-122"/>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rgbClr val="0000FF"/>
                          </a:solidFill>
                          <a:effectLst/>
                          <a:latin typeface="VNI-Times" pitchFamily="2" charset="0"/>
                          <a:ea typeface="SimSun" pitchFamily="2" charset="-122"/>
                          <a:cs typeface="Times New Roman" pitchFamily="18" charset="0"/>
                        </a:rPr>
                        <a:t>(7)</a:t>
                      </a:r>
                      <a:endParaRPr kumimoji="0" lang="en-US" sz="2800" b="1" i="0" u="none" strike="noStrike" cap="none" normalizeH="0" baseline="0" dirty="0" smtClean="0">
                        <a:ln>
                          <a:noFill/>
                        </a:ln>
                        <a:solidFill>
                          <a:srgbClr val="0000FF"/>
                        </a:solidFill>
                        <a:effectLst/>
                        <a:latin typeface="Arial" charset="0"/>
                        <a:ea typeface="SimSun" pitchFamily="2" charset="-122"/>
                        <a:cs typeface="Times New Roman" pitchFamily="18" charset="0"/>
                      </a:endParaRPr>
                    </a:p>
                  </a:txBody>
                  <a:tcPr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sp>
        <p:nvSpPr>
          <p:cNvPr id="2" name="Date Placeholder 1"/>
          <p:cNvSpPr>
            <a:spLocks noGrp="1"/>
          </p:cNvSpPr>
          <p:nvPr>
            <p:ph type="dt" sz="half" idx="10"/>
          </p:nvPr>
        </p:nvSpPr>
        <p:spPr/>
        <p:txBody>
          <a:bodyPr/>
          <a:lstStyle/>
          <a:p>
            <a:fld id="{A77B9D09-BC34-4514-8C67-BE0DE31CE8FF}" type="datetime9">
              <a:rPr lang="en-US" smtClean="0"/>
              <a:t>09/01/2024 8:21:48 AM</a:t>
            </a:fld>
            <a:endParaRPr lang="en-US"/>
          </a:p>
        </p:txBody>
      </p:sp>
    </p:spTree>
    <p:extLst>
      <p:ext uri="{BB962C8B-B14F-4D97-AF65-F5344CB8AC3E}">
        <p14:creationId xmlns:p14="http://schemas.microsoft.com/office/powerpoint/2010/main" val="241880513"/>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nodePh="1">
                                  <p:stCondLst>
                                    <p:cond delay="0"/>
                                  </p:stCondLst>
                                  <p:endCondLst>
                                    <p:cond evt="begin" delay="0">
                                      <p:tn val="11"/>
                                    </p:cond>
                                  </p:endCondLst>
                                  <p:childTnLst>
                                    <p:set>
                                      <p:cBhvr>
                                        <p:cTn id="12" dur="1" fill="hold">
                                          <p:stCondLst>
                                            <p:cond delay="0"/>
                                          </p:stCondLst>
                                        </p:cTn>
                                        <p:tgtEl>
                                          <p:spTgt spid="344066">
                                            <p:txEl>
                                              <p:pRg st="0" end="0"/>
                                            </p:txEl>
                                          </p:spTgt>
                                        </p:tgtEl>
                                        <p:attrNameLst>
                                          <p:attrName>style.visibility</p:attrName>
                                        </p:attrNameLst>
                                      </p:cBhvr>
                                      <p:to>
                                        <p:strVal val="visible"/>
                                      </p:to>
                                    </p:set>
                                    <p:anim calcmode="lin" valueType="num">
                                      <p:cBhvr additive="base">
                                        <p:cTn id="13" dur="500" fill="hold"/>
                                        <p:tgtEl>
                                          <p:spTgt spid="34406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4406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344067">
                                            <p:txEl>
                                              <p:pRg st="0" end="0"/>
                                            </p:txEl>
                                          </p:spTgt>
                                        </p:tgtEl>
                                        <p:attrNameLst>
                                          <p:attrName>style.visibility</p:attrName>
                                        </p:attrNameLst>
                                      </p:cBhvr>
                                      <p:to>
                                        <p:strVal val="visible"/>
                                      </p:to>
                                    </p:set>
                                    <p:animEffect transition="in" filter="wipe(left)">
                                      <p:cBhvr>
                                        <p:cTn id="19" dur="500"/>
                                        <p:tgtEl>
                                          <p:spTgt spid="344067">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344067">
                                            <p:txEl>
                                              <p:pRg st="1" end="1"/>
                                            </p:txEl>
                                          </p:spTgt>
                                        </p:tgtEl>
                                        <p:attrNameLst>
                                          <p:attrName>style.visibility</p:attrName>
                                        </p:attrNameLst>
                                      </p:cBhvr>
                                      <p:to>
                                        <p:strVal val="visible"/>
                                      </p:to>
                                    </p:set>
                                    <p:animEffect transition="in" filter="wipe(left)">
                                      <p:cBhvr>
                                        <p:cTn id="24" dur="500"/>
                                        <p:tgtEl>
                                          <p:spTgt spid="344067">
                                            <p:txEl>
                                              <p:pRg st="1" end="1"/>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344067">
                                            <p:txEl>
                                              <p:pRg st="2" end="2"/>
                                            </p:txEl>
                                          </p:spTgt>
                                        </p:tgtEl>
                                        <p:attrNameLst>
                                          <p:attrName>style.visibility</p:attrName>
                                        </p:attrNameLst>
                                      </p:cBhvr>
                                      <p:to>
                                        <p:strVal val="visible"/>
                                      </p:to>
                                    </p:set>
                                    <p:animEffect transition="in" filter="wipe(left)">
                                      <p:cBhvr>
                                        <p:cTn id="29" dur="500"/>
                                        <p:tgtEl>
                                          <p:spTgt spid="344067">
                                            <p:txEl>
                                              <p:pRg st="2" end="2"/>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344067">
                                            <p:txEl>
                                              <p:pRg st="3" end="3"/>
                                            </p:txEl>
                                          </p:spTgt>
                                        </p:tgtEl>
                                        <p:attrNameLst>
                                          <p:attrName>style.visibility</p:attrName>
                                        </p:attrNameLst>
                                      </p:cBhvr>
                                      <p:to>
                                        <p:strVal val="visible"/>
                                      </p:to>
                                    </p:set>
                                    <p:animEffect transition="in" filter="wipe(left)">
                                      <p:cBhvr>
                                        <p:cTn id="34" dur="500"/>
                                        <p:tgtEl>
                                          <p:spTgt spid="344067">
                                            <p:txEl>
                                              <p:pRg st="3" end="3"/>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344067">
                                            <p:txEl>
                                              <p:pRg st="4" end="4"/>
                                            </p:txEl>
                                          </p:spTgt>
                                        </p:tgtEl>
                                        <p:attrNameLst>
                                          <p:attrName>style.visibility</p:attrName>
                                        </p:attrNameLst>
                                      </p:cBhvr>
                                      <p:to>
                                        <p:strVal val="visible"/>
                                      </p:to>
                                    </p:set>
                                    <p:animEffect transition="in" filter="wipe(left)">
                                      <p:cBhvr>
                                        <p:cTn id="39" dur="500"/>
                                        <p:tgtEl>
                                          <p:spTgt spid="344067">
                                            <p:txEl>
                                              <p:pRg st="4" end="4"/>
                                            </p:txEl>
                                          </p:spTgt>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344067">
                                            <p:txEl>
                                              <p:pRg st="5" end="5"/>
                                            </p:txEl>
                                          </p:spTgt>
                                        </p:tgtEl>
                                        <p:attrNameLst>
                                          <p:attrName>style.visibility</p:attrName>
                                        </p:attrNameLst>
                                      </p:cBhvr>
                                      <p:to>
                                        <p:strVal val="visible"/>
                                      </p:to>
                                    </p:set>
                                    <p:animEffect transition="in" filter="wipe(left)">
                                      <p:cBhvr>
                                        <p:cTn id="44" dur="500"/>
                                        <p:tgtEl>
                                          <p:spTgt spid="344067">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344067">
                                            <p:txEl>
                                              <p:pRg st="6" end="6"/>
                                            </p:txEl>
                                          </p:spTgt>
                                        </p:tgtEl>
                                        <p:attrNameLst>
                                          <p:attrName>style.visibility</p:attrName>
                                        </p:attrNameLst>
                                      </p:cBhvr>
                                      <p:to>
                                        <p:strVal val="visible"/>
                                      </p:to>
                                    </p:set>
                                    <p:animEffect transition="in" filter="wipe(left)">
                                      <p:cBhvr>
                                        <p:cTn id="49" dur="500"/>
                                        <p:tgtEl>
                                          <p:spTgt spid="34406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4067" grpId="0" build="p" autoUpdateAnimBg="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630" y="980516"/>
            <a:ext cx="9144000" cy="4573560"/>
          </a:xfrm>
          <a:prstGeom prst="rect">
            <a:avLst/>
          </a:prstGeom>
          <a:noFill/>
        </p:spPr>
        <p:txBody>
          <a:bodyPr wrap="square" rtlCol="0">
            <a:spAutoFit/>
          </a:bodyPr>
          <a:lstStyle/>
          <a:p>
            <a:pPr marL="0" lvl="1" indent="230188" algn="just">
              <a:lnSpc>
                <a:spcPct val="130000"/>
              </a:lnSpc>
            </a:pPr>
            <a:r>
              <a:rPr lang="vi-VN" sz="3200" b="1" dirty="0" smtClean="0">
                <a:latin typeface="Times New Roman" pitchFamily="18" charset="0"/>
                <a:cs typeface="Times New Roman" pitchFamily="18" charset="0"/>
                <a:sym typeface="Wingdings" panose="05000000000000000000" pitchFamily="2" charset="2"/>
              </a:rPr>
              <a:t></a:t>
            </a:r>
            <a:r>
              <a:rPr lang="vi-VN" sz="3200" b="1" dirty="0" smtClean="0">
                <a:solidFill>
                  <a:srgbClr val="0000CC"/>
                </a:solidFill>
                <a:latin typeface="Times New Roman" pitchFamily="18" charset="0"/>
                <a:cs typeface="Times New Roman" pitchFamily="18" charset="0"/>
              </a:rPr>
              <a:t>Các </a:t>
            </a:r>
            <a:r>
              <a:rPr lang="vi-VN" sz="3200" b="1" dirty="0">
                <a:solidFill>
                  <a:srgbClr val="0000CC"/>
                </a:solidFill>
                <a:latin typeface="Times New Roman" pitchFamily="18" charset="0"/>
                <a:cs typeface="Times New Roman" pitchFamily="18" charset="0"/>
              </a:rPr>
              <a:t>khoản giảm </a:t>
            </a:r>
            <a:r>
              <a:rPr lang="vi-VN" sz="3200" b="1" dirty="0" smtClean="0">
                <a:solidFill>
                  <a:srgbClr val="0000CC"/>
                </a:solidFill>
                <a:latin typeface="Times New Roman" pitchFamily="18" charset="0"/>
                <a:cs typeface="Times New Roman" pitchFamily="18" charset="0"/>
              </a:rPr>
              <a:t>trừ</a:t>
            </a:r>
            <a:r>
              <a:rPr lang="en-US" sz="3200" b="1" dirty="0" smtClean="0">
                <a:solidFill>
                  <a:srgbClr val="0000CC"/>
                </a:solidFill>
                <a:latin typeface="Times New Roman" pitchFamily="18" charset="0"/>
                <a:cs typeface="Times New Roman" pitchFamily="18" charset="0"/>
              </a:rPr>
              <a:t> (5)</a:t>
            </a:r>
            <a:r>
              <a:rPr lang="vi-VN" sz="3200" b="1" dirty="0" smtClean="0">
                <a:solidFill>
                  <a:srgbClr val="0000CC"/>
                </a:solidFill>
                <a:latin typeface="Times New Roman" pitchFamily="18" charset="0"/>
                <a:cs typeface="Times New Roman" pitchFamily="18" charset="0"/>
              </a:rPr>
              <a:t>:</a:t>
            </a:r>
          </a:p>
          <a:p>
            <a:pPr marL="0" lvl="1" indent="230188" algn="just">
              <a:lnSpc>
                <a:spcPct val="130000"/>
              </a:lnSpc>
            </a:pPr>
            <a:r>
              <a:rPr lang="en-US" sz="3200" b="1" dirty="0" smtClean="0">
                <a:solidFill>
                  <a:srgbClr val="FF0000"/>
                </a:solidFill>
                <a:latin typeface="Times New Roman" pitchFamily="18" charset="0"/>
                <a:cs typeface="Times New Roman" pitchFamily="18" charset="0"/>
              </a:rPr>
              <a:t>1. </a:t>
            </a:r>
            <a:r>
              <a:rPr lang="vi-VN" sz="3200" b="1" dirty="0" smtClean="0">
                <a:solidFill>
                  <a:srgbClr val="FF0000"/>
                </a:solidFill>
                <a:latin typeface="Times New Roman" pitchFamily="18" charset="0"/>
                <a:cs typeface="Times New Roman" pitchFamily="18" charset="0"/>
              </a:rPr>
              <a:t>Giảm </a:t>
            </a:r>
            <a:r>
              <a:rPr lang="vi-VN" sz="3200" b="1" dirty="0">
                <a:solidFill>
                  <a:srgbClr val="FF0000"/>
                </a:solidFill>
                <a:latin typeface="Times New Roman" pitchFamily="18" charset="0"/>
                <a:cs typeface="Times New Roman" pitchFamily="18" charset="0"/>
              </a:rPr>
              <a:t>trừ gia </a:t>
            </a:r>
            <a:r>
              <a:rPr lang="vi-VN" sz="3200" b="1" dirty="0" smtClean="0">
                <a:solidFill>
                  <a:srgbClr val="FF0000"/>
                </a:solidFill>
                <a:latin typeface="Times New Roman" pitchFamily="18" charset="0"/>
                <a:cs typeface="Times New Roman" pitchFamily="18" charset="0"/>
              </a:rPr>
              <a:t>cảnh</a:t>
            </a:r>
            <a:endParaRPr lang="en-US" sz="3200" b="1" dirty="0" smtClean="0">
              <a:solidFill>
                <a:srgbClr val="FF0000"/>
              </a:solidFill>
              <a:latin typeface="Times New Roman" pitchFamily="18" charset="0"/>
              <a:cs typeface="Times New Roman" pitchFamily="18" charset="0"/>
            </a:endParaRPr>
          </a:p>
          <a:p>
            <a:pPr marL="0" lvl="1" algn="just">
              <a:lnSpc>
                <a:spcPct val="130000"/>
              </a:lnSpc>
            </a:pPr>
            <a:r>
              <a:rPr lang="vi-VN" sz="3200" dirty="0">
                <a:latin typeface="Times New Roman" pitchFamily="18" charset="0"/>
                <a:cs typeface="Times New Roman" pitchFamily="18" charset="0"/>
              </a:rPr>
              <a:t>+</a:t>
            </a:r>
            <a:r>
              <a:rPr lang="en-US" sz="3200" dirty="0">
                <a:latin typeface="Times New Roman" pitchFamily="18" charset="0"/>
                <a:cs typeface="Times New Roman" pitchFamily="18" charset="0"/>
              </a:rPr>
              <a:t> </a:t>
            </a:r>
            <a:r>
              <a:rPr lang="vi-VN" sz="3200" dirty="0">
                <a:latin typeface="Times New Roman" pitchFamily="18" charset="0"/>
                <a:cs typeface="Times New Roman" pitchFamily="18" charset="0"/>
              </a:rPr>
              <a:t>Đối với </a:t>
            </a:r>
            <a:r>
              <a:rPr lang="en-US" sz="3200" dirty="0" err="1">
                <a:latin typeface="Times New Roman" pitchFamily="18" charset="0"/>
                <a:cs typeface="Times New Roman" pitchFamily="18" charset="0"/>
              </a:rPr>
              <a:t>bản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thân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người</a:t>
            </a:r>
            <a:r>
              <a:rPr lang="en-US" sz="3200" dirty="0">
                <a:latin typeface="Times New Roman" pitchFamily="18" charset="0"/>
                <a:cs typeface="Times New Roman" pitchFamily="18" charset="0"/>
              </a:rPr>
              <a:t> </a:t>
            </a:r>
            <a:r>
              <a:rPr lang="vi-VN" sz="3200" dirty="0">
                <a:latin typeface="Times New Roman" pitchFamily="18" charset="0"/>
                <a:cs typeface="Times New Roman" pitchFamily="18" charset="0"/>
              </a:rPr>
              <a:t>nộp thuế:</a:t>
            </a:r>
            <a:r>
              <a:rPr lang="en-US" sz="3200" dirty="0">
                <a:latin typeface="Times New Roman" pitchFamily="18" charset="0"/>
                <a:cs typeface="Times New Roman" pitchFamily="18" charset="0"/>
              </a:rPr>
              <a:t> 11</a:t>
            </a:r>
            <a:r>
              <a:rPr lang="vi-VN" sz="3200" dirty="0">
                <a:latin typeface="Times New Roman" pitchFamily="18" charset="0"/>
                <a:cs typeface="Times New Roman" pitchFamily="18" charset="0"/>
              </a:rPr>
              <a:t> triệu đồng/tháng.</a:t>
            </a:r>
          </a:p>
          <a:p>
            <a:pPr marL="0" lvl="1" algn="just">
              <a:lnSpc>
                <a:spcPct val="130000"/>
              </a:lnSpc>
            </a:pPr>
            <a:r>
              <a:rPr lang="vi-VN" sz="3200" dirty="0">
                <a:latin typeface="Times New Roman" pitchFamily="18" charset="0"/>
                <a:cs typeface="Times New Roman" pitchFamily="18" charset="0"/>
              </a:rPr>
              <a:t>+</a:t>
            </a:r>
            <a:r>
              <a:rPr lang="en-US" sz="3200" dirty="0">
                <a:latin typeface="Times New Roman" pitchFamily="18" charset="0"/>
                <a:cs typeface="Times New Roman" pitchFamily="18" charset="0"/>
              </a:rPr>
              <a:t> </a:t>
            </a:r>
            <a:r>
              <a:rPr lang="vi-VN" sz="3200" dirty="0">
                <a:latin typeface="Times New Roman" pitchFamily="18" charset="0"/>
                <a:cs typeface="Times New Roman" pitchFamily="18" charset="0"/>
              </a:rPr>
              <a:t>Đối với người phụ thuộc:</a:t>
            </a:r>
            <a:r>
              <a:rPr lang="en-US" sz="3200" dirty="0">
                <a:latin typeface="Times New Roman" pitchFamily="18" charset="0"/>
                <a:cs typeface="Times New Roman" pitchFamily="18" charset="0"/>
              </a:rPr>
              <a:t> 4,4 </a:t>
            </a:r>
            <a:r>
              <a:rPr lang="vi-VN" sz="3200" dirty="0">
                <a:latin typeface="Times New Roman" pitchFamily="18" charset="0"/>
                <a:cs typeface="Times New Roman" pitchFamily="18" charset="0"/>
              </a:rPr>
              <a:t>triệu đồng/ tháng/người</a:t>
            </a:r>
          </a:p>
          <a:p>
            <a:pPr marL="0" lvl="1" indent="230188" algn="just">
              <a:lnSpc>
                <a:spcPct val="130000"/>
              </a:lnSpc>
            </a:pPr>
            <a:endParaRPr lang="vi-VN" sz="3200" dirty="0" smtClean="0">
              <a:latin typeface="Times New Roman" pitchFamily="18" charset="0"/>
              <a:cs typeface="Times New Roman" pitchFamily="18" charset="0"/>
            </a:endParaRPr>
          </a:p>
        </p:txBody>
      </p:sp>
      <p:sp>
        <p:nvSpPr>
          <p:cNvPr id="2" name="Date Placeholder 1"/>
          <p:cNvSpPr>
            <a:spLocks noGrp="1"/>
          </p:cNvSpPr>
          <p:nvPr>
            <p:ph type="dt" sz="half" idx="4294967295"/>
          </p:nvPr>
        </p:nvSpPr>
        <p:spPr/>
        <p:txBody>
          <a:bodyPr/>
          <a:lstStyle/>
          <a:p>
            <a:fld id="{11256277-2017-4ED1-9470-4F28E2A68FB0}" type="datetime9">
              <a:rPr lang="en-US" smtClean="0"/>
              <a:t>09/01/2024 8:21:48 AM</a:t>
            </a:fld>
            <a:endParaRPr lang="en-US"/>
          </a:p>
        </p:txBody>
      </p:sp>
      <p:sp>
        <p:nvSpPr>
          <p:cNvPr id="3" name="Slide Number Placeholder 2"/>
          <p:cNvSpPr>
            <a:spLocks noGrp="1"/>
          </p:cNvSpPr>
          <p:nvPr>
            <p:ph type="sldNum" sz="quarter" idx="4294967295"/>
          </p:nvPr>
        </p:nvSpPr>
        <p:spPr/>
        <p:txBody>
          <a:bodyPr/>
          <a:lstStyle/>
          <a:p>
            <a:fld id="{41ED9A43-D87F-4B53-92AC-9F05123BCF10}" type="slidenum">
              <a:rPr lang="en-US" smtClean="0"/>
              <a:t>101</a:t>
            </a:fld>
            <a:endParaRPr lang="en-US"/>
          </a:p>
        </p:txBody>
      </p:sp>
    </p:spTree>
    <p:extLst>
      <p:ext uri="{BB962C8B-B14F-4D97-AF65-F5344CB8AC3E}">
        <p14:creationId xmlns:p14="http://schemas.microsoft.com/office/powerpoint/2010/main" val="24101376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53550" y="0"/>
            <a:ext cx="8959970" cy="6494085"/>
          </a:xfrm>
          <a:prstGeom prst="rect">
            <a:avLst/>
          </a:prstGeom>
          <a:noFill/>
        </p:spPr>
        <p:txBody>
          <a:bodyPr wrap="square" rtlCol="0">
            <a:spAutoFit/>
          </a:bodyPr>
          <a:lstStyle/>
          <a:p>
            <a:pPr marL="0" lvl="1" indent="55563" algn="just">
              <a:lnSpc>
                <a:spcPct val="130000"/>
              </a:lnSpc>
            </a:pPr>
            <a:r>
              <a:rPr lang="vi-VN" sz="3200" b="1" dirty="0">
                <a:latin typeface="Times New Roman" pitchFamily="18" charset="0"/>
                <a:cs typeface="Times New Roman" pitchFamily="18" charset="0"/>
              </a:rPr>
              <a:t>Người phụ thuộc bao gồm các đối tượng sau:</a:t>
            </a:r>
          </a:p>
          <a:p>
            <a:pPr marL="0" lvl="1" algn="just">
              <a:lnSpc>
                <a:spcPct val="130000"/>
              </a:lnSpc>
            </a:pPr>
            <a:r>
              <a:rPr lang="vi-VN" sz="3200" dirty="0" smtClean="0">
                <a:latin typeface="Times New Roman" pitchFamily="18" charset="0"/>
                <a:cs typeface="Times New Roman" pitchFamily="18" charset="0"/>
              </a:rPr>
              <a:t>-</a:t>
            </a:r>
            <a:r>
              <a:rPr lang="vi-VN" sz="3200" dirty="0">
                <a:latin typeface="Times New Roman" pitchFamily="18" charset="0"/>
                <a:cs typeface="Times New Roman" pitchFamily="18" charset="0"/>
              </a:rPr>
              <a:t>Con đẻ, con nuôi, con ngoài giá </a:t>
            </a:r>
            <a:r>
              <a:rPr lang="vi-VN" sz="3200" dirty="0" smtClean="0">
                <a:latin typeface="Times New Roman" pitchFamily="18" charset="0"/>
                <a:cs typeface="Times New Roman" pitchFamily="18" charset="0"/>
              </a:rPr>
              <a:t>thú</a:t>
            </a:r>
            <a:r>
              <a:rPr lang="en-US" sz="3200" dirty="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dưới</a:t>
            </a:r>
            <a:r>
              <a:rPr lang="en-US" sz="3200" dirty="0" smtClean="0">
                <a:latin typeface="Times New Roman" pitchFamily="18" charset="0"/>
                <a:cs typeface="Times New Roman" pitchFamily="18" charset="0"/>
              </a:rPr>
              <a:t> 18 </a:t>
            </a:r>
            <a:r>
              <a:rPr lang="en-US" sz="3200" dirty="0" err="1" smtClean="0">
                <a:latin typeface="Times New Roman" pitchFamily="18" charset="0"/>
                <a:cs typeface="Times New Roman" pitchFamily="18" charset="0"/>
              </a:rPr>
              <a:t>tuổi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nếu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trên</a:t>
            </a:r>
            <a:r>
              <a:rPr lang="en-US" sz="3200" dirty="0" smtClean="0">
                <a:latin typeface="Times New Roman" pitchFamily="18" charset="0"/>
                <a:cs typeface="Times New Roman" pitchFamily="18" charset="0"/>
              </a:rPr>
              <a:t> 18 </a:t>
            </a:r>
            <a:r>
              <a:rPr lang="en-US" sz="3200" dirty="0" err="1" smtClean="0">
                <a:latin typeface="Times New Roman" pitchFamily="18" charset="0"/>
                <a:cs typeface="Times New Roman" pitchFamily="18" charset="0"/>
              </a:rPr>
              <a:t>tuổi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thì</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phải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giấy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nhận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đang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học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hoặc</a:t>
            </a:r>
            <a:r>
              <a:rPr lang="en-US" sz="3200" dirty="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bị</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khuyết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tật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không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khả</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năng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lao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động</a:t>
            </a:r>
            <a:r>
              <a:rPr lang="en-US" sz="3200" dirty="0" smtClean="0">
                <a:latin typeface="Times New Roman" pitchFamily="18" charset="0"/>
                <a:cs typeface="Times New Roman" pitchFamily="18" charset="0"/>
              </a:rPr>
              <a:t>.</a:t>
            </a:r>
            <a:endParaRPr lang="vi-VN" sz="3200" dirty="0" smtClean="0">
              <a:latin typeface="Times New Roman" pitchFamily="18" charset="0"/>
              <a:cs typeface="Times New Roman" pitchFamily="18" charset="0"/>
            </a:endParaRPr>
          </a:p>
          <a:p>
            <a:pPr marL="0" lvl="1" algn="just">
              <a:lnSpc>
                <a:spcPct val="130000"/>
              </a:lnSpc>
            </a:pPr>
            <a:r>
              <a:rPr lang="vi-VN" sz="3200" dirty="0" smtClean="0">
                <a:latin typeface="Times New Roman" pitchFamily="18" charset="0"/>
                <a:cs typeface="Times New Roman" pitchFamily="18" charset="0"/>
              </a:rPr>
              <a:t>-</a:t>
            </a:r>
            <a:r>
              <a:rPr lang="vi-VN" sz="3200" dirty="0">
                <a:latin typeface="Times New Roman" pitchFamily="18" charset="0"/>
                <a:cs typeface="Times New Roman" pitchFamily="18" charset="0"/>
              </a:rPr>
              <a:t>Vợ hoặc chồng </a:t>
            </a:r>
            <a:r>
              <a:rPr lang="en-US" sz="3200" dirty="0" err="1" smtClean="0">
                <a:latin typeface="Times New Roman" pitchFamily="18" charset="0"/>
                <a:cs typeface="Times New Roman" pitchFamily="18" charset="0"/>
              </a:rPr>
              <a:t>không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khả</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năng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lao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động</a:t>
            </a:r>
            <a:r>
              <a:rPr lang="en-US" sz="3200" dirty="0" smtClean="0">
                <a:latin typeface="Times New Roman" pitchFamily="18" charset="0"/>
                <a:cs typeface="Times New Roman" pitchFamily="18" charset="0"/>
              </a:rPr>
              <a:t>.</a:t>
            </a:r>
            <a:endParaRPr lang="vi-VN" sz="3200" dirty="0" smtClean="0">
              <a:latin typeface="Times New Roman" pitchFamily="18" charset="0"/>
              <a:cs typeface="Times New Roman" pitchFamily="18" charset="0"/>
            </a:endParaRPr>
          </a:p>
          <a:p>
            <a:pPr marL="0" lvl="1" algn="just">
              <a:lnSpc>
                <a:spcPct val="130000"/>
              </a:lnSpc>
            </a:pPr>
            <a:r>
              <a:rPr lang="vi-VN" sz="3200" dirty="0" smtClean="0">
                <a:latin typeface="Times New Roman" pitchFamily="18" charset="0"/>
                <a:cs typeface="Times New Roman" pitchFamily="18" charset="0"/>
              </a:rPr>
              <a:t>-</a:t>
            </a:r>
            <a:r>
              <a:rPr lang="vi-VN" sz="3200" dirty="0">
                <a:latin typeface="Times New Roman" pitchFamily="18" charset="0"/>
                <a:cs typeface="Times New Roman" pitchFamily="18" charset="0"/>
              </a:rPr>
              <a:t>Cha đẻ, mẹ đẻ, cha vợ, mẹ vợ (hoặc cha chồng, mẹ chồng</a:t>
            </a:r>
            <a:r>
              <a:rPr lang="vi-VN" sz="3200" dirty="0" smtClean="0">
                <a:latin typeface="Times New Roman" pitchFamily="18" charset="0"/>
                <a:cs typeface="Times New Roman" pitchFamily="18" charset="0"/>
              </a:rPr>
              <a: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hết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tuổi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lao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động</a:t>
            </a:r>
            <a:r>
              <a:rPr lang="en-US" sz="3200" dirty="0" smtClean="0">
                <a:latin typeface="Times New Roman" pitchFamily="18" charset="0"/>
                <a:cs typeface="Times New Roman" pitchFamily="18" charset="0"/>
              </a:rPr>
              <a:t>.</a:t>
            </a:r>
            <a:endParaRPr lang="vi-VN" sz="3200" dirty="0" smtClean="0">
              <a:latin typeface="Times New Roman" pitchFamily="18" charset="0"/>
              <a:cs typeface="Times New Roman" pitchFamily="18" charset="0"/>
            </a:endParaRPr>
          </a:p>
          <a:p>
            <a:pPr marL="0" lvl="1" indent="55563" algn="just">
              <a:lnSpc>
                <a:spcPct val="130000"/>
              </a:lnSpc>
            </a:pPr>
            <a:r>
              <a:rPr lang="vi-VN" sz="3200" dirty="0" smtClean="0">
                <a:latin typeface="Times New Roman" pitchFamily="18" charset="0"/>
                <a:cs typeface="Times New Roman" pitchFamily="18" charset="0"/>
              </a:rPr>
              <a:t>-</a:t>
            </a:r>
            <a:r>
              <a:rPr lang="en-US" sz="3200" dirty="0" err="1" smtClean="0">
                <a:latin typeface="Times New Roman" pitchFamily="18" charset="0"/>
                <a:cs typeface="Times New Roman" pitchFamily="18" charset="0"/>
              </a:rPr>
              <a:t>Đối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tượng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khác</a:t>
            </a:r>
            <a:r>
              <a:rPr lang="en-US" sz="3200" dirty="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không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khả</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năng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lao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động</a:t>
            </a:r>
            <a:r>
              <a:rPr lang="en-US" sz="3200" dirty="0" smtClean="0">
                <a:latin typeface="Times New Roman" pitchFamily="18" charset="0"/>
                <a:cs typeface="Times New Roman" pitchFamily="18" charset="0"/>
              </a:rPr>
              <a:t> do </a:t>
            </a:r>
            <a:r>
              <a:rPr lang="en-US" sz="3200" dirty="0" err="1" smtClean="0">
                <a:latin typeface="Times New Roman" pitchFamily="18" charset="0"/>
                <a:cs typeface="Times New Roman" pitchFamily="18" charset="0"/>
              </a:rPr>
              <a:t>người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nộp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thuế</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trực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tiếp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nuôi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dưỡng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nhận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tại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địa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phương</a:t>
            </a:r>
            <a:r>
              <a:rPr lang="en-US" sz="3200" dirty="0" smtClean="0">
                <a:latin typeface="Times New Roman" pitchFamily="18" charset="0"/>
                <a:cs typeface="Times New Roman" pitchFamily="18" charset="0"/>
              </a:rPr>
              <a:t>.</a:t>
            </a:r>
            <a:endParaRPr lang="vi-VN" sz="3200" dirty="0">
              <a:latin typeface="Times New Roman" pitchFamily="18" charset="0"/>
              <a:cs typeface="Times New Roman" pitchFamily="18" charset="0"/>
            </a:endParaRPr>
          </a:p>
        </p:txBody>
      </p:sp>
      <p:sp>
        <p:nvSpPr>
          <p:cNvPr id="2" name="Date Placeholder 1"/>
          <p:cNvSpPr>
            <a:spLocks noGrp="1"/>
          </p:cNvSpPr>
          <p:nvPr>
            <p:ph type="dt" sz="half" idx="4294967295"/>
          </p:nvPr>
        </p:nvSpPr>
        <p:spPr/>
        <p:txBody>
          <a:bodyPr/>
          <a:lstStyle/>
          <a:p>
            <a:fld id="{C6F1F1CE-55E1-47BA-9E7A-803BEBBAA19E}" type="datetime9">
              <a:rPr lang="en-US" smtClean="0"/>
              <a:t>09/01/2024 8:21:48 AM</a:t>
            </a:fld>
            <a:endParaRPr lang="en-US"/>
          </a:p>
        </p:txBody>
      </p:sp>
      <p:sp>
        <p:nvSpPr>
          <p:cNvPr id="3" name="Slide Number Placeholder 2"/>
          <p:cNvSpPr>
            <a:spLocks noGrp="1"/>
          </p:cNvSpPr>
          <p:nvPr>
            <p:ph type="sldNum" sz="quarter" idx="4294967295"/>
          </p:nvPr>
        </p:nvSpPr>
        <p:spPr/>
        <p:txBody>
          <a:bodyPr/>
          <a:lstStyle/>
          <a:p>
            <a:fld id="{41ED9A43-D87F-4B53-92AC-9F05123BCF10}" type="slidenum">
              <a:rPr lang="en-US" smtClean="0"/>
              <a:t>102</a:t>
            </a:fld>
            <a:endParaRPr lang="en-US"/>
          </a:p>
        </p:txBody>
      </p:sp>
    </p:spTree>
    <p:extLst>
      <p:ext uri="{BB962C8B-B14F-4D97-AF65-F5344CB8AC3E}">
        <p14:creationId xmlns:p14="http://schemas.microsoft.com/office/powerpoint/2010/main" val="8731053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152400" y="0"/>
            <a:ext cx="9601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Autofit/>
          </a:bodyPr>
          <a:lstStyle/>
          <a:p>
            <a:pPr lvl="0" algn="ctr">
              <a:defRPr/>
            </a:pPr>
            <a:r>
              <a:rPr lang="vi-VN" sz="3200" dirty="0" smtClean="0"/>
              <a:t>CĂN CỨ TÍNH THUẾ ĐỐI VỚI CÁ NHÂN CƯ TRÚ</a:t>
            </a:r>
            <a:endParaRPr lang="en-US" sz="3200" dirty="0"/>
          </a:p>
        </p:txBody>
      </p:sp>
      <p:sp>
        <p:nvSpPr>
          <p:cNvPr id="5" name="TextBox 4"/>
          <p:cNvSpPr txBox="1"/>
          <p:nvPr/>
        </p:nvSpPr>
        <p:spPr>
          <a:xfrm>
            <a:off x="184030" y="685800"/>
            <a:ext cx="8959970" cy="4573560"/>
          </a:xfrm>
          <a:prstGeom prst="rect">
            <a:avLst/>
          </a:prstGeom>
          <a:noFill/>
        </p:spPr>
        <p:txBody>
          <a:bodyPr wrap="square" rtlCol="0">
            <a:spAutoFit/>
          </a:bodyPr>
          <a:lstStyle/>
          <a:p>
            <a:pPr marL="0" lvl="1" indent="55563" algn="just">
              <a:lnSpc>
                <a:spcPct val="130000"/>
              </a:lnSpc>
            </a:pPr>
            <a:r>
              <a:rPr lang="vi-VN" sz="3200" b="1" dirty="0">
                <a:latin typeface="Times New Roman" pitchFamily="18" charset="0"/>
                <a:cs typeface="Times New Roman" pitchFamily="18" charset="0"/>
              </a:rPr>
              <a:t>Nguyên tắc tính giảm trừ gia </a:t>
            </a:r>
            <a:r>
              <a:rPr lang="vi-VN" sz="3200" b="1" dirty="0" smtClean="0">
                <a:latin typeface="Times New Roman" pitchFamily="18" charset="0"/>
                <a:cs typeface="Times New Roman" pitchFamily="18" charset="0"/>
              </a:rPr>
              <a:t>cảnh(GTGC) </a:t>
            </a:r>
            <a:r>
              <a:rPr lang="vi-VN" sz="3200" b="1" dirty="0">
                <a:latin typeface="Times New Roman" pitchFamily="18" charset="0"/>
                <a:cs typeface="Times New Roman" pitchFamily="18" charset="0"/>
              </a:rPr>
              <a:t>cho người phụ </a:t>
            </a:r>
            <a:r>
              <a:rPr lang="vi-VN" sz="3200" b="1" dirty="0" smtClean="0">
                <a:latin typeface="Times New Roman" pitchFamily="18" charset="0"/>
                <a:cs typeface="Times New Roman" pitchFamily="18" charset="0"/>
              </a:rPr>
              <a:t>thuộc(NPT)</a:t>
            </a:r>
            <a:endParaRPr lang="vi-VN" sz="3200" b="1" dirty="0">
              <a:latin typeface="Times New Roman" pitchFamily="18" charset="0"/>
              <a:cs typeface="Times New Roman" pitchFamily="18" charset="0"/>
            </a:endParaRPr>
          </a:p>
          <a:p>
            <a:pPr marL="0" lvl="1" indent="55563" algn="just">
              <a:lnSpc>
                <a:spcPct val="130000"/>
              </a:lnSpc>
            </a:pPr>
            <a:r>
              <a:rPr lang="vi-VN" sz="3200" dirty="0" smtClean="0">
                <a:latin typeface="Times New Roman" pitchFamily="18" charset="0"/>
                <a:cs typeface="Times New Roman" pitchFamily="18" charset="0"/>
              </a:rPr>
              <a:t>-</a:t>
            </a:r>
            <a:r>
              <a:rPr lang="vi-VN" sz="3200" dirty="0">
                <a:latin typeface="Times New Roman" pitchFamily="18" charset="0"/>
                <a:cs typeface="Times New Roman" pitchFamily="18" charset="0"/>
              </a:rPr>
              <a:t>Chỉ được tính </a:t>
            </a:r>
            <a:r>
              <a:rPr lang="vi-VN" sz="3200" dirty="0" smtClean="0">
                <a:latin typeface="Times New Roman" pitchFamily="18" charset="0"/>
                <a:cs typeface="Times New Roman" pitchFamily="18" charset="0"/>
              </a:rPr>
              <a:t>GTGC khi NNT đã </a:t>
            </a:r>
            <a:r>
              <a:rPr lang="vi-VN" sz="3200" dirty="0">
                <a:latin typeface="Times New Roman" pitchFamily="18" charset="0"/>
                <a:cs typeface="Times New Roman" pitchFamily="18" charset="0"/>
              </a:rPr>
              <a:t>đăng ký thuế và được cấp </a:t>
            </a:r>
            <a:r>
              <a:rPr lang="vi-VN" sz="3200" dirty="0" smtClean="0">
                <a:latin typeface="Times New Roman" pitchFamily="18" charset="0"/>
                <a:cs typeface="Times New Roman" pitchFamily="18" charset="0"/>
              </a:rPr>
              <a:t>MST.</a:t>
            </a:r>
            <a:endParaRPr lang="vi-VN" sz="3200" dirty="0">
              <a:latin typeface="Times New Roman" pitchFamily="18" charset="0"/>
              <a:cs typeface="Times New Roman" pitchFamily="18" charset="0"/>
            </a:endParaRPr>
          </a:p>
          <a:p>
            <a:pPr marL="0" lvl="1" indent="55563" algn="just">
              <a:lnSpc>
                <a:spcPct val="130000"/>
              </a:lnSpc>
            </a:pPr>
            <a:r>
              <a:rPr lang="vi-VN" sz="3200" dirty="0" smtClean="0">
                <a:latin typeface="Times New Roman" pitchFamily="18" charset="0"/>
                <a:cs typeface="Times New Roman" pitchFamily="18" charset="0"/>
              </a:rPr>
              <a:t>-</a:t>
            </a:r>
            <a:r>
              <a:rPr lang="vi-VN" sz="3200" dirty="0">
                <a:latin typeface="Times New Roman" pitchFamily="18" charset="0"/>
                <a:cs typeface="Times New Roman" pitchFamily="18" charset="0"/>
              </a:rPr>
              <a:t>Mỗi </a:t>
            </a:r>
            <a:r>
              <a:rPr lang="vi-VN" sz="3200" dirty="0" smtClean="0">
                <a:latin typeface="Times New Roman" pitchFamily="18" charset="0"/>
                <a:cs typeface="Times New Roman" pitchFamily="18" charset="0"/>
              </a:rPr>
              <a:t>NPT </a:t>
            </a:r>
            <a:r>
              <a:rPr lang="vi-VN" sz="3200" dirty="0">
                <a:latin typeface="Times New Roman" pitchFamily="18" charset="0"/>
                <a:cs typeface="Times New Roman" pitchFamily="18" charset="0"/>
              </a:rPr>
              <a:t>chỉ được tính giảm trừ một lần vào một đối tượng trong năm. Phát sinh tháng nào thì tính giảm trừ tháng đó</a:t>
            </a:r>
            <a:r>
              <a:rPr lang="vi-VN" sz="3200" dirty="0" smtClean="0">
                <a:latin typeface="Times New Roman" pitchFamily="18" charset="0"/>
                <a:cs typeface="Times New Roman" pitchFamily="18" charset="0"/>
              </a:rPr>
              <a:t>.</a:t>
            </a:r>
            <a:endParaRPr lang="vi-VN" sz="3200" dirty="0">
              <a:latin typeface="Times New Roman" pitchFamily="18" charset="0"/>
              <a:cs typeface="Times New Roman" pitchFamily="18" charset="0"/>
            </a:endParaRPr>
          </a:p>
        </p:txBody>
      </p:sp>
    </p:spTree>
    <p:extLst>
      <p:ext uri="{BB962C8B-B14F-4D97-AF65-F5344CB8AC3E}">
        <p14:creationId xmlns:p14="http://schemas.microsoft.com/office/powerpoint/2010/main" val="3505289929"/>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E0D142-99B8-40E5-8F6F-4B98B2B7161E}" type="datetime9">
              <a:rPr lang="en-US" smtClean="0"/>
              <a:t>09/01/2024 8:21:48 AM</a:t>
            </a:fld>
            <a:endParaRPr lang="en-US"/>
          </a:p>
        </p:txBody>
      </p:sp>
      <p:sp>
        <p:nvSpPr>
          <p:cNvPr id="3" name="Slide Number Placeholder 2"/>
          <p:cNvSpPr>
            <a:spLocks noGrp="1"/>
          </p:cNvSpPr>
          <p:nvPr>
            <p:ph type="sldNum" sz="quarter" idx="12"/>
          </p:nvPr>
        </p:nvSpPr>
        <p:spPr/>
        <p:txBody>
          <a:bodyPr/>
          <a:lstStyle/>
          <a:p>
            <a:fld id="{41ED9A43-D87F-4B53-92AC-9F05123BCF10}" type="slidenum">
              <a:rPr lang="en-US" smtClean="0"/>
              <a:t>104</a:t>
            </a:fld>
            <a:endParaRPr lang="en-US"/>
          </a:p>
        </p:txBody>
      </p:sp>
      <p:pic>
        <p:nvPicPr>
          <p:cNvPr id="4" name="Picture 3"/>
          <p:cNvPicPr>
            <a:picLocks noChangeAspect="1"/>
          </p:cNvPicPr>
          <p:nvPr/>
        </p:nvPicPr>
        <p:blipFill>
          <a:blip r:embed="rId2"/>
          <a:stretch>
            <a:fillRect/>
          </a:stretch>
        </p:blipFill>
        <p:spPr>
          <a:xfrm>
            <a:off x="197781" y="0"/>
            <a:ext cx="5404639" cy="3657600"/>
          </a:xfrm>
          <a:prstGeom prst="rect">
            <a:avLst/>
          </a:prstGeom>
        </p:spPr>
      </p:pic>
      <p:pic>
        <p:nvPicPr>
          <p:cNvPr id="5" name="Picture 4"/>
          <p:cNvPicPr>
            <a:picLocks noChangeAspect="1"/>
          </p:cNvPicPr>
          <p:nvPr/>
        </p:nvPicPr>
        <p:blipFill>
          <a:blip r:embed="rId3"/>
          <a:stretch>
            <a:fillRect/>
          </a:stretch>
        </p:blipFill>
        <p:spPr>
          <a:xfrm>
            <a:off x="5602420" y="324734"/>
            <a:ext cx="3453188" cy="3332866"/>
          </a:xfrm>
          <a:prstGeom prst="rect">
            <a:avLst/>
          </a:prstGeom>
        </p:spPr>
      </p:pic>
      <p:sp>
        <p:nvSpPr>
          <p:cNvPr id="6" name="TextBox 5"/>
          <p:cNvSpPr txBox="1"/>
          <p:nvPr/>
        </p:nvSpPr>
        <p:spPr>
          <a:xfrm>
            <a:off x="1039369" y="3997574"/>
            <a:ext cx="8000999" cy="1169551"/>
          </a:xfrm>
          <a:prstGeom prst="rect">
            <a:avLst/>
          </a:prstGeom>
          <a:noFill/>
        </p:spPr>
        <p:txBody>
          <a:bodyPr wrap="square" rtlCol="0">
            <a:spAutoFit/>
          </a:bodyPr>
          <a:lstStyle/>
          <a:p>
            <a:r>
              <a:rPr lang="en-US" sz="3500" dirty="0" err="1" smtClean="0">
                <a:solidFill>
                  <a:srgbClr val="FF0000"/>
                </a:solidFill>
                <a:latin typeface="Times New Roman" panose="02020603050405020304" pitchFamily="18" charset="0"/>
                <a:cs typeface="Times New Roman" panose="02020603050405020304" pitchFamily="18" charset="0"/>
              </a:rPr>
              <a:t>Mức</a:t>
            </a:r>
            <a:r>
              <a:rPr lang="en-US" sz="3500" dirty="0" smtClean="0">
                <a:solidFill>
                  <a:srgbClr val="FF0000"/>
                </a:solidFill>
                <a:latin typeface="Times New Roman" panose="02020603050405020304" pitchFamily="18" charset="0"/>
                <a:cs typeface="Times New Roman" panose="02020603050405020304" pitchFamily="18" charset="0"/>
              </a:rPr>
              <a:t> </a:t>
            </a:r>
            <a:r>
              <a:rPr lang="en-US" sz="3500" dirty="0" err="1" smtClean="0">
                <a:solidFill>
                  <a:srgbClr val="FF0000"/>
                </a:solidFill>
                <a:latin typeface="Times New Roman" panose="02020603050405020304" pitchFamily="18" charset="0"/>
                <a:cs typeface="Times New Roman" panose="02020603050405020304" pitchFamily="18" charset="0"/>
              </a:rPr>
              <a:t>giảm</a:t>
            </a:r>
            <a:r>
              <a:rPr lang="en-US" sz="3500" dirty="0" smtClean="0">
                <a:solidFill>
                  <a:srgbClr val="FF0000"/>
                </a:solidFill>
                <a:latin typeface="Times New Roman" panose="02020603050405020304" pitchFamily="18" charset="0"/>
                <a:cs typeface="Times New Roman" panose="02020603050405020304" pitchFamily="18" charset="0"/>
              </a:rPr>
              <a:t> </a:t>
            </a:r>
            <a:r>
              <a:rPr lang="en-US" sz="3500" dirty="0" err="1" smtClean="0">
                <a:solidFill>
                  <a:srgbClr val="FF0000"/>
                </a:solidFill>
                <a:latin typeface="Times New Roman" panose="02020603050405020304" pitchFamily="18" charset="0"/>
                <a:cs typeface="Times New Roman" panose="02020603050405020304" pitchFamily="18" charset="0"/>
              </a:rPr>
              <a:t>trừ</a:t>
            </a:r>
            <a:r>
              <a:rPr lang="en-US" sz="3500" dirty="0" smtClean="0">
                <a:solidFill>
                  <a:srgbClr val="FF0000"/>
                </a:solidFill>
                <a:latin typeface="Times New Roman" panose="02020603050405020304" pitchFamily="18" charset="0"/>
                <a:cs typeface="Times New Roman" panose="02020603050405020304" pitchFamily="18" charset="0"/>
              </a:rPr>
              <a:t> </a:t>
            </a:r>
            <a:r>
              <a:rPr lang="en-US" sz="3500" dirty="0" err="1" smtClean="0">
                <a:solidFill>
                  <a:srgbClr val="FF0000"/>
                </a:solidFill>
                <a:latin typeface="Times New Roman" panose="02020603050405020304" pitchFamily="18" charset="0"/>
                <a:cs typeface="Times New Roman" panose="02020603050405020304" pitchFamily="18" charset="0"/>
              </a:rPr>
              <a:t>cho</a:t>
            </a:r>
            <a:r>
              <a:rPr lang="en-US" sz="3500" dirty="0" smtClean="0">
                <a:solidFill>
                  <a:srgbClr val="FF0000"/>
                </a:solidFill>
                <a:latin typeface="Times New Roman" panose="02020603050405020304" pitchFamily="18" charset="0"/>
                <a:cs typeface="Times New Roman" panose="02020603050405020304" pitchFamily="18" charset="0"/>
              </a:rPr>
              <a:t> </a:t>
            </a:r>
            <a:r>
              <a:rPr lang="en-US" sz="3500" dirty="0" err="1" smtClean="0">
                <a:solidFill>
                  <a:srgbClr val="FF0000"/>
                </a:solidFill>
                <a:latin typeface="Times New Roman" panose="02020603050405020304" pitchFamily="18" charset="0"/>
                <a:cs typeface="Times New Roman" panose="02020603050405020304" pitchFamily="18" charset="0"/>
              </a:rPr>
              <a:t>người</a:t>
            </a:r>
            <a:r>
              <a:rPr lang="en-US" sz="3500" dirty="0" smtClean="0">
                <a:solidFill>
                  <a:srgbClr val="FF0000"/>
                </a:solidFill>
                <a:latin typeface="Times New Roman" panose="02020603050405020304" pitchFamily="18" charset="0"/>
                <a:cs typeface="Times New Roman" panose="02020603050405020304" pitchFamily="18" charset="0"/>
              </a:rPr>
              <a:t> </a:t>
            </a:r>
            <a:r>
              <a:rPr lang="en-US" sz="3500" dirty="0" err="1" smtClean="0">
                <a:solidFill>
                  <a:srgbClr val="FF0000"/>
                </a:solidFill>
                <a:latin typeface="Times New Roman" panose="02020603050405020304" pitchFamily="18" charset="0"/>
                <a:cs typeface="Times New Roman" panose="02020603050405020304" pitchFamily="18" charset="0"/>
              </a:rPr>
              <a:t>phụ</a:t>
            </a:r>
            <a:r>
              <a:rPr lang="en-US" sz="3500" dirty="0" smtClean="0">
                <a:solidFill>
                  <a:srgbClr val="FF0000"/>
                </a:solidFill>
                <a:latin typeface="Times New Roman" panose="02020603050405020304" pitchFamily="18" charset="0"/>
                <a:cs typeface="Times New Roman" panose="02020603050405020304" pitchFamily="18" charset="0"/>
              </a:rPr>
              <a:t> </a:t>
            </a:r>
            <a:r>
              <a:rPr lang="en-US" sz="3500" dirty="0" err="1" smtClean="0">
                <a:solidFill>
                  <a:srgbClr val="FF0000"/>
                </a:solidFill>
                <a:latin typeface="Times New Roman" panose="02020603050405020304" pitchFamily="18" charset="0"/>
                <a:cs typeface="Times New Roman" panose="02020603050405020304" pitchFamily="18" charset="0"/>
              </a:rPr>
              <a:t>thuộc</a:t>
            </a:r>
            <a:r>
              <a:rPr lang="en-US" sz="3500" dirty="0" smtClean="0">
                <a:solidFill>
                  <a:srgbClr val="FF0000"/>
                </a:solidFill>
                <a:latin typeface="Times New Roman" panose="02020603050405020304" pitchFamily="18" charset="0"/>
                <a:cs typeface="Times New Roman" panose="02020603050405020304" pitchFamily="18" charset="0"/>
              </a:rPr>
              <a:t>: </a:t>
            </a:r>
          </a:p>
          <a:p>
            <a:r>
              <a:rPr lang="en-US" sz="3500" dirty="0" smtClean="0">
                <a:solidFill>
                  <a:srgbClr val="FF0000"/>
                </a:solidFill>
                <a:latin typeface="Times New Roman" panose="02020603050405020304" pitchFamily="18" charset="0"/>
                <a:cs typeface="Times New Roman" panose="02020603050405020304" pitchFamily="18" charset="0"/>
              </a:rPr>
              <a:t>4,4 </a:t>
            </a:r>
            <a:r>
              <a:rPr lang="en-US" sz="3500" dirty="0" err="1" smtClean="0">
                <a:solidFill>
                  <a:srgbClr val="FF0000"/>
                </a:solidFill>
                <a:latin typeface="Times New Roman" panose="02020603050405020304" pitchFamily="18" charset="0"/>
                <a:cs typeface="Times New Roman" panose="02020603050405020304" pitchFamily="18" charset="0"/>
              </a:rPr>
              <a:t>triệu</a:t>
            </a:r>
            <a:r>
              <a:rPr lang="en-US" sz="3500" dirty="0" smtClean="0">
                <a:solidFill>
                  <a:srgbClr val="FF0000"/>
                </a:solidFill>
                <a:latin typeface="Times New Roman" panose="02020603050405020304" pitchFamily="18" charset="0"/>
                <a:cs typeface="Times New Roman" panose="02020603050405020304" pitchFamily="18" charset="0"/>
              </a:rPr>
              <a:t> </a:t>
            </a:r>
            <a:r>
              <a:rPr lang="en-US" sz="3500" dirty="0" err="1" smtClean="0">
                <a:solidFill>
                  <a:srgbClr val="FF0000"/>
                </a:solidFill>
                <a:latin typeface="Times New Roman" panose="02020603050405020304" pitchFamily="18" charset="0"/>
                <a:cs typeface="Times New Roman" panose="02020603050405020304" pitchFamily="18" charset="0"/>
              </a:rPr>
              <a:t>đồng</a:t>
            </a:r>
            <a:r>
              <a:rPr lang="en-US" sz="3500" dirty="0" smtClean="0">
                <a:solidFill>
                  <a:srgbClr val="FF0000"/>
                </a:solidFill>
                <a:latin typeface="Times New Roman" panose="02020603050405020304" pitchFamily="18" charset="0"/>
                <a:cs typeface="Times New Roman" panose="02020603050405020304" pitchFamily="18" charset="0"/>
              </a:rPr>
              <a:t>/ 1 </a:t>
            </a:r>
            <a:r>
              <a:rPr lang="en-US" sz="3500" dirty="0" err="1" smtClean="0">
                <a:solidFill>
                  <a:srgbClr val="FF0000"/>
                </a:solidFill>
                <a:latin typeface="Times New Roman" panose="02020603050405020304" pitchFamily="18" charset="0"/>
                <a:cs typeface="Times New Roman" panose="02020603050405020304" pitchFamily="18" charset="0"/>
              </a:rPr>
              <a:t>người</a:t>
            </a:r>
            <a:r>
              <a:rPr lang="en-US" sz="3500" dirty="0" smtClean="0">
                <a:solidFill>
                  <a:srgbClr val="FF0000"/>
                </a:solidFill>
                <a:latin typeface="Times New Roman" panose="02020603050405020304" pitchFamily="18" charset="0"/>
                <a:cs typeface="Times New Roman" panose="02020603050405020304" pitchFamily="18" charset="0"/>
              </a:rPr>
              <a:t>/ 1 </a:t>
            </a:r>
            <a:r>
              <a:rPr lang="en-US" sz="3500" dirty="0" err="1" smtClean="0">
                <a:solidFill>
                  <a:srgbClr val="FF0000"/>
                </a:solidFill>
                <a:latin typeface="Times New Roman" panose="02020603050405020304" pitchFamily="18" charset="0"/>
                <a:cs typeface="Times New Roman" panose="02020603050405020304" pitchFamily="18" charset="0"/>
              </a:rPr>
              <a:t>tháng</a:t>
            </a:r>
            <a:endParaRPr lang="en-US" sz="35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65567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84030" y="381000"/>
            <a:ext cx="8959970" cy="2893100"/>
          </a:xfrm>
          <a:prstGeom prst="rect">
            <a:avLst/>
          </a:prstGeom>
          <a:noFill/>
        </p:spPr>
        <p:txBody>
          <a:bodyPr wrap="square" rtlCol="0">
            <a:spAutoFit/>
          </a:bodyPr>
          <a:lstStyle/>
          <a:p>
            <a:pPr marL="0" lvl="1"/>
            <a:r>
              <a:rPr lang="vi-VN" sz="3200" b="1" dirty="0">
                <a:latin typeface="Times New Roman" pitchFamily="18" charset="0"/>
                <a:cs typeface="Times New Roman" pitchFamily="18" charset="0"/>
                <a:sym typeface="Wingdings" panose="05000000000000000000" pitchFamily="2" charset="2"/>
              </a:rPr>
              <a:t></a:t>
            </a:r>
            <a:r>
              <a:rPr lang="vi-VN" sz="3200" b="1" dirty="0">
                <a:solidFill>
                  <a:srgbClr val="0000CC"/>
                </a:solidFill>
                <a:latin typeface="Times New Roman" pitchFamily="18" charset="0"/>
                <a:cs typeface="Times New Roman" pitchFamily="18" charset="0"/>
              </a:rPr>
              <a:t>Các khoản giảm trừ</a:t>
            </a:r>
            <a:r>
              <a:rPr lang="en-US" sz="3200" b="1" dirty="0">
                <a:solidFill>
                  <a:srgbClr val="0000CC"/>
                </a:solidFill>
                <a:latin typeface="Times New Roman" pitchFamily="18" charset="0"/>
                <a:cs typeface="Times New Roman" pitchFamily="18" charset="0"/>
              </a:rPr>
              <a:t> (5)</a:t>
            </a:r>
            <a:r>
              <a:rPr lang="vi-VN" sz="3200" b="1" dirty="0" smtClean="0">
                <a:solidFill>
                  <a:srgbClr val="0000CC"/>
                </a:solidFill>
                <a:latin typeface="Times New Roman" pitchFamily="18" charset="0"/>
                <a:cs typeface="Times New Roman" pitchFamily="18" charset="0"/>
              </a:rPr>
              <a:t>:</a:t>
            </a:r>
            <a:r>
              <a:rPr lang="en-US" sz="3000" b="1" dirty="0" smtClean="0">
                <a:solidFill>
                  <a:srgbClr val="0000CC"/>
                </a:solidFill>
                <a:latin typeface="Times New Roman" pitchFamily="18" charset="0"/>
                <a:cs typeface="Times New Roman" pitchFamily="18" charset="0"/>
              </a:rPr>
              <a:t> </a:t>
            </a:r>
          </a:p>
          <a:p>
            <a:r>
              <a:rPr lang="en-US" sz="3000" b="1" dirty="0" smtClean="0">
                <a:solidFill>
                  <a:srgbClr val="FF0000"/>
                </a:solidFill>
                <a:latin typeface="Times New Roman" pitchFamily="18" charset="0"/>
                <a:cs typeface="Times New Roman" pitchFamily="18" charset="0"/>
              </a:rPr>
              <a:t>2. </a:t>
            </a:r>
            <a:r>
              <a:rPr lang="en-US" sz="3000" b="1" dirty="0" err="1" smtClean="0">
                <a:solidFill>
                  <a:srgbClr val="FF0000"/>
                </a:solidFill>
                <a:latin typeface="Times New Roman" panose="02020603050405020304" pitchFamily="18" charset="0"/>
                <a:cs typeface="Times New Roman" panose="02020603050405020304" pitchFamily="18" charset="0"/>
              </a:rPr>
              <a:t>Các</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khoản</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đóng</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góp</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từ</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thiện</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nhân</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đạo</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khuyến</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học</a:t>
            </a:r>
            <a:endParaRPr lang="en-US" sz="3000" dirty="0">
              <a:solidFill>
                <a:srgbClr val="FF0000"/>
              </a:solidFill>
              <a:latin typeface="Times New Roman" panose="02020603050405020304" pitchFamily="18" charset="0"/>
              <a:cs typeface="Times New Roman" panose="02020603050405020304" pitchFamily="18" charset="0"/>
            </a:endParaRPr>
          </a:p>
          <a:p>
            <a:r>
              <a:rPr lang="en-US" sz="3000" dirty="0" smtClean="0">
                <a:latin typeface="Times New Roman" panose="02020603050405020304" pitchFamily="18" charset="0"/>
                <a:cs typeface="Times New Roman" panose="02020603050405020304" pitchFamily="18" charset="0"/>
              </a:rPr>
              <a:t>-</a:t>
            </a:r>
            <a:r>
              <a:rPr lang="en-US" sz="3000" dirty="0" err="1">
                <a:latin typeface="Times New Roman" panose="02020603050405020304" pitchFamily="18" charset="0"/>
                <a:cs typeface="Times New Roman" panose="02020603050405020304" pitchFamily="18" charset="0"/>
              </a:rPr>
              <a:t>Các</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khoản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đóng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góp</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từ</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thiện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nhân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đạo</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khuyến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học</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phát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sinh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năm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nào</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được</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giảm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trừ</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vào</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thu</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nhập</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chịu</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thuế</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của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năm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đó</a:t>
            </a:r>
            <a:r>
              <a:rPr lang="en-US" sz="3000" dirty="0">
                <a:latin typeface="Times New Roman" panose="02020603050405020304" pitchFamily="18" charset="0"/>
                <a:cs typeface="Times New Roman" panose="02020603050405020304" pitchFamily="18" charset="0"/>
              </a:rPr>
              <a:t>.</a:t>
            </a:r>
          </a:p>
        </p:txBody>
      </p:sp>
      <p:sp>
        <p:nvSpPr>
          <p:cNvPr id="2" name="Date Placeholder 1"/>
          <p:cNvSpPr>
            <a:spLocks noGrp="1"/>
          </p:cNvSpPr>
          <p:nvPr>
            <p:ph type="dt" sz="half" idx="4294967295"/>
          </p:nvPr>
        </p:nvSpPr>
        <p:spPr/>
        <p:txBody>
          <a:bodyPr/>
          <a:lstStyle/>
          <a:p>
            <a:fld id="{0D6E75FB-5EB3-4685-A75B-EB1C988244BD}" type="datetime9">
              <a:rPr lang="en-US" smtClean="0"/>
              <a:t>09/01/2024 8:21:48 AM</a:t>
            </a:fld>
            <a:endParaRPr lang="en-US"/>
          </a:p>
        </p:txBody>
      </p:sp>
      <p:sp>
        <p:nvSpPr>
          <p:cNvPr id="3" name="Slide Number Placeholder 2"/>
          <p:cNvSpPr>
            <a:spLocks noGrp="1"/>
          </p:cNvSpPr>
          <p:nvPr>
            <p:ph type="sldNum" sz="quarter" idx="4294967295"/>
          </p:nvPr>
        </p:nvSpPr>
        <p:spPr/>
        <p:txBody>
          <a:bodyPr/>
          <a:lstStyle/>
          <a:p>
            <a:fld id="{41ED9A43-D87F-4B53-92AC-9F05123BCF10}" type="slidenum">
              <a:rPr lang="en-US" smtClean="0"/>
              <a:t>105</a:t>
            </a:fld>
            <a:endParaRPr lang="en-US"/>
          </a:p>
        </p:txBody>
      </p:sp>
    </p:spTree>
    <p:extLst>
      <p:ext uri="{BB962C8B-B14F-4D97-AF65-F5344CB8AC3E}">
        <p14:creationId xmlns:p14="http://schemas.microsoft.com/office/powerpoint/2010/main" val="35221903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p:nvPr>
            <p:extLst/>
          </p:nvPr>
        </p:nvGraphicFramePr>
        <p:xfrm>
          <a:off x="527177" y="1287005"/>
          <a:ext cx="8616823" cy="4873973"/>
        </p:xfrm>
        <a:graphic>
          <a:graphicData uri="http://schemas.openxmlformats.org/drawingml/2006/table">
            <a:tbl>
              <a:tblPr firstRow="1" bandRow="1">
                <a:tableStyleId>{5940675A-B579-460E-94D1-54222C63F5DA}</a:tableStyleId>
              </a:tblPr>
              <a:tblGrid>
                <a:gridCol w="2258074">
                  <a:extLst>
                    <a:ext uri="{9D8B030D-6E8A-4147-A177-3AD203B41FA5}">
                      <a16:colId xmlns:a16="http://schemas.microsoft.com/office/drawing/2014/main" val="20000"/>
                    </a:ext>
                  </a:extLst>
                </a:gridCol>
                <a:gridCol w="2535717">
                  <a:extLst>
                    <a:ext uri="{9D8B030D-6E8A-4147-A177-3AD203B41FA5}">
                      <a16:colId xmlns:a16="http://schemas.microsoft.com/office/drawing/2014/main" val="20001"/>
                    </a:ext>
                  </a:extLst>
                </a:gridCol>
                <a:gridCol w="2587157">
                  <a:extLst>
                    <a:ext uri="{9D8B030D-6E8A-4147-A177-3AD203B41FA5}">
                      <a16:colId xmlns:a16="http://schemas.microsoft.com/office/drawing/2014/main" val="20002"/>
                    </a:ext>
                  </a:extLst>
                </a:gridCol>
                <a:gridCol w="1235875">
                  <a:extLst>
                    <a:ext uri="{9D8B030D-6E8A-4147-A177-3AD203B41FA5}">
                      <a16:colId xmlns:a16="http://schemas.microsoft.com/office/drawing/2014/main" val="20003"/>
                    </a:ext>
                  </a:extLst>
                </a:gridCol>
              </a:tblGrid>
              <a:tr h="1340372">
                <a:tc>
                  <a:txBody>
                    <a:bodyPr/>
                    <a:lstStyle/>
                    <a:p>
                      <a:pPr indent="0" algn="ctr">
                        <a:buNone/>
                      </a:pPr>
                      <a:r>
                        <a:rPr lang="en-US" sz="2800" b="1" dirty="0" err="1">
                          <a:solidFill>
                            <a:srgbClr val="000000"/>
                          </a:solidFill>
                          <a:latin typeface="Times New Roman" panose="02020603050405020304" pitchFamily="18" charset="0"/>
                          <a:cs typeface="Times New Roman" panose="02020603050405020304" pitchFamily="18" charset="0"/>
                        </a:rPr>
                        <a:t>Các</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khoản</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trích</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theo</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lương</a:t>
                      </a:r>
                      <a:endParaRPr lang="en-US" sz="2800" b="1" dirty="0">
                        <a:solidFill>
                          <a:srgbClr val="000000"/>
                        </a:solidFill>
                        <a:latin typeface="Times New Roman" panose="02020603050405020304" pitchFamily="18" charset="0"/>
                        <a:ea typeface="Calibri" panose="020F050202020403020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BE4D5"/>
                    </a:solidFill>
                  </a:tcPr>
                </a:tc>
                <a:tc>
                  <a:txBody>
                    <a:bodyPr/>
                    <a:lstStyle/>
                    <a:p>
                      <a:pPr indent="0" algn="ctr">
                        <a:buNone/>
                      </a:pPr>
                      <a:r>
                        <a:rPr lang="en-US" sz="2800" b="1" dirty="0" err="1">
                          <a:solidFill>
                            <a:srgbClr val="000000"/>
                          </a:solidFill>
                          <a:latin typeface="Times New Roman" panose="02020603050405020304" pitchFamily="18" charset="0"/>
                          <a:cs typeface="Times New Roman" panose="02020603050405020304" pitchFamily="18" charset="0"/>
                        </a:rPr>
                        <a:t>Tỷ</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lệ</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trích</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vào</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lương</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của</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người</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lao</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động</a:t>
                      </a:r>
                      <a:endParaRPr lang="en-US" sz="2800" b="1" dirty="0">
                        <a:solidFill>
                          <a:srgbClr val="000000"/>
                        </a:solidFill>
                        <a:latin typeface="Times New Roman" panose="02020603050405020304" pitchFamily="18" charset="0"/>
                        <a:ea typeface="Calibri" panose="020F050202020403020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BE4D5"/>
                    </a:solidFill>
                  </a:tcPr>
                </a:tc>
                <a:tc>
                  <a:txBody>
                    <a:bodyPr/>
                    <a:lstStyle/>
                    <a:p>
                      <a:pPr indent="0" algn="ctr">
                        <a:buNone/>
                      </a:pPr>
                      <a:r>
                        <a:rPr lang="en-US" sz="2800" b="1" dirty="0" err="1">
                          <a:solidFill>
                            <a:srgbClr val="000000"/>
                          </a:solidFill>
                          <a:latin typeface="Times New Roman" panose="02020603050405020304" pitchFamily="18" charset="0"/>
                          <a:cs typeface="Times New Roman" panose="02020603050405020304" pitchFamily="18" charset="0"/>
                        </a:rPr>
                        <a:t>Tỷ</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lệ</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trích</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vào</a:t>
                      </a:r>
                      <a:r>
                        <a:rPr lang="en-US" sz="2800" b="1" dirty="0">
                          <a:solidFill>
                            <a:srgbClr val="000000"/>
                          </a:solidFill>
                          <a:latin typeface="Times New Roman" panose="02020603050405020304" pitchFamily="18" charset="0"/>
                          <a:cs typeface="Times New Roman" panose="02020603050405020304" pitchFamily="18" charset="0"/>
                        </a:rPr>
                        <a:t> chi </a:t>
                      </a:r>
                      <a:r>
                        <a:rPr lang="en-US" sz="2800" b="1" dirty="0" err="1">
                          <a:solidFill>
                            <a:srgbClr val="000000"/>
                          </a:solidFill>
                          <a:latin typeface="Times New Roman" panose="02020603050405020304" pitchFamily="18" charset="0"/>
                          <a:cs typeface="Times New Roman" panose="02020603050405020304" pitchFamily="18" charset="0"/>
                        </a:rPr>
                        <a:t>phí</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của</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smtClean="0">
                          <a:solidFill>
                            <a:srgbClr val="000000"/>
                          </a:solidFill>
                          <a:latin typeface="Times New Roman" panose="02020603050405020304" pitchFamily="18" charset="0"/>
                          <a:cs typeface="Times New Roman" panose="02020603050405020304" pitchFamily="18" charset="0"/>
                        </a:rPr>
                        <a:t>Doanh</a:t>
                      </a:r>
                      <a:r>
                        <a:rPr lang="en-US" sz="2800" b="1" baseline="0" dirty="0" smtClean="0">
                          <a:solidFill>
                            <a:srgbClr val="000000"/>
                          </a:solidFill>
                          <a:latin typeface="Times New Roman" panose="02020603050405020304" pitchFamily="18" charset="0"/>
                          <a:cs typeface="Times New Roman" panose="02020603050405020304" pitchFamily="18" charset="0"/>
                        </a:rPr>
                        <a:t> </a:t>
                      </a:r>
                      <a:r>
                        <a:rPr lang="en-US" sz="2800" b="1" baseline="0" dirty="0" err="1" smtClean="0">
                          <a:solidFill>
                            <a:srgbClr val="000000"/>
                          </a:solidFill>
                          <a:latin typeface="Times New Roman" panose="02020603050405020304" pitchFamily="18" charset="0"/>
                          <a:cs typeface="Times New Roman" panose="02020603050405020304" pitchFamily="18" charset="0"/>
                        </a:rPr>
                        <a:t>nghiệp</a:t>
                      </a:r>
                      <a:endParaRPr lang="en-US" sz="2800" b="1" dirty="0">
                        <a:solidFill>
                          <a:srgbClr val="000000"/>
                        </a:solidFill>
                        <a:latin typeface="Times New Roman" panose="02020603050405020304" pitchFamily="18" charset="0"/>
                        <a:ea typeface="Calibri" panose="020F050202020403020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BE4D5"/>
                    </a:solidFill>
                  </a:tcPr>
                </a:tc>
                <a:tc>
                  <a:txBody>
                    <a:bodyPr/>
                    <a:lstStyle/>
                    <a:p>
                      <a:pPr indent="0" algn="ctr">
                        <a:buNone/>
                      </a:pPr>
                      <a:r>
                        <a:rPr lang="en-US" sz="2800" b="1">
                          <a:solidFill>
                            <a:srgbClr val="000000"/>
                          </a:solidFill>
                          <a:latin typeface="Times New Roman" panose="02020603050405020304" pitchFamily="18" charset="0"/>
                          <a:cs typeface="Times New Roman" panose="02020603050405020304" pitchFamily="18" charset="0"/>
                        </a:rPr>
                        <a:t>Tổng cộng</a:t>
                      </a:r>
                      <a:endParaRPr lang="en-US" sz="2800" b="1">
                        <a:solidFill>
                          <a:srgbClr val="000000"/>
                        </a:solidFill>
                        <a:latin typeface="Times New Roman" panose="02020603050405020304" pitchFamily="18" charset="0"/>
                        <a:ea typeface="Calibri" panose="020F050202020403020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BE4D5"/>
                    </a:solidFill>
                  </a:tcPr>
                </a:tc>
                <a:extLst>
                  <a:ext uri="{0D108BD9-81ED-4DB2-BD59-A6C34878D82A}">
                    <a16:rowId xmlns:a16="http://schemas.microsoft.com/office/drawing/2014/main" val="10000"/>
                  </a:ext>
                </a:extLst>
              </a:tr>
              <a:tr h="669603">
                <a:tc>
                  <a:txBody>
                    <a:bodyPr/>
                    <a:lstStyle/>
                    <a:p>
                      <a:pPr indent="0" algn="ctr">
                        <a:buNone/>
                      </a:pPr>
                      <a:r>
                        <a:rPr lang="en-US" sz="2800" b="0">
                          <a:solidFill>
                            <a:srgbClr val="000000"/>
                          </a:solidFill>
                          <a:latin typeface="Times New Roman" panose="02020603050405020304" pitchFamily="18" charset="0"/>
                          <a:cs typeface="Times New Roman" panose="02020603050405020304" pitchFamily="18" charset="0"/>
                        </a:rPr>
                        <a:t>BHXH</a:t>
                      </a:r>
                      <a:endParaRPr lang="en-US" sz="2800" b="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0">
                          <a:solidFill>
                            <a:srgbClr val="000000"/>
                          </a:solidFill>
                          <a:latin typeface="Times New Roman" panose="02020603050405020304" pitchFamily="18" charset="0"/>
                          <a:cs typeface="Times New Roman" panose="02020603050405020304" pitchFamily="18" charset="0"/>
                        </a:rPr>
                        <a:t>8%</a:t>
                      </a:r>
                      <a:endParaRPr lang="en-US" sz="2800" b="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0">
                          <a:solidFill>
                            <a:srgbClr val="000000"/>
                          </a:solidFill>
                          <a:latin typeface="Times New Roman" panose="02020603050405020304" pitchFamily="18" charset="0"/>
                          <a:cs typeface="Times New Roman" panose="02020603050405020304" pitchFamily="18" charset="0"/>
                        </a:rPr>
                        <a:t>17.5%</a:t>
                      </a:r>
                      <a:endParaRPr lang="en-US" sz="2800" b="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1" dirty="0" smtClean="0">
                          <a:solidFill>
                            <a:srgbClr val="000000"/>
                          </a:solidFill>
                          <a:latin typeface="Times New Roman" panose="02020603050405020304" pitchFamily="18" charset="0"/>
                          <a:cs typeface="Times New Roman" panose="02020603050405020304" pitchFamily="18" charset="0"/>
                        </a:rPr>
                        <a:t>25,5</a:t>
                      </a:r>
                      <a:r>
                        <a:rPr lang="en-US" sz="2800" b="1" dirty="0">
                          <a:solidFill>
                            <a:srgbClr val="000000"/>
                          </a:solidFill>
                          <a:latin typeface="Times New Roman" panose="02020603050405020304" pitchFamily="18" charset="0"/>
                          <a:cs typeface="Times New Roman" panose="02020603050405020304" pitchFamily="18" charset="0"/>
                        </a:rPr>
                        <a:t>%</a:t>
                      </a:r>
                      <a:endParaRPr lang="en-US" sz="2800" b="1" dirty="0">
                        <a:solidFill>
                          <a:srgbClr val="000000"/>
                        </a:solidFill>
                        <a:latin typeface="Times New Roman" panose="02020603050405020304" pitchFamily="18" charset="0"/>
                        <a:ea typeface="Calibri" panose="020F050202020403020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1"/>
                  </a:ext>
                </a:extLst>
              </a:tr>
              <a:tr h="670186">
                <a:tc>
                  <a:txBody>
                    <a:bodyPr/>
                    <a:lstStyle/>
                    <a:p>
                      <a:pPr indent="0" algn="ctr">
                        <a:buNone/>
                      </a:pPr>
                      <a:r>
                        <a:rPr lang="en-US" sz="2800" b="0">
                          <a:solidFill>
                            <a:srgbClr val="000000"/>
                          </a:solidFill>
                          <a:latin typeface="Times New Roman" panose="02020603050405020304" pitchFamily="18" charset="0"/>
                          <a:cs typeface="Times New Roman" panose="02020603050405020304" pitchFamily="18" charset="0"/>
                        </a:rPr>
                        <a:t>BHYT</a:t>
                      </a:r>
                      <a:endParaRPr lang="en-US" sz="2800" b="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0">
                          <a:solidFill>
                            <a:srgbClr val="000000"/>
                          </a:solidFill>
                          <a:latin typeface="Times New Roman" panose="02020603050405020304" pitchFamily="18" charset="0"/>
                          <a:cs typeface="Times New Roman" panose="02020603050405020304" pitchFamily="18" charset="0"/>
                        </a:rPr>
                        <a:t>1,5%</a:t>
                      </a:r>
                      <a:endParaRPr lang="en-US" sz="2800" b="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0" dirty="0">
                          <a:solidFill>
                            <a:srgbClr val="000000"/>
                          </a:solidFill>
                          <a:latin typeface="Times New Roman" panose="02020603050405020304" pitchFamily="18" charset="0"/>
                          <a:cs typeface="Times New Roman" panose="02020603050405020304" pitchFamily="18" charset="0"/>
                        </a:rPr>
                        <a:t>3%</a:t>
                      </a:r>
                      <a:endParaRPr lang="en-US"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1">
                          <a:solidFill>
                            <a:srgbClr val="000000"/>
                          </a:solidFill>
                          <a:latin typeface="Times New Roman" panose="02020603050405020304" pitchFamily="18" charset="0"/>
                          <a:cs typeface="Times New Roman" panose="02020603050405020304" pitchFamily="18" charset="0"/>
                        </a:rPr>
                        <a:t>4,5%</a:t>
                      </a:r>
                      <a:endParaRPr lang="en-US" sz="2800" b="1">
                        <a:solidFill>
                          <a:srgbClr val="000000"/>
                        </a:solidFill>
                        <a:latin typeface="Times New Roman" panose="02020603050405020304" pitchFamily="18" charset="0"/>
                        <a:ea typeface="Calibri" panose="020F050202020403020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2"/>
                  </a:ext>
                </a:extLst>
              </a:tr>
              <a:tr h="669603">
                <a:tc>
                  <a:txBody>
                    <a:bodyPr/>
                    <a:lstStyle/>
                    <a:p>
                      <a:pPr indent="0" algn="ctr">
                        <a:buNone/>
                      </a:pPr>
                      <a:r>
                        <a:rPr lang="en-US" sz="2800" b="0">
                          <a:solidFill>
                            <a:srgbClr val="000000"/>
                          </a:solidFill>
                          <a:latin typeface="Times New Roman" panose="02020603050405020304" pitchFamily="18" charset="0"/>
                          <a:cs typeface="Times New Roman" panose="02020603050405020304" pitchFamily="18" charset="0"/>
                        </a:rPr>
                        <a:t>BHTN</a:t>
                      </a:r>
                      <a:endParaRPr lang="en-US" sz="2800" b="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0">
                          <a:solidFill>
                            <a:srgbClr val="000000"/>
                          </a:solidFill>
                          <a:latin typeface="Times New Roman" panose="02020603050405020304" pitchFamily="18" charset="0"/>
                          <a:cs typeface="Times New Roman" panose="02020603050405020304" pitchFamily="18" charset="0"/>
                        </a:rPr>
                        <a:t>1%</a:t>
                      </a:r>
                      <a:endParaRPr lang="en-US" sz="2800" b="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0" dirty="0">
                          <a:solidFill>
                            <a:srgbClr val="000000"/>
                          </a:solidFill>
                          <a:latin typeface="Times New Roman" panose="02020603050405020304" pitchFamily="18" charset="0"/>
                          <a:cs typeface="Times New Roman" panose="02020603050405020304" pitchFamily="18" charset="0"/>
                        </a:rPr>
                        <a:t>1%</a:t>
                      </a:r>
                      <a:endParaRPr lang="en-US"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1">
                          <a:solidFill>
                            <a:srgbClr val="000000"/>
                          </a:solidFill>
                          <a:latin typeface="Times New Roman" panose="02020603050405020304" pitchFamily="18" charset="0"/>
                          <a:cs typeface="Times New Roman" panose="02020603050405020304" pitchFamily="18" charset="0"/>
                        </a:rPr>
                        <a:t>2%</a:t>
                      </a:r>
                      <a:endParaRPr lang="en-US" sz="2800" b="1">
                        <a:solidFill>
                          <a:srgbClr val="000000"/>
                        </a:solidFill>
                        <a:latin typeface="Times New Roman" panose="02020603050405020304" pitchFamily="18" charset="0"/>
                        <a:ea typeface="Calibri" panose="020F050202020403020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3"/>
                  </a:ext>
                </a:extLst>
              </a:tr>
              <a:tr h="670769">
                <a:tc>
                  <a:txBody>
                    <a:bodyPr/>
                    <a:lstStyle/>
                    <a:p>
                      <a:pPr indent="0" algn="ctr">
                        <a:buNone/>
                      </a:pPr>
                      <a:r>
                        <a:rPr lang="en-US" sz="2800" b="0">
                          <a:solidFill>
                            <a:srgbClr val="000000"/>
                          </a:solidFill>
                          <a:latin typeface="Times New Roman" panose="02020603050405020304" pitchFamily="18" charset="0"/>
                          <a:cs typeface="Times New Roman" panose="02020603050405020304" pitchFamily="18" charset="0"/>
                        </a:rPr>
                        <a:t>KPCĐ</a:t>
                      </a:r>
                      <a:endParaRPr lang="en-US" sz="2800" b="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0">
                          <a:solidFill>
                            <a:srgbClr val="000000"/>
                          </a:solidFill>
                          <a:latin typeface="Times New Roman" panose="02020603050405020304" pitchFamily="18" charset="0"/>
                          <a:cs typeface="Times New Roman" panose="02020603050405020304" pitchFamily="18" charset="0"/>
                        </a:rPr>
                        <a:t>-</a:t>
                      </a:r>
                      <a:endParaRPr lang="en-US" sz="2800" b="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0">
                          <a:solidFill>
                            <a:srgbClr val="000000"/>
                          </a:solidFill>
                          <a:latin typeface="Times New Roman" panose="02020603050405020304" pitchFamily="18" charset="0"/>
                          <a:cs typeface="Times New Roman" panose="02020603050405020304" pitchFamily="18" charset="0"/>
                        </a:rPr>
                        <a:t>2%</a:t>
                      </a:r>
                      <a:endParaRPr lang="en-US" sz="2800" b="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1">
                          <a:solidFill>
                            <a:srgbClr val="000000"/>
                          </a:solidFill>
                          <a:latin typeface="Times New Roman" panose="02020603050405020304" pitchFamily="18" charset="0"/>
                          <a:cs typeface="Times New Roman" panose="02020603050405020304" pitchFamily="18" charset="0"/>
                        </a:rPr>
                        <a:t>2%</a:t>
                      </a:r>
                      <a:endParaRPr lang="en-US" sz="2800" b="1">
                        <a:solidFill>
                          <a:srgbClr val="000000"/>
                        </a:solidFill>
                        <a:latin typeface="Times New Roman" panose="02020603050405020304" pitchFamily="18" charset="0"/>
                        <a:ea typeface="Calibri" panose="020F050202020403020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4"/>
                  </a:ext>
                </a:extLst>
              </a:tr>
              <a:tr h="783243">
                <a:tc>
                  <a:txBody>
                    <a:bodyPr/>
                    <a:lstStyle/>
                    <a:p>
                      <a:pPr indent="0" algn="ctr">
                        <a:buNone/>
                      </a:pPr>
                      <a:r>
                        <a:rPr lang="en-US" sz="2800" b="1">
                          <a:solidFill>
                            <a:srgbClr val="000000"/>
                          </a:solidFill>
                          <a:latin typeface="Times New Roman" panose="02020603050405020304" pitchFamily="18" charset="0"/>
                          <a:cs typeface="Times New Roman" panose="02020603050405020304" pitchFamily="18" charset="0"/>
                        </a:rPr>
                        <a:t>Tổng tỷ lệ trích</a:t>
                      </a:r>
                      <a:endParaRPr lang="en-US" sz="2800" b="1">
                        <a:solidFill>
                          <a:srgbClr val="000000"/>
                        </a:solidFill>
                        <a:latin typeface="Times New Roman" panose="02020603050405020304" pitchFamily="18" charset="0"/>
                        <a:ea typeface="Calibri" panose="020F050202020403020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1">
                          <a:solidFill>
                            <a:srgbClr val="000000"/>
                          </a:solidFill>
                          <a:latin typeface="Times New Roman" panose="02020603050405020304" pitchFamily="18" charset="0"/>
                          <a:cs typeface="Times New Roman" panose="02020603050405020304" pitchFamily="18" charset="0"/>
                        </a:rPr>
                        <a:t>10,5%</a:t>
                      </a:r>
                      <a:endParaRPr lang="en-US" sz="2800" b="1">
                        <a:solidFill>
                          <a:srgbClr val="000000"/>
                        </a:solidFill>
                        <a:latin typeface="Times New Roman" panose="02020603050405020304" pitchFamily="18" charset="0"/>
                        <a:ea typeface="Calibri" panose="020F050202020403020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1">
                          <a:solidFill>
                            <a:srgbClr val="000000"/>
                          </a:solidFill>
                          <a:latin typeface="Times New Roman" panose="02020603050405020304" pitchFamily="18" charset="0"/>
                          <a:cs typeface="Times New Roman" panose="02020603050405020304" pitchFamily="18" charset="0"/>
                        </a:rPr>
                        <a:t>23,5%</a:t>
                      </a:r>
                      <a:endParaRPr lang="en-US" sz="2800" b="1">
                        <a:solidFill>
                          <a:srgbClr val="000000"/>
                        </a:solidFill>
                        <a:latin typeface="Times New Roman" panose="02020603050405020304" pitchFamily="18" charset="0"/>
                        <a:ea typeface="Calibri" panose="020F050202020403020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buNone/>
                      </a:pPr>
                      <a:r>
                        <a:rPr lang="en-US" sz="2800" b="1" dirty="0">
                          <a:solidFill>
                            <a:srgbClr val="000000"/>
                          </a:solidFill>
                          <a:latin typeface="Times New Roman" panose="02020603050405020304" pitchFamily="18" charset="0"/>
                          <a:cs typeface="Times New Roman" panose="02020603050405020304" pitchFamily="18" charset="0"/>
                        </a:rPr>
                        <a:t> 34%</a:t>
                      </a:r>
                      <a:endPar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5"/>
                  </a:ext>
                </a:extLst>
              </a:tr>
            </a:tbl>
          </a:graphicData>
        </a:graphic>
      </p:graphicFrame>
      <p:cxnSp>
        <p:nvCxnSpPr>
          <p:cNvPr id="5" name="Straight Connector 4"/>
          <p:cNvCxnSpPr/>
          <p:nvPr/>
        </p:nvCxnSpPr>
        <p:spPr>
          <a:xfrm>
            <a:off x="3276600" y="5867400"/>
            <a:ext cx="1447800" cy="0"/>
          </a:xfrm>
          <a:prstGeom prst="line">
            <a:avLst/>
          </a:prstGeom>
        </p:spPr>
        <p:style>
          <a:lnRef idx="3">
            <a:schemeClr val="accent3"/>
          </a:lnRef>
          <a:fillRef idx="0">
            <a:schemeClr val="accent3"/>
          </a:fillRef>
          <a:effectRef idx="2">
            <a:schemeClr val="accent3"/>
          </a:effectRef>
          <a:fontRef idx="minor">
            <a:schemeClr val="tx1"/>
          </a:fontRef>
        </p:style>
      </p:cxnSp>
      <p:sp>
        <p:nvSpPr>
          <p:cNvPr id="3" name="Date Placeholder 2"/>
          <p:cNvSpPr>
            <a:spLocks noGrp="1"/>
          </p:cNvSpPr>
          <p:nvPr>
            <p:ph type="dt" sz="half" idx="4294967295"/>
          </p:nvPr>
        </p:nvSpPr>
        <p:spPr/>
        <p:txBody>
          <a:bodyPr/>
          <a:lstStyle/>
          <a:p>
            <a:fld id="{3E0F595C-6467-41B7-B03C-7E071CFC9AB3}" type="datetime9">
              <a:rPr lang="en-US" smtClean="0"/>
              <a:t>09/01/2024 8:21:48 AM</a:t>
            </a:fld>
            <a:endParaRPr lang="en-US"/>
          </a:p>
        </p:txBody>
      </p:sp>
      <p:sp>
        <p:nvSpPr>
          <p:cNvPr id="4" name="Slide Number Placeholder 3"/>
          <p:cNvSpPr>
            <a:spLocks noGrp="1"/>
          </p:cNvSpPr>
          <p:nvPr>
            <p:ph type="sldNum" sz="quarter" idx="4294967295"/>
          </p:nvPr>
        </p:nvSpPr>
        <p:spPr/>
        <p:txBody>
          <a:bodyPr/>
          <a:lstStyle/>
          <a:p>
            <a:fld id="{41ED9A43-D87F-4B53-92AC-9F05123BCF10}" type="slidenum">
              <a:rPr lang="en-US" smtClean="0"/>
              <a:t>106</a:t>
            </a:fld>
            <a:endParaRPr lang="en-US"/>
          </a:p>
        </p:txBody>
      </p:sp>
      <p:sp>
        <p:nvSpPr>
          <p:cNvPr id="6" name="TextBox 5"/>
          <p:cNvSpPr txBox="1"/>
          <p:nvPr/>
        </p:nvSpPr>
        <p:spPr>
          <a:xfrm>
            <a:off x="0" y="0"/>
            <a:ext cx="9491345" cy="984885"/>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 </a:t>
            </a:r>
            <a:r>
              <a:rPr lang="en-US" sz="3000" b="1" dirty="0" smtClean="0">
                <a:solidFill>
                  <a:srgbClr val="FF0000"/>
                </a:solidFill>
                <a:latin typeface="Times New Roman" panose="02020603050405020304" pitchFamily="18" charset="0"/>
                <a:cs typeface="Times New Roman" panose="02020603050405020304" pitchFamily="18" charset="0"/>
              </a:rPr>
              <a:t>3. </a:t>
            </a:r>
            <a:r>
              <a:rPr lang="en-US" sz="3000" b="1" dirty="0" err="1" smtClean="0">
                <a:solidFill>
                  <a:srgbClr val="FF0000"/>
                </a:solidFill>
                <a:latin typeface="Times New Roman" panose="02020603050405020304" pitchFamily="18" charset="0"/>
                <a:cs typeface="Times New Roman" panose="02020603050405020304" pitchFamily="18" charset="0"/>
              </a:rPr>
              <a:t>Các</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khoản</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đóng</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góp</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bảo</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hiểm</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bắt</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buộc</a:t>
            </a:r>
            <a:r>
              <a:rPr lang="en-US" sz="3000" dirty="0">
                <a:solidFill>
                  <a:srgbClr val="FF0000"/>
                </a:solidFill>
                <a:latin typeface="Times New Roman" panose="02020603050405020304" pitchFamily="18" charset="0"/>
                <a:cs typeface="Times New Roman" panose="02020603050405020304" pitchFamily="18" charset="0"/>
              </a:rPr>
              <a:t>: </a:t>
            </a:r>
            <a:endParaRPr lang="en-US" sz="3000" dirty="0" smtClean="0">
              <a:solidFill>
                <a:srgbClr val="FF0000"/>
              </a:solidFill>
              <a:latin typeface="Times New Roman" panose="02020603050405020304" pitchFamily="18" charset="0"/>
              <a:cs typeface="Times New Roman" panose="02020603050405020304" pitchFamily="18" charset="0"/>
            </a:endParaRPr>
          </a:p>
          <a:p>
            <a:r>
              <a:rPr lang="en-US" sz="2800" dirty="0" err="1" smtClean="0">
                <a:latin typeface="Times New Roman" panose="02020603050405020304" pitchFamily="18" charset="0"/>
                <a:cs typeface="Times New Roman" panose="02020603050405020304" pitchFamily="18" charset="0"/>
              </a:rPr>
              <a:t>BHXH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BHYT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BHTN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người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trừ</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lương</a:t>
            </a:r>
            <a:r>
              <a:rPr lang="en-US" sz="2800" dirty="0">
                <a:latin typeface="Times New Roman" panose="02020603050405020304" pitchFamily="18" charset="0"/>
                <a:cs typeface="Times New Roman" panose="02020603050405020304" pitchFamily="18" charset="0"/>
              </a:rPr>
              <a:t>. </a:t>
            </a:r>
          </a:p>
        </p:txBody>
      </p:sp>
      <p:sp>
        <p:nvSpPr>
          <p:cNvPr id="7" name="TextBox 6"/>
          <p:cNvSpPr txBox="1"/>
          <p:nvPr/>
        </p:nvSpPr>
        <p:spPr>
          <a:xfrm>
            <a:off x="1441577" y="6181635"/>
            <a:ext cx="8080248" cy="1200329"/>
          </a:xfrm>
          <a:prstGeom prst="rect">
            <a:avLst/>
          </a:prstGeom>
          <a:noFill/>
        </p:spPr>
        <p:txBody>
          <a:bodyPr wrap="square" rtlCol="0">
            <a:spAutoFit/>
          </a:bodyPr>
          <a:lstStyle/>
          <a:p>
            <a:r>
              <a:rPr lang="en-US" sz="3600" dirty="0">
                <a:solidFill>
                  <a:srgbClr val="FF0000"/>
                </a:solidFill>
                <a:latin typeface="Times New Roman" panose="02020603050405020304" pitchFamily="18" charset="0"/>
                <a:cs typeface="Times New Roman" panose="02020603050405020304" pitchFamily="18" charset="0"/>
              </a:rPr>
              <a:t>(</a:t>
            </a:r>
            <a:r>
              <a:rPr lang="en-US" sz="3600" dirty="0" err="1">
                <a:solidFill>
                  <a:srgbClr val="FF0000"/>
                </a:solidFill>
                <a:latin typeface="Times New Roman" panose="02020603050405020304" pitchFamily="18" charset="0"/>
                <a:cs typeface="Times New Roman" panose="02020603050405020304" pitchFamily="18" charset="0"/>
              </a:rPr>
              <a:t>Mức</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lương</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đóng</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bảo</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hiểm</a:t>
            </a:r>
            <a:r>
              <a:rPr lang="en-US" sz="3600" dirty="0">
                <a:solidFill>
                  <a:srgbClr val="FF0000"/>
                </a:solidFill>
                <a:latin typeface="Times New Roman" panose="02020603050405020304" pitchFamily="18" charset="0"/>
                <a:cs typeface="Times New Roman" panose="02020603050405020304" pitchFamily="18" charset="0"/>
              </a:rPr>
              <a:t> x 10,5%)</a:t>
            </a:r>
          </a:p>
          <a:p>
            <a:endParaRPr lang="en-US" sz="36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17937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fade">
                                      <p:cBhvr>
                                        <p:cTn id="13" dur="1000"/>
                                        <p:tgtEl>
                                          <p:spTgt spid="6">
                                            <p:txEl>
                                              <p:pRg st="1" end="1"/>
                                            </p:txEl>
                                          </p:spTgt>
                                        </p:tgtEl>
                                      </p:cBhvr>
                                    </p:animEffect>
                                    <p:anim calcmode="lin" valueType="num">
                                      <p:cBhvr>
                                        <p:cTn id="14"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1000"/>
                                        <p:tgtEl>
                                          <p:spTgt spid="2"/>
                                        </p:tgtEl>
                                      </p:cBhvr>
                                    </p:animEffect>
                                    <p:anim calcmode="lin" valueType="num">
                                      <p:cBhvr>
                                        <p:cTn id="21" dur="1000" fill="hold"/>
                                        <p:tgtEl>
                                          <p:spTgt spid="2"/>
                                        </p:tgtEl>
                                        <p:attrNameLst>
                                          <p:attrName>ppt_x</p:attrName>
                                        </p:attrNameLst>
                                      </p:cBhvr>
                                      <p:tavLst>
                                        <p:tav tm="0">
                                          <p:val>
                                            <p:strVal val="#ppt_x"/>
                                          </p:val>
                                        </p:tav>
                                        <p:tav tm="100000">
                                          <p:val>
                                            <p:strVal val="#ppt_x"/>
                                          </p:val>
                                        </p:tav>
                                      </p:tavLst>
                                    </p:anim>
                                    <p:anim calcmode="lin" valueType="num">
                                      <p:cBhvr>
                                        <p:cTn id="22"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2400" y="-16933"/>
            <a:ext cx="9144000" cy="1015663"/>
          </a:xfrm>
          <a:prstGeom prst="rect">
            <a:avLst/>
          </a:prstGeom>
          <a:noFill/>
        </p:spPr>
        <p:txBody>
          <a:bodyPr wrap="square" rtlCol="0">
            <a:spAutoFit/>
          </a:bodyPr>
          <a:lstStyle/>
          <a:p>
            <a:pPr marL="0" lvl="1" indent="230188" algn="just">
              <a:lnSpc>
                <a:spcPct val="150000"/>
              </a:lnSpc>
            </a:pPr>
            <a:r>
              <a:rPr lang="en-US" sz="4000" b="1" dirty="0" smtClean="0">
                <a:latin typeface="Times New Roman" pitchFamily="18" charset="0"/>
                <a:cs typeface="Times New Roman" pitchFamily="18" charset="0"/>
                <a:sym typeface="Wingdings" panose="05000000000000000000" pitchFamily="2" charset="2"/>
              </a:rPr>
              <a:t>(3) </a:t>
            </a:r>
            <a:r>
              <a:rPr lang="en-US" sz="4000" b="1" dirty="0" err="1" smtClean="0">
                <a:latin typeface="Times New Roman" pitchFamily="18" charset="0"/>
                <a:cs typeface="Times New Roman" pitchFamily="18" charset="0"/>
                <a:sym typeface="Wingdings" panose="05000000000000000000" pitchFamily="2" charset="2"/>
              </a:rPr>
              <a:t>B</a:t>
            </a:r>
            <a:r>
              <a:rPr lang="en-US" sz="4000" b="1" dirty="0" err="1" smtClean="0">
                <a:latin typeface="Times New Roman" pitchFamily="18" charset="0"/>
                <a:cs typeface="Times New Roman" pitchFamily="18" charset="0"/>
              </a:rPr>
              <a:t>iểu</a:t>
            </a:r>
            <a:r>
              <a:rPr lang="en-US" sz="4000" b="1" dirty="0" smtClean="0">
                <a:latin typeface="Times New Roman" pitchFamily="18" charset="0"/>
                <a:cs typeface="Times New Roman" pitchFamily="18" charset="0"/>
              </a:rPr>
              <a:t> </a:t>
            </a:r>
            <a:r>
              <a:rPr lang="en-US" sz="4000" b="1" dirty="0" err="1">
                <a:latin typeface="Times New Roman" pitchFamily="18" charset="0"/>
                <a:cs typeface="Times New Roman" pitchFamily="18" charset="0"/>
              </a:rPr>
              <a:t>thuế</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lũy</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tiến</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từng</a:t>
            </a:r>
            <a:r>
              <a:rPr lang="en-US" sz="4000" b="1" dirty="0">
                <a:latin typeface="Times New Roman" pitchFamily="18" charset="0"/>
                <a:cs typeface="Times New Roman" pitchFamily="18" charset="0"/>
              </a:rPr>
              <a:t> </a:t>
            </a:r>
            <a:r>
              <a:rPr lang="en-US" sz="4000" b="1" dirty="0" err="1" smtClean="0">
                <a:latin typeface="Times New Roman" pitchFamily="18" charset="0"/>
                <a:cs typeface="Times New Roman" pitchFamily="18" charset="0"/>
              </a:rPr>
              <a:t>phần</a:t>
            </a:r>
            <a:endParaRPr lang="vi-VN" sz="4000" b="1" dirty="0" smtClean="0">
              <a:latin typeface="Times New Roman" pitchFamily="18" charset="0"/>
              <a:cs typeface="Times New Roman" pitchFamily="18" charset="0"/>
            </a:endParaRPr>
          </a:p>
        </p:txBody>
      </p:sp>
      <p:pic>
        <p:nvPicPr>
          <p:cNvPr id="5" name="Picture 4"/>
          <p:cNvPicPr/>
          <p:nvPr/>
        </p:nvPicPr>
        <p:blipFill>
          <a:blip r:embed="rId2"/>
          <a:stretch>
            <a:fillRect/>
          </a:stretch>
        </p:blipFill>
        <p:spPr>
          <a:xfrm>
            <a:off x="152399" y="887482"/>
            <a:ext cx="8957733" cy="5741918"/>
          </a:xfrm>
          <a:prstGeom prst="rect">
            <a:avLst/>
          </a:prstGeom>
        </p:spPr>
      </p:pic>
      <p:sp>
        <p:nvSpPr>
          <p:cNvPr id="2" name="Date Placeholder 1"/>
          <p:cNvSpPr>
            <a:spLocks noGrp="1"/>
          </p:cNvSpPr>
          <p:nvPr>
            <p:ph type="dt" sz="half" idx="4294967295"/>
          </p:nvPr>
        </p:nvSpPr>
        <p:spPr/>
        <p:txBody>
          <a:bodyPr/>
          <a:lstStyle/>
          <a:p>
            <a:fld id="{B2B44F9F-9E8D-4FCA-9687-406DB4054E4E}" type="datetime9">
              <a:rPr lang="en-US" smtClean="0"/>
              <a:t>09/01/2024 8:21:48 AM</a:t>
            </a:fld>
            <a:endParaRPr lang="en-US"/>
          </a:p>
        </p:txBody>
      </p:sp>
      <p:sp>
        <p:nvSpPr>
          <p:cNvPr id="3" name="Slide Number Placeholder 2"/>
          <p:cNvSpPr>
            <a:spLocks noGrp="1"/>
          </p:cNvSpPr>
          <p:nvPr>
            <p:ph type="sldNum" sz="quarter" idx="4294967295"/>
          </p:nvPr>
        </p:nvSpPr>
        <p:spPr/>
        <p:txBody>
          <a:bodyPr/>
          <a:lstStyle/>
          <a:p>
            <a:fld id="{41ED9A43-D87F-4B53-92AC-9F05123BCF10}" type="slidenum">
              <a:rPr lang="en-US" smtClean="0"/>
              <a:t>107</a:t>
            </a:fld>
            <a:endParaRPr lang="en-US"/>
          </a:p>
        </p:txBody>
      </p:sp>
    </p:spTree>
    <p:extLst>
      <p:ext uri="{BB962C8B-B14F-4D97-AF65-F5344CB8AC3E}">
        <p14:creationId xmlns:p14="http://schemas.microsoft.com/office/powerpoint/2010/main" val="19573010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630" y="982295"/>
            <a:ext cx="9144000" cy="5213735"/>
          </a:xfrm>
          <a:prstGeom prst="rect">
            <a:avLst/>
          </a:prstGeom>
          <a:noFill/>
        </p:spPr>
        <p:txBody>
          <a:bodyPr wrap="square" rtlCol="0">
            <a:spAutoFit/>
          </a:bodyPr>
          <a:lstStyle/>
          <a:p>
            <a:pPr marL="0" lvl="1" indent="230188" algn="just">
              <a:lnSpc>
                <a:spcPct val="130000"/>
              </a:lnSpc>
            </a:pPr>
            <a:r>
              <a:rPr lang="vi-VN" sz="3200" dirty="0" smtClean="0">
                <a:latin typeface="Times New Roman" pitchFamily="18" charset="0"/>
                <a:cs typeface="Times New Roman" pitchFamily="18" charset="0"/>
              </a:rPr>
              <a:t>-</a:t>
            </a:r>
            <a:r>
              <a:rPr lang="en-US" sz="3200" dirty="0" err="1" smtClean="0">
                <a:latin typeface="Times New Roman" pitchFamily="18" charset="0"/>
                <a:cs typeface="Times New Roman" pitchFamily="18" charset="0"/>
              </a:rPr>
              <a:t>Áp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dụng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đối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với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nhân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vừa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nhập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từ</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tiền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lương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tiền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công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vừa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nhập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từ</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sản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xuất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kinh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doanh</a:t>
            </a:r>
            <a:r>
              <a:rPr lang="en-US" sz="3200" dirty="0" smtClean="0">
                <a:latin typeface="Times New Roman" pitchFamily="18" charset="0"/>
                <a:cs typeface="Times New Roman" pitchFamily="18" charset="0"/>
              </a:rPr>
              <a:t>.</a:t>
            </a:r>
          </a:p>
          <a:p>
            <a:pPr lvl="1" indent="-457200" algn="just">
              <a:lnSpc>
                <a:spcPct val="130000"/>
              </a:lnSpc>
              <a:buFontTx/>
              <a:buChar char="-"/>
            </a:pPr>
            <a:r>
              <a:rPr lang="en-US" sz="3200" dirty="0" err="1" smtClean="0">
                <a:latin typeface="Times New Roman" pitchFamily="18" charset="0"/>
                <a:cs typeface="Times New Roman" pitchFamily="18" charset="0"/>
              </a:rPr>
              <a:t>Cá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nhân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kinh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doanh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nộp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thuế</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TNCN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theo</a:t>
            </a:r>
            <a:r>
              <a:rPr lang="en-US" sz="3200" dirty="0" smtClean="0">
                <a:latin typeface="Times New Roman" pitchFamily="18" charset="0"/>
                <a:cs typeface="Times New Roman" pitchFamily="18" charset="0"/>
              </a:rPr>
              <a:t> ỷ </a:t>
            </a:r>
            <a:r>
              <a:rPr lang="en-US" sz="3200" dirty="0" err="1" smtClean="0">
                <a:latin typeface="Times New Roman" pitchFamily="18" charset="0"/>
                <a:cs typeface="Times New Roman" pitchFamily="18" charset="0"/>
              </a:rPr>
              <a:t>lệ</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doanh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đối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với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từng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lĩnh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vực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ngành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nghề</a:t>
            </a:r>
            <a:r>
              <a:rPr lang="en-US" sz="3200" dirty="0" smtClean="0">
                <a:latin typeface="Times New Roman" pitchFamily="18" charset="0"/>
                <a:cs typeface="Times New Roman" pitchFamily="18" charset="0"/>
              </a:rPr>
              <a:t>.</a:t>
            </a:r>
            <a:endParaRPr lang="en-US" sz="3200" dirty="0">
              <a:latin typeface="Times New Roman" pitchFamily="18" charset="0"/>
              <a:cs typeface="Times New Roman" pitchFamily="18" charset="0"/>
            </a:endParaRPr>
          </a:p>
          <a:p>
            <a:pPr marL="0" lvl="1" algn="just">
              <a:lnSpc>
                <a:spcPct val="130000"/>
              </a:lnSpc>
            </a:pPr>
            <a:r>
              <a:rPr lang="en-US" sz="3200" dirty="0" err="1" smtClean="0">
                <a:latin typeface="Times New Roman" pitchFamily="18" charset="0"/>
                <a:cs typeface="Times New Roman" pitchFamily="18" charset="0"/>
              </a:rPr>
              <a:t>Điều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kiện</a:t>
            </a:r>
            <a:r>
              <a:rPr lang="en-US" sz="3200" dirty="0" smtClean="0">
                <a:latin typeface="Times New Roman" pitchFamily="18" charset="0"/>
                <a:cs typeface="Times New Roman" pitchFamily="18" charset="0"/>
              </a:rPr>
              <a:t>:</a:t>
            </a:r>
          </a:p>
          <a:p>
            <a:pPr marL="0" lvl="1" algn="just">
              <a:lnSpc>
                <a:spcPct val="130000"/>
              </a:lnSpc>
            </a:pPr>
            <a:r>
              <a:rPr lang="en-US" sz="3200" dirty="0" smtClean="0">
                <a:latin typeface="Times New Roman" pitchFamily="18" charset="0"/>
                <a:cs typeface="Times New Roman" pitchFamily="18" charset="0"/>
              </a:rPr>
              <a: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a:t>
            </a:r>
            <a:r>
              <a:rPr lang="en-US" sz="3200" dirty="0" err="1" smtClean="0">
                <a:latin typeface="Times New Roman" pitchFamily="18" charset="0"/>
                <a:cs typeface="Times New Roman" pitchFamily="18" charset="0"/>
              </a:rPr>
              <a:t>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nhân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kinh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doanh</a:t>
            </a:r>
            <a:endParaRPr lang="en-US" sz="3200" dirty="0" smtClean="0">
              <a:latin typeface="Times New Roman" pitchFamily="18" charset="0"/>
              <a:cs typeface="Times New Roman" pitchFamily="18" charset="0"/>
            </a:endParaRPr>
          </a:p>
          <a:p>
            <a:pPr marL="0" lvl="1" algn="just">
              <a:lnSpc>
                <a:spcPct val="130000"/>
              </a:lnSpc>
            </a:pP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Doanh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a:t>
            </a:r>
            <a:r>
              <a:rPr lang="en-US" sz="3200" dirty="0" smtClean="0">
                <a:latin typeface="Times New Roman" pitchFamily="18" charset="0"/>
                <a:cs typeface="Times New Roman" pitchFamily="18" charset="0"/>
              </a:rPr>
              <a:t> &gt; 100.000.000 </a:t>
            </a:r>
            <a:r>
              <a:rPr lang="en-US" sz="3200" dirty="0" err="1" smtClean="0">
                <a:latin typeface="Times New Roman" pitchFamily="18" charset="0"/>
                <a:cs typeface="Times New Roman" pitchFamily="18" charset="0"/>
              </a:rPr>
              <a:t>đồng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năm</a:t>
            </a:r>
            <a:endParaRPr lang="en-US" sz="3200" dirty="0" smtClean="0">
              <a:latin typeface="Times New Roman" pitchFamily="18" charset="0"/>
              <a:cs typeface="Times New Roman" pitchFamily="18" charset="0"/>
            </a:endParaRPr>
          </a:p>
        </p:txBody>
      </p:sp>
      <p:sp>
        <p:nvSpPr>
          <p:cNvPr id="3" name="Title 1"/>
          <p:cNvSpPr>
            <a:spLocks noGrp="1"/>
          </p:cNvSpPr>
          <p:nvPr>
            <p:ph type="title"/>
          </p:nvPr>
        </p:nvSpPr>
        <p:spPr>
          <a:xfrm>
            <a:off x="-152400" y="-1"/>
            <a:ext cx="9601200" cy="982295"/>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Autofit/>
          </a:bodyPr>
          <a:lstStyle/>
          <a:p>
            <a:pPr lvl="0" algn="ctr">
              <a:defRPr/>
            </a:pPr>
            <a:r>
              <a:rPr lang="en-US" sz="3000" dirty="0" err="1" smtClean="0">
                <a:solidFill>
                  <a:srgbClr val="FF0000"/>
                </a:solidFill>
                <a:latin typeface="Times New Roman" panose="02020603050405020304" pitchFamily="18" charset="0"/>
                <a:cs typeface="Times New Roman" panose="02020603050405020304" pitchFamily="18" charset="0"/>
              </a:rPr>
              <a:t>thu</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nhập</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từ</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sản</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xuất</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kinh</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doanh</a:t>
            </a:r>
            <a:endParaRPr lang="en-US" sz="3000" dirty="0">
              <a:solidFill>
                <a:srgbClr val="FF0000"/>
              </a:solidFill>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4294967295"/>
          </p:nvPr>
        </p:nvSpPr>
        <p:spPr/>
        <p:txBody>
          <a:bodyPr/>
          <a:lstStyle/>
          <a:p>
            <a:fld id="{06A17190-9F3C-4BA7-B096-183D0F763417}" type="datetime9">
              <a:rPr lang="en-US" smtClean="0"/>
              <a:t>09/01/2024 8:21:48 AM</a:t>
            </a:fld>
            <a:endParaRPr lang="en-US"/>
          </a:p>
        </p:txBody>
      </p:sp>
      <p:sp>
        <p:nvSpPr>
          <p:cNvPr id="6" name="Slide Number Placeholder 5"/>
          <p:cNvSpPr>
            <a:spLocks noGrp="1"/>
          </p:cNvSpPr>
          <p:nvPr>
            <p:ph type="sldNum" sz="quarter" idx="4294967295"/>
          </p:nvPr>
        </p:nvSpPr>
        <p:spPr/>
        <p:txBody>
          <a:bodyPr/>
          <a:lstStyle/>
          <a:p>
            <a:fld id="{41ED9A43-D87F-4B53-92AC-9F05123BCF10}" type="slidenum">
              <a:rPr lang="en-US" smtClean="0"/>
              <a:t>108</a:t>
            </a:fld>
            <a:endParaRPr lang="en-US"/>
          </a:p>
        </p:txBody>
      </p:sp>
    </p:spTree>
    <p:extLst>
      <p:ext uri="{BB962C8B-B14F-4D97-AF65-F5344CB8AC3E}">
        <p14:creationId xmlns:p14="http://schemas.microsoft.com/office/powerpoint/2010/main" val="9379880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630" y="982295"/>
            <a:ext cx="9144000" cy="1372683"/>
          </a:xfrm>
          <a:prstGeom prst="rect">
            <a:avLst/>
          </a:prstGeom>
          <a:noFill/>
        </p:spPr>
        <p:txBody>
          <a:bodyPr wrap="square" rtlCol="0">
            <a:spAutoFit/>
          </a:bodyPr>
          <a:lstStyle/>
          <a:p>
            <a:pPr marL="0" lvl="1" indent="230188" algn="just">
              <a:lnSpc>
                <a:spcPct val="130000"/>
              </a:lnSpc>
            </a:pPr>
            <a:r>
              <a:rPr lang="en-US" sz="3200" dirty="0" err="1" smtClean="0">
                <a:latin typeface="Times New Roman" pitchFamily="18" charset="0"/>
                <a:cs typeface="Times New Roman" pitchFamily="18" charset="0"/>
              </a:rPr>
              <a:t>Thuế</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TNCN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phải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nộp</a:t>
            </a:r>
            <a:r>
              <a:rPr lang="en-US" sz="3200" dirty="0" smtClean="0">
                <a:latin typeface="Times New Roman" pitchFamily="18" charset="0"/>
                <a:cs typeface="Times New Roman" pitchFamily="18" charset="0"/>
              </a:rPr>
              <a:t> = </a:t>
            </a:r>
            <a:r>
              <a:rPr lang="en-US" sz="3200" dirty="0" err="1" smtClean="0">
                <a:latin typeface="Times New Roman" pitchFamily="18" charset="0"/>
                <a:cs typeface="Times New Roman" pitchFamily="18" charset="0"/>
              </a:rPr>
              <a:t>Doanh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tính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thuế</a:t>
            </a:r>
            <a:r>
              <a:rPr lang="en-US" sz="3200" dirty="0" smtClean="0">
                <a:latin typeface="Times New Roman" pitchFamily="18" charset="0"/>
                <a:cs typeface="Times New Roman" pitchFamily="18" charset="0"/>
              </a:rPr>
              <a:t> x </a:t>
            </a:r>
            <a:r>
              <a:rPr lang="en-US" sz="3200" dirty="0" err="1" smtClean="0">
                <a:latin typeface="Times New Roman" pitchFamily="18" charset="0"/>
                <a:cs typeface="Times New Roman" pitchFamily="18" charset="0"/>
              </a:rPr>
              <a:t>Tỷ</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lệ</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thuế</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TNCN</a:t>
            </a:r>
            <a:endParaRPr lang="en-US" sz="3200" dirty="0" smtClean="0">
              <a:latin typeface="Times New Roman" pitchFamily="18" charset="0"/>
              <a:cs typeface="Times New Roman" pitchFamily="18" charset="0"/>
            </a:endParaRPr>
          </a:p>
        </p:txBody>
      </p:sp>
      <p:sp>
        <p:nvSpPr>
          <p:cNvPr id="3" name="Title 1"/>
          <p:cNvSpPr>
            <a:spLocks noGrp="1"/>
          </p:cNvSpPr>
          <p:nvPr>
            <p:ph type="title"/>
          </p:nvPr>
        </p:nvSpPr>
        <p:spPr>
          <a:xfrm>
            <a:off x="-152400" y="-1"/>
            <a:ext cx="9601200" cy="982295"/>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Autofit/>
          </a:bodyPr>
          <a:lstStyle/>
          <a:p>
            <a:pPr lvl="0" algn="ctr">
              <a:defRPr/>
            </a:pPr>
            <a:r>
              <a:rPr lang="en-US" sz="3000" dirty="0" err="1" smtClean="0">
                <a:solidFill>
                  <a:srgbClr val="FF0000"/>
                </a:solidFill>
                <a:latin typeface="Times New Roman" panose="02020603050405020304" pitchFamily="18" charset="0"/>
                <a:cs typeface="Times New Roman" panose="02020603050405020304" pitchFamily="18" charset="0"/>
              </a:rPr>
              <a:t>thu</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nhập</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từ</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sản</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xuất</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kinh</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doanh</a:t>
            </a:r>
            <a:endParaRPr lang="en-US" sz="3000" dirty="0">
              <a:solidFill>
                <a:srgbClr val="FF0000"/>
              </a:solidFill>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4294967295"/>
          </p:nvPr>
        </p:nvSpPr>
        <p:spPr/>
        <p:txBody>
          <a:bodyPr/>
          <a:lstStyle/>
          <a:p>
            <a:fld id="{06A17190-9F3C-4BA7-B096-183D0F763417}" type="datetime9">
              <a:rPr lang="en-US" smtClean="0"/>
              <a:t>09/01/2024 8:21:48 AM</a:t>
            </a:fld>
            <a:endParaRPr lang="en-US"/>
          </a:p>
        </p:txBody>
      </p:sp>
      <p:sp>
        <p:nvSpPr>
          <p:cNvPr id="6" name="Slide Number Placeholder 5"/>
          <p:cNvSpPr>
            <a:spLocks noGrp="1"/>
          </p:cNvSpPr>
          <p:nvPr>
            <p:ph type="sldNum" sz="quarter" idx="4294967295"/>
          </p:nvPr>
        </p:nvSpPr>
        <p:spPr/>
        <p:txBody>
          <a:bodyPr/>
          <a:lstStyle/>
          <a:p>
            <a:fld id="{41ED9A43-D87F-4B53-92AC-9F05123BCF10}" type="slidenum">
              <a:rPr lang="en-US" smtClean="0"/>
              <a:t>109</a:t>
            </a:fld>
            <a:endParaRPr lang="en-US"/>
          </a:p>
        </p:txBody>
      </p:sp>
      <p:sp>
        <p:nvSpPr>
          <p:cNvPr id="7" name="TextBox 6"/>
          <p:cNvSpPr txBox="1"/>
          <p:nvPr/>
        </p:nvSpPr>
        <p:spPr>
          <a:xfrm>
            <a:off x="76200" y="2514600"/>
            <a:ext cx="9144000" cy="668645"/>
          </a:xfrm>
          <a:prstGeom prst="rect">
            <a:avLst/>
          </a:prstGeom>
          <a:noFill/>
        </p:spPr>
        <p:txBody>
          <a:bodyPr wrap="square" rtlCol="0">
            <a:spAutoFit/>
          </a:bodyPr>
          <a:lstStyle/>
          <a:p>
            <a:pPr marL="0" lvl="1" indent="230188" algn="just">
              <a:lnSpc>
                <a:spcPct val="130000"/>
              </a:lnSpc>
            </a:pPr>
            <a:endParaRPr lang="en-US" sz="3200" dirty="0" smtClean="0">
              <a:latin typeface="Times New Roman" pitchFamily="18" charset="0"/>
              <a:cs typeface="Times New Roman" pitchFamily="18" charset="0"/>
            </a:endParaRPr>
          </a:p>
        </p:txBody>
      </p:sp>
      <p:pic>
        <p:nvPicPr>
          <p:cNvPr id="5" name="Picture 4"/>
          <p:cNvPicPr>
            <a:picLocks noChangeAspect="1"/>
          </p:cNvPicPr>
          <p:nvPr/>
        </p:nvPicPr>
        <p:blipFill>
          <a:blip r:embed="rId2"/>
          <a:stretch>
            <a:fillRect/>
          </a:stretch>
        </p:blipFill>
        <p:spPr>
          <a:xfrm>
            <a:off x="228600" y="2391554"/>
            <a:ext cx="8450566" cy="3933046"/>
          </a:xfrm>
          <a:prstGeom prst="rect">
            <a:avLst/>
          </a:prstGeom>
        </p:spPr>
      </p:pic>
    </p:spTree>
    <p:extLst>
      <p:ext uri="{BB962C8B-B14F-4D97-AF65-F5344CB8AC3E}">
        <p14:creationId xmlns:p14="http://schemas.microsoft.com/office/powerpoint/2010/main" val="11240427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nodePh="1">
                                  <p:stCondLst>
                                    <p:cond delay="0"/>
                                  </p:stCondLst>
                                  <p:endCondLst>
                                    <p:cond evt="begin" delay="0">
                                      <p:tn val="10"/>
                                    </p:cond>
                                  </p:end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152400" y="-1"/>
            <a:ext cx="9601200" cy="982295"/>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Autofit/>
          </a:bodyPr>
          <a:lstStyle/>
          <a:p>
            <a:pPr lvl="0" algn="ctr">
              <a:defRPr/>
            </a:pPr>
            <a:r>
              <a:rPr lang="en-US" sz="3000" dirty="0" err="1" smtClean="0">
                <a:solidFill>
                  <a:srgbClr val="FF0000"/>
                </a:solidFill>
                <a:latin typeface="Times New Roman" panose="02020603050405020304" pitchFamily="18" charset="0"/>
                <a:cs typeface="Times New Roman" panose="02020603050405020304" pitchFamily="18" charset="0"/>
              </a:rPr>
              <a:t>thu</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nhập</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từ</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HOẠT</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ĐỘNG</a:t>
            </a:r>
            <a:r>
              <a:rPr lang="en-US" sz="3000" dirty="0" smtClean="0">
                <a:solidFill>
                  <a:srgbClr val="FF0000"/>
                </a:solidFill>
                <a:latin typeface="Times New Roman" panose="02020603050405020304" pitchFamily="18" charset="0"/>
                <a:cs typeface="Times New Roman" panose="02020603050405020304" pitchFamily="18" charset="0"/>
              </a:rPr>
              <a:t> </a:t>
            </a:r>
            <a:r>
              <a:rPr lang="en-US" sz="3000" dirty="0" err="1" smtClean="0">
                <a:solidFill>
                  <a:srgbClr val="FF0000"/>
                </a:solidFill>
                <a:latin typeface="Times New Roman" panose="02020603050405020304" pitchFamily="18" charset="0"/>
                <a:cs typeface="Times New Roman" panose="02020603050405020304" pitchFamily="18" charset="0"/>
              </a:rPr>
              <a:t>KHÁC</a:t>
            </a:r>
            <a:endParaRPr lang="en-US" sz="3000" dirty="0">
              <a:solidFill>
                <a:srgbClr val="FF0000"/>
              </a:solidFill>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4294967295"/>
          </p:nvPr>
        </p:nvSpPr>
        <p:spPr/>
        <p:txBody>
          <a:bodyPr/>
          <a:lstStyle/>
          <a:p>
            <a:fld id="{06A17190-9F3C-4BA7-B096-183D0F763417}" type="datetime9">
              <a:rPr lang="en-US" smtClean="0"/>
              <a:t>09/01/2024 8:21:48 AM</a:t>
            </a:fld>
            <a:endParaRPr lang="en-US"/>
          </a:p>
        </p:txBody>
      </p:sp>
      <p:sp>
        <p:nvSpPr>
          <p:cNvPr id="6" name="Slide Number Placeholder 5"/>
          <p:cNvSpPr>
            <a:spLocks noGrp="1"/>
          </p:cNvSpPr>
          <p:nvPr>
            <p:ph type="sldNum" sz="quarter" idx="4294967295"/>
          </p:nvPr>
        </p:nvSpPr>
        <p:spPr/>
        <p:txBody>
          <a:bodyPr/>
          <a:lstStyle/>
          <a:p>
            <a:fld id="{41ED9A43-D87F-4B53-92AC-9F05123BCF10}" type="slidenum">
              <a:rPr lang="en-US" smtClean="0"/>
              <a:t>110</a:t>
            </a:fld>
            <a:endParaRPr lang="en-US"/>
          </a:p>
        </p:txBody>
      </p:sp>
      <p:pic>
        <p:nvPicPr>
          <p:cNvPr id="5" name="Picture 4"/>
          <p:cNvPicPr>
            <a:picLocks noChangeAspect="1"/>
          </p:cNvPicPr>
          <p:nvPr/>
        </p:nvPicPr>
        <p:blipFill>
          <a:blip r:embed="rId2"/>
          <a:stretch>
            <a:fillRect/>
          </a:stretch>
        </p:blipFill>
        <p:spPr>
          <a:xfrm>
            <a:off x="381000" y="982294"/>
            <a:ext cx="8762999" cy="5875706"/>
          </a:xfrm>
          <a:prstGeom prst="rect">
            <a:avLst/>
          </a:prstGeom>
        </p:spPr>
      </p:pic>
    </p:spTree>
    <p:extLst>
      <p:ext uri="{BB962C8B-B14F-4D97-AF65-F5344CB8AC3E}">
        <p14:creationId xmlns:p14="http://schemas.microsoft.com/office/powerpoint/2010/main" val="18578704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7735" y="1281980"/>
            <a:ext cx="9144000" cy="1569660"/>
          </a:xfrm>
          <a:prstGeom prst="rect">
            <a:avLst/>
          </a:prstGeom>
          <a:noFill/>
        </p:spPr>
        <p:txBody>
          <a:bodyPr wrap="square" rtlCol="0">
            <a:spAutoFit/>
          </a:bodyPr>
          <a:lstStyle/>
          <a:p>
            <a:r>
              <a:rPr lang="vi-VN" sz="3200" i="1" dirty="0">
                <a:latin typeface="+mj-lt"/>
              </a:rPr>
              <a:t> Thuế suất</a:t>
            </a:r>
            <a:r>
              <a:rPr lang="vi-VN" sz="3200" dirty="0">
                <a:latin typeface="+mj-lt"/>
              </a:rPr>
              <a:t> đối với thu nhập từ kinh doanh quy định đối với từng lĩnh vực, ngành nghề sản xuất, kinh doanh như sau:</a:t>
            </a:r>
          </a:p>
        </p:txBody>
      </p:sp>
      <p:sp>
        <p:nvSpPr>
          <p:cNvPr id="3" name="Title 1"/>
          <p:cNvSpPr>
            <a:spLocks noGrp="1"/>
          </p:cNvSpPr>
          <p:nvPr>
            <p:ph type="title"/>
          </p:nvPr>
        </p:nvSpPr>
        <p:spPr>
          <a:xfrm>
            <a:off x="-152400" y="0"/>
            <a:ext cx="9148665" cy="128198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noAutofit/>
          </a:bodyPr>
          <a:lstStyle/>
          <a:p>
            <a:pPr lvl="0" algn="ctr">
              <a:defRPr/>
            </a:pPr>
            <a:r>
              <a:rPr lang="vi-VN" sz="3200" dirty="0" smtClean="0"/>
              <a:t>ĐỐI VỚI CÁ NHÂN</a:t>
            </a:r>
            <a:r>
              <a:rPr lang="en-US" sz="3200" dirty="0" smtClean="0"/>
              <a:t> </a:t>
            </a:r>
            <a:r>
              <a:rPr lang="en-US" sz="3200" dirty="0" err="1" smtClean="0"/>
              <a:t>KHÔNG</a:t>
            </a:r>
            <a:r>
              <a:rPr lang="vi-VN" sz="3200" dirty="0" smtClean="0"/>
              <a:t> CƯ TRÚ</a:t>
            </a:r>
            <a:endParaRPr lang="en-US" sz="3200" dirty="0"/>
          </a:p>
        </p:txBody>
      </p:sp>
      <p:sp>
        <p:nvSpPr>
          <p:cNvPr id="5" name="TextBox 4"/>
          <p:cNvSpPr txBox="1"/>
          <p:nvPr/>
        </p:nvSpPr>
        <p:spPr>
          <a:xfrm>
            <a:off x="-3048" y="3102568"/>
            <a:ext cx="9144000" cy="2062103"/>
          </a:xfrm>
          <a:prstGeom prst="rect">
            <a:avLst/>
          </a:prstGeom>
          <a:noFill/>
        </p:spPr>
        <p:txBody>
          <a:bodyPr wrap="square" rtlCol="0">
            <a:spAutoFit/>
          </a:bodyPr>
          <a:lstStyle/>
          <a:p>
            <a:r>
              <a:rPr lang="vi-VN" sz="3200" dirty="0" smtClean="0">
                <a:latin typeface="+mj-lt"/>
              </a:rPr>
              <a:t>+ </a:t>
            </a:r>
            <a:r>
              <a:rPr lang="vi-VN" sz="3200" dirty="0">
                <a:latin typeface="+mj-lt"/>
              </a:rPr>
              <a:t>1% đối với hoạt động kinh doanh hàng hóa;</a:t>
            </a:r>
          </a:p>
          <a:p>
            <a:r>
              <a:rPr lang="vi-VN" sz="3200" dirty="0">
                <a:latin typeface="+mj-lt"/>
              </a:rPr>
              <a:t>+ 5% đối với hoạt động kinh doanh dịch vụ;</a:t>
            </a:r>
          </a:p>
          <a:p>
            <a:r>
              <a:rPr lang="vi-VN" sz="3200" dirty="0">
                <a:latin typeface="+mj-lt"/>
              </a:rPr>
              <a:t>+ 2% đối với hoạt động sản xuất, xây dựng, vận tải và hoạt động kinh doanh khác.</a:t>
            </a:r>
          </a:p>
        </p:txBody>
      </p:sp>
    </p:spTree>
    <p:extLst>
      <p:ext uri="{BB962C8B-B14F-4D97-AF65-F5344CB8AC3E}">
        <p14:creationId xmlns:p14="http://schemas.microsoft.com/office/powerpoint/2010/main" val="1757892850"/>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55517"/>
            <a:ext cx="9143999" cy="5232253"/>
          </a:xfrm>
        </p:spPr>
        <p:txBody>
          <a:bodyPr>
            <a:noAutofit/>
          </a:bodyPr>
          <a:lstStyle/>
          <a:p>
            <a:pPr marL="0" indent="0">
              <a:buNone/>
            </a:pPr>
            <a:r>
              <a:rPr lang="vi-VN" sz="3000" b="0" dirty="0">
                <a:latin typeface="Times New Roman" panose="02020603050405020304" pitchFamily="18" charset="0"/>
                <a:cs typeface="Times New Roman" panose="02020603050405020304" pitchFamily="18" charset="0"/>
              </a:rPr>
              <a:t>Khi xác định số thuế thu nhập cá nhân phải nộp khấu trừ tại nguồn tính trên thu nhập chịu thuế của công nhân viên và người lao động khác, ghi:</a:t>
            </a:r>
            <a:endParaRPr lang="en-US" sz="3000" b="0" dirty="0">
              <a:latin typeface="Times New Roman" panose="02020603050405020304" pitchFamily="18" charset="0"/>
              <a:cs typeface="Times New Roman" panose="02020603050405020304" pitchFamily="18" charset="0"/>
            </a:endParaRPr>
          </a:p>
          <a:p>
            <a:pPr marL="0" indent="0">
              <a:buNone/>
            </a:pPr>
            <a:r>
              <a:rPr lang="vi-VN" sz="3000" b="0" dirty="0">
                <a:latin typeface="Times New Roman" panose="02020603050405020304" pitchFamily="18" charset="0"/>
                <a:cs typeface="Times New Roman" panose="02020603050405020304" pitchFamily="18" charset="0"/>
              </a:rPr>
              <a:t>Nợ TK </a:t>
            </a:r>
            <a:r>
              <a:rPr lang="vi-VN" sz="3000" b="0" dirty="0" smtClean="0">
                <a:latin typeface="Times New Roman" panose="02020603050405020304" pitchFamily="18" charset="0"/>
                <a:cs typeface="Times New Roman" panose="02020603050405020304" pitchFamily="18" charset="0"/>
              </a:rPr>
              <a:t>334</a:t>
            </a:r>
            <a:endParaRPr lang="en-US" sz="3000" b="0" dirty="0" smtClean="0">
              <a:latin typeface="Times New Roman" panose="02020603050405020304" pitchFamily="18" charset="0"/>
              <a:cs typeface="Times New Roman" panose="02020603050405020304" pitchFamily="18" charset="0"/>
            </a:endParaRPr>
          </a:p>
          <a:p>
            <a:pPr marL="0" indent="0">
              <a:buNone/>
            </a:pPr>
            <a:r>
              <a:rPr lang="vi-VN" sz="3000" b="0" dirty="0">
                <a:latin typeface="Times New Roman" panose="02020603050405020304" pitchFamily="18" charset="0"/>
                <a:cs typeface="Times New Roman" panose="02020603050405020304" pitchFamily="18" charset="0"/>
              </a:rPr>
              <a:t>	Có TK </a:t>
            </a:r>
            <a:r>
              <a:rPr lang="vi-VN" sz="3000" b="0" dirty="0" smtClean="0">
                <a:latin typeface="Times New Roman" panose="02020603050405020304" pitchFamily="18" charset="0"/>
                <a:cs typeface="Times New Roman" panose="02020603050405020304" pitchFamily="18" charset="0"/>
              </a:rPr>
              <a:t>333</a:t>
            </a:r>
            <a:r>
              <a:rPr lang="en-US" sz="3000" b="0" dirty="0" smtClean="0">
                <a:latin typeface="Times New Roman" panose="02020603050405020304" pitchFamily="18" charset="0"/>
                <a:cs typeface="Times New Roman" panose="02020603050405020304" pitchFamily="18" charset="0"/>
              </a:rPr>
              <a:t>5</a:t>
            </a:r>
            <a:r>
              <a:rPr lang="vi-VN" sz="3000" b="0" dirty="0" smtClean="0">
                <a:latin typeface="Times New Roman" panose="02020603050405020304" pitchFamily="18" charset="0"/>
                <a:cs typeface="Times New Roman" panose="02020603050405020304" pitchFamily="18" charset="0"/>
              </a:rPr>
              <a:t> </a:t>
            </a:r>
            <a:endParaRPr lang="en-US" sz="3000" b="0" dirty="0" smtClean="0">
              <a:latin typeface="Times New Roman" panose="02020603050405020304" pitchFamily="18" charset="0"/>
              <a:cs typeface="Times New Roman" panose="02020603050405020304" pitchFamily="18" charset="0"/>
            </a:endParaRPr>
          </a:p>
          <a:p>
            <a:pPr marL="0" indent="0">
              <a:buNone/>
            </a:pPr>
            <a:r>
              <a:rPr lang="vi-VN" sz="3000" b="0" dirty="0" smtClean="0">
                <a:latin typeface="Times New Roman" panose="02020603050405020304" pitchFamily="18" charset="0"/>
                <a:cs typeface="Times New Roman" panose="02020603050405020304" pitchFamily="18" charset="0"/>
              </a:rPr>
              <a:t>- </a:t>
            </a:r>
            <a:r>
              <a:rPr lang="vi-VN" sz="3000" b="0" dirty="0">
                <a:latin typeface="Times New Roman" panose="02020603050405020304" pitchFamily="18" charset="0"/>
                <a:cs typeface="Times New Roman" panose="02020603050405020304" pitchFamily="18" charset="0"/>
              </a:rPr>
              <a:t>Khi nộp thuế thu nhập cá nhân vào Ngân sách Nhà nước thay cho người có thu nhập, ghi:</a:t>
            </a:r>
            <a:endParaRPr lang="en-US" sz="3000" b="0" dirty="0">
              <a:latin typeface="Times New Roman" panose="02020603050405020304" pitchFamily="18" charset="0"/>
              <a:cs typeface="Times New Roman" panose="02020603050405020304" pitchFamily="18" charset="0"/>
            </a:endParaRPr>
          </a:p>
          <a:p>
            <a:pPr marL="0" indent="0">
              <a:buNone/>
            </a:pPr>
            <a:r>
              <a:rPr lang="vi-VN" sz="3000" b="0" dirty="0">
                <a:latin typeface="Times New Roman" panose="02020603050405020304" pitchFamily="18" charset="0"/>
                <a:cs typeface="Times New Roman" panose="02020603050405020304" pitchFamily="18" charset="0"/>
              </a:rPr>
              <a:t>Nợ TK </a:t>
            </a:r>
            <a:r>
              <a:rPr lang="vi-VN" sz="3000" b="0" dirty="0" smtClean="0">
                <a:latin typeface="Times New Roman" panose="02020603050405020304" pitchFamily="18" charset="0"/>
                <a:cs typeface="Times New Roman" panose="02020603050405020304" pitchFamily="18" charset="0"/>
              </a:rPr>
              <a:t>333</a:t>
            </a:r>
            <a:r>
              <a:rPr lang="en-US" sz="3000" b="0" dirty="0" smtClean="0">
                <a:latin typeface="Times New Roman" panose="02020603050405020304" pitchFamily="18" charset="0"/>
                <a:cs typeface="Times New Roman" panose="02020603050405020304" pitchFamily="18" charset="0"/>
              </a:rPr>
              <a:t>5</a:t>
            </a:r>
          </a:p>
          <a:p>
            <a:pPr marL="0" indent="0">
              <a:buNone/>
            </a:pPr>
            <a:r>
              <a:rPr lang="vi-VN" sz="3000" b="0" dirty="0">
                <a:latin typeface="Times New Roman" panose="02020603050405020304" pitchFamily="18" charset="0"/>
                <a:cs typeface="Times New Roman" panose="02020603050405020304" pitchFamily="18" charset="0"/>
              </a:rPr>
              <a:t>	Có </a:t>
            </a:r>
            <a:r>
              <a:rPr lang="vi-VN" sz="3000" b="0" dirty="0" smtClean="0">
                <a:latin typeface="Times New Roman" panose="02020603050405020304" pitchFamily="18" charset="0"/>
                <a:cs typeface="Times New Roman" panose="02020603050405020304" pitchFamily="18" charset="0"/>
              </a:rPr>
              <a:t> </a:t>
            </a:r>
            <a:r>
              <a:rPr lang="vi-VN" sz="3000" b="0" dirty="0">
                <a:latin typeface="Times New Roman" panose="02020603050405020304" pitchFamily="18" charset="0"/>
                <a:cs typeface="Times New Roman" panose="02020603050405020304" pitchFamily="18" charset="0"/>
              </a:rPr>
              <a:t>TK 111, 112,...</a:t>
            </a:r>
            <a:endParaRPr lang="en-US" sz="3000" b="0" dirty="0">
              <a:latin typeface="Times New Roman" panose="02020603050405020304" pitchFamily="18" charset="0"/>
              <a:cs typeface="Times New Roman" panose="02020603050405020304" pitchFamily="18" charset="0"/>
            </a:endParaRPr>
          </a:p>
          <a:p>
            <a:endParaRPr lang="en-US" sz="3000" b="0" dirty="0">
              <a:latin typeface="Times New Roman" panose="02020603050405020304" pitchFamily="18" charset="0"/>
              <a:cs typeface="Times New Roman" panose="02020603050405020304" pitchFamily="18" charset="0"/>
            </a:endParaRPr>
          </a:p>
          <a:p>
            <a:pPr marL="0" indent="0">
              <a:buNone/>
            </a:pPr>
            <a:endParaRPr lang="en-US" sz="3000" b="0" dirty="0">
              <a:latin typeface="Times New Roman" panose="02020603050405020304" pitchFamily="18" charset="0"/>
              <a:cs typeface="Times New Roman" panose="02020603050405020304" pitchFamily="18" charset="0"/>
            </a:endParaRPr>
          </a:p>
        </p:txBody>
      </p:sp>
      <p:sp>
        <p:nvSpPr>
          <p:cNvPr id="4" name="Title 1"/>
          <p:cNvSpPr txBox="1">
            <a:spLocks/>
          </p:cNvSpPr>
          <p:nvPr/>
        </p:nvSpPr>
        <p:spPr>
          <a:xfrm>
            <a:off x="417095" y="131708"/>
            <a:ext cx="9015663" cy="7554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buFontTx/>
              <a:buChar char="-"/>
            </a:pPr>
            <a:r>
              <a:rPr lang="vi-VN" sz="3000" dirty="0">
                <a:latin typeface="Times New Roman" panose="02020603050405020304" pitchFamily="18" charset="0"/>
                <a:cs typeface="Times New Roman" panose="02020603050405020304" pitchFamily="18" charset="0"/>
              </a:rPr>
              <a:t>Thuế thu nhập cá nhân (TK 3335)</a:t>
            </a:r>
            <a:endParaRPr lang="en-US" sz="3000"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4294967295"/>
          </p:nvPr>
        </p:nvSpPr>
        <p:spPr/>
        <p:txBody>
          <a:bodyPr/>
          <a:lstStyle/>
          <a:p>
            <a:fld id="{38EF42A2-2C56-4F87-A66C-6D0840904275}" type="slidenum">
              <a:rPr lang="vi-VN" smtClean="0"/>
              <a:t>112</a:t>
            </a:fld>
            <a:endParaRPr lang="vi-VN"/>
          </a:p>
        </p:txBody>
      </p:sp>
    </p:spTree>
    <p:extLst>
      <p:ext uri="{BB962C8B-B14F-4D97-AF65-F5344CB8AC3E}">
        <p14:creationId xmlns:p14="http://schemas.microsoft.com/office/powerpoint/2010/main" val="2645337234"/>
      </p:ext>
    </p:extLst>
  </p:cSld>
  <p:clrMapOvr>
    <a:masterClrMapping/>
  </p:clrMapOvr>
  <p:transition>
    <p:wipe/>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2"/>
          <p:cNvSpPr txBox="1">
            <a:spLocks noChangeArrowheads="1"/>
          </p:cNvSpPr>
          <p:nvPr/>
        </p:nvSpPr>
        <p:spPr bwMode="auto">
          <a:xfrm>
            <a:off x="1259632" y="620689"/>
            <a:ext cx="7560840" cy="584775"/>
          </a:xfrm>
          <a:prstGeom prst="rect">
            <a:avLst/>
          </a:prstGeom>
          <a:noFill/>
          <a:ln w="9525">
            <a:noFill/>
            <a:miter lim="800000"/>
            <a:headEnd/>
            <a:tailEnd/>
          </a:ln>
        </p:spPr>
        <p:txBody>
          <a:bodyPr wrap="square">
            <a:spAutoFit/>
          </a:bodyPr>
          <a:lstStyle/>
          <a:p>
            <a:r>
              <a:rPr lang="en-US" sz="3200" b="1" dirty="0">
                <a:latin typeface="Times New Roman" panose="02020603050405020304" pitchFamily="18" charset="0"/>
                <a:cs typeface="Times New Roman" panose="02020603050405020304" pitchFamily="18" charset="0"/>
              </a:rPr>
              <a:t>1.7. </a:t>
            </a:r>
            <a:r>
              <a:rPr lang="en-US" sz="3200" b="1" dirty="0" err="1">
                <a:latin typeface="Times New Roman" panose="02020603050405020304" pitchFamily="18" charset="0"/>
                <a:cs typeface="Times New Roman" panose="02020603050405020304" pitchFamily="18" charset="0"/>
              </a:rPr>
              <a:t>Kế</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toán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thuế</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tài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nguyên</a:t>
            </a:r>
            <a:endParaRPr lang="en-US" sz="3200" dirty="0">
              <a:latin typeface="Times New Roman" panose="02020603050405020304" pitchFamily="18" charset="0"/>
              <a:cs typeface="Times New Roman" panose="02020603050405020304" pitchFamily="18" charset="0"/>
            </a:endParaRPr>
          </a:p>
        </p:txBody>
      </p:sp>
      <p:pic>
        <p:nvPicPr>
          <p:cNvPr id="3074" name="Picture 2" descr="C:\Users\Administrator\Desktop\images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5370" y="2441993"/>
            <a:ext cx="4149580" cy="3124201"/>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Administrator\Desktop\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075" y="2557463"/>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5477028"/>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52400" y="1752600"/>
            <a:ext cx="8991600" cy="3046988"/>
          </a:xfrm>
          <a:prstGeom prst="rect">
            <a:avLst/>
          </a:prstGeom>
          <a:noFill/>
        </p:spPr>
        <p:txBody>
          <a:bodyPr wrap="square" rtlCol="0">
            <a:spAutoFit/>
          </a:bodyPr>
          <a:lstStyle/>
          <a:p>
            <a:r>
              <a:rPr lang="nl-NL" sz="3200" dirty="0">
                <a:latin typeface="Times New Roman" panose="02020603050405020304" pitchFamily="18" charset="0"/>
                <a:cs typeface="Times New Roman" panose="02020603050405020304" pitchFamily="18" charset="0"/>
              </a:rPr>
              <a:t>Thuế tài nguyên là khoản tiền mà các tổ chức, cá nhân phải nộp cho Nhà nước khi hoạt động trong lĩnh vực khai thác tài nguyên thiên nhiên. </a:t>
            </a:r>
            <a:endParaRPr lang="en-US" sz="3200" dirty="0">
              <a:latin typeface="Times New Roman" panose="02020603050405020304" pitchFamily="18" charset="0"/>
              <a:cs typeface="Times New Roman" panose="02020603050405020304" pitchFamily="18" charset="0"/>
            </a:endParaRPr>
          </a:p>
          <a:p>
            <a:r>
              <a:rPr lang="nl-NL" sz="3200" dirty="0">
                <a:latin typeface="Times New Roman" panose="02020603050405020304" pitchFamily="18" charset="0"/>
                <a:cs typeface="Times New Roman" panose="02020603050405020304" pitchFamily="18" charset="0"/>
              </a:rPr>
              <a:t>Thuế tài nguyên là loại thuế nhằm điều tiết thu nhập của tổ chức về hoạt động khai thác, sử dụng tài chuyên của đất nước.</a:t>
            </a:r>
            <a:endParaRPr lang="en-US" sz="3200" dirty="0">
              <a:latin typeface="Times New Roman" panose="02020603050405020304" pitchFamily="18" charset="0"/>
              <a:cs typeface="Times New Roman" panose="02020603050405020304" pitchFamily="18" charset="0"/>
            </a:endParaRPr>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defRPr/>
            </a:pPr>
            <a:r>
              <a:rPr lang="en-US" dirty="0" smtClean="0"/>
              <a:t>KHÁI NIỆM</a:t>
            </a:r>
            <a:endParaRPr lang="en-US" dirty="0"/>
          </a:p>
        </p:txBody>
      </p:sp>
    </p:spTree>
    <p:extLst>
      <p:ext uri="{BB962C8B-B14F-4D97-AF65-F5344CB8AC3E}">
        <p14:creationId xmlns:p14="http://schemas.microsoft.com/office/powerpoint/2010/main" val="177427129"/>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1520" y="1052736"/>
            <a:ext cx="8991600" cy="4832092"/>
          </a:xfrm>
          <a:prstGeom prst="rect">
            <a:avLst/>
          </a:prstGeom>
          <a:noFill/>
        </p:spPr>
        <p:txBody>
          <a:bodyPr wrap="square" rtlCol="0">
            <a:spAutoFit/>
          </a:bodyPr>
          <a:lstStyle/>
          <a:p>
            <a:pPr fontAlgn="base"/>
            <a:r>
              <a:rPr lang="en-US" sz="2800" b="1" dirty="0">
                <a:latin typeface="Times New Roman" panose="02020603050405020304" pitchFamily="18" charset="0"/>
                <a:cs typeface="Times New Roman" panose="02020603050405020304" pitchFamily="18" charset="0"/>
              </a:rPr>
              <a:t>1.7.2 </a:t>
            </a:r>
            <a:r>
              <a:rPr lang="en-US" sz="2800" b="1" dirty="0" err="1">
                <a:latin typeface="Times New Roman" panose="02020603050405020304" pitchFamily="18" charset="0"/>
                <a:cs typeface="Times New Roman" panose="02020603050405020304" pitchFamily="18" charset="0"/>
              </a:rPr>
              <a:t>Hạch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toán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thuế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tài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nguyên</a:t>
            </a:r>
            <a:endParaRPr lang="en-US" sz="2800" dirty="0">
              <a:latin typeface="Times New Roman" panose="02020603050405020304" pitchFamily="18" charset="0"/>
              <a:cs typeface="Times New Roman" panose="02020603050405020304" pitchFamily="18" charset="0"/>
            </a:endParaRPr>
          </a:p>
          <a:p>
            <a:pPr fontAlgn="base"/>
            <a:r>
              <a:rPr lang="en-US" sz="2800" dirty="0" err="1">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cs typeface="Times New Roman" panose="02020603050405020304" pitchFamily="18" charset="0"/>
              </a:rPr>
              <a:t> 3336 –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ánh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nộp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nộp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còn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nộp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a:t>
            </a:r>
          </a:p>
          <a:p>
            <a:pPr fontAlgn="base"/>
            <a:r>
              <a:rPr lang="en-US" sz="2800" dirty="0" err="1">
                <a:latin typeface="Times New Roman" panose="02020603050405020304" pitchFamily="18" charset="0"/>
                <a:cs typeface="Times New Roman" panose="02020603050405020304" pitchFamily="18" charset="0"/>
              </a:rPr>
              <a:t>Xác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nộp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tính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chi </a:t>
            </a:r>
            <a:r>
              <a:rPr lang="en-US" sz="2800" dirty="0" err="1">
                <a:latin typeface="Times New Roman" panose="02020603050405020304" pitchFamily="18" charset="0"/>
                <a:cs typeface="Times New Roman" panose="02020603050405020304" pitchFamily="18" charset="0"/>
              </a:rPr>
              <a:t>phí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ghi</a:t>
            </a:r>
            <a:r>
              <a:rPr lang="en-US" sz="2800" dirty="0">
                <a:latin typeface="Times New Roman" panose="02020603050405020304" pitchFamily="18" charset="0"/>
                <a:cs typeface="Times New Roman" panose="02020603050405020304" pitchFamily="18" charset="0"/>
              </a:rPr>
              <a:t>:</a:t>
            </a:r>
          </a:p>
          <a:p>
            <a:pPr lvl="0" fontAlgn="base"/>
            <a:r>
              <a:rPr lang="en-US" sz="2800" dirty="0" err="1">
                <a:latin typeface="Times New Roman" panose="02020603050405020304" pitchFamily="18" charset="0"/>
                <a:cs typeface="Times New Roman" panose="02020603050405020304" pitchFamily="18" charset="0"/>
              </a:rPr>
              <a:t>Nợ</a:t>
            </a:r>
            <a:r>
              <a:rPr lang="en-US" sz="2800" dirty="0">
                <a:latin typeface="Times New Roman" panose="02020603050405020304" pitchFamily="18" charset="0"/>
                <a:cs typeface="Times New Roman" panose="02020603050405020304" pitchFamily="18" charset="0"/>
              </a:rPr>
              <a:t> TK </a:t>
            </a:r>
            <a:r>
              <a:rPr lang="en-US" sz="2800" dirty="0" smtClean="0">
                <a:latin typeface="Times New Roman" panose="02020603050405020304" pitchFamily="18" charset="0"/>
                <a:cs typeface="Times New Roman" panose="02020603050405020304" pitchFamily="18" charset="0"/>
              </a:rPr>
              <a:t>6278 </a:t>
            </a:r>
          </a:p>
          <a:p>
            <a:pPr lvl="0" fontAlgn="base"/>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TK 3336 –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a:t>
            </a:r>
          </a:p>
          <a:p>
            <a:pPr fontAlgn="base"/>
            <a:r>
              <a:rPr lang="en-US" sz="2800" dirty="0" err="1">
                <a:latin typeface="Times New Roman" panose="02020603050405020304" pitchFamily="18" charset="0"/>
                <a:cs typeface="Times New Roman" panose="02020603050405020304" pitchFamily="18" charset="0"/>
              </a:rPr>
              <a:t>Khi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nộp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ghi</a:t>
            </a:r>
            <a:r>
              <a:rPr lang="en-US" sz="2800" dirty="0">
                <a:latin typeface="Times New Roman" panose="02020603050405020304" pitchFamily="18" charset="0"/>
                <a:cs typeface="Times New Roman" panose="02020603050405020304" pitchFamily="18" charset="0"/>
              </a:rPr>
              <a:t>:</a:t>
            </a:r>
          </a:p>
          <a:p>
            <a:pPr lvl="0" fontAlgn="base"/>
            <a:r>
              <a:rPr lang="en-US" sz="2800" dirty="0" err="1">
                <a:latin typeface="Times New Roman" panose="02020603050405020304" pitchFamily="18" charset="0"/>
                <a:cs typeface="Times New Roman" panose="02020603050405020304" pitchFamily="18" charset="0"/>
              </a:rPr>
              <a:t>Nợ</a:t>
            </a:r>
            <a:r>
              <a:rPr lang="en-US" sz="2800" dirty="0">
                <a:latin typeface="Times New Roman" panose="02020603050405020304" pitchFamily="18" charset="0"/>
                <a:cs typeface="Times New Roman" panose="02020603050405020304" pitchFamily="18" charset="0"/>
              </a:rPr>
              <a:t> TK 3336 –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endParaRPr lang="en-US" sz="2800" dirty="0">
              <a:latin typeface="Times New Roman" panose="02020603050405020304" pitchFamily="18" charset="0"/>
              <a:cs typeface="Times New Roman" panose="02020603050405020304" pitchFamily="18" charset="0"/>
            </a:endParaRPr>
          </a:p>
          <a:p>
            <a:pPr lvl="0" fontAlgn="base"/>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TK </a:t>
            </a:r>
            <a:r>
              <a:rPr lang="en-US" sz="2800" dirty="0">
                <a:latin typeface="Times New Roman" panose="02020603050405020304" pitchFamily="18" charset="0"/>
                <a:cs typeface="Times New Roman" panose="02020603050405020304" pitchFamily="18" charset="0"/>
              </a:rPr>
              <a:t>111, 112,…</a:t>
            </a:r>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fontAlgn="base"/>
            <a:r>
              <a:rPr lang="en-US" dirty="0" err="1"/>
              <a:t>Hạch</a:t>
            </a:r>
            <a:r>
              <a:rPr lang="en-US" dirty="0"/>
              <a:t> </a:t>
            </a:r>
            <a:r>
              <a:rPr lang="en-US" dirty="0" err="1"/>
              <a:t>toán</a:t>
            </a:r>
            <a:r>
              <a:rPr lang="en-US" dirty="0"/>
              <a:t> </a:t>
            </a:r>
            <a:r>
              <a:rPr lang="en-US" dirty="0" err="1"/>
              <a:t>thuế</a:t>
            </a:r>
            <a:r>
              <a:rPr lang="en-US" dirty="0"/>
              <a:t> </a:t>
            </a:r>
            <a:r>
              <a:rPr lang="en-US" dirty="0" err="1"/>
              <a:t>tài</a:t>
            </a:r>
            <a:r>
              <a:rPr lang="en-US" dirty="0"/>
              <a:t> </a:t>
            </a:r>
            <a:r>
              <a:rPr lang="en-US" dirty="0" err="1"/>
              <a:t>nguyên</a:t>
            </a:r>
            <a:endParaRPr lang="en-US" dirty="0"/>
          </a:p>
        </p:txBody>
      </p:sp>
    </p:spTree>
    <p:extLst>
      <p:ext uri="{BB962C8B-B14F-4D97-AF65-F5344CB8AC3E}">
        <p14:creationId xmlns:p14="http://schemas.microsoft.com/office/powerpoint/2010/main" val="294703440"/>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2"/>
          <p:cNvSpPr txBox="1">
            <a:spLocks noChangeArrowheads="1"/>
          </p:cNvSpPr>
          <p:nvPr/>
        </p:nvSpPr>
        <p:spPr bwMode="auto">
          <a:xfrm>
            <a:off x="1259632" y="620689"/>
            <a:ext cx="7560840" cy="523220"/>
          </a:xfrm>
          <a:prstGeom prst="rect">
            <a:avLst/>
          </a:prstGeom>
          <a:noFill/>
          <a:ln w="9525">
            <a:noFill/>
            <a:miter lim="800000"/>
            <a:headEnd/>
            <a:tailEnd/>
          </a:ln>
        </p:spPr>
        <p:txBody>
          <a:bodyPr wrap="square">
            <a:spAutoFit/>
          </a:bodyPr>
          <a:lstStyle/>
          <a:p>
            <a:r>
              <a:rPr lang="en-US" sz="2800" b="1" dirty="0">
                <a:latin typeface="Times New Roman" panose="02020603050405020304" pitchFamily="18" charset="0"/>
                <a:cs typeface="Times New Roman" panose="02020603050405020304" pitchFamily="18" charset="0"/>
              </a:rPr>
              <a:t>1.8. </a:t>
            </a:r>
            <a:r>
              <a:rPr lang="en-US" sz="2800" b="1" dirty="0" err="1">
                <a:latin typeface="Times New Roman" panose="02020603050405020304" pitchFamily="18" charset="0"/>
                <a:cs typeface="Times New Roman" panose="02020603050405020304" pitchFamily="18" charset="0"/>
              </a:rPr>
              <a:t>Kế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toán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thuế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nhà</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tiền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thuê</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đất</a:t>
            </a:r>
            <a:endParaRPr lang="en-US" sz="2800" dirty="0">
              <a:latin typeface="Times New Roman" panose="02020603050405020304" pitchFamily="18" charset="0"/>
              <a:cs typeface="Times New Roman" panose="02020603050405020304" pitchFamily="18" charset="0"/>
            </a:endParaRPr>
          </a:p>
        </p:txBody>
      </p:sp>
      <p:pic>
        <p:nvPicPr>
          <p:cNvPr id="3074" name="Picture 2" descr="C:\Users\Administrator\Desktop\images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5370" y="2441993"/>
            <a:ext cx="4149580" cy="3124201"/>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Administrator\Desktop\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075" y="2557463"/>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3218751"/>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16408" y="1052736"/>
            <a:ext cx="8991600" cy="3970318"/>
          </a:xfrm>
          <a:prstGeom prst="rect">
            <a:avLst/>
          </a:prstGeom>
          <a:noFill/>
        </p:spPr>
        <p:txBody>
          <a:bodyPr wrap="square" rtlCol="0">
            <a:spAutoFit/>
          </a:bodyPr>
          <a:lstStyle/>
          <a:p>
            <a:r>
              <a:rPr lang="en-US" sz="2800" b="1" dirty="0" err="1">
                <a:latin typeface="Times New Roman" panose="02020603050405020304" pitchFamily="18" charset="0"/>
                <a:cs typeface="Times New Roman" panose="02020603050405020304" pitchFamily="18" charset="0"/>
              </a:rPr>
              <a:t>Thuế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sử</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dụng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đất</a:t>
            </a:r>
            <a:endParaRPr lang="en-US" sz="2800" b="1" dirty="0">
              <a:latin typeface="Times New Roman" panose="02020603050405020304" pitchFamily="18" charset="0"/>
              <a:cs typeface="Times New Roman" panose="02020603050405020304" pitchFamily="18" charset="0"/>
            </a:endParaRPr>
          </a:p>
          <a:p>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gồm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phi </a:t>
            </a:r>
            <a:r>
              <a:rPr lang="en-US" sz="2800" dirty="0" err="1">
                <a:latin typeface="Times New Roman" panose="02020603050405020304" pitchFamily="18" charset="0"/>
                <a:cs typeface="Times New Roman" panose="02020603050405020304" pitchFamily="18" charset="0"/>
              </a:rPr>
              <a:t>nông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a:t>
            </a:r>
          </a:p>
          <a:p>
            <a:r>
              <a:rPr lang="en-US" sz="2800" b="1" dirty="0" err="1">
                <a:latin typeface="Times New Roman" panose="02020603050405020304" pitchFamily="18" charset="0"/>
                <a:cs typeface="Times New Roman" panose="02020603050405020304" pitchFamily="18" charset="0"/>
              </a:rPr>
              <a:t>Tiền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thuê</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đất</a:t>
            </a:r>
            <a:r>
              <a:rPr lang="en-US" sz="2800" b="1" dirty="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r>
              <a:rPr lang="en-US" sz="2800" dirty="0" err="1">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thuê</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người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dưới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thuê</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thuê</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thuê</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gồm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loại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tương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ứng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thuê</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hằng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năm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thuê</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một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thuê</a:t>
            </a:r>
            <a:r>
              <a:rPr lang="en-US" sz="2800" dirty="0">
                <a:latin typeface="Times New Roman" panose="02020603050405020304" pitchFamily="18" charset="0"/>
                <a:cs typeface="Times New Roman" panose="02020603050405020304" pitchFamily="18" charset="0"/>
              </a:rPr>
              <a:t>.</a:t>
            </a:r>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defRPr/>
            </a:pPr>
            <a:r>
              <a:rPr lang="en-US" dirty="0" smtClean="0"/>
              <a:t>KHÁI NIỆM</a:t>
            </a:r>
            <a:endParaRPr lang="en-US" dirty="0"/>
          </a:p>
        </p:txBody>
      </p:sp>
    </p:spTree>
    <p:extLst>
      <p:ext uri="{BB962C8B-B14F-4D97-AF65-F5344CB8AC3E}">
        <p14:creationId xmlns:p14="http://schemas.microsoft.com/office/powerpoint/2010/main" val="537137420"/>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1520" y="1052736"/>
            <a:ext cx="8991600" cy="3539430"/>
          </a:xfrm>
          <a:prstGeom prst="rect">
            <a:avLst/>
          </a:prstGeom>
          <a:noFill/>
        </p:spPr>
        <p:txBody>
          <a:bodyPr wrap="square" rtlCol="0">
            <a:spAutoFit/>
          </a:bodyPr>
          <a:lstStyle/>
          <a:p>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Xác</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định</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số</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hlinkClick r:id="rId2" tooltip="thuế nhà đất"/>
              </a:rPr>
              <a:t>thuế</a:t>
            </a:r>
            <a:r>
              <a:rPr lang="en-US" sz="2800" dirty="0">
                <a:solidFill>
                  <a:srgbClr val="FF0000"/>
                </a:solidFill>
                <a:latin typeface="Times New Roman" panose="02020603050405020304" pitchFamily="18" charset="0"/>
                <a:cs typeface="Times New Roman" panose="02020603050405020304" pitchFamily="18" charset="0"/>
                <a:hlinkClick r:id="rId2" tooltip="thuế nhà đất"/>
              </a:rPr>
              <a:t> </a:t>
            </a:r>
            <a:r>
              <a:rPr lang="en-US" sz="2800" dirty="0" err="1">
                <a:solidFill>
                  <a:srgbClr val="FF0000"/>
                </a:solidFill>
                <a:latin typeface="Times New Roman" panose="02020603050405020304" pitchFamily="18" charset="0"/>
                <a:cs typeface="Times New Roman" panose="02020603050405020304" pitchFamily="18" charset="0"/>
                <a:hlinkClick r:id="rId2" tooltip="thuế nhà đất"/>
              </a:rPr>
              <a:t>nhà</a:t>
            </a:r>
            <a:r>
              <a:rPr lang="en-US" sz="2800" dirty="0">
                <a:solidFill>
                  <a:srgbClr val="FF0000"/>
                </a:solidFill>
                <a:latin typeface="Times New Roman" panose="02020603050405020304" pitchFamily="18" charset="0"/>
                <a:cs typeface="Times New Roman" panose="02020603050405020304" pitchFamily="18" charset="0"/>
                <a:hlinkClick r:id="rId2" tooltip="thuế nhà đất"/>
              </a:rPr>
              <a:t> </a:t>
            </a:r>
            <a:r>
              <a:rPr lang="en-US" sz="2800" dirty="0" err="1">
                <a:solidFill>
                  <a:srgbClr val="FF0000"/>
                </a:solidFill>
                <a:latin typeface="Times New Roman" panose="02020603050405020304" pitchFamily="18" charset="0"/>
                <a:cs typeface="Times New Roman" panose="02020603050405020304" pitchFamily="18" charset="0"/>
                <a:hlinkClick r:id="rId2" tooltip="thuế nhà đất"/>
              </a:rPr>
              <a:t>đất</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hlinkClick r:id="rId3" tooltip="tiền thuê đất"/>
              </a:rPr>
              <a:t>tiền</a:t>
            </a:r>
            <a:r>
              <a:rPr lang="en-US" sz="2800" dirty="0">
                <a:solidFill>
                  <a:srgbClr val="FF0000"/>
                </a:solidFill>
                <a:latin typeface="Times New Roman" panose="02020603050405020304" pitchFamily="18" charset="0"/>
                <a:cs typeface="Times New Roman" panose="02020603050405020304" pitchFamily="18" charset="0"/>
                <a:hlinkClick r:id="rId3" tooltip="tiền thuê đất"/>
              </a:rPr>
              <a:t> </a:t>
            </a:r>
            <a:r>
              <a:rPr lang="en-US" sz="2800" dirty="0" err="1">
                <a:solidFill>
                  <a:srgbClr val="FF0000"/>
                </a:solidFill>
                <a:latin typeface="Times New Roman" panose="02020603050405020304" pitchFamily="18" charset="0"/>
                <a:cs typeface="Times New Roman" panose="02020603050405020304" pitchFamily="18" charset="0"/>
                <a:hlinkClick r:id="rId3" tooltip="tiền thuê đất"/>
              </a:rPr>
              <a:t>thuê</a:t>
            </a:r>
            <a:r>
              <a:rPr lang="en-US" sz="2800" dirty="0">
                <a:solidFill>
                  <a:srgbClr val="FF0000"/>
                </a:solidFill>
                <a:latin typeface="Times New Roman" panose="02020603050405020304" pitchFamily="18" charset="0"/>
                <a:cs typeface="Times New Roman" panose="02020603050405020304" pitchFamily="18" charset="0"/>
                <a:hlinkClick r:id="rId3" tooltip="tiền thuê đất"/>
              </a:rPr>
              <a:t> </a:t>
            </a:r>
            <a:r>
              <a:rPr lang="en-US" sz="2800" dirty="0" err="1">
                <a:solidFill>
                  <a:srgbClr val="FF0000"/>
                </a:solidFill>
                <a:latin typeface="Times New Roman" panose="02020603050405020304" pitchFamily="18" charset="0"/>
                <a:cs typeface="Times New Roman" panose="02020603050405020304" pitchFamily="18" charset="0"/>
                <a:hlinkClick r:id="rId3" tooltip="tiền thuê đất"/>
              </a:rPr>
              <a:t>đất</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phải</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nộp</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tính</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vào</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a:solidFill>
                  <a:srgbClr val="FF0000"/>
                </a:solidFill>
                <a:latin typeface="Times New Roman" panose="02020603050405020304" pitchFamily="18" charset="0"/>
                <a:cs typeface="Times New Roman" panose="02020603050405020304" pitchFamily="18" charset="0"/>
                <a:hlinkClick r:id="rId4" tooltip="chi phí quản lý doanh nghiệp"/>
              </a:rPr>
              <a:t>chi </a:t>
            </a:r>
            <a:r>
              <a:rPr lang="en-US" sz="2800" dirty="0" err="1">
                <a:solidFill>
                  <a:srgbClr val="FF0000"/>
                </a:solidFill>
                <a:latin typeface="Times New Roman" panose="02020603050405020304" pitchFamily="18" charset="0"/>
                <a:cs typeface="Times New Roman" panose="02020603050405020304" pitchFamily="18" charset="0"/>
                <a:hlinkClick r:id="rId4" tooltip="chi phí quản lý doanh nghiệp"/>
              </a:rPr>
              <a:t>phí</a:t>
            </a:r>
            <a:r>
              <a:rPr lang="en-US" sz="2800" dirty="0">
                <a:solidFill>
                  <a:srgbClr val="FF0000"/>
                </a:solidFill>
                <a:latin typeface="Times New Roman" panose="02020603050405020304" pitchFamily="18" charset="0"/>
                <a:cs typeface="Times New Roman" panose="02020603050405020304" pitchFamily="18" charset="0"/>
                <a:hlinkClick r:id="rId4" tooltip="chi phí quản lý doanh nghiệp"/>
              </a:rPr>
              <a:t> </a:t>
            </a:r>
            <a:r>
              <a:rPr lang="en-US" sz="2800" dirty="0" err="1">
                <a:solidFill>
                  <a:srgbClr val="FF0000"/>
                </a:solidFill>
                <a:latin typeface="Times New Roman" panose="02020603050405020304" pitchFamily="18" charset="0"/>
                <a:cs typeface="Times New Roman" panose="02020603050405020304" pitchFamily="18" charset="0"/>
                <a:hlinkClick r:id="rId4" tooltip="chi phí quản lý doanh nghiệp"/>
              </a:rPr>
              <a:t>quản</a:t>
            </a:r>
            <a:r>
              <a:rPr lang="en-US" sz="2800" dirty="0">
                <a:solidFill>
                  <a:srgbClr val="FF0000"/>
                </a:solidFill>
                <a:latin typeface="Times New Roman" panose="02020603050405020304" pitchFamily="18" charset="0"/>
                <a:cs typeface="Times New Roman" panose="02020603050405020304" pitchFamily="18" charset="0"/>
                <a:hlinkClick r:id="rId4" tooltip="chi phí quản lý doanh nghiệp"/>
              </a:rPr>
              <a:t> </a:t>
            </a:r>
            <a:r>
              <a:rPr lang="en-US" sz="2800" dirty="0" err="1">
                <a:solidFill>
                  <a:srgbClr val="FF0000"/>
                </a:solidFill>
                <a:latin typeface="Times New Roman" panose="02020603050405020304" pitchFamily="18" charset="0"/>
                <a:cs typeface="Times New Roman" panose="02020603050405020304" pitchFamily="18" charset="0"/>
                <a:hlinkClick r:id="rId4" tooltip="chi phí quản lý doanh nghiệp"/>
              </a:rPr>
              <a:t>lý</a:t>
            </a:r>
            <a:r>
              <a:rPr lang="en-US" sz="2800" dirty="0">
                <a:solidFill>
                  <a:srgbClr val="FF0000"/>
                </a:solidFill>
                <a:latin typeface="Times New Roman" panose="02020603050405020304" pitchFamily="18" charset="0"/>
                <a:cs typeface="Times New Roman" panose="02020603050405020304" pitchFamily="18" charset="0"/>
                <a:hlinkClick r:id="rId4" tooltip="chi phí quản lý doanh nghiệp"/>
              </a:rPr>
              <a:t> </a:t>
            </a:r>
            <a:r>
              <a:rPr lang="en-US" sz="2800" dirty="0" err="1">
                <a:solidFill>
                  <a:srgbClr val="FF0000"/>
                </a:solidFill>
                <a:latin typeface="Times New Roman" panose="02020603050405020304" pitchFamily="18" charset="0"/>
                <a:cs typeface="Times New Roman" panose="02020603050405020304" pitchFamily="18" charset="0"/>
                <a:hlinkClick r:id="rId4" tooltip="chi phí quản lý doanh nghiệp"/>
              </a:rPr>
              <a:t>doanh</a:t>
            </a:r>
            <a:r>
              <a:rPr lang="en-US" sz="2800" dirty="0">
                <a:solidFill>
                  <a:srgbClr val="FF0000"/>
                </a:solidFill>
                <a:latin typeface="Times New Roman" panose="02020603050405020304" pitchFamily="18" charset="0"/>
                <a:cs typeface="Times New Roman" panose="02020603050405020304" pitchFamily="18" charset="0"/>
                <a:hlinkClick r:id="rId4" tooltip="chi phí quản lý doanh nghiệp"/>
              </a:rPr>
              <a:t> </a:t>
            </a:r>
            <a:r>
              <a:rPr lang="en-US" sz="2800" dirty="0" err="1">
                <a:solidFill>
                  <a:srgbClr val="FF0000"/>
                </a:solidFill>
                <a:latin typeface="Times New Roman" panose="02020603050405020304" pitchFamily="18" charset="0"/>
                <a:cs typeface="Times New Roman" panose="02020603050405020304" pitchFamily="18" charset="0"/>
                <a:hlinkClick r:id="rId4" tooltip="chi phí quản lý doanh nghiệp"/>
              </a:rPr>
              <a:t>nghiệp</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ghi</a:t>
            </a:r>
            <a:r>
              <a:rPr lang="en-US" sz="2800" dirty="0">
                <a:solidFill>
                  <a:srgbClr val="FF0000"/>
                </a:solidFill>
                <a:latin typeface="Times New Roman" panose="02020603050405020304" pitchFamily="18" charset="0"/>
                <a:cs typeface="Times New Roman" panose="02020603050405020304" pitchFamily="18" charset="0"/>
              </a:rPr>
              <a:t>:</a:t>
            </a:r>
          </a:p>
          <a:p>
            <a:r>
              <a:rPr lang="en-US" sz="2800" dirty="0" err="1">
                <a:solidFill>
                  <a:srgbClr val="FF0000"/>
                </a:solidFill>
                <a:latin typeface="Times New Roman" panose="02020603050405020304" pitchFamily="18" charset="0"/>
                <a:cs typeface="Times New Roman" panose="02020603050405020304" pitchFamily="18" charset="0"/>
              </a:rPr>
              <a:t>Nợ</a:t>
            </a:r>
            <a:r>
              <a:rPr lang="en-US" sz="2800" dirty="0">
                <a:solidFill>
                  <a:srgbClr val="FF0000"/>
                </a:solidFill>
                <a:latin typeface="Times New Roman" panose="02020603050405020304" pitchFamily="18" charset="0"/>
                <a:cs typeface="Times New Roman" panose="02020603050405020304" pitchFamily="18" charset="0"/>
              </a:rPr>
              <a:t> TK 6425 </a:t>
            </a:r>
          </a:p>
          <a:p>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Có</a:t>
            </a:r>
            <a:r>
              <a:rPr lang="en-US" sz="2800" dirty="0">
                <a:solidFill>
                  <a:srgbClr val="FF0000"/>
                </a:solidFill>
                <a:latin typeface="Times New Roman" panose="02020603050405020304" pitchFamily="18" charset="0"/>
                <a:cs typeface="Times New Roman" panose="02020603050405020304" pitchFamily="18" charset="0"/>
              </a:rPr>
              <a:t> TK 3337 – </a:t>
            </a:r>
            <a:r>
              <a:rPr lang="en-US" sz="2800" dirty="0" err="1">
                <a:solidFill>
                  <a:srgbClr val="FF0000"/>
                </a:solidFill>
                <a:latin typeface="Times New Roman" panose="02020603050405020304" pitchFamily="18" charset="0"/>
                <a:cs typeface="Times New Roman" panose="02020603050405020304" pitchFamily="18" charset="0"/>
              </a:rPr>
              <a:t>Thuế</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nhà</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đất</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tiền</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thuê</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đất</a:t>
            </a:r>
            <a:r>
              <a:rPr lang="en-US" sz="2800" dirty="0">
                <a:solidFill>
                  <a:srgbClr val="FF0000"/>
                </a:solidFill>
                <a:latin typeface="Times New Roman" panose="02020603050405020304" pitchFamily="18" charset="0"/>
                <a:cs typeface="Times New Roman" panose="02020603050405020304" pitchFamily="18" charset="0"/>
              </a:rPr>
              <a:t>.</a:t>
            </a:r>
          </a:p>
          <a:p>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Khi</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nộp</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tiền</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thuế</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nhà</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đất</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tiền</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thuê</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đất</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vào</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Ngân</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sách</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Nhà</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nước</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ghi</a:t>
            </a:r>
            <a:r>
              <a:rPr lang="en-US" sz="2800" dirty="0">
                <a:solidFill>
                  <a:srgbClr val="FF0000"/>
                </a:solidFill>
                <a:latin typeface="Times New Roman" panose="02020603050405020304" pitchFamily="18" charset="0"/>
                <a:cs typeface="Times New Roman" panose="02020603050405020304" pitchFamily="18" charset="0"/>
              </a:rPr>
              <a:t>:</a:t>
            </a:r>
          </a:p>
          <a:p>
            <a:r>
              <a:rPr lang="en-US" sz="2800" dirty="0" err="1">
                <a:solidFill>
                  <a:srgbClr val="FF0000"/>
                </a:solidFill>
                <a:latin typeface="Times New Roman" panose="02020603050405020304" pitchFamily="18" charset="0"/>
                <a:cs typeface="Times New Roman" panose="02020603050405020304" pitchFamily="18" charset="0"/>
              </a:rPr>
              <a:t>Nợ</a:t>
            </a:r>
            <a:r>
              <a:rPr lang="en-US" sz="2800" dirty="0">
                <a:solidFill>
                  <a:srgbClr val="FF0000"/>
                </a:solidFill>
                <a:latin typeface="Times New Roman" panose="02020603050405020304" pitchFamily="18" charset="0"/>
                <a:cs typeface="Times New Roman" panose="02020603050405020304" pitchFamily="18" charset="0"/>
              </a:rPr>
              <a:t> TK 3337 </a:t>
            </a:r>
            <a:br>
              <a:rPr lang="en-US" sz="2800" dirty="0">
                <a:solidFill>
                  <a:srgbClr val="FF0000"/>
                </a:solidFill>
                <a:latin typeface="Times New Roman" panose="02020603050405020304" pitchFamily="18" charset="0"/>
                <a:cs typeface="Times New Roman" panose="02020603050405020304" pitchFamily="18" charset="0"/>
              </a:rPr>
            </a:b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Có</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các</a:t>
            </a:r>
            <a:r>
              <a:rPr lang="en-US" sz="2800" dirty="0">
                <a:solidFill>
                  <a:srgbClr val="FF0000"/>
                </a:solidFill>
                <a:latin typeface="Times New Roman" panose="02020603050405020304" pitchFamily="18" charset="0"/>
                <a:cs typeface="Times New Roman" panose="02020603050405020304" pitchFamily="18" charset="0"/>
              </a:rPr>
              <a:t> TK 111, 112,…</a:t>
            </a:r>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fontAlgn="base"/>
            <a:r>
              <a:rPr lang="en-US" dirty="0" err="1"/>
              <a:t>Hạch</a:t>
            </a:r>
            <a:r>
              <a:rPr lang="en-US" dirty="0"/>
              <a:t> </a:t>
            </a:r>
            <a:r>
              <a:rPr lang="en-US" dirty="0" err="1" smtClean="0"/>
              <a:t>toán</a:t>
            </a:r>
            <a:endParaRPr lang="en-US" dirty="0"/>
          </a:p>
        </p:txBody>
      </p:sp>
    </p:spTree>
    <p:extLst>
      <p:ext uri="{BB962C8B-B14F-4D97-AF65-F5344CB8AC3E}">
        <p14:creationId xmlns:p14="http://schemas.microsoft.com/office/powerpoint/2010/main" val="3401597395"/>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2"/>
          <p:cNvSpPr txBox="1">
            <a:spLocks noChangeArrowheads="1"/>
          </p:cNvSpPr>
          <p:nvPr/>
        </p:nvSpPr>
        <p:spPr bwMode="auto">
          <a:xfrm>
            <a:off x="1259632" y="620689"/>
            <a:ext cx="7560840" cy="523220"/>
          </a:xfrm>
          <a:prstGeom prst="rect">
            <a:avLst/>
          </a:prstGeom>
          <a:noFill/>
          <a:ln w="9525">
            <a:noFill/>
            <a:miter lim="800000"/>
            <a:headEnd/>
            <a:tailEnd/>
          </a:ln>
        </p:spPr>
        <p:txBody>
          <a:bodyPr wrap="square">
            <a:spAutoFit/>
          </a:bodyPr>
          <a:lstStyle/>
          <a:p>
            <a:r>
              <a:rPr lang="en-US" sz="2800" b="1" dirty="0">
                <a:latin typeface="Times New Roman" panose="02020603050405020304" pitchFamily="18" charset="0"/>
                <a:cs typeface="Times New Roman" panose="02020603050405020304" pitchFamily="18" charset="0"/>
              </a:rPr>
              <a:t>1.9. </a:t>
            </a:r>
            <a:r>
              <a:rPr lang="en-US" sz="2800" b="1" dirty="0" err="1">
                <a:latin typeface="Times New Roman" panose="02020603050405020304" pitchFamily="18" charset="0"/>
                <a:cs typeface="Times New Roman" panose="02020603050405020304" pitchFamily="18" charset="0"/>
              </a:rPr>
              <a:t>Kế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toán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các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loại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thuế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khác</a:t>
            </a:r>
            <a:endParaRPr lang="en-US" sz="2800" dirty="0">
              <a:latin typeface="Times New Roman" panose="02020603050405020304" pitchFamily="18" charset="0"/>
              <a:cs typeface="Times New Roman" panose="02020603050405020304" pitchFamily="18" charset="0"/>
            </a:endParaRPr>
          </a:p>
        </p:txBody>
      </p:sp>
      <p:pic>
        <p:nvPicPr>
          <p:cNvPr id="3074" name="Picture 2" descr="C:\Users\Administrator\Desktop\images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5370" y="2441993"/>
            <a:ext cx="4149580" cy="3124201"/>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Administrator\Desktop\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075" y="2557463"/>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7950664"/>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16408" y="1052736"/>
            <a:ext cx="8991600" cy="4832092"/>
          </a:xfrm>
          <a:prstGeom prst="rect">
            <a:avLst/>
          </a:prstGeom>
          <a:noFill/>
        </p:spPr>
        <p:txBody>
          <a:bodyPr wrap="square" rtlCol="0">
            <a:spAutoFit/>
          </a:bodyPr>
          <a:lstStyle/>
          <a:p>
            <a:r>
              <a:rPr lang="en-US" sz="2800" b="1" dirty="0" err="1">
                <a:latin typeface="Times New Roman" panose="02020603050405020304" pitchFamily="18" charset="0"/>
                <a:cs typeface="Times New Roman" panose="02020603050405020304" pitchFamily="18" charset="0"/>
              </a:rPr>
              <a:t>Thuế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bảo</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vệ</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môi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trường</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BVMT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loại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phẩm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hóa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gây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xấu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đến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môi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trường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đánh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môi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trường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phẩm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gây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môi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trường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nhằm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điều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ảnh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hưởng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môi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trường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kiểm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soát</a:t>
            </a:r>
            <a:r>
              <a:rPr lang="en-US" sz="2800" dirty="0">
                <a:latin typeface="Times New Roman" panose="02020603050405020304" pitchFamily="18" charset="0"/>
                <a:cs typeface="Times New Roman" panose="02020603050405020304" pitchFamily="18" charset="0"/>
              </a:rPr>
              <a:t> ô </a:t>
            </a:r>
            <a:r>
              <a:rPr lang="en-US" sz="2800" dirty="0" err="1">
                <a:latin typeface="Times New Roman" panose="02020603050405020304" pitchFamily="18" charset="0"/>
                <a:cs typeface="Times New Roman" panose="02020603050405020304" pitchFamily="18" charset="0"/>
              </a:rPr>
              <a:t>nhiễm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môi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trường</a:t>
            </a:r>
            <a:r>
              <a:rPr lang="en-US" sz="2800" dirty="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r>
              <a:rPr lang="en-US" sz="2800" dirty="0" err="1" smtClean="0">
                <a:latin typeface="Times New Roman" panose="02020603050405020304" pitchFamily="18" charset="0"/>
                <a:cs typeface="Times New Roman" panose="02020603050405020304" pitchFamily="18" charset="0"/>
              </a:rPr>
              <a:t>Thuế</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BVMT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một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loại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thông</a:t>
            </a:r>
            <a:r>
              <a:rPr lang="en-US" sz="2800" dirty="0">
                <a:latin typeface="Times New Roman" panose="02020603050405020304" pitchFamily="18" charset="0"/>
                <a:cs typeface="Times New Roman" panose="02020603050405020304" pitchFamily="18" charset="0"/>
              </a:rPr>
              <a:t> qua </a:t>
            </a:r>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dịch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người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tiêu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cuối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cùng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gánh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chịu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này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Đánh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môi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trường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một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phẩm</a:t>
            </a:r>
            <a:r>
              <a:rPr lang="en-US" sz="2800" dirty="0">
                <a:latin typeface="Times New Roman" panose="02020603050405020304" pitchFamily="18" charset="0"/>
                <a:cs typeface="Times New Roman" panose="02020603050405020304" pitchFamily="18" charset="0"/>
              </a:rPr>
              <a:t> hay </a:t>
            </a:r>
            <a:r>
              <a:rPr lang="en-US" sz="2800" dirty="0" err="1">
                <a:latin typeface="Times New Roman" panose="02020603050405020304" pitchFamily="18" charset="0"/>
                <a:cs typeface="Times New Roman" panose="02020603050405020304" pitchFamily="18" charset="0"/>
              </a:rPr>
              <a:t>hoạt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môi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trường</a:t>
            </a:r>
            <a:r>
              <a:rPr lang="en-US" sz="2800" dirty="0">
                <a:latin typeface="Times New Roman" panose="02020603050405020304" pitchFamily="18" charset="0"/>
                <a:cs typeface="Times New Roman" panose="02020603050405020304" pitchFamily="18" charset="0"/>
              </a:rPr>
              <a:t>.</a:t>
            </a:r>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defRPr/>
            </a:pPr>
            <a:r>
              <a:rPr lang="en-US" dirty="0" smtClean="0"/>
              <a:t>KHÁI NIỆM</a:t>
            </a:r>
            <a:endParaRPr lang="en-US" dirty="0"/>
          </a:p>
        </p:txBody>
      </p:sp>
    </p:spTree>
    <p:extLst>
      <p:ext uri="{BB962C8B-B14F-4D97-AF65-F5344CB8AC3E}">
        <p14:creationId xmlns:p14="http://schemas.microsoft.com/office/powerpoint/2010/main" val="3629917148"/>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58675" y="692696"/>
            <a:ext cx="8991600" cy="4832092"/>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ánh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doanh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cung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dịch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gồm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bảo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môi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trường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GTGT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sau</a:t>
            </a:r>
            <a:r>
              <a:rPr lang="en-US" sz="2800" dirty="0">
                <a:latin typeface="Times New Roman" panose="02020603050405020304" pitchFamily="18" charset="0"/>
                <a:cs typeface="Times New Roman" panose="02020603050405020304" pitchFamily="18" charset="0"/>
              </a:rPr>
              <a:t>:</a:t>
            </a:r>
          </a:p>
          <a:p>
            <a:pPr lvl="0"/>
            <a:r>
              <a:rPr lang="en-US" sz="2800" dirty="0" err="1">
                <a:latin typeface="Times New Roman" panose="02020603050405020304" pitchFamily="18" charset="0"/>
                <a:cs typeface="Times New Roman" panose="02020603050405020304" pitchFamily="18" charset="0"/>
              </a:rPr>
              <a:t>Nợ</a:t>
            </a:r>
            <a:r>
              <a:rPr lang="en-US" sz="2800" dirty="0">
                <a:latin typeface="Times New Roman" panose="02020603050405020304" pitchFamily="18" charset="0"/>
                <a:cs typeface="Times New Roman" panose="02020603050405020304" pitchFamily="18" charset="0"/>
              </a:rPr>
              <a:t> TK 111, 112, </a:t>
            </a:r>
            <a:r>
              <a:rPr lang="en-US" sz="2800" dirty="0" smtClean="0">
                <a:latin typeface="Times New Roman" panose="02020603050405020304" pitchFamily="18" charset="0"/>
                <a:cs typeface="Times New Roman" panose="02020603050405020304" pitchFamily="18" charset="0"/>
              </a:rPr>
              <a:t>131</a:t>
            </a:r>
          </a:p>
          <a:p>
            <a:pPr lvl="0"/>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TK </a:t>
            </a:r>
            <a:r>
              <a:rPr lang="en-US" sz="2800" dirty="0" smtClean="0">
                <a:latin typeface="Times New Roman" panose="02020603050405020304" pitchFamily="18" charset="0"/>
                <a:cs typeface="Times New Roman" panose="02020603050405020304" pitchFamily="18" charset="0"/>
              </a:rPr>
              <a:t>511:</a:t>
            </a:r>
          </a:p>
          <a:p>
            <a:pPr lvl="0"/>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TK </a:t>
            </a:r>
            <a:r>
              <a:rPr lang="en-US" sz="2800" dirty="0" smtClean="0">
                <a:latin typeface="Times New Roman" panose="02020603050405020304" pitchFamily="18" charset="0"/>
                <a:cs typeface="Times New Roman" panose="02020603050405020304" pitchFamily="18" charset="0"/>
              </a:rPr>
              <a:t>33311</a:t>
            </a:r>
          </a:p>
          <a:p>
            <a:pPr lvl="0"/>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TK 33381: </a:t>
            </a:r>
            <a:r>
              <a:rPr lang="en-US" sz="2800" dirty="0" err="1">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bảo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môi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trường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nộp</a:t>
            </a:r>
            <a:r>
              <a:rPr lang="en-US" sz="2800" dirty="0" smtClean="0">
                <a:latin typeface="Times New Roman" panose="02020603050405020304" pitchFamily="18" charset="0"/>
                <a:cs typeface="Times New Roman" panose="02020603050405020304" pitchFamily="18" charset="0"/>
              </a:rPr>
              <a:t>.</a:t>
            </a:r>
          </a:p>
          <a:p>
            <a:pPr lvl="0"/>
            <a:r>
              <a:rPr lang="en-US" sz="2800" dirty="0" err="1" smtClean="0">
                <a:latin typeface="Times New Roman" panose="02020603050405020304" pitchFamily="18" charset="0"/>
                <a:cs typeface="Times New Roman" panose="02020603050405020304" pitchFamily="18" charset="0"/>
              </a:rPr>
              <a:t>Nộp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bảo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vệ</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môi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trường</a:t>
            </a:r>
            <a:endParaRPr lang="en-US" sz="2800" dirty="0" smtClean="0">
              <a:latin typeface="Times New Roman" panose="02020603050405020304" pitchFamily="18" charset="0"/>
              <a:cs typeface="Times New Roman" panose="02020603050405020304" pitchFamily="18" charset="0"/>
            </a:endParaRPr>
          </a:p>
          <a:p>
            <a:pPr lvl="0"/>
            <a:r>
              <a:rPr lang="en-US" sz="2800" dirty="0" err="1" smtClean="0">
                <a:latin typeface="Times New Roman" panose="02020603050405020304" pitchFamily="18" charset="0"/>
                <a:cs typeface="Times New Roman" panose="02020603050405020304" pitchFamily="18" charset="0"/>
              </a:rPr>
              <a:t>Nợ</a:t>
            </a:r>
            <a:r>
              <a:rPr lang="en-US" sz="2800" dirty="0" smtClean="0">
                <a:latin typeface="Times New Roman" panose="02020603050405020304" pitchFamily="18" charset="0"/>
                <a:cs typeface="Times New Roman" panose="02020603050405020304" pitchFamily="18" charset="0"/>
              </a:rPr>
              <a:t> TK 33381</a:t>
            </a:r>
          </a:p>
          <a:p>
            <a:pPr lvl="0"/>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TK 111,112</a:t>
            </a:r>
          </a:p>
          <a:p>
            <a:pPr lvl="0"/>
            <a:endParaRPr lang="en-US" sz="2800" dirty="0">
              <a:latin typeface="Times New Roman" panose="02020603050405020304" pitchFamily="18" charset="0"/>
              <a:cs typeface="Times New Roman" panose="02020603050405020304" pitchFamily="18" charset="0"/>
            </a:endParaRPr>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fontAlgn="base"/>
            <a:r>
              <a:rPr lang="en-US" dirty="0" err="1"/>
              <a:t>Hạch</a:t>
            </a:r>
            <a:r>
              <a:rPr lang="en-US" dirty="0"/>
              <a:t> </a:t>
            </a:r>
            <a:r>
              <a:rPr lang="en-US" dirty="0" err="1" smtClean="0"/>
              <a:t>toán</a:t>
            </a:r>
            <a:endParaRPr lang="en-US" dirty="0"/>
          </a:p>
        </p:txBody>
      </p:sp>
    </p:spTree>
    <p:extLst>
      <p:ext uri="{BB962C8B-B14F-4D97-AF65-F5344CB8AC3E}">
        <p14:creationId xmlns:p14="http://schemas.microsoft.com/office/powerpoint/2010/main" val="1193473337"/>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2"/>
          <p:cNvSpPr txBox="1">
            <a:spLocks noChangeArrowheads="1"/>
          </p:cNvSpPr>
          <p:nvPr/>
        </p:nvSpPr>
        <p:spPr bwMode="auto">
          <a:xfrm>
            <a:off x="1259632" y="620689"/>
            <a:ext cx="7560840" cy="954107"/>
          </a:xfrm>
          <a:prstGeom prst="rect">
            <a:avLst/>
          </a:prstGeom>
          <a:noFill/>
          <a:ln w="9525">
            <a:noFill/>
            <a:miter lim="800000"/>
            <a:headEnd/>
            <a:tailEnd/>
          </a:ln>
        </p:spPr>
        <p:txBody>
          <a:bodyPr wrap="square">
            <a:spAutoFit/>
          </a:bodyPr>
          <a:lstStyle/>
          <a:p>
            <a:r>
              <a:rPr lang="en-US" sz="2800" b="1" dirty="0">
                <a:latin typeface="Times New Roman" panose="02020603050405020304" pitchFamily="18" charset="0"/>
                <a:cs typeface="Times New Roman" panose="02020603050405020304" pitchFamily="18" charset="0"/>
              </a:rPr>
              <a:t>1.10. </a:t>
            </a:r>
            <a:r>
              <a:rPr lang="en-US" sz="2800" b="1" dirty="0" err="1">
                <a:latin typeface="Times New Roman" panose="02020603050405020304" pitchFamily="18" charset="0"/>
                <a:cs typeface="Times New Roman" panose="02020603050405020304" pitchFamily="18" charset="0"/>
              </a:rPr>
              <a:t>Kế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toán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phí</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lệ</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phí</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và</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các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khoản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phải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nộp</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khác</a:t>
            </a:r>
            <a:endParaRPr lang="en-US" sz="2800" dirty="0">
              <a:latin typeface="Times New Roman" panose="02020603050405020304" pitchFamily="18" charset="0"/>
              <a:cs typeface="Times New Roman" panose="02020603050405020304" pitchFamily="18" charset="0"/>
            </a:endParaRPr>
          </a:p>
        </p:txBody>
      </p:sp>
      <p:pic>
        <p:nvPicPr>
          <p:cNvPr id="3074" name="Picture 2" descr="C:\Users\Administrator\Desktop\images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5370" y="2441993"/>
            <a:ext cx="4149580" cy="3124201"/>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Administrator\Desktop\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075" y="2557463"/>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10769"/>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16408" y="1052736"/>
            <a:ext cx="8991600" cy="353943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Lệ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ấn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nộp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cung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dịch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phục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việc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lý</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mục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phí</a:t>
            </a:r>
            <a:r>
              <a:rPr lang="en-US" sz="2800" dirty="0">
                <a:latin typeface="Times New Roman" panose="02020603050405020304" pitchFamily="18" charset="0"/>
                <a:cs typeface="Times New Roman" panose="02020603050405020304" pitchFamily="18" charset="0"/>
              </a:rPr>
              <a:t> ban </a:t>
            </a:r>
            <a:r>
              <a:rPr lang="en-US" sz="2800" dirty="0" err="1">
                <a:latin typeface="Times New Roman" panose="02020603050405020304" pitchFamily="18" charset="0"/>
                <a:cs typeface="Times New Roman" panose="02020603050405020304" pitchFamily="18" charset="0"/>
              </a:rPr>
              <a: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kèm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Luật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phí</a:t>
            </a:r>
            <a:r>
              <a:rPr lang="en-US" sz="2800" dirty="0">
                <a:latin typeface="Times New Roman" panose="02020603050405020304" pitchFamily="18" charset="0"/>
                <a:cs typeface="Times New Roman" panose="02020603050405020304" pitchFamily="18" charset="0"/>
              </a:rPr>
              <a:t>.</a:t>
            </a:r>
          </a:p>
          <a:p>
            <a:r>
              <a:rPr lang="en-US" sz="2800" dirty="0">
                <a:latin typeface="Times New Roman" panose="02020603050405020304" pitchFamily="18" charset="0"/>
                <a:cs typeface="Times New Roman" panose="02020603050405020304" pitchFamily="18" charset="0"/>
              </a:rPr>
              <a:t>Theo </a:t>
            </a:r>
            <a:r>
              <a:rPr lang="en-US" sz="2800" dirty="0" err="1">
                <a:latin typeface="Times New Roman" panose="02020603050405020304" pitchFamily="18" charset="0"/>
                <a:cs typeface="Times New Roman" panose="02020603050405020304" pitchFamily="18" charset="0"/>
              </a:rPr>
              <a:t>đó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ấn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tượng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nộp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a:t>
            </a:r>
          </a:p>
          <a:p>
            <a:r>
              <a:rPr lang="en-US" sz="2800" dirty="0">
                <a:latin typeface="Times New Roman" panose="02020603050405020304" pitchFamily="18" charset="0"/>
                <a:cs typeface="Times New Roman" panose="02020603050405020304" pitchFamily="18" charset="0"/>
              </a:rPr>
              <a:t> </a:t>
            </a:r>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lvl="0">
              <a:defRPr/>
            </a:pPr>
            <a:r>
              <a:rPr lang="en-US" dirty="0" smtClean="0"/>
              <a:t>KHÁI NIỆM</a:t>
            </a:r>
            <a:endParaRPr lang="en-US" dirty="0"/>
          </a:p>
        </p:txBody>
      </p:sp>
    </p:spTree>
    <p:extLst>
      <p:ext uri="{BB962C8B-B14F-4D97-AF65-F5344CB8AC3E}">
        <p14:creationId xmlns:p14="http://schemas.microsoft.com/office/powerpoint/2010/main" val="2411326501"/>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58675" y="692696"/>
            <a:ext cx="8991600" cy="3108543"/>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ghi</a:t>
            </a:r>
            <a:r>
              <a:rPr lang="en-US" sz="2800" dirty="0">
                <a:latin typeface="Times New Roman" panose="02020603050405020304" pitchFamily="18" charset="0"/>
                <a:cs typeface="Times New Roman" panose="02020603050405020304" pitchFamily="18" charset="0"/>
              </a:rPr>
              <a:t>:</a:t>
            </a:r>
          </a:p>
          <a:p>
            <a:r>
              <a:rPr lang="en-US" sz="2800" dirty="0" err="1">
                <a:latin typeface="Times New Roman" panose="02020603050405020304" pitchFamily="18" charset="0"/>
                <a:cs typeface="Times New Roman" panose="02020603050405020304" pitchFamily="18" charset="0"/>
              </a:rPr>
              <a:t>Nợ</a:t>
            </a:r>
            <a:r>
              <a:rPr lang="en-US" sz="2800" dirty="0">
                <a:latin typeface="Times New Roman" panose="02020603050405020304" pitchFamily="18" charset="0"/>
                <a:cs typeface="Times New Roman" panose="02020603050405020304" pitchFamily="18" charset="0"/>
              </a:rPr>
              <a:t> TK 211</a:t>
            </a:r>
          </a:p>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TK 3339</a:t>
            </a:r>
          </a:p>
          <a:p>
            <a:r>
              <a:rPr lang="en-US" sz="2800" dirty="0" err="1">
                <a:latin typeface="Times New Roman" panose="02020603050405020304" pitchFamily="18" charset="0"/>
                <a:cs typeface="Times New Roman" panose="02020603050405020304" pitchFamily="18" charset="0"/>
              </a:rPr>
              <a:t>Khi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nộp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ghi</a:t>
            </a:r>
            <a:endParaRPr lang="en-US" sz="2800" dirty="0">
              <a:latin typeface="Times New Roman" panose="02020603050405020304" pitchFamily="18" charset="0"/>
              <a:cs typeface="Times New Roman" panose="02020603050405020304" pitchFamily="18" charset="0"/>
            </a:endParaRPr>
          </a:p>
          <a:p>
            <a:r>
              <a:rPr lang="en-US" sz="2800" dirty="0" err="1">
                <a:latin typeface="Times New Roman" panose="02020603050405020304" pitchFamily="18" charset="0"/>
                <a:cs typeface="Times New Roman" panose="02020603050405020304" pitchFamily="18" charset="0"/>
              </a:rPr>
              <a:t>Nợ</a:t>
            </a:r>
            <a:r>
              <a:rPr lang="en-US" sz="2800" dirty="0">
                <a:latin typeface="Times New Roman" panose="02020603050405020304" pitchFamily="18" charset="0"/>
                <a:cs typeface="Times New Roman" panose="02020603050405020304" pitchFamily="18" charset="0"/>
              </a:rPr>
              <a:t> TK 3339</a:t>
            </a:r>
          </a:p>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TK 111,112</a:t>
            </a:r>
          </a:p>
          <a:p>
            <a:pPr lvl="0"/>
            <a:endParaRPr lang="en-US" sz="2800" dirty="0">
              <a:latin typeface="Times New Roman" panose="02020603050405020304" pitchFamily="18" charset="0"/>
              <a:cs typeface="Times New Roman" panose="02020603050405020304" pitchFamily="18" charset="0"/>
            </a:endParaRPr>
          </a:p>
        </p:txBody>
      </p:sp>
      <p:sp>
        <p:nvSpPr>
          <p:cNvPr id="3" name="Title 1"/>
          <p:cNvSpPr>
            <a:spLocks noGrp="1"/>
          </p:cNvSpPr>
          <p:nvPr>
            <p:ph type="title"/>
          </p:nvPr>
        </p:nvSpPr>
        <p:spPr>
          <a:xfrm>
            <a:off x="1143000"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fontAlgn="base"/>
            <a:r>
              <a:rPr lang="en-US" dirty="0" err="1"/>
              <a:t>Hạch</a:t>
            </a:r>
            <a:r>
              <a:rPr lang="en-US" dirty="0"/>
              <a:t> </a:t>
            </a:r>
            <a:r>
              <a:rPr lang="en-US" dirty="0" err="1" smtClean="0"/>
              <a:t>toán</a:t>
            </a:r>
            <a:endParaRPr lang="en-US" dirty="0"/>
          </a:p>
        </p:txBody>
      </p:sp>
    </p:spTree>
    <p:extLst>
      <p:ext uri="{BB962C8B-B14F-4D97-AF65-F5344CB8AC3E}">
        <p14:creationId xmlns:p14="http://schemas.microsoft.com/office/powerpoint/2010/main" val="2028937504"/>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1115616" y="0"/>
            <a:ext cx="6934200" cy="838200"/>
          </a:xfrm>
          <a:solidFill>
            <a:schemeClr val="accent2">
              <a:lumMod val="20000"/>
              <a:lumOff val="80000"/>
            </a:schemeClr>
          </a:solidFill>
          <a:ln>
            <a:noFill/>
          </a:ln>
          <a:effectLst/>
          <a:scene3d>
            <a:camera prst="orthographicFront">
              <a:rot lat="0" lon="0" rev="0"/>
            </a:camera>
            <a:lightRig rig="contrasting" dir="t">
              <a:rot lat="0" lon="0" rev="7800000"/>
            </a:lightRig>
          </a:scene3d>
          <a:sp3d>
            <a:bevelT w="139700" h="139700"/>
          </a:sp3d>
        </p:spPr>
        <p:txBody>
          <a:bodyPr/>
          <a:lstStyle/>
          <a:p>
            <a:pPr fontAlgn="base"/>
            <a:r>
              <a:rPr lang="en-US" dirty="0" err="1" smtClean="0"/>
              <a:t>Ví</a:t>
            </a:r>
            <a:r>
              <a:rPr lang="en-US" dirty="0" smtClean="0"/>
              <a:t> </a:t>
            </a:r>
            <a:r>
              <a:rPr lang="en-US" dirty="0" err="1" smtClean="0"/>
              <a:t>dụ</a:t>
            </a:r>
            <a:endParaRPr lang="en-US" dirty="0"/>
          </a:p>
        </p:txBody>
      </p:sp>
      <p:sp>
        <p:nvSpPr>
          <p:cNvPr id="2" name="TextBox 1"/>
          <p:cNvSpPr txBox="1"/>
          <p:nvPr/>
        </p:nvSpPr>
        <p:spPr>
          <a:xfrm>
            <a:off x="647056" y="838200"/>
            <a:ext cx="8496944" cy="5693866"/>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1. </a:t>
            </a:r>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ty </a:t>
            </a:r>
            <a:r>
              <a:rPr lang="en-US" sz="2800" dirty="0" err="1" smtClean="0">
                <a:latin typeface="Times New Roman" panose="02020603050405020304" pitchFamily="18" charset="0"/>
                <a:cs typeface="Times New Roman" panose="02020603050405020304" pitchFamily="18" charset="0"/>
              </a:rPr>
              <a:t>mua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xe</a:t>
            </a:r>
            <a:r>
              <a:rPr lang="en-US" sz="2800" dirty="0" smtClean="0">
                <a:latin typeface="Times New Roman" panose="02020603050405020304" pitchFamily="18" charset="0"/>
                <a:cs typeface="Times New Roman" panose="02020603050405020304" pitchFamily="18" charset="0"/>
              </a:rPr>
              <a:t> ô </a:t>
            </a:r>
            <a:r>
              <a:rPr lang="en-US" sz="2800" dirty="0" err="1" smtClean="0">
                <a:latin typeface="Times New Roman" panose="02020603050405020304" pitchFamily="18" charset="0"/>
                <a:cs typeface="Times New Roman" panose="02020603050405020304" pitchFamily="18" charset="0"/>
              </a:rPr>
              <a:t>tô</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trả</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tiền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phí</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trước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25.000.000 </a:t>
            </a:r>
            <a:r>
              <a:rPr lang="en-US" sz="2800" dirty="0" err="1" smtClean="0">
                <a:latin typeface="Times New Roman" panose="02020603050405020304" pitchFamily="18" charset="0"/>
                <a:cs typeface="Times New Roman" panose="02020603050405020304" pitchFamily="18" charset="0"/>
              </a:rPr>
              <a:t>đồng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toán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chuyển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khoản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số</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tiền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phí</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trước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này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NSNN</a:t>
            </a:r>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2. </a:t>
            </a:r>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ty B </a:t>
            </a:r>
            <a:r>
              <a:rPr lang="en-US" sz="2800" dirty="0" err="1" smtClean="0">
                <a:latin typeface="Times New Roman" panose="02020603050405020304" pitchFamily="18" charset="0"/>
                <a:cs typeface="Times New Roman" panose="02020603050405020304" pitchFamily="18" charset="0"/>
              </a:rPr>
              <a:t>bán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thuốc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trừ</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sâu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với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bán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chưa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12.000.000 </a:t>
            </a:r>
            <a:r>
              <a:rPr lang="en-US" sz="2800" dirty="0" err="1" smtClean="0">
                <a:latin typeface="Times New Roman" panose="02020603050405020304" pitchFamily="18" charset="0"/>
                <a:cs typeface="Times New Roman" panose="02020603050405020304" pitchFamily="18" charset="0"/>
              </a:rPr>
              <a:t>đồng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GTGT</a:t>
            </a:r>
            <a:r>
              <a:rPr lang="en-US" sz="2800" dirty="0" smtClean="0">
                <a:latin typeface="Times New Roman" panose="02020603050405020304" pitchFamily="18" charset="0"/>
                <a:cs typeface="Times New Roman" panose="02020603050405020304" pitchFamily="18" charset="0"/>
              </a:rPr>
              <a:t> 10%, </a:t>
            </a:r>
            <a:r>
              <a:rPr lang="en-US" sz="2800" dirty="0" err="1" smtClean="0">
                <a:latin typeface="Times New Roman" panose="02020603050405020304" pitchFamily="18" charset="0"/>
                <a:cs typeface="Times New Roman" panose="02020603050405020304" pitchFamily="18" charset="0"/>
              </a:rPr>
              <a:t>thuế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bảo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vệ</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môi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trường</a:t>
            </a:r>
            <a:r>
              <a:rPr lang="en-US" sz="2800" dirty="0" smtClean="0">
                <a:latin typeface="Times New Roman" panose="02020603050405020304" pitchFamily="18" charset="0"/>
                <a:cs typeface="Times New Roman" panose="02020603050405020304" pitchFamily="18" charset="0"/>
              </a:rPr>
              <a:t> 1% </a:t>
            </a:r>
            <a:r>
              <a:rPr lang="en-US" sz="2800" dirty="0" err="1" smtClean="0">
                <a:latin typeface="Times New Roman" panose="02020603050405020304" pitchFamily="18" charset="0"/>
                <a:cs typeface="Times New Roman" panose="02020603050405020304" pitchFamily="18" charset="0"/>
              </a:rPr>
              <a:t>trên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bán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bằng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tiền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mặt</a:t>
            </a:r>
            <a:r>
              <a:rPr lang="en-US" sz="2800" dirty="0" smtClean="0">
                <a:latin typeface="Times New Roman" panose="02020603050405020304" pitchFamily="18" charset="0"/>
                <a:cs typeface="Times New Roman" panose="02020603050405020304" pitchFamily="18" charset="0"/>
              </a:rPr>
              <a:t>. </a:t>
            </a:r>
          </a:p>
          <a:p>
            <a:r>
              <a:rPr lang="en-US" sz="2800" dirty="0" smtClean="0">
                <a:latin typeface="Times New Roman" panose="02020603050405020304" pitchFamily="18" charset="0"/>
                <a:cs typeface="Times New Roman" panose="02020603050405020304" pitchFamily="18" charset="0"/>
              </a:rPr>
              <a:t>3. </a:t>
            </a:r>
            <a:r>
              <a:rPr lang="en-US" sz="2800" dirty="0" err="1" smtClean="0">
                <a:latin typeface="Times New Roman" panose="02020603050405020304" pitchFamily="18" charset="0"/>
                <a:cs typeface="Times New Roman" panose="02020603050405020304" pitchFamily="18" charset="0"/>
              </a:rPr>
              <a:t>Xác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định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tiền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thuê</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hàng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năm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đóng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3.000.000 </a:t>
            </a:r>
            <a:r>
              <a:rPr lang="en-US" sz="2800" dirty="0" err="1" smtClean="0">
                <a:latin typeface="Times New Roman" panose="02020603050405020304" pitchFamily="18" charset="0"/>
                <a:cs typeface="Times New Roman" panose="02020603050405020304" pitchFamily="18" charset="0"/>
              </a:rPr>
              <a:t>đồng</a:t>
            </a:r>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4. </a:t>
            </a:r>
            <a:r>
              <a:rPr lang="en-US" sz="2800" dirty="0" err="1" smtClean="0">
                <a:latin typeface="Times New Roman" panose="02020603050405020304" pitchFamily="18" charset="0"/>
                <a:cs typeface="Times New Roman" panose="02020603050405020304" pitchFamily="18" charset="0"/>
              </a:rPr>
              <a:t>Doanh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nghiệp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nộp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bảo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vệ</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môi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trường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tiền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thuê</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bằng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tiền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mặt</a:t>
            </a:r>
            <a:r>
              <a:rPr lang="en-US" sz="2800" dirty="0" smtClean="0">
                <a:latin typeface="Times New Roman" panose="02020603050405020304" pitchFamily="18" charset="0"/>
                <a:cs typeface="Times New Roman" panose="02020603050405020304" pitchFamily="18" charset="0"/>
              </a:rPr>
              <a:t>.</a:t>
            </a:r>
          </a:p>
          <a:p>
            <a:r>
              <a:rPr lang="en-US" sz="2800" dirty="0" smtClean="0">
                <a:latin typeface="Times New Roman" panose="02020603050405020304" pitchFamily="18" charset="0"/>
                <a:cs typeface="Times New Roman" panose="02020603050405020304" pitchFamily="18" charset="0"/>
              </a:rPr>
              <a:t>5. </a:t>
            </a:r>
            <a:r>
              <a:rPr lang="en-US" sz="2800" dirty="0" err="1" smtClean="0">
                <a:latin typeface="Times New Roman" panose="02020603050405020304" pitchFamily="18" charset="0"/>
                <a:cs typeface="Times New Roman" panose="02020603050405020304" pitchFamily="18" charset="0"/>
              </a:rPr>
              <a:t>Khấu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trừ</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thuê</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TNCN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lương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người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lao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động</a:t>
            </a:r>
            <a:r>
              <a:rPr lang="en-US" sz="2800" dirty="0" smtClean="0">
                <a:latin typeface="Times New Roman" panose="02020603050405020304" pitchFamily="18" charset="0"/>
                <a:cs typeface="Times New Roman" panose="02020603050405020304" pitchFamily="18" charset="0"/>
              </a:rPr>
              <a:t> 2.000.000 </a:t>
            </a:r>
            <a:r>
              <a:rPr lang="en-US" sz="2800" dirty="0" err="1" smtClean="0">
                <a:latin typeface="Times New Roman" panose="02020603050405020304" pitchFamily="18" charset="0"/>
                <a:cs typeface="Times New Roman" panose="02020603050405020304" pitchFamily="18" charset="0"/>
              </a:rPr>
              <a:t>đồng</a:t>
            </a:r>
            <a:endParaRPr lang="en-US" sz="2800" dirty="0" smtClean="0">
              <a:latin typeface="Times New Roman" panose="02020603050405020304" pitchFamily="18" charset="0"/>
              <a:cs typeface="Times New Roman" panose="02020603050405020304" pitchFamily="18" charset="0"/>
            </a:endParaRPr>
          </a:p>
          <a:p>
            <a:endParaRPr lang="en-US" sz="2800" dirty="0"/>
          </a:p>
        </p:txBody>
      </p:sp>
    </p:spTree>
    <p:extLst>
      <p:ext uri="{BB962C8B-B14F-4D97-AF65-F5344CB8AC3E}">
        <p14:creationId xmlns:p14="http://schemas.microsoft.com/office/powerpoint/2010/main" val="116749041"/>
      </p:ext>
    </p:extLst>
  </p:cSld>
  <p:clrMapOvr>
    <a:masterClrMapping/>
  </p:clrMapOvr>
  <p:transition>
    <p:wipe/>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762000" y="4800600"/>
            <a:ext cx="8077200" cy="923330"/>
          </a:xfrm>
          <a:prstGeom prst="rect">
            <a:avLst/>
          </a:prstGeom>
          <a:blipFill>
            <a:blip r:embed="rId3" cstate="print"/>
            <a:tile tx="0" ty="0" sx="100000" sy="100000" flip="none" algn="tl"/>
          </a:blip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0" fontAlgn="auto" hangingPunct="0">
              <a:spcBef>
                <a:spcPts val="0"/>
              </a:spcBef>
              <a:spcAft>
                <a:spcPts val="0"/>
              </a:spcAft>
              <a:defRPr/>
            </a:pPr>
            <a:r>
              <a:rPr lang="en-US" altLang="ko-KR" sz="5400" b="1" i="1" kern="200" dirty="0" err="1">
                <a:ln w="11430"/>
                <a:solidFill>
                  <a:srgbClr val="FF0000"/>
                </a:solidFill>
                <a:effectLst>
                  <a:outerShdw blurRad="50800" dist="39000" dir="5460000" algn="tl">
                    <a:srgbClr val="000000">
                      <a:alpha val="38000"/>
                    </a:srgbClr>
                  </a:outerShdw>
                </a:effectLst>
                <a:latin typeface="Blackadder ITC" pitchFamily="82" charset="0"/>
                <a:cs typeface="Times New Roman" pitchFamily="18" charset="0"/>
              </a:rPr>
              <a:t>X</a:t>
            </a:r>
            <a:r>
              <a:rPr lang="en-US" altLang="ko-KR" sz="5400" b="1" i="1" kern="200" dirty="0" err="1">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in</a:t>
            </a:r>
            <a:r>
              <a:rPr lang="en-US" altLang="ko-KR" sz="5400" b="1" i="1" kern="200" dirty="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 </a:t>
            </a:r>
            <a:r>
              <a:rPr lang="en-US" altLang="ko-KR" sz="5400" b="1" i="1" kern="200" dirty="0" err="1">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chân</a:t>
            </a:r>
            <a:r>
              <a:rPr lang="en-US" altLang="ko-KR" sz="5400" b="1" i="1" kern="200" dirty="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 </a:t>
            </a:r>
            <a:r>
              <a:rPr lang="en-US" altLang="ko-KR" sz="5400" b="1" i="1" kern="200" dirty="0" err="1">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thành</a:t>
            </a:r>
            <a:r>
              <a:rPr lang="en-US" altLang="ko-KR" sz="5400" b="1" i="1" kern="200" dirty="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 </a:t>
            </a:r>
            <a:r>
              <a:rPr lang="en-US" altLang="ko-KR" sz="5400" b="1" i="1" kern="200" dirty="0" err="1">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cảm</a:t>
            </a:r>
            <a:r>
              <a:rPr lang="en-US" altLang="ko-KR" sz="5400" b="1" i="1" kern="200" dirty="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 </a:t>
            </a:r>
            <a:r>
              <a:rPr lang="en-US" altLang="ko-KR" sz="5400" b="1" i="1" kern="200" dirty="0" err="1">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ơn</a:t>
            </a:r>
            <a:r>
              <a:rPr lang="en-US" altLang="ko-KR" sz="5400" b="1" i="1" kern="200" dirty="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 </a:t>
            </a:r>
          </a:p>
        </p:txBody>
      </p:sp>
      <p:pic>
        <p:nvPicPr>
          <p:cNvPr id="9" name="Picture 2" descr="E:\Hoc tap\phuong phap nghien cuu kinh te\Hinh Y te\thankyou-1-912656.gif"/>
          <p:cNvPicPr>
            <a:picLocks noChangeAspect="1" noChangeArrowheads="1" noCrop="1"/>
          </p:cNvPicPr>
          <p:nvPr/>
        </p:nvPicPr>
        <p:blipFill>
          <a:blip r:embed="rId4" cstate="print"/>
          <a:srcRect/>
          <a:stretch>
            <a:fillRect/>
          </a:stretch>
        </p:blipFill>
        <p:spPr bwMode="auto">
          <a:xfrm>
            <a:off x="1752600" y="1143000"/>
            <a:ext cx="5975899" cy="3076575"/>
          </a:xfrm>
          <a:prstGeom prst="rect">
            <a:avLst/>
          </a:prstGeom>
          <a:blipFill>
            <a:blip r:embed="rId5" cstate="print"/>
            <a:tile tx="0" ty="0" sx="100000" sy="100000" flip="none" algn="tl"/>
          </a:blipFill>
          <a:ln w="9525">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2658367405"/>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7135</TotalTime>
  <Words>7148</Words>
  <Application>Microsoft Office PowerPoint</Application>
  <PresentationFormat>On-screen Show (4:3)</PresentationFormat>
  <Paragraphs>669</Paragraphs>
  <Slides>126</Slides>
  <Notes>24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126</vt:i4>
      </vt:variant>
    </vt:vector>
  </HeadingPairs>
  <TitlesOfParts>
    <vt:vector size="138" baseType="lpstr">
      <vt:lpstr>맑은 고딕</vt:lpstr>
      <vt:lpstr>SimSun</vt:lpstr>
      <vt:lpstr>Arial</vt:lpstr>
      <vt:lpstr>Blackadder ITC</vt:lpstr>
      <vt:lpstr>Calibri</vt:lpstr>
      <vt:lpstr>MingLiU</vt:lpstr>
      <vt:lpstr>Tahoma</vt:lpstr>
      <vt:lpstr>Times New Roman</vt:lpstr>
      <vt:lpstr>VNI-Times</vt:lpstr>
      <vt:lpstr>Wingdings</vt:lpstr>
      <vt:lpstr>Wingdings 2</vt:lpstr>
      <vt:lpstr>Office Theme</vt:lpstr>
      <vt:lpstr>PowerPoint Presentation</vt:lpstr>
      <vt:lpstr>PowerPoint Presentation</vt:lpstr>
      <vt:lpstr>1.1. Những vấn đề chung</vt:lpstr>
      <vt:lpstr>PowerPoint Presentation</vt:lpstr>
      <vt:lpstr>KHÁI NIỆM</vt:lpstr>
      <vt:lpstr>KHÁI NIỆM</vt:lpstr>
      <vt:lpstr>ĐẶC ĐIỂM</vt:lpstr>
      <vt:lpstr>1.2 VAI TRÒ CỦA THUẾ TRONG NỀN KINH TẾ </vt:lpstr>
      <vt:lpstr>CÁC YẾU TỐ CẤU THÀNH 1 LUẬT THUẾ</vt:lpstr>
      <vt:lpstr>PHÂN LOẠI THUẾ</vt:lpstr>
      <vt:lpstr>Các yếu tố cơ bản hợp thành luật thuế</vt:lpstr>
      <vt:lpstr>PowerPoint Presentation</vt:lpstr>
      <vt:lpstr>PowerPoint Presentation</vt:lpstr>
      <vt:lpstr>PowerPoint Presentation</vt:lpstr>
      <vt:lpstr>KHÁI NIỆM</vt:lpstr>
      <vt:lpstr>ĐẶC ĐIỂM</vt:lpstr>
      <vt:lpstr>ĐỐI TƯỢNG CHỊU THUẾ và nộp thuế</vt:lpstr>
      <vt:lpstr>PHƯƠNG PHÁP TÍNH THUẾ GTGT</vt:lpstr>
      <vt:lpstr>CĂN CỨ TÍNH THUẾ GTGT</vt:lpstr>
      <vt:lpstr>CĂN CỨ TÍNH THUẾ GTGT</vt:lpstr>
      <vt:lpstr>CĂN CỨ TÍNH THUẾ GTGT</vt:lpstr>
      <vt:lpstr>CĂN CỨ TÍNH THUẾ GTGT</vt:lpstr>
      <vt:lpstr>CĂN CỨ TÍNH THUẾ GTGT</vt:lpstr>
      <vt:lpstr>PHƯƠNG PHÁP KHẤU TRỪ</vt:lpstr>
      <vt:lpstr>PowerPoint Presentation</vt:lpstr>
      <vt:lpstr>PowerPoint Presentation</vt:lpstr>
      <vt:lpstr>PHƯƠNG PHÁP TÍNH THUẾ GTGT</vt:lpstr>
      <vt:lpstr>PHƯƠNG PHÁP TÍNH THUẾ GTGT</vt:lpstr>
      <vt:lpstr>PHƯƠNG PHÁP TÍNH THUẾ GTGT</vt:lpstr>
      <vt:lpstr>PHƯƠNG PHÁP TÍNH THUẾ GTGT</vt:lpstr>
      <vt:lpstr>PHƯƠNG PHÁP TÍNH THUẾ GTGT</vt:lpstr>
      <vt:lpstr>PowerPoint Presentation</vt:lpstr>
      <vt:lpstr>PowerPoint Presentation</vt:lpstr>
      <vt:lpstr>PowerPoint Presentation</vt:lpstr>
      <vt:lpstr>PowerPoint Presentation</vt:lpstr>
      <vt:lpstr>PowerPoint Presentation</vt:lpstr>
      <vt:lpstr>KẾ TOÁN THUẾ GTGT</vt:lpstr>
      <vt:lpstr>KẾ TOÁN THUẾ GTGT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KHÁI NIỆM</vt:lpstr>
      <vt:lpstr>ĐẶC ĐIỂM</vt:lpstr>
      <vt:lpstr>ĐẶC ĐIỂM</vt:lpstr>
      <vt:lpstr>CĂN CỨ TÍNH THUẾ</vt:lpstr>
      <vt:lpstr>PHƯƠNG PHÁP TÍNH THUẾ</vt:lpstr>
      <vt:lpstr>PHƯƠNG PHÁP TÍNH THUẾ</vt:lpstr>
      <vt:lpstr>PHƯƠNG PHÁP TÍNH THUẾ</vt:lpstr>
      <vt:lpstr>PowerPoint Presentation</vt:lpstr>
      <vt:lpstr>PowerPoint Presentation</vt:lpstr>
      <vt:lpstr>PHƯƠNG PHÁP TÍNH THUẾ</vt:lpstr>
      <vt:lpstr>PHƯƠNG PHÁP TÍNH THUẾ</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CĂN CỨ TÍNH THUẾ XKN</vt:lpstr>
      <vt:lpstr>PowerPoint Presentation</vt:lpstr>
      <vt:lpstr>PowerPoint Presentation</vt:lpstr>
      <vt:lpstr>CĂN CỨ TÍNH THUẾ XKN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KHÁI NIỆM</vt:lpstr>
      <vt:lpstr>ĐẶC ĐIỂM</vt:lpstr>
      <vt:lpstr>ĐẶC ĐIỂM</vt:lpstr>
      <vt:lpstr>CĂN CỨ TÍNH THUẾ</vt:lpstr>
      <vt:lpstr>CĂN CỨ TÍNH THUẾ</vt:lpstr>
      <vt:lpstr>CĂN CỨ TÍNH THUẾ</vt:lpstr>
      <vt:lpstr>CĂN CỨ TÍNH THUẾ</vt:lpstr>
      <vt:lpstr>CĂN CỨ TÍNH THUẾ GTGT</vt:lpstr>
      <vt:lpstr>CĂN CỨ TÍNH THUẾ GTGT</vt:lpstr>
      <vt:lpstr>CĂN CỨ TÍNH THUẾ</vt:lpstr>
      <vt:lpstr>PowerPoint Presentation</vt:lpstr>
      <vt:lpstr>PowerPoint Presentation</vt:lpstr>
      <vt:lpstr>PowerPoint Presentation</vt:lpstr>
      <vt:lpstr>PowerPoint Presentation</vt:lpstr>
      <vt:lpstr>KHÁI NIỆM</vt:lpstr>
      <vt:lpstr>ĐỐI TƯỢNG CHỊU THUẾ VÀ NỘP THUẾ</vt:lpstr>
      <vt:lpstr>ĐỐI TƯỢNG CHỊU THUẾ VÀ NỘP THUẾ</vt:lpstr>
      <vt:lpstr>PHƯƠNG PHÁP TÍNH THUẾ</vt:lpstr>
      <vt:lpstr>PHƯƠNG PHÁP TÍNH THUẾ</vt:lpstr>
      <vt:lpstr>PHƯƠNG PHÁP TÍNH THUẾ</vt:lpstr>
      <vt:lpstr>CĂN CỨ TÍNH THUẾ ĐỐI VỚI CÁ NHÂN CƯ TRÚ</vt:lpstr>
      <vt:lpstr>CĂN CỨ TÍNH THUẾ ĐỐI VỚI CÁ NHÂN CƯ TRÚ</vt:lpstr>
      <vt:lpstr>6.2.4 PHƯƠNG PHÁP TÍNH THUẾ</vt:lpstr>
      <vt:lpstr>PowerPoint Presentation</vt:lpstr>
      <vt:lpstr>PowerPoint Presentation</vt:lpstr>
      <vt:lpstr>PowerPoint Presentation</vt:lpstr>
      <vt:lpstr>PowerPoint Presentation</vt:lpstr>
      <vt:lpstr>CĂN CỨ TÍNH THUẾ ĐỐI VỚI CÁ NHÂN CƯ TRÚ</vt:lpstr>
      <vt:lpstr>PowerPoint Presentation</vt:lpstr>
      <vt:lpstr>PowerPoint Presentation</vt:lpstr>
      <vt:lpstr>PowerPoint Presentation</vt:lpstr>
      <vt:lpstr>PowerPoint Presentation</vt:lpstr>
      <vt:lpstr>thu nhập từ sản xuất kinh doanh</vt:lpstr>
      <vt:lpstr>thu nhập từ sản xuất kinh doanh</vt:lpstr>
      <vt:lpstr>thu nhập từ HOẠT ĐỘNG KHÁC</vt:lpstr>
      <vt:lpstr>ĐỐI VỚI CÁ NHÂN KHÔNG CƯ TRÚ</vt:lpstr>
      <vt:lpstr>PowerPoint Presentation</vt:lpstr>
      <vt:lpstr>PowerPoint Presentation</vt:lpstr>
      <vt:lpstr>KHÁI NIỆM</vt:lpstr>
      <vt:lpstr>Hạch toán thuế tài nguyên</vt:lpstr>
      <vt:lpstr>PowerPoint Presentation</vt:lpstr>
      <vt:lpstr>KHÁI NIỆM</vt:lpstr>
      <vt:lpstr>Hạch toán</vt:lpstr>
      <vt:lpstr>PowerPoint Presentation</vt:lpstr>
      <vt:lpstr>KHÁI NIỆM</vt:lpstr>
      <vt:lpstr>Hạch toán</vt:lpstr>
      <vt:lpstr>PowerPoint Presentation</vt:lpstr>
      <vt:lpstr>KHÁI NIỆM</vt:lpstr>
      <vt:lpstr>Hạch toán</vt:lpstr>
      <vt:lpstr>Ví dụ</vt:lpstr>
      <vt:lpstr>PowerPoint Presentation</vt:lpstr>
    </vt:vector>
  </TitlesOfParts>
  <Company>Sky123.Org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Sky123.Org</dc:creator>
  <cp:lastModifiedBy>DELL</cp:lastModifiedBy>
  <cp:revision>366</cp:revision>
  <dcterms:created xsi:type="dcterms:W3CDTF">2013-10-28T18:31:21Z</dcterms:created>
  <dcterms:modified xsi:type="dcterms:W3CDTF">2024-01-09T03:04:56Z</dcterms:modified>
</cp:coreProperties>
</file>