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3"/>
  </p:notesMasterIdLst>
  <p:handoutMasterIdLst>
    <p:handoutMasterId r:id="rId54"/>
  </p:handoutMasterIdLst>
  <p:sldIdLst>
    <p:sldId id="258" r:id="rId2"/>
    <p:sldId id="259" r:id="rId3"/>
    <p:sldId id="276" r:id="rId4"/>
    <p:sldId id="277" r:id="rId5"/>
    <p:sldId id="278" r:id="rId6"/>
    <p:sldId id="262" r:id="rId7"/>
    <p:sldId id="283" r:id="rId8"/>
    <p:sldId id="281" r:id="rId9"/>
    <p:sldId id="282" r:id="rId10"/>
    <p:sldId id="342" r:id="rId11"/>
    <p:sldId id="287" r:id="rId12"/>
    <p:sldId id="288" r:id="rId13"/>
    <p:sldId id="289" r:id="rId14"/>
    <p:sldId id="291" r:id="rId15"/>
    <p:sldId id="310" r:id="rId16"/>
    <p:sldId id="311" r:id="rId17"/>
    <p:sldId id="344" r:id="rId18"/>
    <p:sldId id="356" r:id="rId19"/>
    <p:sldId id="345" r:id="rId20"/>
    <p:sldId id="357" r:id="rId21"/>
    <p:sldId id="358" r:id="rId22"/>
    <p:sldId id="359" r:id="rId23"/>
    <p:sldId id="361" r:id="rId24"/>
    <p:sldId id="360" r:id="rId25"/>
    <p:sldId id="362" r:id="rId26"/>
    <p:sldId id="363" r:id="rId27"/>
    <p:sldId id="364" r:id="rId28"/>
    <p:sldId id="346" r:id="rId29"/>
    <p:sldId id="347" r:id="rId30"/>
    <p:sldId id="348" r:id="rId31"/>
    <p:sldId id="349" r:id="rId32"/>
    <p:sldId id="350" r:id="rId33"/>
    <p:sldId id="296" r:id="rId34"/>
    <p:sldId id="302" r:id="rId35"/>
    <p:sldId id="297" r:id="rId36"/>
    <p:sldId id="298" r:id="rId37"/>
    <p:sldId id="320" r:id="rId38"/>
    <p:sldId id="321" r:id="rId39"/>
    <p:sldId id="322" r:id="rId40"/>
    <p:sldId id="299" r:id="rId41"/>
    <p:sldId id="324" r:id="rId42"/>
    <p:sldId id="325" r:id="rId43"/>
    <p:sldId id="326" r:id="rId44"/>
    <p:sldId id="327" r:id="rId45"/>
    <p:sldId id="328" r:id="rId46"/>
    <p:sldId id="365" r:id="rId47"/>
    <p:sldId id="366" r:id="rId48"/>
    <p:sldId id="367" r:id="rId49"/>
    <p:sldId id="368" r:id="rId50"/>
    <p:sldId id="369" r:id="rId51"/>
    <p:sldId id="370" r:id="rId52"/>
  </p:sldIdLst>
  <p:sldSz cx="9144000" cy="6858000" type="screen4x3"/>
  <p:notesSz cx="6858000" cy="9144000"/>
  <p:defaultText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660066"/>
    <a:srgbClr val="FFCCFF"/>
    <a:srgbClr val="CC99FF"/>
    <a:srgbClr val="FF99CC"/>
    <a:srgbClr val="66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7" d="100"/>
          <a:sy n="67" d="100"/>
        </p:scale>
        <p:origin x="1278" y="48"/>
      </p:cViewPr>
      <p:guideLst>
        <p:guide orient="horz" pos="2160"/>
        <p:guide pos="2880"/>
      </p:guideLst>
    </p:cSldViewPr>
  </p:slideViewPr>
  <p:notesTextViewPr>
    <p:cViewPr>
      <p:scale>
        <a:sx n="1" d="1"/>
        <a:sy n="1" d="1"/>
      </p:scale>
      <p:origin x="0" y="0"/>
    </p:cViewPr>
  </p:notesTextViewPr>
  <p:sorterViewPr>
    <p:cViewPr>
      <p:scale>
        <a:sx n="100" d="100"/>
        <a:sy n="100" d="100"/>
      </p:scale>
      <p:origin x="0" y="-3816"/>
    </p:cViewPr>
  </p:sorterViewPr>
  <p:notesViewPr>
    <p:cSldViewPr snapToGrid="0">
      <p:cViewPr varScale="1">
        <p:scale>
          <a:sx n="61" d="100"/>
          <a:sy n="61" d="100"/>
        </p:scale>
        <p:origin x="2742" y="66"/>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image" Target="../media/image14.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vi-VN"/>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CFFFD0F-8F3E-4816-B2A7-4EE8B91BE121}" type="datetimeFigureOut">
              <a:rPr lang="vi-VN" smtClean="0"/>
              <a:pPr/>
              <a:t>09/01/2024</a:t>
            </a:fld>
            <a:endParaRPr lang="vi-VN"/>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vi-VN"/>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FCAF3EB-8B31-4BE3-BFFE-00A32F6EB63C}" type="slidenum">
              <a:rPr lang="vi-VN" smtClean="0"/>
              <a:pPr/>
              <a:t>‹#›</a:t>
            </a:fld>
            <a:endParaRPr lang="vi-VN"/>
          </a:p>
        </p:txBody>
      </p:sp>
    </p:spTree>
    <p:extLst>
      <p:ext uri="{BB962C8B-B14F-4D97-AF65-F5344CB8AC3E}">
        <p14:creationId xmlns:p14="http://schemas.microsoft.com/office/powerpoint/2010/main" val="149114725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7126995-36C5-4EA1-8A49-5CAE2F19CB8D}" type="datetimeFigureOut">
              <a:rPr lang="en-US" smtClean="0"/>
              <a:pPr/>
              <a:t>09/01/2024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0428C97-23D7-4698-B241-A5F40E3D5302}" type="slidenum">
              <a:rPr lang="en-US" smtClean="0"/>
              <a:pPr/>
              <a:t>‹#›</a:t>
            </a:fld>
            <a:endParaRPr lang="en-US"/>
          </a:p>
        </p:txBody>
      </p:sp>
    </p:spTree>
    <p:extLst>
      <p:ext uri="{BB962C8B-B14F-4D97-AF65-F5344CB8AC3E}">
        <p14:creationId xmlns:p14="http://schemas.microsoft.com/office/powerpoint/2010/main" val="25592830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1ECE0056-4C46-44AA-8C12-AF4F974AF8DD}" type="slidenum">
              <a:rPr lang="en-US" smtClean="0"/>
              <a:pPr/>
              <a:t>6</a:t>
            </a:fld>
            <a:endParaRPr lang="en-US" smtClean="0"/>
          </a:p>
        </p:txBody>
      </p:sp>
      <p:sp>
        <p:nvSpPr>
          <p:cNvPr id="25603" name="Rectangle 2"/>
          <p:cNvSpPr>
            <a:spLocks noGrp="1" noRot="1" noChangeAspect="1" noChangeArrowheads="1" noTextEdit="1"/>
          </p:cNvSpPr>
          <p:nvPr>
            <p:ph type="sldImg"/>
          </p:nvPr>
        </p:nvSpPr>
        <p:spPr bwMode="auto">
          <a:xfrm>
            <a:off x="1106488" y="666750"/>
            <a:ext cx="4645025" cy="3484563"/>
          </a:xfrm>
          <a:noFill/>
          <a:ln>
            <a:solidFill>
              <a:srgbClr val="000000"/>
            </a:solidFill>
            <a:miter lim="800000"/>
            <a:headEnd/>
            <a:tailEnd/>
          </a:ln>
        </p:spPr>
      </p:sp>
      <p:sp>
        <p:nvSpPr>
          <p:cNvPr id="25604" name="Rectangle 3"/>
          <p:cNvSpPr>
            <a:spLocks noGrp="1" noChangeArrowheads="1"/>
          </p:cNvSpPr>
          <p:nvPr>
            <p:ph type="body" idx="1"/>
          </p:nvPr>
        </p:nvSpPr>
        <p:spPr bwMode="auto">
          <a:xfrm>
            <a:off x="904875" y="4373563"/>
            <a:ext cx="5048250" cy="4078287"/>
          </a:xfrm>
          <a:noFill/>
        </p:spPr>
        <p:txBody>
          <a:bodyPr wrap="square" numCol="1" anchor="t" anchorCtr="0" compatLnSpc="1">
            <a:prstTxWarp prst="textNoShape">
              <a:avLst/>
            </a:prstTxWarp>
          </a:bodyPr>
          <a:lstStyle/>
          <a:p>
            <a:pPr eaLnBrk="1" hangingPunct="1">
              <a:spcBef>
                <a:spcPct val="0"/>
              </a:spcBef>
            </a:pPr>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E54A2FEC-9558-4F8A-B394-825D3A0481E2}" type="slidenum">
              <a:rPr lang="en-US" smtClean="0"/>
              <a:pPr/>
              <a:t>20</a:t>
            </a:fld>
            <a:endParaRPr lang="en-US" smtClean="0"/>
          </a:p>
        </p:txBody>
      </p:sp>
      <p:sp>
        <p:nvSpPr>
          <p:cNvPr id="28675" name="Rectangle 2"/>
          <p:cNvSpPr>
            <a:spLocks noGrp="1" noRot="1" noChangeAspect="1" noChangeArrowheads="1" noTextEdit="1"/>
          </p:cNvSpPr>
          <p:nvPr>
            <p:ph type="sldImg"/>
          </p:nvPr>
        </p:nvSpPr>
        <p:spPr bwMode="auto">
          <a:xfrm>
            <a:off x="1106488" y="666750"/>
            <a:ext cx="4645025" cy="3484563"/>
          </a:xfrm>
          <a:noFill/>
          <a:ln>
            <a:solidFill>
              <a:srgbClr val="000000"/>
            </a:solidFill>
            <a:miter lim="800000"/>
            <a:headEnd/>
            <a:tailEnd/>
          </a:ln>
        </p:spPr>
      </p:sp>
      <p:sp>
        <p:nvSpPr>
          <p:cNvPr id="28676" name="Rectangle 3"/>
          <p:cNvSpPr>
            <a:spLocks noGrp="1" noChangeArrowheads="1"/>
          </p:cNvSpPr>
          <p:nvPr>
            <p:ph type="body" idx="1"/>
          </p:nvPr>
        </p:nvSpPr>
        <p:spPr bwMode="auto">
          <a:xfrm>
            <a:off x="904875" y="4373563"/>
            <a:ext cx="5048250" cy="4078287"/>
          </a:xfrm>
          <a:noFill/>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10228394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5611022C-5F39-43D2-BA17-F74C244B3F05}" type="slidenum">
              <a:rPr lang="en-US" smtClean="0"/>
              <a:pPr/>
              <a:t>21</a:t>
            </a:fld>
            <a:endParaRPr lang="en-US" smtClean="0"/>
          </a:p>
        </p:txBody>
      </p:sp>
      <p:sp>
        <p:nvSpPr>
          <p:cNvPr id="29699" name="Rectangle 2"/>
          <p:cNvSpPr>
            <a:spLocks noGrp="1" noRot="1" noChangeAspect="1" noChangeArrowheads="1" noTextEdit="1"/>
          </p:cNvSpPr>
          <p:nvPr>
            <p:ph type="sldImg"/>
          </p:nvPr>
        </p:nvSpPr>
        <p:spPr bwMode="auto">
          <a:xfrm>
            <a:off x="1106488" y="666750"/>
            <a:ext cx="4645025" cy="3484563"/>
          </a:xfrm>
          <a:noFill/>
          <a:ln>
            <a:solidFill>
              <a:srgbClr val="000000"/>
            </a:solidFill>
            <a:miter lim="800000"/>
            <a:headEnd/>
            <a:tailEnd/>
          </a:ln>
        </p:spPr>
      </p:sp>
      <p:sp>
        <p:nvSpPr>
          <p:cNvPr id="29700" name="Rectangle 3"/>
          <p:cNvSpPr>
            <a:spLocks noGrp="1" noChangeArrowheads="1"/>
          </p:cNvSpPr>
          <p:nvPr>
            <p:ph type="body" idx="1"/>
          </p:nvPr>
        </p:nvSpPr>
        <p:spPr bwMode="auto">
          <a:xfrm>
            <a:off x="904875" y="4373563"/>
            <a:ext cx="5048250" cy="4078287"/>
          </a:xfrm>
          <a:noFill/>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6704319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5B5B7781-9D51-43FC-B0E3-B8F638103F8C}" type="slidenum">
              <a:rPr lang="en-US" smtClean="0"/>
              <a:pPr/>
              <a:t>34</a:t>
            </a:fld>
            <a:endParaRPr lang="en-US" smtClean="0"/>
          </a:p>
        </p:txBody>
      </p:sp>
      <p:sp>
        <p:nvSpPr>
          <p:cNvPr id="30723" name="Rectangle 2"/>
          <p:cNvSpPr>
            <a:spLocks noGrp="1" noRot="1" noChangeAspect="1" noChangeArrowheads="1" noTextEdit="1"/>
          </p:cNvSpPr>
          <p:nvPr>
            <p:ph type="sldImg"/>
          </p:nvPr>
        </p:nvSpPr>
        <p:spPr bwMode="auto">
          <a:xfrm>
            <a:off x="1106488" y="666750"/>
            <a:ext cx="4645025" cy="3484563"/>
          </a:xfrm>
          <a:noFill/>
          <a:ln>
            <a:solidFill>
              <a:srgbClr val="000000"/>
            </a:solidFill>
            <a:miter lim="800000"/>
            <a:headEnd/>
            <a:tailEnd/>
          </a:ln>
        </p:spPr>
      </p:sp>
      <p:sp>
        <p:nvSpPr>
          <p:cNvPr id="30724" name="Rectangle 3"/>
          <p:cNvSpPr>
            <a:spLocks noGrp="1" noChangeArrowheads="1"/>
          </p:cNvSpPr>
          <p:nvPr>
            <p:ph type="body" idx="1"/>
          </p:nvPr>
        </p:nvSpPr>
        <p:spPr bwMode="auto">
          <a:xfrm>
            <a:off x="904875" y="4373563"/>
            <a:ext cx="5048250" cy="4078287"/>
          </a:xfrm>
          <a:noFill/>
        </p:spPr>
        <p:txBody>
          <a:bodyPr wrap="square" numCol="1" anchor="t" anchorCtr="0" compatLnSpc="1">
            <a:prstTxWarp prst="textNoShape">
              <a:avLst/>
            </a:prstTxWarp>
          </a:bodyPr>
          <a:lstStyle/>
          <a:p>
            <a:pPr eaLnBrk="1" hangingPunct="1">
              <a:spcBef>
                <a:spcPct val="0"/>
              </a:spcBef>
            </a:pPr>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1EC65BB2-FFD7-42D8-994A-F7E76E881A2E}" type="slidenum">
              <a:rPr lang="en-US" smtClean="0"/>
              <a:pPr/>
              <a:t>35</a:t>
            </a:fld>
            <a:endParaRPr lang="en-US" smtClean="0"/>
          </a:p>
        </p:txBody>
      </p:sp>
      <p:sp>
        <p:nvSpPr>
          <p:cNvPr id="31747" name="Rectangle 2"/>
          <p:cNvSpPr>
            <a:spLocks noGrp="1" noRot="1" noChangeAspect="1" noChangeArrowheads="1" noTextEdit="1"/>
          </p:cNvSpPr>
          <p:nvPr>
            <p:ph type="sldImg"/>
          </p:nvPr>
        </p:nvSpPr>
        <p:spPr bwMode="auto">
          <a:xfrm>
            <a:off x="1106488" y="666750"/>
            <a:ext cx="4645025" cy="3484563"/>
          </a:xfrm>
          <a:noFill/>
          <a:ln>
            <a:solidFill>
              <a:srgbClr val="000000"/>
            </a:solidFill>
            <a:miter lim="800000"/>
            <a:headEnd/>
            <a:tailEnd/>
          </a:ln>
        </p:spPr>
      </p:sp>
      <p:sp>
        <p:nvSpPr>
          <p:cNvPr id="31748" name="Rectangle 3"/>
          <p:cNvSpPr>
            <a:spLocks noGrp="1" noChangeArrowheads="1"/>
          </p:cNvSpPr>
          <p:nvPr>
            <p:ph type="body" idx="1"/>
          </p:nvPr>
        </p:nvSpPr>
        <p:spPr bwMode="auto">
          <a:xfrm>
            <a:off x="904875" y="4373563"/>
            <a:ext cx="5048250" cy="4078287"/>
          </a:xfrm>
          <a:noFill/>
        </p:spPr>
        <p:txBody>
          <a:bodyPr wrap="square" numCol="1" anchor="t" anchorCtr="0" compatLnSpc="1">
            <a:prstTxWarp prst="textNoShape">
              <a:avLst/>
            </a:prstTxWarp>
          </a:bodyPr>
          <a:lstStyle/>
          <a:p>
            <a:pPr eaLnBrk="1" hangingPunct="1">
              <a:spcBef>
                <a:spcPct val="0"/>
              </a:spcBef>
            </a:pPr>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1A74026A-A3DB-4B9F-BD9B-26831FE88E04}" type="slidenum">
              <a:rPr lang="en-US" smtClean="0"/>
              <a:pPr/>
              <a:t>36</a:t>
            </a:fld>
            <a:endParaRPr lang="en-US" smtClean="0"/>
          </a:p>
        </p:txBody>
      </p:sp>
      <p:sp>
        <p:nvSpPr>
          <p:cNvPr id="32771" name="Rectangle 2"/>
          <p:cNvSpPr>
            <a:spLocks noGrp="1" noRot="1" noChangeAspect="1" noChangeArrowheads="1" noTextEdit="1"/>
          </p:cNvSpPr>
          <p:nvPr>
            <p:ph type="sldImg"/>
          </p:nvPr>
        </p:nvSpPr>
        <p:spPr bwMode="auto">
          <a:xfrm>
            <a:off x="1106488" y="666750"/>
            <a:ext cx="4645025" cy="3484563"/>
          </a:xfrm>
          <a:noFill/>
          <a:ln>
            <a:solidFill>
              <a:srgbClr val="000000"/>
            </a:solidFill>
            <a:miter lim="800000"/>
            <a:headEnd/>
            <a:tailEnd/>
          </a:ln>
        </p:spPr>
      </p:sp>
      <p:sp>
        <p:nvSpPr>
          <p:cNvPr id="32772" name="Rectangle 3"/>
          <p:cNvSpPr>
            <a:spLocks noGrp="1" noChangeArrowheads="1"/>
          </p:cNvSpPr>
          <p:nvPr>
            <p:ph type="body" idx="1"/>
          </p:nvPr>
        </p:nvSpPr>
        <p:spPr bwMode="auto">
          <a:xfrm>
            <a:off x="904875" y="4373563"/>
            <a:ext cx="5048250" cy="4078287"/>
          </a:xfrm>
          <a:noFill/>
        </p:spPr>
        <p:txBody>
          <a:bodyPr wrap="square" numCol="1" anchor="t" anchorCtr="0" compatLnSpc="1">
            <a:prstTxWarp prst="textNoShape">
              <a:avLst/>
            </a:prstTxWarp>
          </a:bodyPr>
          <a:lstStyle/>
          <a:p>
            <a:pPr eaLnBrk="1" hangingPunct="1">
              <a:spcBef>
                <a:spcPct val="0"/>
              </a:spcBef>
            </a:pPr>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471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5F350DF1-0272-4557-ABAF-30E185D2E12C}" type="slidenum">
              <a:rPr lang="en-US" altLang="en-US"/>
              <a:pPr/>
              <a:t>37</a:t>
            </a:fld>
            <a:endParaRPr lang="en-US" altLang="en-US"/>
          </a:p>
        </p:txBody>
      </p:sp>
    </p:spTree>
    <p:extLst>
      <p:ext uri="{BB962C8B-B14F-4D97-AF65-F5344CB8AC3E}">
        <p14:creationId xmlns:p14="http://schemas.microsoft.com/office/powerpoint/2010/main" val="33147762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481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E391562D-90F7-477C-B218-C046139ECAAA}" type="slidenum">
              <a:rPr lang="en-US" altLang="en-US"/>
              <a:pPr/>
              <a:t>39</a:t>
            </a:fld>
            <a:endParaRPr lang="en-US" altLang="en-US"/>
          </a:p>
        </p:txBody>
      </p:sp>
    </p:spTree>
    <p:extLst>
      <p:ext uri="{BB962C8B-B14F-4D97-AF65-F5344CB8AC3E}">
        <p14:creationId xmlns:p14="http://schemas.microsoft.com/office/powerpoint/2010/main" val="15909136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8BC2B667-E3AC-49C9-806A-831874967E7D}" type="slidenum">
              <a:rPr lang="en-US" smtClean="0"/>
              <a:pPr/>
              <a:t>40</a:t>
            </a:fld>
            <a:endParaRPr lang="en-US" smtClean="0"/>
          </a:p>
        </p:txBody>
      </p:sp>
      <p:sp>
        <p:nvSpPr>
          <p:cNvPr id="33795" name="Rectangle 2"/>
          <p:cNvSpPr>
            <a:spLocks noGrp="1" noRot="1" noChangeAspect="1" noChangeArrowheads="1" noTextEdit="1"/>
          </p:cNvSpPr>
          <p:nvPr>
            <p:ph type="sldImg"/>
          </p:nvPr>
        </p:nvSpPr>
        <p:spPr bwMode="auto">
          <a:xfrm>
            <a:off x="1106488" y="666750"/>
            <a:ext cx="4645025" cy="3484563"/>
          </a:xfrm>
          <a:noFill/>
          <a:ln>
            <a:solidFill>
              <a:srgbClr val="000000"/>
            </a:solidFill>
            <a:miter lim="800000"/>
            <a:headEnd/>
            <a:tailEnd/>
          </a:ln>
        </p:spPr>
      </p:sp>
      <p:sp>
        <p:nvSpPr>
          <p:cNvPr id="33796" name="Rectangle 3"/>
          <p:cNvSpPr>
            <a:spLocks noGrp="1" noChangeArrowheads="1"/>
          </p:cNvSpPr>
          <p:nvPr>
            <p:ph type="body" idx="1"/>
          </p:nvPr>
        </p:nvSpPr>
        <p:spPr bwMode="auto">
          <a:xfrm>
            <a:off x="904875" y="4373563"/>
            <a:ext cx="5048250" cy="4078287"/>
          </a:xfrm>
          <a:noFill/>
        </p:spPr>
        <p:txBody>
          <a:bodyPr wrap="square" numCol="1" anchor="t" anchorCtr="0" compatLnSpc="1">
            <a:prstTxWarp prst="textNoShape">
              <a:avLst/>
            </a:prstTxWarp>
          </a:bodyPr>
          <a:lstStyle/>
          <a:p>
            <a:pPr eaLnBrk="1" hangingPunct="1">
              <a:spcBef>
                <a:spcPct val="0"/>
              </a:spcBef>
            </a:pPr>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001837"/>
            <a:ext cx="7772400" cy="2173121"/>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696452" y="4209800"/>
            <a:ext cx="6761748" cy="1047999"/>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26BC3A5-B4B1-4213-BD26-C93EB9C6AD51}" type="datetimeFigureOut">
              <a:rPr lang="vi-VN" smtClean="0"/>
              <a:pPr/>
              <a:t>09/01/2024</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38EF42A2-2C56-4F87-A66C-6D0840904275}" type="slidenum">
              <a:rPr lang="vi-VN" smtClean="0"/>
              <a:pPr/>
              <a:t>‹#›</a:t>
            </a:fld>
            <a:endParaRPr lang="vi-VN"/>
          </a:p>
        </p:txBody>
      </p:sp>
    </p:spTree>
    <p:extLst>
      <p:ext uri="{BB962C8B-B14F-4D97-AF65-F5344CB8AC3E}">
        <p14:creationId xmlns:p14="http://schemas.microsoft.com/office/powerpoint/2010/main" val="306121017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26BC3A5-B4B1-4213-BD26-C93EB9C6AD51}" type="datetimeFigureOut">
              <a:rPr lang="vi-VN" smtClean="0"/>
              <a:pPr/>
              <a:t>09/01/2024</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38EF42A2-2C56-4F87-A66C-6D0840904275}" type="slidenum">
              <a:rPr lang="vi-VN" smtClean="0"/>
              <a:pPr/>
              <a:t>‹#›</a:t>
            </a:fld>
            <a:endParaRPr lang="vi-VN"/>
          </a:p>
        </p:txBody>
      </p:sp>
    </p:spTree>
    <p:extLst>
      <p:ext uri="{BB962C8B-B14F-4D97-AF65-F5344CB8AC3E}">
        <p14:creationId xmlns:p14="http://schemas.microsoft.com/office/powerpoint/2010/main" val="383859333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26BC3A5-B4B1-4213-BD26-C93EB9C6AD51}" type="datetimeFigureOut">
              <a:rPr lang="vi-VN" smtClean="0"/>
              <a:pPr/>
              <a:t>09/01/2024</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38EF42A2-2C56-4F87-A66C-6D0840904275}" type="slidenum">
              <a:rPr lang="vi-VN" smtClean="0"/>
              <a:pPr/>
              <a:t>‹#›</a:t>
            </a:fld>
            <a:endParaRPr lang="vi-VN"/>
          </a:p>
        </p:txBody>
      </p:sp>
    </p:spTree>
    <p:extLst>
      <p:ext uri="{BB962C8B-B14F-4D97-AF65-F5344CB8AC3E}">
        <p14:creationId xmlns:p14="http://schemas.microsoft.com/office/powerpoint/2010/main" val="3955202403"/>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26BC3A5-B4B1-4213-BD26-C93EB9C6AD51}" type="datetimeFigureOut">
              <a:rPr lang="vi-VN" smtClean="0"/>
              <a:pPr/>
              <a:t>09/01/2024</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38EF42A2-2C56-4F87-A66C-6D0840904275}" type="slidenum">
              <a:rPr lang="vi-VN" smtClean="0"/>
              <a:pPr/>
              <a:t>‹#›</a:t>
            </a:fld>
            <a:endParaRPr lang="vi-VN"/>
          </a:p>
        </p:txBody>
      </p:sp>
    </p:spTree>
    <p:extLst>
      <p:ext uri="{BB962C8B-B14F-4D97-AF65-F5344CB8AC3E}">
        <p14:creationId xmlns:p14="http://schemas.microsoft.com/office/powerpoint/2010/main" val="31610845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26BC3A5-B4B1-4213-BD26-C93EB9C6AD51}" type="datetimeFigureOut">
              <a:rPr lang="vi-VN" smtClean="0"/>
              <a:pPr/>
              <a:t>09/01/2024</a:t>
            </a:fld>
            <a:endParaRPr lang="vi-VN"/>
          </a:p>
        </p:txBody>
      </p:sp>
      <p:sp>
        <p:nvSpPr>
          <p:cNvPr id="8" name="Footer Placeholder 7"/>
          <p:cNvSpPr>
            <a:spLocks noGrp="1"/>
          </p:cNvSpPr>
          <p:nvPr>
            <p:ph type="ftr" sz="quarter" idx="11"/>
          </p:nvPr>
        </p:nvSpPr>
        <p:spPr/>
        <p:txBody>
          <a:bodyPr/>
          <a:lstStyle/>
          <a:p>
            <a:endParaRPr lang="vi-VN"/>
          </a:p>
        </p:txBody>
      </p:sp>
      <p:sp>
        <p:nvSpPr>
          <p:cNvPr id="9" name="Slide Number Placeholder 8"/>
          <p:cNvSpPr>
            <a:spLocks noGrp="1"/>
          </p:cNvSpPr>
          <p:nvPr>
            <p:ph type="sldNum" sz="quarter" idx="12"/>
          </p:nvPr>
        </p:nvSpPr>
        <p:spPr/>
        <p:txBody>
          <a:bodyPr/>
          <a:lstStyle/>
          <a:p>
            <a:fld id="{38EF42A2-2C56-4F87-A66C-6D0840904275}" type="slidenum">
              <a:rPr lang="vi-VN" smtClean="0"/>
              <a:pPr/>
              <a:t>‹#›</a:t>
            </a:fld>
            <a:endParaRPr lang="vi-VN"/>
          </a:p>
        </p:txBody>
      </p:sp>
    </p:spTree>
    <p:extLst>
      <p:ext uri="{BB962C8B-B14F-4D97-AF65-F5344CB8AC3E}">
        <p14:creationId xmlns:p14="http://schemas.microsoft.com/office/powerpoint/2010/main" val="8735752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26BC3A5-B4B1-4213-BD26-C93EB9C6AD51}" type="datetimeFigureOut">
              <a:rPr lang="vi-VN" smtClean="0"/>
              <a:pPr/>
              <a:t>09/01/2024</a:t>
            </a:fld>
            <a:endParaRPr lang="vi-VN"/>
          </a:p>
        </p:txBody>
      </p:sp>
      <p:sp>
        <p:nvSpPr>
          <p:cNvPr id="4" name="Footer Placeholder 3"/>
          <p:cNvSpPr>
            <a:spLocks noGrp="1"/>
          </p:cNvSpPr>
          <p:nvPr>
            <p:ph type="ftr" sz="quarter" idx="11"/>
          </p:nvPr>
        </p:nvSpPr>
        <p:spPr/>
        <p:txBody>
          <a:bodyPr/>
          <a:lstStyle/>
          <a:p>
            <a:endParaRPr lang="vi-VN"/>
          </a:p>
        </p:txBody>
      </p:sp>
      <p:sp>
        <p:nvSpPr>
          <p:cNvPr id="5" name="Slide Number Placeholder 4"/>
          <p:cNvSpPr>
            <a:spLocks noGrp="1"/>
          </p:cNvSpPr>
          <p:nvPr>
            <p:ph type="sldNum" sz="quarter" idx="12"/>
          </p:nvPr>
        </p:nvSpPr>
        <p:spPr/>
        <p:txBody>
          <a:bodyPr/>
          <a:lstStyle/>
          <a:p>
            <a:fld id="{38EF42A2-2C56-4F87-A66C-6D0840904275}" type="slidenum">
              <a:rPr lang="vi-VN" smtClean="0"/>
              <a:pPr/>
              <a:t>‹#›</a:t>
            </a:fld>
            <a:endParaRPr lang="vi-VN"/>
          </a:p>
        </p:txBody>
      </p:sp>
    </p:spTree>
    <p:extLst>
      <p:ext uri="{BB962C8B-B14F-4D97-AF65-F5344CB8AC3E}">
        <p14:creationId xmlns:p14="http://schemas.microsoft.com/office/powerpoint/2010/main" val="30388545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6BC3A5-B4B1-4213-BD26-C93EB9C6AD51}" type="datetimeFigureOut">
              <a:rPr lang="vi-VN" smtClean="0"/>
              <a:pPr/>
              <a:t>09/01/2024</a:t>
            </a:fld>
            <a:endParaRPr lang="vi-VN"/>
          </a:p>
        </p:txBody>
      </p:sp>
      <p:sp>
        <p:nvSpPr>
          <p:cNvPr id="3" name="Footer Placeholder 2"/>
          <p:cNvSpPr>
            <a:spLocks noGrp="1"/>
          </p:cNvSpPr>
          <p:nvPr>
            <p:ph type="ftr" sz="quarter" idx="11"/>
          </p:nvPr>
        </p:nvSpPr>
        <p:spPr/>
        <p:txBody>
          <a:bodyPr/>
          <a:lstStyle/>
          <a:p>
            <a:endParaRPr lang="vi-VN"/>
          </a:p>
        </p:txBody>
      </p:sp>
      <p:sp>
        <p:nvSpPr>
          <p:cNvPr id="4" name="Slide Number Placeholder 3"/>
          <p:cNvSpPr>
            <a:spLocks noGrp="1"/>
          </p:cNvSpPr>
          <p:nvPr>
            <p:ph type="sldNum" sz="quarter" idx="12"/>
          </p:nvPr>
        </p:nvSpPr>
        <p:spPr/>
        <p:txBody>
          <a:bodyPr/>
          <a:lstStyle/>
          <a:p>
            <a:fld id="{38EF42A2-2C56-4F87-A66C-6D0840904275}" type="slidenum">
              <a:rPr lang="vi-VN" smtClean="0"/>
              <a:pPr/>
              <a:t>‹#›</a:t>
            </a:fld>
            <a:endParaRPr lang="vi-VN"/>
          </a:p>
        </p:txBody>
      </p:sp>
    </p:spTree>
    <p:extLst>
      <p:ext uri="{BB962C8B-B14F-4D97-AF65-F5344CB8AC3E}">
        <p14:creationId xmlns:p14="http://schemas.microsoft.com/office/powerpoint/2010/main" val="28142377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26BC3A5-B4B1-4213-BD26-C93EB9C6AD51}" type="datetimeFigureOut">
              <a:rPr lang="vi-VN" smtClean="0"/>
              <a:pPr/>
              <a:t>09/01/2024</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38EF42A2-2C56-4F87-A66C-6D0840904275}" type="slidenum">
              <a:rPr lang="vi-VN" smtClean="0"/>
              <a:pPr/>
              <a:t>‹#›</a:t>
            </a:fld>
            <a:endParaRPr lang="vi-VN"/>
          </a:p>
        </p:txBody>
      </p:sp>
    </p:spTree>
    <p:extLst>
      <p:ext uri="{BB962C8B-B14F-4D97-AF65-F5344CB8AC3E}">
        <p14:creationId xmlns:p14="http://schemas.microsoft.com/office/powerpoint/2010/main" val="6076670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26BC3A5-B4B1-4213-BD26-C93EB9C6AD51}" type="datetimeFigureOut">
              <a:rPr lang="vi-VN" smtClean="0"/>
              <a:pPr/>
              <a:t>09/01/2024</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38EF42A2-2C56-4F87-A66C-6D0840904275}" type="slidenum">
              <a:rPr lang="vi-VN" smtClean="0"/>
              <a:pPr/>
              <a:t>‹#›</a:t>
            </a:fld>
            <a:endParaRPr lang="vi-VN"/>
          </a:p>
        </p:txBody>
      </p:sp>
    </p:spTree>
    <p:extLst>
      <p:ext uri="{BB962C8B-B14F-4D97-AF65-F5344CB8AC3E}">
        <p14:creationId xmlns:p14="http://schemas.microsoft.com/office/powerpoint/2010/main" val="18177088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26BC3A5-B4B1-4213-BD26-C93EB9C6AD51}" type="datetimeFigureOut">
              <a:rPr lang="vi-VN" smtClean="0"/>
              <a:pPr/>
              <a:t>09/01/2024</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38EF42A2-2C56-4F87-A66C-6D0840904275}" type="slidenum">
              <a:rPr lang="vi-VN" smtClean="0"/>
              <a:pPr/>
              <a:t>‹#›</a:t>
            </a:fld>
            <a:endParaRPr lang="vi-VN"/>
          </a:p>
        </p:txBody>
      </p:sp>
    </p:spTree>
    <p:extLst>
      <p:ext uri="{BB962C8B-B14F-4D97-AF65-F5344CB8AC3E}">
        <p14:creationId xmlns:p14="http://schemas.microsoft.com/office/powerpoint/2010/main" val="33028226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26BC3A5-B4B1-4213-BD26-C93EB9C6AD51}" type="datetimeFigureOut">
              <a:rPr lang="vi-VN" smtClean="0"/>
              <a:pPr/>
              <a:t>09/01/2024</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38EF42A2-2C56-4F87-A66C-6D0840904275}" type="slidenum">
              <a:rPr lang="vi-VN" smtClean="0"/>
              <a:pPr/>
              <a:t>‹#›</a:t>
            </a:fld>
            <a:endParaRPr lang="vi-VN"/>
          </a:p>
        </p:txBody>
      </p:sp>
    </p:spTree>
    <p:extLst>
      <p:ext uri="{BB962C8B-B14F-4D97-AF65-F5344CB8AC3E}">
        <p14:creationId xmlns:p14="http://schemas.microsoft.com/office/powerpoint/2010/main" val="8946962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ClipArt Placeholder 2"/>
          <p:cNvSpPr>
            <a:spLocks noGrp="1"/>
          </p:cNvSpPr>
          <p:nvPr>
            <p:ph type="clipArt" sz="half" idx="1"/>
          </p:nvPr>
        </p:nvSpPr>
        <p:spPr>
          <a:xfrm>
            <a:off x="457200" y="1600200"/>
            <a:ext cx="4038600" cy="4525963"/>
          </a:xfrm>
        </p:spPr>
        <p:txBody>
          <a:bodyPr/>
          <a:lstStyle/>
          <a:p>
            <a:pPr lvl="0"/>
            <a:endParaRPr lang="en-US" noProof="0" smtClean="0"/>
          </a:p>
        </p:txBody>
      </p:sp>
      <p:sp>
        <p:nvSpPr>
          <p:cNvPr id="4" name="Text Placeholder 3"/>
          <p:cNvSpPr>
            <a:spLocks noGrp="1"/>
          </p:cNvSpPr>
          <p:nvPr>
            <p:ph type="body"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8AEBE16-A5BA-4AC2-9EDF-11ABDD808C98}"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28600" y="152400"/>
            <a:ext cx="8763000" cy="639763"/>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457325"/>
            <a:ext cx="4038600" cy="49434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457325"/>
            <a:ext cx="4038600" cy="49434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808558369"/>
      </p:ext>
    </p:extLst>
  </p:cSld>
  <p:clrMapOvr>
    <a:masterClrMapping/>
  </p:clrMapOvr>
  <p:transition spd="med">
    <p:push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424113" y="184654"/>
            <a:ext cx="7697200" cy="1054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24113" y="1423908"/>
            <a:ext cx="8091237" cy="4753055"/>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6BC3A5-B4B1-4213-BD26-C93EB9C6AD51}" type="datetimeFigureOut">
              <a:rPr lang="vi-VN" smtClean="0"/>
              <a:pPr/>
              <a:t>09/01/2024</a:t>
            </a:fld>
            <a:endParaRPr lang="vi-VN"/>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vi-VN"/>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EF42A2-2C56-4F87-A66C-6D0840904275}" type="slidenum">
              <a:rPr lang="vi-VN" smtClean="0"/>
              <a:pPr/>
              <a:t>‹#›</a:t>
            </a:fld>
            <a:endParaRPr lang="vi-VN"/>
          </a:p>
        </p:txBody>
      </p:sp>
    </p:spTree>
    <p:extLst>
      <p:ext uri="{BB962C8B-B14F-4D97-AF65-F5344CB8AC3E}">
        <p14:creationId xmlns:p14="http://schemas.microsoft.com/office/powerpoint/2010/main" val="158289368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15.wmf"/><Relationship Id="rId5" Type="http://schemas.openxmlformats.org/officeDocument/2006/relationships/oleObject" Target="../embeddings/oleObject2.bin"/><Relationship Id="rId4" Type="http://schemas.openxmlformats.org/officeDocument/2006/relationships/image" Target="../media/image14.wmf"/></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69127" y="1298864"/>
            <a:ext cx="4426528" cy="769441"/>
          </a:xfrm>
          <a:prstGeom prst="rect">
            <a:avLst/>
          </a:prstGeom>
          <a:noFill/>
        </p:spPr>
        <p:txBody>
          <a:bodyPr wrap="square" rtlCol="0">
            <a:spAutoFit/>
          </a:bodyPr>
          <a:lstStyle/>
          <a:p>
            <a:pPr algn="ctr"/>
            <a:r>
              <a:rPr lang="en-US" sz="4400" b="1" dirty="0" err="1" smtClean="0">
                <a:solidFill>
                  <a:srgbClr val="FF0000"/>
                </a:solidFill>
                <a:latin typeface="Arial" pitchFamily="34" charset="0"/>
                <a:cs typeface="Arial" pitchFamily="34" charset="0"/>
              </a:rPr>
              <a:t>CHƯƠNG</a:t>
            </a:r>
            <a:r>
              <a:rPr lang="en-US" sz="4400" b="1" dirty="0" smtClean="0">
                <a:solidFill>
                  <a:srgbClr val="FF0000"/>
                </a:solidFill>
                <a:latin typeface="Arial" pitchFamily="34" charset="0"/>
                <a:cs typeface="Arial" pitchFamily="34" charset="0"/>
              </a:rPr>
              <a:t> </a:t>
            </a:r>
            <a:r>
              <a:rPr lang="en-US" sz="4400" b="1" dirty="0" smtClean="0">
                <a:solidFill>
                  <a:srgbClr val="FF0000"/>
                </a:solidFill>
                <a:latin typeface="Arial" pitchFamily="34" charset="0"/>
                <a:cs typeface="Arial" pitchFamily="34" charset="0"/>
              </a:rPr>
              <a:t>1</a:t>
            </a:r>
            <a:endParaRPr lang="en-US" sz="4400" b="1" dirty="0">
              <a:solidFill>
                <a:srgbClr val="FF0000"/>
              </a:solidFill>
              <a:latin typeface="Arial" pitchFamily="34" charset="0"/>
              <a:cs typeface="Arial" pitchFamily="34" charset="0"/>
            </a:endParaRPr>
          </a:p>
        </p:txBody>
      </p:sp>
      <p:sp>
        <p:nvSpPr>
          <p:cNvPr id="3" name="TextBox 2"/>
          <p:cNvSpPr txBox="1"/>
          <p:nvPr/>
        </p:nvSpPr>
        <p:spPr>
          <a:xfrm>
            <a:off x="1215736" y="2784768"/>
            <a:ext cx="7543800" cy="1692771"/>
          </a:xfrm>
          <a:prstGeom prst="rect">
            <a:avLst/>
          </a:prstGeom>
          <a:solidFill>
            <a:schemeClr val="accent4">
              <a:lumMod val="60000"/>
              <a:lumOff val="40000"/>
            </a:schemeClr>
          </a:solidFill>
        </p:spPr>
        <p:txBody>
          <a:bodyPr wrap="square" rtlCol="0">
            <a:spAutoFit/>
          </a:bodyPr>
          <a:lstStyle/>
          <a:p>
            <a:pPr algn="ctr"/>
            <a:r>
              <a:rPr lang="en-US" sz="3600" b="1" dirty="0">
                <a:ln w="12700">
                  <a:solidFill>
                    <a:srgbClr val="0000FF"/>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pitchFamily="34" charset="0"/>
                <a:cs typeface="Arial" pitchFamily="34" charset="0"/>
              </a:rPr>
              <a:t>KẾ TOÁN VỐN CHỦ SỞ </a:t>
            </a:r>
            <a:r>
              <a:rPr lang="en-US" sz="3600" b="1" dirty="0" smtClean="0">
                <a:ln w="12700">
                  <a:solidFill>
                    <a:srgbClr val="0000FF"/>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pitchFamily="34" charset="0"/>
                <a:cs typeface="Arial" pitchFamily="34" charset="0"/>
              </a:rPr>
              <a:t>HỮU</a:t>
            </a:r>
          </a:p>
          <a:p>
            <a:pPr lvl="0" algn="ctr"/>
            <a:r>
              <a:rPr lang="en-US" sz="3200" b="1" dirty="0" smtClean="0">
                <a:solidFill>
                  <a:srgbClr val="990000"/>
                </a:solidFill>
                <a:latin typeface="Arial" pitchFamily="34" charset="0"/>
                <a:cs typeface="Arial" pitchFamily="34" charset="0"/>
              </a:rPr>
              <a:t>Shareholders</a:t>
            </a:r>
            <a:r>
              <a:rPr lang="en-US" sz="3200" b="1" dirty="0">
                <a:solidFill>
                  <a:srgbClr val="990000"/>
                </a:solidFill>
                <a:latin typeface="Arial" pitchFamily="34" charset="0"/>
                <a:cs typeface="Arial" pitchFamily="34" charset="0"/>
              </a:rPr>
              <a:t>’ Equity</a:t>
            </a:r>
          </a:p>
          <a:p>
            <a:pPr algn="ctr"/>
            <a:endParaRPr lang="en-US" sz="3600" b="1" dirty="0">
              <a:ln w="12700">
                <a:solidFill>
                  <a:srgbClr val="0000FF"/>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pitchFamily="34" charset="0"/>
              <a:cs typeface="Arial" pitchFamily="34" charset="0"/>
            </a:endParaRPr>
          </a:p>
        </p:txBody>
      </p:sp>
      <p:sp>
        <p:nvSpPr>
          <p:cNvPr id="7" name="TextBox 6"/>
          <p:cNvSpPr txBox="1"/>
          <p:nvPr/>
        </p:nvSpPr>
        <p:spPr>
          <a:xfrm>
            <a:off x="5022761" y="5396248"/>
            <a:ext cx="3915177" cy="369332"/>
          </a:xfrm>
          <a:prstGeom prst="rect">
            <a:avLst/>
          </a:prstGeom>
          <a:noFill/>
        </p:spPr>
        <p:txBody>
          <a:bodyPr wrap="square" rtlCol="0">
            <a:spAutoFit/>
          </a:bodyPr>
          <a:lstStyle/>
          <a:p>
            <a:r>
              <a:rPr lang="en-US" b="1" dirty="0" smtClean="0">
                <a:latin typeface="Arial" panose="020B0604020202020204" pitchFamily="34" charset="0"/>
                <a:cs typeface="Arial" panose="020B0604020202020204" pitchFamily="34" charset="0"/>
              </a:rPr>
              <a:t>LỚP </a:t>
            </a:r>
            <a:r>
              <a:rPr lang="en-US" b="1" dirty="0" err="1" smtClean="0">
                <a:latin typeface="Arial" panose="020B0604020202020204" pitchFamily="34" charset="0"/>
                <a:cs typeface="Arial" panose="020B0604020202020204" pitchFamily="34" charset="0"/>
              </a:rPr>
              <a:t>KÊ</a:t>
            </a:r>
            <a:r>
              <a:rPr lang="en-US" b="1" dirty="0" smtClean="0">
                <a:latin typeface="Arial" panose="020B0604020202020204" pitchFamily="34" charset="0"/>
                <a:cs typeface="Arial" panose="020B0604020202020204" pitchFamily="34" charset="0"/>
              </a:rPr>
              <a:t>́ </a:t>
            </a:r>
            <a:r>
              <a:rPr lang="en-US" b="1" dirty="0" err="1" smtClean="0">
                <a:latin typeface="Arial" panose="020B0604020202020204" pitchFamily="34" charset="0"/>
                <a:cs typeface="Arial" panose="020B0604020202020204" pitchFamily="34" charset="0"/>
              </a:rPr>
              <a:t>TOÁN</a:t>
            </a:r>
            <a:endParaRPr lang="en-US" b="1"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16" name="Rectangle 24"/>
          <p:cNvSpPr>
            <a:spLocks noGrp="1" noChangeArrowheads="1"/>
          </p:cNvSpPr>
          <p:nvPr>
            <p:ph type="title"/>
          </p:nvPr>
        </p:nvSpPr>
        <p:spPr>
          <a:xfrm>
            <a:off x="457200" y="152400"/>
            <a:ext cx="7627938" cy="1143000"/>
          </a:xfrm>
        </p:spPr>
        <p:txBody>
          <a:bodyPr>
            <a:normAutofit/>
          </a:bodyPr>
          <a:lstStyle/>
          <a:p>
            <a:pPr eaLnBrk="1" hangingPunct="1">
              <a:defRPr/>
            </a:pPr>
            <a:r>
              <a:rPr lang="en-US" sz="3600" dirty="0" smtClean="0">
                <a:solidFill>
                  <a:srgbClr val="0000FF"/>
                </a:solidFill>
                <a:latin typeface="Arial" pitchFamily="34" charset="0"/>
                <a:cs typeface="Arial" pitchFamily="34" charset="0"/>
              </a:rPr>
              <a:t>MỤC TIÊU -Objectives</a:t>
            </a:r>
          </a:p>
        </p:txBody>
      </p:sp>
      <p:grpSp>
        <p:nvGrpSpPr>
          <p:cNvPr id="12" name="Group 11"/>
          <p:cNvGrpSpPr/>
          <p:nvPr/>
        </p:nvGrpSpPr>
        <p:grpSpPr>
          <a:xfrm>
            <a:off x="895079" y="3938158"/>
            <a:ext cx="7292948" cy="830997"/>
            <a:chOff x="1601667" y="3667992"/>
            <a:chExt cx="7292948" cy="830997"/>
          </a:xfrm>
        </p:grpSpPr>
        <p:sp>
          <p:nvSpPr>
            <p:cNvPr id="8284" name="Oval 92"/>
            <p:cNvSpPr>
              <a:spLocks noChangeArrowheads="1"/>
            </p:cNvSpPr>
            <p:nvPr/>
          </p:nvSpPr>
          <p:spPr bwMode="gray">
            <a:xfrm>
              <a:off x="1633670" y="3813246"/>
              <a:ext cx="397454" cy="447765"/>
            </a:xfrm>
            <a:prstGeom prst="ellipse">
              <a:avLst/>
            </a:prstGeom>
            <a:gradFill rotWithShape="1">
              <a:gsLst>
                <a:gs pos="0">
                  <a:srgbClr val="FFFFFF">
                    <a:gamma/>
                    <a:shade val="54118"/>
                    <a:invGamma/>
                  </a:srgbClr>
                </a:gs>
                <a:gs pos="50000">
                  <a:srgbClr val="FFFFFF"/>
                </a:gs>
                <a:gs pos="100000">
                  <a:srgbClr val="FFFFFF">
                    <a:gamma/>
                    <a:shade val="54118"/>
                    <a:invGamma/>
                  </a:srgbClr>
                </a:gs>
              </a:gsLst>
              <a:lin ang="18900000" scaled="1"/>
            </a:gradFill>
            <a:ln w="9525">
              <a:solidFill>
                <a:srgbClr val="DDDDDD"/>
              </a:solidFill>
              <a:round/>
              <a:headEnd/>
              <a:tailEnd/>
            </a:ln>
            <a:effectLst>
              <a:outerShdw dist="35921" dir="2700000" algn="ctr" rotWithShape="0">
                <a:schemeClr val="bg2">
                  <a:alpha val="50000"/>
                </a:schemeClr>
              </a:outerShdw>
            </a:effectLst>
          </p:spPr>
          <p:txBody>
            <a:bodyPr wrap="none" anchor="ctr"/>
            <a:lstStyle/>
            <a:p>
              <a:pPr>
                <a:defRPr/>
              </a:pPr>
              <a:endParaRPr lang="en-US" sz="2800"/>
            </a:p>
          </p:txBody>
        </p:sp>
        <p:grpSp>
          <p:nvGrpSpPr>
            <p:cNvPr id="11" name="Group 10"/>
            <p:cNvGrpSpPr/>
            <p:nvPr/>
          </p:nvGrpSpPr>
          <p:grpSpPr>
            <a:xfrm>
              <a:off x="1601667" y="3667992"/>
              <a:ext cx="7292948" cy="830997"/>
              <a:chOff x="1670548" y="2982002"/>
              <a:chExt cx="7224067" cy="730658"/>
            </a:xfrm>
          </p:grpSpPr>
          <p:sp>
            <p:nvSpPr>
              <p:cNvPr id="6154" name="Rectangle 88"/>
              <p:cNvSpPr>
                <a:spLocks noChangeArrowheads="1"/>
              </p:cNvSpPr>
              <p:nvPr/>
            </p:nvSpPr>
            <p:spPr bwMode="black">
              <a:xfrm>
                <a:off x="2192726" y="2982002"/>
                <a:ext cx="6701889" cy="730658"/>
              </a:xfrm>
              <a:prstGeom prst="rect">
                <a:avLst/>
              </a:prstGeom>
              <a:noFill/>
              <a:ln w="9525">
                <a:noFill/>
                <a:miter lim="800000"/>
                <a:headEnd/>
                <a:tailEnd/>
              </a:ln>
            </p:spPr>
            <p:txBody>
              <a:bodyPr wrap="square">
                <a:spAutoFit/>
              </a:bodyPr>
              <a:lstStyle/>
              <a:p>
                <a:pPr eaLnBrk="0" hangingPunct="0"/>
                <a:r>
                  <a:rPr lang="en-US" sz="2400" dirty="0" err="1" smtClean="0">
                    <a:latin typeface="Arial" pitchFamily="34" charset="0"/>
                    <a:cs typeface="Arial" pitchFamily="34" charset="0"/>
                  </a:rPr>
                  <a:t>Tô</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chức</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kế</a:t>
                </a:r>
                <a:r>
                  <a:rPr lang="en-US" sz="2400" dirty="0" smtClean="0">
                    <a:latin typeface="Arial" pitchFamily="34" charset="0"/>
                    <a:cs typeface="Arial" pitchFamily="34" charset="0"/>
                  </a:rPr>
                  <a:t> </a:t>
                </a:r>
                <a:r>
                  <a:rPr lang="en-US" sz="2400" dirty="0" err="1">
                    <a:latin typeface="Arial" pitchFamily="34" charset="0"/>
                    <a:cs typeface="Arial" pitchFamily="34" charset="0"/>
                  </a:rPr>
                  <a:t>toán</a:t>
                </a:r>
                <a:r>
                  <a:rPr lang="en-US" sz="2400" dirty="0">
                    <a:latin typeface="Arial" pitchFamily="34" charset="0"/>
                    <a:cs typeface="Arial" pitchFamily="34" charset="0"/>
                  </a:rPr>
                  <a:t> </a:t>
                </a:r>
                <a:r>
                  <a:rPr lang="en-US" sz="2400" dirty="0" err="1">
                    <a:latin typeface="Arial" pitchFamily="34" charset="0"/>
                    <a:cs typeface="Arial" pitchFamily="34" charset="0"/>
                  </a:rPr>
                  <a:t>các</a:t>
                </a:r>
                <a:r>
                  <a:rPr lang="en-US" sz="2400" dirty="0">
                    <a:latin typeface="Arial" pitchFamily="34" charset="0"/>
                    <a:cs typeface="Arial" pitchFamily="34" charset="0"/>
                  </a:rPr>
                  <a:t> </a:t>
                </a:r>
                <a:r>
                  <a:rPr lang="en-US" sz="2400" dirty="0" err="1">
                    <a:latin typeface="Arial" pitchFamily="34" charset="0"/>
                    <a:cs typeface="Arial" pitchFamily="34" charset="0"/>
                  </a:rPr>
                  <a:t>nghiệp</a:t>
                </a:r>
                <a:r>
                  <a:rPr lang="en-US" sz="2400" dirty="0">
                    <a:latin typeface="Arial" pitchFamily="34" charset="0"/>
                    <a:cs typeface="Arial" pitchFamily="34" charset="0"/>
                  </a:rPr>
                  <a:t> </a:t>
                </a:r>
                <a:r>
                  <a:rPr lang="en-US" sz="2400" dirty="0" err="1">
                    <a:latin typeface="Arial" pitchFamily="34" charset="0"/>
                    <a:cs typeface="Arial" pitchFamily="34" charset="0"/>
                  </a:rPr>
                  <a:t>vụ</a:t>
                </a:r>
                <a:r>
                  <a:rPr lang="en-US" sz="2400" dirty="0">
                    <a:latin typeface="Arial" pitchFamily="34" charset="0"/>
                    <a:cs typeface="Arial" pitchFamily="34" charset="0"/>
                  </a:rPr>
                  <a:t> </a:t>
                </a:r>
                <a:r>
                  <a:rPr lang="en-US" sz="2400" dirty="0" err="1">
                    <a:latin typeface="Arial" pitchFamily="34" charset="0"/>
                    <a:cs typeface="Arial" pitchFamily="34" charset="0"/>
                  </a:rPr>
                  <a:t>liên</a:t>
                </a:r>
                <a:r>
                  <a:rPr lang="en-US" sz="2400" dirty="0">
                    <a:latin typeface="Arial" pitchFamily="34" charset="0"/>
                    <a:cs typeface="Arial" pitchFamily="34" charset="0"/>
                  </a:rPr>
                  <a:t> </a:t>
                </a:r>
                <a:r>
                  <a:rPr lang="en-US" sz="2400" dirty="0" err="1">
                    <a:latin typeface="Arial" pitchFamily="34" charset="0"/>
                    <a:cs typeface="Arial" pitchFamily="34" charset="0"/>
                  </a:rPr>
                  <a:t>quan</a:t>
                </a:r>
                <a:r>
                  <a:rPr lang="en-US" sz="2400" dirty="0">
                    <a:latin typeface="Arial" pitchFamily="34" charset="0"/>
                    <a:cs typeface="Arial" pitchFamily="34" charset="0"/>
                  </a:rPr>
                  <a:t> </a:t>
                </a:r>
                <a:r>
                  <a:rPr lang="en-US" sz="2400" dirty="0" err="1">
                    <a:latin typeface="Arial" pitchFamily="34" charset="0"/>
                    <a:cs typeface="Arial" pitchFamily="34" charset="0"/>
                  </a:rPr>
                  <a:t>đến</a:t>
                </a:r>
                <a:r>
                  <a:rPr lang="en-US" sz="2400" dirty="0">
                    <a:latin typeface="Arial" pitchFamily="34" charset="0"/>
                    <a:cs typeface="Arial" pitchFamily="34" charset="0"/>
                  </a:rPr>
                  <a:t> </a:t>
                </a:r>
                <a:r>
                  <a:rPr lang="en-US" sz="2400" dirty="0" err="1">
                    <a:latin typeface="Arial" pitchFamily="34" charset="0"/>
                    <a:cs typeface="Arial" pitchFamily="34" charset="0"/>
                  </a:rPr>
                  <a:t>nguồn</a:t>
                </a:r>
                <a:r>
                  <a:rPr lang="en-US" sz="2400" dirty="0">
                    <a:latin typeface="Arial" pitchFamily="34" charset="0"/>
                    <a:cs typeface="Arial" pitchFamily="34" charset="0"/>
                  </a:rPr>
                  <a:t> </a:t>
                </a:r>
                <a:r>
                  <a:rPr lang="en-US" sz="2400" dirty="0" err="1">
                    <a:latin typeface="Arial" pitchFamily="34" charset="0"/>
                    <a:cs typeface="Arial" pitchFamily="34" charset="0"/>
                  </a:rPr>
                  <a:t>vốn</a:t>
                </a:r>
                <a:r>
                  <a:rPr lang="en-US" sz="2400" dirty="0">
                    <a:latin typeface="Arial" pitchFamily="34" charset="0"/>
                    <a:cs typeface="Arial" pitchFamily="34" charset="0"/>
                  </a:rPr>
                  <a:t> </a:t>
                </a:r>
                <a:r>
                  <a:rPr lang="en-US" sz="2400" dirty="0" err="1">
                    <a:latin typeface="Arial" pitchFamily="34" charset="0"/>
                    <a:cs typeface="Arial" pitchFamily="34" charset="0"/>
                  </a:rPr>
                  <a:t>chủ</a:t>
                </a:r>
                <a:r>
                  <a:rPr lang="en-US" sz="2400" dirty="0">
                    <a:latin typeface="Arial" pitchFamily="34" charset="0"/>
                    <a:cs typeface="Arial" pitchFamily="34" charset="0"/>
                  </a:rPr>
                  <a:t> </a:t>
                </a:r>
                <a:r>
                  <a:rPr lang="en-US" sz="2400" dirty="0" err="1">
                    <a:latin typeface="Arial" pitchFamily="34" charset="0"/>
                    <a:cs typeface="Arial" pitchFamily="34" charset="0"/>
                  </a:rPr>
                  <a:t>sở</a:t>
                </a:r>
                <a:r>
                  <a:rPr lang="en-US" sz="2400" dirty="0">
                    <a:latin typeface="Arial" pitchFamily="34" charset="0"/>
                    <a:cs typeface="Arial" pitchFamily="34" charset="0"/>
                  </a:rPr>
                  <a:t> </a:t>
                </a:r>
                <a:r>
                  <a:rPr lang="en-US" sz="2400" dirty="0" err="1">
                    <a:latin typeface="Arial" pitchFamily="34" charset="0"/>
                    <a:cs typeface="Arial" pitchFamily="34" charset="0"/>
                  </a:rPr>
                  <a:t>hữu</a:t>
                </a:r>
                <a:endParaRPr lang="en-US" sz="2400" dirty="0">
                  <a:latin typeface="Arial" pitchFamily="34" charset="0"/>
                  <a:cs typeface="Arial" pitchFamily="34" charset="0"/>
                </a:endParaRPr>
              </a:p>
            </p:txBody>
          </p:sp>
          <p:grpSp>
            <p:nvGrpSpPr>
              <p:cNvPr id="3" name="Group 93"/>
              <p:cNvGrpSpPr>
                <a:grpSpLocks/>
              </p:cNvGrpSpPr>
              <p:nvPr/>
            </p:nvGrpSpPr>
            <p:grpSpPr bwMode="auto">
              <a:xfrm rot="19311546">
                <a:off x="1670548" y="3093703"/>
                <a:ext cx="329345" cy="336916"/>
                <a:chOff x="887" y="2040"/>
                <a:chExt cx="433" cy="422"/>
              </a:xfrm>
            </p:grpSpPr>
            <p:pic>
              <p:nvPicPr>
                <p:cNvPr id="6183" name="Picture 94" descr="circuler_1"/>
                <p:cNvPicPr>
                  <a:picLocks noChangeAspect="1" noChangeArrowheads="1"/>
                </p:cNvPicPr>
                <p:nvPr/>
              </p:nvPicPr>
              <p:blipFill>
                <a:blip r:embed="rId2" cstate="print"/>
                <a:srcRect/>
                <a:stretch>
                  <a:fillRect/>
                </a:stretch>
              </p:blipFill>
              <p:spPr bwMode="gray">
                <a:xfrm>
                  <a:off x="887" y="2040"/>
                  <a:ext cx="430" cy="420"/>
                </a:xfrm>
                <a:prstGeom prst="rect">
                  <a:avLst/>
                </a:prstGeom>
                <a:noFill/>
                <a:ln w="9525">
                  <a:noFill/>
                  <a:miter lim="800000"/>
                  <a:headEnd/>
                  <a:tailEnd/>
                </a:ln>
              </p:spPr>
            </p:pic>
            <p:sp>
              <p:nvSpPr>
                <p:cNvPr id="8287" name="Oval 95"/>
                <p:cNvSpPr>
                  <a:spLocks noChangeArrowheads="1"/>
                </p:cNvSpPr>
                <p:nvPr/>
              </p:nvSpPr>
              <p:spPr bwMode="gray">
                <a:xfrm>
                  <a:off x="887" y="2040"/>
                  <a:ext cx="432" cy="422"/>
                </a:xfrm>
                <a:prstGeom prst="ellipse">
                  <a:avLst/>
                </a:prstGeom>
                <a:gradFill rotWithShape="1">
                  <a:gsLst>
                    <a:gs pos="0">
                      <a:srgbClr val="DDEBCF"/>
                    </a:gs>
                    <a:gs pos="50000">
                      <a:srgbClr val="9CB86E"/>
                    </a:gs>
                    <a:gs pos="100000">
                      <a:srgbClr val="156B13"/>
                    </a:gs>
                  </a:gsLst>
                  <a:lin ang="18900000" scaled="0"/>
                </a:gradFill>
                <a:ln w="9525" algn="ctr">
                  <a:noFill/>
                  <a:round/>
                  <a:headEnd/>
                  <a:tailEnd/>
                </a:ln>
                <a:effectLst/>
              </p:spPr>
              <p:txBody>
                <a:bodyPr wrap="none" anchor="ctr"/>
                <a:lstStyle/>
                <a:p>
                  <a:pPr>
                    <a:defRPr/>
                  </a:pPr>
                  <a:endParaRPr lang="en-US" sz="2800"/>
                </a:p>
              </p:txBody>
            </p:sp>
            <p:pic>
              <p:nvPicPr>
                <p:cNvPr id="6185" name="Picture 96" descr="Picture2"/>
                <p:cNvPicPr>
                  <a:picLocks noChangeAspect="1" noChangeArrowheads="1"/>
                </p:cNvPicPr>
                <p:nvPr/>
              </p:nvPicPr>
              <p:blipFill>
                <a:blip r:embed="rId3" cstate="print"/>
                <a:srcRect/>
                <a:stretch>
                  <a:fillRect/>
                </a:stretch>
              </p:blipFill>
              <p:spPr bwMode="gray">
                <a:xfrm>
                  <a:off x="930" y="2044"/>
                  <a:ext cx="345" cy="149"/>
                </a:xfrm>
                <a:prstGeom prst="rect">
                  <a:avLst/>
                </a:prstGeom>
                <a:noFill/>
                <a:ln w="9525">
                  <a:noFill/>
                  <a:miter lim="800000"/>
                  <a:headEnd/>
                  <a:tailEnd/>
                </a:ln>
              </p:spPr>
            </p:pic>
          </p:grpSp>
        </p:grpSp>
      </p:grpSp>
      <p:grpSp>
        <p:nvGrpSpPr>
          <p:cNvPr id="13" name="Group 12"/>
          <p:cNvGrpSpPr/>
          <p:nvPr/>
        </p:nvGrpSpPr>
        <p:grpSpPr>
          <a:xfrm>
            <a:off x="904710" y="2938176"/>
            <a:ext cx="6909242" cy="830997"/>
            <a:chOff x="2234758" y="2252370"/>
            <a:chExt cx="6909242" cy="830997"/>
          </a:xfrm>
        </p:grpSpPr>
        <p:sp>
          <p:nvSpPr>
            <p:cNvPr id="6152" name="Rectangle 86"/>
            <p:cNvSpPr>
              <a:spLocks noChangeArrowheads="1"/>
            </p:cNvSpPr>
            <p:nvPr/>
          </p:nvSpPr>
          <p:spPr bwMode="black">
            <a:xfrm>
              <a:off x="2732088" y="2252370"/>
              <a:ext cx="6411912" cy="830997"/>
            </a:xfrm>
            <a:prstGeom prst="rect">
              <a:avLst/>
            </a:prstGeom>
            <a:noFill/>
            <a:ln w="9525">
              <a:noFill/>
              <a:miter lim="800000"/>
              <a:headEnd/>
              <a:tailEnd/>
            </a:ln>
          </p:spPr>
          <p:txBody>
            <a:bodyPr wrap="square">
              <a:spAutoFit/>
            </a:bodyPr>
            <a:lstStyle/>
            <a:p>
              <a:pPr eaLnBrk="0" hangingPunct="0"/>
              <a:r>
                <a:rPr lang="en-US" sz="2400" dirty="0" err="1" smtClean="0">
                  <a:latin typeface="Arial" pitchFamily="34" charset="0"/>
                  <a:cs typeface="Arial" pitchFamily="34" charset="0"/>
                </a:rPr>
                <a:t>Xác</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định</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được</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nguồn</a:t>
              </a:r>
              <a:r>
                <a:rPr lang="en-US" sz="2400" dirty="0" smtClean="0">
                  <a:latin typeface="Arial" pitchFamily="34" charset="0"/>
                  <a:cs typeface="Arial" pitchFamily="34" charset="0"/>
                </a:rPr>
                <a:t> </a:t>
              </a:r>
              <a:r>
                <a:rPr lang="en-US" sz="2400" dirty="0" err="1">
                  <a:latin typeface="Arial" pitchFamily="34" charset="0"/>
                  <a:cs typeface="Arial" pitchFamily="34" charset="0"/>
                </a:rPr>
                <a:t>hình</a:t>
              </a:r>
              <a:r>
                <a:rPr lang="en-US" sz="2400" dirty="0">
                  <a:latin typeface="Arial" pitchFamily="34" charset="0"/>
                  <a:cs typeface="Arial" pitchFamily="34" charset="0"/>
                </a:rPr>
                <a:t> </a:t>
              </a:r>
              <a:r>
                <a:rPr lang="en-US" sz="2400" dirty="0" err="1">
                  <a:latin typeface="Arial" pitchFamily="34" charset="0"/>
                  <a:cs typeface="Arial" pitchFamily="34" charset="0"/>
                </a:rPr>
                <a:t>thành</a:t>
              </a:r>
              <a:r>
                <a:rPr lang="en-US" sz="2400" dirty="0">
                  <a:latin typeface="Arial" pitchFamily="34" charset="0"/>
                  <a:cs typeface="Arial" pitchFamily="34" charset="0"/>
                </a:rPr>
                <a:t> </a:t>
              </a:r>
              <a:r>
                <a:rPr lang="en-US" sz="2400" dirty="0" err="1">
                  <a:latin typeface="Arial" pitchFamily="34" charset="0"/>
                  <a:cs typeface="Arial" pitchFamily="34" charset="0"/>
                </a:rPr>
                <a:t>và</a:t>
              </a:r>
              <a:r>
                <a:rPr lang="en-US" sz="2400" dirty="0">
                  <a:latin typeface="Arial" pitchFamily="34" charset="0"/>
                  <a:cs typeface="Arial" pitchFamily="34" charset="0"/>
                </a:rPr>
                <a:t> </a:t>
              </a:r>
              <a:r>
                <a:rPr lang="en-US" sz="2400" dirty="0" err="1">
                  <a:latin typeface="Arial" pitchFamily="34" charset="0"/>
                  <a:cs typeface="Arial" pitchFamily="34" charset="0"/>
                </a:rPr>
                <a:t>mục</a:t>
              </a:r>
              <a:r>
                <a:rPr lang="en-US" sz="2400" dirty="0">
                  <a:latin typeface="Arial" pitchFamily="34" charset="0"/>
                  <a:cs typeface="Arial" pitchFamily="34" charset="0"/>
                </a:rPr>
                <a:t> </a:t>
              </a:r>
              <a:r>
                <a:rPr lang="en-US" sz="2400" dirty="0" err="1">
                  <a:latin typeface="Arial" pitchFamily="34" charset="0"/>
                  <a:cs typeface="Arial" pitchFamily="34" charset="0"/>
                </a:rPr>
                <a:t>đích</a:t>
              </a:r>
              <a:r>
                <a:rPr lang="en-US" sz="2400" dirty="0">
                  <a:latin typeface="Arial" pitchFamily="34" charset="0"/>
                  <a:cs typeface="Arial" pitchFamily="34" charset="0"/>
                </a:rPr>
                <a:t> </a:t>
              </a:r>
              <a:r>
                <a:rPr lang="en-US" sz="2400" dirty="0" err="1">
                  <a:latin typeface="Arial" pitchFamily="34" charset="0"/>
                  <a:cs typeface="Arial" pitchFamily="34" charset="0"/>
                </a:rPr>
                <a:t>sử</a:t>
              </a:r>
              <a:r>
                <a:rPr lang="en-US" sz="2400" dirty="0">
                  <a:latin typeface="Arial" pitchFamily="34" charset="0"/>
                  <a:cs typeface="Arial" pitchFamily="34" charset="0"/>
                </a:rPr>
                <a:t> </a:t>
              </a:r>
              <a:r>
                <a:rPr lang="en-US" sz="2400" dirty="0" err="1">
                  <a:latin typeface="Arial" pitchFamily="34" charset="0"/>
                  <a:cs typeface="Arial" pitchFamily="34" charset="0"/>
                </a:rPr>
                <a:t>dụng</a:t>
              </a:r>
              <a:r>
                <a:rPr lang="en-US" sz="2400" dirty="0">
                  <a:latin typeface="Arial" pitchFamily="34" charset="0"/>
                  <a:cs typeface="Arial" pitchFamily="34" charset="0"/>
                </a:rPr>
                <a:t> </a:t>
              </a:r>
              <a:r>
                <a:rPr lang="en-US" sz="2400" dirty="0" err="1">
                  <a:latin typeface="Arial" pitchFamily="34" charset="0"/>
                  <a:cs typeface="Arial" pitchFamily="34" charset="0"/>
                </a:rPr>
                <a:t>nguồn</a:t>
              </a:r>
              <a:r>
                <a:rPr lang="en-US" sz="2400" dirty="0">
                  <a:latin typeface="Arial" pitchFamily="34" charset="0"/>
                  <a:cs typeface="Arial" pitchFamily="34" charset="0"/>
                </a:rPr>
                <a:t> </a:t>
              </a:r>
              <a:r>
                <a:rPr lang="en-US" sz="2400" dirty="0" err="1" smtClean="0">
                  <a:latin typeface="Arial" pitchFamily="34" charset="0"/>
                  <a:cs typeface="Arial" pitchFamily="34" charset="0"/>
                </a:rPr>
                <a:t>vốn</a:t>
              </a:r>
              <a:r>
                <a:rPr lang="en-US" sz="2400" dirty="0" smtClean="0">
                  <a:latin typeface="Arial" pitchFamily="34" charset="0"/>
                  <a:cs typeface="Arial" pitchFamily="34" charset="0"/>
                </a:rPr>
                <a:t>.</a:t>
              </a:r>
              <a:endParaRPr lang="en-US" sz="2400" dirty="0">
                <a:latin typeface="Arial" pitchFamily="34" charset="0"/>
                <a:cs typeface="Arial" pitchFamily="34" charset="0"/>
              </a:endParaRPr>
            </a:p>
          </p:txBody>
        </p:sp>
        <p:grpSp>
          <p:nvGrpSpPr>
            <p:cNvPr id="4" name="Group 98"/>
            <p:cNvGrpSpPr>
              <a:grpSpLocks/>
            </p:cNvGrpSpPr>
            <p:nvPr/>
          </p:nvGrpSpPr>
          <p:grpSpPr bwMode="auto">
            <a:xfrm>
              <a:off x="2234758" y="2352816"/>
              <a:ext cx="393700" cy="393700"/>
              <a:chOff x="3071" y="1006"/>
              <a:chExt cx="416" cy="416"/>
            </a:xfrm>
          </p:grpSpPr>
          <p:sp>
            <p:nvSpPr>
              <p:cNvPr id="8291" name="Oval 99"/>
              <p:cNvSpPr>
                <a:spLocks noChangeArrowheads="1"/>
              </p:cNvSpPr>
              <p:nvPr/>
            </p:nvSpPr>
            <p:spPr bwMode="gray">
              <a:xfrm>
                <a:off x="3071" y="1006"/>
                <a:ext cx="416" cy="416"/>
              </a:xfrm>
              <a:prstGeom prst="ellipse">
                <a:avLst/>
              </a:prstGeom>
              <a:gradFill rotWithShape="1">
                <a:gsLst>
                  <a:gs pos="0">
                    <a:srgbClr val="FFFFFF">
                      <a:gamma/>
                      <a:shade val="54118"/>
                      <a:invGamma/>
                    </a:srgbClr>
                  </a:gs>
                  <a:gs pos="50000">
                    <a:srgbClr val="FFFFFF"/>
                  </a:gs>
                  <a:gs pos="100000">
                    <a:srgbClr val="FFFFFF">
                      <a:gamma/>
                      <a:shade val="54118"/>
                      <a:invGamma/>
                    </a:srgbClr>
                  </a:gs>
                </a:gsLst>
                <a:lin ang="18900000" scaled="1"/>
              </a:gradFill>
              <a:ln w="9525">
                <a:solidFill>
                  <a:srgbClr val="DDDDDD"/>
                </a:solidFill>
                <a:round/>
                <a:headEnd/>
                <a:tailEnd/>
              </a:ln>
              <a:effectLst>
                <a:outerShdw dist="35921" dir="2700000" algn="ctr" rotWithShape="0">
                  <a:schemeClr val="bg2">
                    <a:alpha val="50000"/>
                  </a:schemeClr>
                </a:outerShdw>
              </a:effectLst>
            </p:spPr>
            <p:txBody>
              <a:bodyPr wrap="none" anchor="ctr"/>
              <a:lstStyle/>
              <a:p>
                <a:pPr>
                  <a:defRPr/>
                </a:pPr>
                <a:endParaRPr lang="en-US" sz="2800"/>
              </a:p>
            </p:txBody>
          </p:sp>
          <p:grpSp>
            <p:nvGrpSpPr>
              <p:cNvPr id="5" name="Group 100"/>
              <p:cNvGrpSpPr>
                <a:grpSpLocks/>
              </p:cNvGrpSpPr>
              <p:nvPr/>
            </p:nvGrpSpPr>
            <p:grpSpPr bwMode="auto">
              <a:xfrm rot="-2288454">
                <a:off x="3106" y="1034"/>
                <a:ext cx="348" cy="356"/>
                <a:chOff x="887" y="2040"/>
                <a:chExt cx="433" cy="422"/>
              </a:xfrm>
            </p:grpSpPr>
            <p:pic>
              <p:nvPicPr>
                <p:cNvPr id="6177" name="Picture 101" descr="circuler_1"/>
                <p:cNvPicPr>
                  <a:picLocks noChangeAspect="1" noChangeArrowheads="1"/>
                </p:cNvPicPr>
                <p:nvPr/>
              </p:nvPicPr>
              <p:blipFill>
                <a:blip r:embed="rId2" cstate="print"/>
                <a:srcRect/>
                <a:stretch>
                  <a:fillRect/>
                </a:stretch>
              </p:blipFill>
              <p:spPr bwMode="gray">
                <a:xfrm>
                  <a:off x="887" y="2040"/>
                  <a:ext cx="430" cy="420"/>
                </a:xfrm>
                <a:prstGeom prst="rect">
                  <a:avLst/>
                </a:prstGeom>
                <a:noFill/>
                <a:ln w="9525">
                  <a:noFill/>
                  <a:miter lim="800000"/>
                  <a:headEnd/>
                  <a:tailEnd/>
                </a:ln>
              </p:spPr>
            </p:pic>
            <p:sp>
              <p:nvSpPr>
                <p:cNvPr id="8294" name="Oval 102"/>
                <p:cNvSpPr>
                  <a:spLocks noChangeArrowheads="1"/>
                </p:cNvSpPr>
                <p:nvPr/>
              </p:nvSpPr>
              <p:spPr bwMode="gray">
                <a:xfrm>
                  <a:off x="887" y="2040"/>
                  <a:ext cx="432" cy="422"/>
                </a:xfrm>
                <a:prstGeom prst="ellipse">
                  <a:avLst/>
                </a:prstGeom>
                <a:gradFill rotWithShape="1">
                  <a:gsLst>
                    <a:gs pos="0">
                      <a:schemeClr val="accent2">
                        <a:gamma/>
                        <a:shade val="34902"/>
                        <a:invGamma/>
                        <a:alpha val="89999"/>
                      </a:schemeClr>
                    </a:gs>
                    <a:gs pos="50000">
                      <a:schemeClr val="accent2">
                        <a:alpha val="75000"/>
                      </a:schemeClr>
                    </a:gs>
                    <a:gs pos="100000">
                      <a:schemeClr val="accent2">
                        <a:gamma/>
                        <a:shade val="34902"/>
                        <a:invGamma/>
                        <a:alpha val="89999"/>
                      </a:schemeClr>
                    </a:gs>
                  </a:gsLst>
                  <a:lin ang="18900000" scaled="1"/>
                </a:gradFill>
                <a:ln w="9525" algn="ctr">
                  <a:noFill/>
                  <a:round/>
                  <a:headEnd/>
                  <a:tailEnd/>
                </a:ln>
                <a:effectLst/>
              </p:spPr>
              <p:txBody>
                <a:bodyPr wrap="none" anchor="ctr"/>
                <a:lstStyle/>
                <a:p>
                  <a:pPr>
                    <a:defRPr/>
                  </a:pPr>
                  <a:endParaRPr lang="en-US" sz="2800"/>
                </a:p>
              </p:txBody>
            </p:sp>
            <p:pic>
              <p:nvPicPr>
                <p:cNvPr id="6179" name="Picture 103" descr="Picture2"/>
                <p:cNvPicPr>
                  <a:picLocks noChangeAspect="1" noChangeArrowheads="1"/>
                </p:cNvPicPr>
                <p:nvPr/>
              </p:nvPicPr>
              <p:blipFill>
                <a:blip r:embed="rId3" cstate="print"/>
                <a:srcRect/>
                <a:stretch>
                  <a:fillRect/>
                </a:stretch>
              </p:blipFill>
              <p:spPr bwMode="gray">
                <a:xfrm>
                  <a:off x="930" y="2044"/>
                  <a:ext cx="345" cy="149"/>
                </a:xfrm>
                <a:prstGeom prst="rect">
                  <a:avLst/>
                </a:prstGeom>
                <a:noFill/>
                <a:ln w="9525">
                  <a:noFill/>
                  <a:miter lim="800000"/>
                  <a:headEnd/>
                  <a:tailEnd/>
                </a:ln>
              </p:spPr>
            </p:pic>
          </p:grpSp>
          <p:pic>
            <p:nvPicPr>
              <p:cNvPr id="6176" name="Picture 104"/>
              <p:cNvPicPr>
                <a:picLocks noChangeAspect="1" noChangeArrowheads="1"/>
              </p:cNvPicPr>
              <p:nvPr/>
            </p:nvPicPr>
            <p:blipFill>
              <a:blip r:embed="rId4" cstate="print"/>
              <a:srcRect l="12015" t="9302" r="12404" b="12598"/>
              <a:stretch>
                <a:fillRect/>
              </a:stretch>
            </p:blipFill>
            <p:spPr bwMode="gray">
              <a:xfrm>
                <a:off x="3098" y="1020"/>
                <a:ext cx="359" cy="370"/>
              </a:xfrm>
              <a:prstGeom prst="rect">
                <a:avLst/>
              </a:prstGeom>
              <a:noFill/>
              <a:ln w="9525">
                <a:noFill/>
                <a:miter lim="800000"/>
                <a:headEnd/>
                <a:tailEnd/>
              </a:ln>
            </p:spPr>
          </p:pic>
        </p:grpSp>
      </p:grpSp>
      <p:grpSp>
        <p:nvGrpSpPr>
          <p:cNvPr id="10" name="Group 9"/>
          <p:cNvGrpSpPr/>
          <p:nvPr/>
        </p:nvGrpSpPr>
        <p:grpSpPr>
          <a:xfrm>
            <a:off x="934445" y="5088229"/>
            <a:ext cx="5212192" cy="504104"/>
            <a:chOff x="2732088" y="4215385"/>
            <a:chExt cx="5212192" cy="504104"/>
          </a:xfrm>
        </p:grpSpPr>
        <p:sp>
          <p:nvSpPr>
            <p:cNvPr id="6148" name="Rectangle 82"/>
            <p:cNvSpPr>
              <a:spLocks noChangeArrowheads="1"/>
            </p:cNvSpPr>
            <p:nvPr/>
          </p:nvSpPr>
          <p:spPr bwMode="black">
            <a:xfrm>
              <a:off x="3219880" y="4215385"/>
              <a:ext cx="4724400" cy="461665"/>
            </a:xfrm>
            <a:prstGeom prst="rect">
              <a:avLst/>
            </a:prstGeom>
            <a:noFill/>
            <a:ln w="9525">
              <a:noFill/>
              <a:miter lim="800000"/>
              <a:headEnd/>
              <a:tailEnd/>
            </a:ln>
          </p:spPr>
          <p:txBody>
            <a:bodyPr>
              <a:spAutoFit/>
            </a:bodyPr>
            <a:lstStyle/>
            <a:p>
              <a:pPr eaLnBrk="0" hangingPunct="0"/>
              <a:r>
                <a:rPr lang="en-US" sz="2400" dirty="0" err="1">
                  <a:latin typeface="Arial" pitchFamily="34" charset="0"/>
                  <a:cs typeface="Arial" pitchFamily="34" charset="0"/>
                </a:rPr>
                <a:t>Trình</a:t>
              </a:r>
              <a:r>
                <a:rPr lang="en-US" sz="2400" dirty="0">
                  <a:latin typeface="Arial" pitchFamily="34" charset="0"/>
                  <a:cs typeface="Arial" pitchFamily="34" charset="0"/>
                </a:rPr>
                <a:t> </a:t>
              </a:r>
              <a:r>
                <a:rPr lang="en-US" sz="2400" dirty="0" err="1">
                  <a:latin typeface="Arial" pitchFamily="34" charset="0"/>
                  <a:cs typeface="Arial" pitchFamily="34" charset="0"/>
                </a:rPr>
                <a:t>bày</a:t>
              </a:r>
              <a:r>
                <a:rPr lang="en-US" sz="2400" dirty="0">
                  <a:latin typeface="Arial" pitchFamily="34" charset="0"/>
                  <a:cs typeface="Arial" pitchFamily="34" charset="0"/>
                </a:rPr>
                <a:t> </a:t>
              </a:r>
              <a:r>
                <a:rPr lang="en-US" sz="2400" dirty="0" err="1">
                  <a:latin typeface="Arial" pitchFamily="34" charset="0"/>
                  <a:cs typeface="Arial" pitchFamily="34" charset="0"/>
                </a:rPr>
                <a:t>thông</a:t>
              </a:r>
              <a:r>
                <a:rPr lang="en-US" sz="2400" dirty="0">
                  <a:latin typeface="Arial" pitchFamily="34" charset="0"/>
                  <a:cs typeface="Arial" pitchFamily="34" charset="0"/>
                </a:rPr>
                <a:t> tin </a:t>
              </a:r>
              <a:r>
                <a:rPr lang="en-US" sz="2400" dirty="0" err="1">
                  <a:latin typeface="Arial" pitchFamily="34" charset="0"/>
                  <a:cs typeface="Arial" pitchFamily="34" charset="0"/>
                </a:rPr>
                <a:t>trên</a:t>
              </a:r>
              <a:r>
                <a:rPr lang="en-US" sz="2400" dirty="0">
                  <a:latin typeface="Arial" pitchFamily="34" charset="0"/>
                  <a:cs typeface="Arial" pitchFamily="34" charset="0"/>
                </a:rPr>
                <a:t> BCTC</a:t>
              </a:r>
            </a:p>
          </p:txBody>
        </p:sp>
        <p:grpSp>
          <p:nvGrpSpPr>
            <p:cNvPr id="8" name="Group 119"/>
            <p:cNvGrpSpPr>
              <a:grpSpLocks/>
            </p:cNvGrpSpPr>
            <p:nvPr/>
          </p:nvGrpSpPr>
          <p:grpSpPr bwMode="auto">
            <a:xfrm>
              <a:off x="2732088" y="4325789"/>
              <a:ext cx="393700" cy="393700"/>
              <a:chOff x="4803" y="1006"/>
              <a:chExt cx="416" cy="416"/>
            </a:xfrm>
          </p:grpSpPr>
          <p:sp>
            <p:nvSpPr>
              <p:cNvPr id="8312" name="Oval 120"/>
              <p:cNvSpPr>
                <a:spLocks noChangeArrowheads="1"/>
              </p:cNvSpPr>
              <p:nvPr/>
            </p:nvSpPr>
            <p:spPr bwMode="gray">
              <a:xfrm>
                <a:off x="4803" y="1006"/>
                <a:ext cx="416" cy="416"/>
              </a:xfrm>
              <a:prstGeom prst="ellipse">
                <a:avLst/>
              </a:prstGeom>
              <a:gradFill rotWithShape="1">
                <a:gsLst>
                  <a:gs pos="0">
                    <a:srgbClr val="FFFFFF">
                      <a:gamma/>
                      <a:shade val="54118"/>
                      <a:invGamma/>
                    </a:srgbClr>
                  </a:gs>
                  <a:gs pos="50000">
                    <a:srgbClr val="FFFFFF"/>
                  </a:gs>
                  <a:gs pos="100000">
                    <a:srgbClr val="FFFFFF">
                      <a:gamma/>
                      <a:shade val="54118"/>
                      <a:invGamma/>
                    </a:srgbClr>
                  </a:gs>
                </a:gsLst>
                <a:lin ang="18900000" scaled="1"/>
              </a:gradFill>
              <a:ln w="9525">
                <a:solidFill>
                  <a:srgbClr val="DDDDDD"/>
                </a:solidFill>
                <a:round/>
                <a:headEnd/>
                <a:tailEnd/>
              </a:ln>
              <a:effectLst>
                <a:outerShdw dist="35921" dir="2700000" algn="ctr" rotWithShape="0">
                  <a:schemeClr val="bg2">
                    <a:alpha val="50000"/>
                  </a:schemeClr>
                </a:outerShdw>
              </a:effectLst>
            </p:spPr>
            <p:txBody>
              <a:bodyPr wrap="none" anchor="ctr"/>
              <a:lstStyle/>
              <a:p>
                <a:pPr>
                  <a:defRPr/>
                </a:pPr>
                <a:endParaRPr lang="en-US" sz="2800"/>
              </a:p>
            </p:txBody>
          </p:sp>
          <p:grpSp>
            <p:nvGrpSpPr>
              <p:cNvPr id="9" name="Group 121"/>
              <p:cNvGrpSpPr>
                <a:grpSpLocks/>
              </p:cNvGrpSpPr>
              <p:nvPr/>
            </p:nvGrpSpPr>
            <p:grpSpPr bwMode="auto">
              <a:xfrm rot="-2288454">
                <a:off x="4838" y="1034"/>
                <a:ext cx="348" cy="356"/>
                <a:chOff x="887" y="2040"/>
                <a:chExt cx="433" cy="422"/>
              </a:xfrm>
            </p:grpSpPr>
            <p:pic>
              <p:nvPicPr>
                <p:cNvPr id="6165" name="Picture 122" descr="circuler_1"/>
                <p:cNvPicPr>
                  <a:picLocks noChangeAspect="1" noChangeArrowheads="1"/>
                </p:cNvPicPr>
                <p:nvPr/>
              </p:nvPicPr>
              <p:blipFill>
                <a:blip r:embed="rId2" cstate="print"/>
                <a:srcRect/>
                <a:stretch>
                  <a:fillRect/>
                </a:stretch>
              </p:blipFill>
              <p:spPr bwMode="gray">
                <a:xfrm>
                  <a:off x="887" y="2040"/>
                  <a:ext cx="430" cy="420"/>
                </a:xfrm>
                <a:prstGeom prst="rect">
                  <a:avLst/>
                </a:prstGeom>
                <a:noFill/>
                <a:ln w="9525">
                  <a:noFill/>
                  <a:miter lim="800000"/>
                  <a:headEnd/>
                  <a:tailEnd/>
                </a:ln>
              </p:spPr>
            </p:pic>
            <p:sp>
              <p:nvSpPr>
                <p:cNvPr id="6166" name="Oval 123"/>
                <p:cNvSpPr>
                  <a:spLocks noChangeArrowheads="1"/>
                </p:cNvSpPr>
                <p:nvPr/>
              </p:nvSpPr>
              <p:spPr bwMode="gray">
                <a:xfrm>
                  <a:off x="887" y="2040"/>
                  <a:ext cx="433" cy="422"/>
                </a:xfrm>
                <a:prstGeom prst="ellipse">
                  <a:avLst/>
                </a:prstGeom>
                <a:solidFill>
                  <a:srgbClr val="FB4F2D">
                    <a:alpha val="74901"/>
                  </a:srgbClr>
                </a:solidFill>
                <a:ln w="9525" algn="ctr">
                  <a:noFill/>
                  <a:round/>
                  <a:headEnd/>
                  <a:tailEnd/>
                </a:ln>
              </p:spPr>
              <p:txBody>
                <a:bodyPr wrap="none" anchor="ctr"/>
                <a:lstStyle/>
                <a:p>
                  <a:endParaRPr lang="en-US" sz="2800"/>
                </a:p>
              </p:txBody>
            </p:sp>
            <p:pic>
              <p:nvPicPr>
                <p:cNvPr id="6167" name="Picture 124" descr="Picture2"/>
                <p:cNvPicPr>
                  <a:picLocks noChangeAspect="1" noChangeArrowheads="1"/>
                </p:cNvPicPr>
                <p:nvPr/>
              </p:nvPicPr>
              <p:blipFill>
                <a:blip r:embed="rId3" cstate="print"/>
                <a:srcRect/>
                <a:stretch>
                  <a:fillRect/>
                </a:stretch>
              </p:blipFill>
              <p:spPr bwMode="gray">
                <a:xfrm>
                  <a:off x="930" y="2044"/>
                  <a:ext cx="345" cy="149"/>
                </a:xfrm>
                <a:prstGeom prst="rect">
                  <a:avLst/>
                </a:prstGeom>
                <a:noFill/>
                <a:ln w="9525">
                  <a:noFill/>
                  <a:miter lim="800000"/>
                  <a:headEnd/>
                  <a:tailEnd/>
                </a:ln>
              </p:spPr>
            </p:pic>
          </p:grpSp>
          <p:pic>
            <p:nvPicPr>
              <p:cNvPr id="6164" name="Picture 125"/>
              <p:cNvPicPr>
                <a:picLocks noChangeAspect="1" noChangeArrowheads="1"/>
              </p:cNvPicPr>
              <p:nvPr/>
            </p:nvPicPr>
            <p:blipFill>
              <a:blip r:embed="rId4" cstate="print"/>
              <a:srcRect l="12015" t="9302" r="12404" b="12598"/>
              <a:stretch>
                <a:fillRect/>
              </a:stretch>
            </p:blipFill>
            <p:spPr bwMode="gray">
              <a:xfrm>
                <a:off x="4830" y="1020"/>
                <a:ext cx="359" cy="370"/>
              </a:xfrm>
              <a:prstGeom prst="rect">
                <a:avLst/>
              </a:prstGeom>
              <a:noFill/>
              <a:ln w="9525">
                <a:noFill/>
                <a:miter lim="800000"/>
                <a:headEnd/>
                <a:tailEnd/>
              </a:ln>
            </p:spPr>
          </p:pic>
        </p:grpSp>
      </p:grpSp>
      <p:sp>
        <p:nvSpPr>
          <p:cNvPr id="6160" name="Rectangle 128"/>
          <p:cNvSpPr>
            <a:spLocks noChangeArrowheads="1"/>
          </p:cNvSpPr>
          <p:nvPr/>
        </p:nvSpPr>
        <p:spPr bwMode="auto">
          <a:xfrm>
            <a:off x="0" y="6640513"/>
            <a:ext cx="9144000" cy="228600"/>
          </a:xfrm>
          <a:prstGeom prst="rect">
            <a:avLst/>
          </a:prstGeom>
          <a:solidFill>
            <a:schemeClr val="accent1">
              <a:alpha val="70195"/>
            </a:schemeClr>
          </a:solidFill>
          <a:ln w="9525">
            <a:noFill/>
            <a:miter lim="800000"/>
            <a:headEnd/>
            <a:tailEnd/>
          </a:ln>
        </p:spPr>
        <p:txBody>
          <a:bodyPr wrap="none" anchor="ctr"/>
          <a:lstStyle/>
          <a:p>
            <a:endParaRPr lang="en-US"/>
          </a:p>
        </p:txBody>
      </p:sp>
      <p:sp>
        <p:nvSpPr>
          <p:cNvPr id="6161" name="Rectangle 129"/>
          <p:cNvSpPr>
            <a:spLocks noChangeArrowheads="1"/>
          </p:cNvSpPr>
          <p:nvPr/>
        </p:nvSpPr>
        <p:spPr bwMode="black">
          <a:xfrm>
            <a:off x="0" y="6640513"/>
            <a:ext cx="9067800" cy="228600"/>
          </a:xfrm>
          <a:prstGeom prst="rect">
            <a:avLst/>
          </a:prstGeom>
          <a:noFill/>
          <a:ln w="9525">
            <a:noFill/>
            <a:miter lim="800000"/>
            <a:headEnd/>
            <a:tailEnd/>
          </a:ln>
        </p:spPr>
        <p:txBody>
          <a:bodyPr>
            <a:spAutoFit/>
          </a:bodyPr>
          <a:lstStyle/>
          <a:p>
            <a:r>
              <a:rPr lang="en-US" sz="800" b="0"/>
              <a:t>[Image Info]</a:t>
            </a:r>
            <a:r>
              <a:rPr lang="en-US" sz="800"/>
              <a:t> </a:t>
            </a:r>
            <a:r>
              <a:rPr lang="en-US" sz="800" b="0"/>
              <a:t> </a:t>
            </a:r>
            <a:r>
              <a:rPr lang="en-US" sz="900" b="0"/>
              <a:t>www.wizdata.co.kr</a:t>
            </a:r>
            <a:r>
              <a:rPr lang="en-US" sz="800"/>
              <a:t>         </a:t>
            </a:r>
            <a:r>
              <a:rPr lang="en-US" sz="800" b="0"/>
              <a:t>  - Note to customers : This image has been licensed to be used within this PowerPoint template only.  You may not extract the image for any other use. </a:t>
            </a:r>
          </a:p>
        </p:txBody>
      </p:sp>
      <p:grpSp>
        <p:nvGrpSpPr>
          <p:cNvPr id="14" name="Group 13"/>
          <p:cNvGrpSpPr/>
          <p:nvPr/>
        </p:nvGrpSpPr>
        <p:grpSpPr>
          <a:xfrm>
            <a:off x="906589" y="1712358"/>
            <a:ext cx="6689155" cy="1200329"/>
            <a:chOff x="2163900" y="1172026"/>
            <a:chExt cx="6689155" cy="1200329"/>
          </a:xfrm>
        </p:grpSpPr>
        <p:grpSp>
          <p:nvGrpSpPr>
            <p:cNvPr id="42" name="Group 91"/>
            <p:cNvGrpSpPr>
              <a:grpSpLocks/>
            </p:cNvGrpSpPr>
            <p:nvPr/>
          </p:nvGrpSpPr>
          <p:grpSpPr bwMode="auto">
            <a:xfrm>
              <a:off x="2163900" y="1370006"/>
              <a:ext cx="393700" cy="393700"/>
              <a:chOff x="2543" y="1006"/>
              <a:chExt cx="416" cy="416"/>
            </a:xfrm>
          </p:grpSpPr>
          <p:sp>
            <p:nvSpPr>
              <p:cNvPr id="43" name="Oval 92"/>
              <p:cNvSpPr>
                <a:spLocks noChangeArrowheads="1"/>
              </p:cNvSpPr>
              <p:nvPr/>
            </p:nvSpPr>
            <p:spPr bwMode="gray">
              <a:xfrm>
                <a:off x="2543" y="1006"/>
                <a:ext cx="416" cy="416"/>
              </a:xfrm>
              <a:prstGeom prst="ellipse">
                <a:avLst/>
              </a:prstGeom>
              <a:gradFill rotWithShape="1">
                <a:gsLst>
                  <a:gs pos="0">
                    <a:srgbClr val="FFFFFF">
                      <a:gamma/>
                      <a:shade val="54118"/>
                      <a:invGamma/>
                    </a:srgbClr>
                  </a:gs>
                  <a:gs pos="50000">
                    <a:srgbClr val="FFFFFF"/>
                  </a:gs>
                  <a:gs pos="100000">
                    <a:srgbClr val="FFFFFF">
                      <a:gamma/>
                      <a:shade val="54118"/>
                      <a:invGamma/>
                    </a:srgbClr>
                  </a:gs>
                </a:gsLst>
                <a:lin ang="18900000" scaled="1"/>
              </a:gradFill>
              <a:ln w="9525">
                <a:solidFill>
                  <a:srgbClr val="DDDDDD"/>
                </a:solidFill>
                <a:round/>
                <a:headEnd/>
                <a:tailEnd/>
              </a:ln>
              <a:effectLst>
                <a:outerShdw dist="35921" dir="2700000" algn="ctr" rotWithShape="0">
                  <a:schemeClr val="bg2">
                    <a:alpha val="50000"/>
                  </a:schemeClr>
                </a:outerShdw>
              </a:effectLst>
            </p:spPr>
            <p:txBody>
              <a:bodyPr wrap="none" anchor="ctr"/>
              <a:lstStyle/>
              <a:p>
                <a:pPr>
                  <a:defRPr/>
                </a:pPr>
                <a:endParaRPr lang="en-US" sz="2800"/>
              </a:p>
            </p:txBody>
          </p:sp>
          <p:grpSp>
            <p:nvGrpSpPr>
              <p:cNvPr id="44" name="Group 93"/>
              <p:cNvGrpSpPr>
                <a:grpSpLocks/>
              </p:cNvGrpSpPr>
              <p:nvPr/>
            </p:nvGrpSpPr>
            <p:grpSpPr bwMode="auto">
              <a:xfrm rot="-2288454">
                <a:off x="2578" y="1034"/>
                <a:ext cx="348" cy="356"/>
                <a:chOff x="887" y="2040"/>
                <a:chExt cx="433" cy="422"/>
              </a:xfrm>
            </p:grpSpPr>
            <p:pic>
              <p:nvPicPr>
                <p:cNvPr id="46" name="Picture 94" descr="circuler_1"/>
                <p:cNvPicPr>
                  <a:picLocks noChangeAspect="1" noChangeArrowheads="1"/>
                </p:cNvPicPr>
                <p:nvPr/>
              </p:nvPicPr>
              <p:blipFill>
                <a:blip r:embed="rId2" cstate="print"/>
                <a:srcRect/>
                <a:stretch>
                  <a:fillRect/>
                </a:stretch>
              </p:blipFill>
              <p:spPr bwMode="gray">
                <a:xfrm>
                  <a:off x="887" y="2040"/>
                  <a:ext cx="430" cy="420"/>
                </a:xfrm>
                <a:prstGeom prst="rect">
                  <a:avLst/>
                </a:prstGeom>
                <a:noFill/>
                <a:ln w="9525">
                  <a:noFill/>
                  <a:miter lim="800000"/>
                  <a:headEnd/>
                  <a:tailEnd/>
                </a:ln>
              </p:spPr>
            </p:pic>
            <p:sp>
              <p:nvSpPr>
                <p:cNvPr id="47" name="Oval 95"/>
                <p:cNvSpPr>
                  <a:spLocks noChangeArrowheads="1"/>
                </p:cNvSpPr>
                <p:nvPr/>
              </p:nvSpPr>
              <p:spPr bwMode="gray">
                <a:xfrm>
                  <a:off x="887" y="2040"/>
                  <a:ext cx="432" cy="422"/>
                </a:xfrm>
                <a:prstGeom prst="ellipse">
                  <a:avLst/>
                </a:prstGeom>
                <a:gradFill rotWithShape="1">
                  <a:gsLst>
                    <a:gs pos="0">
                      <a:schemeClr val="accent1">
                        <a:gamma/>
                        <a:shade val="34902"/>
                        <a:invGamma/>
                        <a:alpha val="89999"/>
                      </a:schemeClr>
                    </a:gs>
                    <a:gs pos="50000">
                      <a:schemeClr val="accent1">
                        <a:alpha val="75000"/>
                      </a:schemeClr>
                    </a:gs>
                    <a:gs pos="100000">
                      <a:schemeClr val="accent1">
                        <a:gamma/>
                        <a:shade val="34902"/>
                        <a:invGamma/>
                        <a:alpha val="89999"/>
                      </a:schemeClr>
                    </a:gs>
                  </a:gsLst>
                  <a:lin ang="18900000" scaled="1"/>
                </a:gradFill>
                <a:ln w="9525" algn="ctr">
                  <a:noFill/>
                  <a:round/>
                  <a:headEnd/>
                  <a:tailEnd/>
                </a:ln>
                <a:effectLst/>
              </p:spPr>
              <p:txBody>
                <a:bodyPr wrap="none" anchor="ctr"/>
                <a:lstStyle/>
                <a:p>
                  <a:pPr>
                    <a:defRPr/>
                  </a:pPr>
                  <a:endParaRPr lang="en-US" sz="2800"/>
                </a:p>
              </p:txBody>
            </p:sp>
            <p:pic>
              <p:nvPicPr>
                <p:cNvPr id="48" name="Picture 96" descr="Picture2"/>
                <p:cNvPicPr>
                  <a:picLocks noChangeAspect="1" noChangeArrowheads="1"/>
                </p:cNvPicPr>
                <p:nvPr/>
              </p:nvPicPr>
              <p:blipFill>
                <a:blip r:embed="rId3" cstate="print"/>
                <a:srcRect/>
                <a:stretch>
                  <a:fillRect/>
                </a:stretch>
              </p:blipFill>
              <p:spPr bwMode="gray">
                <a:xfrm>
                  <a:off x="930" y="2044"/>
                  <a:ext cx="345" cy="149"/>
                </a:xfrm>
                <a:prstGeom prst="rect">
                  <a:avLst/>
                </a:prstGeom>
                <a:noFill/>
                <a:ln w="9525">
                  <a:noFill/>
                  <a:miter lim="800000"/>
                  <a:headEnd/>
                  <a:tailEnd/>
                </a:ln>
              </p:spPr>
            </p:pic>
          </p:grpSp>
          <p:pic>
            <p:nvPicPr>
              <p:cNvPr id="45" name="Picture 97"/>
              <p:cNvPicPr>
                <a:picLocks noChangeAspect="1" noChangeArrowheads="1"/>
              </p:cNvPicPr>
              <p:nvPr/>
            </p:nvPicPr>
            <p:blipFill>
              <a:blip r:embed="rId4" cstate="print"/>
              <a:srcRect l="12015" t="9302" r="12404" b="12598"/>
              <a:stretch>
                <a:fillRect/>
              </a:stretch>
            </p:blipFill>
            <p:spPr bwMode="gray">
              <a:xfrm>
                <a:off x="2570" y="1020"/>
                <a:ext cx="359" cy="370"/>
              </a:xfrm>
              <a:prstGeom prst="rect">
                <a:avLst/>
              </a:prstGeom>
              <a:noFill/>
              <a:ln w="9525">
                <a:noFill/>
                <a:miter lim="800000"/>
                <a:headEnd/>
                <a:tailEnd/>
              </a:ln>
            </p:spPr>
          </p:pic>
        </p:grpSp>
        <p:sp>
          <p:nvSpPr>
            <p:cNvPr id="49" name="Rectangle 84"/>
            <p:cNvSpPr>
              <a:spLocks noChangeArrowheads="1"/>
            </p:cNvSpPr>
            <p:nvPr/>
          </p:nvSpPr>
          <p:spPr bwMode="black">
            <a:xfrm>
              <a:off x="2724027" y="1172026"/>
              <a:ext cx="6129028" cy="1200329"/>
            </a:xfrm>
            <a:prstGeom prst="rect">
              <a:avLst/>
            </a:prstGeom>
            <a:noFill/>
            <a:ln w="9525">
              <a:noFill/>
              <a:miter lim="800000"/>
              <a:headEnd/>
              <a:tailEnd/>
            </a:ln>
          </p:spPr>
          <p:txBody>
            <a:bodyPr wrap="square">
              <a:spAutoFit/>
            </a:bodyPr>
            <a:lstStyle/>
            <a:p>
              <a:pPr lvl="0" algn="just"/>
              <a:r>
                <a:rPr lang="en-SG" sz="2400" dirty="0" err="1" smtClean="0">
                  <a:latin typeface="Arial" pitchFamily="34" charset="0"/>
                  <a:cs typeface="Arial" pitchFamily="34" charset="0"/>
                </a:rPr>
                <a:t>Nhận</a:t>
              </a:r>
              <a:r>
                <a:rPr lang="en-SG" sz="2400" dirty="0" smtClean="0">
                  <a:latin typeface="Arial" pitchFamily="34" charset="0"/>
                  <a:cs typeface="Arial" pitchFamily="34" charset="0"/>
                </a:rPr>
                <a:t> </a:t>
              </a:r>
              <a:r>
                <a:rPr lang="en-SG" sz="2400" dirty="0" err="1" smtClean="0">
                  <a:latin typeface="Arial" pitchFamily="34" charset="0"/>
                  <a:cs typeface="Arial" pitchFamily="34" charset="0"/>
                </a:rPr>
                <a:t>biết</a:t>
              </a:r>
              <a:r>
                <a:rPr lang="en-SG" sz="2400" dirty="0" smtClean="0">
                  <a:latin typeface="Arial" pitchFamily="34" charset="0"/>
                  <a:cs typeface="Arial" pitchFamily="34" charset="0"/>
                </a:rPr>
                <a:t> </a:t>
              </a:r>
              <a:r>
                <a:rPr lang="en-SG" sz="2400" dirty="0" err="1">
                  <a:latin typeface="Arial" pitchFamily="34" charset="0"/>
                  <a:cs typeface="Arial" pitchFamily="34" charset="0"/>
                </a:rPr>
                <a:t>được</a:t>
              </a:r>
              <a:r>
                <a:rPr lang="en-SG" sz="2400" dirty="0">
                  <a:latin typeface="Arial" pitchFamily="34" charset="0"/>
                  <a:cs typeface="Arial" pitchFamily="34" charset="0"/>
                </a:rPr>
                <a:t> </a:t>
              </a:r>
              <a:r>
                <a:rPr lang="en-SG" sz="2400" dirty="0" err="1">
                  <a:latin typeface="Arial" pitchFamily="34" charset="0"/>
                  <a:cs typeface="Arial" pitchFamily="34" charset="0"/>
                </a:rPr>
                <a:t>sự</a:t>
              </a:r>
              <a:r>
                <a:rPr lang="en-SG" sz="2400" dirty="0">
                  <a:latin typeface="Arial" pitchFamily="34" charset="0"/>
                  <a:cs typeface="Arial" pitchFamily="34" charset="0"/>
                </a:rPr>
                <a:t> </a:t>
              </a:r>
              <a:r>
                <a:rPr lang="en-SG" sz="2400" dirty="0" err="1">
                  <a:latin typeface="Arial" pitchFamily="34" charset="0"/>
                  <a:cs typeface="Arial" pitchFamily="34" charset="0"/>
                </a:rPr>
                <a:t>khác</a:t>
              </a:r>
              <a:r>
                <a:rPr lang="en-SG" sz="2400" dirty="0">
                  <a:latin typeface="Arial" pitchFamily="34" charset="0"/>
                  <a:cs typeface="Arial" pitchFamily="34" charset="0"/>
                </a:rPr>
                <a:t> </a:t>
              </a:r>
              <a:r>
                <a:rPr lang="en-SG" sz="2400" dirty="0" err="1">
                  <a:latin typeface="Arial" pitchFamily="34" charset="0"/>
                  <a:cs typeface="Arial" pitchFamily="34" charset="0"/>
                </a:rPr>
                <a:t>nhau</a:t>
              </a:r>
              <a:r>
                <a:rPr lang="en-SG" sz="2400" dirty="0">
                  <a:latin typeface="Arial" pitchFamily="34" charset="0"/>
                  <a:cs typeface="Arial" pitchFamily="34" charset="0"/>
                </a:rPr>
                <a:t> </a:t>
              </a:r>
              <a:r>
                <a:rPr lang="en-SG" sz="2400" dirty="0" err="1">
                  <a:latin typeface="Arial" pitchFamily="34" charset="0"/>
                  <a:cs typeface="Arial" pitchFamily="34" charset="0"/>
                </a:rPr>
                <a:t>về</a:t>
              </a:r>
              <a:r>
                <a:rPr lang="en-SG" sz="2400" dirty="0">
                  <a:latin typeface="Arial" pitchFamily="34" charset="0"/>
                  <a:cs typeface="Arial" pitchFamily="34" charset="0"/>
                </a:rPr>
                <a:t> </a:t>
              </a:r>
              <a:r>
                <a:rPr lang="en-SG" sz="2400" dirty="0" err="1">
                  <a:latin typeface="Arial" pitchFamily="34" charset="0"/>
                  <a:cs typeface="Arial" pitchFamily="34" charset="0"/>
                </a:rPr>
                <a:t>nguồn</a:t>
              </a:r>
              <a:r>
                <a:rPr lang="en-SG" sz="2400" dirty="0">
                  <a:latin typeface="Arial" pitchFamily="34" charset="0"/>
                  <a:cs typeface="Arial" pitchFamily="34" charset="0"/>
                </a:rPr>
                <a:t> </a:t>
              </a:r>
              <a:r>
                <a:rPr lang="en-SG" sz="2400" dirty="0" err="1">
                  <a:latin typeface="Arial" pitchFamily="34" charset="0"/>
                  <a:cs typeface="Arial" pitchFamily="34" charset="0"/>
                </a:rPr>
                <a:t>vốn</a:t>
              </a:r>
              <a:r>
                <a:rPr lang="en-SG" sz="2400" dirty="0">
                  <a:latin typeface="Arial" pitchFamily="34" charset="0"/>
                  <a:cs typeface="Arial" pitchFamily="34" charset="0"/>
                </a:rPr>
                <a:t> </a:t>
              </a:r>
              <a:r>
                <a:rPr lang="en-SG" sz="2400" dirty="0" err="1">
                  <a:latin typeface="Arial" pitchFamily="34" charset="0"/>
                  <a:cs typeface="Arial" pitchFamily="34" charset="0"/>
                </a:rPr>
                <a:t>hoạt</a:t>
              </a:r>
              <a:r>
                <a:rPr lang="en-SG" sz="2400" dirty="0">
                  <a:latin typeface="Arial" pitchFamily="34" charset="0"/>
                  <a:cs typeface="Arial" pitchFamily="34" charset="0"/>
                </a:rPr>
                <a:t> </a:t>
              </a:r>
              <a:r>
                <a:rPr lang="en-SG" sz="2400" dirty="0" err="1">
                  <a:latin typeface="Arial" pitchFamily="34" charset="0"/>
                  <a:cs typeface="Arial" pitchFamily="34" charset="0"/>
                </a:rPr>
                <a:t>động</a:t>
              </a:r>
              <a:r>
                <a:rPr lang="en-SG" sz="2400" dirty="0">
                  <a:latin typeface="Arial" pitchFamily="34" charset="0"/>
                  <a:cs typeface="Arial" pitchFamily="34" charset="0"/>
                </a:rPr>
                <a:t> </a:t>
              </a:r>
              <a:r>
                <a:rPr lang="en-SG" sz="2400" dirty="0" err="1">
                  <a:latin typeface="Arial" pitchFamily="34" charset="0"/>
                  <a:cs typeface="Arial" pitchFamily="34" charset="0"/>
                </a:rPr>
                <a:t>của</a:t>
              </a:r>
              <a:r>
                <a:rPr lang="en-SG" sz="2400" dirty="0">
                  <a:latin typeface="Arial" pitchFamily="34" charset="0"/>
                  <a:cs typeface="Arial" pitchFamily="34" charset="0"/>
                </a:rPr>
                <a:t> </a:t>
              </a:r>
              <a:r>
                <a:rPr lang="en-SG" sz="2400" dirty="0" err="1">
                  <a:latin typeface="Arial" pitchFamily="34" charset="0"/>
                  <a:cs typeface="Arial" pitchFamily="34" charset="0"/>
                </a:rPr>
                <a:t>các</a:t>
              </a:r>
              <a:r>
                <a:rPr lang="en-SG" sz="2400" dirty="0">
                  <a:latin typeface="Arial" pitchFamily="34" charset="0"/>
                  <a:cs typeface="Arial" pitchFamily="34" charset="0"/>
                </a:rPr>
                <a:t> </a:t>
              </a:r>
              <a:r>
                <a:rPr lang="en-SG" sz="2400" dirty="0" err="1">
                  <a:latin typeface="Arial" pitchFamily="34" charset="0"/>
                  <a:cs typeface="Arial" pitchFamily="34" charset="0"/>
                </a:rPr>
                <a:t>loại</a:t>
              </a:r>
              <a:r>
                <a:rPr lang="en-SG" sz="2400" dirty="0">
                  <a:latin typeface="Arial" pitchFamily="34" charset="0"/>
                  <a:cs typeface="Arial" pitchFamily="34" charset="0"/>
                </a:rPr>
                <a:t> </a:t>
              </a:r>
              <a:r>
                <a:rPr lang="en-SG" sz="2400" dirty="0" err="1">
                  <a:latin typeface="Arial" pitchFamily="34" charset="0"/>
                  <a:cs typeface="Arial" pitchFamily="34" charset="0"/>
                </a:rPr>
                <a:t>hình</a:t>
              </a:r>
              <a:r>
                <a:rPr lang="en-SG" sz="2400" dirty="0">
                  <a:latin typeface="Arial" pitchFamily="34" charset="0"/>
                  <a:cs typeface="Arial" pitchFamily="34" charset="0"/>
                </a:rPr>
                <a:t> </a:t>
              </a:r>
              <a:r>
                <a:rPr lang="en-SG" sz="2400" dirty="0" err="1">
                  <a:latin typeface="Arial" pitchFamily="34" charset="0"/>
                  <a:cs typeface="Arial" pitchFamily="34" charset="0"/>
                </a:rPr>
                <a:t>doanh</a:t>
              </a:r>
              <a:r>
                <a:rPr lang="en-SG" sz="2400" dirty="0">
                  <a:latin typeface="Arial" pitchFamily="34" charset="0"/>
                  <a:cs typeface="Arial" pitchFamily="34" charset="0"/>
                </a:rPr>
                <a:t> </a:t>
              </a:r>
              <a:r>
                <a:rPr lang="en-SG" sz="2400" dirty="0" err="1" smtClean="0">
                  <a:latin typeface="Arial" pitchFamily="34" charset="0"/>
                  <a:cs typeface="Arial" pitchFamily="34" charset="0"/>
                </a:rPr>
                <a:t>nghiệp</a:t>
              </a:r>
              <a:r>
                <a:rPr lang="en-SG" sz="2400" dirty="0" smtClean="0">
                  <a:latin typeface="Arial" pitchFamily="34" charset="0"/>
                  <a:cs typeface="Arial" pitchFamily="34" charset="0"/>
                </a:rPr>
                <a:t>.</a:t>
              </a:r>
              <a:endParaRPr lang="en-SG" sz="2400" dirty="0">
                <a:latin typeface="Arial" pitchFamily="34" charset="0"/>
                <a:cs typeface="Arial" pitchFamily="34" charset="0"/>
              </a:endParaRPr>
            </a:p>
          </p:txBody>
        </p:sp>
      </p:gr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16" name="Rectangle 24"/>
          <p:cNvSpPr>
            <a:spLocks noGrp="1" noChangeArrowheads="1"/>
          </p:cNvSpPr>
          <p:nvPr>
            <p:ph type="title"/>
          </p:nvPr>
        </p:nvSpPr>
        <p:spPr>
          <a:xfrm>
            <a:off x="457200" y="152400"/>
            <a:ext cx="7627938" cy="1143000"/>
          </a:xfrm>
        </p:spPr>
        <p:txBody>
          <a:bodyPr>
            <a:normAutofit/>
          </a:bodyPr>
          <a:lstStyle/>
          <a:p>
            <a:pPr eaLnBrk="1" hangingPunct="1">
              <a:defRPr/>
            </a:pPr>
            <a:r>
              <a:rPr lang="en-US" sz="3600" dirty="0" smtClean="0">
                <a:solidFill>
                  <a:srgbClr val="FF0000"/>
                </a:solidFill>
                <a:latin typeface="Arial" pitchFamily="34" charset="0"/>
                <a:cs typeface="Arial" pitchFamily="34" charset="0"/>
              </a:rPr>
              <a:t>TÀI LIỆU HỌC TẬP</a:t>
            </a:r>
          </a:p>
        </p:txBody>
      </p:sp>
      <p:pic>
        <p:nvPicPr>
          <p:cNvPr id="6159" name="Picture 127"/>
          <p:cNvPicPr>
            <a:picLocks noChangeAspect="1" noChangeArrowheads="1"/>
          </p:cNvPicPr>
          <p:nvPr/>
        </p:nvPicPr>
        <p:blipFill>
          <a:blip r:embed="rId2" cstate="print"/>
          <a:srcRect/>
          <a:stretch>
            <a:fillRect/>
          </a:stretch>
        </p:blipFill>
        <p:spPr bwMode="auto">
          <a:xfrm>
            <a:off x="173180" y="1278074"/>
            <a:ext cx="1863436" cy="1822396"/>
          </a:xfrm>
          <a:prstGeom prst="rect">
            <a:avLst/>
          </a:prstGeom>
          <a:noFill/>
          <a:ln w="9525">
            <a:noFill/>
            <a:miter lim="800000"/>
            <a:headEnd/>
            <a:tailEnd/>
          </a:ln>
        </p:spPr>
      </p:pic>
      <p:sp>
        <p:nvSpPr>
          <p:cNvPr id="6160" name="Rectangle 128"/>
          <p:cNvSpPr>
            <a:spLocks noChangeArrowheads="1"/>
          </p:cNvSpPr>
          <p:nvPr/>
        </p:nvSpPr>
        <p:spPr bwMode="auto">
          <a:xfrm>
            <a:off x="0" y="6640513"/>
            <a:ext cx="9144000" cy="228600"/>
          </a:xfrm>
          <a:prstGeom prst="rect">
            <a:avLst/>
          </a:prstGeom>
          <a:solidFill>
            <a:schemeClr val="accent1">
              <a:alpha val="70195"/>
            </a:schemeClr>
          </a:solidFill>
          <a:ln w="9525">
            <a:noFill/>
            <a:miter lim="800000"/>
            <a:headEnd/>
            <a:tailEnd/>
          </a:ln>
        </p:spPr>
        <p:txBody>
          <a:bodyPr wrap="none" anchor="ctr"/>
          <a:lstStyle/>
          <a:p>
            <a:endParaRPr lang="en-US">
              <a:solidFill>
                <a:prstClr val="black"/>
              </a:solidFill>
            </a:endParaRPr>
          </a:p>
        </p:txBody>
      </p:sp>
      <p:sp>
        <p:nvSpPr>
          <p:cNvPr id="6161" name="Rectangle 129"/>
          <p:cNvSpPr>
            <a:spLocks noChangeArrowheads="1"/>
          </p:cNvSpPr>
          <p:nvPr/>
        </p:nvSpPr>
        <p:spPr bwMode="black">
          <a:xfrm>
            <a:off x="0" y="6640513"/>
            <a:ext cx="9067800" cy="228600"/>
          </a:xfrm>
          <a:prstGeom prst="rect">
            <a:avLst/>
          </a:prstGeom>
          <a:noFill/>
          <a:ln w="9525">
            <a:noFill/>
            <a:miter lim="800000"/>
            <a:headEnd/>
            <a:tailEnd/>
          </a:ln>
        </p:spPr>
        <p:txBody>
          <a:bodyPr>
            <a:spAutoFit/>
          </a:bodyPr>
          <a:lstStyle/>
          <a:p>
            <a:r>
              <a:rPr lang="en-US" sz="800">
                <a:solidFill>
                  <a:prstClr val="black"/>
                </a:solidFill>
              </a:rPr>
              <a:t>[Image Info]  </a:t>
            </a:r>
            <a:r>
              <a:rPr lang="en-US" sz="900">
                <a:solidFill>
                  <a:prstClr val="black"/>
                </a:solidFill>
              </a:rPr>
              <a:t>www.wizdata.co.kr</a:t>
            </a:r>
            <a:r>
              <a:rPr lang="en-US" sz="800">
                <a:solidFill>
                  <a:prstClr val="black"/>
                </a:solidFill>
              </a:rPr>
              <a:t>           - Note to customers : This image has been licensed to be used within this PowerPoint template only.  You may not extract the image for any other use. </a:t>
            </a:r>
          </a:p>
        </p:txBody>
      </p:sp>
      <p:sp>
        <p:nvSpPr>
          <p:cNvPr id="79" name="AutoShape 35"/>
          <p:cNvSpPr>
            <a:spLocks noChangeArrowheads="1"/>
          </p:cNvSpPr>
          <p:nvPr/>
        </p:nvSpPr>
        <p:spPr bwMode="gray">
          <a:xfrm>
            <a:off x="3020246" y="3151859"/>
            <a:ext cx="4617075" cy="869420"/>
          </a:xfrm>
          <a:prstGeom prst="roundRect">
            <a:avLst>
              <a:gd name="adj" fmla="val 50000"/>
            </a:avLst>
          </a:prstGeom>
          <a:gradFill rotWithShape="1">
            <a:gsLst>
              <a:gs pos="0">
                <a:srgbClr val="DDEBCF"/>
              </a:gs>
              <a:gs pos="80000">
                <a:srgbClr val="9CB86E"/>
              </a:gs>
              <a:gs pos="92000">
                <a:srgbClr val="156B13"/>
              </a:gs>
            </a:gsLst>
            <a:lin ang="0" scaled="0"/>
          </a:gradFill>
          <a:ln w="28575" algn="ctr">
            <a:solidFill>
              <a:schemeClr val="tx2"/>
            </a:solidFill>
            <a:round/>
            <a:headEnd/>
            <a:tailEnd/>
          </a:ln>
        </p:spPr>
        <p:txBody>
          <a:bodyPr wrap="none" anchor="ctr"/>
          <a:lstStyle/>
          <a:p>
            <a:pPr algn="ctr"/>
            <a:r>
              <a:rPr lang="en-US" sz="2800" dirty="0">
                <a:latin typeface="Arial" pitchFamily="34" charset="0"/>
                <a:cs typeface="Arial" pitchFamily="34" charset="0"/>
              </a:rPr>
              <a:t>VAS 01, </a:t>
            </a:r>
            <a:r>
              <a:rPr lang="en-US" sz="2800" dirty="0" smtClean="0">
                <a:latin typeface="Arial" pitchFamily="34" charset="0"/>
                <a:cs typeface="Arial" pitchFamily="34" charset="0"/>
              </a:rPr>
              <a:t>VAS </a:t>
            </a:r>
            <a:r>
              <a:rPr lang="en-US" sz="2800" dirty="0">
                <a:latin typeface="Arial" pitchFamily="34" charset="0"/>
                <a:cs typeface="Arial" pitchFamily="34" charset="0"/>
              </a:rPr>
              <a:t>21</a:t>
            </a:r>
          </a:p>
        </p:txBody>
      </p:sp>
      <p:sp>
        <p:nvSpPr>
          <p:cNvPr id="88" name="AutoShape 54"/>
          <p:cNvSpPr>
            <a:spLocks noChangeArrowheads="1"/>
          </p:cNvSpPr>
          <p:nvPr/>
        </p:nvSpPr>
        <p:spPr bwMode="gray">
          <a:xfrm>
            <a:off x="2918754" y="1629813"/>
            <a:ext cx="4718567" cy="762000"/>
          </a:xfrm>
          <a:prstGeom prst="roundRect">
            <a:avLst>
              <a:gd name="adj" fmla="val 50000"/>
            </a:avLst>
          </a:prstGeom>
          <a:gradFill rotWithShape="1">
            <a:gsLst>
              <a:gs pos="0">
                <a:srgbClr val="FBEAC7"/>
              </a:gs>
              <a:gs pos="17999">
                <a:srgbClr val="FEE7F2"/>
              </a:gs>
              <a:gs pos="36000">
                <a:srgbClr val="FAC77D"/>
              </a:gs>
              <a:gs pos="61000">
                <a:srgbClr val="FBA97D"/>
              </a:gs>
              <a:gs pos="82001">
                <a:srgbClr val="FBD49C"/>
              </a:gs>
              <a:gs pos="100000">
                <a:srgbClr val="FEE7F2"/>
              </a:gs>
            </a:gsLst>
            <a:lin ang="0" scaled="0"/>
          </a:gradFill>
          <a:ln w="28575" algn="ctr">
            <a:solidFill>
              <a:schemeClr val="tx2"/>
            </a:solidFill>
            <a:round/>
            <a:headEnd/>
            <a:tailEnd/>
          </a:ln>
        </p:spPr>
        <p:txBody>
          <a:bodyPr wrap="none" anchor="ctr"/>
          <a:lstStyle/>
          <a:p>
            <a:pPr algn="ctr"/>
            <a:r>
              <a:rPr lang="en-US" sz="2800" dirty="0" err="1" smtClean="0">
                <a:solidFill>
                  <a:srgbClr val="0000FF"/>
                </a:solidFill>
                <a:latin typeface="Arial" pitchFamily="34" charset="0"/>
                <a:cs typeface="Arial" pitchFamily="34" charset="0"/>
              </a:rPr>
              <a:t>Giáo</a:t>
            </a:r>
            <a:r>
              <a:rPr lang="en-US" sz="2800" dirty="0" smtClean="0">
                <a:solidFill>
                  <a:srgbClr val="0000FF"/>
                </a:solidFill>
                <a:latin typeface="Arial" pitchFamily="34" charset="0"/>
                <a:cs typeface="Arial" pitchFamily="34" charset="0"/>
              </a:rPr>
              <a:t> </a:t>
            </a:r>
            <a:r>
              <a:rPr lang="en-US" sz="2800" dirty="0" err="1" smtClean="0">
                <a:solidFill>
                  <a:srgbClr val="0000FF"/>
                </a:solidFill>
                <a:latin typeface="Arial" pitchFamily="34" charset="0"/>
                <a:cs typeface="Arial" pitchFamily="34" charset="0"/>
              </a:rPr>
              <a:t>trình</a:t>
            </a:r>
            <a:r>
              <a:rPr lang="en-US" sz="2800" dirty="0" smtClean="0">
                <a:solidFill>
                  <a:srgbClr val="0000FF"/>
                </a:solidFill>
                <a:latin typeface="Arial" pitchFamily="34" charset="0"/>
                <a:cs typeface="Arial" pitchFamily="34" charset="0"/>
              </a:rPr>
              <a:t> KTTC- Q1</a:t>
            </a:r>
            <a:endParaRPr lang="en-US" sz="2800" dirty="0">
              <a:solidFill>
                <a:srgbClr val="0000FF"/>
              </a:solidFill>
              <a:latin typeface="Arial" pitchFamily="34" charset="0"/>
              <a:cs typeface="Arial" pitchFamily="34" charset="0"/>
            </a:endParaRPr>
          </a:p>
        </p:txBody>
      </p:sp>
      <p:sp>
        <p:nvSpPr>
          <p:cNvPr id="97" name="AutoShape 35"/>
          <p:cNvSpPr>
            <a:spLocks noChangeArrowheads="1"/>
          </p:cNvSpPr>
          <p:nvPr/>
        </p:nvSpPr>
        <p:spPr bwMode="gray">
          <a:xfrm>
            <a:off x="3020246" y="4779818"/>
            <a:ext cx="4633891" cy="905668"/>
          </a:xfrm>
          <a:prstGeom prst="roundRect">
            <a:avLst>
              <a:gd name="adj" fmla="val 50000"/>
            </a:avLst>
          </a:prstGeom>
          <a:gradFill rotWithShape="1">
            <a:gsLst>
              <a:gs pos="0">
                <a:srgbClr val="000082"/>
              </a:gs>
              <a:gs pos="0">
                <a:srgbClr val="66008F"/>
              </a:gs>
              <a:gs pos="0">
                <a:srgbClr val="BA0066"/>
              </a:gs>
              <a:gs pos="7000">
                <a:srgbClr val="FF0000"/>
              </a:gs>
              <a:gs pos="21000">
                <a:srgbClr val="FF8200"/>
              </a:gs>
            </a:gsLst>
            <a:lin ang="0" scaled="0"/>
          </a:gradFill>
          <a:ln w="28575" algn="ctr">
            <a:solidFill>
              <a:schemeClr val="tx2"/>
            </a:solidFill>
            <a:round/>
            <a:headEnd/>
            <a:tailEnd/>
          </a:ln>
        </p:spPr>
        <p:txBody>
          <a:bodyPr wrap="none" anchor="ctr"/>
          <a:lstStyle/>
          <a:p>
            <a:pPr algn="ctr"/>
            <a:r>
              <a:rPr lang="en-US" sz="2800" dirty="0">
                <a:solidFill>
                  <a:schemeClr val="bg1"/>
                </a:solidFill>
                <a:latin typeface="Arial" pitchFamily="34" charset="0"/>
                <a:cs typeface="Arial" pitchFamily="34" charset="0"/>
              </a:rPr>
              <a:t>TT </a:t>
            </a:r>
            <a:r>
              <a:rPr lang="en-US" sz="2800" dirty="0" smtClean="0">
                <a:solidFill>
                  <a:schemeClr val="bg1"/>
                </a:solidFill>
                <a:latin typeface="Arial" pitchFamily="34" charset="0"/>
                <a:cs typeface="Arial" pitchFamily="34" charset="0"/>
              </a:rPr>
              <a:t>200/2014/TT-BTC</a:t>
            </a:r>
            <a:endParaRPr lang="en-US" sz="2800" dirty="0">
              <a:solidFill>
                <a:schemeClr val="bg1"/>
              </a:solidFill>
              <a:latin typeface="Arial" pitchFamily="34" charset="0"/>
              <a:cs typeface="Arial" pitchFamily="34" charset="0"/>
            </a:endParaRPr>
          </a:p>
        </p:txBody>
      </p:sp>
    </p:spTree>
    <p:extLst>
      <p:ext uri="{BB962C8B-B14F-4D97-AF65-F5344CB8AC3E}">
        <p14:creationId xmlns:p14="http://schemas.microsoft.com/office/powerpoint/2010/main" val="11694491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31"/>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3600" b="1">
                <a:solidFill>
                  <a:schemeClr val="tx1"/>
                </a:solidFill>
                <a:latin typeface="Arial" charset="0"/>
              </a:defRPr>
            </a:lvl1pPr>
            <a:lvl2pPr marL="742950" indent="-285750">
              <a:defRPr sz="3600" b="1">
                <a:solidFill>
                  <a:schemeClr val="tx1"/>
                </a:solidFill>
                <a:latin typeface="Arial" charset="0"/>
              </a:defRPr>
            </a:lvl2pPr>
            <a:lvl3pPr marL="1143000" indent="-228600">
              <a:defRPr sz="3600" b="1">
                <a:solidFill>
                  <a:schemeClr val="tx1"/>
                </a:solidFill>
                <a:latin typeface="Arial" charset="0"/>
              </a:defRPr>
            </a:lvl3pPr>
            <a:lvl4pPr marL="1600200" indent="-228600">
              <a:defRPr sz="3600" b="1">
                <a:solidFill>
                  <a:schemeClr val="tx1"/>
                </a:solidFill>
                <a:latin typeface="Arial" charset="0"/>
              </a:defRPr>
            </a:lvl4pPr>
            <a:lvl5pPr marL="2057400" indent="-228600">
              <a:defRPr sz="3600" b="1">
                <a:solidFill>
                  <a:schemeClr val="tx1"/>
                </a:solidFill>
                <a:latin typeface="Arial" charset="0"/>
              </a:defRPr>
            </a:lvl5pPr>
            <a:lvl6pPr marL="2514600" indent="-228600" algn="ctr" eaLnBrk="0" fontAlgn="base" hangingPunct="0">
              <a:spcBef>
                <a:spcPct val="0"/>
              </a:spcBef>
              <a:spcAft>
                <a:spcPct val="0"/>
              </a:spcAft>
              <a:defRPr sz="3600" b="1">
                <a:solidFill>
                  <a:schemeClr val="tx1"/>
                </a:solidFill>
                <a:latin typeface="Arial" charset="0"/>
              </a:defRPr>
            </a:lvl6pPr>
            <a:lvl7pPr marL="2971800" indent="-228600" algn="ctr" eaLnBrk="0" fontAlgn="base" hangingPunct="0">
              <a:spcBef>
                <a:spcPct val="0"/>
              </a:spcBef>
              <a:spcAft>
                <a:spcPct val="0"/>
              </a:spcAft>
              <a:defRPr sz="3600" b="1">
                <a:solidFill>
                  <a:schemeClr val="tx1"/>
                </a:solidFill>
                <a:latin typeface="Arial" charset="0"/>
              </a:defRPr>
            </a:lvl7pPr>
            <a:lvl8pPr marL="3429000" indent="-228600" algn="ctr" eaLnBrk="0" fontAlgn="base" hangingPunct="0">
              <a:spcBef>
                <a:spcPct val="0"/>
              </a:spcBef>
              <a:spcAft>
                <a:spcPct val="0"/>
              </a:spcAft>
              <a:defRPr sz="3600" b="1">
                <a:solidFill>
                  <a:schemeClr val="tx1"/>
                </a:solidFill>
                <a:latin typeface="Arial" charset="0"/>
              </a:defRPr>
            </a:lvl8pPr>
            <a:lvl9pPr marL="3886200" indent="-228600" algn="ctr" eaLnBrk="0" fontAlgn="base" hangingPunct="0">
              <a:spcBef>
                <a:spcPct val="0"/>
              </a:spcBef>
              <a:spcAft>
                <a:spcPct val="0"/>
              </a:spcAft>
              <a:defRPr sz="3600" b="1">
                <a:solidFill>
                  <a:schemeClr val="tx1"/>
                </a:solidFill>
                <a:latin typeface="Arial" charset="0"/>
              </a:defRPr>
            </a:lvl9pPr>
          </a:lstStyle>
          <a:p>
            <a:pPr algn="l"/>
            <a:endParaRPr lang="en-US" sz="1800" b="0"/>
          </a:p>
        </p:txBody>
      </p:sp>
      <p:sp>
        <p:nvSpPr>
          <p:cNvPr id="37" name="Rectangle 2"/>
          <p:cNvSpPr txBox="1">
            <a:spLocks noChangeArrowheads="1"/>
          </p:cNvSpPr>
          <p:nvPr/>
        </p:nvSpPr>
        <p:spPr>
          <a:xfrm>
            <a:off x="363955" y="320675"/>
            <a:ext cx="7528761" cy="823914"/>
          </a:xfrm>
          <a:prstGeom prst="rect">
            <a:avLst/>
          </a:prstGeom>
        </p:spPr>
        <p:txBody>
          <a:bodyPr/>
          <a:lst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a:lstStyle>
          <a:p>
            <a:pPr algn="ctr"/>
            <a:r>
              <a:rPr lang="en-US" dirty="0" smtClean="0">
                <a:solidFill>
                  <a:srgbClr val="0000FF"/>
                </a:solidFill>
                <a:latin typeface="Arial" panose="020B0604020202020204" pitchFamily="34" charset="0"/>
                <a:cs typeface="Arial" panose="020B0604020202020204" pitchFamily="34" charset="0"/>
              </a:rPr>
              <a:t>NỘI DUNG - Contents</a:t>
            </a:r>
          </a:p>
        </p:txBody>
      </p:sp>
      <p:grpSp>
        <p:nvGrpSpPr>
          <p:cNvPr id="62" name="Group 35"/>
          <p:cNvGrpSpPr>
            <a:grpSpLocks/>
          </p:cNvGrpSpPr>
          <p:nvPr/>
        </p:nvGrpSpPr>
        <p:grpSpPr bwMode="auto">
          <a:xfrm>
            <a:off x="745550" y="2310731"/>
            <a:ext cx="8530757" cy="665162"/>
            <a:chOff x="1152" y="1275"/>
            <a:chExt cx="3970" cy="419"/>
          </a:xfrm>
        </p:grpSpPr>
        <p:grpSp>
          <p:nvGrpSpPr>
            <p:cNvPr id="63" name="Group 3"/>
            <p:cNvGrpSpPr>
              <a:grpSpLocks/>
            </p:cNvGrpSpPr>
            <p:nvPr/>
          </p:nvGrpSpPr>
          <p:grpSpPr bwMode="auto">
            <a:xfrm>
              <a:off x="1152" y="1275"/>
              <a:ext cx="480" cy="419"/>
              <a:chOff x="1110" y="2656"/>
              <a:chExt cx="1549" cy="1351"/>
            </a:xfrm>
          </p:grpSpPr>
          <p:sp>
            <p:nvSpPr>
              <p:cNvPr id="67"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pitchFamily="34" charset="0"/>
                  <a:cs typeface="Arial" pitchFamily="34" charset="0"/>
                </a:endParaRPr>
              </a:p>
            </p:txBody>
          </p:sp>
          <p:sp>
            <p:nvSpPr>
              <p:cNvPr id="68"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pitchFamily="34" charset="0"/>
                  <a:cs typeface="Arial" pitchFamily="34" charset="0"/>
                </a:endParaRPr>
              </a:p>
            </p:txBody>
          </p:sp>
          <p:sp>
            <p:nvSpPr>
              <p:cNvPr id="69" name="AutoShape 6"/>
              <p:cNvSpPr>
                <a:spLocks noChangeArrowheads="1"/>
              </p:cNvSpPr>
              <p:nvPr/>
            </p:nvSpPr>
            <p:spPr bwMode="gray">
              <a:xfrm>
                <a:off x="1200" y="2736"/>
                <a:ext cx="1350" cy="1168"/>
              </a:xfrm>
              <a:prstGeom prst="hexagon">
                <a:avLst>
                  <a:gd name="adj" fmla="val 28896"/>
                  <a:gd name="vf" fmla="val 115470"/>
                </a:avLst>
              </a:prstGeom>
              <a:solidFill>
                <a:srgbClr val="339933"/>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pitchFamily="34" charset="0"/>
                  <a:cs typeface="Arial" pitchFamily="34" charset="0"/>
                </a:endParaRPr>
              </a:p>
            </p:txBody>
          </p:sp>
        </p:grpSp>
        <p:sp>
          <p:nvSpPr>
            <p:cNvPr id="64" name="Line 11"/>
            <p:cNvSpPr>
              <a:spLocks noChangeShapeType="1"/>
            </p:cNvSpPr>
            <p:nvPr/>
          </p:nvSpPr>
          <p:spPr bwMode="auto">
            <a:xfrm>
              <a:off x="1536" y="1659"/>
              <a:ext cx="3024" cy="0"/>
            </a:xfrm>
            <a:prstGeom prst="line">
              <a:avLst/>
            </a:prstGeom>
            <a:noFill/>
            <a:ln w="25400">
              <a:solidFill>
                <a:schemeClr val="tx2"/>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pitchFamily="34" charset="0"/>
                <a:cs typeface="Arial" pitchFamily="34" charset="0"/>
              </a:endParaRPr>
            </a:p>
          </p:txBody>
        </p:sp>
        <p:sp>
          <p:nvSpPr>
            <p:cNvPr id="65" name="Text Box 12"/>
            <p:cNvSpPr txBox="1">
              <a:spLocks noChangeArrowheads="1"/>
            </p:cNvSpPr>
            <p:nvPr/>
          </p:nvSpPr>
          <p:spPr bwMode="auto">
            <a:xfrm>
              <a:off x="1808" y="1343"/>
              <a:ext cx="3314" cy="3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vi-VN" sz="3000" b="1" dirty="0">
                  <a:latin typeface="+mj-lt"/>
                </a:rPr>
                <a:t>2.</a:t>
              </a:r>
              <a:r>
                <a:rPr lang="en-US" sz="3000" b="1" dirty="0">
                  <a:latin typeface="+mj-lt"/>
                </a:rPr>
                <a:t>2</a:t>
              </a:r>
              <a:r>
                <a:rPr lang="vi-VN" sz="3000" b="1" dirty="0">
                  <a:latin typeface="+mj-lt"/>
                </a:rPr>
                <a:t>. Kế toán lợi nhuận sau chưa phân phối</a:t>
              </a:r>
              <a:endParaRPr lang="en-US" sz="3000" dirty="0">
                <a:latin typeface="+mj-lt"/>
              </a:endParaRPr>
            </a:p>
          </p:txBody>
        </p:sp>
        <p:sp>
          <p:nvSpPr>
            <p:cNvPr id="66" name="Text Box 13"/>
            <p:cNvSpPr txBox="1">
              <a:spLocks noChangeArrowheads="1"/>
            </p:cNvSpPr>
            <p:nvPr/>
          </p:nvSpPr>
          <p:spPr bwMode="gray">
            <a:xfrm>
              <a:off x="1246" y="1337"/>
              <a:ext cx="285"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2400" b="1" dirty="0" smtClean="0">
                  <a:solidFill>
                    <a:schemeClr val="bg1"/>
                  </a:solidFill>
                  <a:latin typeface="Arial" pitchFamily="34" charset="0"/>
                  <a:cs typeface="Arial" pitchFamily="34" charset="0"/>
                </a:rPr>
                <a:t>2.2</a:t>
              </a:r>
              <a:endParaRPr lang="en-US" sz="2400" b="1" dirty="0">
                <a:solidFill>
                  <a:schemeClr val="bg1"/>
                </a:solidFill>
                <a:latin typeface="Arial" pitchFamily="34" charset="0"/>
                <a:cs typeface="Arial" pitchFamily="34" charset="0"/>
              </a:endParaRPr>
            </a:p>
          </p:txBody>
        </p:sp>
      </p:grpSp>
      <p:grpSp>
        <p:nvGrpSpPr>
          <p:cNvPr id="94" name="Group 37"/>
          <p:cNvGrpSpPr>
            <a:grpSpLocks/>
          </p:cNvGrpSpPr>
          <p:nvPr/>
        </p:nvGrpSpPr>
        <p:grpSpPr bwMode="auto">
          <a:xfrm>
            <a:off x="745551" y="1576108"/>
            <a:ext cx="7948429" cy="665162"/>
            <a:chOff x="1152" y="2413"/>
            <a:chExt cx="3699" cy="419"/>
          </a:xfrm>
        </p:grpSpPr>
        <p:grpSp>
          <p:nvGrpSpPr>
            <p:cNvPr id="95" name="Group 17"/>
            <p:cNvGrpSpPr>
              <a:grpSpLocks/>
            </p:cNvGrpSpPr>
            <p:nvPr/>
          </p:nvGrpSpPr>
          <p:grpSpPr bwMode="auto">
            <a:xfrm>
              <a:off x="1152" y="2413"/>
              <a:ext cx="480" cy="419"/>
              <a:chOff x="1110" y="2656"/>
              <a:chExt cx="1549" cy="1351"/>
            </a:xfrm>
          </p:grpSpPr>
          <p:sp>
            <p:nvSpPr>
              <p:cNvPr id="99"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pitchFamily="34" charset="0"/>
                  <a:cs typeface="Arial" pitchFamily="34" charset="0"/>
                </a:endParaRPr>
              </a:p>
            </p:txBody>
          </p:sp>
          <p:sp>
            <p:nvSpPr>
              <p:cNvPr id="100"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pitchFamily="34" charset="0"/>
                  <a:cs typeface="Arial" pitchFamily="34" charset="0"/>
                </a:endParaRPr>
              </a:p>
            </p:txBody>
          </p:sp>
          <p:sp>
            <p:nvSpPr>
              <p:cNvPr id="101" name="AutoShape 20"/>
              <p:cNvSpPr>
                <a:spLocks noChangeArrowheads="1"/>
              </p:cNvSpPr>
              <p:nvPr/>
            </p:nvSpPr>
            <p:spPr bwMode="gray">
              <a:xfrm>
                <a:off x="1200" y="2736"/>
                <a:ext cx="1350" cy="1168"/>
              </a:xfrm>
              <a:prstGeom prst="hexagon">
                <a:avLst>
                  <a:gd name="adj" fmla="val 28896"/>
                  <a:gd name="vf" fmla="val 115470"/>
                </a:avLst>
              </a:prstGeom>
              <a:solidFill>
                <a:schemeClr val="accent4">
                  <a:lumMod val="75000"/>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pitchFamily="34" charset="0"/>
                  <a:cs typeface="Arial" pitchFamily="34" charset="0"/>
                </a:endParaRPr>
              </a:p>
            </p:txBody>
          </p:sp>
        </p:grpSp>
        <p:sp>
          <p:nvSpPr>
            <p:cNvPr id="96" name="Line 25"/>
            <p:cNvSpPr>
              <a:spLocks noChangeShapeType="1"/>
            </p:cNvSpPr>
            <p:nvPr/>
          </p:nvSpPr>
          <p:spPr bwMode="auto">
            <a:xfrm>
              <a:off x="1536" y="2797"/>
              <a:ext cx="3024" cy="0"/>
            </a:xfrm>
            <a:prstGeom prst="line">
              <a:avLst/>
            </a:prstGeom>
            <a:noFill/>
            <a:ln w="25400">
              <a:solidFill>
                <a:schemeClr val="tx2"/>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pitchFamily="34" charset="0"/>
                <a:cs typeface="Arial" pitchFamily="34" charset="0"/>
              </a:endParaRPr>
            </a:p>
          </p:txBody>
        </p:sp>
        <p:sp>
          <p:nvSpPr>
            <p:cNvPr id="97" name="Text Box 26"/>
            <p:cNvSpPr txBox="1">
              <a:spLocks noChangeArrowheads="1"/>
            </p:cNvSpPr>
            <p:nvPr/>
          </p:nvSpPr>
          <p:spPr bwMode="auto">
            <a:xfrm>
              <a:off x="1782" y="2461"/>
              <a:ext cx="3069" cy="3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vi-VN" sz="3000" b="1" dirty="0">
                  <a:latin typeface="+mj-lt"/>
                </a:rPr>
                <a:t>2.1. Kế toán vốn đầu tư của chủ sở hữu</a:t>
              </a:r>
              <a:endParaRPr lang="en-US" sz="3000" dirty="0">
                <a:latin typeface="+mj-lt"/>
              </a:endParaRPr>
            </a:p>
          </p:txBody>
        </p:sp>
        <p:sp>
          <p:nvSpPr>
            <p:cNvPr id="98" name="Text Box 27"/>
            <p:cNvSpPr txBox="1">
              <a:spLocks noChangeArrowheads="1"/>
            </p:cNvSpPr>
            <p:nvPr/>
          </p:nvSpPr>
          <p:spPr bwMode="gray">
            <a:xfrm>
              <a:off x="1246" y="2475"/>
              <a:ext cx="285"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2400" b="1" dirty="0" smtClean="0">
                  <a:solidFill>
                    <a:schemeClr val="bg1"/>
                  </a:solidFill>
                  <a:latin typeface="Arial" pitchFamily="34" charset="0"/>
                  <a:cs typeface="Arial" pitchFamily="34" charset="0"/>
                </a:rPr>
                <a:t>2.1</a:t>
              </a:r>
              <a:endParaRPr lang="en-US" sz="2400" b="1" dirty="0">
                <a:solidFill>
                  <a:schemeClr val="bg1"/>
                </a:solidFill>
                <a:latin typeface="Arial" pitchFamily="34" charset="0"/>
                <a:cs typeface="Arial" pitchFamily="34" charset="0"/>
              </a:endParaRPr>
            </a:p>
          </p:txBody>
        </p:sp>
      </p:grpSp>
    </p:spTree>
    <p:extLst>
      <p:ext uri="{BB962C8B-B14F-4D97-AF65-F5344CB8AC3E}">
        <p14:creationId xmlns:p14="http://schemas.microsoft.com/office/powerpoint/2010/main" val="29627616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24" name="Text Box 12"/>
          <p:cNvSpPr txBox="1">
            <a:spLocks noChangeArrowheads="1"/>
          </p:cNvSpPr>
          <p:nvPr/>
        </p:nvSpPr>
        <p:spPr bwMode="auto">
          <a:xfrm>
            <a:off x="609600" y="1798434"/>
            <a:ext cx="8001000" cy="1815882"/>
          </a:xfrm>
          <a:prstGeom prst="rect">
            <a:avLst/>
          </a:prstGeom>
          <a:solidFill>
            <a:srgbClr val="FFFFCC"/>
          </a:solidFill>
          <a:ln w="12700">
            <a:solidFill>
              <a:srgbClr val="000000"/>
            </a:solidFill>
            <a:miter lim="800000"/>
            <a:headEnd/>
            <a:tailEnd/>
          </a:ln>
          <a:effectLst>
            <a:outerShdw dist="107763" dir="2700000" algn="ctr" rotWithShape="0">
              <a:schemeClr val="bg2"/>
            </a:outerShdw>
          </a:effectLst>
        </p:spPr>
        <p:txBody>
          <a:bodyPr wrap="square">
            <a:spAutoFit/>
          </a:bodyPr>
          <a:lstStyle/>
          <a:p>
            <a:pPr algn="just" eaLnBrk="0" hangingPunct="0">
              <a:buFontTx/>
              <a:buChar char="-"/>
              <a:defRPr/>
            </a:pPr>
            <a:r>
              <a:rPr lang="en-US" sz="2800" dirty="0">
                <a:solidFill>
                  <a:schemeClr val="tx2"/>
                </a:solidFill>
              </a:rPr>
              <a:t> </a:t>
            </a:r>
            <a:r>
              <a:rPr lang="en-US" sz="2800" dirty="0" err="1">
                <a:latin typeface="Arial" pitchFamily="34" charset="0"/>
                <a:cs typeface="Arial" pitchFamily="34" charset="0"/>
              </a:rPr>
              <a:t>Là</a:t>
            </a:r>
            <a:r>
              <a:rPr lang="en-US" sz="2800" dirty="0">
                <a:latin typeface="Arial" pitchFamily="34" charset="0"/>
                <a:cs typeface="Arial" pitchFamily="34" charset="0"/>
              </a:rPr>
              <a:t> </a:t>
            </a:r>
            <a:r>
              <a:rPr lang="en-US" sz="2800" dirty="0" err="1">
                <a:latin typeface="Arial" pitchFamily="34" charset="0"/>
                <a:cs typeface="Arial" pitchFamily="34" charset="0"/>
              </a:rPr>
              <a:t>giá</a:t>
            </a:r>
            <a:r>
              <a:rPr lang="en-US" sz="2800" dirty="0">
                <a:latin typeface="Arial" pitchFamily="34" charset="0"/>
                <a:cs typeface="Arial" pitchFamily="34" charset="0"/>
              </a:rPr>
              <a:t> </a:t>
            </a:r>
            <a:r>
              <a:rPr lang="en-US" sz="2800" dirty="0" err="1">
                <a:latin typeface="Arial" pitchFamily="34" charset="0"/>
                <a:cs typeface="Arial" pitchFamily="34" charset="0"/>
              </a:rPr>
              <a:t>trị</a:t>
            </a:r>
            <a:r>
              <a:rPr lang="en-US" sz="2800" dirty="0">
                <a:latin typeface="Arial" pitchFamily="34" charset="0"/>
                <a:cs typeface="Arial" pitchFamily="34" charset="0"/>
              </a:rPr>
              <a:t> </a:t>
            </a:r>
            <a:r>
              <a:rPr lang="en-US" sz="2800" dirty="0" err="1" smtClean="0">
                <a:latin typeface="Arial" pitchFamily="34" charset="0"/>
                <a:cs typeface="Arial" pitchFamily="34" charset="0"/>
              </a:rPr>
              <a:t>tài</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sản</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còn</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lại</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của</a:t>
            </a:r>
            <a:r>
              <a:rPr lang="en-US" sz="2800" dirty="0" smtClean="0">
                <a:latin typeface="Arial" pitchFamily="34" charset="0"/>
                <a:cs typeface="Arial" pitchFamily="34" charset="0"/>
              </a:rPr>
              <a:t> </a:t>
            </a:r>
            <a:r>
              <a:rPr lang="en-US" sz="2800" dirty="0">
                <a:latin typeface="Arial" pitchFamily="34" charset="0"/>
                <a:cs typeface="Arial" pitchFamily="34" charset="0"/>
              </a:rPr>
              <a:t>DN </a:t>
            </a:r>
            <a:r>
              <a:rPr lang="en-US" sz="2800" dirty="0" err="1">
                <a:latin typeface="Arial" pitchFamily="34" charset="0"/>
                <a:cs typeface="Arial" pitchFamily="34" charset="0"/>
              </a:rPr>
              <a:t>sau</a:t>
            </a:r>
            <a:r>
              <a:rPr lang="en-US" sz="2800" dirty="0">
                <a:latin typeface="Arial" pitchFamily="34" charset="0"/>
                <a:cs typeface="Arial" pitchFamily="34" charset="0"/>
              </a:rPr>
              <a:t> </a:t>
            </a:r>
            <a:r>
              <a:rPr lang="en-US" sz="2800" dirty="0" err="1">
                <a:latin typeface="Arial" pitchFamily="34" charset="0"/>
                <a:cs typeface="Arial" pitchFamily="34" charset="0"/>
              </a:rPr>
              <a:t>khi</a:t>
            </a:r>
            <a:r>
              <a:rPr lang="en-US" sz="2800" dirty="0">
                <a:latin typeface="Arial" pitchFamily="34" charset="0"/>
                <a:cs typeface="Arial" pitchFamily="34" charset="0"/>
              </a:rPr>
              <a:t> </a:t>
            </a:r>
            <a:r>
              <a:rPr lang="en-US" sz="2800" dirty="0" err="1">
                <a:latin typeface="Arial" pitchFamily="34" charset="0"/>
                <a:cs typeface="Arial" pitchFamily="34" charset="0"/>
              </a:rPr>
              <a:t>trừ</a:t>
            </a:r>
            <a:r>
              <a:rPr lang="en-US" sz="2800" dirty="0">
                <a:latin typeface="Arial" pitchFamily="34" charset="0"/>
                <a:cs typeface="Arial" pitchFamily="34" charset="0"/>
              </a:rPr>
              <a:t> </a:t>
            </a:r>
            <a:r>
              <a:rPr lang="en-US" sz="2800" dirty="0" err="1">
                <a:latin typeface="Arial" pitchFamily="34" charset="0"/>
                <a:cs typeface="Arial" pitchFamily="34" charset="0"/>
              </a:rPr>
              <a:t>đi</a:t>
            </a:r>
            <a:r>
              <a:rPr lang="en-US" sz="2800" dirty="0">
                <a:latin typeface="Arial" pitchFamily="34" charset="0"/>
                <a:cs typeface="Arial" pitchFamily="34" charset="0"/>
              </a:rPr>
              <a:t> </a:t>
            </a:r>
            <a:r>
              <a:rPr lang="en-US" sz="2800" dirty="0" err="1">
                <a:latin typeface="Arial" pitchFamily="34" charset="0"/>
                <a:cs typeface="Arial" pitchFamily="34" charset="0"/>
              </a:rPr>
              <a:t>các</a:t>
            </a:r>
            <a:r>
              <a:rPr lang="en-US" sz="2800" dirty="0">
                <a:latin typeface="Arial" pitchFamily="34" charset="0"/>
                <a:cs typeface="Arial" pitchFamily="34" charset="0"/>
              </a:rPr>
              <a:t> </a:t>
            </a:r>
            <a:r>
              <a:rPr lang="en-US" sz="2800" dirty="0" err="1">
                <a:latin typeface="Arial" pitchFamily="34" charset="0"/>
                <a:cs typeface="Arial" pitchFamily="34" charset="0"/>
              </a:rPr>
              <a:t>nghĩa</a:t>
            </a:r>
            <a:r>
              <a:rPr lang="en-US" sz="2800" dirty="0">
                <a:latin typeface="Arial" pitchFamily="34" charset="0"/>
                <a:cs typeface="Arial" pitchFamily="34" charset="0"/>
              </a:rPr>
              <a:t> </a:t>
            </a:r>
            <a:r>
              <a:rPr lang="en-US" sz="2800" dirty="0" err="1">
                <a:latin typeface="Arial" pitchFamily="34" charset="0"/>
                <a:cs typeface="Arial" pitchFamily="34" charset="0"/>
              </a:rPr>
              <a:t>vụ</a:t>
            </a:r>
            <a:r>
              <a:rPr lang="en-US" sz="2800" dirty="0">
                <a:latin typeface="Arial" pitchFamily="34" charset="0"/>
                <a:cs typeface="Arial" pitchFamily="34" charset="0"/>
              </a:rPr>
              <a:t> </a:t>
            </a:r>
            <a:r>
              <a:rPr lang="en-US" sz="2800" dirty="0" err="1">
                <a:latin typeface="Arial" pitchFamily="34" charset="0"/>
                <a:cs typeface="Arial" pitchFamily="34" charset="0"/>
              </a:rPr>
              <a:t>nợ</a:t>
            </a:r>
            <a:r>
              <a:rPr lang="en-US" sz="2800" dirty="0">
                <a:latin typeface="Arial" pitchFamily="34" charset="0"/>
                <a:cs typeface="Arial" pitchFamily="34" charset="0"/>
              </a:rPr>
              <a:t> </a:t>
            </a:r>
            <a:r>
              <a:rPr lang="en-US" sz="2800" dirty="0" err="1">
                <a:latin typeface="Arial" pitchFamily="34" charset="0"/>
                <a:cs typeface="Arial" pitchFamily="34" charset="0"/>
              </a:rPr>
              <a:t>phải</a:t>
            </a:r>
            <a:r>
              <a:rPr lang="en-US" sz="2800" dirty="0">
                <a:latin typeface="Arial" pitchFamily="34" charset="0"/>
                <a:cs typeface="Arial" pitchFamily="34" charset="0"/>
              </a:rPr>
              <a:t> </a:t>
            </a:r>
            <a:r>
              <a:rPr lang="en-US" sz="2800" dirty="0" err="1">
                <a:latin typeface="Arial" pitchFamily="34" charset="0"/>
                <a:cs typeface="Arial" pitchFamily="34" charset="0"/>
              </a:rPr>
              <a:t>trả</a:t>
            </a:r>
            <a:r>
              <a:rPr lang="en-US" sz="2800" dirty="0">
                <a:latin typeface="Arial" pitchFamily="34" charset="0"/>
                <a:cs typeface="Arial" pitchFamily="34" charset="0"/>
              </a:rPr>
              <a:t> </a:t>
            </a:r>
            <a:r>
              <a:rPr lang="en-US" sz="2800" dirty="0" err="1">
                <a:latin typeface="Arial" pitchFamily="34" charset="0"/>
                <a:cs typeface="Arial" pitchFamily="34" charset="0"/>
              </a:rPr>
              <a:t>của</a:t>
            </a:r>
            <a:r>
              <a:rPr lang="en-US" sz="2800" dirty="0">
                <a:latin typeface="Arial" pitchFamily="34" charset="0"/>
                <a:cs typeface="Arial" pitchFamily="34" charset="0"/>
              </a:rPr>
              <a:t> </a:t>
            </a:r>
            <a:r>
              <a:rPr lang="en-US" sz="2800" dirty="0" smtClean="0">
                <a:latin typeface="Arial" pitchFamily="34" charset="0"/>
                <a:cs typeface="Arial" pitchFamily="34" charset="0"/>
              </a:rPr>
              <a:t>DN.</a:t>
            </a:r>
          </a:p>
          <a:p>
            <a:pPr algn="just" eaLnBrk="0" hangingPunct="0">
              <a:buFontTx/>
              <a:buChar char="-"/>
              <a:defRPr/>
            </a:pPr>
            <a:r>
              <a:rPr lang="en-US" sz="2800" dirty="0" smtClean="0">
                <a:latin typeface="Arial" pitchFamily="34" charset="0"/>
                <a:cs typeface="Arial" pitchFamily="34" charset="0"/>
              </a:rPr>
              <a:t> Là </a:t>
            </a:r>
            <a:r>
              <a:rPr lang="en-US" sz="2800" dirty="0" err="1" smtClean="0">
                <a:latin typeface="Arial" pitchFamily="34" charset="0"/>
                <a:cs typeface="Arial" pitchFamily="34" charset="0"/>
              </a:rPr>
              <a:t>phần</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tài</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sản</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thuần</a:t>
            </a:r>
            <a:r>
              <a:rPr lang="en-US" sz="2800" dirty="0">
                <a:latin typeface="Arial" pitchFamily="34" charset="0"/>
                <a:cs typeface="Arial" pitchFamily="34" charset="0"/>
              </a:rPr>
              <a:t> </a:t>
            </a:r>
            <a:r>
              <a:rPr lang="en-US" sz="2800" dirty="0" err="1" smtClean="0">
                <a:latin typeface="Arial" pitchFamily="34" charset="0"/>
                <a:cs typeface="Arial" pitchFamily="34" charset="0"/>
              </a:rPr>
              <a:t>của</a:t>
            </a:r>
            <a:r>
              <a:rPr lang="en-US" sz="2800" dirty="0" smtClean="0">
                <a:latin typeface="Arial" pitchFamily="34" charset="0"/>
                <a:cs typeface="Arial" pitchFamily="34" charset="0"/>
              </a:rPr>
              <a:t> DN </a:t>
            </a:r>
            <a:r>
              <a:rPr lang="en-US" sz="2800" dirty="0" err="1" smtClean="0">
                <a:latin typeface="Arial" pitchFamily="34" charset="0"/>
                <a:cs typeface="Arial" pitchFamily="34" charset="0"/>
              </a:rPr>
              <a:t>còn</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lại</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thuộc</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sơ</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hữu</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của</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cô</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đông</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thành</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viên</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góp</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vốn</a:t>
            </a:r>
            <a:r>
              <a:rPr lang="en-US" sz="2800" dirty="0" smtClean="0">
                <a:latin typeface="Arial" pitchFamily="34" charset="0"/>
                <a:cs typeface="Arial" pitchFamily="34" charset="0"/>
              </a:rPr>
              <a:t>.</a:t>
            </a:r>
            <a:endParaRPr lang="en-US" sz="2800" dirty="0">
              <a:latin typeface="Arial" pitchFamily="34" charset="0"/>
              <a:cs typeface="Arial" pitchFamily="34" charset="0"/>
            </a:endParaRPr>
          </a:p>
        </p:txBody>
      </p:sp>
      <p:sp>
        <p:nvSpPr>
          <p:cNvPr id="3" name="Rectangle 2"/>
          <p:cNvSpPr/>
          <p:nvPr/>
        </p:nvSpPr>
        <p:spPr>
          <a:xfrm>
            <a:off x="385537" y="428563"/>
            <a:ext cx="5689378" cy="584775"/>
          </a:xfrm>
          <a:prstGeom prst="rect">
            <a:avLst/>
          </a:prstGeom>
        </p:spPr>
        <p:txBody>
          <a:bodyPr wrap="none">
            <a:spAutoFit/>
          </a:bodyPr>
          <a:lstStyle/>
          <a:p>
            <a:r>
              <a:rPr lang="en-US" sz="3200" b="1" dirty="0">
                <a:solidFill>
                  <a:srgbClr val="FF0000"/>
                </a:solidFill>
                <a:latin typeface="Arial" pitchFamily="34" charset="0"/>
                <a:cs typeface="Arial" pitchFamily="34" charset="0"/>
              </a:rPr>
              <a:t>1</a:t>
            </a:r>
            <a:r>
              <a:rPr lang="en-US" sz="3200" b="1" dirty="0" smtClean="0">
                <a:solidFill>
                  <a:srgbClr val="FF0000"/>
                </a:solidFill>
                <a:latin typeface="Arial" pitchFamily="34" charset="0"/>
                <a:cs typeface="Arial" pitchFamily="34" charset="0"/>
              </a:rPr>
              <a:t>.1 </a:t>
            </a:r>
            <a:r>
              <a:rPr lang="en-US" sz="3200" b="1" dirty="0">
                <a:solidFill>
                  <a:srgbClr val="FF0000"/>
                </a:solidFill>
                <a:latin typeface="Arial" pitchFamily="34" charset="0"/>
                <a:cs typeface="Arial" pitchFamily="34" charset="0"/>
              </a:rPr>
              <a:t>NHỮNG VẤN ĐỀ CHUNG</a:t>
            </a:r>
            <a:endParaRPr lang="en-US" sz="3200" b="1" dirty="0"/>
          </a:p>
        </p:txBody>
      </p:sp>
      <p:pic>
        <p:nvPicPr>
          <p:cNvPr id="1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4800" y="3641414"/>
            <a:ext cx="4876800" cy="324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6" name="Group 7"/>
          <p:cNvGrpSpPr>
            <a:grpSpLocks/>
          </p:cNvGrpSpPr>
          <p:nvPr/>
        </p:nvGrpSpPr>
        <p:grpSpPr bwMode="auto">
          <a:xfrm>
            <a:off x="169717" y="3480958"/>
            <a:ext cx="3810000" cy="2712387"/>
            <a:chOff x="304800" y="4495800"/>
            <a:chExt cx="3810000" cy="1981200"/>
          </a:xfrm>
        </p:grpSpPr>
        <p:sp>
          <p:nvSpPr>
            <p:cNvPr id="17" name="Rectangle 16"/>
            <p:cNvSpPr/>
            <p:nvPr/>
          </p:nvSpPr>
          <p:spPr>
            <a:xfrm>
              <a:off x="762000" y="4800600"/>
              <a:ext cx="3352800" cy="1676400"/>
            </a:xfrm>
            <a:prstGeom prst="rect">
              <a:avLst/>
            </a:prstGeom>
          </p:spPr>
          <p:style>
            <a:lnRef idx="2">
              <a:schemeClr val="accent2"/>
            </a:lnRef>
            <a:fillRef idx="1">
              <a:schemeClr val="lt1"/>
            </a:fillRef>
            <a:effectRef idx="0">
              <a:schemeClr val="accent2"/>
            </a:effectRef>
            <a:fontRef idx="minor">
              <a:schemeClr val="dk1"/>
            </a:fontRef>
          </p:style>
          <p:txBody>
            <a:bodyPr anchor="ctr"/>
            <a:lstStyle/>
            <a:p>
              <a:pPr>
                <a:defRPr/>
              </a:pPr>
              <a:r>
                <a:rPr lang="en-US" sz="2400" b="0" dirty="0">
                  <a:solidFill>
                    <a:srgbClr val="000000"/>
                  </a:solidFill>
                  <a:latin typeface="Arial" pitchFamily="34" charset="0"/>
                  <a:cs typeface="Arial" pitchFamily="34" charset="0"/>
                </a:rPr>
                <a:t>DN </a:t>
              </a:r>
              <a:r>
                <a:rPr lang="en-US" sz="2400" b="0" dirty="0" err="1">
                  <a:solidFill>
                    <a:srgbClr val="000000"/>
                  </a:solidFill>
                  <a:latin typeface="Arial" pitchFamily="34" charset="0"/>
                  <a:cs typeface="Arial" pitchFamily="34" charset="0"/>
                </a:rPr>
                <a:t>được</a:t>
              </a:r>
              <a:r>
                <a:rPr lang="en-US" sz="2400" b="0" dirty="0">
                  <a:solidFill>
                    <a:srgbClr val="000000"/>
                  </a:solidFill>
                  <a:latin typeface="Arial" pitchFamily="34" charset="0"/>
                  <a:cs typeface="Arial" pitchFamily="34" charset="0"/>
                </a:rPr>
                <a:t> </a:t>
              </a:r>
              <a:r>
                <a:rPr lang="en-US" sz="2400" b="0" dirty="0" err="1">
                  <a:solidFill>
                    <a:srgbClr val="000000"/>
                  </a:solidFill>
                  <a:latin typeface="Arial" pitchFamily="34" charset="0"/>
                  <a:cs typeface="Arial" pitchFamily="34" charset="0"/>
                </a:rPr>
                <a:t>quyền</a:t>
              </a:r>
              <a:r>
                <a:rPr lang="en-US" sz="2400" b="0" dirty="0">
                  <a:solidFill>
                    <a:srgbClr val="000000"/>
                  </a:solidFill>
                  <a:latin typeface="Arial" pitchFamily="34" charset="0"/>
                  <a:cs typeface="Arial" pitchFamily="34" charset="0"/>
                </a:rPr>
                <a:t> </a:t>
              </a:r>
              <a:r>
                <a:rPr lang="en-US" sz="2400" b="0" dirty="0" err="1">
                  <a:solidFill>
                    <a:srgbClr val="000000"/>
                  </a:solidFill>
                  <a:latin typeface="Arial" pitchFamily="34" charset="0"/>
                  <a:cs typeface="Arial" pitchFamily="34" charset="0"/>
                </a:rPr>
                <a:t>chủ</a:t>
              </a:r>
              <a:r>
                <a:rPr lang="en-US" sz="2400" b="0" dirty="0">
                  <a:solidFill>
                    <a:srgbClr val="000000"/>
                  </a:solidFill>
                  <a:latin typeface="Arial" pitchFamily="34" charset="0"/>
                  <a:cs typeface="Arial" pitchFamily="34" charset="0"/>
                </a:rPr>
                <a:t> </a:t>
              </a:r>
              <a:r>
                <a:rPr lang="en-US" sz="2400" b="0" dirty="0" err="1">
                  <a:solidFill>
                    <a:srgbClr val="000000"/>
                  </a:solidFill>
                  <a:latin typeface="Arial" pitchFamily="34" charset="0"/>
                  <a:cs typeface="Arial" pitchFamily="34" charset="0"/>
                </a:rPr>
                <a:t>động</a:t>
              </a:r>
              <a:r>
                <a:rPr lang="en-US" sz="2400" b="0" dirty="0">
                  <a:solidFill>
                    <a:srgbClr val="000000"/>
                  </a:solidFill>
                  <a:latin typeface="Arial" pitchFamily="34" charset="0"/>
                  <a:cs typeface="Arial" pitchFamily="34" charset="0"/>
                </a:rPr>
                <a:t> </a:t>
              </a:r>
              <a:r>
                <a:rPr lang="en-US" sz="2400" b="0" dirty="0" err="1">
                  <a:solidFill>
                    <a:srgbClr val="000000"/>
                  </a:solidFill>
                  <a:latin typeface="Arial" pitchFamily="34" charset="0"/>
                  <a:cs typeface="Arial" pitchFamily="34" charset="0"/>
                </a:rPr>
                <a:t>sử</a:t>
              </a:r>
              <a:r>
                <a:rPr lang="en-US" sz="2400" b="0" dirty="0">
                  <a:solidFill>
                    <a:srgbClr val="000000"/>
                  </a:solidFill>
                  <a:latin typeface="Arial" pitchFamily="34" charset="0"/>
                  <a:cs typeface="Arial" pitchFamily="34" charset="0"/>
                </a:rPr>
                <a:t> </a:t>
              </a:r>
              <a:r>
                <a:rPr lang="en-US" sz="2400" b="0" dirty="0" err="1">
                  <a:solidFill>
                    <a:srgbClr val="000000"/>
                  </a:solidFill>
                  <a:latin typeface="Arial" pitchFamily="34" charset="0"/>
                  <a:cs typeface="Arial" pitchFamily="34" charset="0"/>
                </a:rPr>
                <a:t>dụng</a:t>
              </a:r>
              <a:r>
                <a:rPr lang="en-US" sz="2400" b="0" dirty="0">
                  <a:solidFill>
                    <a:srgbClr val="000000"/>
                  </a:solidFill>
                  <a:latin typeface="Arial" pitchFamily="34" charset="0"/>
                  <a:cs typeface="Arial" pitchFamily="34" charset="0"/>
                </a:rPr>
                <a:t> </a:t>
              </a:r>
              <a:r>
                <a:rPr lang="en-US" sz="2400" b="0" dirty="0" err="1">
                  <a:solidFill>
                    <a:srgbClr val="000000"/>
                  </a:solidFill>
                  <a:latin typeface="Arial" pitchFamily="34" charset="0"/>
                  <a:cs typeface="Arial" pitchFamily="34" charset="0"/>
                </a:rPr>
                <a:t>linh</a:t>
              </a:r>
              <a:r>
                <a:rPr lang="en-US" sz="2400" b="0" dirty="0">
                  <a:solidFill>
                    <a:srgbClr val="000000"/>
                  </a:solidFill>
                  <a:latin typeface="Arial" pitchFamily="34" charset="0"/>
                  <a:cs typeface="Arial" pitchFamily="34" charset="0"/>
                </a:rPr>
                <a:t> </a:t>
              </a:r>
              <a:r>
                <a:rPr lang="en-US" sz="2400" b="0" dirty="0" err="1">
                  <a:solidFill>
                    <a:srgbClr val="000000"/>
                  </a:solidFill>
                  <a:latin typeface="Arial" pitchFamily="34" charset="0"/>
                  <a:cs typeface="Arial" pitchFamily="34" charset="0"/>
                </a:rPr>
                <a:t>hoạt</a:t>
              </a:r>
              <a:r>
                <a:rPr lang="en-US" sz="2400" b="0" dirty="0">
                  <a:solidFill>
                    <a:srgbClr val="000000"/>
                  </a:solidFill>
                  <a:latin typeface="Arial" pitchFamily="34" charset="0"/>
                  <a:cs typeface="Arial" pitchFamily="34" charset="0"/>
                </a:rPr>
                <a:t> </a:t>
              </a:r>
              <a:r>
                <a:rPr lang="en-US" sz="2400" b="0" dirty="0" err="1">
                  <a:solidFill>
                    <a:srgbClr val="000000"/>
                  </a:solidFill>
                  <a:latin typeface="Arial" pitchFamily="34" charset="0"/>
                  <a:cs typeface="Arial" pitchFamily="34" charset="0"/>
                </a:rPr>
                <a:t>các</a:t>
              </a:r>
              <a:r>
                <a:rPr lang="en-US" sz="2400" b="0" dirty="0">
                  <a:solidFill>
                    <a:srgbClr val="000000"/>
                  </a:solidFill>
                  <a:latin typeface="Arial" pitchFamily="34" charset="0"/>
                  <a:cs typeface="Arial" pitchFamily="34" charset="0"/>
                </a:rPr>
                <a:t> </a:t>
              </a:r>
              <a:r>
                <a:rPr lang="en-US" sz="2400" b="0" dirty="0" err="1">
                  <a:solidFill>
                    <a:srgbClr val="000000"/>
                  </a:solidFill>
                  <a:latin typeface="Arial" pitchFamily="34" charset="0"/>
                  <a:cs typeface="Arial" pitchFamily="34" charset="0"/>
                </a:rPr>
                <a:t>nguồn</a:t>
              </a:r>
              <a:r>
                <a:rPr lang="en-US" sz="2400" b="0" dirty="0">
                  <a:solidFill>
                    <a:srgbClr val="000000"/>
                  </a:solidFill>
                  <a:latin typeface="Arial" pitchFamily="34" charset="0"/>
                  <a:cs typeface="Arial" pitchFamily="34" charset="0"/>
                </a:rPr>
                <a:t> </a:t>
              </a:r>
              <a:r>
                <a:rPr lang="en-US" sz="2400" b="0" dirty="0" err="1">
                  <a:solidFill>
                    <a:srgbClr val="000000"/>
                  </a:solidFill>
                  <a:latin typeface="Arial" pitchFamily="34" charset="0"/>
                  <a:cs typeface="Arial" pitchFamily="34" charset="0"/>
                </a:rPr>
                <a:t>vốn</a:t>
              </a:r>
              <a:r>
                <a:rPr lang="en-US" sz="2400" b="0" dirty="0">
                  <a:solidFill>
                    <a:srgbClr val="000000"/>
                  </a:solidFill>
                  <a:latin typeface="Arial" pitchFamily="34" charset="0"/>
                  <a:cs typeface="Arial" pitchFamily="34" charset="0"/>
                </a:rPr>
                <a:t> </a:t>
              </a:r>
              <a:r>
                <a:rPr lang="en-US" sz="2400" b="0" dirty="0" err="1">
                  <a:solidFill>
                    <a:srgbClr val="000000"/>
                  </a:solidFill>
                  <a:latin typeface="Arial" pitchFamily="34" charset="0"/>
                  <a:cs typeface="Arial" pitchFamily="34" charset="0"/>
                </a:rPr>
                <a:t>chủ</a:t>
              </a:r>
              <a:r>
                <a:rPr lang="en-US" sz="2400" b="0" dirty="0">
                  <a:solidFill>
                    <a:srgbClr val="000000"/>
                  </a:solidFill>
                  <a:latin typeface="Arial" pitchFamily="34" charset="0"/>
                  <a:cs typeface="Arial" pitchFamily="34" charset="0"/>
                </a:rPr>
                <a:t> </a:t>
              </a:r>
              <a:r>
                <a:rPr lang="en-US" sz="2400" b="0" dirty="0" err="1">
                  <a:solidFill>
                    <a:srgbClr val="000000"/>
                  </a:solidFill>
                  <a:latin typeface="Arial" pitchFamily="34" charset="0"/>
                  <a:cs typeface="Arial" pitchFamily="34" charset="0"/>
                </a:rPr>
                <a:t>sở</a:t>
              </a:r>
              <a:r>
                <a:rPr lang="en-US" sz="2400" b="0" dirty="0">
                  <a:solidFill>
                    <a:srgbClr val="000000"/>
                  </a:solidFill>
                  <a:latin typeface="Arial" pitchFamily="34" charset="0"/>
                  <a:cs typeface="Arial" pitchFamily="34" charset="0"/>
                </a:rPr>
                <a:t> </a:t>
              </a:r>
              <a:r>
                <a:rPr lang="en-US" sz="2400" b="0" dirty="0" err="1">
                  <a:solidFill>
                    <a:srgbClr val="000000"/>
                  </a:solidFill>
                  <a:latin typeface="Arial" pitchFamily="34" charset="0"/>
                  <a:cs typeface="Arial" pitchFamily="34" charset="0"/>
                </a:rPr>
                <a:t>hữu</a:t>
              </a:r>
              <a:r>
                <a:rPr lang="en-US" sz="2400" b="0" dirty="0">
                  <a:solidFill>
                    <a:srgbClr val="000000"/>
                  </a:solidFill>
                  <a:latin typeface="Arial" pitchFamily="34" charset="0"/>
                  <a:cs typeface="Arial" pitchFamily="34" charset="0"/>
                </a:rPr>
                <a:t> </a:t>
              </a:r>
              <a:r>
                <a:rPr lang="en-US" sz="2400" b="0" dirty="0" err="1">
                  <a:solidFill>
                    <a:srgbClr val="000000"/>
                  </a:solidFill>
                  <a:latin typeface="Arial" pitchFamily="34" charset="0"/>
                  <a:cs typeface="Arial" pitchFamily="34" charset="0"/>
                </a:rPr>
                <a:t>theo</a:t>
              </a:r>
              <a:r>
                <a:rPr lang="en-US" sz="2400" b="0" dirty="0">
                  <a:solidFill>
                    <a:srgbClr val="000000"/>
                  </a:solidFill>
                  <a:latin typeface="Arial" pitchFamily="34" charset="0"/>
                  <a:cs typeface="Arial" pitchFamily="34" charset="0"/>
                </a:rPr>
                <a:t> </a:t>
              </a:r>
              <a:r>
                <a:rPr lang="en-US" sz="2400" b="0" dirty="0" err="1">
                  <a:solidFill>
                    <a:srgbClr val="000000"/>
                  </a:solidFill>
                  <a:latin typeface="Arial" pitchFamily="34" charset="0"/>
                  <a:cs typeface="Arial" pitchFamily="34" charset="0"/>
                </a:rPr>
                <a:t>điều</a:t>
              </a:r>
              <a:r>
                <a:rPr lang="en-US" sz="2400" b="0" dirty="0">
                  <a:solidFill>
                    <a:srgbClr val="000000"/>
                  </a:solidFill>
                  <a:latin typeface="Arial" pitchFamily="34" charset="0"/>
                  <a:cs typeface="Arial" pitchFamily="34" charset="0"/>
                </a:rPr>
                <a:t> </a:t>
              </a:r>
              <a:r>
                <a:rPr lang="en-US" sz="2400" b="0" dirty="0" err="1">
                  <a:solidFill>
                    <a:srgbClr val="000000"/>
                  </a:solidFill>
                  <a:latin typeface="Arial" pitchFamily="34" charset="0"/>
                  <a:cs typeface="Arial" pitchFamily="34" charset="0"/>
                </a:rPr>
                <a:t>lệ</a:t>
              </a:r>
              <a:r>
                <a:rPr lang="en-US" sz="2400" b="0" dirty="0">
                  <a:solidFill>
                    <a:srgbClr val="000000"/>
                  </a:solidFill>
                  <a:latin typeface="Arial" pitchFamily="34" charset="0"/>
                  <a:cs typeface="Arial" pitchFamily="34" charset="0"/>
                </a:rPr>
                <a:t> </a:t>
              </a:r>
              <a:r>
                <a:rPr lang="en-US" sz="2400" b="0" dirty="0" err="1">
                  <a:solidFill>
                    <a:srgbClr val="000000"/>
                  </a:solidFill>
                  <a:latin typeface="Arial" pitchFamily="34" charset="0"/>
                  <a:cs typeface="Arial" pitchFamily="34" charset="0"/>
                </a:rPr>
                <a:t>của</a:t>
              </a:r>
              <a:r>
                <a:rPr lang="en-US" sz="2400" b="0" dirty="0">
                  <a:solidFill>
                    <a:srgbClr val="000000"/>
                  </a:solidFill>
                  <a:latin typeface="Arial" pitchFamily="34" charset="0"/>
                  <a:cs typeface="Arial" pitchFamily="34" charset="0"/>
                </a:rPr>
                <a:t> DN</a:t>
              </a:r>
            </a:p>
          </p:txBody>
        </p:sp>
        <p:sp>
          <p:nvSpPr>
            <p:cNvPr id="19" name="AutoShape 9"/>
            <p:cNvSpPr>
              <a:spLocks noChangeArrowheads="1"/>
            </p:cNvSpPr>
            <p:nvPr/>
          </p:nvSpPr>
          <p:spPr bwMode="auto">
            <a:xfrm>
              <a:off x="304800" y="4495800"/>
              <a:ext cx="304800" cy="914400"/>
            </a:xfrm>
            <a:prstGeom prst="curvedRightArrow">
              <a:avLst>
                <a:gd name="adj1" fmla="val 60000"/>
                <a:gd name="adj2" fmla="val 120000"/>
                <a:gd name="adj3" fmla="val 33333"/>
              </a:avLst>
            </a:prstGeom>
            <a:solidFill>
              <a:schemeClr val="bg2"/>
            </a:solidFill>
            <a:ln w="9525">
              <a:solidFill>
                <a:schemeClr val="tx2"/>
              </a:solidFill>
              <a:miter lim="800000"/>
              <a:headEnd/>
              <a:tailEnd/>
            </a:ln>
          </p:spPr>
          <p:txBody>
            <a:bodyPr wrap="none" anchor="ctr"/>
            <a:lstStyle/>
            <a:p>
              <a:endParaRPr lang="en-US"/>
            </a:p>
          </p:txBody>
        </p:sp>
      </p:grpSp>
      <p:sp>
        <p:nvSpPr>
          <p:cNvPr id="9" name="Rectangle 8"/>
          <p:cNvSpPr/>
          <p:nvPr/>
        </p:nvSpPr>
        <p:spPr>
          <a:xfrm>
            <a:off x="457200" y="1210766"/>
            <a:ext cx="2300630" cy="584775"/>
          </a:xfrm>
          <a:prstGeom prst="rect">
            <a:avLst/>
          </a:prstGeom>
        </p:spPr>
        <p:txBody>
          <a:bodyPr wrap="none">
            <a:spAutoFit/>
          </a:bodyPr>
          <a:lstStyle/>
          <a:p>
            <a:r>
              <a:rPr lang="en-US" sz="3200" b="1" dirty="0" err="1" smtClean="0">
                <a:latin typeface="Arial" pitchFamily="34" charset="0"/>
                <a:cs typeface="Arial" pitchFamily="34" charset="0"/>
              </a:rPr>
              <a:t>Định</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nghĩa</a:t>
            </a:r>
            <a:endParaRPr lang="en-US" sz="3200" b="1" dirty="0"/>
          </a:p>
        </p:txBody>
      </p:sp>
    </p:spTree>
    <p:extLst>
      <p:ext uri="{BB962C8B-B14F-4D97-AF65-F5344CB8AC3E}">
        <p14:creationId xmlns:p14="http://schemas.microsoft.com/office/powerpoint/2010/main" val="2433846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8924"/>
                                        </p:tgtEl>
                                        <p:attrNameLst>
                                          <p:attrName>style.visibility</p:attrName>
                                        </p:attrNameLst>
                                      </p:cBhvr>
                                      <p:to>
                                        <p:strVal val="visible"/>
                                      </p:to>
                                    </p:set>
                                    <p:animEffect transition="in" filter="checkerboard(across)">
                                      <p:cBhvr>
                                        <p:cTn id="7" dur="500"/>
                                        <p:tgtEl>
                                          <p:spTgt spid="3892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anim calcmode="lin" valueType="num">
                                      <p:cBhvr>
                                        <p:cTn id="13" dur="1000" fill="hold"/>
                                        <p:tgtEl>
                                          <p:spTgt spid="15"/>
                                        </p:tgtEl>
                                        <p:attrNameLst>
                                          <p:attrName>ppt_x</p:attrName>
                                        </p:attrNameLst>
                                      </p:cBhvr>
                                      <p:tavLst>
                                        <p:tav tm="0">
                                          <p:val>
                                            <p:strVal val="#ppt_x"/>
                                          </p:val>
                                        </p:tav>
                                        <p:tav tm="100000">
                                          <p:val>
                                            <p:strVal val="#ppt_x"/>
                                          </p:val>
                                        </p:tav>
                                      </p:tavLst>
                                    </p:anim>
                                    <p:anim calcmode="lin" valueType="num">
                                      <p:cBhvr>
                                        <p:cTn id="1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24" grpId="0" animBg="1"/>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1327149" y="274638"/>
            <a:ext cx="7006359" cy="685800"/>
          </a:xfrm>
          <a:ln w="76200" cmpd="tri">
            <a:solidFill>
              <a:srgbClr val="FFFF00"/>
            </a:solidFill>
          </a:ln>
        </p:spPr>
        <p:txBody>
          <a:bodyPr>
            <a:noAutofit/>
          </a:bodyPr>
          <a:lstStyle/>
          <a:p>
            <a:pPr eaLnBrk="1" hangingPunct="1">
              <a:defRPr/>
            </a:pPr>
            <a:r>
              <a:rPr lang="en-US" sz="3200" dirty="0" smtClean="0">
                <a:solidFill>
                  <a:srgbClr val="0000FF"/>
                </a:solidFill>
                <a:latin typeface="Arial" pitchFamily="34" charset="0"/>
                <a:cs typeface="Arial" pitchFamily="34" charset="0"/>
              </a:rPr>
              <a:t>NỘI DUNG VỐN CHỦ SỞ HỮU</a:t>
            </a:r>
          </a:p>
        </p:txBody>
      </p:sp>
      <p:sp>
        <p:nvSpPr>
          <p:cNvPr id="10243" name="Rectangle 3"/>
          <p:cNvSpPr>
            <a:spLocks noGrp="1" noChangeArrowheads="1"/>
          </p:cNvSpPr>
          <p:nvPr>
            <p:ph type="body" sz="half" idx="2"/>
          </p:nvPr>
        </p:nvSpPr>
        <p:spPr>
          <a:xfrm>
            <a:off x="301336" y="1340426"/>
            <a:ext cx="8385464" cy="5060373"/>
          </a:xfrm>
          <a:ln>
            <a:solidFill>
              <a:schemeClr val="tx1"/>
            </a:solidFill>
          </a:ln>
        </p:spPr>
        <p:txBody>
          <a:bodyPr>
            <a:normAutofit/>
          </a:bodyPr>
          <a:lstStyle/>
          <a:p>
            <a:pPr marL="0" indent="0">
              <a:buNone/>
            </a:pPr>
            <a:endParaRPr lang="en-US" sz="3600" dirty="0" smtClean="0">
              <a:latin typeface="Arial" pitchFamily="34" charset="0"/>
              <a:cs typeface="Arial" pitchFamily="34" charset="0"/>
            </a:endParaRPr>
          </a:p>
          <a:p>
            <a:pPr marL="0" indent="0">
              <a:buNone/>
            </a:pPr>
            <a:r>
              <a:rPr lang="en-US" sz="3600" dirty="0" smtClean="0">
                <a:latin typeface="Arial" pitchFamily="34" charset="0"/>
                <a:cs typeface="Arial" pitchFamily="34" charset="0"/>
              </a:rPr>
              <a:t>Theo </a:t>
            </a:r>
            <a:r>
              <a:rPr lang="en-US" sz="3600" dirty="0" err="1" smtClean="0">
                <a:latin typeface="Arial" pitchFamily="34" charset="0"/>
                <a:cs typeface="Arial" pitchFamily="34" charset="0"/>
              </a:rPr>
              <a:t>nguồn</a:t>
            </a:r>
            <a:r>
              <a:rPr lang="en-US" sz="3600" dirty="0" smtClean="0">
                <a:latin typeface="Arial" pitchFamily="34" charset="0"/>
                <a:cs typeface="Arial" pitchFamily="34" charset="0"/>
              </a:rPr>
              <a:t> </a:t>
            </a:r>
            <a:r>
              <a:rPr lang="en-US" sz="3600" dirty="0" err="1" smtClean="0">
                <a:latin typeface="Arial" pitchFamily="34" charset="0"/>
                <a:cs typeface="Arial" pitchFamily="34" charset="0"/>
              </a:rPr>
              <a:t>hình</a:t>
            </a:r>
            <a:r>
              <a:rPr lang="en-US" sz="3600" dirty="0" smtClean="0">
                <a:latin typeface="Arial" pitchFamily="34" charset="0"/>
                <a:cs typeface="Arial" pitchFamily="34" charset="0"/>
              </a:rPr>
              <a:t> </a:t>
            </a:r>
            <a:r>
              <a:rPr lang="en-US" sz="3600" dirty="0" err="1" smtClean="0">
                <a:latin typeface="Arial" pitchFamily="34" charset="0"/>
                <a:cs typeface="Arial" pitchFamily="34" charset="0"/>
              </a:rPr>
              <a:t>thành</a:t>
            </a:r>
            <a:r>
              <a:rPr lang="en-US" sz="3600" dirty="0" smtClean="0">
                <a:latin typeface="Arial" pitchFamily="34" charset="0"/>
                <a:cs typeface="Arial" pitchFamily="34" charset="0"/>
              </a:rPr>
              <a:t>:</a:t>
            </a:r>
          </a:p>
          <a:p>
            <a:r>
              <a:rPr lang="en-US" sz="3200" dirty="0" err="1" smtClean="0">
                <a:latin typeface="Arial" pitchFamily="34" charset="0"/>
                <a:cs typeface="Arial" pitchFamily="34" charset="0"/>
              </a:rPr>
              <a:t>Vốn</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đầu</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tư</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của</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chu</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sơ</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hữu</a:t>
            </a:r>
            <a:endParaRPr lang="vi-VN" sz="3200" dirty="0">
              <a:latin typeface="Arial" pitchFamily="34" charset="0"/>
              <a:cs typeface="Arial" pitchFamily="34" charset="0"/>
            </a:endParaRPr>
          </a:p>
          <a:p>
            <a:r>
              <a:rPr lang="vi-VN" sz="3200" dirty="0" smtClean="0">
                <a:latin typeface="Arial" pitchFamily="34" charset="0"/>
                <a:cs typeface="Arial" pitchFamily="34" charset="0"/>
              </a:rPr>
              <a:t>Lợi </a:t>
            </a:r>
            <a:r>
              <a:rPr lang="vi-VN" sz="3200" dirty="0">
                <a:latin typeface="Arial" pitchFamily="34" charset="0"/>
                <a:cs typeface="Arial" pitchFamily="34" charset="0"/>
              </a:rPr>
              <a:t>nhuận </a:t>
            </a:r>
            <a:r>
              <a:rPr lang="en-US" sz="3200" dirty="0" err="1" smtClean="0">
                <a:latin typeface="Arial" pitchFamily="34" charset="0"/>
                <a:cs typeface="Arial" pitchFamily="34" charset="0"/>
              </a:rPr>
              <a:t>tư</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hoạt</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động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kinh</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doanh</a:t>
            </a:r>
            <a:endParaRPr lang="vi-VN" sz="3200" dirty="0">
              <a:latin typeface="Arial" pitchFamily="34" charset="0"/>
              <a:cs typeface="Arial" pitchFamily="34" charset="0"/>
            </a:endParaRPr>
          </a:p>
          <a:p>
            <a:r>
              <a:rPr lang="en-US" sz="3200" dirty="0" err="1">
                <a:latin typeface="Arial" pitchFamily="34" charset="0"/>
                <a:cs typeface="Arial" pitchFamily="34" charset="0"/>
              </a:rPr>
              <a:t>Chênh</a:t>
            </a:r>
            <a:r>
              <a:rPr lang="en-US" sz="3200" dirty="0">
                <a:latin typeface="Arial" pitchFamily="34" charset="0"/>
                <a:cs typeface="Arial" pitchFamily="34" charset="0"/>
              </a:rPr>
              <a:t> </a:t>
            </a:r>
            <a:r>
              <a:rPr lang="en-US" sz="3200" dirty="0" err="1">
                <a:latin typeface="Arial" pitchFamily="34" charset="0"/>
                <a:cs typeface="Arial" pitchFamily="34" charset="0"/>
              </a:rPr>
              <a:t>lệch</a:t>
            </a:r>
            <a:r>
              <a:rPr lang="en-US" sz="3200" dirty="0">
                <a:latin typeface="Arial" pitchFamily="34" charset="0"/>
                <a:cs typeface="Arial" pitchFamily="34" charset="0"/>
              </a:rPr>
              <a:t> </a:t>
            </a:r>
            <a:r>
              <a:rPr lang="en-US" sz="3200" dirty="0" err="1">
                <a:latin typeface="Arial" pitchFamily="34" charset="0"/>
                <a:cs typeface="Arial" pitchFamily="34" charset="0"/>
              </a:rPr>
              <a:t>tỷ</a:t>
            </a:r>
            <a:r>
              <a:rPr lang="en-US" sz="3200" dirty="0">
                <a:latin typeface="Arial" pitchFamily="34" charset="0"/>
                <a:cs typeface="Arial" pitchFamily="34" charset="0"/>
              </a:rPr>
              <a:t> </a:t>
            </a:r>
            <a:r>
              <a:rPr lang="en-US" sz="3200" dirty="0" err="1">
                <a:latin typeface="Arial" pitchFamily="34" charset="0"/>
                <a:cs typeface="Arial" pitchFamily="34" charset="0"/>
              </a:rPr>
              <a:t>giá</a:t>
            </a:r>
            <a:r>
              <a:rPr lang="en-US" sz="3200" dirty="0">
                <a:latin typeface="Arial" pitchFamily="34" charset="0"/>
                <a:cs typeface="Arial" pitchFamily="34" charset="0"/>
              </a:rPr>
              <a:t> </a:t>
            </a:r>
          </a:p>
          <a:p>
            <a:r>
              <a:rPr lang="vi-VN" sz="3200" dirty="0">
                <a:latin typeface="Arial" pitchFamily="34" charset="0"/>
                <a:cs typeface="Arial" pitchFamily="34" charset="0"/>
              </a:rPr>
              <a:t>Chênh lệch đánh giá lại TS</a:t>
            </a:r>
          </a:p>
          <a:p>
            <a:r>
              <a:rPr lang="en-US" sz="3200" dirty="0" err="1">
                <a:latin typeface="Arial" pitchFamily="34" charset="0"/>
                <a:cs typeface="Arial" pitchFamily="34" charset="0"/>
              </a:rPr>
              <a:t>Nguồn</a:t>
            </a:r>
            <a:r>
              <a:rPr lang="en-US" sz="3200" dirty="0">
                <a:latin typeface="Arial" pitchFamily="34" charset="0"/>
                <a:cs typeface="Arial" pitchFamily="34" charset="0"/>
              </a:rPr>
              <a:t> </a:t>
            </a:r>
            <a:r>
              <a:rPr lang="en-US" sz="3200" dirty="0" err="1">
                <a:latin typeface="Arial" pitchFamily="34" charset="0"/>
                <a:cs typeface="Arial" pitchFamily="34" charset="0"/>
              </a:rPr>
              <a:t>kinh</a:t>
            </a:r>
            <a:r>
              <a:rPr lang="en-US" sz="3200" dirty="0">
                <a:latin typeface="Arial" pitchFamily="34" charset="0"/>
                <a:cs typeface="Arial" pitchFamily="34" charset="0"/>
              </a:rPr>
              <a:t> </a:t>
            </a:r>
            <a:r>
              <a:rPr lang="en-US" sz="3200" dirty="0" err="1">
                <a:latin typeface="Arial" pitchFamily="34" charset="0"/>
                <a:cs typeface="Arial" pitchFamily="34" charset="0"/>
              </a:rPr>
              <a:t>phí</a:t>
            </a:r>
            <a:r>
              <a:rPr lang="en-US" sz="3200" dirty="0">
                <a:latin typeface="Arial" pitchFamily="34" charset="0"/>
                <a:cs typeface="Arial" pitchFamily="34" charset="0"/>
              </a:rPr>
              <a:t>, </a:t>
            </a:r>
            <a:r>
              <a:rPr lang="en-US" sz="3200" dirty="0" err="1">
                <a:latin typeface="Arial" pitchFamily="34" charset="0"/>
                <a:cs typeface="Arial" pitchFamily="34" charset="0"/>
              </a:rPr>
              <a:t>quỹ</a:t>
            </a:r>
            <a:r>
              <a:rPr lang="en-US" sz="3200" dirty="0">
                <a:latin typeface="Arial" pitchFamily="34" charset="0"/>
                <a:cs typeface="Arial" pitchFamily="34" charset="0"/>
              </a:rPr>
              <a:t> </a:t>
            </a:r>
            <a:r>
              <a:rPr lang="en-US" sz="3200" dirty="0" err="1">
                <a:latin typeface="Arial" pitchFamily="34" charset="0"/>
                <a:cs typeface="Arial" pitchFamily="34" charset="0"/>
              </a:rPr>
              <a:t>khác</a:t>
            </a:r>
            <a:endParaRPr lang="en-US" sz="3200" dirty="0">
              <a:latin typeface="Arial" pitchFamily="34" charset="0"/>
              <a:cs typeface="Arial" pitchFamily="34" charset="0"/>
            </a:endParaRPr>
          </a:p>
        </p:txBody>
      </p:sp>
      <p:sp>
        <p:nvSpPr>
          <p:cNvPr id="2" name="AutoShape 2" descr="Image result for hình ảnh về vốn"/>
          <p:cNvSpPr>
            <a:spLocks noChangeAspect="1" noChangeArrowheads="1"/>
          </p:cNvSpPr>
          <p:nvPr/>
        </p:nvSpPr>
        <p:spPr bwMode="auto">
          <a:xfrm>
            <a:off x="0" y="-136525"/>
            <a:ext cx="1285875" cy="8572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4" descr="Image result for hình ảnh về vốn"/>
          <p:cNvSpPr>
            <a:spLocks noChangeAspect="1" noChangeArrowheads="1"/>
          </p:cNvSpPr>
          <p:nvPr/>
        </p:nvSpPr>
        <p:spPr bwMode="auto">
          <a:xfrm>
            <a:off x="152400" y="15875"/>
            <a:ext cx="1285875" cy="8572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410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4936" y="3823843"/>
            <a:ext cx="2337966" cy="23379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checkerboard(across)">
                                      <p:cBhvr>
                                        <p:cTn id="7" dur="500"/>
                                        <p:tgtEl>
                                          <p:spTgt spid="10242"/>
                                        </p:tgtEl>
                                      </p:cBhvr>
                                    </p:animEffect>
                                  </p:childTnLst>
                                </p:cTn>
                              </p:par>
                            </p:childTnLst>
                          </p:cTn>
                        </p:par>
                        <p:par>
                          <p:cTn id="8" fill="hold">
                            <p:stCondLst>
                              <p:cond delay="500"/>
                            </p:stCondLst>
                            <p:childTnLst>
                              <p:par>
                                <p:cTn id="9" presetID="24" presetClass="entr" presetSubtype="0" fill="hold" grpId="0" nodeType="afterEffect">
                                  <p:stCondLst>
                                    <p:cond delay="0"/>
                                  </p:stCondLst>
                                  <p:childTnLst>
                                    <p:set>
                                      <p:cBhvr>
                                        <p:cTn id="10" dur="1" fill="hold">
                                          <p:stCondLst>
                                            <p:cond delay="0"/>
                                          </p:stCondLst>
                                        </p:cTn>
                                        <p:tgtEl>
                                          <p:spTgt spid="10243">
                                            <p:bg/>
                                          </p:spTgt>
                                        </p:tgtEl>
                                        <p:attrNameLst>
                                          <p:attrName>style.visibility</p:attrName>
                                        </p:attrNameLst>
                                      </p:cBhvr>
                                      <p:to>
                                        <p:strVal val="visible"/>
                                      </p:to>
                                    </p:set>
                                    <p:anim to="" calcmode="lin" valueType="num">
                                      <p:cBhvr>
                                        <p:cTn id="11" dur="1" fill="hold"/>
                                        <p:tgtEl>
                                          <p:spTgt spid="10243">
                                            <p:bg/>
                                          </p:spTgt>
                                        </p:tgtEl>
                                        <p:attrNameLst>
                                          <p:attrName/>
                                        </p:attrNameLst>
                                      </p:cBhvr>
                                    </p:anim>
                                  </p:childTnLst>
                                </p:cTn>
                              </p:par>
                            </p:childTnLst>
                          </p:cTn>
                        </p:par>
                      </p:childTnLst>
                    </p:cTn>
                  </p:par>
                  <p:par>
                    <p:cTn id="12" fill="hold">
                      <p:stCondLst>
                        <p:cond delay="indefinite"/>
                      </p:stCondLst>
                      <p:childTnLst>
                        <p:par>
                          <p:cTn id="13" fill="hold">
                            <p:stCondLst>
                              <p:cond delay="0"/>
                            </p:stCondLst>
                            <p:childTnLst>
                              <p:par>
                                <p:cTn id="14" presetID="24" presetClass="entr" presetSubtype="0" fill="hold" grpId="0" nodeType="clickEffect">
                                  <p:stCondLst>
                                    <p:cond delay="0"/>
                                  </p:stCondLst>
                                  <p:childTnLst>
                                    <p:set>
                                      <p:cBhvr>
                                        <p:cTn id="15" dur="1" fill="hold">
                                          <p:stCondLst>
                                            <p:cond delay="0"/>
                                          </p:stCondLst>
                                        </p:cTn>
                                        <p:tgtEl>
                                          <p:spTgt spid="10243">
                                            <p:txEl>
                                              <p:pRg st="1" end="1"/>
                                            </p:txEl>
                                          </p:spTgt>
                                        </p:tgtEl>
                                        <p:attrNameLst>
                                          <p:attrName>style.visibility</p:attrName>
                                        </p:attrNameLst>
                                      </p:cBhvr>
                                      <p:to>
                                        <p:strVal val="visible"/>
                                      </p:to>
                                    </p:set>
                                    <p:anim to="" calcmode="lin" valueType="num">
                                      <p:cBhvr>
                                        <p:cTn id="16" dur="1" fill="hold"/>
                                        <p:tgtEl>
                                          <p:spTgt spid="10243">
                                            <p:txEl>
                                              <p:pRg st="1" end="1"/>
                                            </p:txEl>
                                          </p:spTgt>
                                        </p:tgtEl>
                                        <p:attrNameLst>
                                          <p:attrName/>
                                        </p:attrNameLst>
                                      </p:cBhvr>
                                    </p:anim>
                                  </p:childTnLst>
                                </p:cTn>
                              </p:par>
                            </p:childTnLst>
                          </p:cTn>
                        </p:par>
                      </p:childTnLst>
                    </p:cTn>
                  </p:par>
                  <p:par>
                    <p:cTn id="17" fill="hold">
                      <p:stCondLst>
                        <p:cond delay="indefinite"/>
                      </p:stCondLst>
                      <p:childTnLst>
                        <p:par>
                          <p:cTn id="18" fill="hold">
                            <p:stCondLst>
                              <p:cond delay="0"/>
                            </p:stCondLst>
                            <p:childTnLst>
                              <p:par>
                                <p:cTn id="19" presetID="24" presetClass="entr" presetSubtype="0" fill="hold" grpId="0" nodeType="clickEffect">
                                  <p:stCondLst>
                                    <p:cond delay="0"/>
                                  </p:stCondLst>
                                  <p:childTnLst>
                                    <p:set>
                                      <p:cBhvr>
                                        <p:cTn id="20" dur="1" fill="hold">
                                          <p:stCondLst>
                                            <p:cond delay="0"/>
                                          </p:stCondLst>
                                        </p:cTn>
                                        <p:tgtEl>
                                          <p:spTgt spid="10243">
                                            <p:txEl>
                                              <p:pRg st="2" end="2"/>
                                            </p:txEl>
                                          </p:spTgt>
                                        </p:tgtEl>
                                        <p:attrNameLst>
                                          <p:attrName>style.visibility</p:attrName>
                                        </p:attrNameLst>
                                      </p:cBhvr>
                                      <p:to>
                                        <p:strVal val="visible"/>
                                      </p:to>
                                    </p:set>
                                    <p:anim to="" calcmode="lin" valueType="num">
                                      <p:cBhvr>
                                        <p:cTn id="21" dur="1" fill="hold"/>
                                        <p:tgtEl>
                                          <p:spTgt spid="10243">
                                            <p:txEl>
                                              <p:pRg st="2" end="2"/>
                                            </p:txEl>
                                          </p:spTgt>
                                        </p:tgtEl>
                                        <p:attrNameLst>
                                          <p:attrName/>
                                        </p:attrNameLst>
                                      </p:cBhvr>
                                    </p:anim>
                                  </p:childTnLst>
                                </p:cTn>
                              </p:par>
                            </p:childTnLst>
                          </p:cTn>
                        </p:par>
                      </p:childTnLst>
                    </p:cTn>
                  </p:par>
                  <p:par>
                    <p:cTn id="22" fill="hold">
                      <p:stCondLst>
                        <p:cond delay="indefinite"/>
                      </p:stCondLst>
                      <p:childTnLst>
                        <p:par>
                          <p:cTn id="23" fill="hold">
                            <p:stCondLst>
                              <p:cond delay="0"/>
                            </p:stCondLst>
                            <p:childTnLst>
                              <p:par>
                                <p:cTn id="24" presetID="24" presetClass="entr" presetSubtype="0" fill="hold" grpId="0" nodeType="clickEffect">
                                  <p:stCondLst>
                                    <p:cond delay="0"/>
                                  </p:stCondLst>
                                  <p:childTnLst>
                                    <p:set>
                                      <p:cBhvr>
                                        <p:cTn id="25" dur="1" fill="hold">
                                          <p:stCondLst>
                                            <p:cond delay="0"/>
                                          </p:stCondLst>
                                        </p:cTn>
                                        <p:tgtEl>
                                          <p:spTgt spid="10243">
                                            <p:txEl>
                                              <p:pRg st="3" end="3"/>
                                            </p:txEl>
                                          </p:spTgt>
                                        </p:tgtEl>
                                        <p:attrNameLst>
                                          <p:attrName>style.visibility</p:attrName>
                                        </p:attrNameLst>
                                      </p:cBhvr>
                                      <p:to>
                                        <p:strVal val="visible"/>
                                      </p:to>
                                    </p:set>
                                    <p:anim to="" calcmode="lin" valueType="num">
                                      <p:cBhvr>
                                        <p:cTn id="26" dur="1" fill="hold"/>
                                        <p:tgtEl>
                                          <p:spTgt spid="10243">
                                            <p:txEl>
                                              <p:pRg st="3" end="3"/>
                                            </p:txEl>
                                          </p:spTgt>
                                        </p:tgtEl>
                                        <p:attrNameLst>
                                          <p:attrName/>
                                        </p:attrNameLst>
                                      </p:cBhvr>
                                    </p:anim>
                                  </p:childTnLst>
                                </p:cTn>
                              </p:par>
                            </p:childTnLst>
                          </p:cTn>
                        </p:par>
                      </p:childTnLst>
                    </p:cTn>
                  </p:par>
                  <p:par>
                    <p:cTn id="27" fill="hold">
                      <p:stCondLst>
                        <p:cond delay="indefinite"/>
                      </p:stCondLst>
                      <p:childTnLst>
                        <p:par>
                          <p:cTn id="28" fill="hold">
                            <p:stCondLst>
                              <p:cond delay="0"/>
                            </p:stCondLst>
                            <p:childTnLst>
                              <p:par>
                                <p:cTn id="29" presetID="24" presetClass="entr" presetSubtype="0" fill="hold" grpId="0" nodeType="clickEffect">
                                  <p:stCondLst>
                                    <p:cond delay="0"/>
                                  </p:stCondLst>
                                  <p:childTnLst>
                                    <p:set>
                                      <p:cBhvr>
                                        <p:cTn id="30" dur="1" fill="hold">
                                          <p:stCondLst>
                                            <p:cond delay="0"/>
                                          </p:stCondLst>
                                        </p:cTn>
                                        <p:tgtEl>
                                          <p:spTgt spid="10243">
                                            <p:txEl>
                                              <p:pRg st="4" end="4"/>
                                            </p:txEl>
                                          </p:spTgt>
                                        </p:tgtEl>
                                        <p:attrNameLst>
                                          <p:attrName>style.visibility</p:attrName>
                                        </p:attrNameLst>
                                      </p:cBhvr>
                                      <p:to>
                                        <p:strVal val="visible"/>
                                      </p:to>
                                    </p:set>
                                    <p:anim to="" calcmode="lin" valueType="num">
                                      <p:cBhvr>
                                        <p:cTn id="31" dur="1" fill="hold"/>
                                        <p:tgtEl>
                                          <p:spTgt spid="10243">
                                            <p:txEl>
                                              <p:pRg st="4" end="4"/>
                                            </p:txEl>
                                          </p:spTgt>
                                        </p:tgtEl>
                                        <p:attrNameLst>
                                          <p:attrName/>
                                        </p:attrNameLst>
                                      </p:cBhvr>
                                    </p:anim>
                                  </p:childTnLst>
                                </p:cTn>
                              </p:par>
                            </p:childTnLst>
                          </p:cTn>
                        </p:par>
                      </p:childTnLst>
                    </p:cTn>
                  </p:par>
                  <p:par>
                    <p:cTn id="32" fill="hold">
                      <p:stCondLst>
                        <p:cond delay="indefinite"/>
                      </p:stCondLst>
                      <p:childTnLst>
                        <p:par>
                          <p:cTn id="33" fill="hold">
                            <p:stCondLst>
                              <p:cond delay="0"/>
                            </p:stCondLst>
                            <p:childTnLst>
                              <p:par>
                                <p:cTn id="34" presetID="24" presetClass="entr" presetSubtype="0" fill="hold" grpId="0" nodeType="clickEffect">
                                  <p:stCondLst>
                                    <p:cond delay="0"/>
                                  </p:stCondLst>
                                  <p:childTnLst>
                                    <p:set>
                                      <p:cBhvr>
                                        <p:cTn id="35" dur="1" fill="hold">
                                          <p:stCondLst>
                                            <p:cond delay="0"/>
                                          </p:stCondLst>
                                        </p:cTn>
                                        <p:tgtEl>
                                          <p:spTgt spid="10243">
                                            <p:txEl>
                                              <p:pRg st="5" end="5"/>
                                            </p:txEl>
                                          </p:spTgt>
                                        </p:tgtEl>
                                        <p:attrNameLst>
                                          <p:attrName>style.visibility</p:attrName>
                                        </p:attrNameLst>
                                      </p:cBhvr>
                                      <p:to>
                                        <p:strVal val="visible"/>
                                      </p:to>
                                    </p:set>
                                    <p:anim to="" calcmode="lin" valueType="num">
                                      <p:cBhvr>
                                        <p:cTn id="36" dur="1" fill="hold"/>
                                        <p:tgtEl>
                                          <p:spTgt spid="10243">
                                            <p:txEl>
                                              <p:pRg st="5" end="5"/>
                                            </p:txEl>
                                          </p:spTgt>
                                        </p:tgtEl>
                                        <p:attrNameLst>
                                          <p:attrName/>
                                        </p:attrNameLst>
                                      </p:cBhvr>
                                    </p:anim>
                                  </p:childTnLst>
                                </p:cTn>
                              </p:par>
                            </p:childTnLst>
                          </p:cTn>
                        </p:par>
                      </p:childTnLst>
                    </p:cTn>
                  </p:par>
                  <p:par>
                    <p:cTn id="37" fill="hold">
                      <p:stCondLst>
                        <p:cond delay="indefinite"/>
                      </p:stCondLst>
                      <p:childTnLst>
                        <p:par>
                          <p:cTn id="38" fill="hold">
                            <p:stCondLst>
                              <p:cond delay="0"/>
                            </p:stCondLst>
                            <p:childTnLst>
                              <p:par>
                                <p:cTn id="39" presetID="24" presetClass="entr" presetSubtype="0" fill="hold" grpId="0" nodeType="clickEffect">
                                  <p:stCondLst>
                                    <p:cond delay="0"/>
                                  </p:stCondLst>
                                  <p:childTnLst>
                                    <p:set>
                                      <p:cBhvr>
                                        <p:cTn id="40" dur="1" fill="hold">
                                          <p:stCondLst>
                                            <p:cond delay="0"/>
                                          </p:stCondLst>
                                        </p:cTn>
                                        <p:tgtEl>
                                          <p:spTgt spid="10243">
                                            <p:txEl>
                                              <p:pRg st="6" end="6"/>
                                            </p:txEl>
                                          </p:spTgt>
                                        </p:tgtEl>
                                        <p:attrNameLst>
                                          <p:attrName>style.visibility</p:attrName>
                                        </p:attrNameLst>
                                      </p:cBhvr>
                                      <p:to>
                                        <p:strVal val="visible"/>
                                      </p:to>
                                    </p:set>
                                    <p:anim to="" calcmode="lin" valueType="num">
                                      <p:cBhvr>
                                        <p:cTn id="41" dur="1" fill="hold"/>
                                        <p:tgtEl>
                                          <p:spTgt spid="10243">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animBg="1"/>
      <p:bldP spid="10243"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 name="Rectangle 2"/>
          <p:cNvSpPr txBox="1">
            <a:spLocks noChangeArrowheads="1"/>
          </p:cNvSpPr>
          <p:nvPr/>
        </p:nvSpPr>
        <p:spPr>
          <a:xfrm>
            <a:off x="21052" y="320675"/>
            <a:ext cx="8582618" cy="823914"/>
          </a:xfrm>
          <a:prstGeom prst="rect">
            <a:avLst/>
          </a:prstGeom>
        </p:spPr>
        <p:txBody>
          <a:bodyPr/>
          <a:lst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a:lstStyle>
          <a:p>
            <a:pPr algn="ctr"/>
            <a:r>
              <a:rPr lang="en-US" sz="3200" dirty="0">
                <a:solidFill>
                  <a:srgbClr val="0000FF"/>
                </a:solidFill>
                <a:latin typeface="Arial" panose="020B0604020202020204" pitchFamily="34" charset="0"/>
                <a:cs typeface="Arial" panose="020B0604020202020204" pitchFamily="34" charset="0"/>
              </a:rPr>
              <a:t>1</a:t>
            </a:r>
            <a:r>
              <a:rPr lang="en-US" sz="3200" dirty="0" smtClean="0">
                <a:solidFill>
                  <a:srgbClr val="0000FF"/>
                </a:solidFill>
                <a:latin typeface="Arial" panose="020B0604020202020204" pitchFamily="34" charset="0"/>
                <a:cs typeface="Arial" panose="020B0604020202020204" pitchFamily="34" charset="0"/>
              </a:rPr>
              <a:t>.1 </a:t>
            </a:r>
            <a:r>
              <a:rPr lang="en-US" sz="3200" dirty="0" err="1" smtClean="0">
                <a:solidFill>
                  <a:srgbClr val="0000FF"/>
                </a:solidFill>
                <a:latin typeface="Arial" panose="020B0604020202020204" pitchFamily="34" charset="0"/>
                <a:cs typeface="Arial" panose="020B0604020202020204" pitchFamily="34" charset="0"/>
              </a:rPr>
              <a:t>Kế</a:t>
            </a:r>
            <a:r>
              <a:rPr lang="en-US" sz="3200" dirty="0" smtClean="0">
                <a:solidFill>
                  <a:srgbClr val="0000FF"/>
                </a:solidFill>
                <a:latin typeface="Arial" panose="020B0604020202020204" pitchFamily="34" charset="0"/>
                <a:cs typeface="Arial" panose="020B0604020202020204" pitchFamily="34" charset="0"/>
              </a:rPr>
              <a:t> </a:t>
            </a:r>
            <a:r>
              <a:rPr lang="en-US" sz="3200" dirty="0" err="1" smtClean="0">
                <a:solidFill>
                  <a:srgbClr val="0000FF"/>
                </a:solidFill>
                <a:latin typeface="Arial" panose="020B0604020202020204" pitchFamily="34" charset="0"/>
                <a:cs typeface="Arial" panose="020B0604020202020204" pitchFamily="34" charset="0"/>
              </a:rPr>
              <a:t>toán</a:t>
            </a:r>
            <a:r>
              <a:rPr lang="en-US" sz="3200" dirty="0" smtClean="0">
                <a:solidFill>
                  <a:srgbClr val="0000FF"/>
                </a:solidFill>
                <a:latin typeface="Arial" panose="020B0604020202020204" pitchFamily="34" charset="0"/>
                <a:cs typeface="Arial" panose="020B0604020202020204" pitchFamily="34" charset="0"/>
              </a:rPr>
              <a:t> </a:t>
            </a:r>
            <a:r>
              <a:rPr lang="en-US" sz="3200" dirty="0" err="1" smtClean="0">
                <a:solidFill>
                  <a:srgbClr val="0000FF"/>
                </a:solidFill>
                <a:latin typeface="Arial" panose="020B0604020202020204" pitchFamily="34" charset="0"/>
                <a:cs typeface="Arial" panose="020B0604020202020204" pitchFamily="34" charset="0"/>
              </a:rPr>
              <a:t>Vốn</a:t>
            </a:r>
            <a:r>
              <a:rPr lang="en-US" sz="3200" dirty="0" smtClean="0">
                <a:solidFill>
                  <a:srgbClr val="0000FF"/>
                </a:solidFill>
                <a:latin typeface="Arial" panose="020B0604020202020204" pitchFamily="34" charset="0"/>
                <a:cs typeface="Arial" panose="020B0604020202020204" pitchFamily="34" charset="0"/>
              </a:rPr>
              <a:t> </a:t>
            </a:r>
            <a:r>
              <a:rPr lang="en-US" sz="3200" dirty="0" err="1" smtClean="0">
                <a:solidFill>
                  <a:srgbClr val="0000FF"/>
                </a:solidFill>
                <a:latin typeface="Arial" panose="020B0604020202020204" pitchFamily="34" charset="0"/>
                <a:cs typeface="Arial" panose="020B0604020202020204" pitchFamily="34" charset="0"/>
              </a:rPr>
              <a:t>đầu</a:t>
            </a:r>
            <a:r>
              <a:rPr lang="en-US" sz="3200" dirty="0" smtClean="0">
                <a:solidFill>
                  <a:srgbClr val="0000FF"/>
                </a:solidFill>
                <a:latin typeface="Arial" panose="020B0604020202020204" pitchFamily="34" charset="0"/>
                <a:cs typeface="Arial" panose="020B0604020202020204" pitchFamily="34" charset="0"/>
              </a:rPr>
              <a:t> </a:t>
            </a:r>
            <a:r>
              <a:rPr lang="en-US" sz="3200" dirty="0" err="1" smtClean="0">
                <a:solidFill>
                  <a:srgbClr val="0000FF"/>
                </a:solidFill>
                <a:latin typeface="Arial" panose="020B0604020202020204" pitchFamily="34" charset="0"/>
                <a:cs typeface="Arial" panose="020B0604020202020204" pitchFamily="34" charset="0"/>
              </a:rPr>
              <a:t>tư</a:t>
            </a:r>
            <a:r>
              <a:rPr lang="en-US" sz="3200" dirty="0" smtClean="0">
                <a:solidFill>
                  <a:srgbClr val="0000FF"/>
                </a:solidFill>
                <a:latin typeface="Arial" panose="020B0604020202020204" pitchFamily="34" charset="0"/>
                <a:cs typeface="Arial" panose="020B0604020202020204" pitchFamily="34" charset="0"/>
              </a:rPr>
              <a:t> </a:t>
            </a:r>
            <a:r>
              <a:rPr lang="en-US" sz="3200" dirty="0" err="1" smtClean="0">
                <a:solidFill>
                  <a:srgbClr val="0000FF"/>
                </a:solidFill>
                <a:latin typeface="Arial" panose="020B0604020202020204" pitchFamily="34" charset="0"/>
                <a:cs typeface="Arial" panose="020B0604020202020204" pitchFamily="34" charset="0"/>
              </a:rPr>
              <a:t>của</a:t>
            </a:r>
            <a:r>
              <a:rPr lang="en-US" sz="3200" dirty="0" smtClean="0">
                <a:solidFill>
                  <a:srgbClr val="0000FF"/>
                </a:solidFill>
                <a:latin typeface="Arial" panose="020B0604020202020204" pitchFamily="34" charset="0"/>
                <a:cs typeface="Arial" panose="020B0604020202020204" pitchFamily="34" charset="0"/>
              </a:rPr>
              <a:t> </a:t>
            </a:r>
            <a:r>
              <a:rPr lang="en-US" sz="3200" dirty="0" err="1" smtClean="0">
                <a:solidFill>
                  <a:srgbClr val="0000FF"/>
                </a:solidFill>
                <a:latin typeface="Arial" panose="020B0604020202020204" pitchFamily="34" charset="0"/>
                <a:cs typeface="Arial" panose="020B0604020202020204" pitchFamily="34" charset="0"/>
              </a:rPr>
              <a:t>chủ</a:t>
            </a:r>
            <a:r>
              <a:rPr lang="en-US" sz="3200" dirty="0" smtClean="0">
                <a:solidFill>
                  <a:srgbClr val="0000FF"/>
                </a:solidFill>
                <a:latin typeface="Arial" panose="020B0604020202020204" pitchFamily="34" charset="0"/>
                <a:cs typeface="Arial" panose="020B0604020202020204" pitchFamily="34" charset="0"/>
              </a:rPr>
              <a:t> </a:t>
            </a:r>
            <a:r>
              <a:rPr lang="en-US" sz="3200" dirty="0" err="1" smtClean="0">
                <a:solidFill>
                  <a:srgbClr val="0000FF"/>
                </a:solidFill>
                <a:latin typeface="Arial" panose="020B0604020202020204" pitchFamily="34" charset="0"/>
                <a:cs typeface="Arial" panose="020B0604020202020204" pitchFamily="34" charset="0"/>
              </a:rPr>
              <a:t>sở</a:t>
            </a:r>
            <a:r>
              <a:rPr lang="en-US" sz="3200" dirty="0" smtClean="0">
                <a:solidFill>
                  <a:srgbClr val="0000FF"/>
                </a:solidFill>
                <a:latin typeface="Arial" panose="020B0604020202020204" pitchFamily="34" charset="0"/>
                <a:cs typeface="Arial" panose="020B0604020202020204" pitchFamily="34" charset="0"/>
              </a:rPr>
              <a:t> </a:t>
            </a:r>
            <a:r>
              <a:rPr lang="en-US" sz="3200" dirty="0" err="1" smtClean="0">
                <a:solidFill>
                  <a:srgbClr val="0000FF"/>
                </a:solidFill>
                <a:latin typeface="Arial" panose="020B0604020202020204" pitchFamily="34" charset="0"/>
                <a:cs typeface="Arial" panose="020B0604020202020204" pitchFamily="34" charset="0"/>
              </a:rPr>
              <a:t>hữu</a:t>
            </a:r>
            <a:endParaRPr lang="en-US" sz="3200" dirty="0" smtClean="0">
              <a:solidFill>
                <a:srgbClr val="0000FF"/>
              </a:solidFill>
              <a:latin typeface="Arial" panose="020B0604020202020204" pitchFamily="34" charset="0"/>
              <a:cs typeface="Arial" panose="020B0604020202020204" pitchFamily="34" charset="0"/>
            </a:endParaRPr>
          </a:p>
          <a:p>
            <a:pPr algn="ctr"/>
            <a:endParaRPr lang="en-US" dirty="0" smtClean="0">
              <a:latin typeface="Arial" panose="020B0604020202020204" pitchFamily="34" charset="0"/>
              <a:cs typeface="Arial" panose="020B0604020202020204" pitchFamily="34" charset="0"/>
            </a:endParaRPr>
          </a:p>
        </p:txBody>
      </p:sp>
      <p:sp>
        <p:nvSpPr>
          <p:cNvPr id="155" name="Text Box 12"/>
          <p:cNvSpPr txBox="1">
            <a:spLocks noChangeArrowheads="1"/>
          </p:cNvSpPr>
          <p:nvPr/>
        </p:nvSpPr>
        <p:spPr bwMode="auto">
          <a:xfrm>
            <a:off x="228600" y="1219196"/>
            <a:ext cx="8450943" cy="5262979"/>
          </a:xfrm>
          <a:prstGeom prst="rect">
            <a:avLst/>
          </a:prstGeom>
          <a:solidFill>
            <a:srgbClr val="FFFFCC"/>
          </a:solidFill>
          <a:ln w="12700">
            <a:solidFill>
              <a:srgbClr val="000000"/>
            </a:solidFill>
            <a:miter lim="800000"/>
            <a:headEnd/>
            <a:tailEnd/>
          </a:ln>
          <a:effectLst>
            <a:outerShdw dist="107763" dir="2700000" algn="ctr" rotWithShape="0">
              <a:schemeClr val="bg2"/>
            </a:outerShdw>
          </a:effectLst>
        </p:spPr>
        <p:txBody>
          <a:bodyPr wrap="square">
            <a:spAutoFit/>
          </a:bodyPr>
          <a:lstStyle/>
          <a:p>
            <a:pPr algn="just" eaLnBrk="0" hangingPunct="0">
              <a:buFontTx/>
              <a:buChar char="-"/>
              <a:defRPr/>
            </a:pPr>
            <a:r>
              <a:rPr lang="en-US" sz="2800" b="0" dirty="0">
                <a:solidFill>
                  <a:schemeClr val="tx2"/>
                </a:solidFill>
              </a:rPr>
              <a:t> </a:t>
            </a:r>
            <a:r>
              <a:rPr lang="en-US" sz="2800" b="1" i="1" dirty="0" err="1">
                <a:solidFill>
                  <a:schemeClr val="tx2"/>
                </a:solidFill>
                <a:latin typeface="Arial" pitchFamily="34" charset="0"/>
                <a:cs typeface="Arial" pitchFamily="34" charset="0"/>
              </a:rPr>
              <a:t>Vốn</a:t>
            </a:r>
            <a:r>
              <a:rPr lang="en-US" sz="2800" b="1" i="1" dirty="0">
                <a:solidFill>
                  <a:schemeClr val="tx2"/>
                </a:solidFill>
                <a:latin typeface="Arial" pitchFamily="34" charset="0"/>
                <a:cs typeface="Arial" pitchFamily="34" charset="0"/>
              </a:rPr>
              <a:t> </a:t>
            </a:r>
            <a:r>
              <a:rPr lang="en-US" sz="2800" b="1" i="1" dirty="0" err="1" smtClean="0">
                <a:solidFill>
                  <a:schemeClr val="tx2"/>
                </a:solidFill>
                <a:latin typeface="Arial" pitchFamily="34" charset="0"/>
                <a:cs typeface="Arial" pitchFamily="34" charset="0"/>
              </a:rPr>
              <a:t>góp</a:t>
            </a:r>
            <a:r>
              <a:rPr lang="en-US" sz="2800" b="1" i="1" dirty="0" smtClean="0">
                <a:solidFill>
                  <a:schemeClr val="tx2"/>
                </a:solidFill>
                <a:latin typeface="Arial" pitchFamily="34" charset="0"/>
                <a:cs typeface="Arial" pitchFamily="34" charset="0"/>
              </a:rPr>
              <a:t> </a:t>
            </a:r>
            <a:r>
              <a:rPr lang="en-US" sz="2800" b="1" i="1" dirty="0" err="1" smtClean="0">
                <a:solidFill>
                  <a:schemeClr val="tx2"/>
                </a:solidFill>
                <a:latin typeface="Arial" pitchFamily="34" charset="0"/>
                <a:cs typeface="Arial" pitchFamily="34" charset="0"/>
              </a:rPr>
              <a:t>của</a:t>
            </a:r>
            <a:r>
              <a:rPr lang="en-US" sz="2800" b="1" i="1" dirty="0" smtClean="0">
                <a:solidFill>
                  <a:schemeClr val="tx2"/>
                </a:solidFill>
                <a:latin typeface="Arial" pitchFamily="34" charset="0"/>
                <a:cs typeface="Arial" pitchFamily="34" charset="0"/>
              </a:rPr>
              <a:t> </a:t>
            </a:r>
            <a:r>
              <a:rPr lang="en-US" sz="2800" b="1" i="1" dirty="0" err="1">
                <a:solidFill>
                  <a:schemeClr val="tx2"/>
                </a:solidFill>
                <a:latin typeface="Arial" pitchFamily="34" charset="0"/>
                <a:cs typeface="Arial" pitchFamily="34" charset="0"/>
              </a:rPr>
              <a:t>chủ</a:t>
            </a:r>
            <a:r>
              <a:rPr lang="en-US" sz="2800" b="1" i="1" dirty="0">
                <a:solidFill>
                  <a:schemeClr val="tx2"/>
                </a:solidFill>
                <a:latin typeface="Arial" pitchFamily="34" charset="0"/>
                <a:cs typeface="Arial" pitchFamily="34" charset="0"/>
              </a:rPr>
              <a:t> </a:t>
            </a:r>
            <a:r>
              <a:rPr lang="en-US" sz="2800" b="1" i="1" dirty="0" err="1">
                <a:solidFill>
                  <a:schemeClr val="tx2"/>
                </a:solidFill>
                <a:latin typeface="Arial" pitchFamily="34" charset="0"/>
                <a:cs typeface="Arial" pitchFamily="34" charset="0"/>
              </a:rPr>
              <a:t>sở</a:t>
            </a:r>
            <a:r>
              <a:rPr lang="en-US" sz="2800" b="1" i="1" dirty="0">
                <a:solidFill>
                  <a:schemeClr val="tx2"/>
                </a:solidFill>
                <a:latin typeface="Arial" pitchFamily="34" charset="0"/>
                <a:cs typeface="Arial" pitchFamily="34" charset="0"/>
              </a:rPr>
              <a:t> </a:t>
            </a:r>
            <a:r>
              <a:rPr lang="en-US" sz="2800" b="1" i="1" dirty="0" err="1">
                <a:solidFill>
                  <a:schemeClr val="tx2"/>
                </a:solidFill>
                <a:latin typeface="Arial" pitchFamily="34" charset="0"/>
                <a:cs typeface="Arial" pitchFamily="34" charset="0"/>
              </a:rPr>
              <a:t>hữu</a:t>
            </a:r>
            <a:r>
              <a:rPr lang="en-US" sz="2800" b="0" dirty="0">
                <a:solidFill>
                  <a:schemeClr val="tx2"/>
                </a:solidFill>
                <a:latin typeface="Arial" pitchFamily="34" charset="0"/>
                <a:cs typeface="Arial" pitchFamily="34" charset="0"/>
              </a:rPr>
              <a:t>: </a:t>
            </a:r>
            <a:r>
              <a:rPr lang="en-US" sz="2800" b="0" dirty="0" smtClean="0">
                <a:solidFill>
                  <a:schemeClr val="tx2"/>
                </a:solidFill>
                <a:latin typeface="Arial" pitchFamily="34" charset="0"/>
                <a:cs typeface="Arial" pitchFamily="34" charset="0"/>
              </a:rPr>
              <a:t>là </a:t>
            </a:r>
            <a:r>
              <a:rPr lang="en-US" sz="2800" b="0" dirty="0" err="1" smtClean="0">
                <a:solidFill>
                  <a:schemeClr val="tx2"/>
                </a:solidFill>
                <a:latin typeface="Arial" pitchFamily="34" charset="0"/>
                <a:cs typeface="Arial" pitchFamily="34" charset="0"/>
              </a:rPr>
              <a:t>vốn</a:t>
            </a:r>
            <a:r>
              <a:rPr lang="en-US" sz="2800" b="0" dirty="0" smtClean="0">
                <a:solidFill>
                  <a:schemeClr val="tx2"/>
                </a:solidFill>
                <a:latin typeface="Arial" pitchFamily="34" charset="0"/>
                <a:cs typeface="Arial" pitchFamily="34" charset="0"/>
              </a:rPr>
              <a:t> </a:t>
            </a:r>
            <a:r>
              <a:rPr lang="en-US" sz="2800" b="0" dirty="0" err="1" smtClean="0">
                <a:solidFill>
                  <a:schemeClr val="tx2"/>
                </a:solidFill>
                <a:latin typeface="Arial" pitchFamily="34" charset="0"/>
                <a:cs typeface="Arial" pitchFamily="34" charset="0"/>
              </a:rPr>
              <a:t>góp</a:t>
            </a:r>
            <a:r>
              <a:rPr lang="en-US" sz="2800" b="0" dirty="0" smtClean="0">
                <a:solidFill>
                  <a:schemeClr val="tx2"/>
                </a:solidFill>
                <a:latin typeface="Arial" pitchFamily="34" charset="0"/>
                <a:cs typeface="Arial" pitchFamily="34" charset="0"/>
              </a:rPr>
              <a:t> </a:t>
            </a:r>
            <a:r>
              <a:rPr lang="en-US" sz="2800" b="0" dirty="0" err="1" smtClean="0">
                <a:solidFill>
                  <a:schemeClr val="tx2"/>
                </a:solidFill>
                <a:latin typeface="Arial" pitchFamily="34" charset="0"/>
                <a:cs typeface="Arial" pitchFamily="34" charset="0"/>
              </a:rPr>
              <a:t>của</a:t>
            </a:r>
            <a:r>
              <a:rPr lang="en-US" sz="2800" b="0" dirty="0" smtClean="0">
                <a:solidFill>
                  <a:schemeClr val="tx2"/>
                </a:solidFill>
                <a:latin typeface="Arial" pitchFamily="34" charset="0"/>
                <a:cs typeface="Arial" pitchFamily="34" charset="0"/>
              </a:rPr>
              <a:t> </a:t>
            </a:r>
            <a:r>
              <a:rPr lang="en-US" sz="2800" b="0" dirty="0" err="1" smtClean="0">
                <a:solidFill>
                  <a:schemeClr val="tx2"/>
                </a:solidFill>
                <a:latin typeface="Arial" pitchFamily="34" charset="0"/>
                <a:cs typeface="Arial" pitchFamily="34" charset="0"/>
              </a:rPr>
              <a:t>chủ</a:t>
            </a:r>
            <a:r>
              <a:rPr lang="en-US" sz="2800" b="0" dirty="0" smtClean="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doanh</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nghiệp</a:t>
            </a:r>
            <a:r>
              <a:rPr lang="en-US" sz="2800" b="0" dirty="0" smtClean="0">
                <a:solidFill>
                  <a:schemeClr val="tx2"/>
                </a:solidFill>
                <a:latin typeface="Arial" pitchFamily="34" charset="0"/>
                <a:cs typeface="Arial" pitchFamily="34" charset="0"/>
              </a:rPr>
              <a:t>,</a:t>
            </a:r>
            <a:r>
              <a:rPr lang="en-US" sz="2800" dirty="0">
                <a:solidFill>
                  <a:srgbClr val="44546A"/>
                </a:solidFill>
                <a:latin typeface="Arial" pitchFamily="34" charset="0"/>
                <a:cs typeface="Arial" pitchFamily="34" charset="0"/>
              </a:rPr>
              <a:t> </a:t>
            </a:r>
            <a:r>
              <a:rPr lang="en-US" sz="2800" dirty="0" err="1">
                <a:solidFill>
                  <a:srgbClr val="44546A"/>
                </a:solidFill>
                <a:latin typeface="Arial" pitchFamily="34" charset="0"/>
                <a:cs typeface="Arial" pitchFamily="34" charset="0"/>
              </a:rPr>
              <a:t>của</a:t>
            </a:r>
            <a:r>
              <a:rPr lang="en-US" sz="2800" dirty="0">
                <a:solidFill>
                  <a:srgbClr val="44546A"/>
                </a:solidFill>
                <a:latin typeface="Arial" pitchFamily="34" charset="0"/>
                <a:cs typeface="Arial" pitchFamily="34" charset="0"/>
              </a:rPr>
              <a:t> </a:t>
            </a:r>
            <a:r>
              <a:rPr lang="en-US" sz="2800" dirty="0" err="1">
                <a:solidFill>
                  <a:srgbClr val="44546A"/>
                </a:solidFill>
                <a:latin typeface="Arial" pitchFamily="34" charset="0"/>
                <a:cs typeface="Arial" pitchFamily="34" charset="0"/>
              </a:rPr>
              <a:t>các</a:t>
            </a:r>
            <a:r>
              <a:rPr lang="en-US" sz="2800" dirty="0">
                <a:solidFill>
                  <a:srgbClr val="44546A"/>
                </a:solidFill>
                <a:latin typeface="Arial" pitchFamily="34" charset="0"/>
                <a:cs typeface="Arial" pitchFamily="34" charset="0"/>
              </a:rPr>
              <a:t> </a:t>
            </a:r>
            <a:r>
              <a:rPr lang="en-US" sz="2800" dirty="0" err="1">
                <a:solidFill>
                  <a:srgbClr val="44546A"/>
                </a:solidFill>
                <a:latin typeface="Arial" pitchFamily="34" charset="0"/>
                <a:cs typeface="Arial" pitchFamily="34" charset="0"/>
              </a:rPr>
              <a:t>thành</a:t>
            </a:r>
            <a:r>
              <a:rPr lang="en-US" sz="2800" dirty="0">
                <a:solidFill>
                  <a:srgbClr val="44546A"/>
                </a:solidFill>
                <a:latin typeface="Arial" pitchFamily="34" charset="0"/>
                <a:cs typeface="Arial" pitchFamily="34" charset="0"/>
              </a:rPr>
              <a:t> </a:t>
            </a:r>
            <a:r>
              <a:rPr lang="en-US" sz="2800" dirty="0" err="1" smtClean="0">
                <a:solidFill>
                  <a:srgbClr val="44546A"/>
                </a:solidFill>
                <a:latin typeface="Arial" pitchFamily="34" charset="0"/>
                <a:cs typeface="Arial" pitchFamily="34" charset="0"/>
              </a:rPr>
              <a:t>viên</a:t>
            </a:r>
            <a:r>
              <a:rPr lang="en-US" sz="2800" dirty="0" smtClean="0">
                <a:solidFill>
                  <a:srgbClr val="44546A"/>
                </a:solidFill>
                <a:latin typeface="Arial" pitchFamily="34" charset="0"/>
                <a:cs typeface="Arial" pitchFamily="34" charset="0"/>
              </a:rPr>
              <a:t>,</a:t>
            </a:r>
            <a:r>
              <a:rPr lang="en-US" sz="2800" b="0" dirty="0" smtClean="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vốn</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cổ</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phần</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vốn</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của</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nhà</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nước</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hoặc</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cấp</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trên</a:t>
            </a:r>
            <a:r>
              <a:rPr lang="en-US" sz="2800" b="0" dirty="0">
                <a:solidFill>
                  <a:schemeClr val="tx2"/>
                </a:solidFill>
                <a:latin typeface="Arial" pitchFamily="34" charset="0"/>
                <a:cs typeface="Arial" pitchFamily="34" charset="0"/>
              </a:rPr>
              <a:t> </a:t>
            </a:r>
            <a:r>
              <a:rPr lang="en-US" sz="2800" b="0" dirty="0" err="1" smtClean="0">
                <a:solidFill>
                  <a:schemeClr val="tx2"/>
                </a:solidFill>
                <a:latin typeface="Arial" pitchFamily="34" charset="0"/>
                <a:cs typeface="Arial" pitchFamily="34" charset="0"/>
              </a:rPr>
              <a:t>cấp</a:t>
            </a:r>
            <a:r>
              <a:rPr lang="en-US" sz="2800" b="0" dirty="0" smtClean="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Đối</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với</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công</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ty</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cổ</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phần</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là</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giá</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trị</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cổ</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phần</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đã</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phát</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hành</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theo</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mệnh</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giá</a:t>
            </a:r>
            <a:r>
              <a:rPr lang="en-US" sz="2800" b="0" dirty="0">
                <a:solidFill>
                  <a:schemeClr val="tx2"/>
                </a:solidFill>
                <a:latin typeface="Arial" pitchFamily="34" charset="0"/>
                <a:cs typeface="Arial" pitchFamily="34" charset="0"/>
              </a:rPr>
              <a:t>.</a:t>
            </a:r>
          </a:p>
          <a:p>
            <a:pPr algn="just" eaLnBrk="0" hangingPunct="0">
              <a:buFontTx/>
              <a:buChar char="-"/>
              <a:defRPr/>
            </a:pPr>
            <a:r>
              <a:rPr lang="en-US" sz="2800" b="0" dirty="0">
                <a:solidFill>
                  <a:schemeClr val="tx2"/>
                </a:solidFill>
                <a:latin typeface="Arial" pitchFamily="34" charset="0"/>
                <a:cs typeface="Arial" pitchFamily="34" charset="0"/>
              </a:rPr>
              <a:t> </a:t>
            </a:r>
            <a:r>
              <a:rPr lang="en-US" sz="2800" b="1" i="1" dirty="0" err="1">
                <a:solidFill>
                  <a:schemeClr val="tx2"/>
                </a:solidFill>
                <a:latin typeface="Arial" pitchFamily="34" charset="0"/>
                <a:cs typeface="Arial" pitchFamily="34" charset="0"/>
              </a:rPr>
              <a:t>Thặng</a:t>
            </a:r>
            <a:r>
              <a:rPr lang="en-US" sz="2800" b="1" i="1" dirty="0">
                <a:solidFill>
                  <a:schemeClr val="tx2"/>
                </a:solidFill>
                <a:latin typeface="Arial" pitchFamily="34" charset="0"/>
                <a:cs typeface="Arial" pitchFamily="34" charset="0"/>
              </a:rPr>
              <a:t> </a:t>
            </a:r>
            <a:r>
              <a:rPr lang="en-US" sz="2800" b="1" i="1" dirty="0" err="1">
                <a:solidFill>
                  <a:schemeClr val="tx2"/>
                </a:solidFill>
                <a:latin typeface="Arial" pitchFamily="34" charset="0"/>
                <a:cs typeface="Arial" pitchFamily="34" charset="0"/>
              </a:rPr>
              <a:t>dư</a:t>
            </a:r>
            <a:r>
              <a:rPr lang="en-US" sz="2800" b="1" i="1" dirty="0">
                <a:solidFill>
                  <a:schemeClr val="tx2"/>
                </a:solidFill>
                <a:latin typeface="Arial" pitchFamily="34" charset="0"/>
                <a:cs typeface="Arial" pitchFamily="34" charset="0"/>
              </a:rPr>
              <a:t> </a:t>
            </a:r>
            <a:r>
              <a:rPr lang="en-US" sz="2800" b="1" i="1" dirty="0" err="1">
                <a:solidFill>
                  <a:schemeClr val="tx2"/>
                </a:solidFill>
                <a:latin typeface="Arial" pitchFamily="34" charset="0"/>
                <a:cs typeface="Arial" pitchFamily="34" charset="0"/>
              </a:rPr>
              <a:t>vốn</a:t>
            </a:r>
            <a:r>
              <a:rPr lang="en-US" sz="2800" b="1" i="1" dirty="0">
                <a:solidFill>
                  <a:schemeClr val="tx2"/>
                </a:solidFill>
                <a:latin typeface="Arial" pitchFamily="34" charset="0"/>
                <a:cs typeface="Arial" pitchFamily="34" charset="0"/>
              </a:rPr>
              <a:t> </a:t>
            </a:r>
            <a:r>
              <a:rPr lang="en-US" sz="2800" b="1" i="1" dirty="0" err="1">
                <a:solidFill>
                  <a:schemeClr val="tx2"/>
                </a:solidFill>
                <a:latin typeface="Arial" pitchFamily="34" charset="0"/>
                <a:cs typeface="Arial" pitchFamily="34" charset="0"/>
              </a:rPr>
              <a:t>cổ</a:t>
            </a:r>
            <a:r>
              <a:rPr lang="en-US" sz="2800" b="1" i="1" dirty="0">
                <a:solidFill>
                  <a:schemeClr val="tx2"/>
                </a:solidFill>
                <a:latin typeface="Arial" pitchFamily="34" charset="0"/>
                <a:cs typeface="Arial" pitchFamily="34" charset="0"/>
              </a:rPr>
              <a:t> </a:t>
            </a:r>
            <a:r>
              <a:rPr lang="en-US" sz="2800" b="1" i="1" dirty="0" err="1">
                <a:solidFill>
                  <a:schemeClr val="tx2"/>
                </a:solidFill>
                <a:latin typeface="Arial" pitchFamily="34" charset="0"/>
                <a:cs typeface="Arial" pitchFamily="34" charset="0"/>
              </a:rPr>
              <a:t>phần</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là</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chênh</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lệch</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giữa</a:t>
            </a:r>
            <a:r>
              <a:rPr lang="en-US" sz="2800" b="0" dirty="0">
                <a:solidFill>
                  <a:schemeClr val="tx2"/>
                </a:solidFill>
                <a:latin typeface="Arial" pitchFamily="34" charset="0"/>
                <a:cs typeface="Arial" pitchFamily="34" charset="0"/>
              </a:rPr>
              <a:t> </a:t>
            </a:r>
            <a:r>
              <a:rPr lang="en-US" sz="2800" b="0" dirty="0" err="1" smtClean="0">
                <a:solidFill>
                  <a:schemeClr val="tx2"/>
                </a:solidFill>
                <a:latin typeface="Arial" pitchFamily="34" charset="0"/>
                <a:cs typeface="Arial" pitchFamily="34" charset="0"/>
              </a:rPr>
              <a:t>gia</a:t>
            </a:r>
            <a:r>
              <a:rPr lang="en-US" sz="2800" b="0" dirty="0" smtClean="0">
                <a:solidFill>
                  <a:schemeClr val="tx2"/>
                </a:solidFill>
                <a:latin typeface="Arial" pitchFamily="34" charset="0"/>
                <a:cs typeface="Arial" pitchFamily="34" charset="0"/>
              </a:rPr>
              <a:t>́ </a:t>
            </a:r>
            <a:r>
              <a:rPr lang="en-US" sz="2800" b="0" dirty="0" err="1" smtClean="0">
                <a:solidFill>
                  <a:schemeClr val="tx2"/>
                </a:solidFill>
                <a:latin typeface="Arial" pitchFamily="34" charset="0"/>
                <a:cs typeface="Arial" pitchFamily="34" charset="0"/>
              </a:rPr>
              <a:t>phát</a:t>
            </a:r>
            <a:r>
              <a:rPr lang="en-US" sz="2800" b="0" dirty="0" smtClean="0">
                <a:solidFill>
                  <a:schemeClr val="tx2"/>
                </a:solidFill>
                <a:latin typeface="Arial" pitchFamily="34" charset="0"/>
                <a:cs typeface="Arial" pitchFamily="34" charset="0"/>
              </a:rPr>
              <a:t> </a:t>
            </a:r>
            <a:r>
              <a:rPr lang="en-US" sz="2800" b="0" dirty="0" err="1" smtClean="0">
                <a:solidFill>
                  <a:schemeClr val="tx2"/>
                </a:solidFill>
                <a:latin typeface="Arial" pitchFamily="34" charset="0"/>
                <a:cs typeface="Arial" pitchFamily="34" charset="0"/>
              </a:rPr>
              <a:t>hành</a:t>
            </a:r>
            <a:r>
              <a:rPr lang="en-US" sz="2800" b="0" dirty="0" smtClean="0">
                <a:solidFill>
                  <a:schemeClr val="tx2"/>
                </a:solidFill>
                <a:latin typeface="Arial" pitchFamily="34" charset="0"/>
                <a:cs typeface="Arial" pitchFamily="34" charset="0"/>
              </a:rPr>
              <a:t> </a:t>
            </a:r>
            <a:r>
              <a:rPr lang="en-US" sz="2800" b="0" dirty="0" err="1" smtClean="0">
                <a:solidFill>
                  <a:schemeClr val="tx2"/>
                </a:solidFill>
                <a:latin typeface="Arial" pitchFamily="34" charset="0"/>
                <a:cs typeface="Arial" pitchFamily="34" charset="0"/>
              </a:rPr>
              <a:t>va</a:t>
            </a:r>
            <a:r>
              <a:rPr lang="en-US" sz="2800" b="0" dirty="0" smtClean="0">
                <a:solidFill>
                  <a:schemeClr val="tx2"/>
                </a:solidFill>
                <a:latin typeface="Arial" pitchFamily="34" charset="0"/>
                <a:cs typeface="Arial" pitchFamily="34" charset="0"/>
              </a:rPr>
              <a:t>̀ </a:t>
            </a:r>
            <a:r>
              <a:rPr lang="en-US" sz="2800" b="0" dirty="0" err="1" smtClean="0">
                <a:solidFill>
                  <a:schemeClr val="tx2"/>
                </a:solidFill>
                <a:latin typeface="Arial" pitchFamily="34" charset="0"/>
                <a:cs typeface="Arial" pitchFamily="34" charset="0"/>
              </a:rPr>
              <a:t>mệnh</a:t>
            </a:r>
            <a:r>
              <a:rPr lang="en-US" sz="2800" b="0" dirty="0" smtClean="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giá</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cổ</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phiếu</a:t>
            </a:r>
            <a:r>
              <a:rPr lang="en-US" sz="2800" b="0" dirty="0">
                <a:solidFill>
                  <a:schemeClr val="tx2"/>
                </a:solidFill>
                <a:latin typeface="Arial" pitchFamily="34" charset="0"/>
                <a:cs typeface="Arial" pitchFamily="34" charset="0"/>
              </a:rPr>
              <a:t> </a:t>
            </a:r>
            <a:r>
              <a:rPr lang="en-US" sz="2800" b="0" dirty="0" smtClean="0">
                <a:solidFill>
                  <a:schemeClr val="tx2"/>
                </a:solidFill>
                <a:latin typeface="Arial" pitchFamily="34" charset="0"/>
                <a:cs typeface="Arial" pitchFamily="34" charset="0"/>
              </a:rPr>
              <a:t>(</a:t>
            </a:r>
            <a:r>
              <a:rPr lang="en-US" sz="2800" b="0" dirty="0" err="1">
                <a:solidFill>
                  <a:schemeClr val="tx2"/>
                </a:solidFill>
                <a:latin typeface="Arial" pitchFamily="34" charset="0"/>
                <a:cs typeface="Arial" pitchFamily="34" charset="0"/>
              </a:rPr>
              <a:t>chỉ</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áp</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dụng</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cho</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công</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ty</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cổ</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phần</a:t>
            </a:r>
            <a:r>
              <a:rPr lang="en-US" sz="2800" b="0" dirty="0" smtClean="0">
                <a:solidFill>
                  <a:schemeClr val="tx2"/>
                </a:solidFill>
                <a:latin typeface="Arial" pitchFamily="34" charset="0"/>
                <a:cs typeface="Arial" pitchFamily="34" charset="0"/>
              </a:rPr>
              <a:t>)</a:t>
            </a:r>
          </a:p>
          <a:p>
            <a:pPr algn="just" eaLnBrk="0" hangingPunct="0">
              <a:buFontTx/>
              <a:buChar char="-"/>
              <a:defRPr/>
            </a:pPr>
            <a:r>
              <a:rPr lang="en-US" sz="2800" b="0" dirty="0" smtClean="0">
                <a:solidFill>
                  <a:schemeClr val="tx2"/>
                </a:solidFill>
                <a:latin typeface="Arial" pitchFamily="34" charset="0"/>
                <a:cs typeface="Arial" pitchFamily="34" charset="0"/>
              </a:rPr>
              <a:t> </a:t>
            </a:r>
            <a:r>
              <a:rPr lang="en-US" sz="2800" b="1" i="1" dirty="0" err="1" smtClean="0">
                <a:solidFill>
                  <a:schemeClr val="tx2"/>
                </a:solidFill>
                <a:latin typeface="Arial" pitchFamily="34" charset="0"/>
                <a:cs typeface="Arial" pitchFamily="34" charset="0"/>
              </a:rPr>
              <a:t>Quyền</a:t>
            </a:r>
            <a:r>
              <a:rPr lang="en-US" sz="2800" b="1" i="1" dirty="0" smtClean="0">
                <a:solidFill>
                  <a:schemeClr val="tx2"/>
                </a:solidFill>
                <a:latin typeface="Arial" pitchFamily="34" charset="0"/>
                <a:cs typeface="Arial" pitchFamily="34" charset="0"/>
              </a:rPr>
              <a:t> </a:t>
            </a:r>
            <a:r>
              <a:rPr lang="en-US" sz="2800" b="1" i="1" dirty="0" err="1" smtClean="0">
                <a:solidFill>
                  <a:schemeClr val="tx2"/>
                </a:solidFill>
                <a:latin typeface="Arial" pitchFamily="34" charset="0"/>
                <a:cs typeface="Arial" pitchFamily="34" charset="0"/>
              </a:rPr>
              <a:t>chọn</a:t>
            </a:r>
            <a:r>
              <a:rPr lang="en-US" sz="2800" b="1" i="1" dirty="0" smtClean="0">
                <a:solidFill>
                  <a:schemeClr val="tx2"/>
                </a:solidFill>
                <a:latin typeface="Arial" pitchFamily="34" charset="0"/>
                <a:cs typeface="Arial" pitchFamily="34" charset="0"/>
              </a:rPr>
              <a:t> </a:t>
            </a:r>
            <a:r>
              <a:rPr lang="en-US" sz="2800" b="1" i="1" dirty="0" err="1" smtClean="0">
                <a:solidFill>
                  <a:schemeClr val="tx2"/>
                </a:solidFill>
                <a:latin typeface="Arial" pitchFamily="34" charset="0"/>
                <a:cs typeface="Arial" pitchFamily="34" charset="0"/>
              </a:rPr>
              <a:t>chuyển</a:t>
            </a:r>
            <a:r>
              <a:rPr lang="en-US" sz="2800" b="1" i="1" dirty="0" smtClean="0">
                <a:solidFill>
                  <a:schemeClr val="tx2"/>
                </a:solidFill>
                <a:latin typeface="Arial" pitchFamily="34" charset="0"/>
                <a:cs typeface="Arial" pitchFamily="34" charset="0"/>
              </a:rPr>
              <a:t> </a:t>
            </a:r>
            <a:r>
              <a:rPr lang="en-US" sz="2800" b="1" i="1" dirty="0" err="1" smtClean="0">
                <a:solidFill>
                  <a:schemeClr val="tx2"/>
                </a:solidFill>
                <a:latin typeface="Arial" pitchFamily="34" charset="0"/>
                <a:cs typeface="Arial" pitchFamily="34" charset="0"/>
              </a:rPr>
              <a:t>đổi</a:t>
            </a:r>
            <a:r>
              <a:rPr lang="en-US" sz="2800" b="1" i="1" dirty="0" smtClean="0">
                <a:solidFill>
                  <a:schemeClr val="tx2"/>
                </a:solidFill>
                <a:latin typeface="Arial" pitchFamily="34" charset="0"/>
                <a:cs typeface="Arial" pitchFamily="34" charset="0"/>
              </a:rPr>
              <a:t> </a:t>
            </a:r>
            <a:r>
              <a:rPr lang="en-US" sz="2800" b="1" i="1" dirty="0" err="1" smtClean="0">
                <a:solidFill>
                  <a:schemeClr val="tx2"/>
                </a:solidFill>
                <a:latin typeface="Arial" pitchFamily="34" charset="0"/>
                <a:cs typeface="Arial" pitchFamily="34" charset="0"/>
              </a:rPr>
              <a:t>trái</a:t>
            </a:r>
            <a:r>
              <a:rPr lang="en-US" sz="2800" b="1" i="1" dirty="0" smtClean="0">
                <a:solidFill>
                  <a:schemeClr val="tx2"/>
                </a:solidFill>
                <a:latin typeface="Arial" pitchFamily="34" charset="0"/>
                <a:cs typeface="Arial" pitchFamily="34" charset="0"/>
              </a:rPr>
              <a:t> </a:t>
            </a:r>
            <a:r>
              <a:rPr lang="en-US" sz="2800" b="1" i="1" dirty="0" err="1" smtClean="0">
                <a:solidFill>
                  <a:schemeClr val="tx2"/>
                </a:solidFill>
                <a:latin typeface="Arial" pitchFamily="34" charset="0"/>
                <a:cs typeface="Arial" pitchFamily="34" charset="0"/>
              </a:rPr>
              <a:t>phiếu</a:t>
            </a:r>
            <a:r>
              <a:rPr lang="en-US" sz="2800" b="0" dirty="0" smtClean="0">
                <a:solidFill>
                  <a:schemeClr val="tx2"/>
                </a:solidFill>
                <a:latin typeface="Arial" pitchFamily="34" charset="0"/>
                <a:cs typeface="Arial" pitchFamily="34" charset="0"/>
              </a:rPr>
              <a:t>: là </a:t>
            </a:r>
            <a:r>
              <a:rPr lang="en-US" sz="2800" b="0" dirty="0" err="1" smtClean="0">
                <a:solidFill>
                  <a:schemeClr val="tx2"/>
                </a:solidFill>
                <a:latin typeface="Arial" pitchFamily="34" charset="0"/>
                <a:cs typeface="Arial" pitchFamily="34" charset="0"/>
              </a:rPr>
              <a:t>cấu</a:t>
            </a:r>
            <a:r>
              <a:rPr lang="en-US" sz="2800" b="0" dirty="0" smtClean="0">
                <a:solidFill>
                  <a:schemeClr val="tx2"/>
                </a:solidFill>
                <a:latin typeface="Arial" pitchFamily="34" charset="0"/>
                <a:cs typeface="Arial" pitchFamily="34" charset="0"/>
              </a:rPr>
              <a:t> </a:t>
            </a:r>
            <a:r>
              <a:rPr lang="en-US" sz="2800" b="0" dirty="0" err="1" smtClean="0">
                <a:solidFill>
                  <a:schemeClr val="tx2"/>
                </a:solidFill>
                <a:latin typeface="Arial" pitchFamily="34" charset="0"/>
                <a:cs typeface="Arial" pitchFamily="34" charset="0"/>
              </a:rPr>
              <a:t>phần</a:t>
            </a:r>
            <a:r>
              <a:rPr lang="en-US" sz="2800" b="0" dirty="0" smtClean="0">
                <a:solidFill>
                  <a:schemeClr val="tx2"/>
                </a:solidFill>
                <a:latin typeface="Arial" pitchFamily="34" charset="0"/>
                <a:cs typeface="Arial" pitchFamily="34" charset="0"/>
              </a:rPr>
              <a:t> </a:t>
            </a:r>
            <a:r>
              <a:rPr lang="en-US" sz="2800" b="0" dirty="0" err="1" smtClean="0">
                <a:solidFill>
                  <a:schemeClr val="tx2"/>
                </a:solidFill>
                <a:latin typeface="Arial" pitchFamily="34" charset="0"/>
                <a:cs typeface="Arial" pitchFamily="34" charset="0"/>
              </a:rPr>
              <a:t>vốn</a:t>
            </a:r>
            <a:r>
              <a:rPr lang="en-US" sz="2800" b="0" dirty="0" smtClean="0">
                <a:solidFill>
                  <a:schemeClr val="tx2"/>
                </a:solidFill>
                <a:latin typeface="Arial" pitchFamily="34" charset="0"/>
                <a:cs typeface="Arial" pitchFamily="34" charset="0"/>
              </a:rPr>
              <a:t> </a:t>
            </a:r>
            <a:r>
              <a:rPr lang="en-US" sz="2800" b="0" dirty="0" err="1" smtClean="0">
                <a:solidFill>
                  <a:schemeClr val="tx2"/>
                </a:solidFill>
                <a:latin typeface="Arial" pitchFamily="34" charset="0"/>
                <a:cs typeface="Arial" pitchFamily="34" charset="0"/>
              </a:rPr>
              <a:t>của</a:t>
            </a:r>
            <a:r>
              <a:rPr lang="en-US" sz="2800" b="0" dirty="0" smtClean="0">
                <a:solidFill>
                  <a:schemeClr val="tx2"/>
                </a:solidFill>
                <a:latin typeface="Arial" pitchFamily="34" charset="0"/>
                <a:cs typeface="Arial" pitchFamily="34" charset="0"/>
              </a:rPr>
              <a:t> </a:t>
            </a:r>
            <a:r>
              <a:rPr lang="en-US" sz="2800" b="0" dirty="0" err="1" smtClean="0">
                <a:solidFill>
                  <a:schemeClr val="tx2"/>
                </a:solidFill>
                <a:latin typeface="Arial" pitchFamily="34" charset="0"/>
                <a:cs typeface="Arial" pitchFamily="34" charset="0"/>
              </a:rPr>
              <a:t>trái</a:t>
            </a:r>
            <a:r>
              <a:rPr lang="en-US" sz="2800" b="0" dirty="0" smtClean="0">
                <a:solidFill>
                  <a:schemeClr val="tx2"/>
                </a:solidFill>
                <a:latin typeface="Arial" pitchFamily="34" charset="0"/>
                <a:cs typeface="Arial" pitchFamily="34" charset="0"/>
              </a:rPr>
              <a:t> </a:t>
            </a:r>
            <a:r>
              <a:rPr lang="en-US" sz="2800" b="0" dirty="0" err="1" smtClean="0">
                <a:solidFill>
                  <a:schemeClr val="tx2"/>
                </a:solidFill>
                <a:latin typeface="Arial" pitchFamily="34" charset="0"/>
                <a:cs typeface="Arial" pitchFamily="34" charset="0"/>
              </a:rPr>
              <a:t>phiếu</a:t>
            </a:r>
            <a:r>
              <a:rPr lang="en-US" sz="2800" b="0" dirty="0" smtClean="0">
                <a:solidFill>
                  <a:schemeClr val="tx2"/>
                </a:solidFill>
                <a:latin typeface="Arial" pitchFamily="34" charset="0"/>
                <a:cs typeface="Arial" pitchFamily="34" charset="0"/>
              </a:rPr>
              <a:t> </a:t>
            </a:r>
            <a:r>
              <a:rPr lang="en-US" sz="2800" b="0" dirty="0" err="1" smtClean="0">
                <a:solidFill>
                  <a:schemeClr val="tx2"/>
                </a:solidFill>
                <a:latin typeface="Arial" pitchFamily="34" charset="0"/>
                <a:cs typeface="Arial" pitchFamily="34" charset="0"/>
              </a:rPr>
              <a:t>chuyển</a:t>
            </a:r>
            <a:r>
              <a:rPr lang="en-US" sz="2800" b="0" dirty="0" smtClean="0">
                <a:solidFill>
                  <a:schemeClr val="tx2"/>
                </a:solidFill>
                <a:latin typeface="Arial" pitchFamily="34" charset="0"/>
                <a:cs typeface="Arial" pitchFamily="34" charset="0"/>
              </a:rPr>
              <a:t> </a:t>
            </a:r>
            <a:r>
              <a:rPr lang="en-US" sz="2800" b="0" dirty="0" err="1" smtClean="0">
                <a:solidFill>
                  <a:schemeClr val="tx2"/>
                </a:solidFill>
                <a:latin typeface="Arial" pitchFamily="34" charset="0"/>
                <a:cs typeface="Arial" pitchFamily="34" charset="0"/>
              </a:rPr>
              <a:t>đổi</a:t>
            </a:r>
            <a:r>
              <a:rPr lang="en-US" sz="2800" b="0" dirty="0" smtClean="0">
                <a:solidFill>
                  <a:schemeClr val="tx2"/>
                </a:solidFill>
                <a:latin typeface="Arial" pitchFamily="34" charset="0"/>
                <a:cs typeface="Arial" pitchFamily="34" charset="0"/>
              </a:rPr>
              <a:t> </a:t>
            </a:r>
            <a:r>
              <a:rPr lang="en-US" sz="2800" b="0" dirty="0" err="1" smtClean="0">
                <a:solidFill>
                  <a:schemeClr val="tx2"/>
                </a:solidFill>
                <a:latin typeface="Arial" pitchFamily="34" charset="0"/>
                <a:cs typeface="Arial" pitchFamily="34" charset="0"/>
              </a:rPr>
              <a:t>tại</a:t>
            </a:r>
            <a:r>
              <a:rPr lang="en-US" sz="2800" b="0" dirty="0" smtClean="0">
                <a:solidFill>
                  <a:schemeClr val="tx2"/>
                </a:solidFill>
                <a:latin typeface="Arial" pitchFamily="34" charset="0"/>
                <a:cs typeface="Arial" pitchFamily="34" charset="0"/>
              </a:rPr>
              <a:t> </a:t>
            </a:r>
            <a:r>
              <a:rPr lang="en-US" sz="2800" b="0" dirty="0" err="1" smtClean="0">
                <a:solidFill>
                  <a:schemeClr val="tx2"/>
                </a:solidFill>
                <a:latin typeface="Arial" pitchFamily="34" charset="0"/>
                <a:cs typeface="Arial" pitchFamily="34" charset="0"/>
              </a:rPr>
              <a:t>thời</a:t>
            </a:r>
            <a:r>
              <a:rPr lang="en-US" sz="2800" b="0" dirty="0" smtClean="0">
                <a:solidFill>
                  <a:schemeClr val="tx2"/>
                </a:solidFill>
                <a:latin typeface="Arial" pitchFamily="34" charset="0"/>
                <a:cs typeface="Arial" pitchFamily="34" charset="0"/>
              </a:rPr>
              <a:t> </a:t>
            </a:r>
            <a:r>
              <a:rPr lang="en-US" sz="2800" b="0" dirty="0" err="1" smtClean="0">
                <a:solidFill>
                  <a:schemeClr val="tx2"/>
                </a:solidFill>
                <a:latin typeface="Arial" pitchFamily="34" charset="0"/>
                <a:cs typeface="Arial" pitchFamily="34" charset="0"/>
              </a:rPr>
              <a:t>điểm</a:t>
            </a:r>
            <a:r>
              <a:rPr lang="en-US" sz="2800" b="0" dirty="0" smtClean="0">
                <a:solidFill>
                  <a:schemeClr val="tx2"/>
                </a:solidFill>
                <a:latin typeface="Arial" pitchFamily="34" charset="0"/>
                <a:cs typeface="Arial" pitchFamily="34" charset="0"/>
              </a:rPr>
              <a:t> </a:t>
            </a:r>
            <a:r>
              <a:rPr lang="en-US" sz="2800" b="0" dirty="0" err="1" smtClean="0">
                <a:solidFill>
                  <a:schemeClr val="tx2"/>
                </a:solidFill>
                <a:latin typeface="Arial" pitchFamily="34" charset="0"/>
                <a:cs typeface="Arial" pitchFamily="34" charset="0"/>
              </a:rPr>
              <a:t>báo</a:t>
            </a:r>
            <a:r>
              <a:rPr lang="en-US" sz="2800" b="0" dirty="0" smtClean="0">
                <a:solidFill>
                  <a:schemeClr val="tx2"/>
                </a:solidFill>
                <a:latin typeface="Arial" pitchFamily="34" charset="0"/>
                <a:cs typeface="Arial" pitchFamily="34" charset="0"/>
              </a:rPr>
              <a:t> </a:t>
            </a:r>
            <a:r>
              <a:rPr lang="en-US" sz="2800" b="0" dirty="0" err="1" smtClean="0">
                <a:solidFill>
                  <a:schemeClr val="tx2"/>
                </a:solidFill>
                <a:latin typeface="Arial" pitchFamily="34" charset="0"/>
                <a:cs typeface="Arial" pitchFamily="34" charset="0"/>
              </a:rPr>
              <a:t>cáo</a:t>
            </a:r>
            <a:r>
              <a:rPr lang="en-US" sz="2800" b="0" dirty="0" smtClean="0">
                <a:solidFill>
                  <a:schemeClr val="tx2"/>
                </a:solidFill>
                <a:latin typeface="Arial" pitchFamily="34" charset="0"/>
                <a:cs typeface="Arial" pitchFamily="34" charset="0"/>
              </a:rPr>
              <a:t>.</a:t>
            </a:r>
            <a:endParaRPr lang="en-US" sz="2800" b="0" dirty="0">
              <a:solidFill>
                <a:schemeClr val="tx2"/>
              </a:solidFill>
              <a:latin typeface="Arial" pitchFamily="34" charset="0"/>
              <a:cs typeface="Arial" pitchFamily="34" charset="0"/>
            </a:endParaRPr>
          </a:p>
          <a:p>
            <a:pPr algn="just" eaLnBrk="0" hangingPunct="0">
              <a:buFontTx/>
              <a:buChar char="-"/>
              <a:defRPr/>
            </a:pPr>
            <a:r>
              <a:rPr lang="en-US" sz="2800" b="0" dirty="0">
                <a:solidFill>
                  <a:schemeClr val="tx2"/>
                </a:solidFill>
                <a:latin typeface="Arial" pitchFamily="34" charset="0"/>
                <a:cs typeface="Arial" pitchFamily="34" charset="0"/>
              </a:rPr>
              <a:t> </a:t>
            </a:r>
            <a:r>
              <a:rPr lang="en-US" sz="2800" b="1" i="1" dirty="0" err="1">
                <a:solidFill>
                  <a:srgbClr val="FF0000"/>
                </a:solidFill>
                <a:latin typeface="Arial" pitchFamily="34" charset="0"/>
                <a:cs typeface="Arial" pitchFamily="34" charset="0"/>
              </a:rPr>
              <a:t>Cổ</a:t>
            </a:r>
            <a:r>
              <a:rPr lang="en-US" sz="2800" b="1" i="1" dirty="0">
                <a:solidFill>
                  <a:srgbClr val="FF0000"/>
                </a:solidFill>
                <a:latin typeface="Arial" pitchFamily="34" charset="0"/>
                <a:cs typeface="Arial" pitchFamily="34" charset="0"/>
              </a:rPr>
              <a:t> </a:t>
            </a:r>
            <a:r>
              <a:rPr lang="en-US" sz="2800" b="1" i="1" dirty="0" err="1">
                <a:solidFill>
                  <a:srgbClr val="FF0000"/>
                </a:solidFill>
                <a:latin typeface="Arial" pitchFamily="34" charset="0"/>
                <a:cs typeface="Arial" pitchFamily="34" charset="0"/>
              </a:rPr>
              <a:t>phiếu</a:t>
            </a:r>
            <a:r>
              <a:rPr lang="en-US" sz="2800" b="1" i="1" dirty="0">
                <a:solidFill>
                  <a:srgbClr val="FF0000"/>
                </a:solidFill>
                <a:latin typeface="Arial" pitchFamily="34" charset="0"/>
                <a:cs typeface="Arial" pitchFamily="34" charset="0"/>
              </a:rPr>
              <a:t> </a:t>
            </a:r>
            <a:r>
              <a:rPr lang="en-US" sz="2800" b="1" i="1" dirty="0" err="1">
                <a:solidFill>
                  <a:srgbClr val="FF0000"/>
                </a:solidFill>
                <a:latin typeface="Arial" pitchFamily="34" charset="0"/>
                <a:cs typeface="Arial" pitchFamily="34" charset="0"/>
              </a:rPr>
              <a:t>quỹ</a:t>
            </a:r>
            <a:r>
              <a:rPr lang="en-US" sz="2800" b="0" dirty="0">
                <a:solidFill>
                  <a:srgbClr val="FF0000"/>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giá</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trị</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cổ</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phiếu</a:t>
            </a:r>
            <a:r>
              <a:rPr lang="en-US" sz="2800" b="0" dirty="0">
                <a:solidFill>
                  <a:schemeClr val="tx2"/>
                </a:solidFill>
                <a:latin typeface="Arial" pitchFamily="34" charset="0"/>
                <a:cs typeface="Arial" pitchFamily="34" charset="0"/>
              </a:rPr>
              <a:t> </a:t>
            </a:r>
            <a:r>
              <a:rPr lang="en-US" sz="2800" b="0" dirty="0" smtClean="0">
                <a:solidFill>
                  <a:schemeClr val="tx2"/>
                </a:solidFill>
                <a:latin typeface="Arial" pitchFamily="34" charset="0"/>
                <a:cs typeface="Arial" pitchFamily="34" charset="0"/>
              </a:rPr>
              <a:t>do </a:t>
            </a:r>
            <a:r>
              <a:rPr lang="en-US" sz="2800" b="0" dirty="0" err="1" smtClean="0">
                <a:solidFill>
                  <a:schemeClr val="tx2"/>
                </a:solidFill>
                <a:latin typeface="Arial" pitchFamily="34" charset="0"/>
                <a:cs typeface="Arial" pitchFamily="34" charset="0"/>
              </a:rPr>
              <a:t>doanh</a:t>
            </a:r>
            <a:r>
              <a:rPr lang="en-US" sz="2800" b="0" dirty="0" smtClean="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nghiệp</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mua</a:t>
            </a:r>
            <a:r>
              <a:rPr lang="en-US" sz="2800" b="0" dirty="0">
                <a:solidFill>
                  <a:schemeClr val="tx2"/>
                </a:solidFill>
                <a:latin typeface="Arial" pitchFamily="34" charset="0"/>
                <a:cs typeface="Arial" pitchFamily="34" charset="0"/>
              </a:rPr>
              <a:t> </a:t>
            </a:r>
            <a:r>
              <a:rPr lang="en-US" sz="2800" dirty="0" err="1" smtClean="0">
                <a:solidFill>
                  <a:schemeClr val="tx2"/>
                </a:solidFill>
                <a:latin typeface="Arial" pitchFamily="34" charset="0"/>
                <a:cs typeface="Arial" pitchFamily="34" charset="0"/>
              </a:rPr>
              <a:t>lai</a:t>
            </a:r>
            <a:r>
              <a:rPr lang="en-US" sz="2800" dirty="0" smtClean="0">
                <a:solidFill>
                  <a:schemeClr val="tx2"/>
                </a:solidFill>
                <a:latin typeface="Arial" pitchFamily="34" charset="0"/>
                <a:cs typeface="Arial" pitchFamily="34" charset="0"/>
              </a:rPr>
              <a:t>̣ </a:t>
            </a:r>
            <a:r>
              <a:rPr lang="en-US" sz="2800" dirty="0" err="1" smtClean="0">
                <a:solidFill>
                  <a:schemeClr val="tx2"/>
                </a:solidFill>
                <a:latin typeface="Arial" pitchFamily="34" charset="0"/>
                <a:cs typeface="Arial" pitchFamily="34" charset="0"/>
              </a:rPr>
              <a:t>trong</a:t>
            </a:r>
            <a:r>
              <a:rPr lang="en-US" sz="2800" dirty="0" smtClean="0">
                <a:solidFill>
                  <a:schemeClr val="tx2"/>
                </a:solidFill>
                <a:latin typeface="Arial" pitchFamily="34" charset="0"/>
                <a:cs typeface="Arial" pitchFamily="34" charset="0"/>
              </a:rPr>
              <a:t> </a:t>
            </a:r>
            <a:r>
              <a:rPr lang="en-US" sz="2800" dirty="0" err="1" smtClean="0">
                <a:solidFill>
                  <a:schemeClr val="tx2"/>
                </a:solidFill>
                <a:latin typeface="Arial" pitchFamily="34" charset="0"/>
                <a:cs typeface="Arial" pitchFamily="34" charset="0"/>
              </a:rPr>
              <a:t>sô</a:t>
            </a:r>
            <a:r>
              <a:rPr lang="en-US" sz="2800" dirty="0" smtClean="0">
                <a:solidFill>
                  <a:schemeClr val="tx2"/>
                </a:solidFill>
                <a:latin typeface="Arial" pitchFamily="34" charset="0"/>
                <a:cs typeface="Arial" pitchFamily="34" charset="0"/>
              </a:rPr>
              <a:t>́ </a:t>
            </a:r>
            <a:r>
              <a:rPr lang="en-US" sz="2800" dirty="0" err="1" smtClean="0">
                <a:solidFill>
                  <a:schemeClr val="tx2"/>
                </a:solidFill>
                <a:latin typeface="Arial" pitchFamily="34" charset="0"/>
                <a:cs typeface="Arial" pitchFamily="34" charset="0"/>
              </a:rPr>
              <a:t>cô</a:t>
            </a:r>
            <a:r>
              <a:rPr lang="en-US" sz="2800" dirty="0" smtClean="0">
                <a:solidFill>
                  <a:schemeClr val="tx2"/>
                </a:solidFill>
                <a:latin typeface="Arial" pitchFamily="34" charset="0"/>
                <a:cs typeface="Arial" pitchFamily="34" charset="0"/>
              </a:rPr>
              <a:t>̉ </a:t>
            </a:r>
            <a:r>
              <a:rPr lang="en-US" sz="2800" dirty="0" err="1" smtClean="0">
                <a:solidFill>
                  <a:schemeClr val="tx2"/>
                </a:solidFill>
                <a:latin typeface="Arial" pitchFamily="34" charset="0"/>
                <a:cs typeface="Arial" pitchFamily="34" charset="0"/>
              </a:rPr>
              <a:t>phiếu</a:t>
            </a:r>
            <a:r>
              <a:rPr lang="en-US" sz="2800" dirty="0" smtClean="0">
                <a:solidFill>
                  <a:schemeClr val="tx2"/>
                </a:solidFill>
                <a:latin typeface="Arial" pitchFamily="34" charset="0"/>
                <a:cs typeface="Arial" pitchFamily="34" charset="0"/>
              </a:rPr>
              <a:t> do </a:t>
            </a:r>
            <a:r>
              <a:rPr lang="en-US" sz="2800" dirty="0" err="1" smtClean="0">
                <a:solidFill>
                  <a:schemeClr val="tx2"/>
                </a:solidFill>
                <a:latin typeface="Arial" pitchFamily="34" charset="0"/>
                <a:cs typeface="Arial" pitchFamily="34" charset="0"/>
              </a:rPr>
              <a:t>công</a:t>
            </a:r>
            <a:r>
              <a:rPr lang="en-US" sz="2800" dirty="0" smtClean="0">
                <a:solidFill>
                  <a:schemeClr val="tx2"/>
                </a:solidFill>
                <a:latin typeface="Arial" pitchFamily="34" charset="0"/>
                <a:cs typeface="Arial" pitchFamily="34" charset="0"/>
              </a:rPr>
              <a:t> </a:t>
            </a:r>
            <a:r>
              <a:rPr lang="en-US" sz="2800" dirty="0" err="1" smtClean="0">
                <a:solidFill>
                  <a:schemeClr val="tx2"/>
                </a:solidFill>
                <a:latin typeface="Arial" pitchFamily="34" charset="0"/>
                <a:cs typeface="Arial" pitchFamily="34" charset="0"/>
              </a:rPr>
              <a:t>ty</a:t>
            </a:r>
            <a:r>
              <a:rPr lang="en-US" sz="2800" dirty="0" smtClean="0">
                <a:solidFill>
                  <a:schemeClr val="tx2"/>
                </a:solidFill>
                <a:latin typeface="Arial" pitchFamily="34" charset="0"/>
                <a:cs typeface="Arial" pitchFamily="34" charset="0"/>
              </a:rPr>
              <a:t> </a:t>
            </a:r>
            <a:r>
              <a:rPr lang="en-US" sz="2800" dirty="0" err="1" smtClean="0">
                <a:solidFill>
                  <a:schemeClr val="tx2"/>
                </a:solidFill>
                <a:latin typeface="Arial" pitchFamily="34" charset="0"/>
                <a:cs typeface="Arial" pitchFamily="34" charset="0"/>
              </a:rPr>
              <a:t>đa</a:t>
            </a:r>
            <a:r>
              <a:rPr lang="en-US" sz="2800" dirty="0" smtClean="0">
                <a:solidFill>
                  <a:schemeClr val="tx2"/>
                </a:solidFill>
                <a:latin typeface="Arial" pitchFamily="34" charset="0"/>
                <a:cs typeface="Arial" pitchFamily="34" charset="0"/>
              </a:rPr>
              <a:t>̃ </a:t>
            </a:r>
            <a:r>
              <a:rPr lang="en-US" sz="2800" dirty="0" err="1" smtClean="0">
                <a:solidFill>
                  <a:schemeClr val="tx2"/>
                </a:solidFill>
                <a:latin typeface="Arial" pitchFamily="34" charset="0"/>
                <a:cs typeface="Arial" pitchFamily="34" charset="0"/>
              </a:rPr>
              <a:t>phát</a:t>
            </a:r>
            <a:r>
              <a:rPr lang="en-US" sz="2800" dirty="0" smtClean="0">
                <a:solidFill>
                  <a:schemeClr val="tx2"/>
                </a:solidFill>
                <a:latin typeface="Arial" pitchFamily="34" charset="0"/>
                <a:cs typeface="Arial" pitchFamily="34" charset="0"/>
              </a:rPr>
              <a:t> </a:t>
            </a:r>
            <a:r>
              <a:rPr lang="en-US" sz="2800" dirty="0" err="1" smtClean="0">
                <a:solidFill>
                  <a:schemeClr val="tx2"/>
                </a:solidFill>
                <a:latin typeface="Arial" pitchFamily="34" charset="0"/>
                <a:cs typeface="Arial" pitchFamily="34" charset="0"/>
              </a:rPr>
              <a:t>hành</a:t>
            </a:r>
            <a:r>
              <a:rPr lang="en-US" sz="2800" dirty="0" smtClean="0">
                <a:solidFill>
                  <a:schemeClr val="tx2"/>
                </a:solidFill>
                <a:latin typeface="Arial" pitchFamily="34" charset="0"/>
                <a:cs typeface="Arial" pitchFamily="34" charset="0"/>
              </a:rPr>
              <a:t> </a:t>
            </a:r>
            <a:r>
              <a:rPr lang="en-US" sz="2800" dirty="0" err="1" smtClean="0">
                <a:solidFill>
                  <a:schemeClr val="tx2"/>
                </a:solidFill>
                <a:latin typeface="Arial" pitchFamily="34" charset="0"/>
                <a:cs typeface="Arial" pitchFamily="34" charset="0"/>
              </a:rPr>
              <a:t>ra</a:t>
            </a:r>
            <a:r>
              <a:rPr lang="en-US" sz="2800" dirty="0" smtClean="0">
                <a:solidFill>
                  <a:schemeClr val="tx2"/>
                </a:solidFill>
                <a:latin typeface="Arial" pitchFamily="34" charset="0"/>
                <a:cs typeface="Arial" pitchFamily="34" charset="0"/>
              </a:rPr>
              <a:t> </a:t>
            </a:r>
            <a:r>
              <a:rPr lang="en-US" sz="2800" dirty="0" err="1" smtClean="0">
                <a:solidFill>
                  <a:schemeClr val="tx2"/>
                </a:solidFill>
                <a:latin typeface="Arial" pitchFamily="34" charset="0"/>
                <a:cs typeface="Arial" pitchFamily="34" charset="0"/>
              </a:rPr>
              <a:t>công</a:t>
            </a:r>
            <a:r>
              <a:rPr lang="en-US" sz="2800" dirty="0" smtClean="0">
                <a:solidFill>
                  <a:schemeClr val="tx2"/>
                </a:solidFill>
                <a:latin typeface="Arial" pitchFamily="34" charset="0"/>
                <a:cs typeface="Arial" pitchFamily="34" charset="0"/>
              </a:rPr>
              <a:t> </a:t>
            </a:r>
            <a:r>
              <a:rPr lang="en-US" sz="2800" dirty="0" err="1" smtClean="0">
                <a:solidFill>
                  <a:schemeClr val="tx2"/>
                </a:solidFill>
                <a:latin typeface="Arial" pitchFamily="34" charset="0"/>
                <a:cs typeface="Arial" pitchFamily="34" charset="0"/>
              </a:rPr>
              <a:t>chúng</a:t>
            </a:r>
            <a:r>
              <a:rPr lang="en-US" sz="2800" b="0" dirty="0" smtClean="0">
                <a:solidFill>
                  <a:schemeClr val="tx2"/>
                </a:solidFill>
                <a:latin typeface="Arial" pitchFamily="34" charset="0"/>
                <a:cs typeface="Arial" pitchFamily="34" charset="0"/>
              </a:rPr>
              <a:t>(</a:t>
            </a:r>
            <a:r>
              <a:rPr lang="en-US" sz="2800" b="0" dirty="0" err="1" smtClean="0">
                <a:solidFill>
                  <a:schemeClr val="tx2"/>
                </a:solidFill>
                <a:latin typeface="Arial" pitchFamily="34" charset="0"/>
                <a:cs typeface="Arial" pitchFamily="34" charset="0"/>
              </a:rPr>
              <a:t>chỉ</a:t>
            </a:r>
            <a:r>
              <a:rPr lang="en-US" sz="2800" b="0" dirty="0" smtClean="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áp</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dụng</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cho</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công</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ty</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cổ</a:t>
            </a:r>
            <a:r>
              <a:rPr lang="en-US" sz="2800" b="0" dirty="0">
                <a:solidFill>
                  <a:schemeClr val="tx2"/>
                </a:solidFill>
                <a:latin typeface="Arial" pitchFamily="34" charset="0"/>
                <a:cs typeface="Arial" pitchFamily="34" charset="0"/>
              </a:rPr>
              <a:t> </a:t>
            </a:r>
            <a:r>
              <a:rPr lang="en-US" sz="2800" b="0" dirty="0" err="1">
                <a:solidFill>
                  <a:schemeClr val="tx2"/>
                </a:solidFill>
                <a:latin typeface="Arial" pitchFamily="34" charset="0"/>
                <a:cs typeface="Arial" pitchFamily="34" charset="0"/>
              </a:rPr>
              <a:t>phần</a:t>
            </a:r>
            <a:r>
              <a:rPr lang="en-US" sz="2800" b="0" dirty="0" smtClean="0">
                <a:solidFill>
                  <a:schemeClr val="tx2"/>
                </a:solidFill>
                <a:latin typeface="Arial" pitchFamily="34" charset="0"/>
                <a:cs typeface="Arial" pitchFamily="34" charset="0"/>
              </a:rPr>
              <a:t>).</a:t>
            </a:r>
            <a:endParaRPr lang="en-US" sz="2800" b="0" dirty="0">
              <a:solidFill>
                <a:schemeClr val="tx2"/>
              </a:solidFill>
              <a:latin typeface="Arial" pitchFamily="34" charset="0"/>
              <a:cs typeface="Arial" pitchFamily="34" charset="0"/>
            </a:endParaRPr>
          </a:p>
        </p:txBody>
      </p:sp>
    </p:spTree>
    <p:extLst>
      <p:ext uri="{BB962C8B-B14F-4D97-AF65-F5344CB8AC3E}">
        <p14:creationId xmlns:p14="http://schemas.microsoft.com/office/powerpoint/2010/main" val="4104929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55"/>
                                        </p:tgtEl>
                                        <p:attrNameLst>
                                          <p:attrName>style.visibility</p:attrName>
                                        </p:attrNameLst>
                                      </p:cBhvr>
                                      <p:to>
                                        <p:strVal val="visible"/>
                                      </p:to>
                                    </p:set>
                                    <p:animEffect transition="in" filter="checkerboard(across)">
                                      <p:cBhvr>
                                        <p:cTn id="7" dur="500"/>
                                        <p:tgtEl>
                                          <p:spTgt spid="1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Group 33"/>
          <p:cNvGrpSpPr/>
          <p:nvPr/>
        </p:nvGrpSpPr>
        <p:grpSpPr>
          <a:xfrm>
            <a:off x="1558636" y="1853767"/>
            <a:ext cx="2341416" cy="1258490"/>
            <a:chOff x="1548245" y="1458909"/>
            <a:chExt cx="2341416" cy="1258490"/>
          </a:xfrm>
        </p:grpSpPr>
        <p:sp>
          <p:nvSpPr>
            <p:cNvPr id="16" name="Text Box 12"/>
            <p:cNvSpPr txBox="1">
              <a:spLocks noChangeArrowheads="1"/>
            </p:cNvSpPr>
            <p:nvPr/>
          </p:nvSpPr>
          <p:spPr bwMode="auto">
            <a:xfrm>
              <a:off x="1548245" y="1458909"/>
              <a:ext cx="2341416" cy="830997"/>
            </a:xfrm>
            <a:prstGeom prst="rect">
              <a:avLst/>
            </a:prstGeom>
            <a:solidFill>
              <a:srgbClr val="FFFFCC"/>
            </a:solidFill>
            <a:ln w="12700">
              <a:solidFill>
                <a:srgbClr val="000000"/>
              </a:solidFill>
              <a:miter lim="800000"/>
              <a:headEnd/>
              <a:tailEnd/>
            </a:ln>
            <a:effectLst>
              <a:outerShdw dist="107763" dir="2700000" algn="ctr" rotWithShape="0">
                <a:schemeClr val="bg2"/>
              </a:outerShdw>
            </a:effectLst>
          </p:spPr>
          <p:txBody>
            <a:bodyPr wrap="square">
              <a:spAutoFit/>
            </a:bodyPr>
            <a:lstStyle/>
            <a:p>
              <a:pPr algn="ctr">
                <a:buFont typeface="Wingdings" pitchFamily="2" charset="2"/>
                <a:buNone/>
                <a:defRPr/>
              </a:pPr>
              <a:r>
                <a:rPr lang="en-US" sz="2400" dirty="0" err="1">
                  <a:latin typeface="Arial" pitchFamily="34" charset="0"/>
                  <a:cs typeface="Arial" pitchFamily="34" charset="0"/>
                </a:rPr>
                <a:t>Vốn</a:t>
              </a:r>
              <a:r>
                <a:rPr lang="en-US" sz="2400" dirty="0">
                  <a:latin typeface="Arial" pitchFamily="34" charset="0"/>
                  <a:cs typeface="Arial" pitchFamily="34" charset="0"/>
                </a:rPr>
                <a:t> </a:t>
              </a:r>
              <a:r>
                <a:rPr lang="en-US" sz="2400" dirty="0" err="1" smtClean="0">
                  <a:latin typeface="Arial" pitchFamily="34" charset="0"/>
                  <a:cs typeface="Arial" pitchFamily="34" charset="0"/>
                </a:rPr>
                <a:t>góp</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của</a:t>
              </a:r>
              <a:r>
                <a:rPr lang="en-US" sz="2400" dirty="0" smtClean="0">
                  <a:latin typeface="Arial" pitchFamily="34" charset="0"/>
                  <a:cs typeface="Arial" pitchFamily="34" charset="0"/>
                </a:rPr>
                <a:t> </a:t>
              </a:r>
              <a:r>
                <a:rPr lang="en-US" sz="2400" dirty="0">
                  <a:latin typeface="Arial" pitchFamily="34" charset="0"/>
                  <a:cs typeface="Arial" pitchFamily="34" charset="0"/>
                </a:rPr>
                <a:t>CSH</a:t>
              </a:r>
            </a:p>
          </p:txBody>
        </p:sp>
        <p:sp>
          <p:nvSpPr>
            <p:cNvPr id="22" name="Rectangle 76"/>
            <p:cNvSpPr>
              <a:spLocks noChangeArrowheads="1"/>
            </p:cNvSpPr>
            <p:nvPr/>
          </p:nvSpPr>
          <p:spPr bwMode="auto">
            <a:xfrm>
              <a:off x="2202824" y="2258299"/>
              <a:ext cx="966403" cy="459100"/>
            </a:xfrm>
            <a:prstGeom prst="rect">
              <a:avLst/>
            </a:prstGeom>
            <a:solidFill>
              <a:srgbClr val="FF99CC"/>
            </a:solidFill>
            <a:ln w="12700">
              <a:solidFill>
                <a:schemeClr val="tx1"/>
              </a:solidFill>
              <a:miter lim="800000"/>
              <a:headEnd/>
              <a:tailEnd/>
            </a:ln>
            <a:effectLst>
              <a:outerShdw dist="71842" dir="2700000" algn="ctr" rotWithShape="0">
                <a:schemeClr val="tx2"/>
              </a:outerShdw>
            </a:effectLst>
          </p:spPr>
          <p:txBody>
            <a:bodyPr wrap="square" lIns="90488" tIns="44450" rIns="90488" bIns="44450">
              <a:spAutoFit/>
            </a:bodyPr>
            <a:lstStyle/>
            <a:p>
              <a:pPr eaLnBrk="0" hangingPunct="0">
                <a:spcBef>
                  <a:spcPct val="50000"/>
                </a:spcBef>
                <a:defRPr/>
              </a:pPr>
              <a:r>
                <a:rPr lang="en-US" sz="2400" dirty="0">
                  <a:solidFill>
                    <a:schemeClr val="bg1"/>
                  </a:solidFill>
                  <a:latin typeface="Arial" pitchFamily="34" charset="0"/>
                  <a:ea typeface="Arial Unicode MS" pitchFamily="34" charset="-128"/>
                  <a:cs typeface="Arial" pitchFamily="34" charset="0"/>
                </a:rPr>
                <a:t>4111</a:t>
              </a:r>
            </a:p>
          </p:txBody>
        </p:sp>
      </p:grpSp>
      <p:sp>
        <p:nvSpPr>
          <p:cNvPr id="28" name="Rectangle 83"/>
          <p:cNvSpPr>
            <a:spLocks noChangeArrowheads="1"/>
          </p:cNvSpPr>
          <p:nvPr/>
        </p:nvSpPr>
        <p:spPr bwMode="auto">
          <a:xfrm>
            <a:off x="187034" y="2618509"/>
            <a:ext cx="1032165" cy="582211"/>
          </a:xfrm>
          <a:prstGeom prst="rect">
            <a:avLst/>
          </a:prstGeom>
          <a:solidFill>
            <a:srgbClr val="CC0000"/>
          </a:solidFill>
          <a:ln w="12700">
            <a:solidFill>
              <a:schemeClr val="tx1"/>
            </a:solidFill>
            <a:miter lim="800000"/>
            <a:headEnd/>
            <a:tailEnd/>
          </a:ln>
          <a:effectLst>
            <a:outerShdw dist="71842" dir="2700000" algn="ctr" rotWithShape="0">
              <a:schemeClr val="tx2"/>
            </a:outerShdw>
          </a:effectLst>
        </p:spPr>
        <p:txBody>
          <a:bodyPr wrap="square" lIns="90488" tIns="44450" rIns="90488" bIns="44450">
            <a:spAutoFit/>
          </a:bodyPr>
          <a:lstStyle/>
          <a:p>
            <a:pPr eaLnBrk="0" hangingPunct="0">
              <a:spcBef>
                <a:spcPct val="50000"/>
              </a:spcBef>
              <a:defRPr/>
            </a:pPr>
            <a:r>
              <a:rPr lang="en-US" sz="3200" dirty="0" smtClean="0">
                <a:solidFill>
                  <a:schemeClr val="bg1"/>
                </a:solidFill>
                <a:ea typeface="Arial Unicode MS" pitchFamily="34" charset="-128"/>
                <a:cs typeface="Arial Unicode MS" pitchFamily="34" charset="-128"/>
              </a:rPr>
              <a:t>411</a:t>
            </a:r>
            <a:endParaRPr lang="en-US" sz="3200" dirty="0">
              <a:solidFill>
                <a:schemeClr val="bg1"/>
              </a:solidFill>
              <a:ea typeface="Arial Unicode MS" pitchFamily="34" charset="-128"/>
              <a:cs typeface="Arial Unicode MS" pitchFamily="34" charset="-128"/>
            </a:endParaRPr>
          </a:p>
        </p:txBody>
      </p:sp>
      <p:sp>
        <p:nvSpPr>
          <p:cNvPr id="30" name="WordArt 85"/>
          <p:cNvSpPr>
            <a:spLocks noChangeArrowheads="1" noChangeShapeType="1" noTextEdit="1"/>
          </p:cNvSpPr>
          <p:nvPr/>
        </p:nvSpPr>
        <p:spPr bwMode="auto">
          <a:xfrm>
            <a:off x="4935673" y="3574482"/>
            <a:ext cx="2266950" cy="523875"/>
          </a:xfrm>
          <a:prstGeom prst="rect">
            <a:avLst/>
          </a:prstGeom>
        </p:spPr>
        <p:txBody>
          <a:bodyPr wrap="none" fromWordArt="1">
            <a:prstTxWarp prst="textPlain">
              <a:avLst>
                <a:gd name="adj" fmla="val 50000"/>
              </a:avLst>
            </a:prstTxWarp>
          </a:bodyPr>
          <a:lstStyle/>
          <a:p>
            <a:r>
              <a:rPr lang="en-US" sz="4000" kern="10" dirty="0" err="1">
                <a:ln w="9525">
                  <a:solidFill>
                    <a:srgbClr val="000000"/>
                  </a:solidFill>
                  <a:round/>
                  <a:headEnd/>
                  <a:tailEnd/>
                </a:ln>
                <a:solidFill>
                  <a:srgbClr val="0000FF"/>
                </a:solidFill>
                <a:latin typeface="Times New Roman"/>
                <a:cs typeface="Times New Roman"/>
              </a:rPr>
              <a:t>C.ty</a:t>
            </a:r>
            <a:r>
              <a:rPr lang="en-US" sz="4000" kern="10" dirty="0">
                <a:ln w="9525">
                  <a:solidFill>
                    <a:srgbClr val="000000"/>
                  </a:solidFill>
                  <a:round/>
                  <a:headEnd/>
                  <a:tailEnd/>
                </a:ln>
                <a:solidFill>
                  <a:srgbClr val="0000FF"/>
                </a:solidFill>
                <a:latin typeface="Times New Roman"/>
                <a:cs typeface="Times New Roman"/>
              </a:rPr>
              <a:t> </a:t>
            </a:r>
            <a:r>
              <a:rPr lang="en-US" sz="4000" kern="10" dirty="0" err="1">
                <a:ln w="9525">
                  <a:solidFill>
                    <a:srgbClr val="000000"/>
                  </a:solidFill>
                  <a:round/>
                  <a:headEnd/>
                  <a:tailEnd/>
                </a:ln>
                <a:solidFill>
                  <a:srgbClr val="0000FF"/>
                </a:solidFill>
                <a:latin typeface="Times New Roman"/>
                <a:cs typeface="Times New Roman"/>
              </a:rPr>
              <a:t>cổ</a:t>
            </a:r>
            <a:r>
              <a:rPr lang="en-US" sz="4000" kern="10" dirty="0">
                <a:ln w="9525">
                  <a:solidFill>
                    <a:srgbClr val="000000"/>
                  </a:solidFill>
                  <a:round/>
                  <a:headEnd/>
                  <a:tailEnd/>
                </a:ln>
                <a:solidFill>
                  <a:srgbClr val="0000FF"/>
                </a:solidFill>
                <a:latin typeface="Times New Roman"/>
                <a:cs typeface="Times New Roman"/>
              </a:rPr>
              <a:t> </a:t>
            </a:r>
            <a:r>
              <a:rPr lang="en-US" sz="4000" kern="10" dirty="0" err="1">
                <a:ln w="9525">
                  <a:solidFill>
                    <a:srgbClr val="000000"/>
                  </a:solidFill>
                  <a:round/>
                  <a:headEnd/>
                  <a:tailEnd/>
                </a:ln>
                <a:solidFill>
                  <a:srgbClr val="0000FF"/>
                </a:solidFill>
                <a:latin typeface="Times New Roman"/>
                <a:cs typeface="Times New Roman"/>
              </a:rPr>
              <a:t>phần</a:t>
            </a:r>
            <a:endParaRPr lang="en-US" sz="4000" kern="10" dirty="0">
              <a:ln w="9525">
                <a:solidFill>
                  <a:srgbClr val="000000"/>
                </a:solidFill>
                <a:round/>
                <a:headEnd/>
                <a:tailEnd/>
              </a:ln>
              <a:solidFill>
                <a:srgbClr val="0000FF"/>
              </a:solidFill>
              <a:latin typeface="Times New Roman"/>
              <a:cs typeface="Times New Roman"/>
            </a:endParaRPr>
          </a:p>
        </p:txBody>
      </p:sp>
      <p:sp>
        <p:nvSpPr>
          <p:cNvPr id="32" name="Rectangle 2"/>
          <p:cNvSpPr txBox="1">
            <a:spLocks noChangeArrowheads="1"/>
          </p:cNvSpPr>
          <p:nvPr/>
        </p:nvSpPr>
        <p:spPr>
          <a:xfrm>
            <a:off x="72732" y="320675"/>
            <a:ext cx="8137818" cy="823914"/>
          </a:xfrm>
          <a:prstGeom prst="rect">
            <a:avLst/>
          </a:prstGeom>
        </p:spPr>
        <p:txBody>
          <a:bodyPr/>
          <a:lst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a:lstStyle>
          <a:p>
            <a:pPr algn="ctr"/>
            <a:r>
              <a:rPr lang="en-US" sz="3200" dirty="0">
                <a:solidFill>
                  <a:srgbClr val="0000FF"/>
                </a:solidFill>
                <a:latin typeface="Arial" panose="020B0604020202020204" pitchFamily="34" charset="0"/>
                <a:cs typeface="Arial" panose="020B0604020202020204" pitchFamily="34" charset="0"/>
              </a:rPr>
              <a:t>1</a:t>
            </a:r>
            <a:r>
              <a:rPr lang="en-US" sz="3200" dirty="0" smtClean="0">
                <a:solidFill>
                  <a:srgbClr val="0000FF"/>
                </a:solidFill>
                <a:latin typeface="Arial" panose="020B0604020202020204" pitchFamily="34" charset="0"/>
                <a:cs typeface="Arial" panose="020B0604020202020204" pitchFamily="34" charset="0"/>
              </a:rPr>
              <a:t>.1 </a:t>
            </a:r>
            <a:r>
              <a:rPr lang="en-US" sz="3200" dirty="0" err="1" smtClean="0">
                <a:solidFill>
                  <a:srgbClr val="0000FF"/>
                </a:solidFill>
                <a:latin typeface="Arial" panose="020B0604020202020204" pitchFamily="34" charset="0"/>
                <a:cs typeface="Arial" panose="020B0604020202020204" pitchFamily="34" charset="0"/>
              </a:rPr>
              <a:t>Kế</a:t>
            </a:r>
            <a:r>
              <a:rPr lang="en-US" sz="3200" dirty="0" smtClean="0">
                <a:solidFill>
                  <a:srgbClr val="0000FF"/>
                </a:solidFill>
                <a:latin typeface="Arial" panose="020B0604020202020204" pitchFamily="34" charset="0"/>
                <a:cs typeface="Arial" panose="020B0604020202020204" pitchFamily="34" charset="0"/>
              </a:rPr>
              <a:t> </a:t>
            </a:r>
            <a:r>
              <a:rPr lang="en-US" sz="3200" dirty="0" err="1" smtClean="0">
                <a:solidFill>
                  <a:srgbClr val="0000FF"/>
                </a:solidFill>
                <a:latin typeface="Arial" panose="020B0604020202020204" pitchFamily="34" charset="0"/>
                <a:cs typeface="Arial" panose="020B0604020202020204" pitchFamily="34" charset="0"/>
              </a:rPr>
              <a:t>toán</a:t>
            </a:r>
            <a:r>
              <a:rPr lang="en-US" sz="3200" dirty="0" smtClean="0">
                <a:solidFill>
                  <a:srgbClr val="0000FF"/>
                </a:solidFill>
                <a:latin typeface="Arial" panose="020B0604020202020204" pitchFamily="34" charset="0"/>
                <a:cs typeface="Arial" panose="020B0604020202020204" pitchFamily="34" charset="0"/>
              </a:rPr>
              <a:t> </a:t>
            </a:r>
            <a:r>
              <a:rPr lang="en-US" sz="3200" dirty="0" err="1" smtClean="0">
                <a:solidFill>
                  <a:srgbClr val="0000FF"/>
                </a:solidFill>
                <a:latin typeface="Arial" panose="020B0604020202020204" pitchFamily="34" charset="0"/>
                <a:cs typeface="Arial" panose="020B0604020202020204" pitchFamily="34" charset="0"/>
              </a:rPr>
              <a:t>Vốn</a:t>
            </a:r>
            <a:r>
              <a:rPr lang="en-US" sz="3200" dirty="0" smtClean="0">
                <a:solidFill>
                  <a:srgbClr val="0000FF"/>
                </a:solidFill>
                <a:latin typeface="Arial" panose="020B0604020202020204" pitchFamily="34" charset="0"/>
                <a:cs typeface="Arial" panose="020B0604020202020204" pitchFamily="34" charset="0"/>
              </a:rPr>
              <a:t> </a:t>
            </a:r>
            <a:r>
              <a:rPr lang="en-US" sz="3200" dirty="0" err="1" smtClean="0">
                <a:solidFill>
                  <a:srgbClr val="0000FF"/>
                </a:solidFill>
                <a:latin typeface="Arial" panose="020B0604020202020204" pitchFamily="34" charset="0"/>
                <a:cs typeface="Arial" panose="020B0604020202020204" pitchFamily="34" charset="0"/>
              </a:rPr>
              <a:t>đầu</a:t>
            </a:r>
            <a:r>
              <a:rPr lang="en-US" sz="3200" dirty="0" smtClean="0">
                <a:solidFill>
                  <a:srgbClr val="0000FF"/>
                </a:solidFill>
                <a:latin typeface="Arial" panose="020B0604020202020204" pitchFamily="34" charset="0"/>
                <a:cs typeface="Arial" panose="020B0604020202020204" pitchFamily="34" charset="0"/>
              </a:rPr>
              <a:t> </a:t>
            </a:r>
            <a:r>
              <a:rPr lang="en-US" sz="3200" dirty="0" err="1" smtClean="0">
                <a:solidFill>
                  <a:srgbClr val="0000FF"/>
                </a:solidFill>
                <a:latin typeface="Arial" panose="020B0604020202020204" pitchFamily="34" charset="0"/>
                <a:cs typeface="Arial" panose="020B0604020202020204" pitchFamily="34" charset="0"/>
              </a:rPr>
              <a:t>tư</a:t>
            </a:r>
            <a:r>
              <a:rPr lang="en-US" sz="3200" dirty="0" smtClean="0">
                <a:solidFill>
                  <a:srgbClr val="0000FF"/>
                </a:solidFill>
                <a:latin typeface="Arial" panose="020B0604020202020204" pitchFamily="34" charset="0"/>
                <a:cs typeface="Arial" panose="020B0604020202020204" pitchFamily="34" charset="0"/>
              </a:rPr>
              <a:t> </a:t>
            </a:r>
            <a:r>
              <a:rPr lang="en-US" sz="3200" dirty="0" err="1" smtClean="0">
                <a:solidFill>
                  <a:srgbClr val="0000FF"/>
                </a:solidFill>
                <a:latin typeface="Arial" panose="020B0604020202020204" pitchFamily="34" charset="0"/>
                <a:cs typeface="Arial" panose="020B0604020202020204" pitchFamily="34" charset="0"/>
              </a:rPr>
              <a:t>của</a:t>
            </a:r>
            <a:r>
              <a:rPr lang="en-US" sz="3200" dirty="0" smtClean="0">
                <a:solidFill>
                  <a:srgbClr val="0000FF"/>
                </a:solidFill>
                <a:latin typeface="Arial" panose="020B0604020202020204" pitchFamily="34" charset="0"/>
                <a:cs typeface="Arial" panose="020B0604020202020204" pitchFamily="34" charset="0"/>
              </a:rPr>
              <a:t> </a:t>
            </a:r>
            <a:r>
              <a:rPr lang="en-US" sz="3200" dirty="0" err="1" smtClean="0">
                <a:solidFill>
                  <a:srgbClr val="0000FF"/>
                </a:solidFill>
                <a:latin typeface="Arial" panose="020B0604020202020204" pitchFamily="34" charset="0"/>
                <a:cs typeface="Arial" panose="020B0604020202020204" pitchFamily="34" charset="0"/>
              </a:rPr>
              <a:t>chủ</a:t>
            </a:r>
            <a:r>
              <a:rPr lang="en-US" sz="3200" dirty="0" smtClean="0">
                <a:solidFill>
                  <a:srgbClr val="0000FF"/>
                </a:solidFill>
                <a:latin typeface="Arial" panose="020B0604020202020204" pitchFamily="34" charset="0"/>
                <a:cs typeface="Arial" panose="020B0604020202020204" pitchFamily="34" charset="0"/>
              </a:rPr>
              <a:t> </a:t>
            </a:r>
            <a:r>
              <a:rPr lang="en-US" sz="3200" dirty="0" err="1" smtClean="0">
                <a:solidFill>
                  <a:srgbClr val="0000FF"/>
                </a:solidFill>
                <a:latin typeface="Arial" panose="020B0604020202020204" pitchFamily="34" charset="0"/>
                <a:cs typeface="Arial" panose="020B0604020202020204" pitchFamily="34" charset="0"/>
              </a:rPr>
              <a:t>sở</a:t>
            </a:r>
            <a:r>
              <a:rPr lang="en-US" sz="3200" dirty="0" smtClean="0">
                <a:solidFill>
                  <a:srgbClr val="0000FF"/>
                </a:solidFill>
                <a:latin typeface="Arial" panose="020B0604020202020204" pitchFamily="34" charset="0"/>
                <a:cs typeface="Arial" panose="020B0604020202020204" pitchFamily="34" charset="0"/>
              </a:rPr>
              <a:t> </a:t>
            </a:r>
            <a:r>
              <a:rPr lang="en-US" sz="3200" dirty="0" err="1" smtClean="0">
                <a:solidFill>
                  <a:srgbClr val="0000FF"/>
                </a:solidFill>
                <a:latin typeface="Arial" panose="020B0604020202020204" pitchFamily="34" charset="0"/>
                <a:cs typeface="Arial" panose="020B0604020202020204" pitchFamily="34" charset="0"/>
              </a:rPr>
              <a:t>hữu</a:t>
            </a:r>
            <a:endParaRPr lang="en-US" sz="3200" dirty="0" smtClean="0">
              <a:solidFill>
                <a:srgbClr val="0000FF"/>
              </a:solidFill>
              <a:latin typeface="Arial" panose="020B0604020202020204" pitchFamily="34" charset="0"/>
              <a:cs typeface="Arial" panose="020B0604020202020204" pitchFamily="34" charset="0"/>
            </a:endParaRPr>
          </a:p>
          <a:p>
            <a:pPr algn="ctr"/>
            <a:endParaRPr lang="en-US" dirty="0" smtClean="0">
              <a:latin typeface="Arial" panose="020B0604020202020204" pitchFamily="34" charset="0"/>
              <a:cs typeface="Arial" panose="020B0604020202020204" pitchFamily="34" charset="0"/>
            </a:endParaRPr>
          </a:p>
        </p:txBody>
      </p:sp>
      <p:sp>
        <p:nvSpPr>
          <p:cNvPr id="2" name="TextBox 1"/>
          <p:cNvSpPr txBox="1"/>
          <p:nvPr/>
        </p:nvSpPr>
        <p:spPr>
          <a:xfrm>
            <a:off x="187036" y="3127664"/>
            <a:ext cx="1032164" cy="2246769"/>
          </a:xfrm>
          <a:prstGeom prst="rect">
            <a:avLst/>
          </a:prstGeom>
          <a:solidFill>
            <a:schemeClr val="accent1"/>
          </a:solidFill>
        </p:spPr>
        <p:txBody>
          <a:bodyPr wrap="square" rtlCol="0">
            <a:spAutoFit/>
          </a:bodyPr>
          <a:lstStyle/>
          <a:p>
            <a:r>
              <a:rPr lang="en-US" sz="2800" dirty="0" err="1" smtClean="0">
                <a:latin typeface="Arial" pitchFamily="34" charset="0"/>
                <a:cs typeface="Arial" pitchFamily="34" charset="0"/>
              </a:rPr>
              <a:t>Vốn</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đầu</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tư</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của</a:t>
            </a:r>
            <a:r>
              <a:rPr lang="en-US" sz="2800" dirty="0" smtClean="0">
                <a:latin typeface="Arial" pitchFamily="34" charset="0"/>
                <a:cs typeface="Arial" pitchFamily="34" charset="0"/>
              </a:rPr>
              <a:t> CSH</a:t>
            </a:r>
            <a:endParaRPr lang="en-US" sz="2800" dirty="0">
              <a:latin typeface="Arial" pitchFamily="34" charset="0"/>
              <a:cs typeface="Arial" pitchFamily="34" charset="0"/>
            </a:endParaRPr>
          </a:p>
        </p:txBody>
      </p:sp>
      <p:sp>
        <p:nvSpPr>
          <p:cNvPr id="3" name="TextBox 2"/>
          <p:cNvSpPr txBox="1"/>
          <p:nvPr/>
        </p:nvSpPr>
        <p:spPr>
          <a:xfrm>
            <a:off x="4191000" y="1506683"/>
            <a:ext cx="2615045" cy="707886"/>
          </a:xfrm>
          <a:prstGeom prst="rect">
            <a:avLst/>
          </a:prstGeom>
          <a:solidFill>
            <a:srgbClr val="FFFF00"/>
          </a:solidFill>
        </p:spPr>
        <p:txBody>
          <a:bodyPr wrap="square" rtlCol="0">
            <a:spAutoFit/>
          </a:bodyPr>
          <a:lstStyle/>
          <a:p>
            <a:r>
              <a:rPr lang="en-US" sz="2000" dirty="0" smtClean="0">
                <a:latin typeface="Arial" pitchFamily="34" charset="0"/>
                <a:cs typeface="Arial" pitchFamily="34" charset="0"/>
              </a:rPr>
              <a:t>CPPT có </a:t>
            </a:r>
            <a:r>
              <a:rPr lang="en-US" sz="2000" dirty="0" err="1" smtClean="0">
                <a:latin typeface="Arial" pitchFamily="34" charset="0"/>
                <a:cs typeface="Arial" pitchFamily="34" charset="0"/>
              </a:rPr>
              <a:t>quyền</a:t>
            </a:r>
            <a:r>
              <a:rPr lang="en-US" sz="2000" dirty="0" smtClean="0">
                <a:latin typeface="Arial" pitchFamily="34" charset="0"/>
                <a:cs typeface="Arial" pitchFamily="34" charset="0"/>
              </a:rPr>
              <a:t> </a:t>
            </a:r>
            <a:r>
              <a:rPr lang="en-US" sz="2000" dirty="0" err="1" smtClean="0">
                <a:latin typeface="Arial" pitchFamily="34" charset="0"/>
                <a:cs typeface="Arial" pitchFamily="34" charset="0"/>
              </a:rPr>
              <a:t>biểu</a:t>
            </a:r>
            <a:r>
              <a:rPr lang="en-US" sz="2000" dirty="0" smtClean="0">
                <a:latin typeface="Arial" pitchFamily="34" charset="0"/>
                <a:cs typeface="Arial" pitchFamily="34" charset="0"/>
              </a:rPr>
              <a:t> </a:t>
            </a:r>
            <a:r>
              <a:rPr lang="en-US" sz="2000" dirty="0" err="1" smtClean="0">
                <a:latin typeface="Arial" pitchFamily="34" charset="0"/>
                <a:cs typeface="Arial" pitchFamily="34" charset="0"/>
              </a:rPr>
              <a:t>quyết</a:t>
            </a:r>
            <a:endParaRPr lang="en-US" sz="2000" dirty="0">
              <a:latin typeface="Arial" pitchFamily="34" charset="0"/>
              <a:cs typeface="Arial" pitchFamily="34" charset="0"/>
            </a:endParaRPr>
          </a:p>
        </p:txBody>
      </p:sp>
      <p:sp>
        <p:nvSpPr>
          <p:cNvPr id="33" name="TextBox 32"/>
          <p:cNvSpPr txBox="1"/>
          <p:nvPr/>
        </p:nvSpPr>
        <p:spPr>
          <a:xfrm>
            <a:off x="4191000" y="2573491"/>
            <a:ext cx="2615045" cy="400110"/>
          </a:xfrm>
          <a:prstGeom prst="rect">
            <a:avLst/>
          </a:prstGeom>
          <a:solidFill>
            <a:schemeClr val="accent1">
              <a:lumMod val="60000"/>
              <a:lumOff val="40000"/>
            </a:schemeClr>
          </a:solidFill>
        </p:spPr>
        <p:txBody>
          <a:bodyPr wrap="square" rtlCol="0">
            <a:spAutoFit/>
          </a:bodyPr>
          <a:lstStyle/>
          <a:p>
            <a:r>
              <a:rPr lang="en-US" sz="2000" dirty="0" err="1" smtClean="0">
                <a:latin typeface="Arial" pitchFamily="34" charset="0"/>
                <a:cs typeface="Arial" pitchFamily="34" charset="0"/>
              </a:rPr>
              <a:t>Cô</a:t>
            </a:r>
            <a:r>
              <a:rPr lang="en-US" sz="2000" dirty="0" smtClean="0">
                <a:latin typeface="Arial" pitchFamily="34" charset="0"/>
                <a:cs typeface="Arial" pitchFamily="34" charset="0"/>
              </a:rPr>
              <a:t>̉ </a:t>
            </a:r>
            <a:r>
              <a:rPr lang="en-US" sz="2000" dirty="0" err="1" smtClean="0">
                <a:latin typeface="Arial" pitchFamily="34" charset="0"/>
                <a:cs typeface="Arial" pitchFamily="34" charset="0"/>
              </a:rPr>
              <a:t>phiếu</a:t>
            </a:r>
            <a:r>
              <a:rPr lang="en-US" sz="2000" dirty="0" smtClean="0">
                <a:latin typeface="Arial" pitchFamily="34" charset="0"/>
                <a:cs typeface="Arial" pitchFamily="34" charset="0"/>
              </a:rPr>
              <a:t> </a:t>
            </a:r>
            <a:r>
              <a:rPr lang="en-US" sz="2000" dirty="0" err="1" smtClean="0">
                <a:latin typeface="Arial" pitchFamily="34" charset="0"/>
                <a:cs typeface="Arial" pitchFamily="34" charset="0"/>
              </a:rPr>
              <a:t>ưu</a:t>
            </a:r>
            <a:r>
              <a:rPr lang="en-US" sz="2000" dirty="0" smtClean="0">
                <a:latin typeface="Arial" pitchFamily="34" charset="0"/>
                <a:cs typeface="Arial" pitchFamily="34" charset="0"/>
              </a:rPr>
              <a:t> </a:t>
            </a:r>
            <a:r>
              <a:rPr lang="en-US" sz="2000" dirty="0" err="1" smtClean="0">
                <a:latin typeface="Arial" pitchFamily="34" charset="0"/>
                <a:cs typeface="Arial" pitchFamily="34" charset="0"/>
              </a:rPr>
              <a:t>đãi</a:t>
            </a:r>
            <a:endParaRPr lang="en-US" sz="2000" dirty="0">
              <a:latin typeface="Arial" pitchFamily="34" charset="0"/>
              <a:cs typeface="Arial" pitchFamily="34" charset="0"/>
            </a:endParaRPr>
          </a:p>
        </p:txBody>
      </p:sp>
      <p:sp>
        <p:nvSpPr>
          <p:cNvPr id="4" name="TextBox 3"/>
          <p:cNvSpPr txBox="1"/>
          <p:nvPr/>
        </p:nvSpPr>
        <p:spPr>
          <a:xfrm>
            <a:off x="6806045" y="1631376"/>
            <a:ext cx="966355" cy="400110"/>
          </a:xfrm>
          <a:prstGeom prst="rect">
            <a:avLst/>
          </a:prstGeom>
          <a:solidFill>
            <a:schemeClr val="accent6">
              <a:lumMod val="75000"/>
            </a:schemeClr>
          </a:solidFill>
        </p:spPr>
        <p:txBody>
          <a:bodyPr wrap="square" rtlCol="0">
            <a:spAutoFit/>
          </a:bodyPr>
          <a:lstStyle/>
          <a:p>
            <a:r>
              <a:rPr lang="en-US" sz="2000" dirty="0" smtClean="0">
                <a:latin typeface="Arial" pitchFamily="34" charset="0"/>
                <a:cs typeface="Arial" pitchFamily="34" charset="0"/>
              </a:rPr>
              <a:t>41111</a:t>
            </a:r>
            <a:endParaRPr lang="en-US" sz="2000" dirty="0">
              <a:latin typeface="Arial" pitchFamily="34" charset="0"/>
              <a:cs typeface="Arial" pitchFamily="34" charset="0"/>
            </a:endParaRPr>
          </a:p>
        </p:txBody>
      </p:sp>
      <p:sp>
        <p:nvSpPr>
          <p:cNvPr id="35" name="TextBox 34"/>
          <p:cNvSpPr txBox="1"/>
          <p:nvPr/>
        </p:nvSpPr>
        <p:spPr>
          <a:xfrm>
            <a:off x="6802580" y="2552710"/>
            <a:ext cx="966355" cy="400110"/>
          </a:xfrm>
          <a:prstGeom prst="rect">
            <a:avLst/>
          </a:prstGeom>
          <a:solidFill>
            <a:srgbClr val="6600FF"/>
          </a:solidFill>
        </p:spPr>
        <p:txBody>
          <a:bodyPr wrap="square" rtlCol="0">
            <a:spAutoFit/>
          </a:bodyPr>
          <a:lstStyle/>
          <a:p>
            <a:r>
              <a:rPr lang="en-US" sz="2000" dirty="0" smtClean="0">
                <a:latin typeface="Arial" pitchFamily="34" charset="0"/>
                <a:cs typeface="Arial" pitchFamily="34" charset="0"/>
              </a:rPr>
              <a:t>41112</a:t>
            </a:r>
            <a:endParaRPr lang="en-US" sz="2000" dirty="0">
              <a:latin typeface="Arial" pitchFamily="34" charset="0"/>
              <a:cs typeface="Arial" pitchFamily="34" charset="0"/>
            </a:endParaRPr>
          </a:p>
        </p:txBody>
      </p:sp>
      <p:sp>
        <p:nvSpPr>
          <p:cNvPr id="39" name="Text Box 12"/>
          <p:cNvSpPr txBox="1">
            <a:spLocks noChangeArrowheads="1"/>
          </p:cNvSpPr>
          <p:nvPr/>
        </p:nvSpPr>
        <p:spPr bwMode="auto">
          <a:xfrm>
            <a:off x="1617517" y="3398561"/>
            <a:ext cx="2341416" cy="830997"/>
          </a:xfrm>
          <a:prstGeom prst="rect">
            <a:avLst/>
          </a:prstGeom>
          <a:solidFill>
            <a:schemeClr val="accent1">
              <a:lumMod val="40000"/>
              <a:lumOff val="60000"/>
            </a:schemeClr>
          </a:solidFill>
          <a:ln w="12700">
            <a:solidFill>
              <a:srgbClr val="000000"/>
            </a:solidFill>
            <a:miter lim="800000"/>
            <a:headEnd/>
            <a:tailEnd/>
          </a:ln>
          <a:effectLst>
            <a:outerShdw dist="107763" dir="2700000" algn="ctr" rotWithShape="0">
              <a:schemeClr val="bg2"/>
            </a:outerShdw>
          </a:effectLst>
        </p:spPr>
        <p:txBody>
          <a:bodyPr wrap="square">
            <a:spAutoFit/>
          </a:bodyPr>
          <a:lstStyle/>
          <a:p>
            <a:pPr algn="ctr">
              <a:buFont typeface="Wingdings" pitchFamily="2" charset="2"/>
              <a:buNone/>
              <a:defRPr/>
            </a:pPr>
            <a:r>
              <a:rPr lang="en-US" sz="2400" dirty="0" err="1" smtClean="0">
                <a:latin typeface="Arial" pitchFamily="34" charset="0"/>
                <a:cs typeface="Arial" pitchFamily="34" charset="0"/>
              </a:rPr>
              <a:t>Thặng</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dư</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vốn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cô</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phần</a:t>
            </a:r>
            <a:endParaRPr lang="en-US" sz="2400" dirty="0">
              <a:latin typeface="Arial" pitchFamily="34" charset="0"/>
              <a:cs typeface="Arial" pitchFamily="34" charset="0"/>
            </a:endParaRPr>
          </a:p>
        </p:txBody>
      </p:sp>
      <p:sp>
        <p:nvSpPr>
          <p:cNvPr id="40" name="Rectangle 76"/>
          <p:cNvSpPr>
            <a:spLocks noChangeArrowheads="1"/>
          </p:cNvSpPr>
          <p:nvPr/>
        </p:nvSpPr>
        <p:spPr bwMode="auto">
          <a:xfrm>
            <a:off x="2272096" y="4197951"/>
            <a:ext cx="966403" cy="459100"/>
          </a:xfrm>
          <a:prstGeom prst="rect">
            <a:avLst/>
          </a:prstGeom>
          <a:solidFill>
            <a:srgbClr val="FFC000"/>
          </a:solidFill>
          <a:ln w="12700">
            <a:solidFill>
              <a:schemeClr val="tx1"/>
            </a:solidFill>
            <a:miter lim="800000"/>
            <a:headEnd/>
            <a:tailEnd/>
          </a:ln>
          <a:effectLst>
            <a:outerShdw dist="71842" dir="2700000" algn="ctr" rotWithShape="0">
              <a:schemeClr val="tx2"/>
            </a:outerShdw>
          </a:effectLst>
        </p:spPr>
        <p:txBody>
          <a:bodyPr wrap="square" lIns="90488" tIns="44450" rIns="90488" bIns="44450">
            <a:spAutoFit/>
          </a:bodyPr>
          <a:lstStyle/>
          <a:p>
            <a:pPr eaLnBrk="0" hangingPunct="0">
              <a:spcBef>
                <a:spcPct val="50000"/>
              </a:spcBef>
              <a:defRPr/>
            </a:pPr>
            <a:r>
              <a:rPr lang="en-US" sz="2400" dirty="0" smtClean="0">
                <a:solidFill>
                  <a:srgbClr val="0000FF"/>
                </a:solidFill>
                <a:latin typeface="Arial" pitchFamily="34" charset="0"/>
                <a:ea typeface="Arial Unicode MS" pitchFamily="34" charset="-128"/>
                <a:cs typeface="Arial" pitchFamily="34" charset="0"/>
              </a:rPr>
              <a:t>4112</a:t>
            </a:r>
            <a:endParaRPr lang="en-US" sz="2400" dirty="0">
              <a:solidFill>
                <a:srgbClr val="0000FF"/>
              </a:solidFill>
              <a:latin typeface="Arial" pitchFamily="34" charset="0"/>
              <a:ea typeface="Arial Unicode MS" pitchFamily="34" charset="-128"/>
              <a:cs typeface="Arial" pitchFamily="34" charset="0"/>
            </a:endParaRPr>
          </a:p>
        </p:txBody>
      </p:sp>
      <p:sp>
        <p:nvSpPr>
          <p:cNvPr id="41" name="Text Box 12"/>
          <p:cNvSpPr txBox="1">
            <a:spLocks noChangeArrowheads="1"/>
          </p:cNvSpPr>
          <p:nvPr/>
        </p:nvSpPr>
        <p:spPr bwMode="auto">
          <a:xfrm>
            <a:off x="1697180" y="4974528"/>
            <a:ext cx="2341416" cy="830997"/>
          </a:xfrm>
          <a:prstGeom prst="rect">
            <a:avLst/>
          </a:prstGeom>
          <a:solidFill>
            <a:srgbClr val="CC99FF"/>
          </a:solidFill>
          <a:ln w="12700">
            <a:solidFill>
              <a:srgbClr val="000000"/>
            </a:solidFill>
            <a:miter lim="800000"/>
            <a:headEnd/>
            <a:tailEnd/>
          </a:ln>
          <a:effectLst>
            <a:outerShdw dist="107763" dir="2700000" algn="ctr" rotWithShape="0">
              <a:schemeClr val="bg2"/>
            </a:outerShdw>
          </a:effectLst>
        </p:spPr>
        <p:txBody>
          <a:bodyPr wrap="square">
            <a:spAutoFit/>
          </a:bodyPr>
          <a:lstStyle/>
          <a:p>
            <a:pPr algn="ctr">
              <a:buFont typeface="Wingdings" pitchFamily="2" charset="2"/>
              <a:buNone/>
              <a:defRPr/>
            </a:pPr>
            <a:r>
              <a:rPr lang="en-US" sz="2400" dirty="0" err="1" smtClean="0">
                <a:latin typeface="Arial" pitchFamily="34" charset="0"/>
                <a:cs typeface="Arial" pitchFamily="34" charset="0"/>
              </a:rPr>
              <a:t>Quyền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chọn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chuyển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đổi</a:t>
            </a:r>
            <a:r>
              <a:rPr lang="en-US" sz="2400" dirty="0" smtClean="0">
                <a:latin typeface="Arial" pitchFamily="34" charset="0"/>
                <a:cs typeface="Arial" pitchFamily="34" charset="0"/>
              </a:rPr>
              <a:t> TP</a:t>
            </a:r>
            <a:endParaRPr lang="en-US" sz="2400" dirty="0">
              <a:latin typeface="Arial" pitchFamily="34" charset="0"/>
              <a:cs typeface="Arial" pitchFamily="34" charset="0"/>
            </a:endParaRPr>
          </a:p>
        </p:txBody>
      </p:sp>
      <p:sp>
        <p:nvSpPr>
          <p:cNvPr id="42" name="Rectangle 76"/>
          <p:cNvSpPr>
            <a:spLocks noChangeArrowheads="1"/>
          </p:cNvSpPr>
          <p:nvPr/>
        </p:nvSpPr>
        <p:spPr bwMode="auto">
          <a:xfrm>
            <a:off x="2351759" y="5773918"/>
            <a:ext cx="966403" cy="459100"/>
          </a:xfrm>
          <a:prstGeom prst="rect">
            <a:avLst/>
          </a:prstGeom>
          <a:solidFill>
            <a:srgbClr val="FF99CC"/>
          </a:solidFill>
          <a:ln w="12700">
            <a:solidFill>
              <a:schemeClr val="tx1"/>
            </a:solidFill>
            <a:miter lim="800000"/>
            <a:headEnd/>
            <a:tailEnd/>
          </a:ln>
          <a:effectLst>
            <a:outerShdw dist="71842" dir="2700000" algn="ctr" rotWithShape="0">
              <a:schemeClr val="tx2"/>
            </a:outerShdw>
          </a:effectLst>
        </p:spPr>
        <p:txBody>
          <a:bodyPr wrap="square" lIns="90488" tIns="44450" rIns="90488" bIns="44450">
            <a:spAutoFit/>
          </a:bodyPr>
          <a:lstStyle/>
          <a:p>
            <a:pPr eaLnBrk="0" hangingPunct="0">
              <a:spcBef>
                <a:spcPct val="50000"/>
              </a:spcBef>
              <a:defRPr/>
            </a:pPr>
            <a:r>
              <a:rPr lang="en-US" sz="2400" dirty="0" smtClean="0">
                <a:solidFill>
                  <a:srgbClr val="0000FF"/>
                </a:solidFill>
                <a:latin typeface="Arial" pitchFamily="34" charset="0"/>
                <a:ea typeface="Arial Unicode MS" pitchFamily="34" charset="-128"/>
                <a:cs typeface="Arial" pitchFamily="34" charset="0"/>
              </a:rPr>
              <a:t>4113</a:t>
            </a:r>
            <a:endParaRPr lang="en-US" sz="2400" dirty="0">
              <a:solidFill>
                <a:srgbClr val="0000FF"/>
              </a:solidFill>
              <a:latin typeface="Arial" pitchFamily="34" charset="0"/>
              <a:ea typeface="Arial Unicode MS" pitchFamily="34" charset="-128"/>
              <a:cs typeface="Arial" pitchFamily="34" charset="0"/>
            </a:endParaRPr>
          </a:p>
        </p:txBody>
      </p:sp>
      <p:sp>
        <p:nvSpPr>
          <p:cNvPr id="36" name="Right Arrow 35"/>
          <p:cNvSpPr/>
          <p:nvPr/>
        </p:nvSpPr>
        <p:spPr>
          <a:xfrm>
            <a:off x="4141641" y="3782886"/>
            <a:ext cx="617395" cy="28429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3" name="Straight Arrow Connector 42"/>
          <p:cNvCxnSpPr>
            <a:endCxn id="16" idx="1"/>
          </p:cNvCxnSpPr>
          <p:nvPr/>
        </p:nvCxnSpPr>
        <p:spPr>
          <a:xfrm flipV="1">
            <a:off x="872836" y="2269266"/>
            <a:ext cx="685800" cy="349243"/>
          </a:xfrm>
          <a:prstGeom prst="straightConnector1">
            <a:avLst/>
          </a:prstGeom>
          <a:ln w="317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47" name="Straight Arrow Connector 46"/>
          <p:cNvCxnSpPr>
            <a:endCxn id="39" idx="1"/>
          </p:cNvCxnSpPr>
          <p:nvPr/>
        </p:nvCxnSpPr>
        <p:spPr>
          <a:xfrm>
            <a:off x="1215736" y="3814059"/>
            <a:ext cx="401781" cy="1"/>
          </a:xfrm>
          <a:prstGeom prst="straightConnector1">
            <a:avLst/>
          </a:prstGeom>
          <a:ln w="317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49" name="Straight Arrow Connector 48"/>
          <p:cNvCxnSpPr>
            <a:stCxn id="2" idx="2"/>
          </p:cNvCxnSpPr>
          <p:nvPr/>
        </p:nvCxnSpPr>
        <p:spPr>
          <a:xfrm>
            <a:off x="703118" y="5374433"/>
            <a:ext cx="994062" cy="399485"/>
          </a:xfrm>
          <a:prstGeom prst="straightConnector1">
            <a:avLst/>
          </a:prstGeom>
          <a:ln w="3175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nvGrpSpPr>
          <p:cNvPr id="58" name="Group 57"/>
          <p:cNvGrpSpPr/>
          <p:nvPr/>
        </p:nvGrpSpPr>
        <p:grpSpPr>
          <a:xfrm>
            <a:off x="3900052" y="2031486"/>
            <a:ext cx="290948" cy="742060"/>
            <a:chOff x="3900052" y="2031486"/>
            <a:chExt cx="290948" cy="742060"/>
          </a:xfrm>
        </p:grpSpPr>
        <p:cxnSp>
          <p:nvCxnSpPr>
            <p:cNvPr id="51" name="Straight Connector 50"/>
            <p:cNvCxnSpPr/>
            <p:nvPr/>
          </p:nvCxnSpPr>
          <p:spPr>
            <a:xfrm>
              <a:off x="4038596" y="2031486"/>
              <a:ext cx="0" cy="742060"/>
            </a:xfrm>
            <a:prstGeom prst="line">
              <a:avLst/>
            </a:prstGeom>
            <a:ln w="28575">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cxnSp>
          <p:nvCxnSpPr>
            <p:cNvPr id="53" name="Straight Arrow Connector 52"/>
            <p:cNvCxnSpPr/>
            <p:nvPr/>
          </p:nvCxnSpPr>
          <p:spPr>
            <a:xfrm>
              <a:off x="4038596" y="2031486"/>
              <a:ext cx="152404" cy="0"/>
            </a:xfrm>
            <a:prstGeom prst="straightConnector1">
              <a:avLst/>
            </a:prstGeom>
            <a:ln w="28575">
              <a:solidFill>
                <a:schemeClr val="accent6">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55" name="Straight Arrow Connector 54"/>
            <p:cNvCxnSpPr>
              <a:endCxn id="33" idx="1"/>
            </p:cNvCxnSpPr>
            <p:nvPr/>
          </p:nvCxnSpPr>
          <p:spPr>
            <a:xfrm>
              <a:off x="4038596" y="2773546"/>
              <a:ext cx="152404" cy="0"/>
            </a:xfrm>
            <a:prstGeom prst="straightConnector1">
              <a:avLst/>
            </a:prstGeom>
            <a:ln w="28575">
              <a:solidFill>
                <a:schemeClr val="accent6">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a:stCxn id="16" idx="3"/>
            </p:cNvCxnSpPr>
            <p:nvPr/>
          </p:nvCxnSpPr>
          <p:spPr>
            <a:xfrm>
              <a:off x="3900052" y="2269266"/>
              <a:ext cx="138544" cy="0"/>
            </a:xfrm>
            <a:prstGeom prst="line">
              <a:avLst/>
            </a:prstGeom>
            <a:ln w="28575">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760267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checkerboard(across)">
                                      <p:cBhvr>
                                        <p:cTn id="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4384963" y="1229577"/>
            <a:ext cx="4686300" cy="1288472"/>
            <a:chOff x="4384963" y="1229577"/>
            <a:chExt cx="4686300" cy="1288472"/>
          </a:xfrm>
        </p:grpSpPr>
        <p:sp>
          <p:nvSpPr>
            <p:cNvPr id="58417" name="Text Box 7"/>
            <p:cNvSpPr txBox="1">
              <a:spLocks noChangeArrowheads="1"/>
            </p:cNvSpPr>
            <p:nvPr/>
          </p:nvSpPr>
          <p:spPr bwMode="auto">
            <a:xfrm>
              <a:off x="6629400" y="1229577"/>
              <a:ext cx="244186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800" b="1">
                  <a:solidFill>
                    <a:schemeClr val="tx1"/>
                  </a:solidFill>
                  <a:latin typeface="Times New Roman" pitchFamily="18" charset="0"/>
                  <a:cs typeface="Times New Roman" pitchFamily="18" charset="0"/>
                </a:defRPr>
              </a:lvl1pPr>
              <a:lvl2pPr marL="742950" indent="-285750" eaLnBrk="0" hangingPunct="0">
                <a:defRPr sz="2800" b="1">
                  <a:solidFill>
                    <a:schemeClr val="tx1"/>
                  </a:solidFill>
                  <a:latin typeface="Times New Roman" pitchFamily="18" charset="0"/>
                  <a:cs typeface="Times New Roman" pitchFamily="18" charset="0"/>
                </a:defRPr>
              </a:lvl2pPr>
              <a:lvl3pPr marL="1143000" indent="-228600" eaLnBrk="0" hangingPunct="0">
                <a:defRPr sz="2800" b="1">
                  <a:solidFill>
                    <a:schemeClr val="tx1"/>
                  </a:solidFill>
                  <a:latin typeface="Times New Roman" pitchFamily="18" charset="0"/>
                  <a:cs typeface="Times New Roman" pitchFamily="18" charset="0"/>
                </a:defRPr>
              </a:lvl3pPr>
              <a:lvl4pPr marL="1600200" indent="-228600" eaLnBrk="0" hangingPunct="0">
                <a:defRPr sz="2800" b="1">
                  <a:solidFill>
                    <a:schemeClr val="tx1"/>
                  </a:solidFill>
                  <a:latin typeface="Times New Roman" pitchFamily="18" charset="0"/>
                  <a:cs typeface="Times New Roman" pitchFamily="18" charset="0"/>
                </a:defRPr>
              </a:lvl4pPr>
              <a:lvl5pPr marL="2057400" indent="-228600" eaLnBrk="0" hangingPunct="0">
                <a:defRPr sz="2800" b="1">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800" b="1">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800" b="1">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800" b="1">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800" b="1">
                  <a:solidFill>
                    <a:schemeClr val="tx1"/>
                  </a:solidFill>
                  <a:latin typeface="Times New Roman" pitchFamily="18" charset="0"/>
                  <a:cs typeface="Times New Roman" pitchFamily="18" charset="0"/>
                </a:defRPr>
              </a:lvl9pPr>
            </a:lstStyle>
            <a:p>
              <a:pPr algn="ctr" eaLnBrk="1" hangingPunct="1">
                <a:spcBef>
                  <a:spcPct val="50000"/>
                </a:spcBef>
              </a:pPr>
              <a:r>
                <a:rPr lang="en-US" sz="2200" b="0" dirty="0" smtClean="0">
                  <a:solidFill>
                    <a:srgbClr val="660066"/>
                  </a:solidFill>
                  <a:latin typeface="Arial" pitchFamily="34" charset="0"/>
                  <a:cs typeface="Arial" pitchFamily="34" charset="0"/>
                </a:rPr>
                <a:t>412,414,441</a:t>
              </a:r>
              <a:endParaRPr lang="en-US" sz="2200" b="0" dirty="0">
                <a:solidFill>
                  <a:srgbClr val="660066"/>
                </a:solidFill>
                <a:latin typeface="Arial" pitchFamily="34" charset="0"/>
                <a:cs typeface="Arial" pitchFamily="34" charset="0"/>
              </a:endParaRPr>
            </a:p>
          </p:txBody>
        </p:sp>
        <p:grpSp>
          <p:nvGrpSpPr>
            <p:cNvPr id="58418" name="Group 23"/>
            <p:cNvGrpSpPr>
              <a:grpSpLocks/>
            </p:cNvGrpSpPr>
            <p:nvPr/>
          </p:nvGrpSpPr>
          <p:grpSpPr bwMode="auto">
            <a:xfrm>
              <a:off x="7516088" y="1679849"/>
              <a:ext cx="1295400" cy="838200"/>
              <a:chOff x="4272" y="1200"/>
              <a:chExt cx="1309" cy="528"/>
            </a:xfrm>
          </p:grpSpPr>
          <p:sp>
            <p:nvSpPr>
              <p:cNvPr id="58419" name="Line 24"/>
              <p:cNvSpPr>
                <a:spLocks noChangeShapeType="1"/>
              </p:cNvSpPr>
              <p:nvPr/>
            </p:nvSpPr>
            <p:spPr bwMode="auto">
              <a:xfrm>
                <a:off x="4272" y="1200"/>
                <a:ext cx="1309" cy="0"/>
              </a:xfrm>
              <a:prstGeom prst="line">
                <a:avLst/>
              </a:prstGeom>
              <a:noFill/>
              <a:ln w="28575">
                <a:solidFill>
                  <a:schemeClr val="tx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8420" name="Line 25"/>
              <p:cNvSpPr>
                <a:spLocks noChangeShapeType="1"/>
              </p:cNvSpPr>
              <p:nvPr/>
            </p:nvSpPr>
            <p:spPr bwMode="auto">
              <a:xfrm>
                <a:off x="4927" y="1200"/>
                <a:ext cx="0" cy="528"/>
              </a:xfrm>
              <a:prstGeom prst="line">
                <a:avLst/>
              </a:prstGeom>
              <a:noFill/>
              <a:ln w="28575">
                <a:solidFill>
                  <a:schemeClr val="tx2"/>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58401" name="Text Box 28"/>
            <p:cNvSpPr txBox="1">
              <a:spLocks noChangeArrowheads="1"/>
            </p:cNvSpPr>
            <p:nvPr/>
          </p:nvSpPr>
          <p:spPr bwMode="auto">
            <a:xfrm>
              <a:off x="4384963" y="1627886"/>
              <a:ext cx="377932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800" b="1">
                  <a:solidFill>
                    <a:schemeClr val="tx1"/>
                  </a:solidFill>
                  <a:latin typeface="Times New Roman" pitchFamily="18" charset="0"/>
                  <a:cs typeface="Times New Roman" pitchFamily="18" charset="0"/>
                </a:defRPr>
              </a:lvl1pPr>
              <a:lvl2pPr marL="742950" indent="-285750" eaLnBrk="0" hangingPunct="0">
                <a:defRPr sz="2800" b="1">
                  <a:solidFill>
                    <a:schemeClr val="tx1"/>
                  </a:solidFill>
                  <a:latin typeface="Times New Roman" pitchFamily="18" charset="0"/>
                  <a:cs typeface="Times New Roman" pitchFamily="18" charset="0"/>
                </a:defRPr>
              </a:lvl2pPr>
              <a:lvl3pPr marL="1143000" indent="-228600" eaLnBrk="0" hangingPunct="0">
                <a:defRPr sz="2800" b="1">
                  <a:solidFill>
                    <a:schemeClr val="tx1"/>
                  </a:solidFill>
                  <a:latin typeface="Times New Roman" pitchFamily="18" charset="0"/>
                  <a:cs typeface="Times New Roman" pitchFamily="18" charset="0"/>
                </a:defRPr>
              </a:lvl3pPr>
              <a:lvl4pPr marL="1600200" indent="-228600" eaLnBrk="0" hangingPunct="0">
                <a:defRPr sz="2800" b="1">
                  <a:solidFill>
                    <a:schemeClr val="tx1"/>
                  </a:solidFill>
                  <a:latin typeface="Times New Roman" pitchFamily="18" charset="0"/>
                  <a:cs typeface="Times New Roman" pitchFamily="18" charset="0"/>
                </a:defRPr>
              </a:lvl4pPr>
              <a:lvl5pPr marL="2057400" indent="-228600" eaLnBrk="0" hangingPunct="0">
                <a:defRPr sz="2800" b="1">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800" b="1">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800" b="1">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800" b="1">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800" b="1">
                  <a:solidFill>
                    <a:schemeClr val="tx1"/>
                  </a:solidFill>
                  <a:latin typeface="Times New Roman" pitchFamily="18" charset="0"/>
                  <a:cs typeface="Times New Roman" pitchFamily="18" charset="0"/>
                </a:defRPr>
              </a:lvl9pPr>
            </a:lstStyle>
            <a:p>
              <a:pPr algn="ctr" eaLnBrk="1" hangingPunct="1">
                <a:spcBef>
                  <a:spcPct val="50000"/>
                </a:spcBef>
              </a:pPr>
              <a:r>
                <a:rPr lang="en-US" sz="2000" b="0" dirty="0" err="1" smtClean="0">
                  <a:latin typeface="Arial" pitchFamily="34" charset="0"/>
                  <a:cs typeface="Arial" pitchFamily="34" charset="0"/>
                </a:rPr>
                <a:t>Bô</a:t>
              </a:r>
              <a:r>
                <a:rPr lang="en-US" sz="2000" b="0" dirty="0" smtClean="0">
                  <a:latin typeface="Arial" pitchFamily="34" charset="0"/>
                  <a:cs typeface="Arial" pitchFamily="34" charset="0"/>
                </a:rPr>
                <a:t>̉ sung </a:t>
              </a:r>
              <a:r>
                <a:rPr lang="en-US" sz="2000" b="0" dirty="0" err="1" smtClean="0">
                  <a:latin typeface="Arial" pitchFamily="34" charset="0"/>
                  <a:cs typeface="Arial" pitchFamily="34" charset="0"/>
                </a:rPr>
                <a:t>vốn</a:t>
              </a:r>
              <a:r>
                <a:rPr lang="en-US" sz="2000" b="0" dirty="0" smtClean="0">
                  <a:latin typeface="Arial" pitchFamily="34" charset="0"/>
                  <a:cs typeface="Arial" pitchFamily="34" charset="0"/>
                </a:rPr>
                <a:t> </a:t>
              </a:r>
              <a:r>
                <a:rPr lang="en-US" sz="2000" b="0" dirty="0" err="1" smtClean="0">
                  <a:latin typeface="Arial" pitchFamily="34" charset="0"/>
                  <a:cs typeface="Arial" pitchFamily="34" charset="0"/>
                </a:rPr>
                <a:t>tư</a:t>
              </a:r>
              <a:r>
                <a:rPr lang="en-US" sz="2000" b="0" dirty="0" smtClean="0">
                  <a:latin typeface="Arial" pitchFamily="34" charset="0"/>
                  <a:cs typeface="Arial" pitchFamily="34" charset="0"/>
                </a:rPr>
                <a:t>̀ </a:t>
              </a:r>
              <a:r>
                <a:rPr lang="en-US" sz="2000" b="0" dirty="0" err="1" smtClean="0">
                  <a:latin typeface="Arial" pitchFamily="34" charset="0"/>
                  <a:cs typeface="Arial" pitchFamily="34" charset="0"/>
                </a:rPr>
                <a:t>các</a:t>
              </a:r>
              <a:r>
                <a:rPr lang="en-US" sz="2000" b="0" dirty="0" smtClean="0">
                  <a:latin typeface="Arial" pitchFamily="34" charset="0"/>
                  <a:cs typeface="Arial" pitchFamily="34" charset="0"/>
                </a:rPr>
                <a:t> </a:t>
              </a:r>
              <a:r>
                <a:rPr lang="en-US" sz="2000" b="0" dirty="0" err="1" smtClean="0">
                  <a:latin typeface="Arial" pitchFamily="34" charset="0"/>
                  <a:cs typeface="Arial" pitchFamily="34" charset="0"/>
                </a:rPr>
                <a:t>nguồn</a:t>
              </a:r>
              <a:r>
                <a:rPr lang="en-US" sz="2000" b="0" dirty="0" smtClean="0">
                  <a:latin typeface="Arial" pitchFamily="34" charset="0"/>
                  <a:cs typeface="Arial" pitchFamily="34" charset="0"/>
                </a:rPr>
                <a:t> </a:t>
              </a:r>
              <a:r>
                <a:rPr lang="en-US" sz="2000" b="0" dirty="0" err="1" smtClean="0">
                  <a:latin typeface="Arial" pitchFamily="34" charset="0"/>
                  <a:cs typeface="Arial" pitchFamily="34" charset="0"/>
                </a:rPr>
                <a:t>vốn</a:t>
              </a:r>
              <a:r>
                <a:rPr lang="en-US" sz="2000" b="0" dirty="0" smtClean="0">
                  <a:latin typeface="Arial" pitchFamily="34" charset="0"/>
                  <a:cs typeface="Arial" pitchFamily="34" charset="0"/>
                </a:rPr>
                <a:t> </a:t>
              </a:r>
              <a:r>
                <a:rPr lang="en-US" sz="2000" b="0" dirty="0" err="1" smtClean="0">
                  <a:latin typeface="Arial" pitchFamily="34" charset="0"/>
                  <a:cs typeface="Arial" pitchFamily="34" charset="0"/>
                </a:rPr>
                <a:t>hợp</a:t>
              </a:r>
              <a:r>
                <a:rPr lang="en-US" sz="2000" b="0" dirty="0" smtClean="0">
                  <a:latin typeface="Arial" pitchFamily="34" charset="0"/>
                  <a:cs typeface="Arial" pitchFamily="34" charset="0"/>
                </a:rPr>
                <a:t> </a:t>
              </a:r>
              <a:r>
                <a:rPr lang="en-US" sz="2000" b="0" dirty="0" err="1" smtClean="0">
                  <a:latin typeface="Arial" pitchFamily="34" charset="0"/>
                  <a:cs typeface="Arial" pitchFamily="34" charset="0"/>
                </a:rPr>
                <a:t>pháp</a:t>
              </a:r>
              <a:r>
                <a:rPr lang="en-US" sz="2000" b="0" dirty="0" smtClean="0">
                  <a:latin typeface="Arial" pitchFamily="34" charset="0"/>
                  <a:cs typeface="Arial" pitchFamily="34" charset="0"/>
                </a:rPr>
                <a:t> </a:t>
              </a:r>
              <a:r>
                <a:rPr lang="en-US" sz="2000" b="0" dirty="0" err="1" smtClean="0">
                  <a:latin typeface="Arial" pitchFamily="34" charset="0"/>
                  <a:cs typeface="Arial" pitchFamily="34" charset="0"/>
                </a:rPr>
                <a:t>khác</a:t>
              </a:r>
              <a:endParaRPr lang="en-US" sz="2000" b="0" dirty="0">
                <a:latin typeface="Arial" pitchFamily="34" charset="0"/>
                <a:cs typeface="Arial" pitchFamily="34" charset="0"/>
              </a:endParaRPr>
            </a:p>
          </p:txBody>
        </p:sp>
      </p:grpSp>
      <p:sp>
        <p:nvSpPr>
          <p:cNvPr id="58398" name="Text Box 132"/>
          <p:cNvSpPr txBox="1">
            <a:spLocks noChangeArrowheads="1"/>
          </p:cNvSpPr>
          <p:nvPr/>
        </p:nvSpPr>
        <p:spPr bwMode="auto">
          <a:xfrm>
            <a:off x="3692238" y="1215739"/>
            <a:ext cx="973279"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800" b="1">
                <a:solidFill>
                  <a:schemeClr val="tx1"/>
                </a:solidFill>
                <a:latin typeface="Times New Roman" pitchFamily="18" charset="0"/>
                <a:cs typeface="Times New Roman" pitchFamily="18" charset="0"/>
              </a:defRPr>
            </a:lvl1pPr>
            <a:lvl2pPr marL="742950" indent="-285750" eaLnBrk="0" hangingPunct="0">
              <a:defRPr sz="2800" b="1">
                <a:solidFill>
                  <a:schemeClr val="tx1"/>
                </a:solidFill>
                <a:latin typeface="Times New Roman" pitchFamily="18" charset="0"/>
                <a:cs typeface="Times New Roman" pitchFamily="18" charset="0"/>
              </a:defRPr>
            </a:lvl2pPr>
            <a:lvl3pPr marL="1143000" indent="-228600" eaLnBrk="0" hangingPunct="0">
              <a:defRPr sz="2800" b="1">
                <a:solidFill>
                  <a:schemeClr val="tx1"/>
                </a:solidFill>
                <a:latin typeface="Times New Roman" pitchFamily="18" charset="0"/>
                <a:cs typeface="Times New Roman" pitchFamily="18" charset="0"/>
              </a:defRPr>
            </a:lvl3pPr>
            <a:lvl4pPr marL="1600200" indent="-228600" eaLnBrk="0" hangingPunct="0">
              <a:defRPr sz="2800" b="1">
                <a:solidFill>
                  <a:schemeClr val="tx1"/>
                </a:solidFill>
                <a:latin typeface="Times New Roman" pitchFamily="18" charset="0"/>
                <a:cs typeface="Times New Roman" pitchFamily="18" charset="0"/>
              </a:defRPr>
            </a:lvl4pPr>
            <a:lvl5pPr marL="2057400" indent="-228600" eaLnBrk="0" hangingPunct="0">
              <a:defRPr sz="2800" b="1">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800" b="1">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800" b="1">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800" b="1">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800" b="1">
                <a:solidFill>
                  <a:schemeClr val="tx1"/>
                </a:solidFill>
                <a:latin typeface="Times New Roman" pitchFamily="18" charset="0"/>
                <a:cs typeface="Times New Roman" pitchFamily="18" charset="0"/>
              </a:defRPr>
            </a:lvl9pPr>
          </a:lstStyle>
          <a:p>
            <a:pPr algn="ctr" eaLnBrk="1" hangingPunct="1">
              <a:spcBef>
                <a:spcPct val="50000"/>
              </a:spcBef>
            </a:pPr>
            <a:r>
              <a:rPr lang="en-US" sz="2600" dirty="0" smtClean="0">
                <a:solidFill>
                  <a:schemeClr val="tx2"/>
                </a:solidFill>
                <a:latin typeface="Arial" pitchFamily="34" charset="0"/>
                <a:cs typeface="Arial" pitchFamily="34" charset="0"/>
              </a:rPr>
              <a:t>4111</a:t>
            </a:r>
            <a:endParaRPr lang="en-US" sz="2600" dirty="0">
              <a:solidFill>
                <a:schemeClr val="tx2"/>
              </a:solidFill>
              <a:latin typeface="Arial" pitchFamily="34" charset="0"/>
              <a:cs typeface="Arial" pitchFamily="34" charset="0"/>
            </a:endParaRPr>
          </a:p>
        </p:txBody>
      </p:sp>
      <p:sp>
        <p:nvSpPr>
          <p:cNvPr id="58399" name="Line 134"/>
          <p:cNvSpPr>
            <a:spLocks noChangeShapeType="1"/>
          </p:cNvSpPr>
          <p:nvPr/>
        </p:nvSpPr>
        <p:spPr bwMode="auto">
          <a:xfrm>
            <a:off x="3484421" y="1645069"/>
            <a:ext cx="1295400" cy="0"/>
          </a:xfrm>
          <a:prstGeom prst="line">
            <a:avLst/>
          </a:prstGeom>
          <a:noFill/>
          <a:ln w="28575">
            <a:solidFill>
              <a:schemeClr val="tx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8400" name="Line 135"/>
          <p:cNvSpPr>
            <a:spLocks noChangeShapeType="1"/>
          </p:cNvSpPr>
          <p:nvPr/>
        </p:nvSpPr>
        <p:spPr bwMode="auto">
          <a:xfrm>
            <a:off x="4132121" y="1645068"/>
            <a:ext cx="9520" cy="3214415"/>
          </a:xfrm>
          <a:prstGeom prst="line">
            <a:avLst/>
          </a:prstGeom>
          <a:noFill/>
          <a:ln w="28575">
            <a:solidFill>
              <a:schemeClr val="tx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96777" name="Rectangle 137"/>
          <p:cNvSpPr>
            <a:spLocks noChangeArrowheads="1"/>
          </p:cNvSpPr>
          <p:nvPr/>
        </p:nvSpPr>
        <p:spPr bwMode="auto">
          <a:xfrm>
            <a:off x="381001" y="1243433"/>
            <a:ext cx="1219200" cy="397545"/>
          </a:xfrm>
          <a:prstGeom prst="rect">
            <a:avLst/>
          </a:prstGeom>
          <a:solidFill>
            <a:srgbClr val="F6E9B4"/>
          </a:solidFill>
          <a:ln w="12700">
            <a:solidFill>
              <a:schemeClr val="accent2">
                <a:lumMod val="75000"/>
              </a:schemeClr>
            </a:solidFill>
            <a:miter lim="800000"/>
            <a:headEnd/>
            <a:tailEnd/>
          </a:ln>
          <a:effectLst>
            <a:outerShdw dist="71842" dir="2700000" algn="ctr" rotWithShape="0">
              <a:schemeClr val="tx2"/>
            </a:outerShdw>
          </a:effectLst>
        </p:spPr>
        <p:txBody>
          <a:bodyPr wrap="square" lIns="90488" tIns="44450" rIns="90488" bIns="44450">
            <a:spAutoFit/>
          </a:bodyPr>
          <a:lstStyle/>
          <a:p>
            <a:pPr algn="ctr" eaLnBrk="0" hangingPunct="0">
              <a:spcBef>
                <a:spcPct val="50000"/>
              </a:spcBef>
              <a:defRPr/>
            </a:pPr>
            <a:r>
              <a:rPr lang="en-US" sz="2000" dirty="0" smtClean="0">
                <a:solidFill>
                  <a:schemeClr val="accent6">
                    <a:lumMod val="50000"/>
                  </a:schemeClr>
                </a:solidFill>
                <a:latin typeface="Arial" pitchFamily="34" charset="0"/>
                <a:ea typeface="Arial Unicode MS" pitchFamily="34" charset="-128"/>
                <a:cs typeface="Arial" pitchFamily="34" charset="0"/>
              </a:rPr>
              <a:t>111,112</a:t>
            </a:r>
            <a:endParaRPr lang="en-US" sz="2000" dirty="0">
              <a:solidFill>
                <a:schemeClr val="accent6">
                  <a:lumMod val="50000"/>
                </a:schemeClr>
              </a:solidFill>
              <a:latin typeface="Arial" pitchFamily="34" charset="0"/>
              <a:ea typeface="Arial Unicode MS" pitchFamily="34" charset="-128"/>
              <a:cs typeface="Arial" pitchFamily="34" charset="0"/>
            </a:endParaRPr>
          </a:p>
        </p:txBody>
      </p:sp>
      <p:sp>
        <p:nvSpPr>
          <p:cNvPr id="58396" name="Line 139"/>
          <p:cNvSpPr>
            <a:spLocks noChangeShapeType="1"/>
          </p:cNvSpPr>
          <p:nvPr/>
        </p:nvSpPr>
        <p:spPr bwMode="auto">
          <a:xfrm>
            <a:off x="266700" y="1731804"/>
            <a:ext cx="1524000" cy="0"/>
          </a:xfrm>
          <a:prstGeom prst="line">
            <a:avLst/>
          </a:prstGeom>
          <a:noFill/>
          <a:ln w="38100">
            <a:solidFill>
              <a:schemeClr val="tx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8397" name="Line 140"/>
          <p:cNvSpPr>
            <a:spLocks noChangeShapeType="1"/>
          </p:cNvSpPr>
          <p:nvPr/>
        </p:nvSpPr>
        <p:spPr bwMode="auto">
          <a:xfrm>
            <a:off x="1028700" y="1731804"/>
            <a:ext cx="0" cy="786245"/>
          </a:xfrm>
          <a:prstGeom prst="line">
            <a:avLst/>
          </a:prstGeom>
          <a:noFill/>
          <a:ln w="38100">
            <a:solidFill>
              <a:schemeClr val="tx2"/>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58391" name="Group 142"/>
          <p:cNvGrpSpPr>
            <a:grpSpLocks/>
          </p:cNvGrpSpPr>
          <p:nvPr/>
        </p:nvGrpSpPr>
        <p:grpSpPr bwMode="auto">
          <a:xfrm>
            <a:off x="3477519" y="5489865"/>
            <a:ext cx="1371600" cy="838200"/>
            <a:chOff x="4272" y="1200"/>
            <a:chExt cx="1309" cy="528"/>
          </a:xfrm>
        </p:grpSpPr>
        <p:sp>
          <p:nvSpPr>
            <p:cNvPr id="58393" name="Line 143"/>
            <p:cNvSpPr>
              <a:spLocks noChangeShapeType="1"/>
            </p:cNvSpPr>
            <p:nvPr/>
          </p:nvSpPr>
          <p:spPr bwMode="auto">
            <a:xfrm>
              <a:off x="4272" y="1200"/>
              <a:ext cx="1309" cy="0"/>
            </a:xfrm>
            <a:prstGeom prst="line">
              <a:avLst/>
            </a:prstGeom>
            <a:noFill/>
            <a:ln w="28575">
              <a:solidFill>
                <a:schemeClr val="tx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8394" name="Line 144"/>
            <p:cNvSpPr>
              <a:spLocks noChangeShapeType="1"/>
            </p:cNvSpPr>
            <p:nvPr/>
          </p:nvSpPr>
          <p:spPr bwMode="auto">
            <a:xfrm>
              <a:off x="4927" y="1200"/>
              <a:ext cx="0" cy="528"/>
            </a:xfrm>
            <a:prstGeom prst="line">
              <a:avLst/>
            </a:prstGeom>
            <a:noFill/>
            <a:ln w="28575">
              <a:solidFill>
                <a:schemeClr val="tx2"/>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496785" name="Rectangle 145"/>
          <p:cNvSpPr>
            <a:spLocks noChangeArrowheads="1"/>
          </p:cNvSpPr>
          <p:nvPr/>
        </p:nvSpPr>
        <p:spPr bwMode="auto">
          <a:xfrm>
            <a:off x="3761537" y="5015348"/>
            <a:ext cx="914400" cy="396875"/>
          </a:xfrm>
          <a:prstGeom prst="rect">
            <a:avLst/>
          </a:prstGeom>
          <a:solidFill>
            <a:srgbClr val="D3F9DC"/>
          </a:solidFill>
          <a:ln w="12700">
            <a:solidFill>
              <a:srgbClr val="FF0000"/>
            </a:solidFill>
            <a:miter lim="800000"/>
            <a:headEnd/>
            <a:tailEnd/>
          </a:ln>
          <a:effectLst>
            <a:outerShdw dist="71842" dir="2700000" algn="ctr" rotWithShape="0">
              <a:schemeClr val="tx2"/>
            </a:outerShdw>
          </a:effectLst>
        </p:spPr>
        <p:txBody>
          <a:bodyPr lIns="90488" tIns="44450" rIns="90488" bIns="44450">
            <a:spAutoFit/>
          </a:bodyPr>
          <a:lstStyle/>
          <a:p>
            <a:pPr algn="ctr" eaLnBrk="0" hangingPunct="0">
              <a:spcBef>
                <a:spcPct val="50000"/>
              </a:spcBef>
              <a:defRPr/>
            </a:pPr>
            <a:r>
              <a:rPr lang="en-US" sz="2000" dirty="0" smtClean="0">
                <a:solidFill>
                  <a:schemeClr val="tx2"/>
                </a:solidFill>
                <a:latin typeface="Arial" pitchFamily="34" charset="0"/>
                <a:ea typeface="Arial Unicode MS" pitchFamily="34" charset="-128"/>
                <a:cs typeface="Arial" pitchFamily="34" charset="0"/>
              </a:rPr>
              <a:t>4118</a:t>
            </a:r>
            <a:endParaRPr lang="en-US" sz="2000" dirty="0">
              <a:solidFill>
                <a:schemeClr val="tx2"/>
              </a:solidFill>
              <a:latin typeface="Arial" pitchFamily="34" charset="0"/>
              <a:ea typeface="Arial Unicode MS" pitchFamily="34" charset="-128"/>
              <a:cs typeface="Arial" pitchFamily="34" charset="0"/>
            </a:endParaRPr>
          </a:p>
        </p:txBody>
      </p:sp>
      <p:sp>
        <p:nvSpPr>
          <p:cNvPr id="53" name="Rectangle 2"/>
          <p:cNvSpPr txBox="1">
            <a:spLocks noChangeArrowheads="1"/>
          </p:cNvSpPr>
          <p:nvPr/>
        </p:nvSpPr>
        <p:spPr>
          <a:xfrm>
            <a:off x="72732" y="320675"/>
            <a:ext cx="8137818" cy="823914"/>
          </a:xfrm>
          <a:prstGeom prst="rect">
            <a:avLst/>
          </a:prstGeom>
        </p:spPr>
        <p:txBody>
          <a:bodyPr/>
          <a:lst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a:lstStyle>
          <a:p>
            <a:pPr algn="ctr"/>
            <a:r>
              <a:rPr lang="en-US" sz="3200" dirty="0">
                <a:solidFill>
                  <a:srgbClr val="0000FF"/>
                </a:solidFill>
                <a:latin typeface="Arial" panose="020B0604020202020204" pitchFamily="34" charset="0"/>
                <a:cs typeface="Arial" panose="020B0604020202020204" pitchFamily="34" charset="0"/>
              </a:rPr>
              <a:t>1</a:t>
            </a:r>
            <a:r>
              <a:rPr lang="en-US" sz="3200" dirty="0" smtClean="0">
                <a:solidFill>
                  <a:srgbClr val="0000FF"/>
                </a:solidFill>
                <a:latin typeface="Arial" panose="020B0604020202020204" pitchFamily="34" charset="0"/>
                <a:cs typeface="Arial" panose="020B0604020202020204" pitchFamily="34" charset="0"/>
              </a:rPr>
              <a:t>.1</a:t>
            </a:r>
            <a:r>
              <a:rPr lang="en-US" sz="3200" dirty="0" smtClean="0">
                <a:solidFill>
                  <a:srgbClr val="0000FF"/>
                </a:solidFill>
                <a:latin typeface="Arial" panose="020B0604020202020204" pitchFamily="34" charset="0"/>
                <a:cs typeface="Arial" panose="020B0604020202020204" pitchFamily="34" charset="0"/>
              </a:rPr>
              <a:t>. </a:t>
            </a:r>
            <a:r>
              <a:rPr lang="en-US" sz="3200" dirty="0" err="1" smtClean="0">
                <a:solidFill>
                  <a:srgbClr val="0000FF"/>
                </a:solidFill>
                <a:latin typeface="Arial" panose="020B0604020202020204" pitchFamily="34" charset="0"/>
                <a:cs typeface="Arial" panose="020B0604020202020204" pitchFamily="34" charset="0"/>
              </a:rPr>
              <a:t>Kế</a:t>
            </a:r>
            <a:r>
              <a:rPr lang="en-US" sz="3200" dirty="0" smtClean="0">
                <a:solidFill>
                  <a:srgbClr val="0000FF"/>
                </a:solidFill>
                <a:latin typeface="Arial" panose="020B0604020202020204" pitchFamily="34" charset="0"/>
                <a:cs typeface="Arial" panose="020B0604020202020204" pitchFamily="34" charset="0"/>
              </a:rPr>
              <a:t> </a:t>
            </a:r>
            <a:r>
              <a:rPr lang="en-US" sz="3200" dirty="0" err="1" smtClean="0">
                <a:solidFill>
                  <a:srgbClr val="0000FF"/>
                </a:solidFill>
                <a:latin typeface="Arial" panose="020B0604020202020204" pitchFamily="34" charset="0"/>
                <a:cs typeface="Arial" panose="020B0604020202020204" pitchFamily="34" charset="0"/>
              </a:rPr>
              <a:t>toán</a:t>
            </a:r>
            <a:r>
              <a:rPr lang="en-US" sz="3200" dirty="0" smtClean="0">
                <a:solidFill>
                  <a:srgbClr val="0000FF"/>
                </a:solidFill>
                <a:latin typeface="Arial" panose="020B0604020202020204" pitchFamily="34" charset="0"/>
                <a:cs typeface="Arial" panose="020B0604020202020204" pitchFamily="34" charset="0"/>
              </a:rPr>
              <a:t> </a:t>
            </a:r>
            <a:r>
              <a:rPr lang="en-US" sz="3200" dirty="0" err="1" smtClean="0">
                <a:solidFill>
                  <a:srgbClr val="0000FF"/>
                </a:solidFill>
                <a:latin typeface="Arial" panose="020B0604020202020204" pitchFamily="34" charset="0"/>
                <a:cs typeface="Arial" panose="020B0604020202020204" pitchFamily="34" charset="0"/>
              </a:rPr>
              <a:t>Vốn</a:t>
            </a:r>
            <a:r>
              <a:rPr lang="en-US" sz="3200" dirty="0" smtClean="0">
                <a:solidFill>
                  <a:srgbClr val="0000FF"/>
                </a:solidFill>
                <a:latin typeface="Arial" panose="020B0604020202020204" pitchFamily="34" charset="0"/>
                <a:cs typeface="Arial" panose="020B0604020202020204" pitchFamily="34" charset="0"/>
              </a:rPr>
              <a:t> </a:t>
            </a:r>
            <a:r>
              <a:rPr lang="en-US" sz="3200" dirty="0" err="1" smtClean="0">
                <a:solidFill>
                  <a:srgbClr val="0000FF"/>
                </a:solidFill>
                <a:latin typeface="Arial" panose="020B0604020202020204" pitchFamily="34" charset="0"/>
                <a:cs typeface="Arial" panose="020B0604020202020204" pitchFamily="34" charset="0"/>
              </a:rPr>
              <a:t>đầu</a:t>
            </a:r>
            <a:r>
              <a:rPr lang="en-US" sz="3200" dirty="0" smtClean="0">
                <a:solidFill>
                  <a:srgbClr val="0000FF"/>
                </a:solidFill>
                <a:latin typeface="Arial" panose="020B0604020202020204" pitchFamily="34" charset="0"/>
                <a:cs typeface="Arial" panose="020B0604020202020204" pitchFamily="34" charset="0"/>
              </a:rPr>
              <a:t> </a:t>
            </a:r>
            <a:r>
              <a:rPr lang="en-US" sz="3200" dirty="0" err="1" smtClean="0">
                <a:solidFill>
                  <a:srgbClr val="0000FF"/>
                </a:solidFill>
                <a:latin typeface="Arial" panose="020B0604020202020204" pitchFamily="34" charset="0"/>
                <a:cs typeface="Arial" panose="020B0604020202020204" pitchFamily="34" charset="0"/>
              </a:rPr>
              <a:t>tư</a:t>
            </a:r>
            <a:r>
              <a:rPr lang="en-US" sz="3200" dirty="0" smtClean="0">
                <a:solidFill>
                  <a:srgbClr val="0000FF"/>
                </a:solidFill>
                <a:latin typeface="Arial" panose="020B0604020202020204" pitchFamily="34" charset="0"/>
                <a:cs typeface="Arial" panose="020B0604020202020204" pitchFamily="34" charset="0"/>
              </a:rPr>
              <a:t> </a:t>
            </a:r>
            <a:r>
              <a:rPr lang="en-US" sz="3200" dirty="0" err="1" smtClean="0">
                <a:solidFill>
                  <a:srgbClr val="0000FF"/>
                </a:solidFill>
                <a:latin typeface="Arial" panose="020B0604020202020204" pitchFamily="34" charset="0"/>
                <a:cs typeface="Arial" panose="020B0604020202020204" pitchFamily="34" charset="0"/>
              </a:rPr>
              <a:t>của</a:t>
            </a:r>
            <a:r>
              <a:rPr lang="en-US" sz="3200" dirty="0" smtClean="0">
                <a:solidFill>
                  <a:srgbClr val="0000FF"/>
                </a:solidFill>
                <a:latin typeface="Arial" panose="020B0604020202020204" pitchFamily="34" charset="0"/>
                <a:cs typeface="Arial" panose="020B0604020202020204" pitchFamily="34" charset="0"/>
              </a:rPr>
              <a:t> </a:t>
            </a:r>
            <a:r>
              <a:rPr lang="en-US" sz="3200" dirty="0" err="1" smtClean="0">
                <a:solidFill>
                  <a:srgbClr val="0000FF"/>
                </a:solidFill>
                <a:latin typeface="Arial" panose="020B0604020202020204" pitchFamily="34" charset="0"/>
                <a:cs typeface="Arial" panose="020B0604020202020204" pitchFamily="34" charset="0"/>
              </a:rPr>
              <a:t>chủ</a:t>
            </a:r>
            <a:r>
              <a:rPr lang="en-US" sz="3200" dirty="0" smtClean="0">
                <a:solidFill>
                  <a:srgbClr val="0000FF"/>
                </a:solidFill>
                <a:latin typeface="Arial" panose="020B0604020202020204" pitchFamily="34" charset="0"/>
                <a:cs typeface="Arial" panose="020B0604020202020204" pitchFamily="34" charset="0"/>
              </a:rPr>
              <a:t> </a:t>
            </a:r>
            <a:r>
              <a:rPr lang="en-US" sz="3200" dirty="0" err="1" smtClean="0">
                <a:solidFill>
                  <a:srgbClr val="0000FF"/>
                </a:solidFill>
                <a:latin typeface="Arial" panose="020B0604020202020204" pitchFamily="34" charset="0"/>
                <a:cs typeface="Arial" panose="020B0604020202020204" pitchFamily="34" charset="0"/>
              </a:rPr>
              <a:t>sở</a:t>
            </a:r>
            <a:r>
              <a:rPr lang="en-US" sz="3200" dirty="0" smtClean="0">
                <a:solidFill>
                  <a:srgbClr val="0000FF"/>
                </a:solidFill>
                <a:latin typeface="Arial" panose="020B0604020202020204" pitchFamily="34" charset="0"/>
                <a:cs typeface="Arial" panose="020B0604020202020204" pitchFamily="34" charset="0"/>
              </a:rPr>
              <a:t> </a:t>
            </a:r>
            <a:r>
              <a:rPr lang="en-US" sz="3200" dirty="0" err="1" smtClean="0">
                <a:solidFill>
                  <a:srgbClr val="0000FF"/>
                </a:solidFill>
                <a:latin typeface="Arial" panose="020B0604020202020204" pitchFamily="34" charset="0"/>
                <a:cs typeface="Arial" panose="020B0604020202020204" pitchFamily="34" charset="0"/>
              </a:rPr>
              <a:t>hữu</a:t>
            </a:r>
            <a:endParaRPr lang="en-US" sz="3200" dirty="0" smtClean="0">
              <a:solidFill>
                <a:srgbClr val="0000FF"/>
              </a:solidFill>
              <a:latin typeface="Arial" panose="020B0604020202020204" pitchFamily="34" charset="0"/>
              <a:cs typeface="Arial" panose="020B0604020202020204" pitchFamily="34" charset="0"/>
            </a:endParaRPr>
          </a:p>
          <a:p>
            <a:pPr algn="ctr"/>
            <a:endParaRPr lang="en-US" dirty="0" smtClean="0">
              <a:latin typeface="Arial" panose="020B0604020202020204" pitchFamily="34" charset="0"/>
              <a:cs typeface="Arial" panose="020B0604020202020204" pitchFamily="34" charset="0"/>
            </a:endParaRPr>
          </a:p>
        </p:txBody>
      </p:sp>
      <p:grpSp>
        <p:nvGrpSpPr>
          <p:cNvPr id="54" name="Group 53"/>
          <p:cNvGrpSpPr/>
          <p:nvPr/>
        </p:nvGrpSpPr>
        <p:grpSpPr>
          <a:xfrm>
            <a:off x="4402280" y="2518048"/>
            <a:ext cx="4686300" cy="1278362"/>
            <a:chOff x="4384963" y="1263557"/>
            <a:chExt cx="4686300" cy="1254492"/>
          </a:xfrm>
        </p:grpSpPr>
        <p:sp>
          <p:nvSpPr>
            <p:cNvPr id="55" name="Text Box 7"/>
            <p:cNvSpPr txBox="1">
              <a:spLocks noChangeArrowheads="1"/>
            </p:cNvSpPr>
            <p:nvPr/>
          </p:nvSpPr>
          <p:spPr bwMode="auto">
            <a:xfrm>
              <a:off x="6612083" y="1263557"/>
              <a:ext cx="2459180" cy="422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800" b="1">
                  <a:solidFill>
                    <a:schemeClr val="tx1"/>
                  </a:solidFill>
                  <a:latin typeface="Times New Roman" pitchFamily="18" charset="0"/>
                  <a:cs typeface="Times New Roman" pitchFamily="18" charset="0"/>
                </a:defRPr>
              </a:lvl1pPr>
              <a:lvl2pPr marL="742950" indent="-285750" eaLnBrk="0" hangingPunct="0">
                <a:defRPr sz="2800" b="1">
                  <a:solidFill>
                    <a:schemeClr val="tx1"/>
                  </a:solidFill>
                  <a:latin typeface="Times New Roman" pitchFamily="18" charset="0"/>
                  <a:cs typeface="Times New Roman" pitchFamily="18" charset="0"/>
                </a:defRPr>
              </a:lvl2pPr>
              <a:lvl3pPr marL="1143000" indent="-228600" eaLnBrk="0" hangingPunct="0">
                <a:defRPr sz="2800" b="1">
                  <a:solidFill>
                    <a:schemeClr val="tx1"/>
                  </a:solidFill>
                  <a:latin typeface="Times New Roman" pitchFamily="18" charset="0"/>
                  <a:cs typeface="Times New Roman" pitchFamily="18" charset="0"/>
                </a:defRPr>
              </a:lvl3pPr>
              <a:lvl4pPr marL="1600200" indent="-228600" eaLnBrk="0" hangingPunct="0">
                <a:defRPr sz="2800" b="1">
                  <a:solidFill>
                    <a:schemeClr val="tx1"/>
                  </a:solidFill>
                  <a:latin typeface="Times New Roman" pitchFamily="18" charset="0"/>
                  <a:cs typeface="Times New Roman" pitchFamily="18" charset="0"/>
                </a:defRPr>
              </a:lvl4pPr>
              <a:lvl5pPr marL="2057400" indent="-228600" eaLnBrk="0" hangingPunct="0">
                <a:defRPr sz="2800" b="1">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800" b="1">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800" b="1">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800" b="1">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800" b="1">
                  <a:solidFill>
                    <a:schemeClr val="tx1"/>
                  </a:solidFill>
                  <a:latin typeface="Times New Roman" pitchFamily="18" charset="0"/>
                  <a:cs typeface="Times New Roman" pitchFamily="18" charset="0"/>
                </a:defRPr>
              </a:lvl9pPr>
            </a:lstStyle>
            <a:p>
              <a:pPr algn="ctr" eaLnBrk="1" hangingPunct="1">
                <a:spcBef>
                  <a:spcPct val="50000"/>
                </a:spcBef>
              </a:pPr>
              <a:r>
                <a:rPr lang="en-US" sz="2200" b="0" dirty="0" smtClean="0">
                  <a:solidFill>
                    <a:srgbClr val="660066"/>
                  </a:solidFill>
                  <a:latin typeface="Arial" pitchFamily="34" charset="0"/>
                  <a:cs typeface="Arial" pitchFamily="34" charset="0"/>
                </a:rPr>
                <a:t>111,112,152,121</a:t>
              </a:r>
              <a:endParaRPr lang="en-US" sz="2200" b="0" dirty="0">
                <a:solidFill>
                  <a:srgbClr val="660066"/>
                </a:solidFill>
                <a:latin typeface="Arial" pitchFamily="34" charset="0"/>
                <a:cs typeface="Arial" pitchFamily="34" charset="0"/>
              </a:endParaRPr>
            </a:p>
          </p:txBody>
        </p:sp>
        <p:grpSp>
          <p:nvGrpSpPr>
            <p:cNvPr id="56" name="Group 23"/>
            <p:cNvGrpSpPr>
              <a:grpSpLocks/>
            </p:cNvGrpSpPr>
            <p:nvPr/>
          </p:nvGrpSpPr>
          <p:grpSpPr bwMode="auto">
            <a:xfrm>
              <a:off x="7516088" y="1679849"/>
              <a:ext cx="1295400" cy="838200"/>
              <a:chOff x="4272" y="1200"/>
              <a:chExt cx="1309" cy="528"/>
            </a:xfrm>
          </p:grpSpPr>
          <p:sp>
            <p:nvSpPr>
              <p:cNvPr id="58" name="Line 24"/>
              <p:cNvSpPr>
                <a:spLocks noChangeShapeType="1"/>
              </p:cNvSpPr>
              <p:nvPr/>
            </p:nvSpPr>
            <p:spPr bwMode="auto">
              <a:xfrm>
                <a:off x="4272" y="1200"/>
                <a:ext cx="1309" cy="0"/>
              </a:xfrm>
              <a:prstGeom prst="line">
                <a:avLst/>
              </a:prstGeom>
              <a:noFill/>
              <a:ln w="28575">
                <a:solidFill>
                  <a:schemeClr val="tx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9" name="Line 25"/>
              <p:cNvSpPr>
                <a:spLocks noChangeShapeType="1"/>
              </p:cNvSpPr>
              <p:nvPr/>
            </p:nvSpPr>
            <p:spPr bwMode="auto">
              <a:xfrm>
                <a:off x="4927" y="1200"/>
                <a:ext cx="0" cy="528"/>
              </a:xfrm>
              <a:prstGeom prst="line">
                <a:avLst/>
              </a:prstGeom>
              <a:noFill/>
              <a:ln w="28575">
                <a:solidFill>
                  <a:schemeClr val="tx2"/>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57" name="Text Box 28"/>
            <p:cNvSpPr txBox="1">
              <a:spLocks noChangeArrowheads="1"/>
            </p:cNvSpPr>
            <p:nvPr/>
          </p:nvSpPr>
          <p:spPr bwMode="auto">
            <a:xfrm>
              <a:off x="4384963" y="1627886"/>
              <a:ext cx="3779320" cy="694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800" b="1">
                  <a:solidFill>
                    <a:schemeClr val="tx1"/>
                  </a:solidFill>
                  <a:latin typeface="Times New Roman" pitchFamily="18" charset="0"/>
                  <a:cs typeface="Times New Roman" pitchFamily="18" charset="0"/>
                </a:defRPr>
              </a:lvl1pPr>
              <a:lvl2pPr marL="742950" indent="-285750" eaLnBrk="0" hangingPunct="0">
                <a:defRPr sz="2800" b="1">
                  <a:solidFill>
                    <a:schemeClr val="tx1"/>
                  </a:solidFill>
                  <a:latin typeface="Times New Roman" pitchFamily="18" charset="0"/>
                  <a:cs typeface="Times New Roman" pitchFamily="18" charset="0"/>
                </a:defRPr>
              </a:lvl2pPr>
              <a:lvl3pPr marL="1143000" indent="-228600" eaLnBrk="0" hangingPunct="0">
                <a:defRPr sz="2800" b="1">
                  <a:solidFill>
                    <a:schemeClr val="tx1"/>
                  </a:solidFill>
                  <a:latin typeface="Times New Roman" pitchFamily="18" charset="0"/>
                  <a:cs typeface="Times New Roman" pitchFamily="18" charset="0"/>
                </a:defRPr>
              </a:lvl3pPr>
              <a:lvl4pPr marL="1600200" indent="-228600" eaLnBrk="0" hangingPunct="0">
                <a:defRPr sz="2800" b="1">
                  <a:solidFill>
                    <a:schemeClr val="tx1"/>
                  </a:solidFill>
                  <a:latin typeface="Times New Roman" pitchFamily="18" charset="0"/>
                  <a:cs typeface="Times New Roman" pitchFamily="18" charset="0"/>
                </a:defRPr>
              </a:lvl4pPr>
              <a:lvl5pPr marL="2057400" indent="-228600" eaLnBrk="0" hangingPunct="0">
                <a:defRPr sz="2800" b="1">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800" b="1">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800" b="1">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800" b="1">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800" b="1">
                  <a:solidFill>
                    <a:schemeClr val="tx1"/>
                  </a:solidFill>
                  <a:latin typeface="Times New Roman" pitchFamily="18" charset="0"/>
                  <a:cs typeface="Times New Roman" pitchFamily="18" charset="0"/>
                </a:defRPr>
              </a:lvl9pPr>
            </a:lstStyle>
            <a:p>
              <a:pPr algn="ctr" eaLnBrk="1" hangingPunct="1">
                <a:spcBef>
                  <a:spcPct val="50000"/>
                </a:spcBef>
              </a:pPr>
              <a:r>
                <a:rPr lang="en-US" sz="2000" b="0" dirty="0" err="1" smtClean="0">
                  <a:latin typeface="Arial" pitchFamily="34" charset="0"/>
                  <a:cs typeface="Arial" pitchFamily="34" charset="0"/>
                </a:rPr>
                <a:t>Nhận</a:t>
              </a:r>
              <a:r>
                <a:rPr lang="en-US" sz="2000" b="0" dirty="0" smtClean="0">
                  <a:latin typeface="Arial" pitchFamily="34" charset="0"/>
                  <a:cs typeface="Arial" pitchFamily="34" charset="0"/>
                </a:rPr>
                <a:t> </a:t>
              </a:r>
              <a:r>
                <a:rPr lang="en-US" sz="2000" b="0" dirty="0" err="1" smtClean="0">
                  <a:latin typeface="Arial" pitchFamily="34" charset="0"/>
                  <a:cs typeface="Arial" pitchFamily="34" charset="0"/>
                </a:rPr>
                <a:t>vốn</a:t>
              </a:r>
              <a:r>
                <a:rPr lang="en-US" sz="2000" b="0" dirty="0" smtClean="0">
                  <a:latin typeface="Arial" pitchFamily="34" charset="0"/>
                  <a:cs typeface="Arial" pitchFamily="34" charset="0"/>
                </a:rPr>
                <a:t> </a:t>
              </a:r>
              <a:r>
                <a:rPr lang="en-US" sz="2000" b="0" dirty="0" err="1" smtClean="0">
                  <a:latin typeface="Arial" pitchFamily="34" charset="0"/>
                  <a:cs typeface="Arial" pitchFamily="34" charset="0"/>
                </a:rPr>
                <a:t>góp</a:t>
              </a:r>
              <a:r>
                <a:rPr lang="en-US" sz="2000" b="0" dirty="0" smtClean="0">
                  <a:latin typeface="Arial" pitchFamily="34" charset="0"/>
                  <a:cs typeface="Arial" pitchFamily="34" charset="0"/>
                </a:rPr>
                <a:t> </a:t>
              </a:r>
              <a:r>
                <a:rPr lang="en-US" sz="2000" b="0" dirty="0" err="1" smtClean="0">
                  <a:latin typeface="Arial" pitchFamily="34" charset="0"/>
                  <a:cs typeface="Arial" pitchFamily="34" charset="0"/>
                </a:rPr>
                <a:t>của</a:t>
              </a:r>
              <a:r>
                <a:rPr lang="en-US" sz="2000" b="0" dirty="0" smtClean="0">
                  <a:latin typeface="Arial" pitchFamily="34" charset="0"/>
                  <a:cs typeface="Arial" pitchFamily="34" charset="0"/>
                </a:rPr>
                <a:t> </a:t>
              </a:r>
              <a:r>
                <a:rPr lang="en-US" sz="2000" b="0" dirty="0" err="1" smtClean="0">
                  <a:latin typeface="Arial" pitchFamily="34" charset="0"/>
                  <a:cs typeface="Arial" pitchFamily="34" charset="0"/>
                </a:rPr>
                <a:t>các</a:t>
              </a:r>
              <a:r>
                <a:rPr lang="en-US" sz="2000" b="0" dirty="0" smtClean="0">
                  <a:latin typeface="Arial" pitchFamily="34" charset="0"/>
                  <a:cs typeface="Arial" pitchFamily="34" charset="0"/>
                </a:rPr>
                <a:t> </a:t>
              </a:r>
              <a:r>
                <a:rPr lang="en-US" sz="2000" b="0" dirty="0" err="1" smtClean="0">
                  <a:latin typeface="Arial" pitchFamily="34" charset="0"/>
                  <a:cs typeface="Arial" pitchFamily="34" charset="0"/>
                </a:rPr>
                <a:t>chu</a:t>
              </a:r>
              <a:r>
                <a:rPr lang="en-US" sz="2000" b="0" dirty="0" smtClean="0">
                  <a:latin typeface="Arial" pitchFamily="34" charset="0"/>
                  <a:cs typeface="Arial" pitchFamily="34" charset="0"/>
                </a:rPr>
                <a:t>̉ </a:t>
              </a:r>
              <a:r>
                <a:rPr lang="en-US" sz="2000" b="0" dirty="0" err="1" smtClean="0">
                  <a:latin typeface="Arial" pitchFamily="34" charset="0"/>
                  <a:cs typeface="Arial" pitchFamily="34" charset="0"/>
                </a:rPr>
                <a:t>sơ</a:t>
              </a:r>
              <a:r>
                <a:rPr lang="en-US" sz="2000" b="0" dirty="0" smtClean="0">
                  <a:latin typeface="Arial" pitchFamily="34" charset="0"/>
                  <a:cs typeface="Arial" pitchFamily="34" charset="0"/>
                </a:rPr>
                <a:t>̉ </a:t>
              </a:r>
              <a:r>
                <a:rPr lang="en-US" sz="2000" b="0" dirty="0" err="1" smtClean="0">
                  <a:latin typeface="Arial" pitchFamily="34" charset="0"/>
                  <a:cs typeface="Arial" pitchFamily="34" charset="0"/>
                </a:rPr>
                <a:t>hữu</a:t>
              </a:r>
              <a:endParaRPr lang="en-US" sz="2000" b="0" dirty="0">
                <a:latin typeface="Arial" pitchFamily="34" charset="0"/>
                <a:cs typeface="Arial" pitchFamily="34" charset="0"/>
              </a:endParaRPr>
            </a:p>
          </p:txBody>
        </p:sp>
      </p:grpSp>
      <p:cxnSp>
        <p:nvCxnSpPr>
          <p:cNvPr id="13" name="Straight Arrow Connector 12"/>
          <p:cNvCxnSpPr/>
          <p:nvPr/>
        </p:nvCxnSpPr>
        <p:spPr>
          <a:xfrm flipH="1">
            <a:off x="4301836" y="1981829"/>
            <a:ext cx="3574473" cy="0"/>
          </a:xfrm>
          <a:prstGeom prst="straightConnector1">
            <a:avLst/>
          </a:prstGeom>
          <a:ln w="31750">
            <a:solidFill>
              <a:srgbClr val="0000FF"/>
            </a:solidFill>
            <a:tailEnd type="arrow"/>
          </a:ln>
        </p:spPr>
        <p:style>
          <a:lnRef idx="1">
            <a:schemeClr val="accent1"/>
          </a:lnRef>
          <a:fillRef idx="0">
            <a:schemeClr val="accent1"/>
          </a:fillRef>
          <a:effectRef idx="0">
            <a:schemeClr val="accent1"/>
          </a:effectRef>
          <a:fontRef idx="minor">
            <a:schemeClr val="tx1"/>
          </a:fontRef>
        </p:style>
      </p:cxnSp>
      <p:cxnSp>
        <p:nvCxnSpPr>
          <p:cNvPr id="66" name="Straight Arrow Connector 65"/>
          <p:cNvCxnSpPr/>
          <p:nvPr/>
        </p:nvCxnSpPr>
        <p:spPr>
          <a:xfrm flipH="1">
            <a:off x="4308762" y="3246066"/>
            <a:ext cx="3574473" cy="0"/>
          </a:xfrm>
          <a:prstGeom prst="straightConnector1">
            <a:avLst/>
          </a:prstGeom>
          <a:ln w="31750">
            <a:solidFill>
              <a:srgbClr val="0000FF"/>
            </a:solidFill>
            <a:tailEnd type="arrow"/>
          </a:ln>
        </p:spPr>
        <p:style>
          <a:lnRef idx="1">
            <a:schemeClr val="accent1"/>
          </a:lnRef>
          <a:fillRef idx="0">
            <a:schemeClr val="accent1"/>
          </a:fillRef>
          <a:effectRef idx="0">
            <a:schemeClr val="accent1"/>
          </a:effectRef>
          <a:fontRef idx="minor">
            <a:schemeClr val="tx1"/>
          </a:fontRef>
        </p:style>
      </p:cxnSp>
      <p:grpSp>
        <p:nvGrpSpPr>
          <p:cNvPr id="67" name="Group 66"/>
          <p:cNvGrpSpPr/>
          <p:nvPr/>
        </p:nvGrpSpPr>
        <p:grpSpPr>
          <a:xfrm>
            <a:off x="4308762" y="3651540"/>
            <a:ext cx="4765962" cy="1391108"/>
            <a:chOff x="4384963" y="1229577"/>
            <a:chExt cx="4686300" cy="1288472"/>
          </a:xfrm>
        </p:grpSpPr>
        <p:sp>
          <p:nvSpPr>
            <p:cNvPr id="68" name="Text Box 7"/>
            <p:cNvSpPr txBox="1">
              <a:spLocks noChangeArrowheads="1"/>
            </p:cNvSpPr>
            <p:nvPr/>
          </p:nvSpPr>
          <p:spPr bwMode="auto">
            <a:xfrm>
              <a:off x="7159339" y="1229577"/>
              <a:ext cx="1911924" cy="399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800" b="1">
                  <a:solidFill>
                    <a:schemeClr val="tx1"/>
                  </a:solidFill>
                  <a:latin typeface="Times New Roman" pitchFamily="18" charset="0"/>
                  <a:cs typeface="Times New Roman" pitchFamily="18" charset="0"/>
                </a:defRPr>
              </a:lvl1pPr>
              <a:lvl2pPr marL="742950" indent="-285750" eaLnBrk="0" hangingPunct="0">
                <a:defRPr sz="2800" b="1">
                  <a:solidFill>
                    <a:schemeClr val="tx1"/>
                  </a:solidFill>
                  <a:latin typeface="Times New Roman" pitchFamily="18" charset="0"/>
                  <a:cs typeface="Times New Roman" pitchFamily="18" charset="0"/>
                </a:defRPr>
              </a:lvl2pPr>
              <a:lvl3pPr marL="1143000" indent="-228600" eaLnBrk="0" hangingPunct="0">
                <a:defRPr sz="2800" b="1">
                  <a:solidFill>
                    <a:schemeClr val="tx1"/>
                  </a:solidFill>
                  <a:latin typeface="Times New Roman" pitchFamily="18" charset="0"/>
                  <a:cs typeface="Times New Roman" pitchFamily="18" charset="0"/>
                </a:defRPr>
              </a:lvl3pPr>
              <a:lvl4pPr marL="1600200" indent="-228600" eaLnBrk="0" hangingPunct="0">
                <a:defRPr sz="2800" b="1">
                  <a:solidFill>
                    <a:schemeClr val="tx1"/>
                  </a:solidFill>
                  <a:latin typeface="Times New Roman" pitchFamily="18" charset="0"/>
                  <a:cs typeface="Times New Roman" pitchFamily="18" charset="0"/>
                </a:defRPr>
              </a:lvl4pPr>
              <a:lvl5pPr marL="2057400" indent="-228600" eaLnBrk="0" hangingPunct="0">
                <a:defRPr sz="2800" b="1">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800" b="1">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800" b="1">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800" b="1">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800" b="1">
                  <a:solidFill>
                    <a:schemeClr val="tx1"/>
                  </a:solidFill>
                  <a:latin typeface="Times New Roman" pitchFamily="18" charset="0"/>
                  <a:cs typeface="Times New Roman" pitchFamily="18" charset="0"/>
                </a:defRPr>
              </a:lvl9pPr>
            </a:lstStyle>
            <a:p>
              <a:pPr algn="ctr" eaLnBrk="1" hangingPunct="1">
                <a:spcBef>
                  <a:spcPct val="50000"/>
                </a:spcBef>
              </a:pPr>
              <a:r>
                <a:rPr lang="en-US" sz="2200" b="0" dirty="0" smtClean="0">
                  <a:solidFill>
                    <a:srgbClr val="660066"/>
                  </a:solidFill>
                  <a:latin typeface="Arial" pitchFamily="34" charset="0"/>
                  <a:cs typeface="Arial" pitchFamily="34" charset="0"/>
                </a:rPr>
                <a:t>331,338,341</a:t>
              </a:r>
              <a:endParaRPr lang="en-US" sz="2200" b="0" dirty="0">
                <a:solidFill>
                  <a:srgbClr val="660066"/>
                </a:solidFill>
                <a:latin typeface="Arial" pitchFamily="34" charset="0"/>
                <a:cs typeface="Arial" pitchFamily="34" charset="0"/>
              </a:endParaRPr>
            </a:p>
          </p:txBody>
        </p:sp>
        <p:grpSp>
          <p:nvGrpSpPr>
            <p:cNvPr id="69" name="Group 23"/>
            <p:cNvGrpSpPr>
              <a:grpSpLocks/>
            </p:cNvGrpSpPr>
            <p:nvPr/>
          </p:nvGrpSpPr>
          <p:grpSpPr bwMode="auto">
            <a:xfrm>
              <a:off x="7516088" y="1679849"/>
              <a:ext cx="1295400" cy="838200"/>
              <a:chOff x="4272" y="1200"/>
              <a:chExt cx="1309" cy="528"/>
            </a:xfrm>
          </p:grpSpPr>
          <p:sp>
            <p:nvSpPr>
              <p:cNvPr id="71" name="Line 24"/>
              <p:cNvSpPr>
                <a:spLocks noChangeShapeType="1"/>
              </p:cNvSpPr>
              <p:nvPr/>
            </p:nvSpPr>
            <p:spPr bwMode="auto">
              <a:xfrm>
                <a:off x="4272" y="1200"/>
                <a:ext cx="1309" cy="0"/>
              </a:xfrm>
              <a:prstGeom prst="line">
                <a:avLst/>
              </a:prstGeom>
              <a:noFill/>
              <a:ln w="28575">
                <a:solidFill>
                  <a:schemeClr val="tx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72" name="Line 25"/>
              <p:cNvSpPr>
                <a:spLocks noChangeShapeType="1"/>
              </p:cNvSpPr>
              <p:nvPr/>
            </p:nvSpPr>
            <p:spPr bwMode="auto">
              <a:xfrm>
                <a:off x="4927" y="1200"/>
                <a:ext cx="0" cy="528"/>
              </a:xfrm>
              <a:prstGeom prst="line">
                <a:avLst/>
              </a:prstGeom>
              <a:noFill/>
              <a:ln w="28575">
                <a:solidFill>
                  <a:schemeClr val="tx2"/>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70" name="Text Box 28"/>
            <p:cNvSpPr txBox="1">
              <a:spLocks noChangeArrowheads="1"/>
            </p:cNvSpPr>
            <p:nvPr/>
          </p:nvSpPr>
          <p:spPr bwMode="auto">
            <a:xfrm>
              <a:off x="4384963" y="1627886"/>
              <a:ext cx="3778825" cy="655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800" b="1">
                  <a:solidFill>
                    <a:schemeClr val="tx1"/>
                  </a:solidFill>
                  <a:latin typeface="Times New Roman" pitchFamily="18" charset="0"/>
                  <a:cs typeface="Times New Roman" pitchFamily="18" charset="0"/>
                </a:defRPr>
              </a:lvl1pPr>
              <a:lvl2pPr marL="742950" indent="-285750" eaLnBrk="0" hangingPunct="0">
                <a:defRPr sz="2800" b="1">
                  <a:solidFill>
                    <a:schemeClr val="tx1"/>
                  </a:solidFill>
                  <a:latin typeface="Times New Roman" pitchFamily="18" charset="0"/>
                  <a:cs typeface="Times New Roman" pitchFamily="18" charset="0"/>
                </a:defRPr>
              </a:lvl2pPr>
              <a:lvl3pPr marL="1143000" indent="-228600" eaLnBrk="0" hangingPunct="0">
                <a:defRPr sz="2800" b="1">
                  <a:solidFill>
                    <a:schemeClr val="tx1"/>
                  </a:solidFill>
                  <a:latin typeface="Times New Roman" pitchFamily="18" charset="0"/>
                  <a:cs typeface="Times New Roman" pitchFamily="18" charset="0"/>
                </a:defRPr>
              </a:lvl3pPr>
              <a:lvl4pPr marL="1600200" indent="-228600" eaLnBrk="0" hangingPunct="0">
                <a:defRPr sz="2800" b="1">
                  <a:solidFill>
                    <a:schemeClr val="tx1"/>
                  </a:solidFill>
                  <a:latin typeface="Times New Roman" pitchFamily="18" charset="0"/>
                  <a:cs typeface="Times New Roman" pitchFamily="18" charset="0"/>
                </a:defRPr>
              </a:lvl4pPr>
              <a:lvl5pPr marL="2057400" indent="-228600" eaLnBrk="0" hangingPunct="0">
                <a:defRPr sz="2800" b="1">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800" b="1">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800" b="1">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800" b="1">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800" b="1">
                  <a:solidFill>
                    <a:schemeClr val="tx1"/>
                  </a:solidFill>
                  <a:latin typeface="Times New Roman" pitchFamily="18" charset="0"/>
                  <a:cs typeface="Times New Roman" pitchFamily="18" charset="0"/>
                </a:defRPr>
              </a:lvl9pPr>
            </a:lstStyle>
            <a:p>
              <a:pPr algn="ctr" eaLnBrk="1" hangingPunct="1">
                <a:spcBef>
                  <a:spcPct val="50000"/>
                </a:spcBef>
              </a:pPr>
              <a:r>
                <a:rPr lang="en-US" sz="2000" b="0" dirty="0" err="1" smtClean="0">
                  <a:latin typeface="Arial" pitchFamily="34" charset="0"/>
                  <a:cs typeface="Arial" pitchFamily="34" charset="0"/>
                </a:rPr>
                <a:t>Chuyển</a:t>
              </a:r>
              <a:r>
                <a:rPr lang="en-US" sz="2000" b="0" dirty="0" smtClean="0">
                  <a:latin typeface="Arial" pitchFamily="34" charset="0"/>
                  <a:cs typeface="Arial" pitchFamily="34" charset="0"/>
                </a:rPr>
                <a:t> </a:t>
              </a:r>
              <a:r>
                <a:rPr lang="en-US" sz="2000" b="0" dirty="0" err="1" smtClean="0">
                  <a:latin typeface="Arial" pitchFamily="34" charset="0"/>
                  <a:cs typeface="Arial" pitchFamily="34" charset="0"/>
                </a:rPr>
                <a:t>vay</a:t>
              </a:r>
              <a:r>
                <a:rPr lang="en-US" sz="2000" b="0" dirty="0" smtClean="0">
                  <a:latin typeface="Arial" pitchFamily="34" charset="0"/>
                  <a:cs typeface="Arial" pitchFamily="34" charset="0"/>
                </a:rPr>
                <a:t>, </a:t>
              </a:r>
              <a:r>
                <a:rPr lang="en-US" sz="2000" b="0" dirty="0" err="1" smtClean="0">
                  <a:latin typeface="Arial" pitchFamily="34" charset="0"/>
                  <a:cs typeface="Arial" pitchFamily="34" charset="0"/>
                </a:rPr>
                <a:t>nơ</a:t>
              </a:r>
              <a:r>
                <a:rPr lang="en-US" sz="2000" b="0" dirty="0" smtClean="0">
                  <a:latin typeface="Arial" pitchFamily="34" charset="0"/>
                  <a:cs typeface="Arial" pitchFamily="34" charset="0"/>
                </a:rPr>
                <a:t>̣ </a:t>
              </a:r>
              <a:r>
                <a:rPr lang="en-US" sz="2000" b="0" dirty="0" err="1" smtClean="0">
                  <a:latin typeface="Arial" pitchFamily="34" charset="0"/>
                  <a:cs typeface="Arial" pitchFamily="34" charset="0"/>
                </a:rPr>
                <a:t>phải</a:t>
              </a:r>
              <a:r>
                <a:rPr lang="en-US" sz="2000" b="0" dirty="0" smtClean="0">
                  <a:latin typeface="Arial" pitchFamily="34" charset="0"/>
                  <a:cs typeface="Arial" pitchFamily="34" charset="0"/>
                </a:rPr>
                <a:t> </a:t>
              </a:r>
              <a:r>
                <a:rPr lang="en-US" sz="2000" b="0" dirty="0" err="1" smtClean="0">
                  <a:latin typeface="Arial" pitchFamily="34" charset="0"/>
                  <a:cs typeface="Arial" pitchFamily="34" charset="0"/>
                </a:rPr>
                <a:t>tra</a:t>
              </a:r>
              <a:r>
                <a:rPr lang="en-US" sz="2000" b="0" dirty="0" smtClean="0">
                  <a:latin typeface="Arial" pitchFamily="34" charset="0"/>
                  <a:cs typeface="Arial" pitchFamily="34" charset="0"/>
                </a:rPr>
                <a:t>̉ </a:t>
              </a:r>
              <a:r>
                <a:rPr lang="en-US" sz="2000" b="0" dirty="0" err="1" smtClean="0">
                  <a:latin typeface="Arial" pitchFamily="34" charset="0"/>
                  <a:cs typeface="Arial" pitchFamily="34" charset="0"/>
                </a:rPr>
                <a:t>thành</a:t>
              </a:r>
              <a:r>
                <a:rPr lang="en-US" sz="2000" b="0" dirty="0" smtClean="0">
                  <a:latin typeface="Arial" pitchFamily="34" charset="0"/>
                  <a:cs typeface="Arial" pitchFamily="34" charset="0"/>
                </a:rPr>
                <a:t> </a:t>
              </a:r>
              <a:r>
                <a:rPr lang="en-US" sz="2000" b="0" dirty="0" err="1" smtClean="0">
                  <a:latin typeface="Arial" pitchFamily="34" charset="0"/>
                  <a:cs typeface="Arial" pitchFamily="34" charset="0"/>
                </a:rPr>
                <a:t>vốn</a:t>
              </a:r>
              <a:r>
                <a:rPr lang="en-US" sz="2000" b="0" dirty="0" smtClean="0">
                  <a:latin typeface="Arial" pitchFamily="34" charset="0"/>
                  <a:cs typeface="Arial" pitchFamily="34" charset="0"/>
                </a:rPr>
                <a:t> </a:t>
              </a:r>
              <a:r>
                <a:rPr lang="en-US" sz="2000" b="0" dirty="0" err="1" smtClean="0">
                  <a:latin typeface="Arial" pitchFamily="34" charset="0"/>
                  <a:cs typeface="Arial" pitchFamily="34" charset="0"/>
                </a:rPr>
                <a:t>góp</a:t>
              </a:r>
              <a:endParaRPr lang="en-US" sz="2000" b="0" dirty="0">
                <a:latin typeface="Arial" pitchFamily="34" charset="0"/>
                <a:cs typeface="Arial" pitchFamily="34" charset="0"/>
              </a:endParaRPr>
            </a:p>
          </p:txBody>
        </p:sp>
      </p:grpSp>
      <p:cxnSp>
        <p:nvCxnSpPr>
          <p:cNvPr id="73" name="Straight Arrow Connector 72"/>
          <p:cNvCxnSpPr/>
          <p:nvPr/>
        </p:nvCxnSpPr>
        <p:spPr>
          <a:xfrm flipH="1">
            <a:off x="4346861" y="4479130"/>
            <a:ext cx="3574473" cy="0"/>
          </a:xfrm>
          <a:prstGeom prst="straightConnector1">
            <a:avLst/>
          </a:prstGeom>
          <a:ln w="31750">
            <a:solidFill>
              <a:srgbClr val="0000FF"/>
            </a:solidFill>
            <a:tailEnd type="arrow"/>
          </a:ln>
        </p:spPr>
        <p:style>
          <a:lnRef idx="1">
            <a:schemeClr val="accent1"/>
          </a:lnRef>
          <a:fillRef idx="0">
            <a:schemeClr val="accent1"/>
          </a:fillRef>
          <a:effectRef idx="0">
            <a:schemeClr val="accent1"/>
          </a:effectRef>
          <a:fontRef idx="minor">
            <a:schemeClr val="tx1"/>
          </a:fontRef>
        </p:style>
      </p:cxnSp>
      <p:grpSp>
        <p:nvGrpSpPr>
          <p:cNvPr id="74" name="Group 73"/>
          <p:cNvGrpSpPr/>
          <p:nvPr/>
        </p:nvGrpSpPr>
        <p:grpSpPr>
          <a:xfrm>
            <a:off x="4461162" y="5040469"/>
            <a:ext cx="4765962" cy="1391108"/>
            <a:chOff x="4384963" y="1229577"/>
            <a:chExt cx="4686300" cy="1288472"/>
          </a:xfrm>
        </p:grpSpPr>
        <p:sp>
          <p:nvSpPr>
            <p:cNvPr id="75" name="Text Box 7"/>
            <p:cNvSpPr txBox="1">
              <a:spLocks noChangeArrowheads="1"/>
            </p:cNvSpPr>
            <p:nvPr/>
          </p:nvSpPr>
          <p:spPr bwMode="auto">
            <a:xfrm>
              <a:off x="7159339" y="1229577"/>
              <a:ext cx="1911924" cy="399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800" b="1">
                  <a:solidFill>
                    <a:schemeClr val="tx1"/>
                  </a:solidFill>
                  <a:latin typeface="Times New Roman" pitchFamily="18" charset="0"/>
                  <a:cs typeface="Times New Roman" pitchFamily="18" charset="0"/>
                </a:defRPr>
              </a:lvl1pPr>
              <a:lvl2pPr marL="742950" indent="-285750" eaLnBrk="0" hangingPunct="0">
                <a:defRPr sz="2800" b="1">
                  <a:solidFill>
                    <a:schemeClr val="tx1"/>
                  </a:solidFill>
                  <a:latin typeface="Times New Roman" pitchFamily="18" charset="0"/>
                  <a:cs typeface="Times New Roman" pitchFamily="18" charset="0"/>
                </a:defRPr>
              </a:lvl2pPr>
              <a:lvl3pPr marL="1143000" indent="-228600" eaLnBrk="0" hangingPunct="0">
                <a:defRPr sz="2800" b="1">
                  <a:solidFill>
                    <a:schemeClr val="tx1"/>
                  </a:solidFill>
                  <a:latin typeface="Times New Roman" pitchFamily="18" charset="0"/>
                  <a:cs typeface="Times New Roman" pitchFamily="18" charset="0"/>
                </a:defRPr>
              </a:lvl3pPr>
              <a:lvl4pPr marL="1600200" indent="-228600" eaLnBrk="0" hangingPunct="0">
                <a:defRPr sz="2800" b="1">
                  <a:solidFill>
                    <a:schemeClr val="tx1"/>
                  </a:solidFill>
                  <a:latin typeface="Times New Roman" pitchFamily="18" charset="0"/>
                  <a:cs typeface="Times New Roman" pitchFamily="18" charset="0"/>
                </a:defRPr>
              </a:lvl4pPr>
              <a:lvl5pPr marL="2057400" indent="-228600" eaLnBrk="0" hangingPunct="0">
                <a:defRPr sz="2800" b="1">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800" b="1">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800" b="1">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800" b="1">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800" b="1">
                  <a:solidFill>
                    <a:schemeClr val="tx1"/>
                  </a:solidFill>
                  <a:latin typeface="Times New Roman" pitchFamily="18" charset="0"/>
                  <a:cs typeface="Times New Roman" pitchFamily="18" charset="0"/>
                </a:defRPr>
              </a:lvl9pPr>
            </a:lstStyle>
            <a:p>
              <a:pPr algn="ctr" eaLnBrk="1" hangingPunct="1">
                <a:spcBef>
                  <a:spcPct val="50000"/>
                </a:spcBef>
              </a:pPr>
              <a:r>
                <a:rPr lang="en-US" sz="2200" b="0" dirty="0" smtClean="0">
                  <a:solidFill>
                    <a:srgbClr val="660066"/>
                  </a:solidFill>
                  <a:latin typeface="Arial" pitchFamily="34" charset="0"/>
                  <a:cs typeface="Arial" pitchFamily="34" charset="0"/>
                </a:rPr>
                <a:t>111,152,211</a:t>
              </a:r>
              <a:endParaRPr lang="en-US" sz="2200" b="0" dirty="0">
                <a:solidFill>
                  <a:srgbClr val="660066"/>
                </a:solidFill>
                <a:latin typeface="Arial" pitchFamily="34" charset="0"/>
                <a:cs typeface="Arial" pitchFamily="34" charset="0"/>
              </a:endParaRPr>
            </a:p>
          </p:txBody>
        </p:sp>
        <p:grpSp>
          <p:nvGrpSpPr>
            <p:cNvPr id="76" name="Group 23"/>
            <p:cNvGrpSpPr>
              <a:grpSpLocks/>
            </p:cNvGrpSpPr>
            <p:nvPr/>
          </p:nvGrpSpPr>
          <p:grpSpPr bwMode="auto">
            <a:xfrm>
              <a:off x="7516088" y="1679849"/>
              <a:ext cx="1295400" cy="838200"/>
              <a:chOff x="4272" y="1200"/>
              <a:chExt cx="1309" cy="528"/>
            </a:xfrm>
          </p:grpSpPr>
          <p:sp>
            <p:nvSpPr>
              <p:cNvPr id="78" name="Line 24"/>
              <p:cNvSpPr>
                <a:spLocks noChangeShapeType="1"/>
              </p:cNvSpPr>
              <p:nvPr/>
            </p:nvSpPr>
            <p:spPr bwMode="auto">
              <a:xfrm>
                <a:off x="4272" y="1200"/>
                <a:ext cx="1309" cy="0"/>
              </a:xfrm>
              <a:prstGeom prst="line">
                <a:avLst/>
              </a:prstGeom>
              <a:noFill/>
              <a:ln w="28575">
                <a:solidFill>
                  <a:schemeClr val="tx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79" name="Line 25"/>
              <p:cNvSpPr>
                <a:spLocks noChangeShapeType="1"/>
              </p:cNvSpPr>
              <p:nvPr/>
            </p:nvSpPr>
            <p:spPr bwMode="auto">
              <a:xfrm>
                <a:off x="4927" y="1200"/>
                <a:ext cx="0" cy="528"/>
              </a:xfrm>
              <a:prstGeom prst="line">
                <a:avLst/>
              </a:prstGeom>
              <a:noFill/>
              <a:ln w="28575">
                <a:solidFill>
                  <a:schemeClr val="tx2"/>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77" name="Text Box 28"/>
            <p:cNvSpPr txBox="1">
              <a:spLocks noChangeArrowheads="1"/>
            </p:cNvSpPr>
            <p:nvPr/>
          </p:nvSpPr>
          <p:spPr bwMode="auto">
            <a:xfrm>
              <a:off x="4384963" y="1627886"/>
              <a:ext cx="3778825" cy="3705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800" b="1">
                  <a:solidFill>
                    <a:schemeClr val="tx1"/>
                  </a:solidFill>
                  <a:latin typeface="Times New Roman" pitchFamily="18" charset="0"/>
                  <a:cs typeface="Times New Roman" pitchFamily="18" charset="0"/>
                </a:defRPr>
              </a:lvl1pPr>
              <a:lvl2pPr marL="742950" indent="-285750" eaLnBrk="0" hangingPunct="0">
                <a:defRPr sz="2800" b="1">
                  <a:solidFill>
                    <a:schemeClr val="tx1"/>
                  </a:solidFill>
                  <a:latin typeface="Times New Roman" pitchFamily="18" charset="0"/>
                  <a:cs typeface="Times New Roman" pitchFamily="18" charset="0"/>
                </a:defRPr>
              </a:lvl2pPr>
              <a:lvl3pPr marL="1143000" indent="-228600" eaLnBrk="0" hangingPunct="0">
                <a:defRPr sz="2800" b="1">
                  <a:solidFill>
                    <a:schemeClr val="tx1"/>
                  </a:solidFill>
                  <a:latin typeface="Times New Roman" pitchFamily="18" charset="0"/>
                  <a:cs typeface="Times New Roman" pitchFamily="18" charset="0"/>
                </a:defRPr>
              </a:lvl3pPr>
              <a:lvl4pPr marL="1600200" indent="-228600" eaLnBrk="0" hangingPunct="0">
                <a:defRPr sz="2800" b="1">
                  <a:solidFill>
                    <a:schemeClr val="tx1"/>
                  </a:solidFill>
                  <a:latin typeface="Times New Roman" pitchFamily="18" charset="0"/>
                  <a:cs typeface="Times New Roman" pitchFamily="18" charset="0"/>
                </a:defRPr>
              </a:lvl4pPr>
              <a:lvl5pPr marL="2057400" indent="-228600" eaLnBrk="0" hangingPunct="0">
                <a:defRPr sz="2800" b="1">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800" b="1">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800" b="1">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800" b="1">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800" b="1">
                  <a:solidFill>
                    <a:schemeClr val="tx1"/>
                  </a:solidFill>
                  <a:latin typeface="Times New Roman" pitchFamily="18" charset="0"/>
                  <a:cs typeface="Times New Roman" pitchFamily="18" charset="0"/>
                </a:defRPr>
              </a:lvl9pPr>
            </a:lstStyle>
            <a:p>
              <a:pPr eaLnBrk="1" hangingPunct="1">
                <a:spcBef>
                  <a:spcPct val="50000"/>
                </a:spcBef>
              </a:pPr>
              <a:r>
                <a:rPr lang="en-US" sz="2000" b="0" dirty="0" err="1" smtClean="0">
                  <a:latin typeface="Arial" pitchFamily="34" charset="0"/>
                  <a:cs typeface="Arial" pitchFamily="34" charset="0"/>
                </a:rPr>
                <a:t>Nhận</a:t>
              </a:r>
              <a:r>
                <a:rPr lang="en-US" sz="2000" b="0" dirty="0" smtClean="0">
                  <a:latin typeface="Arial" pitchFamily="34" charset="0"/>
                  <a:cs typeface="Arial" pitchFamily="34" charset="0"/>
                </a:rPr>
                <a:t> quà </a:t>
              </a:r>
              <a:r>
                <a:rPr lang="en-US" sz="2000" b="0" dirty="0" err="1" smtClean="0">
                  <a:latin typeface="Arial" pitchFamily="34" charset="0"/>
                  <a:cs typeface="Arial" pitchFamily="34" charset="0"/>
                </a:rPr>
                <a:t>biếu</a:t>
              </a:r>
              <a:r>
                <a:rPr lang="en-US" sz="2000" b="0" dirty="0" smtClean="0">
                  <a:latin typeface="Arial" pitchFamily="34" charset="0"/>
                  <a:cs typeface="Arial" pitchFamily="34" charset="0"/>
                </a:rPr>
                <a:t> </a:t>
              </a:r>
              <a:r>
                <a:rPr lang="en-US" sz="2000" b="0" dirty="0" err="1" smtClean="0">
                  <a:latin typeface="Arial" pitchFamily="34" charset="0"/>
                  <a:cs typeface="Arial" pitchFamily="34" charset="0"/>
                </a:rPr>
                <a:t>tặng</a:t>
              </a:r>
              <a:r>
                <a:rPr lang="en-US" sz="2000" b="0" dirty="0" smtClean="0">
                  <a:latin typeface="Arial" pitchFamily="34" charset="0"/>
                  <a:cs typeface="Arial" pitchFamily="34" charset="0"/>
                </a:rPr>
                <a:t>, </a:t>
              </a:r>
              <a:r>
                <a:rPr lang="en-US" sz="2000" b="0" dirty="0" err="1" smtClean="0">
                  <a:latin typeface="Arial" pitchFamily="34" charset="0"/>
                  <a:cs typeface="Arial" pitchFamily="34" charset="0"/>
                </a:rPr>
                <a:t>tài</a:t>
              </a:r>
              <a:r>
                <a:rPr lang="en-US" sz="2000" b="0" dirty="0" smtClean="0">
                  <a:latin typeface="Arial" pitchFamily="34" charset="0"/>
                  <a:cs typeface="Arial" pitchFamily="34" charset="0"/>
                </a:rPr>
                <a:t> </a:t>
              </a:r>
              <a:r>
                <a:rPr lang="en-US" sz="2000" b="0" dirty="0" err="1" smtClean="0">
                  <a:latin typeface="Arial" pitchFamily="34" charset="0"/>
                  <a:cs typeface="Arial" pitchFamily="34" charset="0"/>
                </a:rPr>
                <a:t>trơ</a:t>
              </a:r>
              <a:r>
                <a:rPr lang="en-US" sz="2000" b="0" dirty="0" smtClean="0">
                  <a:latin typeface="Arial" pitchFamily="34" charset="0"/>
                  <a:cs typeface="Arial" pitchFamily="34" charset="0"/>
                </a:rPr>
                <a:t>̣</a:t>
              </a:r>
              <a:endParaRPr lang="en-US" sz="2000" b="0" dirty="0">
                <a:latin typeface="Arial" pitchFamily="34" charset="0"/>
                <a:cs typeface="Arial" pitchFamily="34" charset="0"/>
              </a:endParaRPr>
            </a:p>
          </p:txBody>
        </p:sp>
      </p:grpSp>
      <p:cxnSp>
        <p:nvCxnSpPr>
          <p:cNvPr id="80" name="Straight Arrow Connector 79"/>
          <p:cNvCxnSpPr/>
          <p:nvPr/>
        </p:nvCxnSpPr>
        <p:spPr>
          <a:xfrm flipH="1">
            <a:off x="4353787" y="5930405"/>
            <a:ext cx="3574473" cy="0"/>
          </a:xfrm>
          <a:prstGeom prst="straightConnector1">
            <a:avLst/>
          </a:prstGeom>
          <a:ln w="31750">
            <a:solidFill>
              <a:srgbClr val="0000FF"/>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flipH="1">
            <a:off x="1371600" y="2106521"/>
            <a:ext cx="2571782" cy="0"/>
          </a:xfrm>
          <a:prstGeom prst="straightConnector1">
            <a:avLst/>
          </a:prstGeom>
          <a:ln w="31750">
            <a:solidFill>
              <a:srgbClr val="0000FF"/>
            </a:solidFill>
            <a:tailEnd type="arrow"/>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1156865" y="1756046"/>
            <a:ext cx="2838472" cy="707886"/>
          </a:xfrm>
          <a:prstGeom prst="rect">
            <a:avLst/>
          </a:prstGeom>
          <a:noFill/>
        </p:spPr>
        <p:txBody>
          <a:bodyPr wrap="square" rtlCol="0">
            <a:spAutoFit/>
          </a:bodyPr>
          <a:lstStyle/>
          <a:p>
            <a:pPr algn="ctr"/>
            <a:r>
              <a:rPr lang="en-US" sz="2000" dirty="0" err="1" smtClean="0">
                <a:latin typeface="Arial" pitchFamily="34" charset="0"/>
                <a:cs typeface="Arial" pitchFamily="34" charset="0"/>
              </a:rPr>
              <a:t>Hoàn</a:t>
            </a:r>
            <a:r>
              <a:rPr lang="en-US" sz="2000" dirty="0" smtClean="0">
                <a:latin typeface="Arial" pitchFamily="34" charset="0"/>
                <a:cs typeface="Arial" pitchFamily="34" charset="0"/>
              </a:rPr>
              <a:t> </a:t>
            </a:r>
            <a:r>
              <a:rPr lang="en-US" sz="2000" dirty="0" err="1" smtClean="0">
                <a:latin typeface="Arial" pitchFamily="34" charset="0"/>
                <a:cs typeface="Arial" pitchFamily="34" charset="0"/>
              </a:rPr>
              <a:t>tra</a:t>
            </a:r>
            <a:r>
              <a:rPr lang="en-US" sz="2000" dirty="0" smtClean="0">
                <a:latin typeface="Arial" pitchFamily="34" charset="0"/>
                <a:cs typeface="Arial" pitchFamily="34" charset="0"/>
              </a:rPr>
              <a:t>̉ </a:t>
            </a:r>
            <a:r>
              <a:rPr lang="en-US" sz="2000" dirty="0" err="1" smtClean="0">
                <a:latin typeface="Arial" pitchFamily="34" charset="0"/>
                <a:cs typeface="Arial" pitchFamily="34" charset="0"/>
              </a:rPr>
              <a:t>vốn</a:t>
            </a:r>
            <a:r>
              <a:rPr lang="en-US" sz="2000" dirty="0" smtClean="0">
                <a:latin typeface="Arial" pitchFamily="34" charset="0"/>
                <a:cs typeface="Arial" pitchFamily="34" charset="0"/>
              </a:rPr>
              <a:t> </a:t>
            </a:r>
            <a:r>
              <a:rPr lang="en-US" sz="2000" dirty="0" err="1" smtClean="0">
                <a:latin typeface="Arial" pitchFamily="34" charset="0"/>
                <a:cs typeface="Arial" pitchFamily="34" charset="0"/>
              </a:rPr>
              <a:t>góp</a:t>
            </a:r>
            <a:r>
              <a:rPr lang="en-US" sz="2000" dirty="0" smtClean="0">
                <a:latin typeface="Arial" pitchFamily="34" charset="0"/>
                <a:cs typeface="Arial" pitchFamily="34" charset="0"/>
              </a:rPr>
              <a:t> </a:t>
            </a:r>
            <a:r>
              <a:rPr lang="en-US" sz="2000" dirty="0" err="1" smtClean="0">
                <a:latin typeface="Arial" pitchFamily="34" charset="0"/>
                <a:cs typeface="Arial" pitchFamily="34" charset="0"/>
              </a:rPr>
              <a:t>cho</a:t>
            </a:r>
            <a:r>
              <a:rPr lang="en-US" sz="2000" dirty="0" smtClean="0">
                <a:latin typeface="Arial" pitchFamily="34" charset="0"/>
                <a:cs typeface="Arial" pitchFamily="34" charset="0"/>
              </a:rPr>
              <a:t> </a:t>
            </a:r>
            <a:r>
              <a:rPr lang="en-US" sz="2000" dirty="0" err="1" smtClean="0">
                <a:latin typeface="Arial" pitchFamily="34" charset="0"/>
                <a:cs typeface="Arial" pitchFamily="34" charset="0"/>
              </a:rPr>
              <a:t>các</a:t>
            </a:r>
            <a:r>
              <a:rPr lang="en-US" sz="2000" dirty="0" smtClean="0">
                <a:latin typeface="Arial" pitchFamily="34" charset="0"/>
                <a:cs typeface="Arial" pitchFamily="34" charset="0"/>
              </a:rPr>
              <a:t> </a:t>
            </a:r>
            <a:r>
              <a:rPr lang="en-US" sz="2000" dirty="0" err="1" smtClean="0">
                <a:latin typeface="Arial" pitchFamily="34" charset="0"/>
                <a:cs typeface="Arial" pitchFamily="34" charset="0"/>
              </a:rPr>
              <a:t>chu</a:t>
            </a:r>
            <a:r>
              <a:rPr lang="en-US" sz="2000" dirty="0" smtClean="0">
                <a:latin typeface="Arial" pitchFamily="34" charset="0"/>
                <a:cs typeface="Arial" pitchFamily="34" charset="0"/>
              </a:rPr>
              <a:t>̉ </a:t>
            </a:r>
            <a:r>
              <a:rPr lang="en-US" sz="2000" dirty="0" err="1" smtClean="0">
                <a:latin typeface="Arial" pitchFamily="34" charset="0"/>
                <a:cs typeface="Arial" pitchFamily="34" charset="0"/>
              </a:rPr>
              <a:t>sơ</a:t>
            </a:r>
            <a:r>
              <a:rPr lang="en-US" sz="2000" dirty="0" smtClean="0">
                <a:latin typeface="Arial" pitchFamily="34" charset="0"/>
                <a:cs typeface="Arial" pitchFamily="34" charset="0"/>
              </a:rPr>
              <a:t>̉ </a:t>
            </a:r>
            <a:r>
              <a:rPr lang="en-US" sz="2000" dirty="0" err="1" smtClean="0">
                <a:latin typeface="Arial" pitchFamily="34" charset="0"/>
                <a:cs typeface="Arial" pitchFamily="34" charset="0"/>
              </a:rPr>
              <a:t>hữu</a:t>
            </a:r>
            <a:endParaRPr lang="en-US" sz="2000" dirty="0">
              <a:latin typeface="Arial" pitchFamily="34" charset="0"/>
              <a:cs typeface="Arial" pitchFamily="34" charset="0"/>
            </a:endParaRPr>
          </a:p>
        </p:txBody>
      </p:sp>
    </p:spTree>
    <p:extLst>
      <p:ext uri="{BB962C8B-B14F-4D97-AF65-F5344CB8AC3E}">
        <p14:creationId xmlns:p14="http://schemas.microsoft.com/office/powerpoint/2010/main" val="22198828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839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839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9677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58391"/>
                                        </p:tgtEl>
                                        <p:attrNameLst>
                                          <p:attrName>style.visibility</p:attrName>
                                        </p:attrNameLst>
                                      </p:cBhvr>
                                      <p:to>
                                        <p:strVal val="visible"/>
                                      </p:to>
                                    </p:set>
                                    <p:animEffect transition="in" filter="barn(inVertical)">
                                      <p:cBhvr>
                                        <p:cTn id="15" dur="500"/>
                                        <p:tgtEl>
                                          <p:spTgt spid="58391"/>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496785"/>
                                        </p:tgtEl>
                                        <p:attrNameLst>
                                          <p:attrName>style.visibility</p:attrName>
                                        </p:attrNameLst>
                                      </p:cBhvr>
                                      <p:to>
                                        <p:strVal val="visible"/>
                                      </p:to>
                                    </p:set>
                                    <p:animEffect transition="in" filter="barn(inVertical)">
                                      <p:cBhvr>
                                        <p:cTn id="18" dur="500"/>
                                        <p:tgtEl>
                                          <p:spTgt spid="4967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6777" grpId="0" animBg="1"/>
      <p:bldP spid="58396" grpId="0" animBg="1"/>
      <p:bldP spid="58397" grpId="0" animBg="1"/>
      <p:bldP spid="49678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txBox="1">
            <a:spLocks noChangeArrowheads="1"/>
          </p:cNvSpPr>
          <p:nvPr/>
        </p:nvSpPr>
        <p:spPr bwMode="auto">
          <a:xfrm>
            <a:off x="482600" y="320675"/>
            <a:ext cx="7527925"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eaLnBrk="1" hangingPunct="1">
              <a:lnSpc>
                <a:spcPct val="90000"/>
              </a:lnSpc>
            </a:pPr>
            <a:r>
              <a:rPr lang="en-US" altLang="en-US" sz="4400" b="1" dirty="0" err="1">
                <a:latin typeface="Arial" panose="020B0604020202020204" pitchFamily="34" charset="0"/>
              </a:rPr>
              <a:t>Ví</a:t>
            </a:r>
            <a:r>
              <a:rPr lang="en-US" altLang="en-US" sz="4400" b="1" dirty="0">
                <a:latin typeface="Arial" panose="020B0604020202020204" pitchFamily="34" charset="0"/>
              </a:rPr>
              <a:t> </a:t>
            </a:r>
            <a:r>
              <a:rPr lang="en-US" altLang="en-US" sz="4400" b="1" dirty="0" err="1" smtClean="0">
                <a:latin typeface="Arial" panose="020B0604020202020204" pitchFamily="34" charset="0"/>
              </a:rPr>
              <a:t>dụ</a:t>
            </a:r>
            <a:r>
              <a:rPr lang="en-US" altLang="en-US" sz="4400" b="1" dirty="0" smtClean="0">
                <a:latin typeface="Arial" panose="020B0604020202020204" pitchFamily="34" charset="0"/>
              </a:rPr>
              <a:t> 2.1.</a:t>
            </a:r>
            <a:endParaRPr lang="en-US" altLang="en-US" sz="4400" b="1" dirty="0">
              <a:latin typeface="Arial" panose="020B0604020202020204" pitchFamily="34" charset="0"/>
            </a:endParaRPr>
          </a:p>
        </p:txBody>
      </p:sp>
      <p:sp>
        <p:nvSpPr>
          <p:cNvPr id="15363" name="Content Placeholder 2"/>
          <p:cNvSpPr txBox="1">
            <a:spLocks/>
          </p:cNvSpPr>
          <p:nvPr/>
        </p:nvSpPr>
        <p:spPr bwMode="auto">
          <a:xfrm>
            <a:off x="269875" y="1219200"/>
            <a:ext cx="8839200" cy="1600200"/>
          </a:xfrm>
          <a:prstGeom prst="rect">
            <a:avLst/>
          </a:prstGeom>
          <a:solidFill>
            <a:schemeClr val="bg1"/>
          </a:solidFill>
          <a:ln w="38100" cmpd="dbl">
            <a:solidFill>
              <a:schemeClr val="tx2"/>
            </a:solidFill>
            <a:miter lim="800000"/>
            <a:headEnd/>
            <a:tailEnd/>
          </a:ln>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lnSpc>
                <a:spcPct val="90000"/>
              </a:lnSpc>
              <a:spcBef>
                <a:spcPts val="1000"/>
              </a:spcBef>
              <a:buFont typeface="Wingdings" panose="05000000000000000000" pitchFamily="2" charset="2"/>
              <a:buNone/>
            </a:pPr>
            <a:r>
              <a:rPr lang="en-US" altLang="en-US" sz="2800" dirty="0" err="1">
                <a:solidFill>
                  <a:schemeClr val="tx2"/>
                </a:solidFill>
                <a:latin typeface="Times New Roman" panose="02020603050405020304" pitchFamily="18" charset="0"/>
              </a:rPr>
              <a:t>Chủ</a:t>
            </a:r>
            <a:r>
              <a:rPr lang="en-US" altLang="en-US" sz="2800" dirty="0">
                <a:solidFill>
                  <a:schemeClr val="tx2"/>
                </a:solidFill>
                <a:latin typeface="Times New Roman" panose="02020603050405020304" pitchFamily="18" charset="0"/>
              </a:rPr>
              <a:t> </a:t>
            </a:r>
            <a:r>
              <a:rPr lang="en-US" altLang="en-US" sz="2800" dirty="0" err="1">
                <a:solidFill>
                  <a:schemeClr val="tx2"/>
                </a:solidFill>
                <a:latin typeface="Times New Roman" panose="02020603050405020304" pitchFamily="18" charset="0"/>
              </a:rPr>
              <a:t>sở</a:t>
            </a:r>
            <a:r>
              <a:rPr lang="en-US" altLang="en-US" sz="2800" dirty="0">
                <a:solidFill>
                  <a:schemeClr val="tx2"/>
                </a:solidFill>
                <a:latin typeface="Times New Roman" panose="02020603050405020304" pitchFamily="18" charset="0"/>
              </a:rPr>
              <a:t> </a:t>
            </a:r>
            <a:r>
              <a:rPr lang="en-US" altLang="en-US" sz="2800" dirty="0" err="1">
                <a:solidFill>
                  <a:schemeClr val="tx2"/>
                </a:solidFill>
                <a:latin typeface="Times New Roman" panose="02020603050405020304" pitchFamily="18" charset="0"/>
              </a:rPr>
              <a:t>hữu</a:t>
            </a:r>
            <a:r>
              <a:rPr lang="en-US" altLang="en-US" sz="2800" dirty="0">
                <a:solidFill>
                  <a:schemeClr val="tx2"/>
                </a:solidFill>
                <a:latin typeface="Times New Roman" panose="02020603050405020304" pitchFamily="18" charset="0"/>
              </a:rPr>
              <a:t> </a:t>
            </a:r>
            <a:r>
              <a:rPr lang="en-US" altLang="en-US" sz="2800" dirty="0" err="1">
                <a:solidFill>
                  <a:schemeClr val="tx2"/>
                </a:solidFill>
                <a:latin typeface="Times New Roman" panose="02020603050405020304" pitchFamily="18" charset="0"/>
              </a:rPr>
              <a:t>góp</a:t>
            </a:r>
            <a:r>
              <a:rPr lang="en-US" altLang="en-US" sz="2800" dirty="0">
                <a:solidFill>
                  <a:schemeClr val="tx2"/>
                </a:solidFill>
                <a:latin typeface="Times New Roman" panose="02020603050405020304" pitchFamily="18" charset="0"/>
              </a:rPr>
              <a:t> </a:t>
            </a:r>
            <a:r>
              <a:rPr lang="en-US" altLang="en-US" sz="2800" dirty="0" err="1">
                <a:solidFill>
                  <a:schemeClr val="tx2"/>
                </a:solidFill>
                <a:latin typeface="Times New Roman" panose="02020603050405020304" pitchFamily="18" charset="0"/>
              </a:rPr>
              <a:t>vốn</a:t>
            </a:r>
            <a:r>
              <a:rPr lang="en-US" altLang="en-US" sz="2800" dirty="0">
                <a:solidFill>
                  <a:schemeClr val="tx2"/>
                </a:solidFill>
                <a:latin typeface="Times New Roman" panose="02020603050405020304" pitchFamily="18" charset="0"/>
              </a:rPr>
              <a:t> </a:t>
            </a:r>
            <a:r>
              <a:rPr lang="en-US" altLang="en-US" sz="2800" dirty="0" err="1">
                <a:solidFill>
                  <a:schemeClr val="tx2"/>
                </a:solidFill>
                <a:latin typeface="Times New Roman" panose="02020603050405020304" pitchFamily="18" charset="0"/>
              </a:rPr>
              <a:t>thành</a:t>
            </a:r>
            <a:r>
              <a:rPr lang="en-US" altLang="en-US" sz="2800" dirty="0">
                <a:solidFill>
                  <a:schemeClr val="tx2"/>
                </a:solidFill>
                <a:latin typeface="Times New Roman" panose="02020603050405020304" pitchFamily="18" charset="0"/>
              </a:rPr>
              <a:t> </a:t>
            </a:r>
            <a:r>
              <a:rPr lang="en-US" altLang="en-US" sz="2800" dirty="0" err="1">
                <a:solidFill>
                  <a:schemeClr val="tx2"/>
                </a:solidFill>
                <a:latin typeface="Times New Roman" panose="02020603050405020304" pitchFamily="18" charset="0"/>
              </a:rPr>
              <a:t>lập</a:t>
            </a:r>
            <a:r>
              <a:rPr lang="en-US" altLang="en-US" sz="2800" dirty="0">
                <a:solidFill>
                  <a:schemeClr val="tx2"/>
                </a:solidFill>
                <a:latin typeface="Times New Roman" panose="02020603050405020304" pitchFamily="18" charset="0"/>
              </a:rPr>
              <a:t> </a:t>
            </a:r>
            <a:r>
              <a:rPr lang="en-US" altLang="en-US" sz="2800" dirty="0" err="1">
                <a:solidFill>
                  <a:schemeClr val="tx2"/>
                </a:solidFill>
                <a:latin typeface="Times New Roman" panose="02020603050405020304" pitchFamily="18" charset="0"/>
              </a:rPr>
              <a:t>DNTN</a:t>
            </a:r>
            <a:r>
              <a:rPr lang="en-US" altLang="en-US" sz="2800" dirty="0">
                <a:solidFill>
                  <a:schemeClr val="tx2"/>
                </a:solidFill>
                <a:latin typeface="Times New Roman" panose="02020603050405020304" pitchFamily="18" charset="0"/>
              </a:rPr>
              <a:t> A. </a:t>
            </a:r>
            <a:r>
              <a:rPr lang="en-US" altLang="en-US" sz="2800" dirty="0" err="1">
                <a:solidFill>
                  <a:schemeClr val="tx2"/>
                </a:solidFill>
                <a:latin typeface="Times New Roman" panose="02020603050405020304" pitchFamily="18" charset="0"/>
              </a:rPr>
              <a:t>Tài</a:t>
            </a:r>
            <a:r>
              <a:rPr lang="en-US" altLang="en-US" sz="2800" dirty="0">
                <a:solidFill>
                  <a:schemeClr val="tx2"/>
                </a:solidFill>
                <a:latin typeface="Times New Roman" panose="02020603050405020304" pitchFamily="18" charset="0"/>
              </a:rPr>
              <a:t> </a:t>
            </a:r>
            <a:r>
              <a:rPr lang="en-US" altLang="en-US" sz="2800" dirty="0" err="1">
                <a:solidFill>
                  <a:schemeClr val="tx2"/>
                </a:solidFill>
                <a:latin typeface="Times New Roman" panose="02020603050405020304" pitchFamily="18" charset="0"/>
              </a:rPr>
              <a:t>sản</a:t>
            </a:r>
            <a:r>
              <a:rPr lang="en-US" altLang="en-US" sz="2800" dirty="0">
                <a:solidFill>
                  <a:schemeClr val="tx2"/>
                </a:solidFill>
                <a:latin typeface="Times New Roman" panose="02020603050405020304" pitchFamily="18" charset="0"/>
              </a:rPr>
              <a:t> </a:t>
            </a:r>
            <a:r>
              <a:rPr lang="en-US" altLang="en-US" sz="2800" dirty="0" err="1">
                <a:solidFill>
                  <a:schemeClr val="tx2"/>
                </a:solidFill>
                <a:latin typeface="Times New Roman" panose="02020603050405020304" pitchFamily="18" charset="0"/>
              </a:rPr>
              <a:t>góp</a:t>
            </a:r>
            <a:r>
              <a:rPr lang="en-US" altLang="en-US" sz="2800" dirty="0">
                <a:solidFill>
                  <a:schemeClr val="tx2"/>
                </a:solidFill>
                <a:latin typeface="Times New Roman" panose="02020603050405020304" pitchFamily="18" charset="0"/>
              </a:rPr>
              <a:t> </a:t>
            </a:r>
            <a:r>
              <a:rPr lang="en-US" altLang="en-US" sz="2800" dirty="0" err="1">
                <a:solidFill>
                  <a:schemeClr val="tx2"/>
                </a:solidFill>
                <a:latin typeface="Times New Roman" panose="02020603050405020304" pitchFamily="18" charset="0"/>
              </a:rPr>
              <a:t>vốn</a:t>
            </a:r>
            <a:r>
              <a:rPr lang="en-US" altLang="en-US" sz="2800" dirty="0">
                <a:solidFill>
                  <a:schemeClr val="tx2"/>
                </a:solidFill>
                <a:latin typeface="Times New Roman" panose="02020603050405020304" pitchFamily="18" charset="0"/>
              </a:rPr>
              <a:t> </a:t>
            </a:r>
            <a:r>
              <a:rPr lang="en-US" altLang="en-US" sz="2800" dirty="0" err="1">
                <a:solidFill>
                  <a:schemeClr val="tx2"/>
                </a:solidFill>
                <a:latin typeface="Times New Roman" panose="02020603050405020304" pitchFamily="18" charset="0"/>
              </a:rPr>
              <a:t>bao</a:t>
            </a:r>
            <a:r>
              <a:rPr lang="en-US" altLang="en-US" sz="2800" dirty="0">
                <a:solidFill>
                  <a:schemeClr val="tx2"/>
                </a:solidFill>
                <a:latin typeface="Times New Roman" panose="02020603050405020304" pitchFamily="18" charset="0"/>
              </a:rPr>
              <a:t> </a:t>
            </a:r>
            <a:r>
              <a:rPr lang="en-US" altLang="en-US" sz="2800" dirty="0" err="1">
                <a:solidFill>
                  <a:schemeClr val="tx2"/>
                </a:solidFill>
                <a:latin typeface="Times New Roman" panose="02020603050405020304" pitchFamily="18" charset="0"/>
              </a:rPr>
              <a:t>gồm</a:t>
            </a:r>
            <a:r>
              <a:rPr lang="en-US" altLang="en-US" sz="2800" dirty="0">
                <a:solidFill>
                  <a:schemeClr val="tx2"/>
                </a:solidFill>
                <a:latin typeface="Times New Roman" panose="02020603050405020304" pitchFamily="18" charset="0"/>
              </a:rPr>
              <a:t>:</a:t>
            </a:r>
          </a:p>
          <a:p>
            <a:pPr eaLnBrk="1" hangingPunct="1">
              <a:lnSpc>
                <a:spcPct val="90000"/>
              </a:lnSpc>
              <a:spcBef>
                <a:spcPts val="1000"/>
              </a:spcBef>
              <a:buClr>
                <a:schemeClr val="tx2"/>
              </a:buClr>
              <a:buFont typeface="Wingdings" panose="05000000000000000000" pitchFamily="2" charset="2"/>
              <a:buChar char="§"/>
            </a:pPr>
            <a:r>
              <a:rPr lang="en-US" altLang="en-US" sz="2800" dirty="0">
                <a:solidFill>
                  <a:schemeClr val="tx2"/>
                </a:solidFill>
                <a:latin typeface="Times New Roman" panose="02020603050405020304" pitchFamily="18" charset="0"/>
              </a:rPr>
              <a:t> </a:t>
            </a:r>
            <a:r>
              <a:rPr lang="en-US" altLang="en-US" sz="2800" dirty="0" err="1">
                <a:solidFill>
                  <a:schemeClr val="tx2"/>
                </a:solidFill>
                <a:latin typeface="Times New Roman" panose="02020603050405020304" pitchFamily="18" charset="0"/>
              </a:rPr>
              <a:t>TGNH</a:t>
            </a:r>
            <a:r>
              <a:rPr lang="en-US" altLang="en-US" sz="2800" dirty="0">
                <a:solidFill>
                  <a:schemeClr val="tx2"/>
                </a:solidFill>
                <a:latin typeface="Times New Roman" panose="02020603050405020304" pitchFamily="18" charset="0"/>
              </a:rPr>
              <a:t> </a:t>
            </a:r>
            <a:r>
              <a:rPr lang="en-US" altLang="en-US" sz="2800" dirty="0" smtClean="0">
                <a:solidFill>
                  <a:schemeClr val="tx2"/>
                </a:solidFill>
                <a:latin typeface="Times New Roman" panose="02020603050405020304" pitchFamily="18" charset="0"/>
              </a:rPr>
              <a:t>100.000.000 đ </a:t>
            </a:r>
            <a:r>
              <a:rPr lang="en-US" altLang="en-US" sz="2800" dirty="0" err="1">
                <a:solidFill>
                  <a:schemeClr val="tx2"/>
                </a:solidFill>
                <a:latin typeface="Times New Roman" panose="02020603050405020304" pitchFamily="18" charset="0"/>
              </a:rPr>
              <a:t>và</a:t>
            </a:r>
            <a:r>
              <a:rPr lang="en-US" altLang="en-US" sz="2800" dirty="0">
                <a:solidFill>
                  <a:schemeClr val="tx2"/>
                </a:solidFill>
                <a:latin typeface="Times New Roman" panose="02020603050405020304" pitchFamily="18" charset="0"/>
              </a:rPr>
              <a:t> </a:t>
            </a:r>
            <a:r>
              <a:rPr lang="en-US" altLang="en-US" sz="2800" dirty="0" err="1">
                <a:solidFill>
                  <a:schemeClr val="tx2"/>
                </a:solidFill>
                <a:latin typeface="Times New Roman" panose="02020603050405020304" pitchFamily="18" charset="0"/>
              </a:rPr>
              <a:t>căn</a:t>
            </a:r>
            <a:r>
              <a:rPr lang="en-US" altLang="en-US" sz="2800" dirty="0">
                <a:solidFill>
                  <a:schemeClr val="tx2"/>
                </a:solidFill>
                <a:latin typeface="Times New Roman" panose="02020603050405020304" pitchFamily="18" charset="0"/>
              </a:rPr>
              <a:t> </a:t>
            </a:r>
            <a:r>
              <a:rPr lang="en-US" altLang="en-US" sz="2800" dirty="0" err="1">
                <a:solidFill>
                  <a:schemeClr val="tx2"/>
                </a:solidFill>
                <a:latin typeface="Times New Roman" panose="02020603050405020304" pitchFamily="18" charset="0"/>
              </a:rPr>
              <a:t>nhà</a:t>
            </a:r>
            <a:r>
              <a:rPr lang="en-US" altLang="en-US" sz="2800" dirty="0">
                <a:solidFill>
                  <a:schemeClr val="tx2"/>
                </a:solidFill>
                <a:latin typeface="Times New Roman" panose="02020603050405020304" pitchFamily="18" charset="0"/>
              </a:rPr>
              <a:t> </a:t>
            </a:r>
            <a:r>
              <a:rPr lang="en-US" altLang="en-US" sz="2800" dirty="0" err="1">
                <a:solidFill>
                  <a:schemeClr val="tx2"/>
                </a:solidFill>
                <a:latin typeface="Times New Roman" panose="02020603050405020304" pitchFamily="18" charset="0"/>
              </a:rPr>
              <a:t>trị</a:t>
            </a:r>
            <a:r>
              <a:rPr lang="en-US" altLang="en-US" sz="2800" dirty="0">
                <a:solidFill>
                  <a:schemeClr val="tx2"/>
                </a:solidFill>
                <a:latin typeface="Times New Roman" panose="02020603050405020304" pitchFamily="18" charset="0"/>
              </a:rPr>
              <a:t> </a:t>
            </a:r>
            <a:r>
              <a:rPr lang="en-US" altLang="en-US" sz="2800" dirty="0" err="1">
                <a:solidFill>
                  <a:schemeClr val="tx2"/>
                </a:solidFill>
                <a:latin typeface="Times New Roman" panose="02020603050405020304" pitchFamily="18" charset="0"/>
              </a:rPr>
              <a:t>giá</a:t>
            </a:r>
            <a:r>
              <a:rPr lang="en-US" altLang="en-US" sz="2800" dirty="0">
                <a:solidFill>
                  <a:schemeClr val="tx2"/>
                </a:solidFill>
                <a:latin typeface="Times New Roman" panose="02020603050405020304" pitchFamily="18" charset="0"/>
              </a:rPr>
              <a:t> </a:t>
            </a:r>
            <a:r>
              <a:rPr lang="en-US" altLang="en-US" sz="2800" dirty="0" err="1" smtClean="0">
                <a:solidFill>
                  <a:schemeClr val="tx2"/>
                </a:solidFill>
                <a:latin typeface="Times New Roman" panose="02020603050405020304" pitchFamily="18" charset="0"/>
              </a:rPr>
              <a:t>1.500.000.000đ</a:t>
            </a:r>
            <a:endParaRPr lang="en-US" altLang="en-US" sz="2800" dirty="0">
              <a:solidFill>
                <a:schemeClr val="tx2"/>
              </a:solidFill>
              <a:latin typeface="Times New Roman" panose="02020603050405020304" pitchFamily="18" charset="0"/>
            </a:endParaRPr>
          </a:p>
        </p:txBody>
      </p:sp>
      <p:grpSp>
        <p:nvGrpSpPr>
          <p:cNvPr id="15364" name="Group 22"/>
          <p:cNvGrpSpPr>
            <a:grpSpLocks/>
          </p:cNvGrpSpPr>
          <p:nvPr/>
        </p:nvGrpSpPr>
        <p:grpSpPr bwMode="auto">
          <a:xfrm>
            <a:off x="879475" y="3505200"/>
            <a:ext cx="3048000" cy="1925638"/>
            <a:chOff x="3552" y="2928"/>
            <a:chExt cx="1920" cy="1213"/>
          </a:xfrm>
        </p:grpSpPr>
        <p:pic>
          <p:nvPicPr>
            <p:cNvPr id="15369" name="Picture 23" descr="bs00503_"/>
            <p:cNvPicPr>
              <a:picLocks noChangeAspect="1" noChangeArrowheads="1"/>
            </p:cNvPicPr>
            <p:nvPr/>
          </p:nvPicPr>
          <p:blipFill>
            <a:blip r:embed="rId2">
              <a:extLst>
                <a:ext uri="{28A0092B-C50C-407E-A947-70E740481C1C}">
                  <a14:useLocalDpi xmlns:a14="http://schemas.microsoft.com/office/drawing/2010/main" val="0"/>
                </a:ext>
              </a:extLst>
            </a:blip>
            <a:srcRect b="14865"/>
            <a:stretch>
              <a:fillRect/>
            </a:stretch>
          </p:blipFill>
          <p:spPr bwMode="auto">
            <a:xfrm>
              <a:off x="3552" y="2928"/>
              <a:ext cx="1920" cy="1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0" name="WordArt 24"/>
            <p:cNvSpPr>
              <a:spLocks noChangeArrowheads="1" noChangeShapeType="1" noTextEdit="1"/>
            </p:cNvSpPr>
            <p:nvPr/>
          </p:nvSpPr>
          <p:spPr bwMode="auto">
            <a:xfrm>
              <a:off x="3696" y="3408"/>
              <a:ext cx="282" cy="360"/>
            </a:xfrm>
            <a:prstGeom prst="rect">
              <a:avLst/>
            </a:prstGeom>
          </p:spPr>
          <p:txBody>
            <a:bodyPr wrap="none" fromWordArt="1">
              <a:prstTxWarp prst="textPlain">
                <a:avLst>
                  <a:gd name="adj" fmla="val 50000"/>
                </a:avLst>
              </a:prstTxWarp>
            </a:bodyPr>
            <a:lstStyle/>
            <a:p>
              <a:r>
                <a:rPr lang="en-US" sz="3600" kern="10">
                  <a:ln w="19050">
                    <a:solidFill>
                      <a:srgbClr val="99CCFF"/>
                    </a:solidFill>
                    <a:round/>
                    <a:headEnd/>
                    <a:tailEnd/>
                  </a:ln>
                  <a:solidFill>
                    <a:srgbClr val="0066CC"/>
                  </a:solidFill>
                  <a:effectLst>
                    <a:outerShdw dist="35921" dir="2700000" algn="ctr" rotWithShape="0">
                      <a:srgbClr val="990000"/>
                    </a:outerShdw>
                  </a:effectLst>
                  <a:latin typeface="Impact" panose="020B0806030902050204" pitchFamily="34" charset="0"/>
                </a:rPr>
                <a:t>TS</a:t>
              </a:r>
            </a:p>
          </p:txBody>
        </p:sp>
        <p:sp>
          <p:nvSpPr>
            <p:cNvPr id="15371" name="WordArt 25"/>
            <p:cNvSpPr>
              <a:spLocks noChangeArrowheads="1" noChangeShapeType="1" noTextEdit="1"/>
            </p:cNvSpPr>
            <p:nvPr/>
          </p:nvSpPr>
          <p:spPr bwMode="auto">
            <a:xfrm>
              <a:off x="5088" y="3408"/>
              <a:ext cx="282" cy="360"/>
            </a:xfrm>
            <a:prstGeom prst="rect">
              <a:avLst/>
            </a:prstGeom>
          </p:spPr>
          <p:txBody>
            <a:bodyPr wrap="none" fromWordArt="1">
              <a:prstTxWarp prst="textPlain">
                <a:avLst>
                  <a:gd name="adj" fmla="val 50000"/>
                </a:avLst>
              </a:prstTxWarp>
            </a:bodyPr>
            <a:lstStyle/>
            <a:p>
              <a:r>
                <a:rPr lang="en-US" sz="3600" kern="10">
                  <a:ln w="19050">
                    <a:solidFill>
                      <a:srgbClr val="99CCFF"/>
                    </a:solidFill>
                    <a:round/>
                    <a:headEnd/>
                    <a:tailEnd/>
                  </a:ln>
                  <a:solidFill>
                    <a:srgbClr val="0066CC"/>
                  </a:solidFill>
                  <a:effectLst>
                    <a:outerShdw dist="35921" dir="2700000" algn="ctr" rotWithShape="0">
                      <a:srgbClr val="990000"/>
                    </a:outerShdw>
                  </a:effectLst>
                  <a:latin typeface="Impact" panose="020B0806030902050204" pitchFamily="34" charset="0"/>
                </a:rPr>
                <a:t>NV</a:t>
              </a:r>
            </a:p>
          </p:txBody>
        </p:sp>
      </p:grpSp>
      <p:sp>
        <p:nvSpPr>
          <p:cNvPr id="11" name="Content Placeholder 2"/>
          <p:cNvSpPr>
            <a:spLocks/>
          </p:cNvSpPr>
          <p:nvPr/>
        </p:nvSpPr>
        <p:spPr bwMode="auto">
          <a:xfrm>
            <a:off x="4841875" y="3505200"/>
            <a:ext cx="3810000" cy="1676400"/>
          </a:xfrm>
          <a:prstGeom prst="rect">
            <a:avLst/>
          </a:prstGeom>
          <a:solidFill>
            <a:schemeClr val="bg1"/>
          </a:solidFill>
          <a:ln w="76200" cmpd="tri">
            <a:solidFill>
              <a:schemeClr val="tx2"/>
            </a:solidFill>
            <a:miter lim="800000"/>
            <a:headEnd/>
            <a:tailEnd/>
          </a:ln>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spcBef>
                <a:spcPct val="20000"/>
              </a:spcBef>
              <a:buClr>
                <a:schemeClr val="hlink"/>
              </a:buClr>
              <a:buFont typeface="Wingdings" panose="05000000000000000000" pitchFamily="2" charset="2"/>
              <a:buNone/>
            </a:pPr>
            <a:r>
              <a:rPr lang="nl-NL" altLang="en-US" dirty="0">
                <a:solidFill>
                  <a:srgbClr val="080002"/>
                </a:solidFill>
              </a:rPr>
              <a:t>Nợ 112:          </a:t>
            </a:r>
            <a:r>
              <a:rPr lang="nl-NL" altLang="en-US" dirty="0" smtClean="0">
                <a:solidFill>
                  <a:srgbClr val="080002"/>
                </a:solidFill>
              </a:rPr>
              <a:t>100.000.000</a:t>
            </a:r>
            <a:endParaRPr lang="nl-NL" altLang="en-US" dirty="0">
              <a:solidFill>
                <a:srgbClr val="080002"/>
              </a:solidFill>
            </a:endParaRPr>
          </a:p>
          <a:p>
            <a:pPr algn="just" eaLnBrk="1" hangingPunct="1">
              <a:spcBef>
                <a:spcPct val="20000"/>
              </a:spcBef>
              <a:buClr>
                <a:schemeClr val="hlink"/>
              </a:buClr>
              <a:buFont typeface="Wingdings" panose="05000000000000000000" pitchFamily="2" charset="2"/>
              <a:buNone/>
            </a:pPr>
            <a:r>
              <a:rPr lang="nl-NL" altLang="en-US" dirty="0">
                <a:solidFill>
                  <a:srgbClr val="080002"/>
                </a:solidFill>
              </a:rPr>
              <a:t>Nợ 211:       </a:t>
            </a:r>
            <a:r>
              <a:rPr lang="nl-NL" altLang="en-US" dirty="0" smtClean="0">
                <a:solidFill>
                  <a:srgbClr val="080002"/>
                </a:solidFill>
              </a:rPr>
              <a:t>1.500.000.000</a:t>
            </a:r>
            <a:endParaRPr lang="nl-NL" altLang="en-US" dirty="0">
              <a:solidFill>
                <a:srgbClr val="080002"/>
              </a:solidFill>
            </a:endParaRPr>
          </a:p>
          <a:p>
            <a:pPr algn="just" eaLnBrk="1" hangingPunct="1">
              <a:spcBef>
                <a:spcPct val="20000"/>
              </a:spcBef>
              <a:buClr>
                <a:schemeClr val="hlink"/>
              </a:buClr>
              <a:buFont typeface="Wingdings" panose="05000000000000000000" pitchFamily="2" charset="2"/>
              <a:buNone/>
            </a:pPr>
            <a:r>
              <a:rPr lang="nl-NL" altLang="en-US" dirty="0">
                <a:solidFill>
                  <a:srgbClr val="080002"/>
                </a:solidFill>
              </a:rPr>
              <a:t>   Có 4111:            </a:t>
            </a:r>
            <a:r>
              <a:rPr lang="nl-NL" altLang="en-US" dirty="0" smtClean="0">
                <a:solidFill>
                  <a:srgbClr val="080002"/>
                </a:solidFill>
              </a:rPr>
              <a:t>1.600.000.000</a:t>
            </a:r>
            <a:endParaRPr lang="nl-NL" altLang="en-US" dirty="0">
              <a:solidFill>
                <a:srgbClr val="080002"/>
              </a:solidFill>
            </a:endParaRPr>
          </a:p>
        </p:txBody>
      </p:sp>
      <p:grpSp>
        <p:nvGrpSpPr>
          <p:cNvPr id="12" name="Group 28"/>
          <p:cNvGrpSpPr>
            <a:grpSpLocks/>
          </p:cNvGrpSpPr>
          <p:nvPr/>
        </p:nvGrpSpPr>
        <p:grpSpPr bwMode="auto">
          <a:xfrm>
            <a:off x="1565275" y="5715000"/>
            <a:ext cx="1600200" cy="558800"/>
            <a:chOff x="3168" y="2352"/>
            <a:chExt cx="1008" cy="352"/>
          </a:xfrm>
        </p:grpSpPr>
        <p:sp>
          <p:nvSpPr>
            <p:cNvPr id="15367" name="Rectangle 29"/>
            <p:cNvSpPr>
              <a:spLocks noChangeArrowheads="1"/>
            </p:cNvSpPr>
            <p:nvPr/>
          </p:nvSpPr>
          <p:spPr bwMode="auto">
            <a:xfrm>
              <a:off x="3456" y="2352"/>
              <a:ext cx="720" cy="352"/>
            </a:xfrm>
            <a:prstGeom prst="rect">
              <a:avLst/>
            </a:prstGeom>
            <a:solidFill>
              <a:srgbClr val="CC0000"/>
            </a:solidFill>
            <a:ln w="12700">
              <a:solidFill>
                <a:schemeClr val="tx1"/>
              </a:solidFill>
              <a:miter lim="800000"/>
              <a:headEnd/>
              <a:tailEnd/>
            </a:ln>
            <a:effectLst>
              <a:outerShdw dist="71842" dir="2700000" algn="ctr" rotWithShape="0">
                <a:schemeClr val="tx2"/>
              </a:outerShdw>
            </a:effectLst>
          </p:spPr>
          <p:txBody>
            <a:bodyPr lIns="90488" tIns="44450" rIns="90488" bIns="44450">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spcBef>
                  <a:spcPct val="50000"/>
                </a:spcBef>
              </a:pPr>
              <a:r>
                <a:rPr lang="en-US" altLang="en-US" sz="3000">
                  <a:solidFill>
                    <a:schemeClr val="bg1"/>
                  </a:solidFill>
                  <a:ea typeface="Arial Unicode MS" panose="020B0604020202020204" pitchFamily="34" charset="-128"/>
                  <a:cs typeface="Arial Unicode MS" panose="020B0604020202020204" pitchFamily="34" charset="-128"/>
                </a:rPr>
                <a:t>4111</a:t>
              </a:r>
            </a:p>
          </p:txBody>
        </p:sp>
        <p:sp>
          <p:nvSpPr>
            <p:cNvPr id="15368" name="AutoShape 30"/>
            <p:cNvSpPr>
              <a:spLocks noChangeArrowheads="1"/>
            </p:cNvSpPr>
            <p:nvPr/>
          </p:nvSpPr>
          <p:spPr bwMode="auto">
            <a:xfrm>
              <a:off x="3168" y="2448"/>
              <a:ext cx="240" cy="192"/>
            </a:xfrm>
            <a:prstGeom prst="rightArrow">
              <a:avLst>
                <a:gd name="adj1" fmla="val 50000"/>
                <a:gd name="adj2" fmla="val 31250"/>
              </a:avLst>
            </a:prstGeom>
            <a:solidFill>
              <a:srgbClr val="CC0000"/>
            </a:solidFill>
            <a:ln w="9525">
              <a:solidFill>
                <a:schemeClr val="tx1"/>
              </a:solidFill>
              <a:miter lim="800000"/>
              <a:headEnd/>
              <a:tailEnd/>
            </a:ln>
          </p:spPr>
          <p:txBody>
            <a:bodyPr wrap="none" anchor="ct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endParaRPr lang="en-US" altLang="en-US"/>
            </a:p>
          </p:txBody>
        </p:sp>
      </p:grpSp>
    </p:spTree>
    <p:extLst>
      <p:ext uri="{BB962C8B-B14F-4D97-AF65-F5344CB8AC3E}">
        <p14:creationId xmlns:p14="http://schemas.microsoft.com/office/powerpoint/2010/main" val="152834149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checkerboard(across)">
                                      <p:cBhvr>
                                        <p:cTn id="7" dur="500"/>
                                        <p:tgtEl>
                                          <p:spTgt spid="1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checkerboard(across)">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Rectangle 5"/>
          <p:cNvSpPr>
            <a:spLocks noChangeArrowheads="1"/>
          </p:cNvSpPr>
          <p:nvPr/>
        </p:nvSpPr>
        <p:spPr bwMode="auto">
          <a:xfrm>
            <a:off x="363954" y="1484929"/>
            <a:ext cx="8399045" cy="1569660"/>
          </a:xfrm>
          <a:prstGeom prst="rect">
            <a:avLst/>
          </a:prstGeom>
          <a:solidFill>
            <a:schemeClr val="bg1"/>
          </a:solidFill>
          <a:ln w="38100" cap="sq" cmpd="dbl">
            <a:solidFill>
              <a:schemeClr val="tx2"/>
            </a:solidFill>
            <a:miter lim="800000"/>
            <a:headEnd type="none" w="sm" len="sm"/>
            <a:tailEnd type="none" w="sm" len="sm"/>
          </a:ln>
        </p:spPr>
        <p:txBody>
          <a:bodyPr wrap="square" anchor="ctr">
            <a:spAutoFit/>
          </a:bodyPr>
          <a:lstStyle/>
          <a:p>
            <a:pPr algn="just">
              <a:spcAft>
                <a:spcPts val="600"/>
              </a:spcAft>
            </a:pPr>
            <a:r>
              <a:rPr lang="en-NZ" sz="2400" dirty="0" err="1" smtClean="0">
                <a:solidFill>
                  <a:srgbClr val="000000"/>
                </a:solidFill>
                <a:latin typeface="Arial" pitchFamily="34" charset="0"/>
                <a:ea typeface="Times New Roman"/>
                <a:cs typeface="Arial" pitchFamily="34" charset="0"/>
              </a:rPr>
              <a:t>Ngày</a:t>
            </a:r>
            <a:r>
              <a:rPr lang="en-NZ" sz="2400" dirty="0" smtClean="0">
                <a:solidFill>
                  <a:srgbClr val="000000"/>
                </a:solidFill>
                <a:latin typeface="Arial" pitchFamily="34" charset="0"/>
                <a:ea typeface="Times New Roman"/>
                <a:cs typeface="Arial" pitchFamily="34" charset="0"/>
              </a:rPr>
              <a:t> 1/1/N </a:t>
            </a:r>
            <a:r>
              <a:rPr lang="en-NZ" sz="2400" dirty="0" err="1" smtClean="0">
                <a:solidFill>
                  <a:srgbClr val="000000"/>
                </a:solidFill>
                <a:latin typeface="Arial" pitchFamily="34" charset="0"/>
                <a:ea typeface="Times New Roman"/>
                <a:cs typeface="Arial" pitchFamily="34" charset="0"/>
              </a:rPr>
              <a:t>công</a:t>
            </a:r>
            <a:r>
              <a:rPr lang="en-NZ" sz="2400" dirty="0" smtClean="0">
                <a:solidFill>
                  <a:srgbClr val="000000"/>
                </a:solidFill>
                <a:latin typeface="Arial" pitchFamily="34" charset="0"/>
                <a:ea typeface="Times New Roman"/>
                <a:cs typeface="Arial" pitchFamily="34" charset="0"/>
              </a:rPr>
              <a:t> </a:t>
            </a:r>
            <a:r>
              <a:rPr lang="en-NZ" sz="2400" dirty="0" err="1" smtClean="0">
                <a:solidFill>
                  <a:srgbClr val="000000"/>
                </a:solidFill>
                <a:latin typeface="Arial" pitchFamily="34" charset="0"/>
                <a:ea typeface="Times New Roman"/>
                <a:cs typeface="Arial" pitchFamily="34" charset="0"/>
              </a:rPr>
              <a:t>ty</a:t>
            </a:r>
            <a:r>
              <a:rPr lang="en-NZ" sz="2400" dirty="0" smtClean="0">
                <a:solidFill>
                  <a:srgbClr val="000000"/>
                </a:solidFill>
                <a:latin typeface="Arial" pitchFamily="34" charset="0"/>
                <a:ea typeface="Times New Roman"/>
                <a:cs typeface="Arial" pitchFamily="34" charset="0"/>
              </a:rPr>
              <a:t> ANZ </a:t>
            </a:r>
            <a:r>
              <a:rPr lang="en-NZ" sz="2400" dirty="0" err="1" smtClean="0">
                <a:solidFill>
                  <a:srgbClr val="000000"/>
                </a:solidFill>
                <a:latin typeface="Arial" pitchFamily="34" charset="0"/>
                <a:ea typeface="Times New Roman"/>
                <a:cs typeface="Arial" pitchFamily="34" charset="0"/>
              </a:rPr>
              <a:t>nhận</a:t>
            </a:r>
            <a:r>
              <a:rPr lang="en-NZ" sz="2400" dirty="0" smtClean="0">
                <a:solidFill>
                  <a:srgbClr val="000000"/>
                </a:solidFill>
                <a:latin typeface="Arial" pitchFamily="34" charset="0"/>
                <a:ea typeface="Times New Roman"/>
                <a:cs typeface="Arial" pitchFamily="34" charset="0"/>
              </a:rPr>
              <a:t> </a:t>
            </a:r>
            <a:r>
              <a:rPr lang="en-NZ" sz="2400" dirty="0" err="1" smtClean="0">
                <a:solidFill>
                  <a:srgbClr val="000000"/>
                </a:solidFill>
                <a:latin typeface="Arial" pitchFamily="34" charset="0"/>
                <a:ea typeface="Times New Roman"/>
                <a:cs typeface="Arial" pitchFamily="34" charset="0"/>
              </a:rPr>
              <a:t>được</a:t>
            </a:r>
            <a:r>
              <a:rPr lang="en-NZ" sz="2400" dirty="0" smtClean="0">
                <a:solidFill>
                  <a:srgbClr val="000000"/>
                </a:solidFill>
                <a:latin typeface="Arial" pitchFamily="34" charset="0"/>
                <a:ea typeface="Times New Roman"/>
                <a:cs typeface="Arial" pitchFamily="34" charset="0"/>
              </a:rPr>
              <a:t> </a:t>
            </a:r>
            <a:r>
              <a:rPr lang="en-NZ" sz="2400" dirty="0" err="1" smtClean="0">
                <a:solidFill>
                  <a:srgbClr val="000000"/>
                </a:solidFill>
                <a:latin typeface="Arial" pitchFamily="34" charset="0"/>
                <a:ea typeface="Times New Roman"/>
                <a:cs typeface="Arial" pitchFamily="34" charset="0"/>
              </a:rPr>
              <a:t>vốp</a:t>
            </a:r>
            <a:r>
              <a:rPr lang="en-NZ" sz="2400" dirty="0" smtClean="0">
                <a:solidFill>
                  <a:srgbClr val="000000"/>
                </a:solidFill>
                <a:latin typeface="Arial" pitchFamily="34" charset="0"/>
                <a:ea typeface="Times New Roman"/>
                <a:cs typeface="Arial" pitchFamily="34" charset="0"/>
              </a:rPr>
              <a:t> </a:t>
            </a:r>
            <a:r>
              <a:rPr lang="en-NZ" sz="2400" dirty="0" err="1" smtClean="0">
                <a:solidFill>
                  <a:srgbClr val="000000"/>
                </a:solidFill>
                <a:latin typeface="Arial" pitchFamily="34" charset="0"/>
                <a:ea typeface="Times New Roman"/>
                <a:cs typeface="Arial" pitchFamily="34" charset="0"/>
              </a:rPr>
              <a:t>góp</a:t>
            </a:r>
            <a:r>
              <a:rPr lang="en-NZ" sz="2400" dirty="0" smtClean="0">
                <a:solidFill>
                  <a:srgbClr val="000000"/>
                </a:solidFill>
                <a:latin typeface="Arial" pitchFamily="34" charset="0"/>
                <a:ea typeface="Times New Roman"/>
                <a:cs typeface="Arial" pitchFamily="34" charset="0"/>
              </a:rPr>
              <a:t> </a:t>
            </a:r>
            <a:r>
              <a:rPr lang="en-NZ" sz="2400" dirty="0" err="1" smtClean="0">
                <a:solidFill>
                  <a:srgbClr val="000000"/>
                </a:solidFill>
                <a:latin typeface="Arial" pitchFamily="34" charset="0"/>
                <a:ea typeface="Times New Roman"/>
                <a:cs typeface="Arial" pitchFamily="34" charset="0"/>
              </a:rPr>
              <a:t>của</a:t>
            </a:r>
            <a:r>
              <a:rPr lang="en-NZ" sz="2400" dirty="0" smtClean="0">
                <a:solidFill>
                  <a:srgbClr val="000000"/>
                </a:solidFill>
                <a:latin typeface="Arial" pitchFamily="34" charset="0"/>
                <a:ea typeface="Times New Roman"/>
                <a:cs typeface="Arial" pitchFamily="34" charset="0"/>
              </a:rPr>
              <a:t> </a:t>
            </a:r>
            <a:r>
              <a:rPr lang="en-NZ" sz="2400" dirty="0" err="1" smtClean="0">
                <a:solidFill>
                  <a:srgbClr val="000000"/>
                </a:solidFill>
                <a:latin typeface="Arial" pitchFamily="34" charset="0"/>
                <a:ea typeface="Times New Roman"/>
                <a:cs typeface="Arial" pitchFamily="34" charset="0"/>
              </a:rPr>
              <a:t>công</a:t>
            </a:r>
            <a:r>
              <a:rPr lang="en-NZ" sz="2400" dirty="0" smtClean="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ty</a:t>
            </a:r>
            <a:r>
              <a:rPr lang="en-NZ" sz="2400" dirty="0">
                <a:solidFill>
                  <a:srgbClr val="000000"/>
                </a:solidFill>
                <a:latin typeface="Arial" pitchFamily="34" charset="0"/>
                <a:ea typeface="Times New Roman"/>
                <a:cs typeface="Arial" pitchFamily="34" charset="0"/>
              </a:rPr>
              <a:t> </a:t>
            </a:r>
            <a:r>
              <a:rPr lang="en-NZ" sz="2400" dirty="0" smtClean="0">
                <a:solidFill>
                  <a:srgbClr val="000000"/>
                </a:solidFill>
                <a:latin typeface="Arial" pitchFamily="34" charset="0"/>
                <a:ea typeface="Times New Roman"/>
                <a:cs typeface="Arial" pitchFamily="34" charset="0"/>
              </a:rPr>
              <a:t>K </a:t>
            </a:r>
            <a:r>
              <a:rPr lang="en-NZ" sz="2400" dirty="0" err="1" smtClean="0">
                <a:solidFill>
                  <a:srgbClr val="000000"/>
                </a:solidFill>
                <a:latin typeface="Arial" pitchFamily="34" charset="0"/>
                <a:ea typeface="Times New Roman"/>
                <a:cs typeface="Arial" pitchFamily="34" charset="0"/>
              </a:rPr>
              <a:t>bằng</a:t>
            </a:r>
            <a:r>
              <a:rPr lang="en-NZ" sz="2400" dirty="0" smtClean="0">
                <a:solidFill>
                  <a:srgbClr val="000000"/>
                </a:solidFill>
                <a:latin typeface="Arial" pitchFamily="34" charset="0"/>
                <a:ea typeface="Times New Roman"/>
                <a:cs typeface="Arial" pitchFamily="34" charset="0"/>
              </a:rPr>
              <a:t> TSCĐHH có </a:t>
            </a:r>
            <a:r>
              <a:rPr lang="en-NZ" sz="2400" dirty="0" err="1" smtClean="0">
                <a:solidFill>
                  <a:srgbClr val="000000"/>
                </a:solidFill>
                <a:latin typeface="Arial" pitchFamily="34" charset="0"/>
                <a:ea typeface="Times New Roman"/>
                <a:cs typeface="Arial" pitchFamily="34" charset="0"/>
              </a:rPr>
              <a:t>nguyên</a:t>
            </a:r>
            <a:r>
              <a:rPr lang="en-NZ" sz="2400" dirty="0" smtClean="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giá</a:t>
            </a:r>
            <a:r>
              <a:rPr lang="en-NZ" sz="2400" dirty="0">
                <a:solidFill>
                  <a:srgbClr val="000000"/>
                </a:solidFill>
                <a:latin typeface="Arial" pitchFamily="34" charset="0"/>
                <a:ea typeface="Times New Roman"/>
                <a:cs typeface="Arial" pitchFamily="34" charset="0"/>
              </a:rPr>
              <a:t> </a:t>
            </a:r>
            <a:r>
              <a:rPr lang="en-NZ" sz="2400" dirty="0" smtClean="0">
                <a:solidFill>
                  <a:srgbClr val="000000"/>
                </a:solidFill>
                <a:latin typeface="Arial" pitchFamily="34" charset="0"/>
                <a:ea typeface="Times New Roman"/>
                <a:cs typeface="Arial" pitchFamily="34" charset="0"/>
              </a:rPr>
              <a:t>500.000.000đ</a:t>
            </a:r>
            <a:r>
              <a:rPr lang="en-NZ" sz="2400" dirty="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đã</a:t>
            </a:r>
            <a:r>
              <a:rPr lang="en-NZ" sz="2400" dirty="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hao</a:t>
            </a:r>
            <a:r>
              <a:rPr lang="en-NZ" sz="2400" dirty="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mòn</a:t>
            </a:r>
            <a:r>
              <a:rPr lang="en-NZ" sz="2400" dirty="0">
                <a:solidFill>
                  <a:srgbClr val="000000"/>
                </a:solidFill>
                <a:latin typeface="Arial" pitchFamily="34" charset="0"/>
                <a:ea typeface="Times New Roman"/>
                <a:cs typeface="Arial" pitchFamily="34" charset="0"/>
              </a:rPr>
              <a:t> </a:t>
            </a:r>
            <a:r>
              <a:rPr lang="en-NZ" sz="2400" dirty="0" smtClean="0">
                <a:solidFill>
                  <a:srgbClr val="000000"/>
                </a:solidFill>
                <a:latin typeface="Arial" pitchFamily="34" charset="0"/>
                <a:ea typeface="Times New Roman"/>
                <a:cs typeface="Arial" pitchFamily="34" charset="0"/>
              </a:rPr>
              <a:t>100.000.000đ</a:t>
            </a:r>
            <a:r>
              <a:rPr lang="en-NZ" sz="2400" dirty="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được</a:t>
            </a:r>
            <a:r>
              <a:rPr lang="en-NZ" sz="2400" dirty="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thỏa</a:t>
            </a:r>
            <a:r>
              <a:rPr lang="en-NZ" sz="2400" dirty="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thuận</a:t>
            </a:r>
            <a:r>
              <a:rPr lang="en-NZ" sz="2400" dirty="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góp</a:t>
            </a:r>
            <a:r>
              <a:rPr lang="en-NZ" sz="2400" dirty="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vốn</a:t>
            </a:r>
            <a:r>
              <a:rPr lang="en-NZ" sz="2400" dirty="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với</a:t>
            </a:r>
            <a:r>
              <a:rPr lang="en-NZ" sz="2400" dirty="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gia</a:t>
            </a:r>
            <a:r>
              <a:rPr lang="en-NZ" sz="2400" dirty="0">
                <a:solidFill>
                  <a:srgbClr val="000000"/>
                </a:solidFill>
                <a:latin typeface="Arial" pitchFamily="34" charset="0"/>
                <a:ea typeface="Times New Roman"/>
                <a:cs typeface="Arial" pitchFamily="34" charset="0"/>
              </a:rPr>
              <a:t>́ trị </a:t>
            </a:r>
            <a:r>
              <a:rPr lang="en-NZ" sz="2400" dirty="0" err="1">
                <a:solidFill>
                  <a:srgbClr val="000000"/>
                </a:solidFill>
                <a:latin typeface="Arial" pitchFamily="34" charset="0"/>
                <a:ea typeface="Times New Roman"/>
                <a:cs typeface="Arial" pitchFamily="34" charset="0"/>
              </a:rPr>
              <a:t>là</a:t>
            </a:r>
            <a:r>
              <a:rPr lang="en-NZ" sz="2400" dirty="0">
                <a:solidFill>
                  <a:srgbClr val="000000"/>
                </a:solidFill>
                <a:latin typeface="Arial" pitchFamily="34" charset="0"/>
                <a:ea typeface="Times New Roman"/>
                <a:cs typeface="Arial" pitchFamily="34" charset="0"/>
              </a:rPr>
              <a:t> </a:t>
            </a:r>
            <a:r>
              <a:rPr lang="en-NZ" sz="2400" dirty="0" smtClean="0">
                <a:solidFill>
                  <a:srgbClr val="000000"/>
                </a:solidFill>
                <a:latin typeface="Arial" pitchFamily="34" charset="0"/>
                <a:ea typeface="Times New Roman"/>
                <a:cs typeface="Arial" pitchFamily="34" charset="0"/>
              </a:rPr>
              <a:t>450.000.000đ</a:t>
            </a:r>
            <a:r>
              <a:rPr lang="en-NZ" sz="2400" dirty="0">
                <a:solidFill>
                  <a:srgbClr val="000000"/>
                </a:solidFill>
                <a:latin typeface="Arial" pitchFamily="34" charset="0"/>
                <a:ea typeface="Times New Roman"/>
                <a:cs typeface="Arial" pitchFamily="34" charset="0"/>
              </a:rPr>
              <a:t>. </a:t>
            </a:r>
            <a:endParaRPr lang="en-US" sz="2400" dirty="0">
              <a:solidFill>
                <a:srgbClr val="000000"/>
              </a:solidFill>
              <a:latin typeface="Arial" pitchFamily="34" charset="0"/>
              <a:ea typeface="Times New Roman"/>
              <a:cs typeface="Arial" pitchFamily="34" charset="0"/>
            </a:endParaRPr>
          </a:p>
        </p:txBody>
      </p:sp>
      <p:sp>
        <p:nvSpPr>
          <p:cNvPr id="6" name="Rectangle 2"/>
          <p:cNvSpPr txBox="1">
            <a:spLocks noChangeArrowheads="1"/>
          </p:cNvSpPr>
          <p:nvPr/>
        </p:nvSpPr>
        <p:spPr>
          <a:xfrm>
            <a:off x="363955" y="320675"/>
            <a:ext cx="7886427" cy="823914"/>
          </a:xfrm>
          <a:prstGeom prst="rect">
            <a:avLst/>
          </a:prstGeom>
        </p:spPr>
        <p:txBody>
          <a:bodyPr/>
          <a:lst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a:lstStyle>
          <a:p>
            <a:r>
              <a:rPr lang="en-US" sz="3200" dirty="0" err="1" smtClean="0">
                <a:solidFill>
                  <a:prstClr val="black"/>
                </a:solidFill>
                <a:latin typeface="Arial" panose="020B0604020202020204" pitchFamily="34" charset="0"/>
                <a:cs typeface="Arial" panose="020B0604020202020204" pitchFamily="34" charset="0"/>
              </a:rPr>
              <a:t>Ví</a:t>
            </a:r>
            <a:r>
              <a:rPr lang="en-US" sz="3200" dirty="0" smtClean="0">
                <a:solidFill>
                  <a:prstClr val="black"/>
                </a:solidFill>
                <a:latin typeface="Arial" panose="020B0604020202020204" pitchFamily="34" charset="0"/>
                <a:cs typeface="Arial" panose="020B0604020202020204" pitchFamily="34" charset="0"/>
              </a:rPr>
              <a:t> </a:t>
            </a:r>
            <a:r>
              <a:rPr lang="en-US" sz="3200" dirty="0" err="1" smtClean="0">
                <a:solidFill>
                  <a:prstClr val="black"/>
                </a:solidFill>
                <a:latin typeface="Arial" panose="020B0604020202020204" pitchFamily="34" charset="0"/>
                <a:cs typeface="Arial" panose="020B0604020202020204" pitchFamily="34" charset="0"/>
              </a:rPr>
              <a:t>dụ</a:t>
            </a:r>
            <a:r>
              <a:rPr lang="en-US" sz="3200" dirty="0" smtClean="0">
                <a:solidFill>
                  <a:prstClr val="black"/>
                </a:solidFill>
                <a:latin typeface="Arial" panose="020B0604020202020204" pitchFamily="34" charset="0"/>
                <a:cs typeface="Arial" panose="020B0604020202020204" pitchFamily="34" charset="0"/>
              </a:rPr>
              <a:t> 2.2 </a:t>
            </a:r>
            <a:r>
              <a:rPr lang="en-NZ" sz="2800" b="0" i="1" dirty="0" err="1" smtClean="0">
                <a:solidFill>
                  <a:srgbClr val="000000"/>
                </a:solidFill>
                <a:latin typeface="Arial" pitchFamily="34" charset="0"/>
                <a:ea typeface="Times New Roman"/>
                <a:cs typeface="Arial" pitchFamily="34" charset="0"/>
              </a:rPr>
              <a:t>nhận</a:t>
            </a:r>
            <a:r>
              <a:rPr lang="en-NZ" sz="2800" b="0" i="1" dirty="0" smtClean="0">
                <a:solidFill>
                  <a:srgbClr val="000000"/>
                </a:solidFill>
                <a:latin typeface="Arial" pitchFamily="34" charset="0"/>
                <a:ea typeface="Times New Roman"/>
                <a:cs typeface="Arial" pitchFamily="34" charset="0"/>
              </a:rPr>
              <a:t> </a:t>
            </a:r>
            <a:r>
              <a:rPr lang="en-NZ" sz="2800" b="0" i="1" dirty="0" err="1">
                <a:solidFill>
                  <a:srgbClr val="000000"/>
                </a:solidFill>
                <a:latin typeface="Arial" pitchFamily="34" charset="0"/>
                <a:ea typeface="Times New Roman"/>
                <a:cs typeface="Arial" pitchFamily="34" charset="0"/>
              </a:rPr>
              <a:t>vốn</a:t>
            </a:r>
            <a:r>
              <a:rPr lang="en-NZ" sz="2800" b="0" i="1" dirty="0">
                <a:solidFill>
                  <a:srgbClr val="000000"/>
                </a:solidFill>
                <a:latin typeface="Arial" pitchFamily="34" charset="0"/>
                <a:ea typeface="Times New Roman"/>
                <a:cs typeface="Arial" pitchFamily="34" charset="0"/>
              </a:rPr>
              <a:t> </a:t>
            </a:r>
            <a:r>
              <a:rPr lang="en-NZ" sz="2800" b="0" i="1" dirty="0" err="1">
                <a:solidFill>
                  <a:srgbClr val="000000"/>
                </a:solidFill>
                <a:latin typeface="Arial" pitchFamily="34" charset="0"/>
                <a:ea typeface="Times New Roman"/>
                <a:cs typeface="Arial" pitchFamily="34" charset="0"/>
              </a:rPr>
              <a:t>góp</a:t>
            </a:r>
            <a:r>
              <a:rPr lang="en-NZ" sz="2800" b="0" i="1" dirty="0">
                <a:solidFill>
                  <a:srgbClr val="000000"/>
                </a:solidFill>
                <a:latin typeface="Arial" pitchFamily="34" charset="0"/>
                <a:ea typeface="Times New Roman"/>
                <a:cs typeface="Arial" pitchFamily="34" charset="0"/>
              </a:rPr>
              <a:t> </a:t>
            </a:r>
            <a:r>
              <a:rPr lang="en-NZ" sz="2800" b="0" i="1" dirty="0" err="1">
                <a:solidFill>
                  <a:srgbClr val="000000"/>
                </a:solidFill>
                <a:latin typeface="Arial" pitchFamily="34" charset="0"/>
                <a:ea typeface="Times New Roman"/>
                <a:cs typeface="Arial" pitchFamily="34" charset="0"/>
              </a:rPr>
              <a:t>bằng</a:t>
            </a:r>
            <a:r>
              <a:rPr lang="en-NZ" sz="2800" b="0" i="1" dirty="0">
                <a:solidFill>
                  <a:srgbClr val="000000"/>
                </a:solidFill>
                <a:latin typeface="Arial" pitchFamily="34" charset="0"/>
                <a:ea typeface="Times New Roman"/>
                <a:cs typeface="Arial" pitchFamily="34" charset="0"/>
              </a:rPr>
              <a:t> TSCĐ, </a:t>
            </a:r>
            <a:r>
              <a:rPr lang="en-NZ" sz="2800" b="0" i="1" dirty="0" err="1">
                <a:solidFill>
                  <a:srgbClr val="000000"/>
                </a:solidFill>
                <a:latin typeface="Arial" pitchFamily="34" charset="0"/>
                <a:ea typeface="Times New Roman"/>
                <a:cs typeface="Arial" pitchFamily="34" charset="0"/>
              </a:rPr>
              <a:t>cổ</a:t>
            </a:r>
            <a:r>
              <a:rPr lang="en-NZ" sz="2800" b="0" i="1" dirty="0">
                <a:solidFill>
                  <a:srgbClr val="000000"/>
                </a:solidFill>
                <a:latin typeface="Arial" pitchFamily="34" charset="0"/>
                <a:ea typeface="Times New Roman"/>
                <a:cs typeface="Arial" pitchFamily="34" charset="0"/>
              </a:rPr>
              <a:t> </a:t>
            </a:r>
            <a:r>
              <a:rPr lang="en-NZ" sz="2800" b="0" i="1" dirty="0" err="1">
                <a:solidFill>
                  <a:srgbClr val="000000"/>
                </a:solidFill>
                <a:latin typeface="Arial" pitchFamily="34" charset="0"/>
                <a:ea typeface="Times New Roman"/>
                <a:cs typeface="Arial" pitchFamily="34" charset="0"/>
              </a:rPr>
              <a:t>phiếu</a:t>
            </a:r>
            <a:endParaRPr lang="en-US" sz="2800" b="0" dirty="0" smtClean="0">
              <a:solidFill>
                <a:prstClr val="black"/>
              </a:solidFill>
              <a:latin typeface="Arial" panose="020B0604020202020204" pitchFamily="34" charset="0"/>
              <a:cs typeface="Arial" panose="020B0604020202020204" pitchFamily="34" charset="0"/>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77395" y="4194045"/>
            <a:ext cx="2800350" cy="1628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Content Placeholder 2"/>
          <p:cNvSpPr>
            <a:spLocks/>
          </p:cNvSpPr>
          <p:nvPr/>
        </p:nvSpPr>
        <p:spPr bwMode="auto">
          <a:xfrm>
            <a:off x="753476" y="3733800"/>
            <a:ext cx="3810000" cy="1676400"/>
          </a:xfrm>
          <a:prstGeom prst="rect">
            <a:avLst/>
          </a:prstGeom>
          <a:solidFill>
            <a:schemeClr val="bg1"/>
          </a:solidFill>
          <a:ln w="76200" cmpd="tri">
            <a:solidFill>
              <a:schemeClr val="tx2"/>
            </a:solidFill>
            <a:miter lim="800000"/>
            <a:headEnd/>
            <a:tailEnd/>
          </a:ln>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spcBef>
                <a:spcPct val="20000"/>
              </a:spcBef>
              <a:buClr>
                <a:schemeClr val="hlink"/>
              </a:buClr>
              <a:buFont typeface="Wingdings" panose="05000000000000000000" pitchFamily="2" charset="2"/>
              <a:buNone/>
            </a:pPr>
            <a:r>
              <a:rPr lang="nl-NL" altLang="en-US" dirty="0" smtClean="0">
                <a:solidFill>
                  <a:srgbClr val="080002"/>
                </a:solidFill>
              </a:rPr>
              <a:t>Nợ </a:t>
            </a:r>
            <a:r>
              <a:rPr lang="nl-NL" altLang="en-US" dirty="0">
                <a:solidFill>
                  <a:srgbClr val="080002"/>
                </a:solidFill>
              </a:rPr>
              <a:t>211:       </a:t>
            </a:r>
            <a:r>
              <a:rPr lang="nl-NL" altLang="en-US" dirty="0" smtClean="0">
                <a:solidFill>
                  <a:srgbClr val="080002"/>
                </a:solidFill>
              </a:rPr>
              <a:t>450.000.000</a:t>
            </a:r>
            <a:endParaRPr lang="nl-NL" altLang="en-US" dirty="0">
              <a:solidFill>
                <a:srgbClr val="080002"/>
              </a:solidFill>
            </a:endParaRPr>
          </a:p>
          <a:p>
            <a:pPr algn="just" eaLnBrk="1" hangingPunct="1">
              <a:spcBef>
                <a:spcPct val="20000"/>
              </a:spcBef>
              <a:buClr>
                <a:schemeClr val="hlink"/>
              </a:buClr>
              <a:buFont typeface="Wingdings" panose="05000000000000000000" pitchFamily="2" charset="2"/>
              <a:buNone/>
            </a:pPr>
            <a:r>
              <a:rPr lang="nl-NL" altLang="en-US" dirty="0">
                <a:solidFill>
                  <a:srgbClr val="080002"/>
                </a:solidFill>
              </a:rPr>
              <a:t>   Có 4111:    </a:t>
            </a:r>
            <a:r>
              <a:rPr lang="nl-NL" altLang="en-US" dirty="0" smtClean="0">
                <a:solidFill>
                  <a:srgbClr val="080002"/>
                </a:solidFill>
              </a:rPr>
              <a:t>450.000.000</a:t>
            </a:r>
            <a:endParaRPr lang="nl-NL" altLang="en-US" dirty="0">
              <a:solidFill>
                <a:srgbClr val="080002"/>
              </a:solidFill>
            </a:endParaRPr>
          </a:p>
        </p:txBody>
      </p:sp>
    </p:spTree>
    <p:extLst>
      <p:ext uri="{BB962C8B-B14F-4D97-AF65-F5344CB8AC3E}">
        <p14:creationId xmlns:p14="http://schemas.microsoft.com/office/powerpoint/2010/main" val="1002388827"/>
      </p:ext>
    </p:extLst>
  </p:cSld>
  <p:clrMapOvr>
    <a:masterClrMapping/>
  </p:clrMapOvr>
  <p:transition spd="med">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Rectangle 5"/>
          <p:cNvSpPr>
            <a:spLocks noChangeArrowheads="1"/>
          </p:cNvSpPr>
          <p:nvPr/>
        </p:nvSpPr>
        <p:spPr bwMode="auto">
          <a:xfrm>
            <a:off x="363954" y="1300263"/>
            <a:ext cx="8399045" cy="1938992"/>
          </a:xfrm>
          <a:prstGeom prst="rect">
            <a:avLst/>
          </a:prstGeom>
          <a:solidFill>
            <a:schemeClr val="bg1"/>
          </a:solidFill>
          <a:ln w="38100" cap="sq" cmpd="dbl">
            <a:solidFill>
              <a:schemeClr val="tx2"/>
            </a:solidFill>
            <a:miter lim="800000"/>
            <a:headEnd type="none" w="sm" len="sm"/>
            <a:tailEnd type="none" w="sm" len="sm"/>
          </a:ln>
        </p:spPr>
        <p:txBody>
          <a:bodyPr wrap="square" anchor="ctr">
            <a:spAutoFit/>
          </a:bodyPr>
          <a:lstStyle/>
          <a:p>
            <a:pPr algn="just">
              <a:spcAft>
                <a:spcPts val="600"/>
              </a:spcAft>
            </a:pPr>
            <a:r>
              <a:rPr lang="en-NZ" sz="2400" dirty="0" err="1" smtClean="0">
                <a:solidFill>
                  <a:srgbClr val="000000"/>
                </a:solidFill>
                <a:latin typeface="Arial" pitchFamily="34" charset="0"/>
                <a:ea typeface="Times New Roman"/>
                <a:cs typeface="Arial" pitchFamily="34" charset="0"/>
              </a:rPr>
              <a:t>Ngày</a:t>
            </a:r>
            <a:r>
              <a:rPr lang="en-NZ" sz="2400" dirty="0" smtClean="0">
                <a:solidFill>
                  <a:srgbClr val="000000"/>
                </a:solidFill>
                <a:latin typeface="Arial" pitchFamily="34" charset="0"/>
                <a:ea typeface="Times New Roman"/>
                <a:cs typeface="Arial" pitchFamily="34" charset="0"/>
              </a:rPr>
              <a:t> 10/1/N </a:t>
            </a:r>
            <a:r>
              <a:rPr lang="en-NZ" sz="2400" dirty="0" err="1" smtClean="0">
                <a:solidFill>
                  <a:srgbClr val="000000"/>
                </a:solidFill>
                <a:latin typeface="Arial" pitchFamily="34" charset="0"/>
                <a:ea typeface="Times New Roman"/>
                <a:cs typeface="Arial" pitchFamily="34" charset="0"/>
              </a:rPr>
              <a:t>công</a:t>
            </a:r>
            <a:r>
              <a:rPr lang="en-NZ" sz="2400" dirty="0" smtClean="0">
                <a:solidFill>
                  <a:srgbClr val="000000"/>
                </a:solidFill>
                <a:latin typeface="Arial" pitchFamily="34" charset="0"/>
                <a:ea typeface="Times New Roman"/>
                <a:cs typeface="Arial" pitchFamily="34" charset="0"/>
              </a:rPr>
              <a:t> </a:t>
            </a:r>
            <a:r>
              <a:rPr lang="en-NZ" sz="2400" dirty="0" err="1" smtClean="0">
                <a:solidFill>
                  <a:srgbClr val="000000"/>
                </a:solidFill>
                <a:latin typeface="Arial" pitchFamily="34" charset="0"/>
                <a:ea typeface="Times New Roman"/>
                <a:cs typeface="Arial" pitchFamily="34" charset="0"/>
              </a:rPr>
              <a:t>ty</a:t>
            </a:r>
            <a:r>
              <a:rPr lang="en-NZ" sz="2400" dirty="0" smtClean="0">
                <a:solidFill>
                  <a:srgbClr val="000000"/>
                </a:solidFill>
                <a:latin typeface="Arial" pitchFamily="34" charset="0"/>
                <a:ea typeface="Times New Roman"/>
                <a:cs typeface="Arial" pitchFamily="34" charset="0"/>
              </a:rPr>
              <a:t> ANZ </a:t>
            </a:r>
            <a:r>
              <a:rPr lang="en-NZ" sz="2400" dirty="0" err="1" smtClean="0">
                <a:solidFill>
                  <a:srgbClr val="000000"/>
                </a:solidFill>
                <a:latin typeface="Arial" pitchFamily="34" charset="0"/>
                <a:ea typeface="Times New Roman"/>
                <a:cs typeface="Arial" pitchFamily="34" charset="0"/>
              </a:rPr>
              <a:t>nhận</a:t>
            </a:r>
            <a:r>
              <a:rPr lang="en-NZ" sz="2400" dirty="0" smtClean="0">
                <a:solidFill>
                  <a:srgbClr val="000000"/>
                </a:solidFill>
                <a:latin typeface="Arial" pitchFamily="34" charset="0"/>
                <a:ea typeface="Times New Roman"/>
                <a:cs typeface="Arial" pitchFamily="34" charset="0"/>
              </a:rPr>
              <a:t> </a:t>
            </a:r>
            <a:r>
              <a:rPr lang="en-NZ" sz="2400" dirty="0" err="1" smtClean="0">
                <a:solidFill>
                  <a:srgbClr val="000000"/>
                </a:solidFill>
                <a:latin typeface="Arial" pitchFamily="34" charset="0"/>
                <a:ea typeface="Times New Roman"/>
                <a:cs typeface="Arial" pitchFamily="34" charset="0"/>
              </a:rPr>
              <a:t>thêm</a:t>
            </a:r>
            <a:r>
              <a:rPr lang="en-NZ" sz="2400" dirty="0" smtClean="0">
                <a:solidFill>
                  <a:srgbClr val="000000"/>
                </a:solidFill>
                <a:latin typeface="Arial" pitchFamily="34" charset="0"/>
                <a:ea typeface="Times New Roman"/>
                <a:cs typeface="Arial" pitchFamily="34" charset="0"/>
              </a:rPr>
              <a:t> </a:t>
            </a:r>
            <a:r>
              <a:rPr lang="en-NZ" sz="2400" dirty="0" err="1" smtClean="0">
                <a:solidFill>
                  <a:srgbClr val="000000"/>
                </a:solidFill>
                <a:latin typeface="Arial" pitchFamily="34" charset="0"/>
                <a:ea typeface="Times New Roman"/>
                <a:cs typeface="Arial" pitchFamily="34" charset="0"/>
              </a:rPr>
              <a:t>vốn</a:t>
            </a:r>
            <a:r>
              <a:rPr lang="en-NZ" sz="2400" dirty="0" smtClean="0">
                <a:solidFill>
                  <a:srgbClr val="000000"/>
                </a:solidFill>
                <a:latin typeface="Arial" pitchFamily="34" charset="0"/>
                <a:ea typeface="Times New Roman"/>
                <a:cs typeface="Arial" pitchFamily="34" charset="0"/>
              </a:rPr>
              <a:t> </a:t>
            </a:r>
            <a:r>
              <a:rPr lang="en-NZ" sz="2400" dirty="0" err="1" smtClean="0">
                <a:solidFill>
                  <a:srgbClr val="000000"/>
                </a:solidFill>
                <a:latin typeface="Arial" pitchFamily="34" charset="0"/>
                <a:ea typeface="Times New Roman"/>
                <a:cs typeface="Arial" pitchFamily="34" charset="0"/>
              </a:rPr>
              <a:t>góp</a:t>
            </a:r>
            <a:r>
              <a:rPr lang="en-NZ" sz="2400" dirty="0" smtClean="0">
                <a:solidFill>
                  <a:srgbClr val="000000"/>
                </a:solidFill>
                <a:latin typeface="Arial" pitchFamily="34" charset="0"/>
                <a:ea typeface="Times New Roman"/>
                <a:cs typeface="Arial" pitchFamily="34" charset="0"/>
              </a:rPr>
              <a:t> </a:t>
            </a:r>
            <a:r>
              <a:rPr lang="en-NZ" sz="2400" dirty="0" err="1" smtClean="0">
                <a:solidFill>
                  <a:srgbClr val="000000"/>
                </a:solidFill>
                <a:latin typeface="Arial" pitchFamily="34" charset="0"/>
                <a:ea typeface="Times New Roman"/>
                <a:cs typeface="Arial" pitchFamily="34" charset="0"/>
              </a:rPr>
              <a:t>của</a:t>
            </a:r>
            <a:r>
              <a:rPr lang="en-NZ" sz="2400" dirty="0" smtClean="0">
                <a:solidFill>
                  <a:srgbClr val="000000"/>
                </a:solidFill>
                <a:latin typeface="Arial" pitchFamily="34" charset="0"/>
                <a:ea typeface="Times New Roman"/>
                <a:cs typeface="Arial" pitchFamily="34" charset="0"/>
              </a:rPr>
              <a:t> </a:t>
            </a:r>
            <a:r>
              <a:rPr lang="en-NZ" sz="2400" dirty="0" err="1" smtClean="0">
                <a:solidFill>
                  <a:srgbClr val="000000"/>
                </a:solidFill>
                <a:latin typeface="Arial" pitchFamily="34" charset="0"/>
                <a:ea typeface="Times New Roman"/>
                <a:cs typeface="Arial" pitchFamily="34" charset="0"/>
              </a:rPr>
              <a:t>công</a:t>
            </a:r>
            <a:r>
              <a:rPr lang="en-NZ" sz="2400" dirty="0" smtClean="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ty</a:t>
            </a:r>
            <a:r>
              <a:rPr lang="en-NZ" sz="2400" dirty="0">
                <a:solidFill>
                  <a:srgbClr val="000000"/>
                </a:solidFill>
                <a:latin typeface="Arial" pitchFamily="34" charset="0"/>
                <a:ea typeface="Times New Roman"/>
                <a:cs typeface="Arial" pitchFamily="34" charset="0"/>
              </a:rPr>
              <a:t> </a:t>
            </a:r>
            <a:r>
              <a:rPr lang="en-NZ" sz="2400" dirty="0" smtClean="0">
                <a:solidFill>
                  <a:srgbClr val="000000"/>
                </a:solidFill>
                <a:latin typeface="Arial" pitchFamily="34" charset="0"/>
                <a:ea typeface="Times New Roman"/>
                <a:cs typeface="Arial" pitchFamily="34" charset="0"/>
              </a:rPr>
              <a:t>K </a:t>
            </a:r>
            <a:r>
              <a:rPr lang="en-NZ" sz="2400" dirty="0" err="1" smtClean="0">
                <a:solidFill>
                  <a:srgbClr val="000000"/>
                </a:solidFill>
                <a:latin typeface="Arial" pitchFamily="34" charset="0"/>
                <a:ea typeface="Times New Roman"/>
                <a:cs typeface="Arial" pitchFamily="34" charset="0"/>
              </a:rPr>
              <a:t>bằng</a:t>
            </a:r>
            <a:r>
              <a:rPr lang="en-NZ" sz="2400" dirty="0" smtClean="0">
                <a:solidFill>
                  <a:srgbClr val="000000"/>
                </a:solidFill>
                <a:latin typeface="Arial" pitchFamily="34" charset="0"/>
                <a:ea typeface="Times New Roman"/>
                <a:cs typeface="Arial" pitchFamily="34" charset="0"/>
              </a:rPr>
              <a:t> </a:t>
            </a:r>
            <a:r>
              <a:rPr lang="en-NZ" sz="2400" dirty="0" err="1" smtClean="0">
                <a:solidFill>
                  <a:srgbClr val="000000"/>
                </a:solidFill>
                <a:latin typeface="Arial" pitchFamily="34" charset="0"/>
                <a:ea typeface="Times New Roman"/>
                <a:cs typeface="Arial" pitchFamily="34" charset="0"/>
              </a:rPr>
              <a:t>cổ</a:t>
            </a:r>
            <a:r>
              <a:rPr lang="en-NZ" sz="2400" dirty="0" smtClean="0">
                <a:solidFill>
                  <a:srgbClr val="000000"/>
                </a:solidFill>
                <a:latin typeface="Arial" pitchFamily="34" charset="0"/>
                <a:ea typeface="Times New Roman"/>
                <a:cs typeface="Arial" pitchFamily="34" charset="0"/>
              </a:rPr>
              <a:t> </a:t>
            </a:r>
            <a:r>
              <a:rPr lang="en-NZ" sz="2400" dirty="0" err="1" smtClean="0">
                <a:solidFill>
                  <a:srgbClr val="000000"/>
                </a:solidFill>
                <a:latin typeface="Arial" pitchFamily="34" charset="0"/>
                <a:ea typeface="Times New Roman"/>
                <a:cs typeface="Arial" pitchFamily="34" charset="0"/>
              </a:rPr>
              <a:t>phiếu</a:t>
            </a:r>
            <a:r>
              <a:rPr lang="en-NZ" sz="2400" dirty="0" smtClean="0">
                <a:solidFill>
                  <a:srgbClr val="000000"/>
                </a:solidFill>
                <a:latin typeface="Arial" pitchFamily="34" charset="0"/>
                <a:ea typeface="Times New Roman"/>
                <a:cs typeface="Arial" pitchFamily="34" charset="0"/>
              </a:rPr>
              <a:t> T&amp;T, </a:t>
            </a:r>
            <a:r>
              <a:rPr lang="en-NZ" sz="2400" dirty="0" err="1">
                <a:solidFill>
                  <a:srgbClr val="000000"/>
                </a:solidFill>
                <a:latin typeface="Arial" pitchFamily="34" charset="0"/>
                <a:ea typeface="Times New Roman"/>
                <a:cs typeface="Arial" pitchFamily="34" charset="0"/>
              </a:rPr>
              <a:t>số</a:t>
            </a:r>
            <a:r>
              <a:rPr lang="en-NZ" sz="2400" dirty="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lượng</a:t>
            </a:r>
            <a:r>
              <a:rPr lang="en-NZ" sz="2400" dirty="0">
                <a:solidFill>
                  <a:srgbClr val="000000"/>
                </a:solidFill>
                <a:latin typeface="Arial" pitchFamily="34" charset="0"/>
                <a:ea typeface="Times New Roman"/>
                <a:cs typeface="Arial" pitchFamily="34" charset="0"/>
              </a:rPr>
              <a:t> 10.000 </a:t>
            </a:r>
            <a:r>
              <a:rPr lang="en-NZ" sz="2400" dirty="0" err="1">
                <a:solidFill>
                  <a:srgbClr val="000000"/>
                </a:solidFill>
                <a:latin typeface="Arial" pitchFamily="34" charset="0"/>
                <a:ea typeface="Times New Roman"/>
                <a:cs typeface="Arial" pitchFamily="34" charset="0"/>
              </a:rPr>
              <a:t>cp</a:t>
            </a:r>
            <a:r>
              <a:rPr lang="en-NZ" sz="2400" dirty="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mệnh</a:t>
            </a:r>
            <a:r>
              <a:rPr lang="en-NZ" sz="2400" dirty="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giá</a:t>
            </a:r>
            <a:r>
              <a:rPr lang="en-NZ" sz="2400" dirty="0">
                <a:solidFill>
                  <a:srgbClr val="000000"/>
                </a:solidFill>
                <a:latin typeface="Arial" pitchFamily="34" charset="0"/>
                <a:ea typeface="Times New Roman"/>
                <a:cs typeface="Arial" pitchFamily="34" charset="0"/>
              </a:rPr>
              <a:t> 10.000đ/</a:t>
            </a:r>
            <a:r>
              <a:rPr lang="en-NZ" sz="2400" dirty="0" err="1">
                <a:solidFill>
                  <a:srgbClr val="000000"/>
                </a:solidFill>
                <a:latin typeface="Arial" pitchFamily="34" charset="0"/>
                <a:ea typeface="Times New Roman"/>
                <a:cs typeface="Arial" pitchFamily="34" charset="0"/>
              </a:rPr>
              <a:t>cp</a:t>
            </a:r>
            <a:r>
              <a:rPr lang="en-NZ" sz="2400" dirty="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giá</a:t>
            </a:r>
            <a:r>
              <a:rPr lang="en-NZ" sz="2400" dirty="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chuyển</a:t>
            </a:r>
            <a:r>
              <a:rPr lang="en-NZ" sz="2400" dirty="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giao</a:t>
            </a:r>
            <a:r>
              <a:rPr lang="en-NZ" sz="2400" dirty="0">
                <a:solidFill>
                  <a:srgbClr val="000000"/>
                </a:solidFill>
                <a:latin typeface="Arial" pitchFamily="34" charset="0"/>
                <a:ea typeface="Times New Roman"/>
                <a:cs typeface="Arial" pitchFamily="34" charset="0"/>
              </a:rPr>
              <a:t> </a:t>
            </a:r>
            <a:r>
              <a:rPr lang="en-NZ" sz="2400" dirty="0" err="1" smtClean="0">
                <a:solidFill>
                  <a:srgbClr val="000000"/>
                </a:solidFill>
                <a:latin typeface="Arial" pitchFamily="34" charset="0"/>
                <a:ea typeface="Times New Roman"/>
                <a:cs typeface="Arial" pitchFamily="34" charset="0"/>
              </a:rPr>
              <a:t>theo</a:t>
            </a:r>
            <a:r>
              <a:rPr lang="en-NZ" sz="2400" dirty="0" smtClean="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thỏa</a:t>
            </a:r>
            <a:r>
              <a:rPr lang="en-NZ" sz="2400" dirty="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thuận</a:t>
            </a:r>
            <a:r>
              <a:rPr lang="en-NZ" sz="2400" dirty="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là</a:t>
            </a:r>
            <a:r>
              <a:rPr lang="en-NZ" sz="2400" dirty="0">
                <a:solidFill>
                  <a:srgbClr val="000000"/>
                </a:solidFill>
                <a:latin typeface="Arial" pitchFamily="34" charset="0"/>
                <a:ea typeface="Times New Roman"/>
                <a:cs typeface="Arial" pitchFamily="34" charset="0"/>
              </a:rPr>
              <a:t> </a:t>
            </a:r>
            <a:r>
              <a:rPr lang="en-NZ" sz="2400" dirty="0" smtClean="0">
                <a:solidFill>
                  <a:srgbClr val="000000"/>
                </a:solidFill>
                <a:latin typeface="Arial" pitchFamily="34" charset="0"/>
                <a:ea typeface="Times New Roman"/>
                <a:cs typeface="Arial" pitchFamily="34" charset="0"/>
              </a:rPr>
              <a:t>50.000 </a:t>
            </a:r>
            <a:r>
              <a:rPr lang="en-NZ" sz="2400" dirty="0">
                <a:solidFill>
                  <a:srgbClr val="000000"/>
                </a:solidFill>
                <a:latin typeface="Arial" pitchFamily="34" charset="0"/>
                <a:ea typeface="Times New Roman"/>
                <a:cs typeface="Arial" pitchFamily="34" charset="0"/>
              </a:rPr>
              <a:t>đ/</a:t>
            </a:r>
            <a:r>
              <a:rPr lang="en-NZ" sz="2400" dirty="0" err="1">
                <a:solidFill>
                  <a:srgbClr val="000000"/>
                </a:solidFill>
                <a:latin typeface="Arial" pitchFamily="34" charset="0"/>
                <a:ea typeface="Times New Roman"/>
                <a:cs typeface="Arial" pitchFamily="34" charset="0"/>
              </a:rPr>
              <a:t>cp</a:t>
            </a:r>
            <a:r>
              <a:rPr lang="en-NZ" sz="2400" dirty="0">
                <a:solidFill>
                  <a:srgbClr val="000000"/>
                </a:solidFill>
                <a:latin typeface="Arial" pitchFamily="34" charset="0"/>
                <a:ea typeface="Times New Roman"/>
                <a:cs typeface="Arial" pitchFamily="34" charset="0"/>
              </a:rPr>
              <a:t>, </a:t>
            </a:r>
            <a:r>
              <a:rPr lang="en-NZ" sz="2400" dirty="0" smtClean="0">
                <a:solidFill>
                  <a:srgbClr val="000000"/>
                </a:solidFill>
                <a:latin typeface="Arial" pitchFamily="34" charset="0"/>
                <a:ea typeface="Times New Roman"/>
                <a:cs typeface="Arial" pitchFamily="34" charset="0"/>
              </a:rPr>
              <a:t>(</a:t>
            </a:r>
            <a:r>
              <a:rPr lang="en-NZ" sz="2400" dirty="0" err="1" smtClean="0">
                <a:solidFill>
                  <a:srgbClr val="000000"/>
                </a:solidFill>
                <a:latin typeface="Arial" pitchFamily="34" charset="0"/>
                <a:ea typeface="Times New Roman"/>
                <a:cs typeface="Arial" pitchFamily="34" charset="0"/>
              </a:rPr>
              <a:t>Công</a:t>
            </a:r>
            <a:r>
              <a:rPr lang="en-NZ" sz="2400" dirty="0" smtClean="0">
                <a:solidFill>
                  <a:srgbClr val="000000"/>
                </a:solidFill>
                <a:latin typeface="Arial" pitchFamily="34" charset="0"/>
                <a:ea typeface="Times New Roman"/>
                <a:cs typeface="Arial" pitchFamily="34" charset="0"/>
              </a:rPr>
              <a:t> </a:t>
            </a:r>
            <a:r>
              <a:rPr lang="en-NZ" sz="2400" dirty="0" err="1" smtClean="0">
                <a:solidFill>
                  <a:srgbClr val="000000"/>
                </a:solidFill>
                <a:latin typeface="Arial" pitchFamily="34" charset="0"/>
                <a:ea typeface="Times New Roman"/>
                <a:cs typeface="Arial" pitchFamily="34" charset="0"/>
              </a:rPr>
              <a:t>ty</a:t>
            </a:r>
            <a:r>
              <a:rPr lang="en-NZ" sz="2400" dirty="0" smtClean="0">
                <a:solidFill>
                  <a:srgbClr val="000000"/>
                </a:solidFill>
                <a:latin typeface="Arial" pitchFamily="34" charset="0"/>
                <a:ea typeface="Times New Roman"/>
                <a:cs typeface="Arial" pitchFamily="34" charset="0"/>
              </a:rPr>
              <a:t> ANZ </a:t>
            </a:r>
            <a:r>
              <a:rPr lang="en-NZ" sz="2400" dirty="0" err="1">
                <a:solidFill>
                  <a:srgbClr val="000000"/>
                </a:solidFill>
                <a:latin typeface="Arial" pitchFamily="34" charset="0"/>
                <a:ea typeface="Times New Roman"/>
                <a:cs typeface="Arial" pitchFamily="34" charset="0"/>
              </a:rPr>
              <a:t>nắm</a:t>
            </a:r>
            <a:r>
              <a:rPr lang="en-NZ" sz="2400" dirty="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giữ</a:t>
            </a:r>
            <a:r>
              <a:rPr lang="en-NZ" sz="2400" dirty="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cổ</a:t>
            </a:r>
            <a:r>
              <a:rPr lang="en-NZ" sz="2400" dirty="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phiếu</a:t>
            </a:r>
            <a:r>
              <a:rPr lang="en-NZ" sz="2400" dirty="0">
                <a:solidFill>
                  <a:srgbClr val="000000"/>
                </a:solidFill>
                <a:latin typeface="Arial" pitchFamily="34" charset="0"/>
                <a:ea typeface="Times New Roman"/>
                <a:cs typeface="Arial" pitchFamily="34" charset="0"/>
              </a:rPr>
              <a:t> </a:t>
            </a:r>
            <a:r>
              <a:rPr lang="en-NZ" sz="2400" dirty="0" smtClean="0">
                <a:solidFill>
                  <a:srgbClr val="000000"/>
                </a:solidFill>
                <a:latin typeface="Arial" pitchFamily="34" charset="0"/>
                <a:ea typeface="Times New Roman"/>
                <a:cs typeface="Arial" pitchFamily="34" charset="0"/>
              </a:rPr>
              <a:t>T&amp;T </a:t>
            </a:r>
            <a:r>
              <a:rPr lang="en-NZ" sz="2400" dirty="0" err="1">
                <a:solidFill>
                  <a:srgbClr val="000000"/>
                </a:solidFill>
                <a:latin typeface="Arial" pitchFamily="34" charset="0"/>
                <a:ea typeface="Times New Roman"/>
                <a:cs typeface="Arial" pitchFamily="34" charset="0"/>
              </a:rPr>
              <a:t>với</a:t>
            </a:r>
            <a:r>
              <a:rPr lang="en-NZ" sz="2400" dirty="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mục</a:t>
            </a:r>
            <a:r>
              <a:rPr lang="en-NZ" sz="2400" dirty="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đích</a:t>
            </a:r>
            <a:r>
              <a:rPr lang="en-NZ" sz="2400" dirty="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thương</a:t>
            </a:r>
            <a:r>
              <a:rPr lang="en-NZ" sz="2400" dirty="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mại</a:t>
            </a:r>
            <a:r>
              <a:rPr lang="en-NZ" sz="2400" dirty="0">
                <a:solidFill>
                  <a:srgbClr val="000000"/>
                </a:solidFill>
                <a:latin typeface="Arial" pitchFamily="34" charset="0"/>
                <a:ea typeface="Times New Roman"/>
                <a:cs typeface="Arial" pitchFamily="34" charset="0"/>
              </a:rPr>
              <a:t>) </a:t>
            </a:r>
            <a:r>
              <a:rPr lang="en-NZ" sz="2400" dirty="0" smtClean="0">
                <a:solidFill>
                  <a:srgbClr val="000000"/>
                </a:solidFill>
                <a:latin typeface="Arial" pitchFamily="34" charset="0"/>
                <a:ea typeface="Times New Roman"/>
                <a:cs typeface="Arial" pitchFamily="34" charset="0"/>
              </a:rPr>
              <a:t>.</a:t>
            </a:r>
            <a:endParaRPr lang="en-US" sz="2400" dirty="0">
              <a:solidFill>
                <a:srgbClr val="000000"/>
              </a:solidFill>
              <a:latin typeface="Arial" pitchFamily="34" charset="0"/>
              <a:ea typeface="Times New Roman"/>
              <a:cs typeface="Arial" pitchFamily="34" charset="0"/>
            </a:endParaRPr>
          </a:p>
        </p:txBody>
      </p:sp>
      <p:sp>
        <p:nvSpPr>
          <p:cNvPr id="6" name="Rectangle 2"/>
          <p:cNvSpPr txBox="1">
            <a:spLocks noChangeArrowheads="1"/>
          </p:cNvSpPr>
          <p:nvPr/>
        </p:nvSpPr>
        <p:spPr>
          <a:xfrm>
            <a:off x="363955" y="320675"/>
            <a:ext cx="7886427" cy="823914"/>
          </a:xfrm>
          <a:prstGeom prst="rect">
            <a:avLst/>
          </a:prstGeom>
        </p:spPr>
        <p:txBody>
          <a:bodyPr/>
          <a:lst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a:lstStyle>
          <a:p>
            <a:r>
              <a:rPr lang="en-US" sz="3200" dirty="0" err="1" smtClean="0">
                <a:solidFill>
                  <a:prstClr val="black"/>
                </a:solidFill>
                <a:latin typeface="Arial" panose="020B0604020202020204" pitchFamily="34" charset="0"/>
                <a:cs typeface="Arial" panose="020B0604020202020204" pitchFamily="34" charset="0"/>
              </a:rPr>
              <a:t>Ví</a:t>
            </a:r>
            <a:r>
              <a:rPr lang="en-US" sz="3200" dirty="0" smtClean="0">
                <a:solidFill>
                  <a:prstClr val="black"/>
                </a:solidFill>
                <a:latin typeface="Arial" panose="020B0604020202020204" pitchFamily="34" charset="0"/>
                <a:cs typeface="Arial" panose="020B0604020202020204" pitchFamily="34" charset="0"/>
              </a:rPr>
              <a:t> </a:t>
            </a:r>
            <a:r>
              <a:rPr lang="en-US" sz="3200" dirty="0" err="1" smtClean="0">
                <a:solidFill>
                  <a:prstClr val="black"/>
                </a:solidFill>
                <a:latin typeface="Arial" panose="020B0604020202020204" pitchFamily="34" charset="0"/>
                <a:cs typeface="Arial" panose="020B0604020202020204" pitchFamily="34" charset="0"/>
              </a:rPr>
              <a:t>dụ</a:t>
            </a:r>
            <a:r>
              <a:rPr lang="en-US" sz="3200" dirty="0" smtClean="0">
                <a:solidFill>
                  <a:prstClr val="black"/>
                </a:solidFill>
                <a:latin typeface="Arial" panose="020B0604020202020204" pitchFamily="34" charset="0"/>
                <a:cs typeface="Arial" panose="020B0604020202020204" pitchFamily="34" charset="0"/>
              </a:rPr>
              <a:t> 2.3 </a:t>
            </a:r>
            <a:r>
              <a:rPr lang="en-NZ" sz="2800" b="0" i="1" dirty="0" err="1" smtClean="0">
                <a:solidFill>
                  <a:srgbClr val="000000"/>
                </a:solidFill>
                <a:latin typeface="Arial" pitchFamily="34" charset="0"/>
                <a:ea typeface="Times New Roman"/>
                <a:cs typeface="Arial" pitchFamily="34" charset="0"/>
              </a:rPr>
              <a:t>nhận</a:t>
            </a:r>
            <a:r>
              <a:rPr lang="en-NZ" sz="2800" b="0" i="1" dirty="0" smtClean="0">
                <a:solidFill>
                  <a:srgbClr val="000000"/>
                </a:solidFill>
                <a:latin typeface="Arial" pitchFamily="34" charset="0"/>
                <a:ea typeface="Times New Roman"/>
                <a:cs typeface="Arial" pitchFamily="34" charset="0"/>
              </a:rPr>
              <a:t> </a:t>
            </a:r>
            <a:r>
              <a:rPr lang="en-NZ" sz="2800" b="0" i="1" dirty="0" err="1">
                <a:solidFill>
                  <a:srgbClr val="000000"/>
                </a:solidFill>
                <a:latin typeface="Arial" pitchFamily="34" charset="0"/>
                <a:ea typeface="Times New Roman"/>
                <a:cs typeface="Arial" pitchFamily="34" charset="0"/>
              </a:rPr>
              <a:t>vốn</a:t>
            </a:r>
            <a:r>
              <a:rPr lang="en-NZ" sz="2800" b="0" i="1" dirty="0">
                <a:solidFill>
                  <a:srgbClr val="000000"/>
                </a:solidFill>
                <a:latin typeface="Arial" pitchFamily="34" charset="0"/>
                <a:ea typeface="Times New Roman"/>
                <a:cs typeface="Arial" pitchFamily="34" charset="0"/>
              </a:rPr>
              <a:t> </a:t>
            </a:r>
            <a:r>
              <a:rPr lang="en-NZ" sz="2800" b="0" i="1" dirty="0" err="1">
                <a:solidFill>
                  <a:srgbClr val="000000"/>
                </a:solidFill>
                <a:latin typeface="Arial" pitchFamily="34" charset="0"/>
                <a:ea typeface="Times New Roman"/>
                <a:cs typeface="Arial" pitchFamily="34" charset="0"/>
              </a:rPr>
              <a:t>góp</a:t>
            </a:r>
            <a:r>
              <a:rPr lang="en-NZ" sz="2800" b="0" i="1" dirty="0">
                <a:solidFill>
                  <a:srgbClr val="000000"/>
                </a:solidFill>
                <a:latin typeface="Arial" pitchFamily="34" charset="0"/>
                <a:ea typeface="Times New Roman"/>
                <a:cs typeface="Arial" pitchFamily="34" charset="0"/>
              </a:rPr>
              <a:t> </a:t>
            </a:r>
            <a:r>
              <a:rPr lang="en-NZ" sz="2800" b="0" i="1" dirty="0" err="1" smtClean="0">
                <a:solidFill>
                  <a:srgbClr val="000000"/>
                </a:solidFill>
                <a:latin typeface="Arial" pitchFamily="34" charset="0"/>
                <a:ea typeface="Times New Roman"/>
                <a:cs typeface="Arial" pitchFamily="34" charset="0"/>
              </a:rPr>
              <a:t>bằng</a:t>
            </a:r>
            <a:r>
              <a:rPr lang="en-NZ" sz="2800" b="0" i="1" dirty="0" smtClean="0">
                <a:solidFill>
                  <a:srgbClr val="000000"/>
                </a:solidFill>
                <a:latin typeface="Arial" pitchFamily="34" charset="0"/>
                <a:ea typeface="Times New Roman"/>
                <a:cs typeface="Arial" pitchFamily="34" charset="0"/>
              </a:rPr>
              <a:t> </a:t>
            </a:r>
            <a:r>
              <a:rPr lang="en-NZ" sz="2800" b="0" i="1" dirty="0" err="1" smtClean="0">
                <a:solidFill>
                  <a:srgbClr val="000000"/>
                </a:solidFill>
                <a:latin typeface="Arial" pitchFamily="34" charset="0"/>
                <a:ea typeface="Times New Roman"/>
                <a:cs typeface="Arial" pitchFamily="34" charset="0"/>
              </a:rPr>
              <a:t>cổ</a:t>
            </a:r>
            <a:r>
              <a:rPr lang="en-NZ" sz="2800" b="0" i="1" dirty="0" smtClean="0">
                <a:solidFill>
                  <a:srgbClr val="000000"/>
                </a:solidFill>
                <a:latin typeface="Arial" pitchFamily="34" charset="0"/>
                <a:ea typeface="Times New Roman"/>
                <a:cs typeface="Arial" pitchFamily="34" charset="0"/>
              </a:rPr>
              <a:t> </a:t>
            </a:r>
            <a:r>
              <a:rPr lang="en-NZ" sz="2800" b="0" i="1" dirty="0" err="1">
                <a:solidFill>
                  <a:srgbClr val="000000"/>
                </a:solidFill>
                <a:latin typeface="Arial" pitchFamily="34" charset="0"/>
                <a:ea typeface="Times New Roman"/>
                <a:cs typeface="Arial" pitchFamily="34" charset="0"/>
              </a:rPr>
              <a:t>phiếu</a:t>
            </a:r>
            <a:endParaRPr lang="en-US" sz="2800" b="0" dirty="0" smtClean="0">
              <a:solidFill>
                <a:prstClr val="black"/>
              </a:solidFill>
              <a:latin typeface="Arial" panose="020B0604020202020204" pitchFamily="34" charset="0"/>
              <a:cs typeface="Arial" panose="020B0604020202020204" pitchFamily="34" charset="0"/>
            </a:endParaRP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92217" y="3673228"/>
            <a:ext cx="1988106" cy="24851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Content Placeholder 2"/>
          <p:cNvSpPr>
            <a:spLocks/>
          </p:cNvSpPr>
          <p:nvPr/>
        </p:nvSpPr>
        <p:spPr bwMode="auto">
          <a:xfrm>
            <a:off x="753475" y="3733800"/>
            <a:ext cx="5218699" cy="1676400"/>
          </a:xfrm>
          <a:prstGeom prst="rect">
            <a:avLst/>
          </a:prstGeom>
          <a:solidFill>
            <a:schemeClr val="bg1"/>
          </a:solidFill>
          <a:ln w="76200" cmpd="tri">
            <a:solidFill>
              <a:schemeClr val="tx2"/>
            </a:solidFill>
            <a:miter lim="800000"/>
            <a:headEnd/>
            <a:tailEnd/>
          </a:ln>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spcBef>
                <a:spcPct val="20000"/>
              </a:spcBef>
              <a:buClr>
                <a:schemeClr val="hlink"/>
              </a:buClr>
              <a:buFont typeface="Wingdings" panose="05000000000000000000" pitchFamily="2" charset="2"/>
              <a:buNone/>
            </a:pPr>
            <a:r>
              <a:rPr lang="nl-NL" altLang="en-US" sz="3000" dirty="0" smtClean="0">
                <a:solidFill>
                  <a:srgbClr val="080002"/>
                </a:solidFill>
                <a:latin typeface="Times New Roman" panose="02020603050405020304" pitchFamily="18" charset="0"/>
                <a:cs typeface="Times New Roman" panose="02020603050405020304" pitchFamily="18" charset="0"/>
              </a:rPr>
              <a:t>Nợ 121:       500.000.000</a:t>
            </a:r>
            <a:endParaRPr lang="nl-NL" altLang="en-US" sz="3000" dirty="0">
              <a:solidFill>
                <a:srgbClr val="080002"/>
              </a:solidFill>
              <a:latin typeface="Times New Roman" panose="02020603050405020304" pitchFamily="18" charset="0"/>
              <a:cs typeface="Times New Roman" panose="02020603050405020304" pitchFamily="18" charset="0"/>
            </a:endParaRPr>
          </a:p>
          <a:p>
            <a:pPr algn="just" eaLnBrk="1" hangingPunct="1">
              <a:spcBef>
                <a:spcPct val="20000"/>
              </a:spcBef>
              <a:buClr>
                <a:schemeClr val="hlink"/>
              </a:buClr>
              <a:buFont typeface="Wingdings" panose="05000000000000000000" pitchFamily="2" charset="2"/>
              <a:buNone/>
            </a:pPr>
            <a:r>
              <a:rPr lang="nl-NL" altLang="en-US" sz="3000" dirty="0">
                <a:solidFill>
                  <a:srgbClr val="080002"/>
                </a:solidFill>
                <a:latin typeface="Times New Roman" panose="02020603050405020304" pitchFamily="18" charset="0"/>
                <a:cs typeface="Times New Roman" panose="02020603050405020304" pitchFamily="18" charset="0"/>
              </a:rPr>
              <a:t>   Có 4111:    </a:t>
            </a:r>
            <a:r>
              <a:rPr lang="nl-NL" altLang="en-US" sz="3000" dirty="0" smtClean="0">
                <a:solidFill>
                  <a:srgbClr val="080002"/>
                </a:solidFill>
                <a:latin typeface="Times New Roman" panose="02020603050405020304" pitchFamily="18" charset="0"/>
                <a:cs typeface="Times New Roman" panose="02020603050405020304" pitchFamily="18" charset="0"/>
              </a:rPr>
              <a:t>500.000.000</a:t>
            </a:r>
            <a:endParaRPr lang="nl-NL" altLang="en-US" sz="3000" dirty="0">
              <a:solidFill>
                <a:srgbClr val="08000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59874512"/>
      </p:ext>
    </p:extLst>
  </p:cSld>
  <p:clrMapOvr>
    <a:masterClrMapping/>
  </p:clrMapOvr>
  <p:transition spd="med">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Rectangle 5"/>
          <p:cNvSpPr>
            <a:spLocks noChangeArrowheads="1"/>
          </p:cNvSpPr>
          <p:nvPr/>
        </p:nvSpPr>
        <p:spPr bwMode="auto">
          <a:xfrm>
            <a:off x="363954" y="1669594"/>
            <a:ext cx="8399045" cy="1200329"/>
          </a:xfrm>
          <a:prstGeom prst="rect">
            <a:avLst/>
          </a:prstGeom>
          <a:solidFill>
            <a:schemeClr val="bg1"/>
          </a:solidFill>
          <a:ln w="38100" cap="sq" cmpd="dbl">
            <a:solidFill>
              <a:schemeClr val="tx2"/>
            </a:solidFill>
            <a:miter lim="800000"/>
            <a:headEnd type="none" w="sm" len="sm"/>
            <a:tailEnd type="none" w="sm" len="sm"/>
          </a:ln>
        </p:spPr>
        <p:txBody>
          <a:bodyPr wrap="square" anchor="ctr">
            <a:spAutoFit/>
          </a:bodyPr>
          <a:lstStyle/>
          <a:p>
            <a:pPr algn="just">
              <a:spcAft>
                <a:spcPts val="600"/>
              </a:spcAft>
            </a:pPr>
            <a:r>
              <a:rPr lang="en-NZ" sz="2400" dirty="0" err="1" smtClean="0">
                <a:solidFill>
                  <a:srgbClr val="000000"/>
                </a:solidFill>
                <a:latin typeface="Arial" pitchFamily="34" charset="0"/>
                <a:ea typeface="Times New Roman"/>
                <a:cs typeface="Arial" pitchFamily="34" charset="0"/>
              </a:rPr>
              <a:t>Ngày</a:t>
            </a:r>
            <a:r>
              <a:rPr lang="en-NZ" sz="2400" dirty="0" smtClean="0">
                <a:solidFill>
                  <a:srgbClr val="000000"/>
                </a:solidFill>
                <a:latin typeface="Arial" pitchFamily="34" charset="0"/>
                <a:ea typeface="Times New Roman"/>
                <a:cs typeface="Arial" pitchFamily="34" charset="0"/>
              </a:rPr>
              <a:t> 10/5/N </a:t>
            </a:r>
            <a:r>
              <a:rPr lang="en-NZ" sz="2400" dirty="0" err="1" smtClean="0">
                <a:solidFill>
                  <a:srgbClr val="000000"/>
                </a:solidFill>
                <a:latin typeface="Arial" pitchFamily="34" charset="0"/>
                <a:ea typeface="Times New Roman"/>
                <a:cs typeface="Arial" pitchFamily="34" charset="0"/>
              </a:rPr>
              <a:t>công</a:t>
            </a:r>
            <a:r>
              <a:rPr lang="en-NZ" sz="2400" dirty="0" smtClean="0">
                <a:solidFill>
                  <a:srgbClr val="000000"/>
                </a:solidFill>
                <a:latin typeface="Arial" pitchFamily="34" charset="0"/>
                <a:ea typeface="Times New Roman"/>
                <a:cs typeface="Arial" pitchFamily="34" charset="0"/>
              </a:rPr>
              <a:t> </a:t>
            </a:r>
            <a:r>
              <a:rPr lang="en-NZ" sz="2400" dirty="0" err="1" smtClean="0">
                <a:solidFill>
                  <a:srgbClr val="000000"/>
                </a:solidFill>
                <a:latin typeface="Arial" pitchFamily="34" charset="0"/>
                <a:ea typeface="Times New Roman"/>
                <a:cs typeface="Arial" pitchFamily="34" charset="0"/>
              </a:rPr>
              <a:t>ty</a:t>
            </a:r>
            <a:r>
              <a:rPr lang="en-NZ" sz="2400" dirty="0" smtClean="0">
                <a:solidFill>
                  <a:srgbClr val="000000"/>
                </a:solidFill>
                <a:latin typeface="Arial" pitchFamily="34" charset="0"/>
                <a:ea typeface="Times New Roman"/>
                <a:cs typeface="Arial" pitchFamily="34" charset="0"/>
              </a:rPr>
              <a:t> GHF </a:t>
            </a:r>
            <a:r>
              <a:rPr lang="en-NZ" sz="2400" dirty="0" err="1" smtClean="0">
                <a:solidFill>
                  <a:srgbClr val="000000"/>
                </a:solidFill>
                <a:latin typeface="Arial" pitchFamily="34" charset="0"/>
                <a:ea typeface="Times New Roman"/>
                <a:cs typeface="Arial" pitchFamily="34" charset="0"/>
              </a:rPr>
              <a:t>được</a:t>
            </a:r>
            <a:r>
              <a:rPr lang="en-NZ" sz="2400" dirty="0" smtClean="0">
                <a:solidFill>
                  <a:srgbClr val="000000"/>
                </a:solidFill>
                <a:latin typeface="Arial" pitchFamily="34" charset="0"/>
                <a:ea typeface="Times New Roman"/>
                <a:cs typeface="Arial" pitchFamily="34" charset="0"/>
              </a:rPr>
              <a:t> </a:t>
            </a:r>
            <a:r>
              <a:rPr lang="en-NZ" sz="2400" dirty="0" err="1" smtClean="0">
                <a:solidFill>
                  <a:srgbClr val="000000"/>
                </a:solidFill>
                <a:latin typeface="Arial" pitchFamily="34" charset="0"/>
                <a:ea typeface="Times New Roman"/>
                <a:cs typeface="Arial" pitchFamily="34" charset="0"/>
              </a:rPr>
              <a:t>tặng</a:t>
            </a:r>
            <a:r>
              <a:rPr lang="en-NZ" sz="2400" dirty="0" smtClean="0">
                <a:solidFill>
                  <a:srgbClr val="000000"/>
                </a:solidFill>
                <a:latin typeface="Arial" pitchFamily="34" charset="0"/>
                <a:ea typeface="Times New Roman"/>
                <a:cs typeface="Arial" pitchFamily="34" charset="0"/>
              </a:rPr>
              <a:t> </a:t>
            </a:r>
            <a:r>
              <a:rPr lang="en-NZ" sz="2400" dirty="0" err="1" smtClean="0">
                <a:solidFill>
                  <a:srgbClr val="000000"/>
                </a:solidFill>
                <a:latin typeface="Arial" pitchFamily="34" charset="0"/>
                <a:ea typeface="Times New Roman"/>
                <a:cs typeface="Arial" pitchFamily="34" charset="0"/>
              </a:rPr>
              <a:t>một</a:t>
            </a:r>
            <a:r>
              <a:rPr lang="en-NZ" sz="2400" dirty="0" smtClean="0">
                <a:solidFill>
                  <a:srgbClr val="000000"/>
                </a:solidFill>
                <a:latin typeface="Arial" pitchFamily="34" charset="0"/>
                <a:ea typeface="Times New Roman"/>
                <a:cs typeface="Arial" pitchFamily="34" charset="0"/>
              </a:rPr>
              <a:t> </a:t>
            </a:r>
            <a:r>
              <a:rPr lang="en-NZ" sz="2400" dirty="0" err="1" smtClean="0">
                <a:solidFill>
                  <a:srgbClr val="000000"/>
                </a:solidFill>
                <a:latin typeface="Arial" pitchFamily="34" charset="0"/>
                <a:ea typeface="Times New Roman"/>
                <a:cs typeface="Arial" pitchFamily="34" charset="0"/>
              </a:rPr>
              <a:t>sô</a:t>
            </a:r>
            <a:r>
              <a:rPr lang="en-NZ" sz="2400" dirty="0" smtClean="0">
                <a:solidFill>
                  <a:srgbClr val="000000"/>
                </a:solidFill>
                <a:latin typeface="Arial" pitchFamily="34" charset="0"/>
                <a:ea typeface="Times New Roman"/>
                <a:cs typeface="Arial" pitchFamily="34" charset="0"/>
              </a:rPr>
              <a:t>́ </a:t>
            </a:r>
            <a:r>
              <a:rPr lang="en-NZ" sz="2400" dirty="0" err="1" smtClean="0">
                <a:solidFill>
                  <a:srgbClr val="000000"/>
                </a:solidFill>
                <a:latin typeface="Arial" pitchFamily="34" charset="0"/>
                <a:ea typeface="Times New Roman"/>
                <a:cs typeface="Arial" pitchFamily="34" charset="0"/>
              </a:rPr>
              <a:t>hàng</a:t>
            </a:r>
            <a:r>
              <a:rPr lang="en-NZ" sz="2400" dirty="0" smtClean="0">
                <a:solidFill>
                  <a:srgbClr val="000000"/>
                </a:solidFill>
                <a:latin typeface="Arial" pitchFamily="34" charset="0"/>
                <a:ea typeface="Times New Roman"/>
                <a:cs typeface="Arial" pitchFamily="34" charset="0"/>
              </a:rPr>
              <a:t> trị </a:t>
            </a:r>
            <a:r>
              <a:rPr lang="en-NZ" sz="2400" dirty="0" err="1" smtClean="0">
                <a:solidFill>
                  <a:srgbClr val="000000"/>
                </a:solidFill>
                <a:latin typeface="Arial" pitchFamily="34" charset="0"/>
                <a:ea typeface="Times New Roman"/>
                <a:cs typeface="Arial" pitchFamily="34" charset="0"/>
              </a:rPr>
              <a:t>gia</a:t>
            </a:r>
            <a:r>
              <a:rPr lang="en-NZ" sz="2400" dirty="0" smtClean="0">
                <a:solidFill>
                  <a:srgbClr val="000000"/>
                </a:solidFill>
                <a:latin typeface="Arial" pitchFamily="34" charset="0"/>
                <a:ea typeface="Times New Roman"/>
                <a:cs typeface="Arial" pitchFamily="34" charset="0"/>
              </a:rPr>
              <a:t>́ 200.000.000đ </a:t>
            </a:r>
            <a:r>
              <a:rPr lang="en-NZ" sz="2400" dirty="0" err="1" smtClean="0">
                <a:solidFill>
                  <a:srgbClr val="000000"/>
                </a:solidFill>
                <a:latin typeface="Arial" pitchFamily="34" charset="0"/>
                <a:ea typeface="Times New Roman"/>
                <a:cs typeface="Arial" pitchFamily="34" charset="0"/>
              </a:rPr>
              <a:t>tư</a:t>
            </a:r>
            <a:r>
              <a:rPr lang="en-NZ" sz="2400" dirty="0" smtClean="0">
                <a:solidFill>
                  <a:srgbClr val="000000"/>
                </a:solidFill>
                <a:latin typeface="Arial" pitchFamily="34" charset="0"/>
                <a:ea typeface="Times New Roman"/>
                <a:cs typeface="Arial" pitchFamily="34" charset="0"/>
              </a:rPr>
              <a:t>̀ </a:t>
            </a:r>
            <a:r>
              <a:rPr lang="en-NZ" sz="2400" dirty="0" err="1" smtClean="0">
                <a:solidFill>
                  <a:srgbClr val="000000"/>
                </a:solidFill>
                <a:latin typeface="Arial" pitchFamily="34" charset="0"/>
                <a:ea typeface="Times New Roman"/>
                <a:cs typeface="Arial" pitchFamily="34" charset="0"/>
              </a:rPr>
              <a:t>công</a:t>
            </a:r>
            <a:r>
              <a:rPr lang="en-NZ" sz="2400" dirty="0" smtClean="0">
                <a:solidFill>
                  <a:srgbClr val="000000"/>
                </a:solidFill>
                <a:latin typeface="Arial" pitchFamily="34" charset="0"/>
                <a:ea typeface="Times New Roman"/>
                <a:cs typeface="Arial" pitchFamily="34" charset="0"/>
              </a:rPr>
              <a:t> </a:t>
            </a:r>
            <a:r>
              <a:rPr lang="en-NZ" sz="2400" dirty="0" err="1" smtClean="0">
                <a:solidFill>
                  <a:srgbClr val="000000"/>
                </a:solidFill>
                <a:latin typeface="Arial" pitchFamily="34" charset="0"/>
                <a:ea typeface="Times New Roman"/>
                <a:cs typeface="Arial" pitchFamily="34" charset="0"/>
              </a:rPr>
              <a:t>ty</a:t>
            </a:r>
            <a:r>
              <a:rPr lang="en-NZ" sz="2400" dirty="0" smtClean="0">
                <a:solidFill>
                  <a:srgbClr val="000000"/>
                </a:solidFill>
                <a:latin typeface="Arial" pitchFamily="34" charset="0"/>
                <a:ea typeface="Times New Roman"/>
                <a:cs typeface="Arial" pitchFamily="34" charset="0"/>
              </a:rPr>
              <a:t> </a:t>
            </a:r>
            <a:r>
              <a:rPr lang="en-NZ" sz="2400" dirty="0" err="1" smtClean="0">
                <a:solidFill>
                  <a:srgbClr val="000000"/>
                </a:solidFill>
                <a:latin typeface="Arial" pitchFamily="34" charset="0"/>
                <a:ea typeface="Times New Roman"/>
                <a:cs typeface="Arial" pitchFamily="34" charset="0"/>
              </a:rPr>
              <a:t>Vĩnh</a:t>
            </a:r>
            <a:r>
              <a:rPr lang="en-NZ" sz="2400" dirty="0" smtClean="0">
                <a:solidFill>
                  <a:srgbClr val="000000"/>
                </a:solidFill>
                <a:latin typeface="Arial" pitchFamily="34" charset="0"/>
                <a:ea typeface="Times New Roman"/>
                <a:cs typeface="Arial" pitchFamily="34" charset="0"/>
              </a:rPr>
              <a:t> </a:t>
            </a:r>
            <a:r>
              <a:rPr lang="en-NZ" sz="2400" dirty="0" err="1" smtClean="0">
                <a:solidFill>
                  <a:srgbClr val="000000"/>
                </a:solidFill>
                <a:latin typeface="Arial" pitchFamily="34" charset="0"/>
                <a:ea typeface="Times New Roman"/>
                <a:cs typeface="Arial" pitchFamily="34" charset="0"/>
              </a:rPr>
              <a:t>Phu</a:t>
            </a:r>
            <a:r>
              <a:rPr lang="en-NZ" sz="2400" dirty="0" smtClean="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cơ</a:t>
            </a:r>
            <a:r>
              <a:rPr lang="en-NZ" sz="2400" dirty="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quan</a:t>
            </a:r>
            <a:r>
              <a:rPr lang="en-NZ" sz="2400" dirty="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có</a:t>
            </a:r>
            <a:r>
              <a:rPr lang="en-NZ" sz="2400" dirty="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thẩm</a:t>
            </a:r>
            <a:r>
              <a:rPr lang="en-NZ" sz="2400" dirty="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quyền</a:t>
            </a:r>
            <a:r>
              <a:rPr lang="en-NZ" sz="2400" dirty="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yêu</a:t>
            </a:r>
            <a:r>
              <a:rPr lang="en-NZ" sz="2400" dirty="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cầu</a:t>
            </a:r>
            <a:r>
              <a:rPr lang="en-NZ" sz="2400" dirty="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ghi</a:t>
            </a:r>
            <a:r>
              <a:rPr lang="en-NZ" sz="2400" dirty="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tăng</a:t>
            </a:r>
            <a:r>
              <a:rPr lang="en-NZ" sz="2400" dirty="0">
                <a:solidFill>
                  <a:srgbClr val="000000"/>
                </a:solidFill>
                <a:latin typeface="Arial" pitchFamily="34" charset="0"/>
                <a:ea typeface="Times New Roman"/>
                <a:cs typeface="Arial" pitchFamily="34" charset="0"/>
              </a:rPr>
              <a:t> </a:t>
            </a:r>
            <a:r>
              <a:rPr lang="en-NZ" sz="2400" dirty="0" err="1" smtClean="0">
                <a:solidFill>
                  <a:srgbClr val="000000"/>
                </a:solidFill>
                <a:latin typeface="Arial" pitchFamily="34" charset="0"/>
                <a:ea typeface="Times New Roman"/>
                <a:cs typeface="Arial" pitchFamily="34" charset="0"/>
              </a:rPr>
              <a:t>vốn</a:t>
            </a:r>
            <a:r>
              <a:rPr lang="en-NZ" sz="2400" dirty="0" smtClean="0">
                <a:solidFill>
                  <a:srgbClr val="000000"/>
                </a:solidFill>
                <a:latin typeface="Arial" pitchFamily="34" charset="0"/>
                <a:ea typeface="Times New Roman"/>
                <a:cs typeface="Arial" pitchFamily="34" charset="0"/>
              </a:rPr>
              <a:t>)</a:t>
            </a:r>
            <a:endParaRPr lang="en-US" sz="2400" dirty="0">
              <a:solidFill>
                <a:srgbClr val="000000"/>
              </a:solidFill>
              <a:latin typeface="Arial" pitchFamily="34" charset="0"/>
              <a:ea typeface="Times New Roman"/>
              <a:cs typeface="Arial" pitchFamily="34" charset="0"/>
            </a:endParaRPr>
          </a:p>
        </p:txBody>
      </p:sp>
      <p:sp>
        <p:nvSpPr>
          <p:cNvPr id="6" name="Rectangle 2"/>
          <p:cNvSpPr txBox="1">
            <a:spLocks noChangeArrowheads="1"/>
          </p:cNvSpPr>
          <p:nvPr/>
        </p:nvSpPr>
        <p:spPr>
          <a:xfrm>
            <a:off x="363955" y="320675"/>
            <a:ext cx="7886427" cy="823914"/>
          </a:xfrm>
          <a:prstGeom prst="rect">
            <a:avLst/>
          </a:prstGeom>
        </p:spPr>
        <p:txBody>
          <a:bodyPr/>
          <a:lst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a:lstStyle>
          <a:p>
            <a:r>
              <a:rPr lang="en-US" sz="3200" dirty="0" err="1" smtClean="0">
                <a:solidFill>
                  <a:prstClr val="black"/>
                </a:solidFill>
                <a:latin typeface="Arial" panose="020B0604020202020204" pitchFamily="34" charset="0"/>
                <a:cs typeface="Arial" panose="020B0604020202020204" pitchFamily="34" charset="0"/>
              </a:rPr>
              <a:t>Ví</a:t>
            </a:r>
            <a:r>
              <a:rPr lang="en-US" sz="3200" dirty="0" smtClean="0">
                <a:solidFill>
                  <a:prstClr val="black"/>
                </a:solidFill>
                <a:latin typeface="Arial" panose="020B0604020202020204" pitchFamily="34" charset="0"/>
                <a:cs typeface="Arial" panose="020B0604020202020204" pitchFamily="34" charset="0"/>
              </a:rPr>
              <a:t> </a:t>
            </a:r>
            <a:r>
              <a:rPr lang="en-US" sz="3200" dirty="0" err="1" smtClean="0">
                <a:solidFill>
                  <a:prstClr val="black"/>
                </a:solidFill>
                <a:latin typeface="Arial" panose="020B0604020202020204" pitchFamily="34" charset="0"/>
                <a:cs typeface="Arial" panose="020B0604020202020204" pitchFamily="34" charset="0"/>
              </a:rPr>
              <a:t>dụ</a:t>
            </a:r>
            <a:r>
              <a:rPr lang="en-US" sz="3200" dirty="0" smtClean="0">
                <a:solidFill>
                  <a:prstClr val="black"/>
                </a:solidFill>
                <a:latin typeface="Arial" panose="020B0604020202020204" pitchFamily="34" charset="0"/>
                <a:cs typeface="Arial" panose="020B0604020202020204" pitchFamily="34" charset="0"/>
              </a:rPr>
              <a:t> 2.4 </a:t>
            </a:r>
            <a:r>
              <a:rPr lang="en-NZ" sz="2800" b="0" i="1" dirty="0" err="1">
                <a:solidFill>
                  <a:srgbClr val="000000"/>
                </a:solidFill>
                <a:latin typeface="Arial" pitchFamily="34" charset="0"/>
                <a:ea typeface="Times New Roman"/>
                <a:cs typeface="Arial" pitchFamily="34" charset="0"/>
              </a:rPr>
              <a:t>nhận</a:t>
            </a:r>
            <a:r>
              <a:rPr lang="en-NZ" sz="2800" b="0" i="1" dirty="0">
                <a:solidFill>
                  <a:srgbClr val="000000"/>
                </a:solidFill>
                <a:latin typeface="Arial" pitchFamily="34" charset="0"/>
                <a:ea typeface="Times New Roman"/>
                <a:cs typeface="Arial" pitchFamily="34" charset="0"/>
              </a:rPr>
              <a:t> </a:t>
            </a:r>
            <a:r>
              <a:rPr lang="en-NZ" sz="2800" b="0" i="1" dirty="0" err="1">
                <a:solidFill>
                  <a:srgbClr val="000000"/>
                </a:solidFill>
                <a:latin typeface="Arial" pitchFamily="34" charset="0"/>
                <a:ea typeface="Times New Roman"/>
                <a:cs typeface="Arial" pitchFamily="34" charset="0"/>
              </a:rPr>
              <a:t>quà</a:t>
            </a:r>
            <a:r>
              <a:rPr lang="en-NZ" sz="2800" b="0" i="1" dirty="0">
                <a:solidFill>
                  <a:srgbClr val="000000"/>
                </a:solidFill>
                <a:latin typeface="Arial" pitchFamily="34" charset="0"/>
                <a:ea typeface="Times New Roman"/>
                <a:cs typeface="Arial" pitchFamily="34" charset="0"/>
              </a:rPr>
              <a:t> </a:t>
            </a:r>
            <a:r>
              <a:rPr lang="en-NZ" sz="2800" b="0" i="1" dirty="0" err="1">
                <a:solidFill>
                  <a:srgbClr val="000000"/>
                </a:solidFill>
                <a:latin typeface="Arial" pitchFamily="34" charset="0"/>
                <a:ea typeface="Times New Roman"/>
                <a:cs typeface="Arial" pitchFamily="34" charset="0"/>
              </a:rPr>
              <a:t>biếu</a:t>
            </a:r>
            <a:r>
              <a:rPr lang="en-NZ" sz="2800" b="0" i="1" dirty="0">
                <a:solidFill>
                  <a:srgbClr val="000000"/>
                </a:solidFill>
                <a:latin typeface="Arial" pitchFamily="34" charset="0"/>
                <a:ea typeface="Times New Roman"/>
                <a:cs typeface="Arial" pitchFamily="34" charset="0"/>
              </a:rPr>
              <a:t> </a:t>
            </a:r>
            <a:r>
              <a:rPr lang="en-NZ" sz="2800" b="0" i="1" dirty="0" err="1">
                <a:solidFill>
                  <a:srgbClr val="000000"/>
                </a:solidFill>
                <a:latin typeface="Arial" pitchFamily="34" charset="0"/>
                <a:ea typeface="Times New Roman"/>
                <a:cs typeface="Arial" pitchFamily="34" charset="0"/>
              </a:rPr>
              <a:t>tặng</a:t>
            </a:r>
            <a:r>
              <a:rPr lang="en-NZ" sz="2800" b="0" i="1" dirty="0">
                <a:solidFill>
                  <a:srgbClr val="000000"/>
                </a:solidFill>
                <a:latin typeface="Arial" pitchFamily="34" charset="0"/>
                <a:ea typeface="Times New Roman"/>
                <a:cs typeface="Arial" pitchFamily="34" charset="0"/>
              </a:rPr>
              <a:t> </a:t>
            </a:r>
            <a:r>
              <a:rPr lang="en-NZ" sz="2800" b="0" i="1" dirty="0" err="1">
                <a:solidFill>
                  <a:srgbClr val="000000"/>
                </a:solidFill>
                <a:latin typeface="Arial" pitchFamily="34" charset="0"/>
                <a:ea typeface="Times New Roman"/>
                <a:cs typeface="Arial" pitchFamily="34" charset="0"/>
              </a:rPr>
              <a:t>hoặc</a:t>
            </a:r>
            <a:r>
              <a:rPr lang="en-NZ" sz="2800" b="0" i="1" dirty="0">
                <a:solidFill>
                  <a:srgbClr val="000000"/>
                </a:solidFill>
                <a:latin typeface="Arial" pitchFamily="34" charset="0"/>
                <a:ea typeface="Times New Roman"/>
                <a:cs typeface="Arial" pitchFamily="34" charset="0"/>
              </a:rPr>
              <a:t> </a:t>
            </a:r>
            <a:r>
              <a:rPr lang="en-NZ" sz="2800" b="0" i="1" dirty="0" err="1">
                <a:solidFill>
                  <a:srgbClr val="000000"/>
                </a:solidFill>
                <a:latin typeface="Arial" pitchFamily="34" charset="0"/>
                <a:ea typeface="Times New Roman"/>
                <a:cs typeface="Arial" pitchFamily="34" charset="0"/>
              </a:rPr>
              <a:t>hàng</a:t>
            </a:r>
            <a:r>
              <a:rPr lang="en-NZ" sz="2800" b="0" i="1" dirty="0">
                <a:solidFill>
                  <a:srgbClr val="000000"/>
                </a:solidFill>
                <a:latin typeface="Arial" pitchFamily="34" charset="0"/>
                <a:ea typeface="Times New Roman"/>
                <a:cs typeface="Arial" pitchFamily="34" charset="0"/>
              </a:rPr>
              <a:t> </a:t>
            </a:r>
            <a:r>
              <a:rPr lang="en-NZ" sz="2800" b="0" i="1" dirty="0" err="1">
                <a:solidFill>
                  <a:srgbClr val="000000"/>
                </a:solidFill>
                <a:latin typeface="Arial" pitchFamily="34" charset="0"/>
                <a:ea typeface="Times New Roman"/>
                <a:cs typeface="Arial" pitchFamily="34" charset="0"/>
              </a:rPr>
              <a:t>viện</a:t>
            </a:r>
            <a:r>
              <a:rPr lang="en-NZ" sz="2800" b="0" i="1" dirty="0">
                <a:solidFill>
                  <a:srgbClr val="000000"/>
                </a:solidFill>
                <a:latin typeface="Arial" pitchFamily="34" charset="0"/>
                <a:ea typeface="Times New Roman"/>
                <a:cs typeface="Arial" pitchFamily="34" charset="0"/>
              </a:rPr>
              <a:t> </a:t>
            </a:r>
            <a:r>
              <a:rPr lang="en-NZ" sz="2800" b="0" i="1" dirty="0" err="1">
                <a:solidFill>
                  <a:srgbClr val="000000"/>
                </a:solidFill>
                <a:latin typeface="Arial" pitchFamily="34" charset="0"/>
                <a:ea typeface="Times New Roman"/>
                <a:cs typeface="Arial" pitchFamily="34" charset="0"/>
              </a:rPr>
              <a:t>trợ</a:t>
            </a:r>
            <a:r>
              <a:rPr lang="en-NZ" sz="2800" b="0" i="1" dirty="0">
                <a:solidFill>
                  <a:srgbClr val="000000"/>
                </a:solidFill>
                <a:latin typeface="Arial" pitchFamily="34" charset="0"/>
                <a:ea typeface="Times New Roman"/>
                <a:cs typeface="Arial" pitchFamily="34" charset="0"/>
              </a:rPr>
              <a:t> </a:t>
            </a:r>
            <a:r>
              <a:rPr lang="en-NZ" sz="2800" b="0" i="1" dirty="0" err="1">
                <a:solidFill>
                  <a:srgbClr val="000000"/>
                </a:solidFill>
                <a:latin typeface="Arial" pitchFamily="34" charset="0"/>
                <a:ea typeface="Times New Roman"/>
                <a:cs typeface="Arial" pitchFamily="34" charset="0"/>
              </a:rPr>
              <a:t>không</a:t>
            </a:r>
            <a:r>
              <a:rPr lang="en-NZ" sz="2800" b="0" i="1" dirty="0">
                <a:solidFill>
                  <a:srgbClr val="000000"/>
                </a:solidFill>
                <a:latin typeface="Arial" pitchFamily="34" charset="0"/>
                <a:ea typeface="Times New Roman"/>
                <a:cs typeface="Arial" pitchFamily="34" charset="0"/>
              </a:rPr>
              <a:t> </a:t>
            </a:r>
            <a:r>
              <a:rPr lang="en-NZ" sz="2800" b="0" i="1" dirty="0" err="1">
                <a:solidFill>
                  <a:srgbClr val="000000"/>
                </a:solidFill>
                <a:latin typeface="Arial" pitchFamily="34" charset="0"/>
                <a:ea typeface="Times New Roman"/>
                <a:cs typeface="Arial" pitchFamily="34" charset="0"/>
              </a:rPr>
              <a:t>hoàn</a:t>
            </a:r>
            <a:r>
              <a:rPr lang="en-NZ" sz="2800" b="0" i="1" dirty="0">
                <a:solidFill>
                  <a:srgbClr val="000000"/>
                </a:solidFill>
                <a:latin typeface="Arial" pitchFamily="34" charset="0"/>
                <a:ea typeface="Times New Roman"/>
                <a:cs typeface="Arial" pitchFamily="34" charset="0"/>
              </a:rPr>
              <a:t> </a:t>
            </a:r>
            <a:r>
              <a:rPr lang="en-NZ" sz="2800" b="0" i="1" dirty="0" err="1">
                <a:solidFill>
                  <a:srgbClr val="000000"/>
                </a:solidFill>
                <a:latin typeface="Arial" pitchFamily="34" charset="0"/>
                <a:ea typeface="Times New Roman"/>
                <a:cs typeface="Arial" pitchFamily="34" charset="0"/>
              </a:rPr>
              <a:t>lại</a:t>
            </a:r>
            <a:endParaRPr lang="en-US" sz="2800" b="0" dirty="0" smtClean="0">
              <a:solidFill>
                <a:prstClr val="black"/>
              </a:solidFill>
              <a:latin typeface="Arial" panose="020B0604020202020204" pitchFamily="34" charset="0"/>
              <a:cs typeface="Arial" panose="020B0604020202020204" pitchFamily="34" charset="0"/>
            </a:endParaRP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74999" y="3221181"/>
            <a:ext cx="3471268" cy="2275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Content Placeholder 2"/>
          <p:cNvSpPr>
            <a:spLocks/>
          </p:cNvSpPr>
          <p:nvPr/>
        </p:nvSpPr>
        <p:spPr bwMode="auto">
          <a:xfrm>
            <a:off x="753475" y="3733800"/>
            <a:ext cx="5218699" cy="1676400"/>
          </a:xfrm>
          <a:prstGeom prst="rect">
            <a:avLst/>
          </a:prstGeom>
          <a:solidFill>
            <a:schemeClr val="bg1"/>
          </a:solidFill>
          <a:ln w="76200" cmpd="tri">
            <a:solidFill>
              <a:schemeClr val="tx2"/>
            </a:solidFill>
            <a:miter lim="800000"/>
            <a:headEnd/>
            <a:tailEnd/>
          </a:ln>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spcBef>
                <a:spcPct val="20000"/>
              </a:spcBef>
              <a:buClr>
                <a:schemeClr val="hlink"/>
              </a:buClr>
              <a:buFont typeface="Wingdings" panose="05000000000000000000" pitchFamily="2" charset="2"/>
              <a:buNone/>
            </a:pPr>
            <a:r>
              <a:rPr lang="nl-NL" altLang="en-US" sz="3000" dirty="0" smtClean="0">
                <a:solidFill>
                  <a:srgbClr val="080002"/>
                </a:solidFill>
                <a:latin typeface="Times New Roman" panose="02020603050405020304" pitchFamily="18" charset="0"/>
                <a:cs typeface="Times New Roman" panose="02020603050405020304" pitchFamily="18" charset="0"/>
              </a:rPr>
              <a:t>Nợ TK 156:       300.000.000</a:t>
            </a:r>
            <a:endParaRPr lang="nl-NL" altLang="en-US" sz="3000" dirty="0">
              <a:solidFill>
                <a:srgbClr val="080002"/>
              </a:solidFill>
              <a:latin typeface="Times New Roman" panose="02020603050405020304" pitchFamily="18" charset="0"/>
              <a:cs typeface="Times New Roman" panose="02020603050405020304" pitchFamily="18" charset="0"/>
            </a:endParaRPr>
          </a:p>
          <a:p>
            <a:pPr algn="just" eaLnBrk="1" hangingPunct="1">
              <a:spcBef>
                <a:spcPct val="20000"/>
              </a:spcBef>
              <a:buClr>
                <a:schemeClr val="hlink"/>
              </a:buClr>
              <a:buFont typeface="Wingdings" panose="05000000000000000000" pitchFamily="2" charset="2"/>
              <a:buNone/>
            </a:pPr>
            <a:r>
              <a:rPr lang="nl-NL" altLang="en-US" sz="3000" dirty="0">
                <a:solidFill>
                  <a:srgbClr val="080002"/>
                </a:solidFill>
                <a:latin typeface="Times New Roman" panose="02020603050405020304" pitchFamily="18" charset="0"/>
                <a:cs typeface="Times New Roman" panose="02020603050405020304" pitchFamily="18" charset="0"/>
              </a:rPr>
              <a:t>   Có </a:t>
            </a:r>
            <a:r>
              <a:rPr lang="nl-NL" altLang="en-US" sz="3000" dirty="0" smtClean="0">
                <a:solidFill>
                  <a:srgbClr val="080002"/>
                </a:solidFill>
                <a:latin typeface="Times New Roman" panose="02020603050405020304" pitchFamily="18" charset="0"/>
                <a:cs typeface="Times New Roman" panose="02020603050405020304" pitchFamily="18" charset="0"/>
              </a:rPr>
              <a:t>TK 4118:    </a:t>
            </a:r>
            <a:r>
              <a:rPr lang="nl-NL" altLang="en-US" sz="3000" dirty="0">
                <a:solidFill>
                  <a:srgbClr val="080002"/>
                </a:solidFill>
                <a:latin typeface="Times New Roman" panose="02020603050405020304" pitchFamily="18" charset="0"/>
                <a:cs typeface="Times New Roman" panose="02020603050405020304" pitchFamily="18" charset="0"/>
              </a:rPr>
              <a:t>3</a:t>
            </a:r>
            <a:r>
              <a:rPr lang="nl-NL" altLang="en-US" sz="3000" dirty="0" smtClean="0">
                <a:solidFill>
                  <a:srgbClr val="080002"/>
                </a:solidFill>
                <a:latin typeface="Times New Roman" panose="02020603050405020304" pitchFamily="18" charset="0"/>
                <a:cs typeface="Times New Roman" panose="02020603050405020304" pitchFamily="18" charset="0"/>
              </a:rPr>
              <a:t>00.000.000</a:t>
            </a:r>
            <a:endParaRPr lang="nl-NL" altLang="en-US" sz="3000" dirty="0">
              <a:solidFill>
                <a:srgbClr val="08000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5317709"/>
      </p:ext>
    </p:extLst>
  </p:cSld>
  <p:clrMapOvr>
    <a:masterClrMapping/>
  </p:clrMapOvr>
  <p:transition spd="med">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Rectangle 5"/>
          <p:cNvSpPr>
            <a:spLocks noChangeArrowheads="1"/>
          </p:cNvSpPr>
          <p:nvPr/>
        </p:nvSpPr>
        <p:spPr bwMode="auto">
          <a:xfrm>
            <a:off x="363954" y="1669594"/>
            <a:ext cx="8399045" cy="1200329"/>
          </a:xfrm>
          <a:prstGeom prst="rect">
            <a:avLst/>
          </a:prstGeom>
          <a:solidFill>
            <a:schemeClr val="bg1"/>
          </a:solidFill>
          <a:ln w="38100" cap="sq" cmpd="dbl">
            <a:solidFill>
              <a:schemeClr val="tx2"/>
            </a:solidFill>
            <a:miter lim="800000"/>
            <a:headEnd type="none" w="sm" len="sm"/>
            <a:tailEnd type="none" w="sm" len="sm"/>
          </a:ln>
        </p:spPr>
        <p:txBody>
          <a:bodyPr wrap="square" anchor="ctr">
            <a:spAutoFit/>
          </a:bodyPr>
          <a:lstStyle/>
          <a:p>
            <a:pPr algn="just">
              <a:spcAft>
                <a:spcPts val="600"/>
              </a:spcAft>
            </a:pPr>
            <a:r>
              <a:rPr lang="en-NZ" sz="2200" dirty="0" err="1" smtClean="0">
                <a:solidFill>
                  <a:srgbClr val="000000"/>
                </a:solidFill>
                <a:latin typeface="Arial" pitchFamily="34" charset="0"/>
                <a:ea typeface="Times New Roman"/>
                <a:cs typeface="Arial" pitchFamily="34" charset="0"/>
              </a:rPr>
              <a:t>Ngày</a:t>
            </a:r>
            <a:r>
              <a:rPr lang="en-NZ" sz="2200" dirty="0" smtClean="0">
                <a:solidFill>
                  <a:srgbClr val="000000"/>
                </a:solidFill>
                <a:latin typeface="Arial" pitchFamily="34" charset="0"/>
                <a:ea typeface="Times New Roman"/>
                <a:cs typeface="Arial" pitchFamily="34" charset="0"/>
              </a:rPr>
              <a:t> 10/5/N </a:t>
            </a:r>
            <a:r>
              <a:rPr lang="en-NZ" sz="2200" dirty="0" err="1" smtClean="0">
                <a:solidFill>
                  <a:srgbClr val="000000"/>
                </a:solidFill>
                <a:latin typeface="Arial" pitchFamily="34" charset="0"/>
                <a:ea typeface="Times New Roman"/>
                <a:cs typeface="Arial" pitchFamily="34" charset="0"/>
              </a:rPr>
              <a:t>công</a:t>
            </a:r>
            <a:r>
              <a:rPr lang="en-NZ" sz="2200" dirty="0" smtClean="0">
                <a:solidFill>
                  <a:srgbClr val="000000"/>
                </a:solidFill>
                <a:latin typeface="Arial" pitchFamily="34" charset="0"/>
                <a:ea typeface="Times New Roman"/>
                <a:cs typeface="Arial" pitchFamily="34" charset="0"/>
              </a:rPr>
              <a:t> ty TT </a:t>
            </a:r>
            <a:r>
              <a:rPr lang="en-NZ" sz="2400" dirty="0" err="1" smtClean="0">
                <a:solidFill>
                  <a:srgbClr val="000000"/>
                </a:solidFill>
                <a:latin typeface="Arial" pitchFamily="34" charset="0"/>
                <a:ea typeface="Times New Roman"/>
                <a:cs typeface="Arial" pitchFamily="34" charset="0"/>
              </a:rPr>
              <a:t>tiến</a:t>
            </a:r>
            <a:r>
              <a:rPr lang="en-NZ" sz="2400" dirty="0" smtClean="0">
                <a:solidFill>
                  <a:srgbClr val="000000"/>
                </a:solidFill>
                <a:latin typeface="Arial" pitchFamily="34" charset="0"/>
                <a:ea typeface="Times New Roman"/>
                <a:cs typeface="Arial" pitchFamily="34" charset="0"/>
              </a:rPr>
              <a:t> </a:t>
            </a:r>
            <a:r>
              <a:rPr lang="en-NZ" sz="2400" dirty="0" err="1" smtClean="0">
                <a:solidFill>
                  <a:srgbClr val="000000"/>
                </a:solidFill>
                <a:latin typeface="Arial" pitchFamily="34" charset="0"/>
                <a:ea typeface="Times New Roman"/>
                <a:cs typeface="Arial" pitchFamily="34" charset="0"/>
              </a:rPr>
              <a:t>hành</a:t>
            </a:r>
            <a:r>
              <a:rPr lang="en-NZ" sz="2400" dirty="0" smtClean="0">
                <a:solidFill>
                  <a:srgbClr val="000000"/>
                </a:solidFill>
                <a:latin typeface="Arial" pitchFamily="34" charset="0"/>
                <a:ea typeface="Times New Roman"/>
                <a:cs typeface="Arial" pitchFamily="34" charset="0"/>
              </a:rPr>
              <a:t> </a:t>
            </a:r>
            <a:r>
              <a:rPr lang="en-NZ" sz="2400" dirty="0" err="1" smtClean="0">
                <a:solidFill>
                  <a:srgbClr val="000000"/>
                </a:solidFill>
                <a:latin typeface="Arial" pitchFamily="34" charset="0"/>
                <a:ea typeface="Times New Roman"/>
                <a:cs typeface="Arial" pitchFamily="34" charset="0"/>
              </a:rPr>
              <a:t>bàn</a:t>
            </a:r>
            <a:r>
              <a:rPr lang="en-NZ" sz="2400" dirty="0" smtClean="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giao</a:t>
            </a:r>
            <a:r>
              <a:rPr lang="en-NZ" sz="2400" dirty="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tài</a:t>
            </a:r>
            <a:r>
              <a:rPr lang="en-NZ" sz="2400" dirty="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sản</a:t>
            </a:r>
            <a:r>
              <a:rPr lang="en-NZ" sz="2400" dirty="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hoàn</a:t>
            </a:r>
            <a:r>
              <a:rPr lang="en-NZ" sz="2400" dirty="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trả</a:t>
            </a:r>
            <a:r>
              <a:rPr lang="en-NZ" sz="2400" dirty="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vốn</a:t>
            </a:r>
            <a:r>
              <a:rPr lang="en-NZ" sz="2400" dirty="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cho</a:t>
            </a:r>
            <a:r>
              <a:rPr lang="en-NZ" sz="2400" dirty="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nhà</a:t>
            </a:r>
            <a:r>
              <a:rPr lang="en-NZ" sz="2400" dirty="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nước</a:t>
            </a:r>
            <a:r>
              <a:rPr lang="en-NZ" sz="2400" dirty="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là</a:t>
            </a:r>
            <a:r>
              <a:rPr lang="en-NZ" sz="2400" dirty="0">
                <a:solidFill>
                  <a:srgbClr val="000000"/>
                </a:solidFill>
                <a:latin typeface="Arial" pitchFamily="34" charset="0"/>
                <a:ea typeface="Times New Roman"/>
                <a:cs typeface="Arial" pitchFamily="34" charset="0"/>
              </a:rPr>
              <a:t> </a:t>
            </a:r>
            <a:r>
              <a:rPr lang="en-NZ" sz="2400" dirty="0" smtClean="0">
                <a:solidFill>
                  <a:srgbClr val="000000"/>
                </a:solidFill>
                <a:latin typeface="Arial" pitchFamily="34" charset="0"/>
                <a:ea typeface="Times New Roman"/>
                <a:cs typeface="Arial" pitchFamily="34" charset="0"/>
              </a:rPr>
              <a:t>800.000.000đ </a:t>
            </a:r>
            <a:r>
              <a:rPr lang="en-NZ" sz="2400" dirty="0" err="1">
                <a:solidFill>
                  <a:srgbClr val="000000"/>
                </a:solidFill>
                <a:latin typeface="Arial" pitchFamily="34" charset="0"/>
                <a:ea typeface="Times New Roman"/>
                <a:cs typeface="Arial" pitchFamily="34" charset="0"/>
              </a:rPr>
              <a:t>gồm</a:t>
            </a:r>
            <a:r>
              <a:rPr lang="en-NZ" sz="2400" dirty="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tiền</a:t>
            </a:r>
            <a:r>
              <a:rPr lang="en-NZ" sz="2400" dirty="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mặt</a:t>
            </a:r>
            <a:r>
              <a:rPr lang="en-NZ" sz="2400" dirty="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là</a:t>
            </a:r>
            <a:r>
              <a:rPr lang="en-NZ" sz="2400" dirty="0">
                <a:solidFill>
                  <a:srgbClr val="000000"/>
                </a:solidFill>
                <a:latin typeface="Arial" pitchFamily="34" charset="0"/>
                <a:ea typeface="Times New Roman"/>
                <a:cs typeface="Arial" pitchFamily="34" charset="0"/>
              </a:rPr>
              <a:t> </a:t>
            </a:r>
            <a:r>
              <a:rPr lang="en-NZ" sz="2400" dirty="0" smtClean="0">
                <a:solidFill>
                  <a:srgbClr val="000000"/>
                </a:solidFill>
                <a:latin typeface="Arial" pitchFamily="34" charset="0"/>
                <a:ea typeface="Times New Roman"/>
                <a:cs typeface="Arial" pitchFamily="34" charset="0"/>
              </a:rPr>
              <a:t>500.000.000đ </a:t>
            </a:r>
            <a:r>
              <a:rPr lang="en-NZ" sz="2400" dirty="0" err="1">
                <a:solidFill>
                  <a:srgbClr val="000000"/>
                </a:solidFill>
                <a:latin typeface="Arial" pitchFamily="34" charset="0"/>
                <a:ea typeface="Times New Roman"/>
                <a:cs typeface="Arial" pitchFamily="34" charset="0"/>
              </a:rPr>
              <a:t>và</a:t>
            </a:r>
            <a:r>
              <a:rPr lang="en-NZ" sz="2400" dirty="0">
                <a:solidFill>
                  <a:srgbClr val="000000"/>
                </a:solidFill>
                <a:latin typeface="Arial" pitchFamily="34" charset="0"/>
                <a:ea typeface="Times New Roman"/>
                <a:cs typeface="Arial" pitchFamily="34" charset="0"/>
              </a:rPr>
              <a:t> </a:t>
            </a:r>
            <a:r>
              <a:rPr lang="en-NZ" sz="2400" dirty="0" err="1" smtClean="0">
                <a:solidFill>
                  <a:srgbClr val="000000"/>
                </a:solidFill>
                <a:latin typeface="Arial" pitchFamily="34" charset="0"/>
                <a:ea typeface="Times New Roman"/>
                <a:cs typeface="Arial" pitchFamily="34" charset="0"/>
              </a:rPr>
              <a:t>hàng</a:t>
            </a:r>
            <a:r>
              <a:rPr lang="en-NZ" sz="2400" dirty="0" smtClean="0">
                <a:solidFill>
                  <a:srgbClr val="000000"/>
                </a:solidFill>
                <a:latin typeface="Arial" pitchFamily="34" charset="0"/>
                <a:ea typeface="Times New Roman"/>
                <a:cs typeface="Arial" pitchFamily="34" charset="0"/>
              </a:rPr>
              <a:t> </a:t>
            </a:r>
            <a:r>
              <a:rPr lang="en-NZ" sz="2400" dirty="0" err="1" smtClean="0">
                <a:solidFill>
                  <a:srgbClr val="000000"/>
                </a:solidFill>
                <a:latin typeface="Arial" pitchFamily="34" charset="0"/>
                <a:ea typeface="Times New Roman"/>
                <a:cs typeface="Arial" pitchFamily="34" charset="0"/>
              </a:rPr>
              <a:t>hóa</a:t>
            </a:r>
            <a:r>
              <a:rPr lang="en-NZ" sz="2400" dirty="0" smtClean="0">
                <a:solidFill>
                  <a:srgbClr val="000000"/>
                </a:solidFill>
                <a:latin typeface="Arial" pitchFamily="34" charset="0"/>
                <a:ea typeface="Times New Roman"/>
                <a:cs typeface="Arial" pitchFamily="34" charset="0"/>
              </a:rPr>
              <a:t> </a:t>
            </a:r>
            <a:r>
              <a:rPr lang="en-NZ" sz="2400" dirty="0" err="1" smtClean="0">
                <a:solidFill>
                  <a:srgbClr val="000000"/>
                </a:solidFill>
                <a:latin typeface="Arial" pitchFamily="34" charset="0"/>
                <a:ea typeface="Times New Roman"/>
                <a:cs typeface="Arial" pitchFamily="34" charset="0"/>
              </a:rPr>
              <a:t>trị</a:t>
            </a:r>
            <a:r>
              <a:rPr lang="en-NZ" sz="2400" dirty="0" smtClean="0">
                <a:solidFill>
                  <a:srgbClr val="000000"/>
                </a:solidFill>
                <a:latin typeface="Arial" pitchFamily="34" charset="0"/>
                <a:ea typeface="Times New Roman"/>
                <a:cs typeface="Arial" pitchFamily="34" charset="0"/>
              </a:rPr>
              <a:t> </a:t>
            </a:r>
            <a:r>
              <a:rPr lang="en-NZ" sz="2400" dirty="0" err="1">
                <a:solidFill>
                  <a:srgbClr val="000000"/>
                </a:solidFill>
                <a:latin typeface="Arial" pitchFamily="34" charset="0"/>
                <a:ea typeface="Times New Roman"/>
                <a:cs typeface="Arial" pitchFamily="34" charset="0"/>
              </a:rPr>
              <a:t>giá</a:t>
            </a:r>
            <a:r>
              <a:rPr lang="en-NZ" sz="2400" dirty="0">
                <a:solidFill>
                  <a:srgbClr val="000000"/>
                </a:solidFill>
                <a:latin typeface="Arial" pitchFamily="34" charset="0"/>
                <a:ea typeface="Times New Roman"/>
                <a:cs typeface="Arial" pitchFamily="34" charset="0"/>
              </a:rPr>
              <a:t> </a:t>
            </a:r>
            <a:r>
              <a:rPr lang="en-NZ" sz="2400" dirty="0" smtClean="0">
                <a:solidFill>
                  <a:srgbClr val="000000"/>
                </a:solidFill>
                <a:latin typeface="Arial" pitchFamily="34" charset="0"/>
                <a:ea typeface="Times New Roman"/>
                <a:cs typeface="Arial" pitchFamily="34" charset="0"/>
              </a:rPr>
              <a:t>300.000.000đ</a:t>
            </a:r>
            <a:endParaRPr lang="en-US" sz="2200" dirty="0">
              <a:solidFill>
                <a:srgbClr val="000000"/>
              </a:solidFill>
              <a:latin typeface="Arial" pitchFamily="34" charset="0"/>
              <a:ea typeface="Times New Roman"/>
              <a:cs typeface="Arial" pitchFamily="34" charset="0"/>
            </a:endParaRPr>
          </a:p>
        </p:txBody>
      </p:sp>
      <p:sp>
        <p:nvSpPr>
          <p:cNvPr id="6" name="Rectangle 2"/>
          <p:cNvSpPr txBox="1">
            <a:spLocks noChangeArrowheads="1"/>
          </p:cNvSpPr>
          <p:nvPr/>
        </p:nvSpPr>
        <p:spPr>
          <a:xfrm>
            <a:off x="363955" y="320675"/>
            <a:ext cx="7886427" cy="823914"/>
          </a:xfrm>
          <a:prstGeom prst="rect">
            <a:avLst/>
          </a:prstGeom>
        </p:spPr>
        <p:txBody>
          <a:bodyPr/>
          <a:lst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a:lstStyle>
          <a:p>
            <a:pPr algn="just">
              <a:spcBef>
                <a:spcPts val="0"/>
              </a:spcBef>
              <a:spcAft>
                <a:spcPts val="600"/>
              </a:spcAft>
            </a:pPr>
            <a:r>
              <a:rPr lang="en-US" sz="3200" dirty="0" err="1" smtClean="0">
                <a:solidFill>
                  <a:prstClr val="black"/>
                </a:solidFill>
                <a:latin typeface="Arial" panose="020B0604020202020204" pitchFamily="34" charset="0"/>
                <a:cs typeface="Arial" panose="020B0604020202020204" pitchFamily="34" charset="0"/>
              </a:rPr>
              <a:t>Ví</a:t>
            </a:r>
            <a:r>
              <a:rPr lang="en-US" sz="3200" dirty="0" smtClean="0">
                <a:solidFill>
                  <a:prstClr val="black"/>
                </a:solidFill>
                <a:latin typeface="Arial" panose="020B0604020202020204" pitchFamily="34" charset="0"/>
                <a:cs typeface="Arial" panose="020B0604020202020204" pitchFamily="34" charset="0"/>
              </a:rPr>
              <a:t> </a:t>
            </a:r>
            <a:r>
              <a:rPr lang="en-US" sz="3200" dirty="0" err="1" smtClean="0">
                <a:solidFill>
                  <a:prstClr val="black"/>
                </a:solidFill>
                <a:latin typeface="Arial" panose="020B0604020202020204" pitchFamily="34" charset="0"/>
                <a:cs typeface="Arial" panose="020B0604020202020204" pitchFamily="34" charset="0"/>
              </a:rPr>
              <a:t>dụ</a:t>
            </a:r>
            <a:r>
              <a:rPr lang="en-US" sz="3200" dirty="0" smtClean="0">
                <a:solidFill>
                  <a:prstClr val="black"/>
                </a:solidFill>
                <a:latin typeface="Arial" panose="020B0604020202020204" pitchFamily="34" charset="0"/>
                <a:cs typeface="Arial" panose="020B0604020202020204" pitchFamily="34" charset="0"/>
              </a:rPr>
              <a:t> 2.5 </a:t>
            </a:r>
            <a:r>
              <a:rPr lang="en-NZ" sz="2800" i="1" dirty="0" err="1">
                <a:solidFill>
                  <a:srgbClr val="000000"/>
                </a:solidFill>
                <a:latin typeface="Times New Roman"/>
                <a:ea typeface="Times New Roman"/>
              </a:rPr>
              <a:t>hoàn</a:t>
            </a:r>
            <a:r>
              <a:rPr lang="en-NZ" sz="2800" i="1" dirty="0">
                <a:solidFill>
                  <a:srgbClr val="000000"/>
                </a:solidFill>
                <a:latin typeface="Times New Roman"/>
                <a:ea typeface="Times New Roman"/>
              </a:rPr>
              <a:t> </a:t>
            </a:r>
            <a:r>
              <a:rPr lang="en-NZ" sz="2800" i="1" dirty="0" err="1">
                <a:solidFill>
                  <a:srgbClr val="000000"/>
                </a:solidFill>
                <a:latin typeface="Times New Roman"/>
                <a:ea typeface="Times New Roman"/>
              </a:rPr>
              <a:t>trả</a:t>
            </a:r>
            <a:r>
              <a:rPr lang="en-NZ" sz="2800" i="1" dirty="0">
                <a:solidFill>
                  <a:srgbClr val="000000"/>
                </a:solidFill>
                <a:latin typeface="Times New Roman"/>
                <a:ea typeface="Times New Roman"/>
              </a:rPr>
              <a:t> </a:t>
            </a:r>
            <a:r>
              <a:rPr lang="en-NZ" sz="2800" i="1" dirty="0" err="1">
                <a:solidFill>
                  <a:srgbClr val="000000"/>
                </a:solidFill>
                <a:latin typeface="Times New Roman"/>
                <a:ea typeface="Times New Roman"/>
              </a:rPr>
              <a:t>vốn</a:t>
            </a:r>
            <a:r>
              <a:rPr lang="en-NZ" sz="2800" i="1" dirty="0">
                <a:solidFill>
                  <a:srgbClr val="000000"/>
                </a:solidFill>
                <a:latin typeface="Times New Roman"/>
                <a:ea typeface="Times New Roman"/>
              </a:rPr>
              <a:t> </a:t>
            </a:r>
            <a:r>
              <a:rPr lang="en-NZ" sz="2800" i="1" dirty="0" err="1">
                <a:solidFill>
                  <a:srgbClr val="000000"/>
                </a:solidFill>
                <a:latin typeface="Times New Roman"/>
                <a:ea typeface="Times New Roman"/>
              </a:rPr>
              <a:t>cho</a:t>
            </a:r>
            <a:r>
              <a:rPr lang="en-NZ" sz="2800" i="1" dirty="0">
                <a:solidFill>
                  <a:srgbClr val="000000"/>
                </a:solidFill>
                <a:latin typeface="Times New Roman"/>
                <a:ea typeface="Times New Roman"/>
              </a:rPr>
              <a:t> </a:t>
            </a:r>
            <a:r>
              <a:rPr lang="en-NZ" sz="2800" i="1" dirty="0" err="1">
                <a:solidFill>
                  <a:srgbClr val="000000"/>
                </a:solidFill>
                <a:latin typeface="Times New Roman"/>
                <a:ea typeface="Times New Roman"/>
              </a:rPr>
              <a:t>các</a:t>
            </a:r>
            <a:r>
              <a:rPr lang="en-NZ" sz="2800" i="1" dirty="0">
                <a:solidFill>
                  <a:srgbClr val="000000"/>
                </a:solidFill>
                <a:latin typeface="Times New Roman"/>
                <a:ea typeface="Times New Roman"/>
              </a:rPr>
              <a:t> </a:t>
            </a:r>
            <a:r>
              <a:rPr lang="en-NZ" sz="2800" i="1" dirty="0" err="1">
                <a:solidFill>
                  <a:srgbClr val="000000"/>
                </a:solidFill>
                <a:latin typeface="Times New Roman"/>
                <a:ea typeface="Times New Roman"/>
              </a:rPr>
              <a:t>chủ</a:t>
            </a:r>
            <a:r>
              <a:rPr lang="en-NZ" sz="2800" i="1" dirty="0">
                <a:solidFill>
                  <a:srgbClr val="000000"/>
                </a:solidFill>
                <a:latin typeface="Times New Roman"/>
                <a:ea typeface="Times New Roman"/>
              </a:rPr>
              <a:t> </a:t>
            </a:r>
            <a:r>
              <a:rPr lang="en-NZ" sz="2800" i="1" dirty="0" err="1">
                <a:solidFill>
                  <a:srgbClr val="000000"/>
                </a:solidFill>
                <a:latin typeface="Times New Roman"/>
                <a:ea typeface="Times New Roman"/>
              </a:rPr>
              <a:t>sở</a:t>
            </a:r>
            <a:r>
              <a:rPr lang="en-NZ" sz="2800" i="1" dirty="0">
                <a:solidFill>
                  <a:srgbClr val="000000"/>
                </a:solidFill>
                <a:latin typeface="Times New Roman"/>
                <a:ea typeface="Times New Roman"/>
              </a:rPr>
              <a:t> </a:t>
            </a:r>
            <a:r>
              <a:rPr lang="en-NZ" sz="2800" i="1" dirty="0" err="1">
                <a:solidFill>
                  <a:srgbClr val="000000"/>
                </a:solidFill>
                <a:latin typeface="Times New Roman"/>
                <a:ea typeface="Times New Roman"/>
              </a:rPr>
              <a:t>hữu</a:t>
            </a:r>
            <a:r>
              <a:rPr lang="en-NZ" sz="2800" dirty="0">
                <a:solidFill>
                  <a:srgbClr val="000000"/>
                </a:solidFill>
                <a:latin typeface="Times New Roman"/>
                <a:ea typeface="Times New Roman"/>
              </a:rPr>
              <a:t>. </a:t>
            </a:r>
            <a:endParaRPr lang="en-US" sz="2800" dirty="0">
              <a:solidFill>
                <a:srgbClr val="000000"/>
              </a:solidFill>
              <a:latin typeface="Times New Roman"/>
              <a:ea typeface="Times New Roman"/>
            </a:endParaRPr>
          </a:p>
          <a:p>
            <a:endParaRPr lang="en-US" sz="2800" b="0" dirty="0" smtClean="0">
              <a:solidFill>
                <a:prstClr val="black"/>
              </a:solidFill>
              <a:latin typeface="Arial" panose="020B0604020202020204" pitchFamily="34" charset="0"/>
              <a:cs typeface="Arial" panose="020B0604020202020204" pitchFamily="34" charset="0"/>
            </a:endParaRPr>
          </a:p>
        </p:txBody>
      </p:sp>
      <p:sp>
        <p:nvSpPr>
          <p:cNvPr id="4" name="Content Placeholder 2"/>
          <p:cNvSpPr>
            <a:spLocks/>
          </p:cNvSpPr>
          <p:nvPr/>
        </p:nvSpPr>
        <p:spPr bwMode="auto">
          <a:xfrm>
            <a:off x="753475" y="3733800"/>
            <a:ext cx="5218699" cy="1676400"/>
          </a:xfrm>
          <a:prstGeom prst="rect">
            <a:avLst/>
          </a:prstGeom>
          <a:solidFill>
            <a:schemeClr val="bg1"/>
          </a:solidFill>
          <a:ln w="76200" cmpd="tri">
            <a:solidFill>
              <a:schemeClr val="tx2"/>
            </a:solidFill>
            <a:miter lim="800000"/>
            <a:headEnd/>
            <a:tailEnd/>
          </a:ln>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spcBef>
                <a:spcPct val="20000"/>
              </a:spcBef>
              <a:buClr>
                <a:schemeClr val="hlink"/>
              </a:buClr>
              <a:buFont typeface="Wingdings" panose="05000000000000000000" pitchFamily="2" charset="2"/>
              <a:buNone/>
            </a:pPr>
            <a:r>
              <a:rPr lang="nl-NL" altLang="en-US" sz="3000" dirty="0" smtClean="0">
                <a:solidFill>
                  <a:srgbClr val="080002"/>
                </a:solidFill>
                <a:latin typeface="Times New Roman" panose="02020603050405020304" pitchFamily="18" charset="0"/>
                <a:cs typeface="Times New Roman" panose="02020603050405020304" pitchFamily="18" charset="0"/>
              </a:rPr>
              <a:t>Nợ 4111:       </a:t>
            </a:r>
            <a:r>
              <a:rPr lang="nl-NL" altLang="en-US" sz="3000" dirty="0">
                <a:solidFill>
                  <a:srgbClr val="080002"/>
                </a:solidFill>
                <a:latin typeface="Times New Roman" panose="02020603050405020304" pitchFamily="18" charset="0"/>
                <a:cs typeface="Times New Roman" panose="02020603050405020304" pitchFamily="18" charset="0"/>
              </a:rPr>
              <a:t>8</a:t>
            </a:r>
            <a:r>
              <a:rPr lang="nl-NL" altLang="en-US" sz="3000" dirty="0" smtClean="0">
                <a:solidFill>
                  <a:srgbClr val="080002"/>
                </a:solidFill>
                <a:latin typeface="Times New Roman" panose="02020603050405020304" pitchFamily="18" charset="0"/>
                <a:cs typeface="Times New Roman" panose="02020603050405020304" pitchFamily="18" charset="0"/>
              </a:rPr>
              <a:t>00.000.000</a:t>
            </a:r>
            <a:endParaRPr lang="nl-NL" altLang="en-US" sz="3000" dirty="0">
              <a:solidFill>
                <a:srgbClr val="080002"/>
              </a:solidFill>
              <a:latin typeface="Times New Roman" panose="02020603050405020304" pitchFamily="18" charset="0"/>
              <a:cs typeface="Times New Roman" panose="02020603050405020304" pitchFamily="18" charset="0"/>
            </a:endParaRPr>
          </a:p>
          <a:p>
            <a:pPr algn="just" eaLnBrk="1" hangingPunct="1">
              <a:spcBef>
                <a:spcPct val="20000"/>
              </a:spcBef>
              <a:buClr>
                <a:schemeClr val="hlink"/>
              </a:buClr>
              <a:buFont typeface="Wingdings" panose="05000000000000000000" pitchFamily="2" charset="2"/>
              <a:buNone/>
            </a:pPr>
            <a:r>
              <a:rPr lang="nl-NL" altLang="en-US" sz="3000" dirty="0">
                <a:solidFill>
                  <a:srgbClr val="080002"/>
                </a:solidFill>
                <a:latin typeface="Times New Roman" panose="02020603050405020304" pitchFamily="18" charset="0"/>
                <a:cs typeface="Times New Roman" panose="02020603050405020304" pitchFamily="18" charset="0"/>
              </a:rPr>
              <a:t>  </a:t>
            </a:r>
            <a:r>
              <a:rPr lang="nl-NL" altLang="en-US" sz="3000" dirty="0" smtClean="0">
                <a:solidFill>
                  <a:srgbClr val="080002"/>
                </a:solidFill>
                <a:latin typeface="Times New Roman" panose="02020603050405020304" pitchFamily="18" charset="0"/>
                <a:cs typeface="Times New Roman" panose="02020603050405020304" pitchFamily="18" charset="0"/>
              </a:rPr>
              <a:t>  </a:t>
            </a:r>
            <a:r>
              <a:rPr lang="nl-NL" altLang="en-US" sz="3000" dirty="0">
                <a:solidFill>
                  <a:srgbClr val="080002"/>
                </a:solidFill>
                <a:latin typeface="Times New Roman" panose="02020603050405020304" pitchFamily="18" charset="0"/>
                <a:cs typeface="Times New Roman" panose="02020603050405020304" pitchFamily="18" charset="0"/>
              </a:rPr>
              <a:t>Có </a:t>
            </a:r>
            <a:r>
              <a:rPr lang="nl-NL" altLang="en-US" sz="3000" dirty="0" smtClean="0">
                <a:solidFill>
                  <a:srgbClr val="080002"/>
                </a:solidFill>
                <a:latin typeface="Times New Roman" panose="02020603050405020304" pitchFamily="18" charset="0"/>
                <a:cs typeface="Times New Roman" panose="02020603050405020304" pitchFamily="18" charset="0"/>
              </a:rPr>
              <a:t>111:    500.000.000</a:t>
            </a:r>
          </a:p>
          <a:p>
            <a:pPr algn="just">
              <a:spcBef>
                <a:spcPct val="20000"/>
              </a:spcBef>
              <a:buClr>
                <a:schemeClr val="hlink"/>
              </a:buClr>
            </a:pPr>
            <a:r>
              <a:rPr lang="nl-NL" altLang="en-US" sz="3000" dirty="0" smtClean="0">
                <a:solidFill>
                  <a:srgbClr val="080002"/>
                </a:solidFill>
                <a:latin typeface="Times New Roman" panose="02020603050405020304" pitchFamily="18" charset="0"/>
                <a:cs typeface="Times New Roman" panose="02020603050405020304" pitchFamily="18" charset="0"/>
              </a:rPr>
              <a:t>     Có 156:    300.000.000</a:t>
            </a:r>
            <a:endParaRPr lang="nl-NL" altLang="en-US" sz="3000" dirty="0">
              <a:solidFill>
                <a:srgbClr val="080002"/>
              </a:solidFill>
              <a:latin typeface="Times New Roman" panose="02020603050405020304" pitchFamily="18" charset="0"/>
              <a:cs typeface="Times New Roman" panose="02020603050405020304" pitchFamily="18" charset="0"/>
            </a:endParaRPr>
          </a:p>
          <a:p>
            <a:pPr algn="just" eaLnBrk="1" hangingPunct="1">
              <a:spcBef>
                <a:spcPct val="20000"/>
              </a:spcBef>
              <a:buClr>
                <a:schemeClr val="hlink"/>
              </a:buClr>
              <a:buFont typeface="Wingdings" panose="05000000000000000000" pitchFamily="2" charset="2"/>
              <a:buNone/>
            </a:pPr>
            <a:endParaRPr lang="nl-NL" altLang="en-US" sz="3000" dirty="0">
              <a:solidFill>
                <a:srgbClr val="08000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6927839"/>
      </p:ext>
    </p:extLst>
  </p:cSld>
  <p:clrMapOvr>
    <a:masterClrMapping/>
  </p:clrMapOvr>
  <p:transition spd="med">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78"/>
          <p:cNvGrpSpPr>
            <a:grpSpLocks/>
          </p:cNvGrpSpPr>
          <p:nvPr/>
        </p:nvGrpSpPr>
        <p:grpSpPr bwMode="auto">
          <a:xfrm>
            <a:off x="4264025" y="1676400"/>
            <a:ext cx="2971800" cy="2706688"/>
            <a:chOff x="2832" y="1008"/>
            <a:chExt cx="1872" cy="1705"/>
          </a:xfrm>
        </p:grpSpPr>
        <p:sp>
          <p:nvSpPr>
            <p:cNvPr id="11287" name="Line 63"/>
            <p:cNvSpPr>
              <a:spLocks noChangeShapeType="1"/>
            </p:cNvSpPr>
            <p:nvPr/>
          </p:nvSpPr>
          <p:spPr bwMode="auto">
            <a:xfrm>
              <a:off x="2832" y="1776"/>
              <a:ext cx="288" cy="0"/>
            </a:xfrm>
            <a:prstGeom prst="line">
              <a:avLst/>
            </a:prstGeom>
            <a:noFill/>
            <a:ln w="28575">
              <a:solidFill>
                <a:schemeClr val="tx2"/>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1288" name="Line 64"/>
            <p:cNvSpPr>
              <a:spLocks noChangeShapeType="1"/>
            </p:cNvSpPr>
            <p:nvPr/>
          </p:nvSpPr>
          <p:spPr bwMode="auto">
            <a:xfrm>
              <a:off x="3120" y="1200"/>
              <a:ext cx="0" cy="1200"/>
            </a:xfrm>
            <a:prstGeom prst="line">
              <a:avLst/>
            </a:prstGeom>
            <a:noFill/>
            <a:ln w="28575">
              <a:solidFill>
                <a:schemeClr val="tx2"/>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1289" name="Line 65"/>
            <p:cNvSpPr>
              <a:spLocks noChangeShapeType="1"/>
            </p:cNvSpPr>
            <p:nvPr/>
          </p:nvSpPr>
          <p:spPr bwMode="auto">
            <a:xfrm>
              <a:off x="3120" y="1200"/>
              <a:ext cx="240" cy="0"/>
            </a:xfrm>
            <a:prstGeom prst="line">
              <a:avLst/>
            </a:prstGeom>
            <a:noFill/>
            <a:ln w="28575">
              <a:solidFill>
                <a:schemeClr val="tx2"/>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11290" name="Line 66"/>
            <p:cNvSpPr>
              <a:spLocks noChangeShapeType="1"/>
            </p:cNvSpPr>
            <p:nvPr/>
          </p:nvSpPr>
          <p:spPr bwMode="auto">
            <a:xfrm>
              <a:off x="3120" y="2400"/>
              <a:ext cx="240" cy="0"/>
            </a:xfrm>
            <a:prstGeom prst="line">
              <a:avLst/>
            </a:prstGeom>
            <a:noFill/>
            <a:ln w="28575">
              <a:solidFill>
                <a:schemeClr val="tx2"/>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11291" name="Text Box 12"/>
            <p:cNvSpPr txBox="1">
              <a:spLocks noChangeArrowheads="1"/>
            </p:cNvSpPr>
            <p:nvPr/>
          </p:nvSpPr>
          <p:spPr bwMode="auto">
            <a:xfrm>
              <a:off x="3360" y="1008"/>
              <a:ext cx="1344" cy="330"/>
            </a:xfrm>
            <a:prstGeom prst="rect">
              <a:avLst/>
            </a:prstGeom>
            <a:solidFill>
              <a:srgbClr val="CCFFCC"/>
            </a:solidFill>
            <a:ln w="12700">
              <a:solidFill>
                <a:srgbClr val="000000"/>
              </a:solidFill>
              <a:miter lim="800000"/>
              <a:headEnd/>
              <a:tailEnd/>
            </a:ln>
            <a:effectLst>
              <a:outerShdw dist="107763" dir="2700000" algn="ctr" rotWithShape="0">
                <a:schemeClr val="bg2"/>
              </a:outerShdw>
            </a:effec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buFont typeface="Wingdings" panose="05000000000000000000" pitchFamily="2" charset="2"/>
                <a:buNone/>
              </a:pPr>
              <a:r>
                <a:rPr lang="en-US" altLang="en-US" sz="2800">
                  <a:solidFill>
                    <a:schemeClr val="tx2"/>
                  </a:solidFill>
                </a:rPr>
                <a:t>Mệnh giá</a:t>
              </a:r>
            </a:p>
          </p:txBody>
        </p:sp>
        <p:sp>
          <p:nvSpPr>
            <p:cNvPr id="11292" name="Text Box 12"/>
            <p:cNvSpPr txBox="1">
              <a:spLocks noChangeArrowheads="1"/>
            </p:cNvSpPr>
            <p:nvPr/>
          </p:nvSpPr>
          <p:spPr bwMode="auto">
            <a:xfrm>
              <a:off x="3360" y="2112"/>
              <a:ext cx="1344" cy="601"/>
            </a:xfrm>
            <a:prstGeom prst="rect">
              <a:avLst/>
            </a:prstGeom>
            <a:solidFill>
              <a:srgbClr val="CCFFCC"/>
            </a:solidFill>
            <a:ln w="12700">
              <a:solidFill>
                <a:srgbClr val="000000"/>
              </a:solidFill>
              <a:miter lim="800000"/>
              <a:headEnd/>
              <a:tailEnd/>
            </a:ln>
            <a:effectLst>
              <a:outerShdw dist="107763" dir="2700000" algn="ctr" rotWithShape="0">
                <a:schemeClr val="bg2"/>
              </a:outerShdw>
            </a:effec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buFont typeface="Wingdings" panose="05000000000000000000" pitchFamily="2" charset="2"/>
                <a:buNone/>
              </a:pPr>
              <a:r>
                <a:rPr lang="en-US" altLang="en-US" sz="2800">
                  <a:solidFill>
                    <a:schemeClr val="tx2"/>
                  </a:solidFill>
                </a:rPr>
                <a:t>Thặng dư vốn cố phần</a:t>
              </a:r>
            </a:p>
          </p:txBody>
        </p:sp>
      </p:grpSp>
      <p:grpSp>
        <p:nvGrpSpPr>
          <p:cNvPr id="12" name="Group 74"/>
          <p:cNvGrpSpPr>
            <a:grpSpLocks/>
          </p:cNvGrpSpPr>
          <p:nvPr/>
        </p:nvGrpSpPr>
        <p:grpSpPr bwMode="auto">
          <a:xfrm>
            <a:off x="1292225" y="2438400"/>
            <a:ext cx="2971800" cy="3343275"/>
            <a:chOff x="768" y="1296"/>
            <a:chExt cx="1872" cy="2106"/>
          </a:xfrm>
        </p:grpSpPr>
        <p:grpSp>
          <p:nvGrpSpPr>
            <p:cNvPr id="11279" name="Group 71"/>
            <p:cNvGrpSpPr>
              <a:grpSpLocks/>
            </p:cNvGrpSpPr>
            <p:nvPr/>
          </p:nvGrpSpPr>
          <p:grpSpPr bwMode="auto">
            <a:xfrm>
              <a:off x="960" y="1296"/>
              <a:ext cx="1680" cy="2106"/>
              <a:chOff x="1152" y="1728"/>
              <a:chExt cx="1680" cy="2106"/>
            </a:xfrm>
          </p:grpSpPr>
          <p:grpSp>
            <p:nvGrpSpPr>
              <p:cNvPr id="11281" name="Group 59"/>
              <p:cNvGrpSpPr>
                <a:grpSpLocks/>
              </p:cNvGrpSpPr>
              <p:nvPr/>
            </p:nvGrpSpPr>
            <p:grpSpPr bwMode="auto">
              <a:xfrm>
                <a:off x="1152" y="2016"/>
                <a:ext cx="336" cy="1680"/>
                <a:chOff x="1152" y="1824"/>
                <a:chExt cx="336" cy="1680"/>
              </a:xfrm>
            </p:grpSpPr>
            <p:sp>
              <p:nvSpPr>
                <p:cNvPr id="11284" name="Line 56"/>
                <p:cNvSpPr>
                  <a:spLocks noChangeShapeType="1"/>
                </p:cNvSpPr>
                <p:nvPr/>
              </p:nvSpPr>
              <p:spPr bwMode="auto">
                <a:xfrm>
                  <a:off x="1152" y="1824"/>
                  <a:ext cx="0" cy="1680"/>
                </a:xfrm>
                <a:prstGeom prst="line">
                  <a:avLst/>
                </a:prstGeom>
                <a:noFill/>
                <a:ln w="28575">
                  <a:solidFill>
                    <a:schemeClr val="tx2"/>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1285" name="Line 57"/>
                <p:cNvSpPr>
                  <a:spLocks noChangeShapeType="1"/>
                </p:cNvSpPr>
                <p:nvPr/>
              </p:nvSpPr>
              <p:spPr bwMode="auto">
                <a:xfrm>
                  <a:off x="1152" y="1824"/>
                  <a:ext cx="336" cy="0"/>
                </a:xfrm>
                <a:prstGeom prst="line">
                  <a:avLst/>
                </a:prstGeom>
                <a:noFill/>
                <a:ln w="28575">
                  <a:solidFill>
                    <a:schemeClr val="tx2"/>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11286" name="Line 58"/>
                <p:cNvSpPr>
                  <a:spLocks noChangeShapeType="1"/>
                </p:cNvSpPr>
                <p:nvPr/>
              </p:nvSpPr>
              <p:spPr bwMode="auto">
                <a:xfrm>
                  <a:off x="1152" y="3504"/>
                  <a:ext cx="336" cy="0"/>
                </a:xfrm>
                <a:prstGeom prst="line">
                  <a:avLst/>
                </a:prstGeom>
                <a:noFill/>
                <a:ln w="28575">
                  <a:solidFill>
                    <a:schemeClr val="tx2"/>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grpSp>
          <p:sp>
            <p:nvSpPr>
              <p:cNvPr id="11282" name="Text Box 12"/>
              <p:cNvSpPr txBox="1">
                <a:spLocks noChangeArrowheads="1"/>
              </p:cNvSpPr>
              <p:nvPr/>
            </p:nvSpPr>
            <p:spPr bwMode="auto">
              <a:xfrm>
                <a:off x="1488" y="1728"/>
                <a:ext cx="1344" cy="601"/>
              </a:xfrm>
              <a:prstGeom prst="rect">
                <a:avLst/>
              </a:prstGeom>
              <a:solidFill>
                <a:srgbClr val="FFFFCC"/>
              </a:solidFill>
              <a:ln w="12700">
                <a:solidFill>
                  <a:srgbClr val="000000"/>
                </a:solidFill>
                <a:miter lim="800000"/>
                <a:headEnd/>
                <a:tailEnd/>
              </a:ln>
              <a:effectLst>
                <a:outerShdw dist="107763" dir="2700000" algn="ctr" rotWithShape="0">
                  <a:schemeClr val="bg2"/>
                </a:outerShdw>
              </a:effec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buFont typeface="Wingdings" panose="05000000000000000000" pitchFamily="2" charset="2"/>
                  <a:buNone/>
                </a:pPr>
                <a:r>
                  <a:rPr lang="en-US" altLang="en-US" sz="2800">
                    <a:solidFill>
                      <a:schemeClr val="tx2"/>
                    </a:solidFill>
                  </a:rPr>
                  <a:t>Vốn đầu tư của CSH</a:t>
                </a:r>
              </a:p>
            </p:txBody>
          </p:sp>
          <p:sp>
            <p:nvSpPr>
              <p:cNvPr id="11283" name="Text Box 12"/>
              <p:cNvSpPr txBox="1">
                <a:spLocks noChangeArrowheads="1"/>
              </p:cNvSpPr>
              <p:nvPr/>
            </p:nvSpPr>
            <p:spPr bwMode="auto">
              <a:xfrm>
                <a:off x="1488" y="3504"/>
                <a:ext cx="1344" cy="330"/>
              </a:xfrm>
              <a:prstGeom prst="rect">
                <a:avLst/>
              </a:prstGeom>
              <a:solidFill>
                <a:srgbClr val="FFFFCC"/>
              </a:solidFill>
              <a:ln w="12700">
                <a:solidFill>
                  <a:srgbClr val="000000"/>
                </a:solidFill>
                <a:miter lim="800000"/>
                <a:headEnd/>
                <a:tailEnd/>
              </a:ln>
              <a:effectLst>
                <a:outerShdw dist="107763" dir="2700000" algn="ctr" rotWithShape="0">
                  <a:schemeClr val="bg2"/>
                </a:outerShdw>
              </a:effec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buFont typeface="Wingdings" panose="05000000000000000000" pitchFamily="2" charset="2"/>
                  <a:buNone/>
                </a:pPr>
                <a:r>
                  <a:rPr lang="en-US" altLang="en-US" sz="2800">
                    <a:solidFill>
                      <a:schemeClr val="tx2"/>
                    </a:solidFill>
                  </a:rPr>
                  <a:t>Vốn khác</a:t>
                </a:r>
              </a:p>
            </p:txBody>
          </p:sp>
        </p:grpSp>
        <p:sp>
          <p:nvSpPr>
            <p:cNvPr id="11280" name="Line 73"/>
            <p:cNvSpPr>
              <a:spLocks noChangeShapeType="1"/>
            </p:cNvSpPr>
            <p:nvPr/>
          </p:nvSpPr>
          <p:spPr bwMode="auto">
            <a:xfrm>
              <a:off x="768" y="2352"/>
              <a:ext cx="192"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grpSp>
      <p:grpSp>
        <p:nvGrpSpPr>
          <p:cNvPr id="21" name="Group 75"/>
          <p:cNvGrpSpPr>
            <a:grpSpLocks/>
          </p:cNvGrpSpPr>
          <p:nvPr/>
        </p:nvGrpSpPr>
        <p:grpSpPr bwMode="auto">
          <a:xfrm>
            <a:off x="7388225" y="1676400"/>
            <a:ext cx="1600200" cy="582613"/>
            <a:chOff x="3168" y="2352"/>
            <a:chExt cx="1008" cy="367"/>
          </a:xfrm>
        </p:grpSpPr>
        <p:sp>
          <p:nvSpPr>
            <p:cNvPr id="11277" name="Rectangle 76"/>
            <p:cNvSpPr>
              <a:spLocks noChangeArrowheads="1"/>
            </p:cNvSpPr>
            <p:nvPr/>
          </p:nvSpPr>
          <p:spPr bwMode="auto">
            <a:xfrm>
              <a:off x="3456" y="2352"/>
              <a:ext cx="720" cy="367"/>
            </a:xfrm>
            <a:prstGeom prst="rect">
              <a:avLst/>
            </a:prstGeom>
            <a:solidFill>
              <a:srgbClr val="CC0000"/>
            </a:solidFill>
            <a:ln w="12700">
              <a:solidFill>
                <a:schemeClr val="tx1"/>
              </a:solidFill>
              <a:miter lim="800000"/>
              <a:headEnd/>
              <a:tailEnd/>
            </a:ln>
            <a:effectLst>
              <a:outerShdw dist="71842" dir="2700000" algn="ctr" rotWithShape="0">
                <a:schemeClr val="tx2"/>
              </a:outerShdw>
            </a:effectLst>
          </p:spPr>
          <p:txBody>
            <a:bodyPr lIns="90488" tIns="44450" rIns="90488" bIns="44450">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spcBef>
                  <a:spcPct val="50000"/>
                </a:spcBef>
              </a:pPr>
              <a:r>
                <a:rPr lang="en-US" altLang="en-US" sz="3200">
                  <a:solidFill>
                    <a:schemeClr val="bg1"/>
                  </a:solidFill>
                  <a:ea typeface="Arial Unicode MS" panose="020B0604020202020204" pitchFamily="34" charset="-128"/>
                  <a:cs typeface="Arial Unicode MS" panose="020B0604020202020204" pitchFamily="34" charset="-128"/>
                </a:rPr>
                <a:t>4111</a:t>
              </a:r>
            </a:p>
          </p:txBody>
        </p:sp>
        <p:sp>
          <p:nvSpPr>
            <p:cNvPr id="11278" name="AutoShape 77"/>
            <p:cNvSpPr>
              <a:spLocks noChangeArrowheads="1"/>
            </p:cNvSpPr>
            <p:nvPr/>
          </p:nvSpPr>
          <p:spPr bwMode="auto">
            <a:xfrm>
              <a:off x="3168" y="2448"/>
              <a:ext cx="240" cy="192"/>
            </a:xfrm>
            <a:prstGeom prst="rightArrow">
              <a:avLst>
                <a:gd name="adj1" fmla="val 50000"/>
                <a:gd name="adj2" fmla="val 31250"/>
              </a:avLst>
            </a:prstGeom>
            <a:solidFill>
              <a:srgbClr val="CC0000"/>
            </a:solidFill>
            <a:ln w="9525">
              <a:solidFill>
                <a:schemeClr val="tx1"/>
              </a:solidFill>
              <a:miter lim="800000"/>
              <a:headEnd/>
              <a:tailEnd/>
            </a:ln>
          </p:spPr>
          <p:txBody>
            <a:bodyPr wrap="none" anchor="ct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endParaRPr lang="en-US" altLang="en-US" sz="2000"/>
            </a:p>
          </p:txBody>
        </p:sp>
      </p:grpSp>
      <p:grpSp>
        <p:nvGrpSpPr>
          <p:cNvPr id="24" name="Group 79"/>
          <p:cNvGrpSpPr>
            <a:grpSpLocks/>
          </p:cNvGrpSpPr>
          <p:nvPr/>
        </p:nvGrpSpPr>
        <p:grpSpPr bwMode="auto">
          <a:xfrm>
            <a:off x="7388225" y="3657600"/>
            <a:ext cx="1600200" cy="582613"/>
            <a:chOff x="3168" y="2352"/>
            <a:chExt cx="1008" cy="367"/>
          </a:xfrm>
        </p:grpSpPr>
        <p:sp>
          <p:nvSpPr>
            <p:cNvPr id="11275" name="Rectangle 80"/>
            <p:cNvSpPr>
              <a:spLocks noChangeArrowheads="1"/>
            </p:cNvSpPr>
            <p:nvPr/>
          </p:nvSpPr>
          <p:spPr bwMode="auto">
            <a:xfrm>
              <a:off x="3456" y="2352"/>
              <a:ext cx="720" cy="367"/>
            </a:xfrm>
            <a:prstGeom prst="rect">
              <a:avLst/>
            </a:prstGeom>
            <a:solidFill>
              <a:srgbClr val="CC0000"/>
            </a:solidFill>
            <a:ln w="12700">
              <a:solidFill>
                <a:schemeClr val="tx1"/>
              </a:solidFill>
              <a:miter lim="800000"/>
              <a:headEnd/>
              <a:tailEnd/>
            </a:ln>
            <a:effectLst>
              <a:outerShdw dist="71842" dir="2700000" algn="ctr" rotWithShape="0">
                <a:schemeClr val="tx2"/>
              </a:outerShdw>
            </a:effectLst>
          </p:spPr>
          <p:txBody>
            <a:bodyPr lIns="90488" tIns="44450" rIns="90488" bIns="44450">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spcBef>
                  <a:spcPct val="50000"/>
                </a:spcBef>
              </a:pPr>
              <a:r>
                <a:rPr lang="en-US" altLang="en-US" sz="3200">
                  <a:solidFill>
                    <a:schemeClr val="bg1"/>
                  </a:solidFill>
                  <a:ea typeface="Arial Unicode MS" panose="020B0604020202020204" pitchFamily="34" charset="-128"/>
                  <a:cs typeface="Arial Unicode MS" panose="020B0604020202020204" pitchFamily="34" charset="-128"/>
                </a:rPr>
                <a:t>4112</a:t>
              </a:r>
            </a:p>
          </p:txBody>
        </p:sp>
        <p:sp>
          <p:nvSpPr>
            <p:cNvPr id="11276" name="AutoShape 81"/>
            <p:cNvSpPr>
              <a:spLocks noChangeArrowheads="1"/>
            </p:cNvSpPr>
            <p:nvPr/>
          </p:nvSpPr>
          <p:spPr bwMode="auto">
            <a:xfrm>
              <a:off x="3168" y="2448"/>
              <a:ext cx="240" cy="192"/>
            </a:xfrm>
            <a:prstGeom prst="rightArrow">
              <a:avLst>
                <a:gd name="adj1" fmla="val 50000"/>
                <a:gd name="adj2" fmla="val 31250"/>
              </a:avLst>
            </a:prstGeom>
            <a:solidFill>
              <a:srgbClr val="CC0000"/>
            </a:solidFill>
            <a:ln w="9525">
              <a:solidFill>
                <a:schemeClr val="tx1"/>
              </a:solidFill>
              <a:miter lim="800000"/>
              <a:headEnd/>
              <a:tailEnd/>
            </a:ln>
          </p:spPr>
          <p:txBody>
            <a:bodyPr wrap="none" anchor="ct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endParaRPr lang="en-US" altLang="en-US" sz="2000"/>
            </a:p>
          </p:txBody>
        </p:sp>
      </p:grpSp>
      <p:grpSp>
        <p:nvGrpSpPr>
          <p:cNvPr id="27" name="Group 82"/>
          <p:cNvGrpSpPr>
            <a:grpSpLocks/>
          </p:cNvGrpSpPr>
          <p:nvPr/>
        </p:nvGrpSpPr>
        <p:grpSpPr bwMode="auto">
          <a:xfrm>
            <a:off x="4416425" y="5257800"/>
            <a:ext cx="1600200" cy="644525"/>
            <a:chOff x="3168" y="2352"/>
            <a:chExt cx="1008" cy="406"/>
          </a:xfrm>
        </p:grpSpPr>
        <p:sp>
          <p:nvSpPr>
            <p:cNvPr id="11273" name="Rectangle 83"/>
            <p:cNvSpPr>
              <a:spLocks noChangeArrowheads="1"/>
            </p:cNvSpPr>
            <p:nvPr/>
          </p:nvSpPr>
          <p:spPr bwMode="auto">
            <a:xfrm>
              <a:off x="3456" y="2352"/>
              <a:ext cx="720" cy="406"/>
            </a:xfrm>
            <a:prstGeom prst="rect">
              <a:avLst/>
            </a:prstGeom>
            <a:solidFill>
              <a:srgbClr val="CC0000"/>
            </a:solidFill>
            <a:ln w="12700">
              <a:solidFill>
                <a:schemeClr val="tx1"/>
              </a:solidFill>
              <a:miter lim="800000"/>
              <a:headEnd/>
              <a:tailEnd/>
            </a:ln>
            <a:effectLst>
              <a:outerShdw dist="71842" dir="2700000" algn="ctr" rotWithShape="0">
                <a:schemeClr val="tx2"/>
              </a:outerShdw>
            </a:effectLst>
          </p:spPr>
          <p:txBody>
            <a:bodyPr lIns="90488" tIns="44450" rIns="90488" bIns="44450">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spcBef>
                  <a:spcPct val="50000"/>
                </a:spcBef>
              </a:pPr>
              <a:r>
                <a:rPr lang="en-US" altLang="en-US" sz="3600">
                  <a:solidFill>
                    <a:schemeClr val="bg1"/>
                  </a:solidFill>
                  <a:ea typeface="Arial Unicode MS" panose="020B0604020202020204" pitchFamily="34" charset="-128"/>
                  <a:cs typeface="Arial Unicode MS" panose="020B0604020202020204" pitchFamily="34" charset="-128"/>
                </a:rPr>
                <a:t>4118</a:t>
              </a:r>
            </a:p>
          </p:txBody>
        </p:sp>
        <p:sp>
          <p:nvSpPr>
            <p:cNvPr id="11274" name="AutoShape 84"/>
            <p:cNvSpPr>
              <a:spLocks noChangeArrowheads="1"/>
            </p:cNvSpPr>
            <p:nvPr/>
          </p:nvSpPr>
          <p:spPr bwMode="auto">
            <a:xfrm>
              <a:off x="3168" y="2448"/>
              <a:ext cx="240" cy="192"/>
            </a:xfrm>
            <a:prstGeom prst="rightArrow">
              <a:avLst>
                <a:gd name="adj1" fmla="val 50000"/>
                <a:gd name="adj2" fmla="val 31250"/>
              </a:avLst>
            </a:prstGeom>
            <a:solidFill>
              <a:srgbClr val="CC0000"/>
            </a:solidFill>
            <a:ln w="9525">
              <a:solidFill>
                <a:schemeClr val="tx1"/>
              </a:solidFill>
              <a:miter lim="800000"/>
              <a:headEnd/>
              <a:tailEnd/>
            </a:ln>
          </p:spPr>
          <p:txBody>
            <a:bodyPr wrap="none" anchor="ct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endParaRPr lang="en-US" altLang="en-US" sz="2800"/>
            </a:p>
          </p:txBody>
        </p:sp>
      </p:grpSp>
      <p:sp>
        <p:nvSpPr>
          <p:cNvPr id="30" name="WordArt 85"/>
          <p:cNvSpPr>
            <a:spLocks noChangeArrowheads="1" noChangeShapeType="1" noTextEdit="1"/>
          </p:cNvSpPr>
          <p:nvPr/>
        </p:nvSpPr>
        <p:spPr bwMode="auto">
          <a:xfrm>
            <a:off x="6016625" y="2514600"/>
            <a:ext cx="2266950" cy="523875"/>
          </a:xfrm>
          <a:prstGeom prst="rect">
            <a:avLst/>
          </a:prstGeom>
        </p:spPr>
        <p:txBody>
          <a:bodyPr wrap="none" fromWordArt="1">
            <a:prstTxWarp prst="textPlain">
              <a:avLst>
                <a:gd name="adj" fmla="val 50000"/>
              </a:avLst>
            </a:prstTxWarp>
          </a:bodyPr>
          <a:lstStyle/>
          <a:p>
            <a:r>
              <a:rPr lang="en-US" sz="4000" kern="10">
                <a:ln w="9525">
                  <a:solidFill>
                    <a:srgbClr val="000000"/>
                  </a:solidFill>
                  <a:round/>
                  <a:headEnd/>
                  <a:tailEnd/>
                </a:ln>
                <a:solidFill>
                  <a:srgbClr val="0000FF"/>
                </a:solidFill>
                <a:latin typeface="Times New Roman" panose="02020603050405020304" pitchFamily="18" charset="0"/>
                <a:cs typeface="Times New Roman" panose="02020603050405020304" pitchFamily="18" charset="0"/>
              </a:rPr>
              <a:t>C.ty cổ phần</a:t>
            </a:r>
          </a:p>
        </p:txBody>
      </p:sp>
      <p:sp>
        <p:nvSpPr>
          <p:cNvPr id="11272" name="Rectangle 2"/>
          <p:cNvSpPr txBox="1">
            <a:spLocks noChangeArrowheads="1"/>
          </p:cNvSpPr>
          <p:nvPr/>
        </p:nvSpPr>
        <p:spPr bwMode="auto">
          <a:xfrm>
            <a:off x="0" y="320675"/>
            <a:ext cx="8988425"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eaLnBrk="1" hangingPunct="1">
              <a:lnSpc>
                <a:spcPct val="90000"/>
              </a:lnSpc>
            </a:pPr>
            <a:r>
              <a:rPr lang="en-US" altLang="en-US" sz="4000" b="1" dirty="0">
                <a:latin typeface="Arial" panose="020B0604020202020204" pitchFamily="34" charset="0"/>
              </a:rPr>
              <a:t>1</a:t>
            </a:r>
            <a:r>
              <a:rPr lang="en-US" altLang="en-US" sz="4000" b="1" dirty="0" smtClean="0">
                <a:latin typeface="Arial" panose="020B0604020202020204" pitchFamily="34" charset="0"/>
              </a:rPr>
              <a:t>.2 </a:t>
            </a:r>
            <a:r>
              <a:rPr lang="en-US" altLang="en-US" sz="4000" b="1" dirty="0" err="1">
                <a:latin typeface="Arial" panose="020B0604020202020204" pitchFamily="34" charset="0"/>
              </a:rPr>
              <a:t>Kế</a:t>
            </a:r>
            <a:r>
              <a:rPr lang="en-US" altLang="en-US" sz="4000" b="1" dirty="0">
                <a:latin typeface="Arial" panose="020B0604020202020204" pitchFamily="34" charset="0"/>
              </a:rPr>
              <a:t> </a:t>
            </a:r>
            <a:r>
              <a:rPr lang="en-US" altLang="en-US" sz="4000" b="1" dirty="0" err="1">
                <a:latin typeface="Arial" panose="020B0604020202020204" pitchFamily="34" charset="0"/>
              </a:rPr>
              <a:t>toán</a:t>
            </a:r>
            <a:r>
              <a:rPr lang="en-US" altLang="en-US" sz="4000" b="1" dirty="0">
                <a:latin typeface="Arial" panose="020B0604020202020204" pitchFamily="34" charset="0"/>
              </a:rPr>
              <a:t> </a:t>
            </a:r>
            <a:r>
              <a:rPr lang="en-US" altLang="en-US" sz="4000" b="1" dirty="0" err="1">
                <a:latin typeface="Arial" panose="020B0604020202020204" pitchFamily="34" charset="0"/>
              </a:rPr>
              <a:t>Vốn</a:t>
            </a:r>
            <a:r>
              <a:rPr lang="en-US" altLang="en-US" sz="4000" b="1" dirty="0">
                <a:latin typeface="Arial" panose="020B0604020202020204" pitchFamily="34" charset="0"/>
              </a:rPr>
              <a:t> </a:t>
            </a:r>
            <a:r>
              <a:rPr lang="en-US" altLang="en-US" sz="4000" b="1" dirty="0" err="1">
                <a:latin typeface="Arial" panose="020B0604020202020204" pitchFamily="34" charset="0"/>
              </a:rPr>
              <a:t>góp</a:t>
            </a:r>
            <a:r>
              <a:rPr lang="en-US" altLang="en-US" sz="4000" b="1" dirty="0">
                <a:latin typeface="Arial" panose="020B0604020202020204" pitchFamily="34" charset="0"/>
              </a:rPr>
              <a:t> </a:t>
            </a:r>
            <a:r>
              <a:rPr lang="en-US" altLang="en-US" sz="4000" b="1" dirty="0" err="1">
                <a:latin typeface="Arial" panose="020B0604020202020204" pitchFamily="34" charset="0"/>
              </a:rPr>
              <a:t>của</a:t>
            </a:r>
            <a:r>
              <a:rPr lang="en-US" altLang="en-US" sz="4000" b="1" dirty="0">
                <a:latin typeface="Arial" panose="020B0604020202020204" pitchFamily="34" charset="0"/>
              </a:rPr>
              <a:t> </a:t>
            </a:r>
            <a:r>
              <a:rPr lang="en-US" altLang="en-US" sz="4000" b="1" dirty="0" err="1">
                <a:latin typeface="Arial" panose="020B0604020202020204" pitchFamily="34" charset="0"/>
              </a:rPr>
              <a:t>chủ</a:t>
            </a:r>
            <a:r>
              <a:rPr lang="en-US" altLang="en-US" sz="4000" b="1" dirty="0">
                <a:latin typeface="Arial" panose="020B0604020202020204" pitchFamily="34" charset="0"/>
              </a:rPr>
              <a:t> </a:t>
            </a:r>
            <a:r>
              <a:rPr lang="en-US" altLang="en-US" sz="4000" b="1" dirty="0" err="1">
                <a:latin typeface="Arial" panose="020B0604020202020204" pitchFamily="34" charset="0"/>
              </a:rPr>
              <a:t>sở</a:t>
            </a:r>
            <a:r>
              <a:rPr lang="en-US" altLang="en-US" sz="4000" b="1" dirty="0">
                <a:latin typeface="Arial" panose="020B0604020202020204" pitchFamily="34" charset="0"/>
              </a:rPr>
              <a:t> </a:t>
            </a:r>
            <a:r>
              <a:rPr lang="en-US" altLang="en-US" sz="4000" b="1" dirty="0" err="1">
                <a:latin typeface="Arial" panose="020B0604020202020204" pitchFamily="34" charset="0"/>
              </a:rPr>
              <a:t>hữu</a:t>
            </a:r>
            <a:endParaRPr lang="en-US" altLang="en-US" sz="4000" b="1" dirty="0">
              <a:latin typeface="Arial" panose="020B0604020202020204" pitchFamily="34" charset="0"/>
            </a:endParaRPr>
          </a:p>
          <a:p>
            <a:pPr algn="ctr" eaLnBrk="1" hangingPunct="1">
              <a:lnSpc>
                <a:spcPct val="90000"/>
              </a:lnSpc>
            </a:pPr>
            <a:endParaRPr lang="en-US" altLang="en-US" sz="4400" b="1" dirty="0">
              <a:latin typeface="Arial" panose="020B0604020202020204" pitchFamily="34" charset="0"/>
            </a:endParaRPr>
          </a:p>
        </p:txBody>
      </p:sp>
    </p:spTree>
    <p:extLst>
      <p:ext uri="{BB962C8B-B14F-4D97-AF65-F5344CB8AC3E}">
        <p14:creationId xmlns:p14="http://schemas.microsoft.com/office/powerpoint/2010/main" val="4093903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checkerboard(across)">
                                      <p:cBhvr>
                                        <p:cTn id="7" dur="500"/>
                                        <p:tgtEl>
                                          <p:spTgt spid="1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checkerboard(across)">
                                      <p:cBhvr>
                                        <p:cTn id="17" dur="500"/>
                                        <p:tgtEl>
                                          <p:spTgt spid="2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nodeType="click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checkerboard(across)">
                                      <p:cBhvr>
                                        <p:cTn id="22" dur="500"/>
                                        <p:tgtEl>
                                          <p:spTgt spid="3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5" presetClass="entr" presetSubtype="10" fill="hold" nodeType="click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checkerboard(across)">
                                      <p:cBhvr>
                                        <p:cTn id="27" dur="500"/>
                                        <p:tgtEl>
                                          <p:spTgt spid="24"/>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5" presetClass="entr" presetSubtype="10" fill="hold" nodeType="click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checkerboard(across)">
                                      <p:cBhvr>
                                        <p:cTn id="3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20"/>
          <p:cNvGrpSpPr>
            <a:grpSpLocks/>
          </p:cNvGrpSpPr>
          <p:nvPr/>
        </p:nvGrpSpPr>
        <p:grpSpPr bwMode="auto">
          <a:xfrm>
            <a:off x="7848600" y="2819400"/>
            <a:ext cx="1295400" cy="1371600"/>
            <a:chOff x="4944" y="1248"/>
            <a:chExt cx="816" cy="864"/>
          </a:xfrm>
        </p:grpSpPr>
        <p:sp>
          <p:nvSpPr>
            <p:cNvPr id="12337" name="Text Box 7"/>
            <p:cNvSpPr txBox="1">
              <a:spLocks noChangeArrowheads="1"/>
            </p:cNvSpPr>
            <p:nvPr/>
          </p:nvSpPr>
          <p:spPr bwMode="auto">
            <a:xfrm>
              <a:off x="5088" y="1248"/>
              <a:ext cx="528" cy="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spcBef>
                  <a:spcPct val="50000"/>
                </a:spcBef>
              </a:pPr>
              <a:r>
                <a:rPr lang="en-US" altLang="en-US" sz="2600" b="1">
                  <a:solidFill>
                    <a:schemeClr val="tx2"/>
                  </a:solidFill>
                  <a:latin typeface="Times New Roman" panose="02020603050405020304" pitchFamily="18" charset="0"/>
                  <a:cs typeface="Times New Roman" panose="02020603050405020304" pitchFamily="18" charset="0"/>
                </a:rPr>
                <a:t>11*</a:t>
              </a:r>
            </a:p>
          </p:txBody>
        </p:sp>
        <p:grpSp>
          <p:nvGrpSpPr>
            <p:cNvPr id="12338" name="Group 23"/>
            <p:cNvGrpSpPr>
              <a:grpSpLocks/>
            </p:cNvGrpSpPr>
            <p:nvPr/>
          </p:nvGrpSpPr>
          <p:grpSpPr bwMode="auto">
            <a:xfrm>
              <a:off x="4944" y="1584"/>
              <a:ext cx="816" cy="528"/>
              <a:chOff x="4272" y="1200"/>
              <a:chExt cx="1309" cy="528"/>
            </a:xfrm>
          </p:grpSpPr>
          <p:sp>
            <p:nvSpPr>
              <p:cNvPr id="12339" name="Line 24"/>
              <p:cNvSpPr>
                <a:spLocks noChangeShapeType="1"/>
              </p:cNvSpPr>
              <p:nvPr/>
            </p:nvSpPr>
            <p:spPr bwMode="auto">
              <a:xfrm>
                <a:off x="4272" y="1200"/>
                <a:ext cx="1309" cy="0"/>
              </a:xfrm>
              <a:prstGeom prst="line">
                <a:avLst/>
              </a:prstGeom>
              <a:noFill/>
              <a:ln w="28575">
                <a:solidFill>
                  <a:schemeClr val="tx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40" name="Line 25"/>
              <p:cNvSpPr>
                <a:spLocks noChangeShapeType="1"/>
              </p:cNvSpPr>
              <p:nvPr/>
            </p:nvSpPr>
            <p:spPr bwMode="auto">
              <a:xfrm>
                <a:off x="4927" y="1200"/>
                <a:ext cx="0" cy="528"/>
              </a:xfrm>
              <a:prstGeom prst="line">
                <a:avLst/>
              </a:prstGeom>
              <a:noFill/>
              <a:ln w="28575">
                <a:solidFill>
                  <a:schemeClr val="tx2"/>
                </a:solidFill>
                <a:round/>
                <a:headEnd/>
                <a:tailEnd/>
              </a:ln>
              <a:extLst>
                <a:ext uri="{909E8E84-426E-40DD-AFC4-6F175D3DCCD1}">
                  <a14:hiddenFill xmlns:a14="http://schemas.microsoft.com/office/drawing/2010/main">
                    <a:noFill/>
                  </a14:hiddenFill>
                </a:ext>
              </a:extLst>
            </p:spPr>
            <p:txBody>
              <a:bodyPr/>
              <a:lstStyle/>
              <a:p>
                <a:endParaRPr lang="en-US"/>
              </a:p>
            </p:txBody>
          </p:sp>
        </p:grpSp>
      </p:grpSp>
      <p:grpSp>
        <p:nvGrpSpPr>
          <p:cNvPr id="4" name="Group 112"/>
          <p:cNvGrpSpPr>
            <a:grpSpLocks/>
          </p:cNvGrpSpPr>
          <p:nvPr/>
        </p:nvGrpSpPr>
        <p:grpSpPr bwMode="auto">
          <a:xfrm>
            <a:off x="4953000" y="2667000"/>
            <a:ext cx="1524000" cy="3505200"/>
            <a:chOff x="2256" y="1152"/>
            <a:chExt cx="960" cy="2208"/>
          </a:xfrm>
        </p:grpSpPr>
        <p:sp>
          <p:nvSpPr>
            <p:cNvPr id="12333" name="Rectangle 81"/>
            <p:cNvSpPr>
              <a:spLocks noChangeArrowheads="1"/>
            </p:cNvSpPr>
            <p:nvPr/>
          </p:nvSpPr>
          <p:spPr bwMode="auto">
            <a:xfrm>
              <a:off x="2448" y="1152"/>
              <a:ext cx="576" cy="333"/>
            </a:xfrm>
            <a:prstGeom prst="rect">
              <a:avLst/>
            </a:prstGeom>
            <a:solidFill>
              <a:srgbClr val="F6E9B4"/>
            </a:solidFill>
            <a:ln w="12700">
              <a:solidFill>
                <a:schemeClr val="tx1"/>
              </a:solidFill>
              <a:miter lim="800000"/>
              <a:headEnd/>
              <a:tailEnd/>
            </a:ln>
            <a:effectLst>
              <a:outerShdw dist="71842" dir="2700000" algn="ctr" rotWithShape="0">
                <a:schemeClr val="tx2"/>
              </a:outerShdw>
            </a:effectLst>
          </p:spPr>
          <p:txBody>
            <a:bodyPr lIns="90488" tIns="44450" rIns="90488" bIns="44450">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spcBef>
                  <a:spcPct val="50000"/>
                </a:spcBef>
              </a:pPr>
              <a:r>
                <a:rPr lang="en-US" altLang="en-US">
                  <a:solidFill>
                    <a:schemeClr val="tx2"/>
                  </a:solidFill>
                  <a:ea typeface="Arial Unicode MS" panose="020B0604020202020204" pitchFamily="34" charset="-128"/>
                  <a:cs typeface="Arial Unicode MS" panose="020B0604020202020204" pitchFamily="34" charset="-128"/>
                </a:rPr>
                <a:t>4111</a:t>
              </a:r>
            </a:p>
          </p:txBody>
        </p:sp>
        <p:grpSp>
          <p:nvGrpSpPr>
            <p:cNvPr id="12334" name="Group 82"/>
            <p:cNvGrpSpPr>
              <a:grpSpLocks/>
            </p:cNvGrpSpPr>
            <p:nvPr/>
          </p:nvGrpSpPr>
          <p:grpSpPr bwMode="auto">
            <a:xfrm>
              <a:off x="2256" y="1584"/>
              <a:ext cx="960" cy="1776"/>
              <a:chOff x="1200" y="2976"/>
              <a:chExt cx="960" cy="1008"/>
            </a:xfrm>
          </p:grpSpPr>
          <p:sp>
            <p:nvSpPr>
              <p:cNvPr id="12335" name="Line 83"/>
              <p:cNvSpPr>
                <a:spLocks noChangeShapeType="1"/>
              </p:cNvSpPr>
              <p:nvPr/>
            </p:nvSpPr>
            <p:spPr bwMode="auto">
              <a:xfrm>
                <a:off x="1200" y="2976"/>
                <a:ext cx="960" cy="0"/>
              </a:xfrm>
              <a:prstGeom prst="line">
                <a:avLst/>
              </a:prstGeom>
              <a:noFill/>
              <a:ln w="38100">
                <a:solidFill>
                  <a:schemeClr val="tx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36" name="Line 84"/>
              <p:cNvSpPr>
                <a:spLocks noChangeShapeType="1"/>
              </p:cNvSpPr>
              <p:nvPr/>
            </p:nvSpPr>
            <p:spPr bwMode="auto">
              <a:xfrm>
                <a:off x="1680" y="2976"/>
                <a:ext cx="0" cy="1008"/>
              </a:xfrm>
              <a:prstGeom prst="line">
                <a:avLst/>
              </a:prstGeom>
              <a:noFill/>
              <a:ln w="38100">
                <a:solidFill>
                  <a:schemeClr val="tx2"/>
                </a:solidFill>
                <a:round/>
                <a:headEnd/>
                <a:tailEnd/>
              </a:ln>
              <a:extLst>
                <a:ext uri="{909E8E84-426E-40DD-AFC4-6F175D3DCCD1}">
                  <a14:hiddenFill xmlns:a14="http://schemas.microsoft.com/office/drawing/2010/main">
                    <a:noFill/>
                  </a14:hiddenFill>
                </a:ext>
              </a:extLst>
            </p:spPr>
            <p:txBody>
              <a:bodyPr/>
              <a:lstStyle/>
              <a:p>
                <a:endParaRPr lang="en-US"/>
              </a:p>
            </p:txBody>
          </p:sp>
        </p:grpSp>
      </p:grpSp>
      <p:grpSp>
        <p:nvGrpSpPr>
          <p:cNvPr id="6" name="Group 121"/>
          <p:cNvGrpSpPr>
            <a:grpSpLocks/>
          </p:cNvGrpSpPr>
          <p:nvPr/>
        </p:nvGrpSpPr>
        <p:grpSpPr bwMode="auto">
          <a:xfrm>
            <a:off x="7772400" y="4724400"/>
            <a:ext cx="1371600" cy="1447800"/>
            <a:chOff x="4896" y="2448"/>
            <a:chExt cx="864" cy="912"/>
          </a:xfrm>
        </p:grpSpPr>
        <p:grpSp>
          <p:nvGrpSpPr>
            <p:cNvPr id="12329" name="Group 102"/>
            <p:cNvGrpSpPr>
              <a:grpSpLocks/>
            </p:cNvGrpSpPr>
            <p:nvPr/>
          </p:nvGrpSpPr>
          <p:grpSpPr bwMode="auto">
            <a:xfrm>
              <a:off x="4896" y="2832"/>
              <a:ext cx="864" cy="528"/>
              <a:chOff x="4272" y="1200"/>
              <a:chExt cx="1309" cy="528"/>
            </a:xfrm>
          </p:grpSpPr>
          <p:sp>
            <p:nvSpPr>
              <p:cNvPr id="12331" name="Line 103"/>
              <p:cNvSpPr>
                <a:spLocks noChangeShapeType="1"/>
              </p:cNvSpPr>
              <p:nvPr/>
            </p:nvSpPr>
            <p:spPr bwMode="auto">
              <a:xfrm>
                <a:off x="4272" y="1200"/>
                <a:ext cx="1309" cy="0"/>
              </a:xfrm>
              <a:prstGeom prst="line">
                <a:avLst/>
              </a:prstGeom>
              <a:noFill/>
              <a:ln w="28575">
                <a:solidFill>
                  <a:schemeClr val="tx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32" name="Line 104"/>
              <p:cNvSpPr>
                <a:spLocks noChangeShapeType="1"/>
              </p:cNvSpPr>
              <p:nvPr/>
            </p:nvSpPr>
            <p:spPr bwMode="auto">
              <a:xfrm>
                <a:off x="4927" y="1200"/>
                <a:ext cx="0" cy="528"/>
              </a:xfrm>
              <a:prstGeom prst="line">
                <a:avLst/>
              </a:prstGeom>
              <a:noFill/>
              <a:ln w="28575">
                <a:solidFill>
                  <a:schemeClr val="tx2"/>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12330" name="Rectangle 105"/>
            <p:cNvSpPr>
              <a:spLocks noChangeArrowheads="1"/>
            </p:cNvSpPr>
            <p:nvPr/>
          </p:nvSpPr>
          <p:spPr bwMode="auto">
            <a:xfrm>
              <a:off x="5088" y="2448"/>
              <a:ext cx="576" cy="333"/>
            </a:xfrm>
            <a:prstGeom prst="rect">
              <a:avLst/>
            </a:prstGeom>
            <a:solidFill>
              <a:srgbClr val="D3F9DC"/>
            </a:solidFill>
            <a:ln w="12700">
              <a:solidFill>
                <a:schemeClr val="tx1"/>
              </a:solidFill>
              <a:miter lim="800000"/>
              <a:headEnd/>
              <a:tailEnd/>
            </a:ln>
            <a:effectLst>
              <a:outerShdw dist="71842" dir="2700000" algn="ctr" rotWithShape="0">
                <a:schemeClr val="tx2"/>
              </a:outerShdw>
            </a:effectLst>
          </p:spPr>
          <p:txBody>
            <a:bodyPr lIns="90488" tIns="44450" rIns="90488" bIns="44450">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spcBef>
                  <a:spcPct val="50000"/>
                </a:spcBef>
              </a:pPr>
              <a:r>
                <a:rPr lang="en-US" altLang="en-US">
                  <a:solidFill>
                    <a:schemeClr val="tx2"/>
                  </a:solidFill>
                  <a:ea typeface="Arial Unicode MS" panose="020B0604020202020204" pitchFamily="34" charset="-128"/>
                  <a:cs typeface="Arial Unicode MS" panose="020B0604020202020204" pitchFamily="34" charset="-128"/>
                </a:rPr>
                <a:t>4112</a:t>
              </a:r>
            </a:p>
          </p:txBody>
        </p:sp>
      </p:grpSp>
      <p:sp>
        <p:nvSpPr>
          <p:cNvPr id="12293" name="Line 118"/>
          <p:cNvSpPr>
            <a:spLocks noChangeShapeType="1"/>
          </p:cNvSpPr>
          <p:nvPr/>
        </p:nvSpPr>
        <p:spPr bwMode="auto">
          <a:xfrm>
            <a:off x="4648200" y="1981200"/>
            <a:ext cx="0" cy="4648200"/>
          </a:xfrm>
          <a:prstGeom prst="line">
            <a:avLst/>
          </a:prstGeom>
          <a:noFill/>
          <a:ln w="28575" cap="rnd">
            <a:solidFill>
              <a:schemeClr val="tx1"/>
            </a:solidFill>
            <a:prstDash val="sysDot"/>
            <a:round/>
            <a:headEnd/>
            <a:tailEnd/>
          </a:ln>
          <a:extLst>
            <a:ext uri="{909E8E84-426E-40DD-AFC4-6F175D3DCCD1}">
              <a14:hiddenFill xmlns:a14="http://schemas.microsoft.com/office/drawing/2010/main">
                <a:noFill/>
              </a14:hiddenFill>
            </a:ext>
          </a:extLst>
        </p:spPr>
        <p:txBody>
          <a:bodyPr wrap="none" anchor="ctr"/>
          <a:lstStyle/>
          <a:p>
            <a:endParaRPr lang="en-US"/>
          </a:p>
        </p:txBody>
      </p:sp>
      <p:grpSp>
        <p:nvGrpSpPr>
          <p:cNvPr id="8" name="Group 127"/>
          <p:cNvGrpSpPr>
            <a:grpSpLocks/>
          </p:cNvGrpSpPr>
          <p:nvPr/>
        </p:nvGrpSpPr>
        <p:grpSpPr bwMode="auto">
          <a:xfrm>
            <a:off x="5867400" y="3429000"/>
            <a:ext cx="2514600" cy="2727325"/>
            <a:chOff x="3696" y="1632"/>
            <a:chExt cx="1584" cy="1718"/>
          </a:xfrm>
        </p:grpSpPr>
        <p:sp>
          <p:nvSpPr>
            <p:cNvPr id="12321" name="Text Box 28"/>
            <p:cNvSpPr txBox="1">
              <a:spLocks noChangeArrowheads="1"/>
            </p:cNvSpPr>
            <p:nvPr/>
          </p:nvSpPr>
          <p:spPr bwMode="auto">
            <a:xfrm>
              <a:off x="3696" y="2160"/>
              <a:ext cx="91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spcBef>
                  <a:spcPct val="50000"/>
                </a:spcBef>
              </a:pPr>
              <a:r>
                <a:rPr lang="en-US" altLang="en-US" sz="2400" b="1">
                  <a:solidFill>
                    <a:schemeClr val="tx2"/>
                  </a:solidFill>
                  <a:latin typeface="Times New Roman" panose="02020603050405020304" pitchFamily="18" charset="0"/>
                  <a:cs typeface="Times New Roman" panose="02020603050405020304" pitchFamily="18" charset="0"/>
                </a:rPr>
                <a:t>Mệnh giá</a:t>
              </a:r>
            </a:p>
          </p:txBody>
        </p:sp>
        <p:grpSp>
          <p:nvGrpSpPr>
            <p:cNvPr id="12322" name="Group 124"/>
            <p:cNvGrpSpPr>
              <a:grpSpLocks/>
            </p:cNvGrpSpPr>
            <p:nvPr/>
          </p:nvGrpSpPr>
          <p:grpSpPr bwMode="auto">
            <a:xfrm>
              <a:off x="3696" y="1920"/>
              <a:ext cx="1488" cy="1200"/>
              <a:chOff x="3696" y="1920"/>
              <a:chExt cx="1488" cy="1200"/>
            </a:xfrm>
          </p:grpSpPr>
          <p:sp>
            <p:nvSpPr>
              <p:cNvPr id="12325" name="Line 27"/>
              <p:cNvSpPr>
                <a:spLocks noChangeShapeType="1"/>
              </p:cNvSpPr>
              <p:nvPr/>
            </p:nvSpPr>
            <p:spPr bwMode="auto">
              <a:xfrm flipH="1">
                <a:off x="3696" y="2496"/>
                <a:ext cx="960" cy="0"/>
              </a:xfrm>
              <a:prstGeom prst="line">
                <a:avLst/>
              </a:prstGeom>
              <a:noFill/>
              <a:ln w="28575">
                <a:solidFill>
                  <a:srgbClr val="000066"/>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2326" name="Line 119"/>
              <p:cNvSpPr>
                <a:spLocks noChangeShapeType="1"/>
              </p:cNvSpPr>
              <p:nvPr/>
            </p:nvSpPr>
            <p:spPr bwMode="auto">
              <a:xfrm flipH="1">
                <a:off x="4656" y="3120"/>
                <a:ext cx="528" cy="0"/>
              </a:xfrm>
              <a:prstGeom prst="line">
                <a:avLst/>
              </a:prstGeom>
              <a:noFill/>
              <a:ln w="28575">
                <a:solidFill>
                  <a:srgbClr val="000066"/>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2327" name="Line 122"/>
              <p:cNvSpPr>
                <a:spLocks noChangeShapeType="1"/>
              </p:cNvSpPr>
              <p:nvPr/>
            </p:nvSpPr>
            <p:spPr bwMode="auto">
              <a:xfrm flipH="1">
                <a:off x="4656" y="1920"/>
                <a:ext cx="528" cy="0"/>
              </a:xfrm>
              <a:prstGeom prst="line">
                <a:avLst/>
              </a:prstGeom>
              <a:noFill/>
              <a:ln w="28575">
                <a:solidFill>
                  <a:srgbClr val="000066"/>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2328" name="Line 123"/>
              <p:cNvSpPr>
                <a:spLocks noChangeShapeType="1"/>
              </p:cNvSpPr>
              <p:nvPr/>
            </p:nvSpPr>
            <p:spPr bwMode="auto">
              <a:xfrm flipV="1">
                <a:off x="4656" y="1920"/>
                <a:ext cx="0" cy="1200"/>
              </a:xfrm>
              <a:prstGeom prst="line">
                <a:avLst/>
              </a:prstGeom>
              <a:noFill/>
              <a:ln w="28575">
                <a:solidFill>
                  <a:srgbClr val="000066"/>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grpSp>
        <p:sp>
          <p:nvSpPr>
            <p:cNvPr id="12323" name="Text Box 125"/>
            <p:cNvSpPr txBox="1">
              <a:spLocks noChangeArrowheads="1"/>
            </p:cNvSpPr>
            <p:nvPr/>
          </p:nvSpPr>
          <p:spPr bwMode="auto">
            <a:xfrm>
              <a:off x="4512" y="1632"/>
              <a:ext cx="62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spcBef>
                  <a:spcPct val="50000"/>
                </a:spcBef>
              </a:pPr>
              <a:r>
                <a:rPr lang="en-US" altLang="en-US" sz="2400">
                  <a:solidFill>
                    <a:schemeClr val="tx2"/>
                  </a:solidFill>
                  <a:latin typeface="Times New Roman" panose="02020603050405020304" pitchFamily="18" charset="0"/>
                  <a:cs typeface="Times New Roman" panose="02020603050405020304" pitchFamily="18" charset="0"/>
                </a:rPr>
                <a:t>Tiền</a:t>
              </a:r>
            </a:p>
          </p:txBody>
        </p:sp>
        <p:sp>
          <p:nvSpPr>
            <p:cNvPr id="12324" name="Text Box 126"/>
            <p:cNvSpPr txBox="1">
              <a:spLocks noChangeArrowheads="1"/>
            </p:cNvSpPr>
            <p:nvPr/>
          </p:nvSpPr>
          <p:spPr bwMode="auto">
            <a:xfrm>
              <a:off x="4608" y="2832"/>
              <a:ext cx="672" cy="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spcBef>
                  <a:spcPct val="50000"/>
                </a:spcBef>
              </a:pPr>
              <a:r>
                <a:rPr lang="en-US" altLang="en-US" sz="2400">
                  <a:solidFill>
                    <a:schemeClr val="tx2"/>
                  </a:solidFill>
                  <a:latin typeface="Times New Roman" panose="02020603050405020304" pitchFamily="18" charset="0"/>
                  <a:cs typeface="Times New Roman" panose="02020603050405020304" pitchFamily="18" charset="0"/>
                </a:rPr>
                <a:t>Thặng dư</a:t>
              </a:r>
            </a:p>
          </p:txBody>
        </p:sp>
      </p:grpSp>
      <p:sp>
        <p:nvSpPr>
          <p:cNvPr id="496769" name="WordArt 129"/>
          <p:cNvSpPr>
            <a:spLocks noChangeArrowheads="1" noChangeShapeType="1" noTextEdit="1"/>
          </p:cNvSpPr>
          <p:nvPr/>
        </p:nvSpPr>
        <p:spPr bwMode="auto">
          <a:xfrm>
            <a:off x="6019800" y="1905000"/>
            <a:ext cx="2971800" cy="3810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en-US" sz="3600" kern="10">
                <a:solidFill>
                  <a:srgbClr val="0000FF"/>
                </a:solidFill>
                <a:effectLst>
                  <a:outerShdw dist="45791" dir="2021404" algn="ctr" rotWithShape="0">
                    <a:srgbClr val="B2B2B2">
                      <a:alpha val="79999"/>
                    </a:srgbClr>
                  </a:outerShdw>
                </a:effectLst>
                <a:latin typeface="Times New Roman" panose="02020603050405020304" pitchFamily="18" charset="0"/>
                <a:cs typeface="Times New Roman" panose="02020603050405020304" pitchFamily="18" charset="0"/>
              </a:rPr>
              <a:t>Giá phát hành &lt; mệnh giá</a:t>
            </a:r>
          </a:p>
        </p:txBody>
      </p:sp>
      <p:sp>
        <p:nvSpPr>
          <p:cNvPr id="496770" name="WordArt 130"/>
          <p:cNvSpPr>
            <a:spLocks noChangeArrowheads="1" noChangeShapeType="1" noTextEdit="1"/>
          </p:cNvSpPr>
          <p:nvPr/>
        </p:nvSpPr>
        <p:spPr bwMode="auto">
          <a:xfrm>
            <a:off x="152400" y="1905000"/>
            <a:ext cx="2971800" cy="3810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en-US" sz="3600" kern="10">
                <a:solidFill>
                  <a:srgbClr val="0000FF"/>
                </a:solidFill>
                <a:effectLst>
                  <a:outerShdw dist="45791" dir="2021404" algn="ctr" rotWithShape="0">
                    <a:srgbClr val="B2B2B2">
                      <a:alpha val="79999"/>
                    </a:srgbClr>
                  </a:outerShdw>
                </a:effectLst>
                <a:latin typeface="Times New Roman" panose="02020603050405020304" pitchFamily="18" charset="0"/>
                <a:cs typeface="Times New Roman" panose="02020603050405020304" pitchFamily="18" charset="0"/>
              </a:rPr>
              <a:t>Giá phát hành &gt; mệnh giá</a:t>
            </a:r>
          </a:p>
        </p:txBody>
      </p:sp>
      <p:grpSp>
        <p:nvGrpSpPr>
          <p:cNvPr id="10" name="Group 51"/>
          <p:cNvGrpSpPr>
            <a:grpSpLocks/>
          </p:cNvGrpSpPr>
          <p:nvPr/>
        </p:nvGrpSpPr>
        <p:grpSpPr bwMode="auto">
          <a:xfrm>
            <a:off x="3162300" y="2819400"/>
            <a:ext cx="1295400" cy="3352800"/>
            <a:chOff x="3162300" y="2819400"/>
            <a:chExt cx="1295400" cy="3352800"/>
          </a:xfrm>
        </p:grpSpPr>
        <p:sp>
          <p:nvSpPr>
            <p:cNvPr id="12318" name="Text Box 132"/>
            <p:cNvSpPr txBox="1">
              <a:spLocks noChangeArrowheads="1"/>
            </p:cNvSpPr>
            <p:nvPr/>
          </p:nvSpPr>
          <p:spPr bwMode="auto">
            <a:xfrm>
              <a:off x="3390900" y="2819400"/>
              <a:ext cx="838200"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spcBef>
                  <a:spcPct val="50000"/>
                </a:spcBef>
              </a:pPr>
              <a:r>
                <a:rPr lang="en-US" altLang="en-US" sz="2600" b="1">
                  <a:solidFill>
                    <a:schemeClr val="tx2"/>
                  </a:solidFill>
                  <a:latin typeface="Times New Roman" panose="02020603050405020304" pitchFamily="18" charset="0"/>
                  <a:cs typeface="Times New Roman" panose="02020603050405020304" pitchFamily="18" charset="0"/>
                </a:rPr>
                <a:t>11*</a:t>
              </a:r>
            </a:p>
          </p:txBody>
        </p:sp>
        <p:sp>
          <p:nvSpPr>
            <p:cNvPr id="12319" name="Line 134"/>
            <p:cNvSpPr>
              <a:spLocks noChangeShapeType="1"/>
            </p:cNvSpPr>
            <p:nvPr/>
          </p:nvSpPr>
          <p:spPr bwMode="auto">
            <a:xfrm>
              <a:off x="3162300" y="3352800"/>
              <a:ext cx="1295400" cy="0"/>
            </a:xfrm>
            <a:prstGeom prst="line">
              <a:avLst/>
            </a:prstGeom>
            <a:noFill/>
            <a:ln w="28575">
              <a:solidFill>
                <a:schemeClr val="tx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20" name="Line 135"/>
            <p:cNvSpPr>
              <a:spLocks noChangeShapeType="1"/>
            </p:cNvSpPr>
            <p:nvPr/>
          </p:nvSpPr>
          <p:spPr bwMode="auto">
            <a:xfrm>
              <a:off x="3810000" y="3352800"/>
              <a:ext cx="0" cy="2819400"/>
            </a:xfrm>
            <a:prstGeom prst="line">
              <a:avLst/>
            </a:prstGeom>
            <a:noFill/>
            <a:ln w="28575">
              <a:solidFill>
                <a:schemeClr val="tx2"/>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11" name="Group 50"/>
          <p:cNvGrpSpPr>
            <a:grpSpLocks/>
          </p:cNvGrpSpPr>
          <p:nvPr/>
        </p:nvGrpSpPr>
        <p:grpSpPr bwMode="auto">
          <a:xfrm>
            <a:off x="266700" y="2667000"/>
            <a:ext cx="1524000" cy="1828800"/>
            <a:chOff x="266700" y="2667000"/>
            <a:chExt cx="1524000" cy="1828800"/>
          </a:xfrm>
        </p:grpSpPr>
        <p:sp>
          <p:nvSpPr>
            <p:cNvPr id="12315" name="Rectangle 137"/>
            <p:cNvSpPr>
              <a:spLocks noChangeArrowheads="1"/>
            </p:cNvSpPr>
            <p:nvPr/>
          </p:nvSpPr>
          <p:spPr bwMode="auto">
            <a:xfrm>
              <a:off x="571500" y="2667000"/>
              <a:ext cx="914400" cy="528638"/>
            </a:xfrm>
            <a:prstGeom prst="rect">
              <a:avLst/>
            </a:prstGeom>
            <a:solidFill>
              <a:srgbClr val="F6E9B4"/>
            </a:solidFill>
            <a:ln w="12700">
              <a:solidFill>
                <a:schemeClr val="tx1"/>
              </a:solidFill>
              <a:miter lim="800000"/>
              <a:headEnd/>
              <a:tailEnd/>
            </a:ln>
            <a:effectLst>
              <a:outerShdw dist="71842" dir="2700000" algn="ctr" rotWithShape="0">
                <a:schemeClr val="tx2"/>
              </a:outerShdw>
            </a:effectLst>
          </p:spPr>
          <p:txBody>
            <a:bodyPr lIns="90488" tIns="44450" rIns="90488" bIns="44450">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spcBef>
                  <a:spcPct val="50000"/>
                </a:spcBef>
              </a:pPr>
              <a:r>
                <a:rPr lang="en-US" altLang="en-US">
                  <a:solidFill>
                    <a:schemeClr val="tx2"/>
                  </a:solidFill>
                  <a:ea typeface="Arial Unicode MS" panose="020B0604020202020204" pitchFamily="34" charset="-128"/>
                  <a:cs typeface="Arial Unicode MS" panose="020B0604020202020204" pitchFamily="34" charset="-128"/>
                </a:rPr>
                <a:t>4111</a:t>
              </a:r>
            </a:p>
          </p:txBody>
        </p:sp>
        <p:sp>
          <p:nvSpPr>
            <p:cNvPr id="12316" name="Line 139"/>
            <p:cNvSpPr>
              <a:spLocks noChangeShapeType="1"/>
            </p:cNvSpPr>
            <p:nvPr/>
          </p:nvSpPr>
          <p:spPr bwMode="auto">
            <a:xfrm>
              <a:off x="266700" y="3352800"/>
              <a:ext cx="1524000" cy="0"/>
            </a:xfrm>
            <a:prstGeom prst="line">
              <a:avLst/>
            </a:prstGeom>
            <a:noFill/>
            <a:ln w="38100">
              <a:solidFill>
                <a:schemeClr val="tx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17" name="Line 140"/>
            <p:cNvSpPr>
              <a:spLocks noChangeShapeType="1"/>
            </p:cNvSpPr>
            <p:nvPr/>
          </p:nvSpPr>
          <p:spPr bwMode="auto">
            <a:xfrm>
              <a:off x="1028700" y="3352800"/>
              <a:ext cx="0" cy="1143000"/>
            </a:xfrm>
            <a:prstGeom prst="line">
              <a:avLst/>
            </a:prstGeom>
            <a:noFill/>
            <a:ln w="38100">
              <a:solidFill>
                <a:schemeClr val="tx2"/>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12" name="Group 141"/>
          <p:cNvGrpSpPr>
            <a:grpSpLocks/>
          </p:cNvGrpSpPr>
          <p:nvPr/>
        </p:nvGrpSpPr>
        <p:grpSpPr bwMode="auto">
          <a:xfrm>
            <a:off x="266700" y="4724400"/>
            <a:ext cx="1371600" cy="1447800"/>
            <a:chOff x="4896" y="2448"/>
            <a:chExt cx="864" cy="912"/>
          </a:xfrm>
        </p:grpSpPr>
        <p:grpSp>
          <p:nvGrpSpPr>
            <p:cNvPr id="12311" name="Group 142"/>
            <p:cNvGrpSpPr>
              <a:grpSpLocks/>
            </p:cNvGrpSpPr>
            <p:nvPr/>
          </p:nvGrpSpPr>
          <p:grpSpPr bwMode="auto">
            <a:xfrm>
              <a:off x="4896" y="2832"/>
              <a:ext cx="864" cy="528"/>
              <a:chOff x="4272" y="1200"/>
              <a:chExt cx="1309" cy="528"/>
            </a:xfrm>
          </p:grpSpPr>
          <p:sp>
            <p:nvSpPr>
              <p:cNvPr id="12313" name="Line 143"/>
              <p:cNvSpPr>
                <a:spLocks noChangeShapeType="1"/>
              </p:cNvSpPr>
              <p:nvPr/>
            </p:nvSpPr>
            <p:spPr bwMode="auto">
              <a:xfrm>
                <a:off x="4272" y="1200"/>
                <a:ext cx="1309" cy="0"/>
              </a:xfrm>
              <a:prstGeom prst="line">
                <a:avLst/>
              </a:prstGeom>
              <a:noFill/>
              <a:ln w="28575">
                <a:solidFill>
                  <a:schemeClr val="tx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14" name="Line 144"/>
              <p:cNvSpPr>
                <a:spLocks noChangeShapeType="1"/>
              </p:cNvSpPr>
              <p:nvPr/>
            </p:nvSpPr>
            <p:spPr bwMode="auto">
              <a:xfrm>
                <a:off x="4927" y="1200"/>
                <a:ext cx="0" cy="528"/>
              </a:xfrm>
              <a:prstGeom prst="line">
                <a:avLst/>
              </a:prstGeom>
              <a:noFill/>
              <a:ln w="28575">
                <a:solidFill>
                  <a:schemeClr val="tx2"/>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12312" name="Rectangle 145"/>
            <p:cNvSpPr>
              <a:spLocks noChangeArrowheads="1"/>
            </p:cNvSpPr>
            <p:nvPr/>
          </p:nvSpPr>
          <p:spPr bwMode="auto">
            <a:xfrm>
              <a:off x="5088" y="2448"/>
              <a:ext cx="576" cy="333"/>
            </a:xfrm>
            <a:prstGeom prst="rect">
              <a:avLst/>
            </a:prstGeom>
            <a:solidFill>
              <a:srgbClr val="D3F9DC"/>
            </a:solidFill>
            <a:ln w="12700">
              <a:solidFill>
                <a:schemeClr val="tx1"/>
              </a:solidFill>
              <a:miter lim="800000"/>
              <a:headEnd/>
              <a:tailEnd/>
            </a:ln>
            <a:effectLst>
              <a:outerShdw dist="71842" dir="2700000" algn="ctr" rotWithShape="0">
                <a:schemeClr val="tx2"/>
              </a:outerShdw>
            </a:effectLst>
          </p:spPr>
          <p:txBody>
            <a:bodyPr lIns="90488" tIns="44450" rIns="90488" bIns="44450">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spcBef>
                  <a:spcPct val="50000"/>
                </a:spcBef>
              </a:pPr>
              <a:r>
                <a:rPr lang="en-US" altLang="en-US">
                  <a:solidFill>
                    <a:schemeClr val="tx2"/>
                  </a:solidFill>
                  <a:ea typeface="Arial Unicode MS" panose="020B0604020202020204" pitchFamily="34" charset="-128"/>
                  <a:cs typeface="Arial Unicode MS" panose="020B0604020202020204" pitchFamily="34" charset="-128"/>
                </a:rPr>
                <a:t>4112</a:t>
              </a:r>
            </a:p>
          </p:txBody>
        </p:sp>
      </p:grpSp>
      <p:grpSp>
        <p:nvGrpSpPr>
          <p:cNvPr id="14" name="Group 157"/>
          <p:cNvGrpSpPr>
            <a:grpSpLocks/>
          </p:cNvGrpSpPr>
          <p:nvPr/>
        </p:nvGrpSpPr>
        <p:grpSpPr bwMode="auto">
          <a:xfrm>
            <a:off x="1104900" y="3429000"/>
            <a:ext cx="2514600" cy="2803525"/>
            <a:chOff x="672" y="1872"/>
            <a:chExt cx="1584" cy="1766"/>
          </a:xfrm>
        </p:grpSpPr>
        <p:sp>
          <p:nvSpPr>
            <p:cNvPr id="12303" name="Text Box 147"/>
            <p:cNvSpPr txBox="1">
              <a:spLocks noChangeArrowheads="1"/>
            </p:cNvSpPr>
            <p:nvPr/>
          </p:nvSpPr>
          <p:spPr bwMode="auto">
            <a:xfrm>
              <a:off x="672" y="1872"/>
              <a:ext cx="91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spcBef>
                  <a:spcPct val="50000"/>
                </a:spcBef>
              </a:pPr>
              <a:r>
                <a:rPr lang="en-US" altLang="en-US" sz="2400" b="1">
                  <a:solidFill>
                    <a:schemeClr val="tx2"/>
                  </a:solidFill>
                  <a:latin typeface="Times New Roman" panose="02020603050405020304" pitchFamily="18" charset="0"/>
                  <a:cs typeface="Times New Roman" panose="02020603050405020304" pitchFamily="18" charset="0"/>
                </a:rPr>
                <a:t>Mệnh giá</a:t>
              </a:r>
            </a:p>
          </p:txBody>
        </p:sp>
        <p:sp>
          <p:nvSpPr>
            <p:cNvPr id="12304" name="Text Box 153"/>
            <p:cNvSpPr txBox="1">
              <a:spLocks noChangeArrowheads="1"/>
            </p:cNvSpPr>
            <p:nvPr/>
          </p:nvSpPr>
          <p:spPr bwMode="auto">
            <a:xfrm>
              <a:off x="1584" y="2448"/>
              <a:ext cx="62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spcBef>
                  <a:spcPct val="50000"/>
                </a:spcBef>
              </a:pPr>
              <a:r>
                <a:rPr lang="en-US" altLang="en-US" sz="2400">
                  <a:solidFill>
                    <a:schemeClr val="tx2"/>
                  </a:solidFill>
                  <a:latin typeface="Times New Roman" panose="02020603050405020304" pitchFamily="18" charset="0"/>
                  <a:cs typeface="Times New Roman" panose="02020603050405020304" pitchFamily="18" charset="0"/>
                </a:rPr>
                <a:t>Tiền</a:t>
              </a:r>
            </a:p>
          </p:txBody>
        </p:sp>
        <p:sp>
          <p:nvSpPr>
            <p:cNvPr id="12305" name="Text Box 154"/>
            <p:cNvSpPr txBox="1">
              <a:spLocks noChangeArrowheads="1"/>
            </p:cNvSpPr>
            <p:nvPr/>
          </p:nvSpPr>
          <p:spPr bwMode="auto">
            <a:xfrm>
              <a:off x="768" y="3120"/>
              <a:ext cx="672" cy="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spcBef>
                  <a:spcPct val="50000"/>
                </a:spcBef>
              </a:pPr>
              <a:r>
                <a:rPr lang="en-US" altLang="en-US" sz="2400">
                  <a:solidFill>
                    <a:schemeClr val="tx2"/>
                  </a:solidFill>
                  <a:latin typeface="Times New Roman" panose="02020603050405020304" pitchFamily="18" charset="0"/>
                  <a:cs typeface="Times New Roman" panose="02020603050405020304" pitchFamily="18" charset="0"/>
                </a:rPr>
                <a:t>Thặng dư</a:t>
              </a:r>
            </a:p>
          </p:txBody>
        </p:sp>
        <p:grpSp>
          <p:nvGrpSpPr>
            <p:cNvPr id="12306" name="Group 156"/>
            <p:cNvGrpSpPr>
              <a:grpSpLocks/>
            </p:cNvGrpSpPr>
            <p:nvPr/>
          </p:nvGrpSpPr>
          <p:grpSpPr bwMode="auto">
            <a:xfrm>
              <a:off x="768" y="2160"/>
              <a:ext cx="1488" cy="1248"/>
              <a:chOff x="768" y="2160"/>
              <a:chExt cx="1488" cy="1248"/>
            </a:xfrm>
          </p:grpSpPr>
          <p:sp>
            <p:nvSpPr>
              <p:cNvPr id="12307" name="Line 149"/>
              <p:cNvSpPr>
                <a:spLocks noChangeShapeType="1"/>
              </p:cNvSpPr>
              <p:nvPr/>
            </p:nvSpPr>
            <p:spPr bwMode="auto">
              <a:xfrm flipH="1">
                <a:off x="768" y="2160"/>
                <a:ext cx="720" cy="0"/>
              </a:xfrm>
              <a:prstGeom prst="line">
                <a:avLst/>
              </a:prstGeom>
              <a:noFill/>
              <a:ln w="28575">
                <a:solidFill>
                  <a:srgbClr val="000066"/>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2308" name="Line 151"/>
              <p:cNvSpPr>
                <a:spLocks noChangeShapeType="1"/>
              </p:cNvSpPr>
              <p:nvPr/>
            </p:nvSpPr>
            <p:spPr bwMode="auto">
              <a:xfrm flipH="1">
                <a:off x="1488" y="2784"/>
                <a:ext cx="768" cy="0"/>
              </a:xfrm>
              <a:prstGeom prst="line">
                <a:avLst/>
              </a:prstGeom>
              <a:noFill/>
              <a:ln w="28575">
                <a:solidFill>
                  <a:srgbClr val="000066"/>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2309" name="Line 152"/>
              <p:cNvSpPr>
                <a:spLocks noChangeShapeType="1"/>
              </p:cNvSpPr>
              <p:nvPr/>
            </p:nvSpPr>
            <p:spPr bwMode="auto">
              <a:xfrm flipV="1">
                <a:off x="1488" y="2160"/>
                <a:ext cx="0" cy="1248"/>
              </a:xfrm>
              <a:prstGeom prst="line">
                <a:avLst/>
              </a:prstGeom>
              <a:noFill/>
              <a:ln w="28575">
                <a:solidFill>
                  <a:srgbClr val="000066"/>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2310" name="Line 155"/>
              <p:cNvSpPr>
                <a:spLocks noChangeShapeType="1"/>
              </p:cNvSpPr>
              <p:nvPr/>
            </p:nvSpPr>
            <p:spPr bwMode="auto">
              <a:xfrm flipH="1">
                <a:off x="768" y="3408"/>
                <a:ext cx="720" cy="0"/>
              </a:xfrm>
              <a:prstGeom prst="line">
                <a:avLst/>
              </a:prstGeom>
              <a:noFill/>
              <a:ln w="28575">
                <a:solidFill>
                  <a:srgbClr val="000066"/>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sp>
        <p:nvSpPr>
          <p:cNvPr id="496798" name="Title 1"/>
          <p:cNvSpPr>
            <a:spLocks/>
          </p:cNvSpPr>
          <p:nvPr/>
        </p:nvSpPr>
        <p:spPr bwMode="white">
          <a:xfrm>
            <a:off x="152400" y="1417638"/>
            <a:ext cx="3276600" cy="487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US" altLang="en-US" sz="2800" b="1">
                <a:solidFill>
                  <a:srgbClr val="CC6600"/>
                </a:solidFill>
              </a:rPr>
              <a:t>Phát hành cổ phiếu</a:t>
            </a:r>
          </a:p>
        </p:txBody>
      </p:sp>
      <p:sp>
        <p:nvSpPr>
          <p:cNvPr id="12302" name="Rectangle 2"/>
          <p:cNvSpPr txBox="1">
            <a:spLocks noChangeArrowheads="1"/>
          </p:cNvSpPr>
          <p:nvPr/>
        </p:nvSpPr>
        <p:spPr bwMode="auto">
          <a:xfrm>
            <a:off x="363538" y="320675"/>
            <a:ext cx="7529512"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eaLnBrk="1" hangingPunct="1">
              <a:lnSpc>
                <a:spcPct val="90000"/>
              </a:lnSpc>
            </a:pPr>
            <a:r>
              <a:rPr lang="en-US" altLang="en-US" sz="4000" b="1" dirty="0">
                <a:latin typeface="Arial" panose="020B0604020202020204" pitchFamily="34" charset="0"/>
              </a:rPr>
              <a:t>1</a:t>
            </a:r>
            <a:r>
              <a:rPr lang="en-US" altLang="en-US" sz="4000" b="1" dirty="0" smtClean="0">
                <a:latin typeface="Arial" panose="020B0604020202020204" pitchFamily="34" charset="0"/>
              </a:rPr>
              <a:t>.2 </a:t>
            </a:r>
            <a:r>
              <a:rPr lang="en-US" altLang="en-US" sz="4000" b="1" dirty="0" err="1" smtClean="0">
                <a:latin typeface="Arial" panose="020B0604020202020204" pitchFamily="34" charset="0"/>
              </a:rPr>
              <a:t>PHÁT</a:t>
            </a:r>
            <a:r>
              <a:rPr lang="en-US" altLang="en-US" sz="4000" b="1" dirty="0" smtClean="0">
                <a:latin typeface="Arial" panose="020B0604020202020204" pitchFamily="34" charset="0"/>
              </a:rPr>
              <a:t> </a:t>
            </a:r>
            <a:r>
              <a:rPr lang="en-US" altLang="en-US" sz="4000" b="1" dirty="0" err="1" smtClean="0">
                <a:latin typeface="Arial" panose="020B0604020202020204" pitchFamily="34" charset="0"/>
              </a:rPr>
              <a:t>HÀNH</a:t>
            </a:r>
            <a:r>
              <a:rPr lang="en-US" altLang="en-US" sz="4000" b="1" dirty="0" smtClean="0">
                <a:latin typeface="Arial" panose="020B0604020202020204" pitchFamily="34" charset="0"/>
              </a:rPr>
              <a:t> </a:t>
            </a:r>
            <a:r>
              <a:rPr lang="en-US" altLang="en-US" sz="4000" b="1" dirty="0" err="1" smtClean="0">
                <a:latin typeface="Arial" panose="020B0604020202020204" pitchFamily="34" charset="0"/>
              </a:rPr>
              <a:t>CỔ</a:t>
            </a:r>
            <a:r>
              <a:rPr lang="en-US" altLang="en-US" sz="4000" b="1" dirty="0" smtClean="0">
                <a:latin typeface="Arial" panose="020B0604020202020204" pitchFamily="34" charset="0"/>
              </a:rPr>
              <a:t> </a:t>
            </a:r>
            <a:r>
              <a:rPr lang="en-US" altLang="en-US" sz="4000" b="1" dirty="0" err="1" smtClean="0">
                <a:latin typeface="Arial" panose="020B0604020202020204" pitchFamily="34" charset="0"/>
              </a:rPr>
              <a:t>PHIẾU</a:t>
            </a:r>
            <a:endParaRPr lang="en-US" altLang="en-US" sz="4400" b="1" dirty="0">
              <a:latin typeface="Arial" panose="020B0604020202020204" pitchFamily="34" charset="0"/>
            </a:endParaRPr>
          </a:p>
        </p:txBody>
      </p:sp>
    </p:spTree>
    <p:extLst>
      <p:ext uri="{BB962C8B-B14F-4D97-AF65-F5344CB8AC3E}">
        <p14:creationId xmlns:p14="http://schemas.microsoft.com/office/powerpoint/2010/main" val="80200824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0" presetClass="entr" presetSubtype="0" fill="hold" grpId="0" nodeType="clickEffect">
                                  <p:stCondLst>
                                    <p:cond delay="0"/>
                                  </p:stCondLst>
                                  <p:iterate type="lt">
                                    <p:tmPct val="10000"/>
                                  </p:iterate>
                                  <p:childTnLst>
                                    <p:set>
                                      <p:cBhvr>
                                        <p:cTn id="6" dur="1" fill="hold">
                                          <p:stCondLst>
                                            <p:cond delay="0"/>
                                          </p:stCondLst>
                                        </p:cTn>
                                        <p:tgtEl>
                                          <p:spTgt spid="496798"/>
                                        </p:tgtEl>
                                        <p:attrNameLst>
                                          <p:attrName>style.visibility</p:attrName>
                                        </p:attrNameLst>
                                      </p:cBhvr>
                                      <p:to>
                                        <p:strVal val="visible"/>
                                      </p:to>
                                    </p:set>
                                    <p:animEffect transition="in" filter="fade">
                                      <p:cBhvr>
                                        <p:cTn id="7" dur="1000"/>
                                        <p:tgtEl>
                                          <p:spTgt spid="496798"/>
                                        </p:tgtEl>
                                      </p:cBhvr>
                                    </p:animEffect>
                                    <p:anim calcmode="lin" valueType="num">
                                      <p:cBhvr>
                                        <p:cTn id="8" dur="1000" fill="hold"/>
                                        <p:tgtEl>
                                          <p:spTgt spid="496798"/>
                                        </p:tgtEl>
                                        <p:attrNameLst>
                                          <p:attrName>ppt_x</p:attrName>
                                        </p:attrNameLst>
                                      </p:cBhvr>
                                      <p:tavLst>
                                        <p:tav tm="0">
                                          <p:val>
                                            <p:strVal val="#ppt_x-.1"/>
                                          </p:val>
                                        </p:tav>
                                        <p:tav tm="100000">
                                          <p:val>
                                            <p:strVal val="#ppt_x"/>
                                          </p:val>
                                        </p:tav>
                                      </p:tavLst>
                                    </p:anim>
                                    <p:anim calcmode="lin" valueType="num">
                                      <p:cBhvr>
                                        <p:cTn id="9" dur="1000" fill="hold"/>
                                        <p:tgtEl>
                                          <p:spTgt spid="496798"/>
                                        </p:tgtEl>
                                        <p:attrNameLst>
                                          <p:attrName>ppt_y</p:attrName>
                                        </p:attrNameLst>
                                      </p:cBhvr>
                                      <p:tavLst>
                                        <p:tav tm="0">
                                          <p:val>
                                            <p:strVal val="#ppt_y"/>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5" presetClass="entr" presetSubtype="10" fill="hold" nodeType="clickEffect">
                                  <p:stCondLst>
                                    <p:cond delay="0"/>
                                  </p:stCondLst>
                                  <p:childTnLst>
                                    <p:set>
                                      <p:cBhvr>
                                        <p:cTn id="13" dur="1" fill="hold">
                                          <p:stCondLst>
                                            <p:cond delay="0"/>
                                          </p:stCondLst>
                                        </p:cTn>
                                        <p:tgtEl>
                                          <p:spTgt spid="496770"/>
                                        </p:tgtEl>
                                        <p:attrNameLst>
                                          <p:attrName>style.visibility</p:attrName>
                                        </p:attrNameLst>
                                      </p:cBhvr>
                                      <p:to>
                                        <p:strVal val="visible"/>
                                      </p:to>
                                    </p:set>
                                    <p:animEffect transition="in" filter="checkerboard(across)">
                                      <p:cBhvr>
                                        <p:cTn id="14" dur="500"/>
                                        <p:tgtEl>
                                          <p:spTgt spid="496770"/>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5" presetClass="entr" presetSubtype="1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checkerboard(across)">
                                      <p:cBhvr>
                                        <p:cTn id="19" dur="500"/>
                                        <p:tgtEl>
                                          <p:spTgt spid="10"/>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5" presetClass="entr" presetSubtype="10" fill="hold"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checkerboard(across)">
                                      <p:cBhvr>
                                        <p:cTn id="24" dur="500"/>
                                        <p:tgtEl>
                                          <p:spTgt spid="14"/>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5" presetClass="entr" presetSubtype="10" fill="hold"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checkerboard(across)">
                                      <p:cBhvr>
                                        <p:cTn id="29" dur="500"/>
                                        <p:tgtEl>
                                          <p:spTgt spid="11"/>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5" presetClass="entr" presetSubtype="10" fill="hold" nodeType="click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checkerboard(across)">
                                      <p:cBhvr>
                                        <p:cTn id="34" dur="500"/>
                                        <p:tgtEl>
                                          <p:spTgt spid="12"/>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5" presetClass="entr" presetSubtype="10" fill="hold" nodeType="clickEffect">
                                  <p:stCondLst>
                                    <p:cond delay="0"/>
                                  </p:stCondLst>
                                  <p:childTnLst>
                                    <p:set>
                                      <p:cBhvr>
                                        <p:cTn id="38" dur="1" fill="hold">
                                          <p:stCondLst>
                                            <p:cond delay="0"/>
                                          </p:stCondLst>
                                        </p:cTn>
                                        <p:tgtEl>
                                          <p:spTgt spid="496769"/>
                                        </p:tgtEl>
                                        <p:attrNameLst>
                                          <p:attrName>style.visibility</p:attrName>
                                        </p:attrNameLst>
                                      </p:cBhvr>
                                      <p:to>
                                        <p:strVal val="visible"/>
                                      </p:to>
                                    </p:set>
                                    <p:animEffect transition="in" filter="checkerboard(across)">
                                      <p:cBhvr>
                                        <p:cTn id="39" dur="500"/>
                                        <p:tgtEl>
                                          <p:spTgt spid="496769"/>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5" presetClass="entr" presetSubtype="10" fill="hold" nodeType="clickEffect">
                                  <p:stCondLst>
                                    <p:cond delay="0"/>
                                  </p:stCondLst>
                                  <p:childTnLst>
                                    <p:set>
                                      <p:cBhvr>
                                        <p:cTn id="43" dur="1" fill="hold">
                                          <p:stCondLst>
                                            <p:cond delay="0"/>
                                          </p:stCondLst>
                                        </p:cTn>
                                        <p:tgtEl>
                                          <p:spTgt spid="2"/>
                                        </p:tgtEl>
                                        <p:attrNameLst>
                                          <p:attrName>style.visibility</p:attrName>
                                        </p:attrNameLst>
                                      </p:cBhvr>
                                      <p:to>
                                        <p:strVal val="visible"/>
                                      </p:to>
                                    </p:set>
                                    <p:animEffect transition="in" filter="checkerboard(across)">
                                      <p:cBhvr>
                                        <p:cTn id="44" dur="500"/>
                                        <p:tgtEl>
                                          <p:spTgt spid="2"/>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5" presetClass="entr" presetSubtype="10" fill="hold" nodeType="click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checkerboard(across)">
                                      <p:cBhvr>
                                        <p:cTn id="49" dur="500"/>
                                        <p:tgtEl>
                                          <p:spTgt spid="8"/>
                                        </p:tgtEl>
                                      </p:cBhvr>
                                    </p:animEffect>
                                  </p:childTnLst>
                                </p:cTn>
                              </p:par>
                            </p:childTnLst>
                          </p:cTn>
                        </p:par>
                      </p:childTnLst>
                    </p:cTn>
                  </p:par>
                  <p:par>
                    <p:cTn id="50" fill="hold" nodeType="clickPar">
                      <p:stCondLst>
                        <p:cond delay="indefinite"/>
                      </p:stCondLst>
                      <p:childTnLst>
                        <p:par>
                          <p:cTn id="51" fill="hold" nodeType="withGroup">
                            <p:stCondLst>
                              <p:cond delay="0"/>
                            </p:stCondLst>
                            <p:childTnLst>
                              <p:par>
                                <p:cTn id="52" presetID="5" presetClass="entr" presetSubtype="10" fill="hold" nodeType="clickEffect">
                                  <p:stCondLst>
                                    <p:cond delay="0"/>
                                  </p:stCondLst>
                                  <p:childTnLst>
                                    <p:set>
                                      <p:cBhvr>
                                        <p:cTn id="53" dur="1" fill="hold">
                                          <p:stCondLst>
                                            <p:cond delay="0"/>
                                          </p:stCondLst>
                                        </p:cTn>
                                        <p:tgtEl>
                                          <p:spTgt spid="4"/>
                                        </p:tgtEl>
                                        <p:attrNameLst>
                                          <p:attrName>style.visibility</p:attrName>
                                        </p:attrNameLst>
                                      </p:cBhvr>
                                      <p:to>
                                        <p:strVal val="visible"/>
                                      </p:to>
                                    </p:set>
                                    <p:animEffect transition="in" filter="checkerboard(across)">
                                      <p:cBhvr>
                                        <p:cTn id="54" dur="500"/>
                                        <p:tgtEl>
                                          <p:spTgt spid="4"/>
                                        </p:tgtEl>
                                      </p:cBhvr>
                                    </p:animEffect>
                                  </p:childTnLst>
                                </p:cTn>
                              </p:par>
                            </p:childTnLst>
                          </p:cTn>
                        </p:par>
                      </p:childTnLst>
                    </p:cTn>
                  </p:par>
                  <p:par>
                    <p:cTn id="55" fill="hold" nodeType="clickPar">
                      <p:stCondLst>
                        <p:cond delay="indefinite"/>
                      </p:stCondLst>
                      <p:childTnLst>
                        <p:par>
                          <p:cTn id="56" fill="hold" nodeType="withGroup">
                            <p:stCondLst>
                              <p:cond delay="0"/>
                            </p:stCondLst>
                            <p:childTnLst>
                              <p:par>
                                <p:cTn id="57" presetID="5" presetClass="entr" presetSubtype="10" fill="hold" nodeType="clickEffect">
                                  <p:stCondLst>
                                    <p:cond delay="0"/>
                                  </p:stCondLst>
                                  <p:childTnLst>
                                    <p:set>
                                      <p:cBhvr>
                                        <p:cTn id="58" dur="1" fill="hold">
                                          <p:stCondLst>
                                            <p:cond delay="0"/>
                                          </p:stCondLst>
                                        </p:cTn>
                                        <p:tgtEl>
                                          <p:spTgt spid="6"/>
                                        </p:tgtEl>
                                        <p:attrNameLst>
                                          <p:attrName>style.visibility</p:attrName>
                                        </p:attrNameLst>
                                      </p:cBhvr>
                                      <p:to>
                                        <p:strVal val="visible"/>
                                      </p:to>
                                    </p:set>
                                    <p:animEffect transition="in" filter="checkerboard(across)">
                                      <p:cBhvr>
                                        <p:cTn id="5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679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buNone/>
            </a:pPr>
            <a:r>
              <a:rPr lang="en-US" sz="3200" dirty="0" smtClean="0"/>
              <a:t>Chi </a:t>
            </a:r>
            <a:r>
              <a:rPr lang="en-US" sz="3200" dirty="0" err="1" smtClean="0"/>
              <a:t>phí</a:t>
            </a:r>
            <a:r>
              <a:rPr lang="en-US" sz="3200" dirty="0" smtClean="0"/>
              <a:t> </a:t>
            </a:r>
            <a:r>
              <a:rPr lang="en-US" sz="3200" dirty="0" err="1" smtClean="0"/>
              <a:t>trực</a:t>
            </a:r>
            <a:r>
              <a:rPr lang="en-US" sz="3200" dirty="0" smtClean="0"/>
              <a:t> </a:t>
            </a:r>
            <a:r>
              <a:rPr lang="en-US" sz="3200" dirty="0" err="1" smtClean="0"/>
              <a:t>tiếp</a:t>
            </a:r>
            <a:r>
              <a:rPr lang="en-US" sz="3200" dirty="0" smtClean="0"/>
              <a:t> </a:t>
            </a:r>
            <a:r>
              <a:rPr lang="en-US" sz="3200" dirty="0" err="1" smtClean="0"/>
              <a:t>liên</a:t>
            </a:r>
            <a:r>
              <a:rPr lang="en-US" sz="3200" dirty="0" smtClean="0"/>
              <a:t> </a:t>
            </a:r>
            <a:r>
              <a:rPr lang="en-US" sz="3200" dirty="0" err="1" smtClean="0"/>
              <a:t>quan</a:t>
            </a:r>
            <a:r>
              <a:rPr lang="en-US" sz="3200" dirty="0" smtClean="0"/>
              <a:t> </a:t>
            </a:r>
            <a:r>
              <a:rPr lang="en-US" sz="3200" dirty="0" err="1" smtClean="0"/>
              <a:t>đến</a:t>
            </a:r>
            <a:r>
              <a:rPr lang="en-US" sz="3200" dirty="0" smtClean="0"/>
              <a:t> </a:t>
            </a:r>
            <a:r>
              <a:rPr lang="en-US" sz="3200" dirty="0" err="1" smtClean="0"/>
              <a:t>phát</a:t>
            </a:r>
            <a:r>
              <a:rPr lang="en-US" sz="3200" dirty="0" smtClean="0"/>
              <a:t> </a:t>
            </a:r>
            <a:r>
              <a:rPr lang="en-US" sz="3200" dirty="0" err="1" smtClean="0"/>
              <a:t>hành</a:t>
            </a:r>
            <a:r>
              <a:rPr lang="en-US" sz="3200" dirty="0" smtClean="0"/>
              <a:t> </a:t>
            </a:r>
            <a:r>
              <a:rPr lang="en-US" sz="3200" dirty="0" err="1" smtClean="0"/>
              <a:t>cổ</a:t>
            </a:r>
            <a:r>
              <a:rPr lang="en-US" sz="3200" dirty="0" smtClean="0"/>
              <a:t> </a:t>
            </a:r>
            <a:r>
              <a:rPr lang="en-US" sz="3200" dirty="0" err="1" smtClean="0"/>
              <a:t>phiếu</a:t>
            </a:r>
            <a:endParaRPr lang="en-US" sz="3200" dirty="0" smtClean="0"/>
          </a:p>
          <a:p>
            <a:pPr marL="0" indent="0">
              <a:buNone/>
            </a:pPr>
            <a:r>
              <a:rPr lang="en-US" sz="3200" dirty="0" err="1" smtClean="0"/>
              <a:t>Nợ</a:t>
            </a:r>
            <a:r>
              <a:rPr lang="en-US" sz="3200" dirty="0" smtClean="0"/>
              <a:t> TK 4112</a:t>
            </a:r>
          </a:p>
          <a:p>
            <a:pPr marL="0" indent="0">
              <a:buNone/>
            </a:pPr>
            <a:r>
              <a:rPr lang="en-US" sz="3200" dirty="0"/>
              <a:t> </a:t>
            </a:r>
            <a:r>
              <a:rPr lang="en-US" sz="3200" dirty="0" smtClean="0"/>
              <a:t>    </a:t>
            </a:r>
            <a:r>
              <a:rPr lang="en-US" sz="3200" dirty="0" err="1" smtClean="0"/>
              <a:t>Có</a:t>
            </a:r>
            <a:r>
              <a:rPr lang="en-US" sz="3200" dirty="0" smtClean="0"/>
              <a:t> TK 111,112</a:t>
            </a:r>
          </a:p>
        </p:txBody>
      </p:sp>
    </p:spTree>
    <p:extLst>
      <p:ext uri="{BB962C8B-B14F-4D97-AF65-F5344CB8AC3E}">
        <p14:creationId xmlns:p14="http://schemas.microsoft.com/office/powerpoint/2010/main" val="80095953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Ví</a:t>
            </a:r>
            <a:r>
              <a:rPr lang="en-US" dirty="0" smtClean="0"/>
              <a:t> </a:t>
            </a:r>
            <a:r>
              <a:rPr lang="en-US" dirty="0" err="1" smtClean="0"/>
              <a:t>dụ</a:t>
            </a:r>
            <a:r>
              <a:rPr lang="en-US" dirty="0" smtClean="0"/>
              <a:t> 1:</a:t>
            </a:r>
            <a:endParaRPr lang="en-US" dirty="0"/>
          </a:p>
        </p:txBody>
      </p:sp>
      <p:sp>
        <p:nvSpPr>
          <p:cNvPr id="3" name="Content Placeholder 2"/>
          <p:cNvSpPr>
            <a:spLocks noGrp="1"/>
          </p:cNvSpPr>
          <p:nvPr>
            <p:ph idx="1"/>
          </p:nvPr>
        </p:nvSpPr>
        <p:spPr/>
        <p:txBody>
          <a:bodyPr>
            <a:normAutofit/>
          </a:bodyPr>
          <a:lstStyle/>
          <a:p>
            <a:pPr marL="0" indent="0">
              <a:buNone/>
            </a:pPr>
            <a:r>
              <a:rPr lang="en-US" sz="3200" dirty="0" err="1" smtClean="0"/>
              <a:t>Công</a:t>
            </a:r>
            <a:r>
              <a:rPr lang="en-US" sz="3200" dirty="0" smtClean="0"/>
              <a:t> ty </a:t>
            </a:r>
            <a:r>
              <a:rPr lang="en-US" sz="3200" dirty="0" err="1" smtClean="0"/>
              <a:t>cổ</a:t>
            </a:r>
            <a:r>
              <a:rPr lang="en-US" sz="3200" dirty="0" smtClean="0"/>
              <a:t> </a:t>
            </a:r>
            <a:r>
              <a:rPr lang="en-US" sz="3200" dirty="0" err="1" smtClean="0"/>
              <a:t>phần</a:t>
            </a:r>
            <a:r>
              <a:rPr lang="en-US" sz="3200" dirty="0" smtClean="0"/>
              <a:t> </a:t>
            </a:r>
            <a:r>
              <a:rPr lang="en-US" sz="3200" dirty="0" err="1" smtClean="0"/>
              <a:t>đầu</a:t>
            </a:r>
            <a:r>
              <a:rPr lang="en-US" sz="3200" dirty="0" smtClean="0"/>
              <a:t> </a:t>
            </a:r>
            <a:r>
              <a:rPr lang="en-US" sz="3200" dirty="0" err="1" smtClean="0"/>
              <a:t>tư</a:t>
            </a:r>
            <a:r>
              <a:rPr lang="en-US" sz="3200" dirty="0" smtClean="0"/>
              <a:t> </a:t>
            </a:r>
            <a:r>
              <a:rPr lang="en-US" sz="3200" dirty="0" err="1" smtClean="0"/>
              <a:t>hạ</a:t>
            </a:r>
            <a:r>
              <a:rPr lang="en-US" sz="3200" dirty="0" smtClean="0"/>
              <a:t> </a:t>
            </a:r>
            <a:r>
              <a:rPr lang="en-US" sz="3200" dirty="0" err="1" smtClean="0"/>
              <a:t>tầng</a:t>
            </a:r>
            <a:r>
              <a:rPr lang="en-US" sz="3200" dirty="0" smtClean="0"/>
              <a:t> </a:t>
            </a:r>
            <a:r>
              <a:rPr lang="en-US" sz="3200" dirty="0" err="1" smtClean="0"/>
              <a:t>kỹ</a:t>
            </a:r>
            <a:r>
              <a:rPr lang="en-US" sz="3200" dirty="0" smtClean="0"/>
              <a:t> </a:t>
            </a:r>
            <a:r>
              <a:rPr lang="en-US" sz="3200" dirty="0" err="1" smtClean="0"/>
              <a:t>thuật</a:t>
            </a:r>
            <a:r>
              <a:rPr lang="en-US" sz="3200" dirty="0" smtClean="0"/>
              <a:t> </a:t>
            </a:r>
            <a:r>
              <a:rPr lang="en-US" sz="3200" dirty="0" err="1" smtClean="0"/>
              <a:t>TP.HCM</a:t>
            </a:r>
            <a:r>
              <a:rPr lang="en-US" sz="3200" dirty="0" smtClean="0"/>
              <a:t> (</a:t>
            </a:r>
            <a:r>
              <a:rPr lang="en-US" sz="3200" dirty="0" err="1" smtClean="0"/>
              <a:t>HoSE</a:t>
            </a:r>
            <a:r>
              <a:rPr lang="en-US" sz="3200" dirty="0" smtClean="0"/>
              <a:t>: CII) </a:t>
            </a:r>
            <a:r>
              <a:rPr lang="en-US" sz="3200" dirty="0" err="1" smtClean="0"/>
              <a:t>phát</a:t>
            </a:r>
            <a:r>
              <a:rPr lang="en-US" sz="3200" dirty="0" smtClean="0"/>
              <a:t> </a:t>
            </a:r>
            <a:r>
              <a:rPr lang="en-US" sz="3200" dirty="0" err="1" smtClean="0"/>
              <a:t>hành</a:t>
            </a:r>
            <a:r>
              <a:rPr lang="en-US" sz="3200" dirty="0" smtClean="0"/>
              <a:t> </a:t>
            </a:r>
            <a:r>
              <a:rPr lang="en-US" sz="3200" dirty="0" err="1" smtClean="0"/>
              <a:t>cổ</a:t>
            </a:r>
            <a:r>
              <a:rPr lang="en-US" sz="3200" dirty="0" smtClean="0"/>
              <a:t> </a:t>
            </a:r>
            <a:r>
              <a:rPr lang="en-US" sz="3200" dirty="0" err="1" smtClean="0"/>
              <a:t>phiếu</a:t>
            </a:r>
            <a:r>
              <a:rPr lang="en-US" sz="3200" dirty="0" smtClean="0"/>
              <a:t> </a:t>
            </a:r>
            <a:r>
              <a:rPr lang="en-US" sz="3200" dirty="0" err="1" smtClean="0"/>
              <a:t>thường</a:t>
            </a:r>
            <a:r>
              <a:rPr lang="en-US" sz="3200" dirty="0" smtClean="0"/>
              <a:t> 35.000 </a:t>
            </a:r>
            <a:r>
              <a:rPr lang="en-US" sz="3200" dirty="0" err="1" smtClean="0"/>
              <a:t>cổ</a:t>
            </a:r>
            <a:r>
              <a:rPr lang="en-US" sz="3200" dirty="0" smtClean="0"/>
              <a:t> </a:t>
            </a:r>
            <a:r>
              <a:rPr lang="en-US" sz="3200" dirty="0" err="1" smtClean="0"/>
              <a:t>phiếu</a:t>
            </a:r>
            <a:r>
              <a:rPr lang="en-US" sz="3200" dirty="0" smtClean="0"/>
              <a:t>, </a:t>
            </a:r>
            <a:r>
              <a:rPr lang="en-US" sz="3200" dirty="0" err="1" smtClean="0"/>
              <a:t>mệnh</a:t>
            </a:r>
            <a:r>
              <a:rPr lang="en-US" sz="3200" dirty="0" smtClean="0"/>
              <a:t> </a:t>
            </a:r>
            <a:r>
              <a:rPr lang="en-US" sz="3200" dirty="0" err="1" smtClean="0"/>
              <a:t>giá</a:t>
            </a:r>
            <a:r>
              <a:rPr lang="en-US" sz="3200" dirty="0" smtClean="0"/>
              <a:t> 10.000 đ/cp. </a:t>
            </a:r>
            <a:r>
              <a:rPr lang="en-US" sz="3200" dirty="0" err="1" smtClean="0"/>
              <a:t>Giá</a:t>
            </a:r>
            <a:r>
              <a:rPr lang="en-US" sz="3200" dirty="0" smtClean="0"/>
              <a:t> </a:t>
            </a:r>
            <a:r>
              <a:rPr lang="en-US" sz="3200" dirty="0" err="1" smtClean="0"/>
              <a:t>chào</a:t>
            </a:r>
            <a:r>
              <a:rPr lang="en-US" sz="3200" dirty="0" smtClean="0"/>
              <a:t> </a:t>
            </a:r>
            <a:r>
              <a:rPr lang="en-US" sz="3200" dirty="0" err="1" smtClean="0"/>
              <a:t>bán</a:t>
            </a:r>
            <a:r>
              <a:rPr lang="en-US" sz="3200" dirty="0" smtClean="0"/>
              <a:t> </a:t>
            </a:r>
            <a:r>
              <a:rPr lang="en-US" sz="3200" dirty="0" err="1" smtClean="0"/>
              <a:t>là</a:t>
            </a:r>
            <a:r>
              <a:rPr lang="en-US" sz="3200" dirty="0" smtClean="0"/>
              <a:t> 22.000 đ/cp. </a:t>
            </a:r>
            <a:r>
              <a:rPr lang="en-US" sz="3200" dirty="0" err="1" smtClean="0"/>
              <a:t>Công</a:t>
            </a:r>
            <a:r>
              <a:rPr lang="en-US" sz="3200" dirty="0" smtClean="0"/>
              <a:t> ty </a:t>
            </a:r>
            <a:r>
              <a:rPr lang="en-US" sz="3200" dirty="0" err="1" smtClean="0"/>
              <a:t>đã</a:t>
            </a:r>
            <a:r>
              <a:rPr lang="en-US" sz="3200" dirty="0" smtClean="0"/>
              <a:t> </a:t>
            </a:r>
            <a:r>
              <a:rPr lang="en-US" sz="3200" dirty="0" err="1" smtClean="0"/>
              <a:t>nhận</a:t>
            </a:r>
            <a:r>
              <a:rPr lang="en-US" sz="3200" dirty="0" smtClean="0"/>
              <a:t> </a:t>
            </a:r>
            <a:r>
              <a:rPr lang="en-US" sz="3200" dirty="0" err="1" smtClean="0"/>
              <a:t>tiền</a:t>
            </a:r>
            <a:r>
              <a:rPr lang="en-US" sz="3200" dirty="0" smtClean="0"/>
              <a:t> </a:t>
            </a:r>
            <a:r>
              <a:rPr lang="en-US" sz="3200" dirty="0" err="1" smtClean="0"/>
              <a:t>gởi</a:t>
            </a:r>
            <a:r>
              <a:rPr lang="en-US" sz="3200" dirty="0" smtClean="0"/>
              <a:t> </a:t>
            </a:r>
            <a:r>
              <a:rPr lang="en-US" sz="3200" dirty="0" err="1" smtClean="0"/>
              <a:t>ngân</a:t>
            </a:r>
            <a:r>
              <a:rPr lang="en-US" sz="3200" dirty="0" smtClean="0"/>
              <a:t> </a:t>
            </a:r>
            <a:r>
              <a:rPr lang="en-US" sz="3200" dirty="0" err="1" smtClean="0"/>
              <a:t>hàng</a:t>
            </a:r>
            <a:r>
              <a:rPr lang="en-US" sz="3200" dirty="0" smtClean="0"/>
              <a:t>.</a:t>
            </a:r>
            <a:endParaRPr lang="en-US" sz="3200" dirty="0"/>
          </a:p>
        </p:txBody>
      </p:sp>
    </p:spTree>
    <p:extLst>
      <p:ext uri="{BB962C8B-B14F-4D97-AF65-F5344CB8AC3E}">
        <p14:creationId xmlns:p14="http://schemas.microsoft.com/office/powerpoint/2010/main" val="38050432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Ví</a:t>
            </a:r>
            <a:r>
              <a:rPr lang="en-US" dirty="0" smtClean="0"/>
              <a:t> </a:t>
            </a:r>
            <a:r>
              <a:rPr lang="en-US" dirty="0" err="1" smtClean="0"/>
              <a:t>dụ</a:t>
            </a:r>
            <a:r>
              <a:rPr lang="en-US" dirty="0" smtClean="0"/>
              <a:t> 2:</a:t>
            </a:r>
            <a:endParaRPr lang="en-US" dirty="0"/>
          </a:p>
        </p:txBody>
      </p:sp>
      <p:sp>
        <p:nvSpPr>
          <p:cNvPr id="3" name="Content Placeholder 2"/>
          <p:cNvSpPr>
            <a:spLocks noGrp="1"/>
          </p:cNvSpPr>
          <p:nvPr>
            <p:ph idx="1"/>
          </p:nvPr>
        </p:nvSpPr>
        <p:spPr/>
        <p:txBody>
          <a:bodyPr>
            <a:normAutofit/>
          </a:bodyPr>
          <a:lstStyle/>
          <a:p>
            <a:pPr marL="0" indent="0">
              <a:buNone/>
            </a:pPr>
            <a:r>
              <a:rPr lang="en-US" sz="3200" dirty="0" err="1" smtClean="0"/>
              <a:t>Công</a:t>
            </a:r>
            <a:r>
              <a:rPr lang="en-US" sz="3200" dirty="0" smtClean="0"/>
              <a:t> ty </a:t>
            </a:r>
            <a:r>
              <a:rPr lang="en-US" sz="3200" dirty="0" err="1" smtClean="0"/>
              <a:t>cổ</a:t>
            </a:r>
            <a:r>
              <a:rPr lang="en-US" sz="3200" dirty="0" smtClean="0"/>
              <a:t> </a:t>
            </a:r>
            <a:r>
              <a:rPr lang="en-US" sz="3200" dirty="0" err="1" smtClean="0"/>
              <a:t>phần</a:t>
            </a:r>
            <a:r>
              <a:rPr lang="en-US" sz="3200" dirty="0" smtClean="0"/>
              <a:t> </a:t>
            </a:r>
            <a:r>
              <a:rPr lang="en-US" sz="3200" dirty="0" err="1" smtClean="0"/>
              <a:t>văn</a:t>
            </a:r>
            <a:r>
              <a:rPr lang="en-US" sz="3200" dirty="0" smtClean="0"/>
              <a:t> </a:t>
            </a:r>
            <a:r>
              <a:rPr lang="en-US" sz="3200" dirty="0" err="1" smtClean="0"/>
              <a:t>hóa</a:t>
            </a:r>
            <a:r>
              <a:rPr lang="en-US" sz="3200" dirty="0" smtClean="0"/>
              <a:t> </a:t>
            </a:r>
            <a:r>
              <a:rPr lang="en-US" sz="3200" dirty="0" err="1" smtClean="0"/>
              <a:t>Phương</a:t>
            </a:r>
            <a:r>
              <a:rPr lang="en-US" sz="3200" dirty="0" smtClean="0"/>
              <a:t> Nam (PNC) </a:t>
            </a:r>
            <a:r>
              <a:rPr lang="en-US" sz="3200" dirty="0" err="1" smtClean="0"/>
              <a:t>phát</a:t>
            </a:r>
            <a:r>
              <a:rPr lang="en-US" sz="3200" dirty="0" smtClean="0"/>
              <a:t> </a:t>
            </a:r>
            <a:r>
              <a:rPr lang="en-US" sz="3200" dirty="0" err="1" smtClean="0"/>
              <a:t>hành</a:t>
            </a:r>
            <a:r>
              <a:rPr lang="en-US" sz="3200" dirty="0" smtClean="0"/>
              <a:t> </a:t>
            </a:r>
            <a:r>
              <a:rPr lang="en-US" sz="3200" dirty="0" err="1" smtClean="0"/>
              <a:t>cổ</a:t>
            </a:r>
            <a:r>
              <a:rPr lang="en-US" sz="3200" dirty="0" smtClean="0"/>
              <a:t> </a:t>
            </a:r>
            <a:r>
              <a:rPr lang="en-US" sz="3200" dirty="0" err="1" smtClean="0"/>
              <a:t>phiếu</a:t>
            </a:r>
            <a:r>
              <a:rPr lang="en-US" sz="3200" dirty="0" smtClean="0"/>
              <a:t> 13.000 </a:t>
            </a:r>
            <a:r>
              <a:rPr lang="en-US" sz="3200" dirty="0" err="1" smtClean="0"/>
              <a:t>cổ</a:t>
            </a:r>
            <a:r>
              <a:rPr lang="en-US" sz="3200" dirty="0" smtClean="0"/>
              <a:t> </a:t>
            </a:r>
            <a:r>
              <a:rPr lang="en-US" sz="3200" dirty="0" err="1" smtClean="0"/>
              <a:t>phiếu</a:t>
            </a:r>
            <a:r>
              <a:rPr lang="en-US" sz="3200" dirty="0" smtClean="0"/>
              <a:t>, </a:t>
            </a:r>
            <a:r>
              <a:rPr lang="en-US" sz="3200" dirty="0" err="1" smtClean="0"/>
              <a:t>mệnh</a:t>
            </a:r>
            <a:r>
              <a:rPr lang="en-US" sz="3200" dirty="0" smtClean="0"/>
              <a:t> </a:t>
            </a:r>
            <a:r>
              <a:rPr lang="en-US" sz="3200" dirty="0" err="1" smtClean="0"/>
              <a:t>giá</a:t>
            </a:r>
            <a:r>
              <a:rPr lang="en-US" sz="3200" dirty="0" smtClean="0"/>
              <a:t> 10.000đ/cp. </a:t>
            </a:r>
            <a:r>
              <a:rPr lang="en-US" sz="3200" dirty="0" err="1" smtClean="0"/>
              <a:t>Giá</a:t>
            </a:r>
            <a:r>
              <a:rPr lang="en-US" sz="3200" dirty="0" smtClean="0"/>
              <a:t> </a:t>
            </a:r>
            <a:r>
              <a:rPr lang="en-US" sz="3200" dirty="0" err="1" smtClean="0"/>
              <a:t>chào</a:t>
            </a:r>
            <a:r>
              <a:rPr lang="en-US" sz="3200" dirty="0" smtClean="0"/>
              <a:t> </a:t>
            </a:r>
            <a:r>
              <a:rPr lang="en-US" sz="3200" dirty="0" err="1" smtClean="0"/>
              <a:t>bán</a:t>
            </a:r>
            <a:r>
              <a:rPr lang="en-US" sz="3200" dirty="0" smtClean="0"/>
              <a:t> 9.010 </a:t>
            </a:r>
            <a:r>
              <a:rPr lang="en-US" sz="3200" dirty="0" err="1" smtClean="0"/>
              <a:t>đồng</a:t>
            </a:r>
            <a:r>
              <a:rPr lang="en-US" sz="3200" dirty="0" smtClean="0"/>
              <a:t>/cp. </a:t>
            </a:r>
            <a:r>
              <a:rPr lang="en-US" sz="3200" dirty="0" err="1" smtClean="0"/>
              <a:t>DN</a:t>
            </a:r>
            <a:r>
              <a:rPr lang="en-US" sz="3200" dirty="0" smtClean="0"/>
              <a:t> </a:t>
            </a:r>
            <a:r>
              <a:rPr lang="en-US" sz="3200" dirty="0" err="1" smtClean="0"/>
              <a:t>đã</a:t>
            </a:r>
            <a:r>
              <a:rPr lang="en-US" sz="3200" dirty="0" smtClean="0"/>
              <a:t> </a:t>
            </a:r>
            <a:r>
              <a:rPr lang="en-US" sz="3200" dirty="0" err="1" smtClean="0"/>
              <a:t>nhận</a:t>
            </a:r>
            <a:r>
              <a:rPr lang="en-US" sz="3200" dirty="0" smtClean="0"/>
              <a:t> </a:t>
            </a:r>
            <a:r>
              <a:rPr lang="en-US" sz="3200" dirty="0" err="1" smtClean="0"/>
              <a:t>được</a:t>
            </a:r>
            <a:r>
              <a:rPr lang="en-US" sz="3200" dirty="0" smtClean="0"/>
              <a:t> </a:t>
            </a:r>
            <a:r>
              <a:rPr lang="en-US" sz="3200" dirty="0" err="1" smtClean="0"/>
              <a:t>TGNH</a:t>
            </a:r>
            <a:r>
              <a:rPr lang="en-US" sz="3200" dirty="0" smtClean="0"/>
              <a:t>.</a:t>
            </a:r>
          </a:p>
        </p:txBody>
      </p:sp>
    </p:spTree>
    <p:extLst>
      <p:ext uri="{BB962C8B-B14F-4D97-AF65-F5344CB8AC3E}">
        <p14:creationId xmlns:p14="http://schemas.microsoft.com/office/powerpoint/2010/main" val="210952025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ChangeArrowheads="1"/>
          </p:cNvSpPr>
          <p:nvPr/>
        </p:nvSpPr>
        <p:spPr bwMode="auto">
          <a:xfrm>
            <a:off x="-1" y="0"/>
            <a:ext cx="9144001" cy="584775"/>
          </a:xfrm>
          <a:prstGeom prst="rect">
            <a:avLst/>
          </a:prstGeom>
          <a:noFill/>
          <a:ln w="38100" cap="sq">
            <a:solidFill>
              <a:schemeClr val="tx2"/>
            </a:solidFill>
            <a:miter lim="800000"/>
            <a:headEnd type="none" w="sm" len="sm"/>
            <a:tailEnd type="none" w="sm" len="sm"/>
          </a:ln>
          <a:effectLst/>
        </p:spPr>
        <p:txBody>
          <a:bodyPr wrap="square">
            <a:spAutoFit/>
          </a:bodyPr>
          <a:lstStyle/>
          <a:p>
            <a:pPr eaLnBrk="0" hangingPunct="0">
              <a:defRPr/>
            </a:pPr>
            <a:r>
              <a:rPr lang="en-US" sz="3200" dirty="0">
                <a:solidFill>
                  <a:srgbClr val="660066"/>
                </a:solidFill>
                <a:effectLst>
                  <a:outerShdw blurRad="38100" dist="38100" dir="2700000" algn="tl">
                    <a:srgbClr val="FFFFFF"/>
                  </a:outerShdw>
                </a:effectLst>
                <a:latin typeface="Arial" pitchFamily="34" charset="0"/>
                <a:cs typeface="Arial" pitchFamily="34" charset="0"/>
              </a:rPr>
              <a:t>1</a:t>
            </a:r>
            <a:r>
              <a:rPr lang="en-US" sz="3200" dirty="0" smtClean="0">
                <a:solidFill>
                  <a:srgbClr val="660066"/>
                </a:solidFill>
                <a:effectLst>
                  <a:outerShdw blurRad="38100" dist="38100" dir="2700000" algn="tl">
                    <a:srgbClr val="FFFFFF"/>
                  </a:outerShdw>
                </a:effectLst>
                <a:latin typeface="Arial" pitchFamily="34" charset="0"/>
                <a:cs typeface="Arial" pitchFamily="34" charset="0"/>
              </a:rPr>
              <a:t>.2 </a:t>
            </a:r>
            <a:r>
              <a:rPr lang="en-US" sz="3200" dirty="0" err="1" smtClean="0">
                <a:solidFill>
                  <a:srgbClr val="660066"/>
                </a:solidFill>
                <a:effectLst>
                  <a:outerShdw blurRad="38100" dist="38100" dir="2700000" algn="tl">
                    <a:srgbClr val="FFFFFF"/>
                  </a:outerShdw>
                </a:effectLst>
                <a:latin typeface="Arial" pitchFamily="34" charset="0"/>
                <a:cs typeface="Arial" pitchFamily="34" charset="0"/>
              </a:rPr>
              <a:t>Kê</a:t>
            </a:r>
            <a:r>
              <a:rPr lang="en-US" sz="3200" dirty="0" smtClean="0">
                <a:solidFill>
                  <a:srgbClr val="660066"/>
                </a:solidFill>
                <a:effectLst>
                  <a:outerShdw blurRad="38100" dist="38100" dir="2700000" algn="tl">
                    <a:srgbClr val="FFFFFF"/>
                  </a:outerShdw>
                </a:effectLst>
                <a:latin typeface="Arial" pitchFamily="34" charset="0"/>
                <a:cs typeface="Arial" pitchFamily="34" charset="0"/>
              </a:rPr>
              <a:t>́ </a:t>
            </a:r>
            <a:r>
              <a:rPr lang="en-US" sz="3200" dirty="0" err="1" smtClean="0">
                <a:solidFill>
                  <a:srgbClr val="660066"/>
                </a:solidFill>
                <a:effectLst>
                  <a:outerShdw blurRad="38100" dist="38100" dir="2700000" algn="tl">
                    <a:srgbClr val="FFFFFF"/>
                  </a:outerShdw>
                </a:effectLst>
                <a:latin typeface="Arial" pitchFamily="34" charset="0"/>
                <a:cs typeface="Arial" pitchFamily="34" charset="0"/>
              </a:rPr>
              <a:t>toán</a:t>
            </a:r>
            <a:r>
              <a:rPr lang="en-US" sz="3200" dirty="0" smtClean="0">
                <a:solidFill>
                  <a:srgbClr val="660066"/>
                </a:solidFill>
                <a:effectLst>
                  <a:outerShdw blurRad="38100" dist="38100" dir="2700000" algn="tl">
                    <a:srgbClr val="FFFFFF"/>
                  </a:outerShdw>
                </a:effectLst>
                <a:latin typeface="Arial" pitchFamily="34" charset="0"/>
                <a:cs typeface="Arial" pitchFamily="34" charset="0"/>
              </a:rPr>
              <a:t> </a:t>
            </a:r>
            <a:r>
              <a:rPr lang="en-US" sz="3200" dirty="0" err="1" smtClean="0">
                <a:solidFill>
                  <a:srgbClr val="660066"/>
                </a:solidFill>
                <a:effectLst>
                  <a:outerShdw blurRad="38100" dist="38100" dir="2700000" algn="tl">
                    <a:srgbClr val="FFFFFF"/>
                  </a:outerShdw>
                </a:effectLst>
                <a:latin typeface="Arial" pitchFamily="34" charset="0"/>
                <a:cs typeface="Arial" pitchFamily="34" charset="0"/>
              </a:rPr>
              <a:t>chênh</a:t>
            </a:r>
            <a:r>
              <a:rPr lang="en-US" sz="3200" dirty="0" smtClean="0">
                <a:solidFill>
                  <a:srgbClr val="660066"/>
                </a:solidFill>
                <a:effectLst>
                  <a:outerShdw blurRad="38100" dist="38100" dir="2700000" algn="tl">
                    <a:srgbClr val="FFFFFF"/>
                  </a:outerShdw>
                </a:effectLst>
                <a:latin typeface="Arial" pitchFamily="34" charset="0"/>
                <a:cs typeface="Arial" pitchFamily="34" charset="0"/>
              </a:rPr>
              <a:t> </a:t>
            </a:r>
            <a:r>
              <a:rPr lang="en-US" sz="3200" dirty="0" err="1" smtClean="0">
                <a:solidFill>
                  <a:srgbClr val="660066"/>
                </a:solidFill>
                <a:effectLst>
                  <a:outerShdw blurRad="38100" dist="38100" dir="2700000" algn="tl">
                    <a:srgbClr val="FFFFFF"/>
                  </a:outerShdw>
                </a:effectLst>
                <a:latin typeface="Arial" pitchFamily="34" charset="0"/>
                <a:cs typeface="Arial" pitchFamily="34" charset="0"/>
              </a:rPr>
              <a:t>lệch</a:t>
            </a:r>
            <a:r>
              <a:rPr lang="en-US" sz="3200" dirty="0" smtClean="0">
                <a:solidFill>
                  <a:srgbClr val="660066"/>
                </a:solidFill>
                <a:effectLst>
                  <a:outerShdw blurRad="38100" dist="38100" dir="2700000" algn="tl">
                    <a:srgbClr val="FFFFFF"/>
                  </a:outerShdw>
                </a:effectLst>
                <a:latin typeface="Arial" pitchFamily="34" charset="0"/>
                <a:cs typeface="Arial" pitchFamily="34" charset="0"/>
              </a:rPr>
              <a:t> </a:t>
            </a:r>
            <a:r>
              <a:rPr lang="en-US" sz="3200" dirty="0" err="1" smtClean="0">
                <a:solidFill>
                  <a:srgbClr val="660066"/>
                </a:solidFill>
                <a:effectLst>
                  <a:outerShdw blurRad="38100" dist="38100" dir="2700000" algn="tl">
                    <a:srgbClr val="FFFFFF"/>
                  </a:outerShdw>
                </a:effectLst>
                <a:latin typeface="Arial" pitchFamily="34" charset="0"/>
                <a:cs typeface="Arial" pitchFamily="34" charset="0"/>
              </a:rPr>
              <a:t>đánh</a:t>
            </a:r>
            <a:r>
              <a:rPr lang="en-US" sz="3200" dirty="0" smtClean="0">
                <a:solidFill>
                  <a:srgbClr val="660066"/>
                </a:solidFill>
                <a:effectLst>
                  <a:outerShdw blurRad="38100" dist="38100" dir="2700000" algn="tl">
                    <a:srgbClr val="FFFFFF"/>
                  </a:outerShdw>
                </a:effectLst>
                <a:latin typeface="Arial" pitchFamily="34" charset="0"/>
                <a:cs typeface="Arial" pitchFamily="34" charset="0"/>
              </a:rPr>
              <a:t> </a:t>
            </a:r>
            <a:r>
              <a:rPr lang="en-US" sz="3200" dirty="0" err="1" smtClean="0">
                <a:solidFill>
                  <a:srgbClr val="660066"/>
                </a:solidFill>
                <a:effectLst>
                  <a:outerShdw blurRad="38100" dist="38100" dir="2700000" algn="tl">
                    <a:srgbClr val="FFFFFF"/>
                  </a:outerShdw>
                </a:effectLst>
                <a:latin typeface="Arial" pitchFamily="34" charset="0"/>
                <a:cs typeface="Arial" pitchFamily="34" charset="0"/>
              </a:rPr>
              <a:t>gia</a:t>
            </a:r>
            <a:r>
              <a:rPr lang="en-US" sz="3200" dirty="0" smtClean="0">
                <a:solidFill>
                  <a:srgbClr val="660066"/>
                </a:solidFill>
                <a:effectLst>
                  <a:outerShdw blurRad="38100" dist="38100" dir="2700000" algn="tl">
                    <a:srgbClr val="FFFFFF"/>
                  </a:outerShdw>
                </a:effectLst>
                <a:latin typeface="Arial" pitchFamily="34" charset="0"/>
                <a:cs typeface="Arial" pitchFamily="34" charset="0"/>
              </a:rPr>
              <a:t>́ </a:t>
            </a:r>
            <a:r>
              <a:rPr lang="en-US" sz="3200" dirty="0" err="1" smtClean="0">
                <a:solidFill>
                  <a:srgbClr val="660066"/>
                </a:solidFill>
                <a:effectLst>
                  <a:outerShdw blurRad="38100" dist="38100" dir="2700000" algn="tl">
                    <a:srgbClr val="FFFFFF"/>
                  </a:outerShdw>
                </a:effectLst>
                <a:latin typeface="Arial" pitchFamily="34" charset="0"/>
                <a:cs typeface="Arial" pitchFamily="34" charset="0"/>
              </a:rPr>
              <a:t>lại</a:t>
            </a:r>
            <a:r>
              <a:rPr lang="en-US" sz="3200" dirty="0" smtClean="0">
                <a:solidFill>
                  <a:srgbClr val="660066"/>
                </a:solidFill>
                <a:effectLst>
                  <a:outerShdw blurRad="38100" dist="38100" dir="2700000" algn="tl">
                    <a:srgbClr val="FFFFFF"/>
                  </a:outerShdw>
                </a:effectLst>
                <a:latin typeface="Arial" pitchFamily="34" charset="0"/>
                <a:cs typeface="Arial" pitchFamily="34" charset="0"/>
              </a:rPr>
              <a:t> </a:t>
            </a:r>
            <a:r>
              <a:rPr lang="en-US" sz="3200" dirty="0" err="1" smtClean="0">
                <a:solidFill>
                  <a:srgbClr val="660066"/>
                </a:solidFill>
                <a:effectLst>
                  <a:outerShdw blurRad="38100" dist="38100" dir="2700000" algn="tl">
                    <a:srgbClr val="FFFFFF"/>
                  </a:outerShdw>
                </a:effectLst>
                <a:latin typeface="Arial" pitchFamily="34" charset="0"/>
                <a:cs typeface="Arial" pitchFamily="34" charset="0"/>
              </a:rPr>
              <a:t>tài</a:t>
            </a:r>
            <a:r>
              <a:rPr lang="en-US" sz="3200" dirty="0" smtClean="0">
                <a:solidFill>
                  <a:srgbClr val="660066"/>
                </a:solidFill>
                <a:effectLst>
                  <a:outerShdw blurRad="38100" dist="38100" dir="2700000" algn="tl">
                    <a:srgbClr val="FFFFFF"/>
                  </a:outerShdw>
                </a:effectLst>
                <a:latin typeface="Arial" pitchFamily="34" charset="0"/>
                <a:cs typeface="Arial" pitchFamily="34" charset="0"/>
              </a:rPr>
              <a:t> </a:t>
            </a:r>
            <a:r>
              <a:rPr lang="en-US" sz="3200" dirty="0" err="1" smtClean="0">
                <a:solidFill>
                  <a:srgbClr val="660066"/>
                </a:solidFill>
                <a:effectLst>
                  <a:outerShdw blurRad="38100" dist="38100" dir="2700000" algn="tl">
                    <a:srgbClr val="FFFFFF"/>
                  </a:outerShdw>
                </a:effectLst>
                <a:latin typeface="Arial" pitchFamily="34" charset="0"/>
                <a:cs typeface="Arial" pitchFamily="34" charset="0"/>
              </a:rPr>
              <a:t>sản</a:t>
            </a:r>
            <a:endParaRPr lang="en-US" sz="3200" dirty="0">
              <a:solidFill>
                <a:srgbClr val="660066"/>
              </a:solidFill>
              <a:effectLst>
                <a:outerShdw blurRad="38100" dist="38100" dir="2700000" algn="tl">
                  <a:srgbClr val="FFFFFF"/>
                </a:outerShdw>
              </a:effectLst>
              <a:latin typeface="Arial" pitchFamily="34" charset="0"/>
              <a:cs typeface="Arial" pitchFamily="34" charset="0"/>
            </a:endParaRPr>
          </a:p>
        </p:txBody>
      </p:sp>
      <p:sp>
        <p:nvSpPr>
          <p:cNvPr id="30723" name="Rectangle 3"/>
          <p:cNvSpPr>
            <a:spLocks noChangeArrowheads="1"/>
          </p:cNvSpPr>
          <p:nvPr/>
        </p:nvSpPr>
        <p:spPr bwMode="auto">
          <a:xfrm>
            <a:off x="228600" y="1236517"/>
            <a:ext cx="8915400" cy="5153891"/>
          </a:xfrm>
          <a:prstGeom prst="rect">
            <a:avLst/>
          </a:prstGeom>
          <a:noFill/>
          <a:ln w="9525">
            <a:noFill/>
            <a:miter lim="800000"/>
            <a:headEnd/>
            <a:tailEnd/>
          </a:ln>
          <a:effectLst/>
        </p:spPr>
        <p:txBody>
          <a:bodyPr/>
          <a:lstStyle/>
          <a:p>
            <a:r>
              <a:rPr lang="vi-VN" sz="2800" i="1" dirty="0">
                <a:solidFill>
                  <a:srgbClr val="C00000"/>
                </a:solidFill>
              </a:rPr>
              <a:t>Chênh lệch đánh giá lại tài sản</a:t>
            </a:r>
          </a:p>
          <a:p>
            <a:pPr lvl="1"/>
            <a:r>
              <a:rPr lang="vi-VN" sz="2800" dirty="0"/>
              <a:t> 	là khoản chênh lệch giữa giá gốc đã ghi trên sổ kế toán với giá trị được xác định lại của các loại tài sản trong doanh nghiệp</a:t>
            </a:r>
            <a:r>
              <a:rPr lang="vi-VN" sz="2800" dirty="0" smtClean="0"/>
              <a:t>.</a:t>
            </a:r>
            <a:endParaRPr lang="en-US" sz="2800" dirty="0" smtClean="0"/>
          </a:p>
          <a:p>
            <a:pPr lvl="1"/>
            <a:endParaRPr lang="vi-VN" sz="2800" dirty="0"/>
          </a:p>
          <a:p>
            <a:pPr lvl="1"/>
            <a:r>
              <a:rPr lang="vi-VN" sz="2800" i="1" dirty="0"/>
              <a:t>Doanh nghiệp thực hiện đánh giá lại tài sản trong các trường hợp sau:</a:t>
            </a:r>
          </a:p>
          <a:p>
            <a:pPr lvl="1"/>
            <a:r>
              <a:rPr lang="vi-VN" sz="2800" i="1" dirty="0"/>
              <a:t>–	</a:t>
            </a:r>
            <a:r>
              <a:rPr lang="vi-VN" sz="2800" dirty="0"/>
              <a:t>Theo quyết định của cơ quan nhà nước có thẩm quyền.</a:t>
            </a:r>
          </a:p>
          <a:p>
            <a:pPr lvl="1"/>
            <a:r>
              <a:rPr lang="vi-VN" sz="2800" dirty="0"/>
              <a:t>–	Thực hiện chuyển đổi sở hữu công ty: cổ phần hóa, bán công ty, đa dạng hóa hình thức sở hữu.</a:t>
            </a:r>
          </a:p>
        </p:txBody>
      </p:sp>
    </p:spTree>
    <p:extLst>
      <p:ext uri="{BB962C8B-B14F-4D97-AF65-F5344CB8AC3E}">
        <p14:creationId xmlns:p14="http://schemas.microsoft.com/office/powerpoint/2010/main" val="75126357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grpId="0" nodeType="afterEffect">
                                  <p:stCondLst>
                                    <p:cond delay="0"/>
                                  </p:stCondLst>
                                  <p:childTnLst>
                                    <p:set>
                                      <p:cBhvr>
                                        <p:cTn id="6" dur="1" fill="hold">
                                          <p:stCondLst>
                                            <p:cond delay="499"/>
                                          </p:stCondLst>
                                        </p:cTn>
                                        <p:tgtEl>
                                          <p:spTgt spid="30722"/>
                                        </p:tgtEl>
                                        <p:attrNameLst>
                                          <p:attrName>style.visibility</p:attrName>
                                        </p:attrNameLst>
                                      </p:cBhvr>
                                      <p:to>
                                        <p:strVal val="visible"/>
                                      </p:to>
                                    </p:set>
                                    <p:anim to="" calcmode="lin" valueType="num">
                                      <p:cBhvr>
                                        <p:cTn id="7" dur="1" fill="hold"/>
                                        <p:tgtEl>
                                          <p:spTgt spid="30722"/>
                                        </p:tgtEl>
                                        <p:attrNameLst>
                                          <p:attrName/>
                                        </p:attrNameLst>
                                      </p:cBhvr>
                                    </p:anim>
                                  </p:childTnLst>
                                </p:cTn>
                              </p:par>
                            </p:childTnLst>
                          </p:cTn>
                        </p:par>
                        <p:par>
                          <p:cTn id="8" fill="hold">
                            <p:stCondLst>
                              <p:cond delay="500"/>
                            </p:stCondLst>
                            <p:childTnLst>
                              <p:par>
                                <p:cTn id="9" presetID="24" presetClass="entr" presetSubtype="0" fill="hold" grpId="0" nodeType="afterEffect">
                                  <p:stCondLst>
                                    <p:cond delay="0"/>
                                  </p:stCondLst>
                                  <p:childTnLst>
                                    <p:set>
                                      <p:cBhvr>
                                        <p:cTn id="10" dur="1" fill="hold">
                                          <p:stCondLst>
                                            <p:cond delay="0"/>
                                          </p:stCondLst>
                                        </p:cTn>
                                        <p:tgtEl>
                                          <p:spTgt spid="30723">
                                            <p:txEl>
                                              <p:pRg st="0" end="0"/>
                                            </p:txEl>
                                          </p:spTgt>
                                        </p:tgtEl>
                                        <p:attrNameLst>
                                          <p:attrName>style.visibility</p:attrName>
                                        </p:attrNameLst>
                                      </p:cBhvr>
                                      <p:to>
                                        <p:strVal val="visible"/>
                                      </p:to>
                                    </p:set>
                                    <p:anim to="" calcmode="lin" valueType="num">
                                      <p:cBhvr>
                                        <p:cTn id="11" dur="1" fill="hold"/>
                                        <p:tgtEl>
                                          <p:spTgt spid="30723">
                                            <p:txEl>
                                              <p:pRg st="0" end="0"/>
                                            </p:txEl>
                                          </p:spTgt>
                                        </p:tgtEl>
                                        <p:attrNameLst>
                                          <p:attrName/>
                                        </p:attrNameLst>
                                      </p:cBhvr>
                                    </p:anim>
                                  </p:childTnLst>
                                </p:cTn>
                              </p:par>
                              <p:par>
                                <p:cTn id="12" presetID="24" presetClass="entr" presetSubtype="0" fill="hold" grpId="0" nodeType="withEffect">
                                  <p:stCondLst>
                                    <p:cond delay="0"/>
                                  </p:stCondLst>
                                  <p:childTnLst>
                                    <p:set>
                                      <p:cBhvr>
                                        <p:cTn id="13" dur="1" fill="hold">
                                          <p:stCondLst>
                                            <p:cond delay="0"/>
                                          </p:stCondLst>
                                        </p:cTn>
                                        <p:tgtEl>
                                          <p:spTgt spid="30723">
                                            <p:txEl>
                                              <p:pRg st="1" end="1"/>
                                            </p:txEl>
                                          </p:spTgt>
                                        </p:tgtEl>
                                        <p:attrNameLst>
                                          <p:attrName>style.visibility</p:attrName>
                                        </p:attrNameLst>
                                      </p:cBhvr>
                                      <p:to>
                                        <p:strVal val="visible"/>
                                      </p:to>
                                    </p:set>
                                    <p:anim to="" calcmode="lin" valueType="num">
                                      <p:cBhvr>
                                        <p:cTn id="14" dur="1" fill="hold"/>
                                        <p:tgtEl>
                                          <p:spTgt spid="30723">
                                            <p:txEl>
                                              <p:pRg st="1" end="1"/>
                                            </p:txEl>
                                          </p:spTgt>
                                        </p:tgtEl>
                                        <p:attrNameLst>
                                          <p:attrName/>
                                        </p:attrNameLst>
                                      </p:cBhvr>
                                    </p:anim>
                                  </p:childTnLst>
                                </p:cTn>
                              </p:par>
                              <p:par>
                                <p:cTn id="15" presetID="24" presetClass="entr" presetSubtype="0" fill="hold" grpId="0" nodeType="withEffect">
                                  <p:stCondLst>
                                    <p:cond delay="0"/>
                                  </p:stCondLst>
                                  <p:childTnLst>
                                    <p:set>
                                      <p:cBhvr>
                                        <p:cTn id="16" dur="1" fill="hold">
                                          <p:stCondLst>
                                            <p:cond delay="0"/>
                                          </p:stCondLst>
                                        </p:cTn>
                                        <p:tgtEl>
                                          <p:spTgt spid="30723">
                                            <p:txEl>
                                              <p:pRg st="3" end="3"/>
                                            </p:txEl>
                                          </p:spTgt>
                                        </p:tgtEl>
                                        <p:attrNameLst>
                                          <p:attrName>style.visibility</p:attrName>
                                        </p:attrNameLst>
                                      </p:cBhvr>
                                      <p:to>
                                        <p:strVal val="visible"/>
                                      </p:to>
                                    </p:set>
                                    <p:anim to="" calcmode="lin" valueType="num">
                                      <p:cBhvr>
                                        <p:cTn id="17" dur="1" fill="hold"/>
                                        <p:tgtEl>
                                          <p:spTgt spid="30723">
                                            <p:txEl>
                                              <p:pRg st="3" end="3"/>
                                            </p:txEl>
                                          </p:spTgt>
                                        </p:tgtEl>
                                        <p:attrNameLst>
                                          <p:attrName/>
                                        </p:attrNameLst>
                                      </p:cBhvr>
                                    </p:anim>
                                  </p:childTnLst>
                                </p:cTn>
                              </p:par>
                              <p:par>
                                <p:cTn id="18" presetID="24" presetClass="entr" presetSubtype="0" fill="hold" grpId="0" nodeType="withEffect">
                                  <p:stCondLst>
                                    <p:cond delay="0"/>
                                  </p:stCondLst>
                                  <p:childTnLst>
                                    <p:set>
                                      <p:cBhvr>
                                        <p:cTn id="19" dur="1" fill="hold">
                                          <p:stCondLst>
                                            <p:cond delay="0"/>
                                          </p:stCondLst>
                                        </p:cTn>
                                        <p:tgtEl>
                                          <p:spTgt spid="30723">
                                            <p:txEl>
                                              <p:pRg st="4" end="4"/>
                                            </p:txEl>
                                          </p:spTgt>
                                        </p:tgtEl>
                                        <p:attrNameLst>
                                          <p:attrName>style.visibility</p:attrName>
                                        </p:attrNameLst>
                                      </p:cBhvr>
                                      <p:to>
                                        <p:strVal val="visible"/>
                                      </p:to>
                                    </p:set>
                                    <p:anim to="" calcmode="lin" valueType="num">
                                      <p:cBhvr>
                                        <p:cTn id="20" dur="1" fill="hold"/>
                                        <p:tgtEl>
                                          <p:spTgt spid="30723">
                                            <p:txEl>
                                              <p:pRg st="4" end="4"/>
                                            </p:txEl>
                                          </p:spTgt>
                                        </p:tgtEl>
                                        <p:attrNameLst>
                                          <p:attrName/>
                                        </p:attrNameLst>
                                      </p:cBhvr>
                                    </p:anim>
                                  </p:childTnLst>
                                </p:cTn>
                              </p:par>
                              <p:par>
                                <p:cTn id="21" presetID="24" presetClass="entr" presetSubtype="0" fill="hold" grpId="0" nodeType="withEffect">
                                  <p:stCondLst>
                                    <p:cond delay="0"/>
                                  </p:stCondLst>
                                  <p:childTnLst>
                                    <p:set>
                                      <p:cBhvr>
                                        <p:cTn id="22" dur="1" fill="hold">
                                          <p:stCondLst>
                                            <p:cond delay="0"/>
                                          </p:stCondLst>
                                        </p:cTn>
                                        <p:tgtEl>
                                          <p:spTgt spid="30723">
                                            <p:txEl>
                                              <p:pRg st="5" end="5"/>
                                            </p:txEl>
                                          </p:spTgt>
                                        </p:tgtEl>
                                        <p:attrNameLst>
                                          <p:attrName>style.visibility</p:attrName>
                                        </p:attrNameLst>
                                      </p:cBhvr>
                                      <p:to>
                                        <p:strVal val="visible"/>
                                      </p:to>
                                    </p:set>
                                    <p:anim to="" calcmode="lin" valueType="num">
                                      <p:cBhvr>
                                        <p:cTn id="23" dur="1" fill="hold"/>
                                        <p:tgtEl>
                                          <p:spTgt spid="3072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animBg="1" autoUpdateAnimBg="0"/>
      <p:bldP spid="3072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2286000" y="838200"/>
            <a:ext cx="6629400" cy="4495800"/>
            <a:chOff x="2286000" y="838200"/>
            <a:chExt cx="6629400" cy="4495800"/>
          </a:xfrm>
        </p:grpSpPr>
        <p:sp>
          <p:nvSpPr>
            <p:cNvPr id="32771" name="Line 3"/>
            <p:cNvSpPr>
              <a:spLocks noChangeShapeType="1"/>
            </p:cNvSpPr>
            <p:nvPr/>
          </p:nvSpPr>
          <p:spPr bwMode="auto">
            <a:xfrm>
              <a:off x="3124200" y="2133600"/>
              <a:ext cx="2590800" cy="0"/>
            </a:xfrm>
            <a:prstGeom prst="line">
              <a:avLst/>
            </a:prstGeom>
            <a:noFill/>
            <a:ln w="38100" cap="sq">
              <a:solidFill>
                <a:schemeClr val="tx2"/>
              </a:solidFill>
              <a:round/>
              <a:headEnd/>
              <a:tailEnd/>
            </a:ln>
          </p:spPr>
          <p:txBody>
            <a:bodyPr wrap="none">
              <a:spAutoFit/>
            </a:bodyPr>
            <a:lstStyle/>
            <a:p>
              <a:endParaRPr lang="en-US"/>
            </a:p>
          </p:txBody>
        </p:sp>
        <p:sp>
          <p:nvSpPr>
            <p:cNvPr id="32772" name="Line 4"/>
            <p:cNvSpPr>
              <a:spLocks noChangeShapeType="1"/>
            </p:cNvSpPr>
            <p:nvPr/>
          </p:nvSpPr>
          <p:spPr bwMode="auto">
            <a:xfrm>
              <a:off x="4343400" y="2133600"/>
              <a:ext cx="0" cy="3200400"/>
            </a:xfrm>
            <a:prstGeom prst="line">
              <a:avLst/>
            </a:prstGeom>
            <a:noFill/>
            <a:ln w="38100" cap="sq">
              <a:solidFill>
                <a:schemeClr val="tx2"/>
              </a:solidFill>
              <a:round/>
              <a:headEnd/>
              <a:tailEnd/>
            </a:ln>
          </p:spPr>
          <p:txBody>
            <a:bodyPr>
              <a:spAutoFit/>
            </a:bodyPr>
            <a:lstStyle/>
            <a:p>
              <a:endParaRPr lang="en-US"/>
            </a:p>
          </p:txBody>
        </p:sp>
        <p:sp>
          <p:nvSpPr>
            <p:cNvPr id="32773" name="Text Box 5"/>
            <p:cNvSpPr txBox="1">
              <a:spLocks noChangeArrowheads="1"/>
            </p:cNvSpPr>
            <p:nvPr/>
          </p:nvSpPr>
          <p:spPr bwMode="auto">
            <a:xfrm>
              <a:off x="3970770" y="1622715"/>
              <a:ext cx="874713" cy="579438"/>
            </a:xfrm>
            <a:prstGeom prst="rect">
              <a:avLst/>
            </a:prstGeom>
            <a:noFill/>
            <a:ln w="38100" cap="sq" algn="ctr">
              <a:noFill/>
              <a:miter lim="800000"/>
              <a:headEnd/>
              <a:tailEnd/>
            </a:ln>
            <a:effectLst/>
          </p:spPr>
          <p:txBody>
            <a:bodyPr wrap="none">
              <a:spAutoFit/>
            </a:bodyPr>
            <a:lstStyle/>
            <a:p>
              <a:pPr eaLnBrk="0" hangingPunct="0">
                <a:buFont typeface="Wingdings" pitchFamily="2" charset="2"/>
                <a:buNone/>
                <a:defRPr/>
              </a:pPr>
              <a:r>
                <a:rPr lang="en-US" sz="3200" dirty="0">
                  <a:effectLst>
                    <a:outerShdw blurRad="38100" dist="38100" dir="2700000" algn="tl">
                      <a:srgbClr val="FFFFFF"/>
                    </a:outerShdw>
                  </a:effectLst>
                  <a:latin typeface="Arial" pitchFamily="34" charset="0"/>
                  <a:cs typeface="Arial" pitchFamily="34" charset="0"/>
                </a:rPr>
                <a:t>412</a:t>
              </a:r>
            </a:p>
          </p:txBody>
        </p:sp>
        <p:sp>
          <p:nvSpPr>
            <p:cNvPr id="32774" name="Line 6"/>
            <p:cNvSpPr>
              <a:spLocks noChangeShapeType="1"/>
            </p:cNvSpPr>
            <p:nvPr/>
          </p:nvSpPr>
          <p:spPr bwMode="auto">
            <a:xfrm>
              <a:off x="5959475" y="2114550"/>
              <a:ext cx="2590800" cy="0"/>
            </a:xfrm>
            <a:prstGeom prst="line">
              <a:avLst/>
            </a:prstGeom>
            <a:noFill/>
            <a:ln w="38100" cap="sq">
              <a:solidFill>
                <a:schemeClr val="tx2"/>
              </a:solidFill>
              <a:round/>
              <a:headEnd/>
              <a:tailEnd/>
            </a:ln>
          </p:spPr>
          <p:txBody>
            <a:bodyPr wrap="none">
              <a:spAutoFit/>
            </a:bodyPr>
            <a:lstStyle/>
            <a:p>
              <a:endParaRPr lang="en-US"/>
            </a:p>
          </p:txBody>
        </p:sp>
        <p:sp>
          <p:nvSpPr>
            <p:cNvPr id="32775" name="Line 7"/>
            <p:cNvSpPr>
              <a:spLocks noChangeShapeType="1"/>
            </p:cNvSpPr>
            <p:nvPr/>
          </p:nvSpPr>
          <p:spPr bwMode="auto">
            <a:xfrm>
              <a:off x="7178675" y="2114550"/>
              <a:ext cx="0" cy="3200400"/>
            </a:xfrm>
            <a:prstGeom prst="line">
              <a:avLst/>
            </a:prstGeom>
            <a:noFill/>
            <a:ln w="38100" cap="sq">
              <a:solidFill>
                <a:schemeClr val="tx2"/>
              </a:solidFill>
              <a:round/>
              <a:headEnd/>
              <a:tailEnd/>
            </a:ln>
          </p:spPr>
          <p:txBody>
            <a:bodyPr>
              <a:spAutoFit/>
            </a:bodyPr>
            <a:lstStyle/>
            <a:p>
              <a:endParaRPr lang="en-US"/>
            </a:p>
          </p:txBody>
        </p:sp>
        <p:sp>
          <p:nvSpPr>
            <p:cNvPr id="32776" name="Text Box 8"/>
            <p:cNvSpPr txBox="1">
              <a:spLocks noChangeArrowheads="1"/>
            </p:cNvSpPr>
            <p:nvPr/>
          </p:nvSpPr>
          <p:spPr bwMode="auto">
            <a:xfrm>
              <a:off x="5791200" y="1524000"/>
              <a:ext cx="3016250" cy="579438"/>
            </a:xfrm>
            <a:prstGeom prst="rect">
              <a:avLst/>
            </a:prstGeom>
            <a:noFill/>
            <a:ln w="38100" cap="sq" algn="ctr">
              <a:noFill/>
              <a:miter lim="800000"/>
              <a:headEnd/>
              <a:tailEnd/>
            </a:ln>
            <a:effectLst/>
          </p:spPr>
          <p:txBody>
            <a:bodyPr wrap="none">
              <a:spAutoFit/>
            </a:bodyPr>
            <a:lstStyle/>
            <a:p>
              <a:pPr eaLnBrk="0" hangingPunct="0">
                <a:buFont typeface="Wingdings" pitchFamily="2" charset="2"/>
                <a:buNone/>
                <a:defRPr/>
              </a:pPr>
              <a:r>
                <a:rPr lang="en-US" sz="3200" dirty="0">
                  <a:effectLst>
                    <a:outerShdw blurRad="38100" dist="38100" dir="2700000" algn="tl">
                      <a:srgbClr val="C0C0C0"/>
                    </a:outerShdw>
                  </a:effectLst>
                  <a:latin typeface="Arial" pitchFamily="34" charset="0"/>
                  <a:cs typeface="Arial" pitchFamily="34" charset="0"/>
                </a:rPr>
                <a:t>152,156,211,…</a:t>
              </a:r>
            </a:p>
          </p:txBody>
        </p:sp>
        <p:sp>
          <p:nvSpPr>
            <p:cNvPr id="32777" name="Text Box 9"/>
            <p:cNvSpPr txBox="1">
              <a:spLocks noChangeArrowheads="1"/>
            </p:cNvSpPr>
            <p:nvPr/>
          </p:nvSpPr>
          <p:spPr bwMode="auto">
            <a:xfrm>
              <a:off x="4495800" y="2393373"/>
              <a:ext cx="2438400" cy="954107"/>
            </a:xfrm>
            <a:prstGeom prst="rect">
              <a:avLst/>
            </a:prstGeom>
            <a:noFill/>
            <a:ln w="38100" cap="sq" algn="ctr">
              <a:noFill/>
              <a:miter lim="800000"/>
              <a:headEnd/>
              <a:tailEnd/>
            </a:ln>
            <a:effectLst/>
          </p:spPr>
          <p:txBody>
            <a:bodyPr>
              <a:spAutoFit/>
            </a:bodyPr>
            <a:lstStyle/>
            <a:p>
              <a:r>
                <a:rPr lang="vi-VN" sz="2800" dirty="0"/>
                <a:t>Chênh lệch </a:t>
              </a:r>
              <a:r>
                <a:rPr lang="en-US" sz="2800" dirty="0" err="1" smtClean="0"/>
                <a:t>đánh</a:t>
              </a:r>
              <a:r>
                <a:rPr lang="en-US" sz="2800" dirty="0" smtClean="0"/>
                <a:t> </a:t>
              </a:r>
              <a:r>
                <a:rPr lang="vi-VN" sz="2800" dirty="0" smtClean="0"/>
                <a:t>giá </a:t>
              </a:r>
              <a:r>
                <a:rPr lang="vi-VN" sz="2800" dirty="0"/>
                <a:t>tăng </a:t>
              </a:r>
            </a:p>
          </p:txBody>
        </p:sp>
        <p:sp>
          <p:nvSpPr>
            <p:cNvPr id="32778" name="Line 10"/>
            <p:cNvSpPr>
              <a:spLocks noChangeShapeType="1"/>
            </p:cNvSpPr>
            <p:nvPr/>
          </p:nvSpPr>
          <p:spPr bwMode="auto">
            <a:xfrm>
              <a:off x="4724400" y="2895600"/>
              <a:ext cx="2133600" cy="0"/>
            </a:xfrm>
            <a:prstGeom prst="line">
              <a:avLst/>
            </a:prstGeom>
            <a:noFill/>
            <a:ln w="38100" cap="sq">
              <a:solidFill>
                <a:schemeClr val="tx2"/>
              </a:solidFill>
              <a:round/>
              <a:headEnd/>
              <a:tailEnd type="triangle" w="med" len="med"/>
            </a:ln>
          </p:spPr>
          <p:txBody>
            <a:bodyPr wrap="none">
              <a:spAutoFit/>
            </a:bodyPr>
            <a:lstStyle/>
            <a:p>
              <a:endParaRPr lang="en-US"/>
            </a:p>
          </p:txBody>
        </p:sp>
        <p:sp>
          <p:nvSpPr>
            <p:cNvPr id="32779" name="Text Box 11"/>
            <p:cNvSpPr txBox="1">
              <a:spLocks noChangeArrowheads="1"/>
            </p:cNvSpPr>
            <p:nvPr/>
          </p:nvSpPr>
          <p:spPr bwMode="auto">
            <a:xfrm>
              <a:off x="3505200" y="838200"/>
              <a:ext cx="4419600" cy="584775"/>
            </a:xfrm>
            <a:prstGeom prst="rect">
              <a:avLst/>
            </a:prstGeom>
            <a:noFill/>
            <a:ln w="38100" cap="sq" algn="ctr">
              <a:noFill/>
              <a:miter lim="800000"/>
              <a:headEnd/>
              <a:tailEnd/>
            </a:ln>
            <a:effectLst/>
          </p:spPr>
          <p:txBody>
            <a:bodyPr>
              <a:spAutoFit/>
            </a:bodyPr>
            <a:lstStyle/>
            <a:p>
              <a:r>
                <a:rPr lang="en-US" sz="3200" dirty="0" err="1"/>
                <a:t>Chênh</a:t>
              </a:r>
              <a:r>
                <a:rPr lang="en-US" sz="3200" dirty="0"/>
                <a:t> </a:t>
              </a:r>
              <a:r>
                <a:rPr lang="en-US" sz="3200" dirty="0" err="1"/>
                <a:t>lệch</a:t>
              </a:r>
              <a:r>
                <a:rPr lang="en-US" sz="3200" dirty="0"/>
                <a:t> </a:t>
              </a:r>
              <a:r>
                <a:rPr lang="en-US" sz="3200" dirty="0" err="1"/>
                <a:t>giá</a:t>
              </a:r>
              <a:r>
                <a:rPr lang="en-US" sz="3200" dirty="0"/>
                <a:t> </a:t>
              </a:r>
              <a:r>
                <a:rPr lang="en-US" sz="3200" dirty="0" err="1"/>
                <a:t>giảm</a:t>
              </a:r>
              <a:r>
                <a:rPr lang="en-US" sz="3200" dirty="0"/>
                <a:t> </a:t>
              </a:r>
            </a:p>
          </p:txBody>
        </p:sp>
        <p:sp>
          <p:nvSpPr>
            <p:cNvPr id="32780" name="Arc 12"/>
            <p:cNvSpPr>
              <a:spLocks/>
            </p:cNvSpPr>
            <p:nvPr/>
          </p:nvSpPr>
          <p:spPr bwMode="auto">
            <a:xfrm flipH="1" flipV="1">
              <a:off x="2286000" y="1371600"/>
              <a:ext cx="6629400" cy="1295400"/>
            </a:xfrm>
            <a:custGeom>
              <a:avLst/>
              <a:gdLst>
                <a:gd name="T0" fmla="*/ 2147483647 w 43200"/>
                <a:gd name="T1" fmla="*/ 2147483647 h 38706"/>
                <a:gd name="T2" fmla="*/ 2147483647 w 43200"/>
                <a:gd name="T3" fmla="*/ 0 h 38706"/>
                <a:gd name="T4" fmla="*/ 2147483647 w 43200"/>
                <a:gd name="T5" fmla="*/ 2147483647 h 38706"/>
                <a:gd name="T6" fmla="*/ 0 60000 65536"/>
                <a:gd name="T7" fmla="*/ 0 60000 65536"/>
                <a:gd name="T8" fmla="*/ 0 60000 65536"/>
                <a:gd name="T9" fmla="*/ 0 w 43200"/>
                <a:gd name="T10" fmla="*/ 0 h 38706"/>
                <a:gd name="T11" fmla="*/ 43200 w 43200"/>
                <a:gd name="T12" fmla="*/ 38706 h 38706"/>
              </a:gdLst>
              <a:ahLst/>
              <a:cxnLst>
                <a:cxn ang="T6">
                  <a:pos x="T0" y="T1"/>
                </a:cxn>
                <a:cxn ang="T7">
                  <a:pos x="T2" y="T3"/>
                </a:cxn>
                <a:cxn ang="T8">
                  <a:pos x="T4" y="T5"/>
                </a:cxn>
              </a:cxnLst>
              <a:rect l="T9" t="T10" r="T11" b="T12"/>
              <a:pathLst>
                <a:path w="43200" h="38706" fill="none" extrusionOk="0">
                  <a:moveTo>
                    <a:pt x="34852" y="48"/>
                  </a:moveTo>
                  <a:cubicBezTo>
                    <a:pt x="40118" y="4140"/>
                    <a:pt x="43200" y="10436"/>
                    <a:pt x="43200" y="17106"/>
                  </a:cubicBezTo>
                  <a:cubicBezTo>
                    <a:pt x="43200" y="29035"/>
                    <a:pt x="33529" y="38706"/>
                    <a:pt x="21600" y="38706"/>
                  </a:cubicBezTo>
                  <a:cubicBezTo>
                    <a:pt x="9670" y="38706"/>
                    <a:pt x="0" y="29035"/>
                    <a:pt x="0" y="17106"/>
                  </a:cubicBezTo>
                  <a:cubicBezTo>
                    <a:pt x="-1" y="10408"/>
                    <a:pt x="3107" y="4089"/>
                    <a:pt x="8411" y="-1"/>
                  </a:cubicBezTo>
                </a:path>
                <a:path w="43200" h="38706" stroke="0" extrusionOk="0">
                  <a:moveTo>
                    <a:pt x="34852" y="48"/>
                  </a:moveTo>
                  <a:cubicBezTo>
                    <a:pt x="40118" y="4140"/>
                    <a:pt x="43200" y="10436"/>
                    <a:pt x="43200" y="17106"/>
                  </a:cubicBezTo>
                  <a:cubicBezTo>
                    <a:pt x="43200" y="29035"/>
                    <a:pt x="33529" y="38706"/>
                    <a:pt x="21600" y="38706"/>
                  </a:cubicBezTo>
                  <a:cubicBezTo>
                    <a:pt x="9670" y="38706"/>
                    <a:pt x="0" y="29035"/>
                    <a:pt x="0" y="17106"/>
                  </a:cubicBezTo>
                  <a:cubicBezTo>
                    <a:pt x="-1" y="10408"/>
                    <a:pt x="3107" y="4089"/>
                    <a:pt x="8411" y="-1"/>
                  </a:cubicBezTo>
                  <a:lnTo>
                    <a:pt x="21600" y="17106"/>
                  </a:lnTo>
                  <a:close/>
                </a:path>
              </a:pathLst>
            </a:custGeom>
            <a:noFill/>
            <a:ln w="38100" cap="sq">
              <a:solidFill>
                <a:schemeClr val="tx2"/>
              </a:solidFill>
              <a:round/>
              <a:headEnd type="triangle" w="med" len="med"/>
              <a:tailEnd/>
            </a:ln>
          </p:spPr>
          <p:txBody>
            <a:bodyPr anchor="ctr">
              <a:spAutoFit/>
            </a:bodyPr>
            <a:lstStyle/>
            <a:p>
              <a:endParaRPr lang="en-US"/>
            </a:p>
          </p:txBody>
        </p:sp>
      </p:grpSp>
      <p:grpSp>
        <p:nvGrpSpPr>
          <p:cNvPr id="3" name="Group 2"/>
          <p:cNvGrpSpPr/>
          <p:nvPr/>
        </p:nvGrpSpPr>
        <p:grpSpPr>
          <a:xfrm>
            <a:off x="168275" y="2680856"/>
            <a:ext cx="4327525" cy="2672194"/>
            <a:chOff x="168275" y="2680856"/>
            <a:chExt cx="4327525" cy="2672194"/>
          </a:xfrm>
        </p:grpSpPr>
        <p:sp>
          <p:nvSpPr>
            <p:cNvPr id="32781" name="Line 13"/>
            <p:cNvSpPr>
              <a:spLocks noChangeShapeType="1"/>
            </p:cNvSpPr>
            <p:nvPr/>
          </p:nvSpPr>
          <p:spPr bwMode="auto">
            <a:xfrm>
              <a:off x="168275" y="3181350"/>
              <a:ext cx="2590800" cy="0"/>
            </a:xfrm>
            <a:prstGeom prst="line">
              <a:avLst/>
            </a:prstGeom>
            <a:noFill/>
            <a:ln w="38100" cap="sq">
              <a:solidFill>
                <a:schemeClr val="tx2"/>
              </a:solidFill>
              <a:round/>
              <a:headEnd/>
              <a:tailEnd/>
            </a:ln>
          </p:spPr>
          <p:txBody>
            <a:bodyPr wrap="none">
              <a:spAutoFit/>
            </a:bodyPr>
            <a:lstStyle/>
            <a:p>
              <a:endParaRPr lang="en-US"/>
            </a:p>
          </p:txBody>
        </p:sp>
        <p:sp>
          <p:nvSpPr>
            <p:cNvPr id="32782" name="Line 14"/>
            <p:cNvSpPr>
              <a:spLocks noChangeShapeType="1"/>
            </p:cNvSpPr>
            <p:nvPr/>
          </p:nvSpPr>
          <p:spPr bwMode="auto">
            <a:xfrm flipH="1">
              <a:off x="914400" y="3200400"/>
              <a:ext cx="15875" cy="2152650"/>
            </a:xfrm>
            <a:prstGeom prst="line">
              <a:avLst/>
            </a:prstGeom>
            <a:noFill/>
            <a:ln w="38100" cap="sq">
              <a:solidFill>
                <a:schemeClr val="tx2"/>
              </a:solidFill>
              <a:round/>
              <a:headEnd/>
              <a:tailEnd/>
            </a:ln>
          </p:spPr>
          <p:txBody>
            <a:bodyPr>
              <a:spAutoFit/>
            </a:bodyPr>
            <a:lstStyle/>
            <a:p>
              <a:endParaRPr lang="en-US"/>
            </a:p>
          </p:txBody>
        </p:sp>
        <p:sp>
          <p:nvSpPr>
            <p:cNvPr id="32783" name="Text Box 15"/>
            <p:cNvSpPr txBox="1">
              <a:spLocks noChangeArrowheads="1"/>
            </p:cNvSpPr>
            <p:nvPr/>
          </p:nvSpPr>
          <p:spPr bwMode="auto">
            <a:xfrm>
              <a:off x="533400" y="2680856"/>
              <a:ext cx="837089" cy="584775"/>
            </a:xfrm>
            <a:prstGeom prst="rect">
              <a:avLst/>
            </a:prstGeom>
            <a:noFill/>
            <a:ln w="38100" cap="sq" algn="ctr">
              <a:noFill/>
              <a:miter lim="800000"/>
              <a:headEnd/>
              <a:tailEnd/>
            </a:ln>
            <a:effectLst/>
          </p:spPr>
          <p:txBody>
            <a:bodyPr wrap="none">
              <a:spAutoFit/>
            </a:bodyPr>
            <a:lstStyle/>
            <a:p>
              <a:pPr eaLnBrk="0" hangingPunct="0">
                <a:buFont typeface="Wingdings" pitchFamily="2" charset="2"/>
                <a:buNone/>
                <a:defRPr/>
              </a:pPr>
              <a:r>
                <a:rPr lang="en-US" sz="3200" dirty="0">
                  <a:solidFill>
                    <a:srgbClr val="C00000"/>
                  </a:solidFill>
                  <a:effectLst>
                    <a:outerShdw blurRad="38100" dist="38100" dir="2700000" algn="tl">
                      <a:srgbClr val="FFFFFF"/>
                    </a:outerShdw>
                  </a:effectLst>
                  <a:latin typeface="Arial" pitchFamily="34" charset="0"/>
                  <a:cs typeface="Arial" pitchFamily="34" charset="0"/>
                </a:rPr>
                <a:t>411</a:t>
              </a:r>
            </a:p>
          </p:txBody>
        </p:sp>
        <p:sp>
          <p:nvSpPr>
            <p:cNvPr id="32784" name="Text Box 16"/>
            <p:cNvSpPr txBox="1">
              <a:spLocks noChangeArrowheads="1"/>
            </p:cNvSpPr>
            <p:nvPr/>
          </p:nvSpPr>
          <p:spPr bwMode="auto">
            <a:xfrm>
              <a:off x="914400" y="3241964"/>
              <a:ext cx="3581400" cy="1384995"/>
            </a:xfrm>
            <a:prstGeom prst="rect">
              <a:avLst/>
            </a:prstGeom>
            <a:noFill/>
            <a:ln w="38100" cap="sq" algn="ctr">
              <a:noFill/>
              <a:miter lim="800000"/>
              <a:headEnd/>
              <a:tailEnd/>
            </a:ln>
            <a:effectLst/>
          </p:spPr>
          <p:txBody>
            <a:bodyPr>
              <a:spAutoFit/>
            </a:bodyPr>
            <a:lstStyle/>
            <a:p>
              <a:pPr algn="ctr"/>
              <a:r>
                <a:rPr lang="vi-VN" sz="2800" dirty="0"/>
                <a:t>Cuối niên độ xử lý CLĐGLTS (CLtăng&gt;CL giảm)</a:t>
              </a:r>
            </a:p>
          </p:txBody>
        </p:sp>
      </p:grpSp>
      <p:sp>
        <p:nvSpPr>
          <p:cNvPr id="32785" name="Line 17"/>
          <p:cNvSpPr>
            <a:spLocks noChangeShapeType="1"/>
          </p:cNvSpPr>
          <p:nvPr/>
        </p:nvSpPr>
        <p:spPr bwMode="auto">
          <a:xfrm>
            <a:off x="1600200" y="3733800"/>
            <a:ext cx="2133600" cy="0"/>
          </a:xfrm>
          <a:prstGeom prst="line">
            <a:avLst/>
          </a:prstGeom>
          <a:noFill/>
          <a:ln w="38100" cap="sq">
            <a:solidFill>
              <a:schemeClr val="tx2"/>
            </a:solidFill>
            <a:round/>
            <a:headEnd/>
            <a:tailEnd type="triangle" w="med" len="med"/>
          </a:ln>
        </p:spPr>
        <p:txBody>
          <a:bodyPr wrap="none">
            <a:spAutoFit/>
          </a:bodyPr>
          <a:lstStyle/>
          <a:p>
            <a:endParaRPr lang="en-US"/>
          </a:p>
        </p:txBody>
      </p:sp>
      <p:grpSp>
        <p:nvGrpSpPr>
          <p:cNvPr id="4" name="Group 3"/>
          <p:cNvGrpSpPr/>
          <p:nvPr/>
        </p:nvGrpSpPr>
        <p:grpSpPr>
          <a:xfrm>
            <a:off x="304800" y="4876800"/>
            <a:ext cx="4572000" cy="1209020"/>
            <a:chOff x="304800" y="4876800"/>
            <a:chExt cx="4572000" cy="1209020"/>
          </a:xfrm>
        </p:grpSpPr>
        <p:sp>
          <p:nvSpPr>
            <p:cNvPr id="32786" name="Arc 18"/>
            <p:cNvSpPr>
              <a:spLocks/>
            </p:cNvSpPr>
            <p:nvPr/>
          </p:nvSpPr>
          <p:spPr bwMode="auto">
            <a:xfrm rot="10800000" flipH="1" flipV="1">
              <a:off x="304800" y="4876800"/>
              <a:ext cx="4572000" cy="762000"/>
            </a:xfrm>
            <a:custGeom>
              <a:avLst/>
              <a:gdLst>
                <a:gd name="T0" fmla="*/ 2147483647 w 43200"/>
                <a:gd name="T1" fmla="*/ 0 h 33221"/>
                <a:gd name="T2" fmla="*/ 2147483647 w 43200"/>
                <a:gd name="T3" fmla="*/ 2147483647 h 33221"/>
                <a:gd name="T4" fmla="*/ 2147483647 w 43200"/>
                <a:gd name="T5" fmla="*/ 2147483647 h 33221"/>
                <a:gd name="T6" fmla="*/ 0 60000 65536"/>
                <a:gd name="T7" fmla="*/ 0 60000 65536"/>
                <a:gd name="T8" fmla="*/ 0 60000 65536"/>
                <a:gd name="T9" fmla="*/ 0 w 43200"/>
                <a:gd name="T10" fmla="*/ 0 h 33221"/>
                <a:gd name="T11" fmla="*/ 43200 w 43200"/>
                <a:gd name="T12" fmla="*/ 33221 h 33221"/>
              </a:gdLst>
              <a:ahLst/>
              <a:cxnLst>
                <a:cxn ang="T6">
                  <a:pos x="T0" y="T1"/>
                </a:cxn>
                <a:cxn ang="T7">
                  <a:pos x="T2" y="T3"/>
                </a:cxn>
                <a:cxn ang="T8">
                  <a:pos x="T4" y="T5"/>
                </a:cxn>
              </a:cxnLst>
              <a:rect l="T9" t="T10" r="T11" b="T12"/>
              <a:pathLst>
                <a:path w="43200" h="33221" fill="none" extrusionOk="0">
                  <a:moveTo>
                    <a:pt x="39807" y="0"/>
                  </a:moveTo>
                  <a:cubicBezTo>
                    <a:pt x="42022" y="3471"/>
                    <a:pt x="43200" y="7503"/>
                    <a:pt x="43200" y="11621"/>
                  </a:cubicBezTo>
                  <a:cubicBezTo>
                    <a:pt x="43200" y="23550"/>
                    <a:pt x="33529" y="33221"/>
                    <a:pt x="21600" y="33221"/>
                  </a:cubicBezTo>
                  <a:cubicBezTo>
                    <a:pt x="9670" y="33221"/>
                    <a:pt x="0" y="23550"/>
                    <a:pt x="0" y="11621"/>
                  </a:cubicBezTo>
                  <a:cubicBezTo>
                    <a:pt x="-1" y="7533"/>
                    <a:pt x="1159" y="3530"/>
                    <a:pt x="3344" y="76"/>
                  </a:cubicBezTo>
                </a:path>
                <a:path w="43200" h="33221" stroke="0" extrusionOk="0">
                  <a:moveTo>
                    <a:pt x="39807" y="0"/>
                  </a:moveTo>
                  <a:cubicBezTo>
                    <a:pt x="42022" y="3471"/>
                    <a:pt x="43200" y="7503"/>
                    <a:pt x="43200" y="11621"/>
                  </a:cubicBezTo>
                  <a:cubicBezTo>
                    <a:pt x="43200" y="23550"/>
                    <a:pt x="33529" y="33221"/>
                    <a:pt x="21600" y="33221"/>
                  </a:cubicBezTo>
                  <a:cubicBezTo>
                    <a:pt x="9670" y="33221"/>
                    <a:pt x="0" y="23550"/>
                    <a:pt x="0" y="11621"/>
                  </a:cubicBezTo>
                  <a:cubicBezTo>
                    <a:pt x="-1" y="7533"/>
                    <a:pt x="1159" y="3530"/>
                    <a:pt x="3344" y="76"/>
                  </a:cubicBezTo>
                  <a:lnTo>
                    <a:pt x="21600" y="11621"/>
                  </a:lnTo>
                  <a:close/>
                </a:path>
              </a:pathLst>
            </a:custGeom>
            <a:noFill/>
            <a:ln w="38100" cap="sq">
              <a:solidFill>
                <a:srgbClr val="0000FF"/>
              </a:solidFill>
              <a:round/>
              <a:headEnd/>
              <a:tailEnd type="triangle" w="med" len="med"/>
            </a:ln>
          </p:spPr>
          <p:txBody>
            <a:bodyPr anchor="ctr">
              <a:spAutoFit/>
            </a:bodyPr>
            <a:lstStyle/>
            <a:p>
              <a:endParaRPr lang="en-US"/>
            </a:p>
          </p:txBody>
        </p:sp>
        <p:sp>
          <p:nvSpPr>
            <p:cNvPr id="32787" name="Text Box 19"/>
            <p:cNvSpPr txBox="1">
              <a:spLocks noChangeArrowheads="1"/>
            </p:cNvSpPr>
            <p:nvPr/>
          </p:nvSpPr>
          <p:spPr bwMode="auto">
            <a:xfrm>
              <a:off x="990600" y="5562600"/>
              <a:ext cx="3581400" cy="523220"/>
            </a:xfrm>
            <a:prstGeom prst="rect">
              <a:avLst/>
            </a:prstGeom>
            <a:noFill/>
            <a:ln w="38100" cap="sq" algn="ctr">
              <a:noFill/>
              <a:miter lim="800000"/>
              <a:headEnd/>
              <a:tailEnd/>
            </a:ln>
            <a:effectLst/>
          </p:spPr>
          <p:txBody>
            <a:bodyPr>
              <a:spAutoFit/>
            </a:bodyPr>
            <a:lstStyle/>
            <a:p>
              <a:r>
                <a:rPr lang="vi-VN" sz="2800" i="1" dirty="0"/>
                <a:t>(CL giảm&gt;CLtăng)</a:t>
              </a:r>
            </a:p>
          </p:txBody>
        </p:sp>
      </p:grpSp>
      <p:sp>
        <p:nvSpPr>
          <p:cNvPr id="2" name="Rectangle 1"/>
          <p:cNvSpPr/>
          <p:nvPr/>
        </p:nvSpPr>
        <p:spPr>
          <a:xfrm>
            <a:off x="168275" y="64039"/>
            <a:ext cx="8040543" cy="584775"/>
          </a:xfrm>
          <a:prstGeom prst="rect">
            <a:avLst/>
          </a:prstGeom>
        </p:spPr>
        <p:txBody>
          <a:bodyPr wrap="square">
            <a:spAutoFit/>
          </a:bodyPr>
          <a:lstStyle/>
          <a:p>
            <a:pPr lvl="0" eaLnBrk="0" hangingPunct="0">
              <a:defRPr/>
            </a:pPr>
            <a:r>
              <a:rPr lang="en-US" sz="3200" dirty="0" err="1" smtClean="0">
                <a:solidFill>
                  <a:srgbClr val="0000FF"/>
                </a:solidFill>
                <a:effectLst>
                  <a:outerShdw blurRad="38100" dist="38100" dir="2700000" algn="tl">
                    <a:srgbClr val="FFFFFF"/>
                  </a:outerShdw>
                </a:effectLst>
                <a:latin typeface="Arial" pitchFamily="34" charset="0"/>
                <a:cs typeface="Arial" pitchFamily="34" charset="0"/>
              </a:rPr>
              <a:t>Kê</a:t>
            </a:r>
            <a:r>
              <a:rPr lang="en-US" sz="3200" dirty="0" smtClean="0">
                <a:solidFill>
                  <a:srgbClr val="0000FF"/>
                </a:solidFill>
                <a:effectLst>
                  <a:outerShdw blurRad="38100" dist="38100" dir="2700000" algn="tl">
                    <a:srgbClr val="FFFFFF"/>
                  </a:outerShdw>
                </a:effectLst>
                <a:latin typeface="Arial" pitchFamily="34" charset="0"/>
                <a:cs typeface="Arial" pitchFamily="34" charset="0"/>
              </a:rPr>
              <a:t>́ </a:t>
            </a:r>
            <a:r>
              <a:rPr lang="en-US" sz="3200" dirty="0" err="1">
                <a:solidFill>
                  <a:srgbClr val="0000FF"/>
                </a:solidFill>
                <a:effectLst>
                  <a:outerShdw blurRad="38100" dist="38100" dir="2700000" algn="tl">
                    <a:srgbClr val="FFFFFF"/>
                  </a:outerShdw>
                </a:effectLst>
                <a:latin typeface="Arial" pitchFamily="34" charset="0"/>
                <a:cs typeface="Arial" pitchFamily="34" charset="0"/>
              </a:rPr>
              <a:t>toán</a:t>
            </a:r>
            <a:r>
              <a:rPr lang="en-US" sz="3200" dirty="0">
                <a:solidFill>
                  <a:srgbClr val="0000FF"/>
                </a:solidFill>
                <a:effectLst>
                  <a:outerShdw blurRad="38100" dist="38100" dir="2700000" algn="tl">
                    <a:srgbClr val="FFFFFF"/>
                  </a:outerShdw>
                </a:effectLst>
                <a:latin typeface="Arial" pitchFamily="34" charset="0"/>
                <a:cs typeface="Arial" pitchFamily="34" charset="0"/>
              </a:rPr>
              <a:t> </a:t>
            </a:r>
            <a:r>
              <a:rPr lang="en-US" sz="3200" dirty="0" err="1">
                <a:solidFill>
                  <a:srgbClr val="0000FF"/>
                </a:solidFill>
                <a:effectLst>
                  <a:outerShdw blurRad="38100" dist="38100" dir="2700000" algn="tl">
                    <a:srgbClr val="FFFFFF"/>
                  </a:outerShdw>
                </a:effectLst>
                <a:latin typeface="Arial" pitchFamily="34" charset="0"/>
                <a:cs typeface="Arial" pitchFamily="34" charset="0"/>
              </a:rPr>
              <a:t>chênh</a:t>
            </a:r>
            <a:r>
              <a:rPr lang="en-US" sz="3200" dirty="0">
                <a:solidFill>
                  <a:srgbClr val="0000FF"/>
                </a:solidFill>
                <a:effectLst>
                  <a:outerShdw blurRad="38100" dist="38100" dir="2700000" algn="tl">
                    <a:srgbClr val="FFFFFF"/>
                  </a:outerShdw>
                </a:effectLst>
                <a:latin typeface="Arial" pitchFamily="34" charset="0"/>
                <a:cs typeface="Arial" pitchFamily="34" charset="0"/>
              </a:rPr>
              <a:t> </a:t>
            </a:r>
            <a:r>
              <a:rPr lang="en-US" sz="3200" dirty="0" err="1">
                <a:solidFill>
                  <a:srgbClr val="0000FF"/>
                </a:solidFill>
                <a:effectLst>
                  <a:outerShdw blurRad="38100" dist="38100" dir="2700000" algn="tl">
                    <a:srgbClr val="FFFFFF"/>
                  </a:outerShdw>
                </a:effectLst>
                <a:latin typeface="Arial" pitchFamily="34" charset="0"/>
                <a:cs typeface="Arial" pitchFamily="34" charset="0"/>
              </a:rPr>
              <a:t>lệch</a:t>
            </a:r>
            <a:r>
              <a:rPr lang="en-US" sz="3200" dirty="0">
                <a:solidFill>
                  <a:srgbClr val="0000FF"/>
                </a:solidFill>
                <a:effectLst>
                  <a:outerShdw blurRad="38100" dist="38100" dir="2700000" algn="tl">
                    <a:srgbClr val="FFFFFF"/>
                  </a:outerShdw>
                </a:effectLst>
                <a:latin typeface="Arial" pitchFamily="34" charset="0"/>
                <a:cs typeface="Arial" pitchFamily="34" charset="0"/>
              </a:rPr>
              <a:t> </a:t>
            </a:r>
            <a:r>
              <a:rPr lang="en-US" sz="3200" dirty="0" err="1">
                <a:solidFill>
                  <a:srgbClr val="0000FF"/>
                </a:solidFill>
                <a:effectLst>
                  <a:outerShdw blurRad="38100" dist="38100" dir="2700000" algn="tl">
                    <a:srgbClr val="FFFFFF"/>
                  </a:outerShdw>
                </a:effectLst>
                <a:latin typeface="Arial" pitchFamily="34" charset="0"/>
                <a:cs typeface="Arial" pitchFamily="34" charset="0"/>
              </a:rPr>
              <a:t>đánh</a:t>
            </a:r>
            <a:r>
              <a:rPr lang="en-US" sz="3200" dirty="0">
                <a:solidFill>
                  <a:srgbClr val="0000FF"/>
                </a:solidFill>
                <a:effectLst>
                  <a:outerShdw blurRad="38100" dist="38100" dir="2700000" algn="tl">
                    <a:srgbClr val="FFFFFF"/>
                  </a:outerShdw>
                </a:effectLst>
                <a:latin typeface="Arial" pitchFamily="34" charset="0"/>
                <a:cs typeface="Arial" pitchFamily="34" charset="0"/>
              </a:rPr>
              <a:t> </a:t>
            </a:r>
            <a:r>
              <a:rPr lang="en-US" sz="3200" dirty="0" err="1">
                <a:solidFill>
                  <a:srgbClr val="0000FF"/>
                </a:solidFill>
                <a:effectLst>
                  <a:outerShdw blurRad="38100" dist="38100" dir="2700000" algn="tl">
                    <a:srgbClr val="FFFFFF"/>
                  </a:outerShdw>
                </a:effectLst>
                <a:latin typeface="Arial" pitchFamily="34" charset="0"/>
                <a:cs typeface="Arial" pitchFamily="34" charset="0"/>
              </a:rPr>
              <a:t>gia</a:t>
            </a:r>
            <a:r>
              <a:rPr lang="en-US" sz="3200" dirty="0">
                <a:solidFill>
                  <a:srgbClr val="0000FF"/>
                </a:solidFill>
                <a:effectLst>
                  <a:outerShdw blurRad="38100" dist="38100" dir="2700000" algn="tl">
                    <a:srgbClr val="FFFFFF"/>
                  </a:outerShdw>
                </a:effectLst>
                <a:latin typeface="Arial" pitchFamily="34" charset="0"/>
                <a:cs typeface="Arial" pitchFamily="34" charset="0"/>
              </a:rPr>
              <a:t>́ </a:t>
            </a:r>
            <a:r>
              <a:rPr lang="en-US" sz="3200" dirty="0" err="1">
                <a:solidFill>
                  <a:srgbClr val="0000FF"/>
                </a:solidFill>
                <a:effectLst>
                  <a:outerShdw blurRad="38100" dist="38100" dir="2700000" algn="tl">
                    <a:srgbClr val="FFFFFF"/>
                  </a:outerShdw>
                </a:effectLst>
                <a:latin typeface="Arial" pitchFamily="34" charset="0"/>
                <a:cs typeface="Arial" pitchFamily="34" charset="0"/>
              </a:rPr>
              <a:t>lại</a:t>
            </a:r>
            <a:r>
              <a:rPr lang="en-US" sz="3200" dirty="0">
                <a:solidFill>
                  <a:srgbClr val="0000FF"/>
                </a:solidFill>
                <a:effectLst>
                  <a:outerShdw blurRad="38100" dist="38100" dir="2700000" algn="tl">
                    <a:srgbClr val="FFFFFF"/>
                  </a:outerShdw>
                </a:effectLst>
                <a:latin typeface="Arial" pitchFamily="34" charset="0"/>
                <a:cs typeface="Arial" pitchFamily="34" charset="0"/>
              </a:rPr>
              <a:t> </a:t>
            </a:r>
            <a:r>
              <a:rPr lang="en-US" sz="3200" dirty="0" err="1">
                <a:solidFill>
                  <a:srgbClr val="0000FF"/>
                </a:solidFill>
                <a:effectLst>
                  <a:outerShdw blurRad="38100" dist="38100" dir="2700000" algn="tl">
                    <a:srgbClr val="FFFFFF"/>
                  </a:outerShdw>
                </a:effectLst>
                <a:latin typeface="Arial" pitchFamily="34" charset="0"/>
                <a:cs typeface="Arial" pitchFamily="34" charset="0"/>
              </a:rPr>
              <a:t>tài</a:t>
            </a:r>
            <a:r>
              <a:rPr lang="en-US" sz="3200" dirty="0">
                <a:solidFill>
                  <a:srgbClr val="0000FF"/>
                </a:solidFill>
                <a:effectLst>
                  <a:outerShdw blurRad="38100" dist="38100" dir="2700000" algn="tl">
                    <a:srgbClr val="FFFFFF"/>
                  </a:outerShdw>
                </a:effectLst>
                <a:latin typeface="Arial" pitchFamily="34" charset="0"/>
                <a:cs typeface="Arial" pitchFamily="34" charset="0"/>
              </a:rPr>
              <a:t> </a:t>
            </a:r>
            <a:r>
              <a:rPr lang="en-US" sz="3200" dirty="0" err="1">
                <a:solidFill>
                  <a:srgbClr val="0000FF"/>
                </a:solidFill>
                <a:effectLst>
                  <a:outerShdw blurRad="38100" dist="38100" dir="2700000" algn="tl">
                    <a:srgbClr val="FFFFFF"/>
                  </a:outerShdw>
                </a:effectLst>
                <a:latin typeface="Arial" pitchFamily="34" charset="0"/>
                <a:cs typeface="Arial" pitchFamily="34" charset="0"/>
              </a:rPr>
              <a:t>sản</a:t>
            </a:r>
            <a:endParaRPr lang="en-US" sz="3200" dirty="0">
              <a:solidFill>
                <a:srgbClr val="0000FF"/>
              </a:solidFill>
              <a:effectLst>
                <a:outerShdw blurRad="38100" dist="38100" dir="2700000" algn="tl">
                  <a:srgbClr val="FFFFFF"/>
                </a:outerShdw>
              </a:effectLst>
              <a:latin typeface="VNI-Aptima" pitchFamily="2" charset="0"/>
            </a:endParaRPr>
          </a:p>
        </p:txBody>
      </p:sp>
    </p:spTree>
    <p:extLst>
      <p:ext uri="{BB962C8B-B14F-4D97-AF65-F5344CB8AC3E}">
        <p14:creationId xmlns:p14="http://schemas.microsoft.com/office/powerpoint/2010/main" val="402827962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afterEffect">
                                  <p:stCondLst>
                                    <p:cond delay="0"/>
                                  </p:stCondLst>
                                  <p:childTnLst>
                                    <p:set>
                                      <p:cBhvr>
                                        <p:cTn id="6" dur="1" fill="hold">
                                          <p:stCondLst>
                                            <p:cond delay="0"/>
                                          </p:stCondLst>
                                        </p:cTn>
                                        <p:tgtEl>
                                          <p:spTgt spid="32785"/>
                                        </p:tgtEl>
                                        <p:attrNameLst>
                                          <p:attrName>style.visibility</p:attrName>
                                        </p:attrNameLst>
                                      </p:cBhvr>
                                      <p:to>
                                        <p:strVal val="visible"/>
                                      </p:to>
                                    </p:set>
                                    <p:animEffect transition="in" filter="box(in)">
                                      <p:cBhvr>
                                        <p:cTn id="7" dur="500"/>
                                        <p:tgtEl>
                                          <p:spTgt spid="327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8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91" name="Content Placeholder 2"/>
          <p:cNvSpPr>
            <a:spLocks/>
          </p:cNvSpPr>
          <p:nvPr/>
        </p:nvSpPr>
        <p:spPr bwMode="auto">
          <a:xfrm>
            <a:off x="2430463" y="4191000"/>
            <a:ext cx="5181600" cy="1219200"/>
          </a:xfrm>
          <a:prstGeom prst="rect">
            <a:avLst/>
          </a:prstGeom>
          <a:solidFill>
            <a:schemeClr val="bg1"/>
          </a:solidFill>
          <a:ln w="76200" cmpd="tri">
            <a:solidFill>
              <a:schemeClr val="tx2"/>
            </a:solidFill>
            <a:miter lim="800000"/>
            <a:headEnd/>
            <a:tailEnd/>
          </a:ln>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spcBef>
                <a:spcPct val="20000"/>
              </a:spcBef>
              <a:buClr>
                <a:schemeClr val="hlink"/>
              </a:buClr>
              <a:buFont typeface="Wingdings" panose="05000000000000000000" pitchFamily="2" charset="2"/>
              <a:buNone/>
            </a:pPr>
            <a:r>
              <a:rPr lang="nl-NL" altLang="en-US" sz="2800">
                <a:solidFill>
                  <a:srgbClr val="080002"/>
                </a:solidFill>
              </a:rPr>
              <a:t>Nợ  412:          8.000.000</a:t>
            </a:r>
          </a:p>
          <a:p>
            <a:pPr algn="just" eaLnBrk="1" hangingPunct="1">
              <a:spcBef>
                <a:spcPct val="20000"/>
              </a:spcBef>
              <a:buClr>
                <a:schemeClr val="hlink"/>
              </a:buClr>
              <a:buFont typeface="Wingdings" panose="05000000000000000000" pitchFamily="2" charset="2"/>
              <a:buNone/>
            </a:pPr>
            <a:r>
              <a:rPr lang="nl-NL" altLang="en-US" sz="2800">
                <a:solidFill>
                  <a:srgbClr val="080002"/>
                </a:solidFill>
              </a:rPr>
              <a:t>   Có   211:                 8.000.000</a:t>
            </a:r>
          </a:p>
          <a:p>
            <a:pPr algn="just" eaLnBrk="1" hangingPunct="1">
              <a:spcBef>
                <a:spcPct val="20000"/>
              </a:spcBef>
              <a:buClr>
                <a:schemeClr val="hlink"/>
              </a:buClr>
              <a:buFont typeface="Wingdings" panose="05000000000000000000" pitchFamily="2" charset="2"/>
              <a:buNone/>
            </a:pPr>
            <a:endParaRPr lang="nl-NL" altLang="en-US" sz="2800">
              <a:solidFill>
                <a:srgbClr val="080002"/>
              </a:solidFill>
            </a:endParaRPr>
          </a:p>
          <a:p>
            <a:pPr algn="just" eaLnBrk="1" hangingPunct="1">
              <a:spcBef>
                <a:spcPct val="20000"/>
              </a:spcBef>
              <a:buClr>
                <a:schemeClr val="hlink"/>
              </a:buClr>
              <a:buFont typeface="Wingdings" panose="05000000000000000000" pitchFamily="2" charset="2"/>
              <a:buNone/>
            </a:pPr>
            <a:r>
              <a:rPr lang="nl-NL" altLang="en-US" sz="2800">
                <a:solidFill>
                  <a:srgbClr val="080002"/>
                </a:solidFill>
              </a:rPr>
              <a:t>    </a:t>
            </a:r>
          </a:p>
        </p:txBody>
      </p:sp>
      <p:sp>
        <p:nvSpPr>
          <p:cNvPr id="34819" name="Text Box 93"/>
          <p:cNvSpPr txBox="1">
            <a:spLocks noChangeArrowheads="1"/>
          </p:cNvSpPr>
          <p:nvPr/>
        </p:nvSpPr>
        <p:spPr bwMode="auto">
          <a:xfrm>
            <a:off x="4030663" y="1828800"/>
            <a:ext cx="5334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spcBef>
                <a:spcPct val="50000"/>
              </a:spcBef>
            </a:pPr>
            <a:endParaRPr lang="en-US" altLang="en-US" sz="3600" b="1">
              <a:solidFill>
                <a:schemeClr val="tx2"/>
              </a:solidFill>
              <a:latin typeface="Arial" panose="020B0604020202020204" pitchFamily="34" charset="0"/>
            </a:endParaRPr>
          </a:p>
        </p:txBody>
      </p:sp>
      <p:grpSp>
        <p:nvGrpSpPr>
          <p:cNvPr id="34820" name="Group 38"/>
          <p:cNvGrpSpPr>
            <a:grpSpLocks/>
          </p:cNvGrpSpPr>
          <p:nvPr/>
        </p:nvGrpSpPr>
        <p:grpSpPr bwMode="auto">
          <a:xfrm>
            <a:off x="220663" y="533400"/>
            <a:ext cx="8763000" cy="1143000"/>
            <a:chOff x="0" y="0"/>
            <a:chExt cx="8763000" cy="1143000"/>
          </a:xfrm>
        </p:grpSpPr>
        <p:sp>
          <p:nvSpPr>
            <p:cNvPr id="34831" name="Text Box 21"/>
            <p:cNvSpPr txBox="1">
              <a:spLocks noChangeArrowheads="1"/>
            </p:cNvSpPr>
            <p:nvPr/>
          </p:nvSpPr>
          <p:spPr bwMode="auto">
            <a:xfrm>
              <a:off x="0" y="152400"/>
              <a:ext cx="4495800" cy="954107"/>
            </a:xfrm>
            <a:prstGeom prst="rect">
              <a:avLst/>
            </a:prstGeom>
            <a:solidFill>
              <a:schemeClr val="bg1"/>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spcBef>
                  <a:spcPct val="50000"/>
                </a:spcBef>
                <a:buClr>
                  <a:schemeClr val="tx2"/>
                </a:buClr>
                <a:buFont typeface="Wingdings" panose="05000000000000000000" pitchFamily="2" charset="2"/>
                <a:buChar char="§"/>
              </a:pPr>
              <a:r>
                <a:rPr lang="en-US" altLang="en-US" sz="2800" i="1">
                  <a:solidFill>
                    <a:schemeClr val="tx2"/>
                  </a:solidFill>
                  <a:latin typeface="Times New Roman" panose="02020603050405020304" pitchFamily="18" charset="0"/>
                  <a:cs typeface="Times New Roman" panose="02020603050405020304" pitchFamily="18" charset="0"/>
                </a:rPr>
                <a:t> </a:t>
              </a:r>
              <a:r>
                <a:rPr lang="en-US" altLang="en-US" sz="2800" b="1" i="1">
                  <a:solidFill>
                    <a:schemeClr val="tx2"/>
                  </a:solidFill>
                  <a:latin typeface="Times New Roman" panose="02020603050405020304" pitchFamily="18" charset="0"/>
                  <a:cs typeface="Times New Roman" panose="02020603050405020304" pitchFamily="18" charset="0"/>
                </a:rPr>
                <a:t>Đánh giá lại TS theo quyết định nhà nước</a:t>
              </a:r>
            </a:p>
          </p:txBody>
        </p:sp>
        <p:sp>
          <p:nvSpPr>
            <p:cNvPr id="9" name="Right Brace 8">
              <a:extLst/>
            </p:cNvPr>
            <p:cNvSpPr/>
            <p:nvPr/>
          </p:nvSpPr>
          <p:spPr>
            <a:xfrm>
              <a:off x="4419600" y="0"/>
              <a:ext cx="304800" cy="1143000"/>
            </a:xfrm>
            <a:prstGeom prst="rightBrace">
              <a:avLst/>
            </a:prstGeom>
            <a:ln w="57150">
              <a:solidFill>
                <a:schemeClr val="tx2"/>
              </a:solidFill>
            </a:ln>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n-US">
                <a:cs typeface="Arial" pitchFamily="34" charset="0"/>
              </a:endParaRPr>
            </a:p>
          </p:txBody>
        </p:sp>
        <p:grpSp>
          <p:nvGrpSpPr>
            <p:cNvPr id="34833" name="Group 10"/>
            <p:cNvGrpSpPr>
              <a:grpSpLocks/>
            </p:cNvGrpSpPr>
            <p:nvPr/>
          </p:nvGrpSpPr>
          <p:grpSpPr bwMode="auto">
            <a:xfrm>
              <a:off x="4800600" y="228600"/>
              <a:ext cx="3962400" cy="622300"/>
              <a:chOff x="4953000" y="1752600"/>
              <a:chExt cx="3962400" cy="622300"/>
            </a:xfrm>
          </p:grpSpPr>
          <p:sp>
            <p:nvSpPr>
              <p:cNvPr id="34834" name="Rectangle 114"/>
              <p:cNvSpPr>
                <a:spLocks noChangeArrowheads="1"/>
              </p:cNvSpPr>
              <p:nvPr/>
            </p:nvSpPr>
            <p:spPr bwMode="auto">
              <a:xfrm>
                <a:off x="5715000" y="1816100"/>
                <a:ext cx="1295400" cy="558800"/>
              </a:xfrm>
              <a:prstGeom prst="rect">
                <a:avLst/>
              </a:prstGeom>
              <a:solidFill>
                <a:srgbClr val="CC0000"/>
              </a:solidFill>
              <a:ln w="12700">
                <a:solidFill>
                  <a:schemeClr val="tx1"/>
                </a:solidFill>
                <a:miter lim="800000"/>
                <a:headEnd/>
                <a:tailEnd/>
              </a:ln>
              <a:effectLst>
                <a:outerShdw dist="71842" dir="2700000" algn="ctr" rotWithShape="0">
                  <a:schemeClr val="tx2"/>
                </a:outerShdw>
              </a:effectLst>
            </p:spPr>
            <p:txBody>
              <a:bodyPr lIns="90488" tIns="44450" rIns="90488" bIns="44450">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spcBef>
                    <a:spcPct val="50000"/>
                  </a:spcBef>
                </a:pPr>
                <a:r>
                  <a:rPr lang="en-US" altLang="en-US" sz="3000">
                    <a:solidFill>
                      <a:schemeClr val="bg1"/>
                    </a:solidFill>
                    <a:ea typeface="Arial Unicode MS" panose="020B0604020202020204" pitchFamily="34" charset="-128"/>
                    <a:cs typeface="Arial Unicode MS" panose="020B0604020202020204" pitchFamily="34" charset="-128"/>
                  </a:rPr>
                  <a:t>412</a:t>
                </a:r>
              </a:p>
            </p:txBody>
          </p:sp>
          <p:sp>
            <p:nvSpPr>
              <p:cNvPr id="34835" name="AutoShape 115"/>
              <p:cNvSpPr>
                <a:spLocks noChangeArrowheads="1"/>
              </p:cNvSpPr>
              <p:nvPr/>
            </p:nvSpPr>
            <p:spPr bwMode="auto">
              <a:xfrm>
                <a:off x="4953000" y="1905000"/>
                <a:ext cx="381000" cy="304800"/>
              </a:xfrm>
              <a:prstGeom prst="rightArrow">
                <a:avLst>
                  <a:gd name="adj1" fmla="val 50000"/>
                  <a:gd name="adj2" fmla="val 31250"/>
                </a:avLst>
              </a:prstGeom>
              <a:solidFill>
                <a:srgbClr val="CC0000"/>
              </a:solidFill>
              <a:ln w="9525">
                <a:solidFill>
                  <a:schemeClr val="tx1"/>
                </a:solidFill>
                <a:miter lim="800000"/>
                <a:headEnd/>
                <a:tailEnd/>
              </a:ln>
            </p:spPr>
            <p:txBody>
              <a:bodyPr wrap="none" anchor="ct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endParaRPr lang="en-US" altLang="en-US"/>
              </a:p>
            </p:txBody>
          </p:sp>
          <p:sp>
            <p:nvSpPr>
              <p:cNvPr id="34836" name="WordArt 24"/>
              <p:cNvSpPr>
                <a:spLocks noChangeArrowheads="1" noChangeShapeType="1" noTextEdit="1"/>
              </p:cNvSpPr>
              <p:nvPr/>
            </p:nvSpPr>
            <p:spPr bwMode="auto">
              <a:xfrm>
                <a:off x="5486400" y="1752600"/>
                <a:ext cx="3429000" cy="4572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endParaRPr lang="en-US" sz="3600" kern="10">
                  <a:solidFill>
                    <a:srgbClr val="0000FF"/>
                  </a:solidFill>
                  <a:effectLst>
                    <a:outerShdw dist="45791" dir="2021404" algn="ctr" rotWithShape="0">
                      <a:srgbClr val="B2B2B2">
                        <a:alpha val="79999"/>
                      </a:srgbClr>
                    </a:outerShdw>
                  </a:effectLst>
                  <a:latin typeface="Times New Roman" panose="02020603050405020304" pitchFamily="18" charset="0"/>
                  <a:cs typeface="Times New Roman" panose="02020603050405020304" pitchFamily="18" charset="0"/>
                </a:endParaRPr>
              </a:p>
            </p:txBody>
          </p:sp>
        </p:grpSp>
      </p:grpSp>
      <p:sp>
        <p:nvSpPr>
          <p:cNvPr id="34821" name="Rectangle 37"/>
          <p:cNvSpPr>
            <a:spLocks noChangeArrowheads="1"/>
          </p:cNvSpPr>
          <p:nvPr/>
        </p:nvSpPr>
        <p:spPr bwMode="auto">
          <a:xfrm>
            <a:off x="525463" y="2362200"/>
            <a:ext cx="1295400" cy="690563"/>
          </a:xfrm>
          <a:prstGeom prst="rect">
            <a:avLst/>
          </a:prstGeom>
          <a:solidFill>
            <a:schemeClr val="bg2"/>
          </a:solidFill>
          <a:ln w="12700">
            <a:solidFill>
              <a:schemeClr val="tx2"/>
            </a:solidFill>
            <a:miter lim="800000"/>
            <a:headEnd/>
            <a:tailEnd/>
          </a:ln>
          <a:effectLst>
            <a:outerShdw dist="71842" dir="2700000" algn="ctr" rotWithShape="0">
              <a:schemeClr val="tx2"/>
            </a:outerShdw>
          </a:effectLst>
        </p:spPr>
        <p:txBody>
          <a:bodyPr lIns="90488" tIns="44450" rIns="90488" bIns="44450">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nSpc>
                <a:spcPct val="130000"/>
              </a:lnSpc>
              <a:spcBef>
                <a:spcPct val="50000"/>
              </a:spcBef>
            </a:pPr>
            <a:r>
              <a:rPr lang="en-US" altLang="en-US" sz="3000">
                <a:solidFill>
                  <a:schemeClr val="tx2"/>
                </a:solidFill>
              </a:rPr>
              <a:t>TSCĐ</a:t>
            </a:r>
          </a:p>
        </p:txBody>
      </p:sp>
      <p:sp>
        <p:nvSpPr>
          <p:cNvPr id="14" name="Oval 53"/>
          <p:cNvSpPr>
            <a:spLocks noChangeArrowheads="1"/>
          </p:cNvSpPr>
          <p:nvPr/>
        </p:nvSpPr>
        <p:spPr bwMode="auto">
          <a:xfrm>
            <a:off x="3649663" y="2438400"/>
            <a:ext cx="1066800" cy="762000"/>
          </a:xfrm>
          <a:prstGeom prst="ellipse">
            <a:avLst/>
          </a:prstGeom>
          <a:solidFill>
            <a:srgbClr val="FFFF99"/>
          </a:solidFill>
          <a:ln w="9525">
            <a:solidFill>
              <a:schemeClr val="tx2"/>
            </a:solidFill>
            <a:round/>
            <a:headEnd/>
            <a:tailEnd/>
          </a:ln>
        </p:spPr>
        <p:txBody>
          <a:bodyPr wrap="none" anchor="ct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n-US" altLang="en-US" sz="3200">
                <a:solidFill>
                  <a:schemeClr val="tx2"/>
                </a:solidFill>
              </a:rPr>
              <a:t>Giảm</a:t>
            </a:r>
          </a:p>
        </p:txBody>
      </p:sp>
      <p:grpSp>
        <p:nvGrpSpPr>
          <p:cNvPr id="34823" name="Group 16"/>
          <p:cNvGrpSpPr>
            <a:grpSpLocks/>
          </p:cNvGrpSpPr>
          <p:nvPr/>
        </p:nvGrpSpPr>
        <p:grpSpPr bwMode="auto">
          <a:xfrm>
            <a:off x="1668463" y="2362200"/>
            <a:ext cx="1905000" cy="533400"/>
            <a:chOff x="2057400" y="1600200"/>
            <a:chExt cx="1905000" cy="533668"/>
          </a:xfrm>
        </p:grpSpPr>
        <p:cxnSp>
          <p:nvCxnSpPr>
            <p:cNvPr id="17" name="Straight Arrow Connector 16">
              <a:extLst/>
            </p:cNvPr>
            <p:cNvCxnSpPr/>
            <p:nvPr/>
          </p:nvCxnSpPr>
          <p:spPr>
            <a:xfrm>
              <a:off x="2362200" y="2133868"/>
              <a:ext cx="1447800" cy="0"/>
            </a:xfrm>
            <a:prstGeom prst="straightConnector1">
              <a:avLst/>
            </a:prstGeom>
            <a:ln w="28575">
              <a:solidFill>
                <a:schemeClr val="tx2"/>
              </a:solidFill>
              <a:tailEnd type="arrow"/>
            </a:ln>
          </p:spPr>
          <p:style>
            <a:lnRef idx="1">
              <a:schemeClr val="accent1"/>
            </a:lnRef>
            <a:fillRef idx="0">
              <a:schemeClr val="accent1"/>
            </a:fillRef>
            <a:effectRef idx="0">
              <a:schemeClr val="accent1"/>
            </a:effectRef>
            <a:fontRef idx="minor">
              <a:schemeClr val="tx1"/>
            </a:fontRef>
          </p:style>
        </p:cxnSp>
        <p:sp>
          <p:nvSpPr>
            <p:cNvPr id="34830" name="TextBox 18"/>
            <p:cNvSpPr txBox="1">
              <a:spLocks noChangeArrowheads="1"/>
            </p:cNvSpPr>
            <p:nvPr/>
          </p:nvSpPr>
          <p:spPr bwMode="auto">
            <a:xfrm>
              <a:off x="2057400" y="1600200"/>
              <a:ext cx="1905000" cy="5234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800" b="1" i="1">
                  <a:solidFill>
                    <a:schemeClr val="tx2"/>
                  </a:solidFill>
                  <a:latin typeface="Times New Roman" panose="02020603050405020304" pitchFamily="18" charset="0"/>
                  <a:cs typeface="Times New Roman" panose="02020603050405020304" pitchFamily="18" charset="0"/>
                </a:rPr>
                <a:t>Đánh giá</a:t>
              </a:r>
            </a:p>
          </p:txBody>
        </p:sp>
      </p:grpSp>
      <p:sp>
        <p:nvSpPr>
          <p:cNvPr id="36" name="Rectangle 114"/>
          <p:cNvSpPr>
            <a:spLocks noChangeArrowheads="1"/>
          </p:cNvSpPr>
          <p:nvPr/>
        </p:nvSpPr>
        <p:spPr bwMode="auto">
          <a:xfrm>
            <a:off x="7002463" y="2362200"/>
            <a:ext cx="1981200" cy="550863"/>
          </a:xfrm>
          <a:prstGeom prst="rect">
            <a:avLst/>
          </a:prstGeom>
          <a:solidFill>
            <a:srgbClr val="CC0000"/>
          </a:solidFill>
          <a:ln w="12700">
            <a:solidFill>
              <a:schemeClr val="tx1"/>
            </a:solidFill>
            <a:miter lim="800000"/>
            <a:headEnd/>
            <a:tailEnd/>
          </a:ln>
          <a:effectLst>
            <a:outerShdw dist="71842" dir="2700000" algn="ctr" rotWithShape="0">
              <a:schemeClr val="tx2"/>
            </a:outerShdw>
          </a:effectLst>
        </p:spPr>
        <p:txBody>
          <a:bodyPr lIns="90488" tIns="44450" rIns="90488" bIns="44450">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spcBef>
                <a:spcPct val="50000"/>
              </a:spcBef>
            </a:pPr>
            <a:r>
              <a:rPr lang="en-US" altLang="en-US" sz="3000">
                <a:solidFill>
                  <a:schemeClr val="bg1"/>
                </a:solidFill>
                <a:ea typeface="Arial Unicode MS" panose="020B0604020202020204" pitchFamily="34" charset="-128"/>
                <a:cs typeface="Arial Unicode MS" panose="020B0604020202020204" pitchFamily="34" charset="-128"/>
              </a:rPr>
              <a:t>8.000.000</a:t>
            </a:r>
          </a:p>
        </p:txBody>
      </p:sp>
      <p:grpSp>
        <p:nvGrpSpPr>
          <p:cNvPr id="5" name="Group 19"/>
          <p:cNvGrpSpPr>
            <a:grpSpLocks/>
          </p:cNvGrpSpPr>
          <p:nvPr/>
        </p:nvGrpSpPr>
        <p:grpSpPr bwMode="auto">
          <a:xfrm>
            <a:off x="4868863" y="2209800"/>
            <a:ext cx="1981200" cy="1143000"/>
            <a:chOff x="4648200" y="2209800"/>
            <a:chExt cx="1981200" cy="1143000"/>
          </a:xfrm>
        </p:grpSpPr>
        <p:sp>
          <p:nvSpPr>
            <p:cNvPr id="34" name="Right Brace 33">
              <a:extLst/>
            </p:cNvPr>
            <p:cNvSpPr/>
            <p:nvPr/>
          </p:nvSpPr>
          <p:spPr>
            <a:xfrm>
              <a:off x="4648200" y="2209800"/>
              <a:ext cx="304800" cy="1143000"/>
            </a:xfrm>
            <a:prstGeom prst="rightBrace">
              <a:avLst/>
            </a:prstGeom>
            <a:ln w="28575">
              <a:solidFill>
                <a:schemeClr val="tx2"/>
              </a:solidFill>
            </a:ln>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n-US">
                <a:cs typeface="Arial" pitchFamily="34" charset="0"/>
              </a:endParaRPr>
            </a:p>
          </p:txBody>
        </p:sp>
        <p:sp>
          <p:nvSpPr>
            <p:cNvPr id="34827" name="AutoShape 115"/>
            <p:cNvSpPr>
              <a:spLocks noChangeArrowheads="1"/>
            </p:cNvSpPr>
            <p:nvPr/>
          </p:nvSpPr>
          <p:spPr bwMode="auto">
            <a:xfrm>
              <a:off x="5029200" y="2590800"/>
              <a:ext cx="381000" cy="304800"/>
            </a:xfrm>
            <a:prstGeom prst="rightArrow">
              <a:avLst>
                <a:gd name="adj1" fmla="val 50000"/>
                <a:gd name="adj2" fmla="val 31250"/>
              </a:avLst>
            </a:prstGeom>
            <a:solidFill>
              <a:srgbClr val="CC0000"/>
            </a:solidFill>
            <a:ln w="9525">
              <a:solidFill>
                <a:schemeClr val="tx1"/>
              </a:solidFill>
              <a:miter lim="800000"/>
              <a:headEnd/>
              <a:tailEnd/>
            </a:ln>
          </p:spPr>
          <p:txBody>
            <a:bodyPr wrap="none" anchor="ct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endParaRPr lang="en-US" altLang="en-US"/>
            </a:p>
          </p:txBody>
        </p:sp>
        <p:sp>
          <p:nvSpPr>
            <p:cNvPr id="34828" name="WordArt 24"/>
            <p:cNvSpPr>
              <a:spLocks noChangeArrowheads="1" noChangeShapeType="1" noTextEdit="1"/>
            </p:cNvSpPr>
            <p:nvPr/>
          </p:nvSpPr>
          <p:spPr bwMode="auto">
            <a:xfrm>
              <a:off x="5562600" y="2438400"/>
              <a:ext cx="1066800" cy="4572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en-US" sz="3600" kern="10">
                  <a:solidFill>
                    <a:srgbClr val="0000FF"/>
                  </a:solidFill>
                  <a:effectLst>
                    <a:outerShdw dist="45791" dir="2021404" algn="ctr" rotWithShape="0">
                      <a:srgbClr val="B2B2B2">
                        <a:alpha val="79999"/>
                      </a:srgbClr>
                    </a:outerShdw>
                  </a:effectLst>
                  <a:latin typeface="Times New Roman" panose="02020603050405020304" pitchFamily="18" charset="0"/>
                  <a:cs typeface="Times New Roman" panose="02020603050405020304" pitchFamily="18" charset="0"/>
                </a:rPr>
                <a:t>CL =</a:t>
              </a:r>
            </a:p>
          </p:txBody>
        </p:sp>
      </p:grpSp>
    </p:spTree>
    <p:extLst>
      <p:ext uri="{BB962C8B-B14F-4D97-AF65-F5344CB8AC3E}">
        <p14:creationId xmlns:p14="http://schemas.microsoft.com/office/powerpoint/2010/main" val="119259133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checkerboard(across)">
                                      <p:cBhvr>
                                        <p:cTn id="7" dur="500"/>
                                        <p:tgtEl>
                                          <p:spTgt spid="1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checkerboard(across)">
                                      <p:cBhvr>
                                        <p:cTn id="17" dur="500"/>
                                        <p:tgtEl>
                                          <p:spTgt spid="3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164891"/>
                                        </p:tgtEl>
                                        <p:attrNameLst>
                                          <p:attrName>style.visibility</p:attrName>
                                        </p:attrNameLst>
                                      </p:cBhvr>
                                      <p:to>
                                        <p:strVal val="visible"/>
                                      </p:to>
                                    </p:set>
                                    <p:animEffect transition="in" filter="checkerboard(across)">
                                      <p:cBhvr>
                                        <p:cTn id="22" dur="500"/>
                                        <p:tgtEl>
                                          <p:spTgt spid="1648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891" grpId="0" animBg="1"/>
      <p:bldP spid="14" grpId="0" animBg="1"/>
      <p:bldP spid="3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txBox="1">
            <a:spLocks noChangeArrowheads="1"/>
          </p:cNvSpPr>
          <p:nvPr/>
        </p:nvSpPr>
        <p:spPr bwMode="auto">
          <a:xfrm>
            <a:off x="600075" y="320675"/>
            <a:ext cx="7527925"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eaLnBrk="1" hangingPunct="1">
              <a:lnSpc>
                <a:spcPct val="90000"/>
              </a:lnSpc>
            </a:pPr>
            <a:r>
              <a:rPr lang="en-US" altLang="en-US" sz="4400" b="1">
                <a:latin typeface="Arial" panose="020B0604020202020204" pitchFamily="34" charset="0"/>
              </a:rPr>
              <a:t>Ví dụ</a:t>
            </a:r>
          </a:p>
        </p:txBody>
      </p:sp>
      <p:sp>
        <p:nvSpPr>
          <p:cNvPr id="25603" name="Content Placeholder 2"/>
          <p:cNvSpPr txBox="1">
            <a:spLocks/>
          </p:cNvSpPr>
          <p:nvPr/>
        </p:nvSpPr>
        <p:spPr bwMode="auto">
          <a:xfrm>
            <a:off x="388938" y="1219199"/>
            <a:ext cx="8610600" cy="4938714"/>
          </a:xfrm>
          <a:prstGeom prst="rect">
            <a:avLst/>
          </a:prstGeom>
          <a:solidFill>
            <a:schemeClr val="bg1"/>
          </a:solidFill>
          <a:ln w="38100" cmpd="dbl">
            <a:solidFill>
              <a:schemeClr val="tx2"/>
            </a:solidFill>
            <a:miter lim="800000"/>
            <a:headEnd/>
            <a:tailEnd/>
          </a:ln>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lnSpc>
                <a:spcPct val="90000"/>
              </a:lnSpc>
              <a:spcBef>
                <a:spcPts val="1000"/>
              </a:spcBef>
              <a:buFont typeface="Wingdings" panose="05000000000000000000" pitchFamily="2" charset="2"/>
              <a:buNone/>
            </a:pPr>
            <a:r>
              <a:rPr lang="en-US" altLang="en-US" sz="2600" dirty="0" smtClean="0">
                <a:solidFill>
                  <a:schemeClr val="tx2"/>
                </a:solidFill>
                <a:latin typeface="Times New Roman" panose="02020603050405020304" pitchFamily="18" charset="0"/>
                <a:cs typeface="Times New Roman" panose="02020603050405020304" pitchFamily="18" charset="0"/>
              </a:rPr>
              <a:t>Theo </a:t>
            </a:r>
            <a:r>
              <a:rPr lang="en-US" altLang="en-US" sz="2600" dirty="0" err="1" smtClean="0">
                <a:solidFill>
                  <a:schemeClr val="tx2"/>
                </a:solidFill>
                <a:latin typeface="Times New Roman" panose="02020603050405020304" pitchFamily="18" charset="0"/>
                <a:cs typeface="Times New Roman" panose="02020603050405020304" pitchFamily="18" charset="0"/>
              </a:rPr>
              <a:t>quyết</a:t>
            </a:r>
            <a:r>
              <a:rPr lang="en-US" altLang="en-US" sz="2600" dirty="0" smtClean="0">
                <a:solidFill>
                  <a:schemeClr val="tx2"/>
                </a:solidFill>
                <a:latin typeface="Times New Roman" panose="02020603050405020304" pitchFamily="18" charset="0"/>
                <a:cs typeface="Times New Roman" panose="02020603050405020304" pitchFamily="18" charset="0"/>
              </a:rPr>
              <a:t> </a:t>
            </a:r>
            <a:r>
              <a:rPr lang="en-US" altLang="en-US" sz="2600" dirty="0" err="1" smtClean="0">
                <a:solidFill>
                  <a:schemeClr val="tx2"/>
                </a:solidFill>
                <a:latin typeface="Times New Roman" panose="02020603050405020304" pitchFamily="18" charset="0"/>
                <a:cs typeface="Times New Roman" panose="02020603050405020304" pitchFamily="18" charset="0"/>
              </a:rPr>
              <a:t>định</a:t>
            </a:r>
            <a:r>
              <a:rPr lang="en-US" altLang="en-US" sz="2600" dirty="0" smtClean="0">
                <a:solidFill>
                  <a:schemeClr val="tx2"/>
                </a:solidFill>
                <a:latin typeface="Times New Roman" panose="02020603050405020304" pitchFamily="18" charset="0"/>
                <a:cs typeface="Times New Roman" panose="02020603050405020304" pitchFamily="18" charset="0"/>
              </a:rPr>
              <a:t> </a:t>
            </a:r>
            <a:r>
              <a:rPr lang="en-US" altLang="en-US" sz="2600" dirty="0" err="1" smtClean="0">
                <a:solidFill>
                  <a:schemeClr val="tx2"/>
                </a:solidFill>
                <a:latin typeface="Times New Roman" panose="02020603050405020304" pitchFamily="18" charset="0"/>
                <a:cs typeface="Times New Roman" panose="02020603050405020304" pitchFamily="18" charset="0"/>
              </a:rPr>
              <a:t>của</a:t>
            </a:r>
            <a:r>
              <a:rPr lang="en-US" altLang="en-US" sz="2600" dirty="0" smtClean="0">
                <a:solidFill>
                  <a:schemeClr val="tx2"/>
                </a:solidFill>
                <a:latin typeface="Times New Roman" panose="02020603050405020304" pitchFamily="18" charset="0"/>
                <a:cs typeface="Times New Roman" panose="02020603050405020304" pitchFamily="18" charset="0"/>
              </a:rPr>
              <a:t> </a:t>
            </a:r>
            <a:r>
              <a:rPr lang="en-US" altLang="en-US" sz="2600" dirty="0" err="1" smtClean="0">
                <a:solidFill>
                  <a:schemeClr val="tx2"/>
                </a:solidFill>
                <a:latin typeface="Times New Roman" panose="02020603050405020304" pitchFamily="18" charset="0"/>
                <a:cs typeface="Times New Roman" panose="02020603050405020304" pitchFamily="18" charset="0"/>
              </a:rPr>
              <a:t>Nhà</a:t>
            </a:r>
            <a:r>
              <a:rPr lang="en-US" altLang="en-US" sz="2600" dirty="0" smtClean="0">
                <a:solidFill>
                  <a:schemeClr val="tx2"/>
                </a:solidFill>
                <a:latin typeface="Times New Roman" panose="02020603050405020304" pitchFamily="18" charset="0"/>
                <a:cs typeface="Times New Roman" panose="02020603050405020304" pitchFamily="18" charset="0"/>
              </a:rPr>
              <a:t> </a:t>
            </a:r>
            <a:r>
              <a:rPr lang="en-US" altLang="en-US" sz="2600" dirty="0" err="1" smtClean="0">
                <a:solidFill>
                  <a:schemeClr val="tx2"/>
                </a:solidFill>
                <a:latin typeface="Times New Roman" panose="02020603050405020304" pitchFamily="18" charset="0"/>
                <a:cs typeface="Times New Roman" panose="02020603050405020304" pitchFamily="18" charset="0"/>
              </a:rPr>
              <a:t>nước</a:t>
            </a:r>
            <a:r>
              <a:rPr lang="en-US" altLang="en-US" sz="2600" dirty="0" smtClean="0">
                <a:solidFill>
                  <a:schemeClr val="tx2"/>
                </a:solidFill>
                <a:latin typeface="Times New Roman" panose="02020603050405020304" pitchFamily="18" charset="0"/>
                <a:cs typeface="Times New Roman" panose="02020603050405020304" pitchFamily="18" charset="0"/>
              </a:rPr>
              <a:t>, </a:t>
            </a:r>
            <a:r>
              <a:rPr lang="en-US" altLang="en-US" sz="2600" dirty="0" err="1" smtClean="0">
                <a:solidFill>
                  <a:schemeClr val="tx2"/>
                </a:solidFill>
                <a:latin typeface="Times New Roman" panose="02020603050405020304" pitchFamily="18" charset="0"/>
                <a:cs typeface="Times New Roman" panose="02020603050405020304" pitchFamily="18" charset="0"/>
              </a:rPr>
              <a:t>doanh</a:t>
            </a:r>
            <a:r>
              <a:rPr lang="en-US" altLang="en-US" sz="2600" dirty="0" smtClean="0">
                <a:solidFill>
                  <a:schemeClr val="tx2"/>
                </a:solidFill>
                <a:latin typeface="Times New Roman" panose="02020603050405020304" pitchFamily="18" charset="0"/>
                <a:cs typeface="Times New Roman" panose="02020603050405020304" pitchFamily="18" charset="0"/>
              </a:rPr>
              <a:t> </a:t>
            </a:r>
            <a:r>
              <a:rPr lang="en-US" altLang="en-US" sz="2600" dirty="0" err="1" smtClean="0">
                <a:solidFill>
                  <a:schemeClr val="tx2"/>
                </a:solidFill>
                <a:latin typeface="Times New Roman" panose="02020603050405020304" pitchFamily="18" charset="0"/>
                <a:cs typeface="Times New Roman" panose="02020603050405020304" pitchFamily="18" charset="0"/>
              </a:rPr>
              <a:t>nghiệp</a:t>
            </a:r>
            <a:r>
              <a:rPr lang="en-US" altLang="en-US" sz="2600" dirty="0" smtClean="0">
                <a:solidFill>
                  <a:schemeClr val="tx2"/>
                </a:solidFill>
                <a:latin typeface="Times New Roman" panose="02020603050405020304" pitchFamily="18" charset="0"/>
                <a:cs typeface="Times New Roman" panose="02020603050405020304" pitchFamily="18" charset="0"/>
              </a:rPr>
              <a:t> </a:t>
            </a:r>
            <a:r>
              <a:rPr lang="en-US" altLang="en-US" sz="2600" dirty="0" err="1" smtClean="0">
                <a:solidFill>
                  <a:schemeClr val="tx2"/>
                </a:solidFill>
                <a:latin typeface="Times New Roman" panose="02020603050405020304" pitchFamily="18" charset="0"/>
                <a:cs typeface="Times New Roman" panose="02020603050405020304" pitchFamily="18" charset="0"/>
              </a:rPr>
              <a:t>tiến</a:t>
            </a:r>
            <a:r>
              <a:rPr lang="en-US" altLang="en-US" sz="2600" dirty="0" smtClean="0">
                <a:solidFill>
                  <a:schemeClr val="tx2"/>
                </a:solidFill>
                <a:latin typeface="Times New Roman" panose="02020603050405020304" pitchFamily="18" charset="0"/>
                <a:cs typeface="Times New Roman" panose="02020603050405020304" pitchFamily="18" charset="0"/>
              </a:rPr>
              <a:t> </a:t>
            </a:r>
            <a:r>
              <a:rPr lang="en-US" altLang="en-US" sz="2600" dirty="0" err="1" smtClean="0">
                <a:solidFill>
                  <a:schemeClr val="tx2"/>
                </a:solidFill>
                <a:latin typeface="Times New Roman" panose="02020603050405020304" pitchFamily="18" charset="0"/>
                <a:cs typeface="Times New Roman" panose="02020603050405020304" pitchFamily="18" charset="0"/>
              </a:rPr>
              <a:t>hành</a:t>
            </a:r>
            <a:r>
              <a:rPr lang="en-US" altLang="en-US" sz="2600" dirty="0" smtClean="0">
                <a:solidFill>
                  <a:schemeClr val="tx2"/>
                </a:solidFill>
                <a:latin typeface="Times New Roman" panose="02020603050405020304" pitchFamily="18" charset="0"/>
                <a:cs typeface="Times New Roman" panose="02020603050405020304" pitchFamily="18" charset="0"/>
              </a:rPr>
              <a:t> </a:t>
            </a:r>
            <a:r>
              <a:rPr lang="en-US" altLang="en-US" sz="2600" dirty="0" err="1" smtClean="0">
                <a:solidFill>
                  <a:schemeClr val="tx2"/>
                </a:solidFill>
                <a:latin typeface="Times New Roman" panose="02020603050405020304" pitchFamily="18" charset="0"/>
                <a:cs typeface="Times New Roman" panose="02020603050405020304" pitchFamily="18" charset="0"/>
              </a:rPr>
              <a:t>đánh</a:t>
            </a:r>
            <a:r>
              <a:rPr lang="en-US" altLang="en-US" sz="2600" dirty="0" smtClean="0">
                <a:solidFill>
                  <a:schemeClr val="tx2"/>
                </a:solidFill>
                <a:latin typeface="Times New Roman" panose="02020603050405020304" pitchFamily="18" charset="0"/>
                <a:cs typeface="Times New Roman" panose="02020603050405020304" pitchFamily="18" charset="0"/>
              </a:rPr>
              <a:t> </a:t>
            </a:r>
            <a:r>
              <a:rPr lang="en-US" altLang="en-US" sz="2600" dirty="0" err="1" smtClean="0">
                <a:solidFill>
                  <a:schemeClr val="tx2"/>
                </a:solidFill>
                <a:latin typeface="Times New Roman" panose="02020603050405020304" pitchFamily="18" charset="0"/>
                <a:cs typeface="Times New Roman" panose="02020603050405020304" pitchFamily="18" charset="0"/>
              </a:rPr>
              <a:t>giá</a:t>
            </a:r>
            <a:r>
              <a:rPr lang="en-US" altLang="en-US" sz="2600" dirty="0" smtClean="0">
                <a:solidFill>
                  <a:schemeClr val="tx2"/>
                </a:solidFill>
                <a:latin typeface="Times New Roman" panose="02020603050405020304" pitchFamily="18" charset="0"/>
                <a:cs typeface="Times New Roman" panose="02020603050405020304" pitchFamily="18" charset="0"/>
              </a:rPr>
              <a:t> </a:t>
            </a:r>
            <a:r>
              <a:rPr lang="en-US" altLang="en-US" sz="2600" dirty="0" err="1" smtClean="0">
                <a:solidFill>
                  <a:schemeClr val="tx2"/>
                </a:solidFill>
                <a:latin typeface="Times New Roman" panose="02020603050405020304" pitchFamily="18" charset="0"/>
                <a:cs typeface="Times New Roman" panose="02020603050405020304" pitchFamily="18" charset="0"/>
              </a:rPr>
              <a:t>lại</a:t>
            </a:r>
            <a:r>
              <a:rPr lang="en-US" altLang="en-US" sz="2600" dirty="0" smtClean="0">
                <a:solidFill>
                  <a:schemeClr val="tx2"/>
                </a:solidFill>
                <a:latin typeface="Times New Roman" panose="02020603050405020304" pitchFamily="18" charset="0"/>
                <a:cs typeface="Times New Roman" panose="02020603050405020304" pitchFamily="18" charset="0"/>
              </a:rPr>
              <a:t> </a:t>
            </a:r>
            <a:r>
              <a:rPr lang="en-US" altLang="en-US" sz="2600" dirty="0" err="1" smtClean="0">
                <a:solidFill>
                  <a:schemeClr val="tx2"/>
                </a:solidFill>
                <a:latin typeface="Times New Roman" panose="02020603050405020304" pitchFamily="18" charset="0"/>
                <a:cs typeface="Times New Roman" panose="02020603050405020304" pitchFamily="18" charset="0"/>
              </a:rPr>
              <a:t>TSCĐHH</a:t>
            </a:r>
            <a:r>
              <a:rPr lang="en-US" altLang="en-US" sz="2600" dirty="0" smtClean="0">
                <a:solidFill>
                  <a:schemeClr val="tx2"/>
                </a:solidFill>
                <a:latin typeface="Times New Roman" panose="02020603050405020304" pitchFamily="18" charset="0"/>
                <a:cs typeface="Times New Roman" panose="02020603050405020304" pitchFamily="18" charset="0"/>
              </a:rPr>
              <a:t> </a:t>
            </a:r>
            <a:r>
              <a:rPr lang="en-US" altLang="en-US" sz="2600" dirty="0" err="1" smtClean="0">
                <a:solidFill>
                  <a:schemeClr val="tx2"/>
                </a:solidFill>
                <a:latin typeface="Times New Roman" panose="02020603050405020304" pitchFamily="18" charset="0"/>
                <a:cs typeface="Times New Roman" panose="02020603050405020304" pitchFamily="18" charset="0"/>
              </a:rPr>
              <a:t>sau</a:t>
            </a:r>
            <a:r>
              <a:rPr lang="en-US" altLang="en-US" sz="2600" dirty="0" smtClean="0">
                <a:solidFill>
                  <a:schemeClr val="tx2"/>
                </a:solidFill>
                <a:latin typeface="Times New Roman" panose="02020603050405020304" pitchFamily="18" charset="0"/>
                <a:cs typeface="Times New Roman" panose="02020603050405020304" pitchFamily="18" charset="0"/>
              </a:rPr>
              <a:t>.</a:t>
            </a:r>
          </a:p>
          <a:p>
            <a:pPr algn="just" eaLnBrk="1" hangingPunct="1">
              <a:lnSpc>
                <a:spcPct val="90000"/>
              </a:lnSpc>
              <a:spcBef>
                <a:spcPts val="1000"/>
              </a:spcBef>
              <a:buFont typeface="Wingdings" panose="05000000000000000000" pitchFamily="2" charset="2"/>
              <a:buNone/>
            </a:pPr>
            <a:r>
              <a:rPr lang="en-US" altLang="en-US" sz="2600" dirty="0" err="1" smtClean="0">
                <a:solidFill>
                  <a:schemeClr val="tx2"/>
                </a:solidFill>
                <a:latin typeface="Times New Roman" panose="02020603050405020304" pitchFamily="18" charset="0"/>
                <a:cs typeface="Times New Roman" panose="02020603050405020304" pitchFamily="18" charset="0"/>
              </a:rPr>
              <a:t>Giá</a:t>
            </a:r>
            <a:r>
              <a:rPr lang="en-US" altLang="en-US" sz="2600" dirty="0" smtClean="0">
                <a:solidFill>
                  <a:schemeClr val="tx2"/>
                </a:solidFill>
                <a:latin typeface="Times New Roman" panose="02020603050405020304" pitchFamily="18" charset="0"/>
                <a:cs typeface="Times New Roman" panose="02020603050405020304" pitchFamily="18" charset="0"/>
              </a:rPr>
              <a:t> </a:t>
            </a:r>
            <a:r>
              <a:rPr lang="en-US" altLang="en-US" sz="2600" dirty="0" err="1" smtClean="0">
                <a:solidFill>
                  <a:schemeClr val="tx2"/>
                </a:solidFill>
                <a:latin typeface="Times New Roman" panose="02020603050405020304" pitchFamily="18" charset="0"/>
                <a:cs typeface="Times New Roman" panose="02020603050405020304" pitchFamily="18" charset="0"/>
              </a:rPr>
              <a:t>ghi</a:t>
            </a:r>
            <a:r>
              <a:rPr lang="en-US" altLang="en-US" sz="2600" dirty="0" smtClean="0">
                <a:solidFill>
                  <a:schemeClr val="tx2"/>
                </a:solidFill>
                <a:latin typeface="Times New Roman" panose="02020603050405020304" pitchFamily="18" charset="0"/>
                <a:cs typeface="Times New Roman" panose="02020603050405020304" pitchFamily="18" charset="0"/>
              </a:rPr>
              <a:t> </a:t>
            </a:r>
            <a:r>
              <a:rPr lang="en-US" altLang="en-US" sz="2600" dirty="0" err="1" smtClean="0">
                <a:solidFill>
                  <a:schemeClr val="tx2"/>
                </a:solidFill>
                <a:latin typeface="Times New Roman" panose="02020603050405020304" pitchFamily="18" charset="0"/>
                <a:cs typeface="Times New Roman" panose="02020603050405020304" pitchFamily="18" charset="0"/>
              </a:rPr>
              <a:t>sổ</a:t>
            </a:r>
            <a:r>
              <a:rPr lang="en-US" altLang="en-US" sz="2600" dirty="0" smtClean="0">
                <a:solidFill>
                  <a:schemeClr val="tx2"/>
                </a:solidFill>
                <a:latin typeface="Times New Roman" panose="02020603050405020304" pitchFamily="18" charset="0"/>
                <a:cs typeface="Times New Roman" panose="02020603050405020304" pitchFamily="18" charset="0"/>
              </a:rPr>
              <a:t> </a:t>
            </a:r>
            <a:r>
              <a:rPr lang="en-US" altLang="en-US" sz="2600" dirty="0" err="1" smtClean="0">
                <a:solidFill>
                  <a:schemeClr val="tx2"/>
                </a:solidFill>
                <a:latin typeface="Times New Roman" panose="02020603050405020304" pitchFamily="18" charset="0"/>
                <a:cs typeface="Times New Roman" panose="02020603050405020304" pitchFamily="18" charset="0"/>
              </a:rPr>
              <a:t>tài</a:t>
            </a:r>
            <a:r>
              <a:rPr lang="en-US" altLang="en-US" sz="2600" dirty="0" smtClean="0">
                <a:solidFill>
                  <a:schemeClr val="tx2"/>
                </a:solidFill>
                <a:latin typeface="Times New Roman" panose="02020603050405020304" pitchFamily="18" charset="0"/>
                <a:cs typeface="Times New Roman" panose="02020603050405020304" pitchFamily="18" charset="0"/>
              </a:rPr>
              <a:t> </a:t>
            </a:r>
            <a:r>
              <a:rPr lang="en-US" altLang="en-US" sz="2600" dirty="0" err="1" smtClean="0">
                <a:solidFill>
                  <a:schemeClr val="tx2"/>
                </a:solidFill>
                <a:latin typeface="Times New Roman" panose="02020603050405020304" pitchFamily="18" charset="0"/>
                <a:cs typeface="Times New Roman" panose="02020603050405020304" pitchFamily="18" charset="0"/>
              </a:rPr>
              <a:t>sản</a:t>
            </a:r>
            <a:r>
              <a:rPr lang="en-US" altLang="en-US" sz="2600" dirty="0" smtClean="0">
                <a:solidFill>
                  <a:schemeClr val="tx2"/>
                </a:solidFill>
                <a:latin typeface="Times New Roman" panose="02020603050405020304" pitchFamily="18" charset="0"/>
                <a:cs typeface="Times New Roman" panose="02020603050405020304" pitchFamily="18" charset="0"/>
              </a:rPr>
              <a:t> </a:t>
            </a:r>
            <a:r>
              <a:rPr lang="en-US" altLang="en-US" sz="2600" dirty="0" err="1" smtClean="0">
                <a:solidFill>
                  <a:schemeClr val="tx2"/>
                </a:solidFill>
                <a:latin typeface="Times New Roman" panose="02020603050405020304" pitchFamily="18" charset="0"/>
                <a:cs typeface="Times New Roman" panose="02020603050405020304" pitchFamily="18" charset="0"/>
              </a:rPr>
              <a:t>cố</a:t>
            </a:r>
            <a:r>
              <a:rPr lang="en-US" altLang="en-US" sz="2600" dirty="0" smtClean="0">
                <a:solidFill>
                  <a:schemeClr val="tx2"/>
                </a:solidFill>
                <a:latin typeface="Times New Roman" panose="02020603050405020304" pitchFamily="18" charset="0"/>
                <a:cs typeface="Times New Roman" panose="02020603050405020304" pitchFamily="18" charset="0"/>
              </a:rPr>
              <a:t> </a:t>
            </a:r>
            <a:r>
              <a:rPr lang="en-US" altLang="en-US" sz="2600" dirty="0" err="1" smtClean="0">
                <a:solidFill>
                  <a:schemeClr val="tx2"/>
                </a:solidFill>
                <a:latin typeface="Times New Roman" panose="02020603050405020304" pitchFamily="18" charset="0"/>
                <a:cs typeface="Times New Roman" panose="02020603050405020304" pitchFamily="18" charset="0"/>
              </a:rPr>
              <a:t>định</a:t>
            </a:r>
            <a:r>
              <a:rPr lang="en-US" altLang="en-US" sz="2600" dirty="0" smtClean="0">
                <a:solidFill>
                  <a:schemeClr val="tx2"/>
                </a:solidFill>
                <a:latin typeface="Times New Roman" panose="02020603050405020304" pitchFamily="18" charset="0"/>
                <a:cs typeface="Times New Roman" panose="02020603050405020304" pitchFamily="18" charset="0"/>
              </a:rPr>
              <a:t>: 400.000.000 </a:t>
            </a:r>
            <a:r>
              <a:rPr lang="en-US" altLang="en-US" sz="2600" dirty="0" err="1" smtClean="0">
                <a:solidFill>
                  <a:schemeClr val="tx2"/>
                </a:solidFill>
                <a:latin typeface="Times New Roman" panose="02020603050405020304" pitchFamily="18" charset="0"/>
                <a:cs typeface="Times New Roman" panose="02020603050405020304" pitchFamily="18" charset="0"/>
              </a:rPr>
              <a:t>đồng</a:t>
            </a:r>
            <a:endParaRPr lang="en-US" altLang="en-US" sz="2600" dirty="0" smtClean="0">
              <a:solidFill>
                <a:schemeClr val="tx2"/>
              </a:solidFill>
              <a:latin typeface="Times New Roman" panose="02020603050405020304" pitchFamily="18" charset="0"/>
              <a:cs typeface="Times New Roman" panose="02020603050405020304" pitchFamily="18" charset="0"/>
            </a:endParaRPr>
          </a:p>
          <a:p>
            <a:pPr algn="just" eaLnBrk="1" hangingPunct="1">
              <a:lnSpc>
                <a:spcPct val="90000"/>
              </a:lnSpc>
              <a:spcBef>
                <a:spcPts val="1000"/>
              </a:spcBef>
              <a:buFont typeface="Wingdings" panose="05000000000000000000" pitchFamily="2" charset="2"/>
              <a:buNone/>
            </a:pPr>
            <a:r>
              <a:rPr lang="en-US" altLang="en-US" sz="2600" dirty="0" err="1" smtClean="0">
                <a:solidFill>
                  <a:schemeClr val="tx2"/>
                </a:solidFill>
                <a:latin typeface="Times New Roman" panose="02020603050405020304" pitchFamily="18" charset="0"/>
                <a:cs typeface="Times New Roman" panose="02020603050405020304" pitchFamily="18" charset="0"/>
              </a:rPr>
              <a:t>Giá</a:t>
            </a:r>
            <a:r>
              <a:rPr lang="en-US" altLang="en-US" sz="2600" dirty="0" smtClean="0">
                <a:solidFill>
                  <a:schemeClr val="tx2"/>
                </a:solidFill>
                <a:latin typeface="Times New Roman" panose="02020603050405020304" pitchFamily="18" charset="0"/>
                <a:cs typeface="Times New Roman" panose="02020603050405020304" pitchFamily="18" charset="0"/>
              </a:rPr>
              <a:t> </a:t>
            </a:r>
            <a:r>
              <a:rPr lang="en-US" altLang="en-US" sz="2600" dirty="0" err="1" smtClean="0">
                <a:solidFill>
                  <a:schemeClr val="tx2"/>
                </a:solidFill>
                <a:latin typeface="Times New Roman" panose="02020603050405020304" pitchFamily="18" charset="0"/>
                <a:cs typeface="Times New Roman" panose="02020603050405020304" pitchFamily="18" charset="0"/>
              </a:rPr>
              <a:t>đánh</a:t>
            </a:r>
            <a:r>
              <a:rPr lang="en-US" altLang="en-US" sz="2600" dirty="0" smtClean="0">
                <a:solidFill>
                  <a:schemeClr val="tx2"/>
                </a:solidFill>
                <a:latin typeface="Times New Roman" panose="02020603050405020304" pitchFamily="18" charset="0"/>
                <a:cs typeface="Times New Roman" panose="02020603050405020304" pitchFamily="18" charset="0"/>
              </a:rPr>
              <a:t> </a:t>
            </a:r>
            <a:r>
              <a:rPr lang="en-US" altLang="en-US" sz="2600" dirty="0" err="1" smtClean="0">
                <a:solidFill>
                  <a:schemeClr val="tx2"/>
                </a:solidFill>
                <a:latin typeface="Times New Roman" panose="02020603050405020304" pitchFamily="18" charset="0"/>
                <a:cs typeface="Times New Roman" panose="02020603050405020304" pitchFamily="18" charset="0"/>
              </a:rPr>
              <a:t>giá</a:t>
            </a:r>
            <a:r>
              <a:rPr lang="en-US" altLang="en-US" sz="2600" dirty="0" smtClean="0">
                <a:solidFill>
                  <a:schemeClr val="tx2"/>
                </a:solidFill>
                <a:latin typeface="Times New Roman" panose="02020603050405020304" pitchFamily="18" charset="0"/>
                <a:cs typeface="Times New Roman" panose="02020603050405020304" pitchFamily="18" charset="0"/>
              </a:rPr>
              <a:t> </a:t>
            </a:r>
            <a:r>
              <a:rPr lang="en-US" altLang="en-US" sz="2600" dirty="0" err="1" smtClean="0">
                <a:solidFill>
                  <a:schemeClr val="tx2"/>
                </a:solidFill>
                <a:latin typeface="Times New Roman" panose="02020603050405020304" pitchFamily="18" charset="0"/>
                <a:cs typeface="Times New Roman" panose="02020603050405020304" pitchFamily="18" charset="0"/>
              </a:rPr>
              <a:t>lại</a:t>
            </a:r>
            <a:r>
              <a:rPr lang="en-US" altLang="en-US" sz="2600" dirty="0" smtClean="0">
                <a:solidFill>
                  <a:schemeClr val="tx2"/>
                </a:solidFill>
                <a:latin typeface="Times New Roman" panose="02020603050405020304" pitchFamily="18" charset="0"/>
                <a:cs typeface="Times New Roman" panose="02020603050405020304" pitchFamily="18" charset="0"/>
              </a:rPr>
              <a:t> </a:t>
            </a:r>
            <a:r>
              <a:rPr lang="en-US" altLang="en-US" sz="2600" dirty="0" err="1" smtClean="0">
                <a:solidFill>
                  <a:schemeClr val="tx2"/>
                </a:solidFill>
                <a:latin typeface="Times New Roman" panose="02020603050405020304" pitchFamily="18" charset="0"/>
                <a:cs typeface="Times New Roman" panose="02020603050405020304" pitchFamily="18" charset="0"/>
              </a:rPr>
              <a:t>theo</a:t>
            </a:r>
            <a:r>
              <a:rPr lang="en-US" altLang="en-US" sz="2600" dirty="0" smtClean="0">
                <a:solidFill>
                  <a:schemeClr val="tx2"/>
                </a:solidFill>
                <a:latin typeface="Times New Roman" panose="02020603050405020304" pitchFamily="18" charset="0"/>
                <a:cs typeface="Times New Roman" panose="02020603050405020304" pitchFamily="18" charset="0"/>
              </a:rPr>
              <a:t> </a:t>
            </a:r>
            <a:r>
              <a:rPr lang="en-US" altLang="en-US" sz="2600" dirty="0" err="1" smtClean="0">
                <a:solidFill>
                  <a:schemeClr val="tx2"/>
                </a:solidFill>
                <a:latin typeface="Times New Roman" panose="02020603050405020304" pitchFamily="18" charset="0"/>
                <a:cs typeface="Times New Roman" panose="02020603050405020304" pitchFamily="18" charset="0"/>
              </a:rPr>
              <a:t>QĐ</a:t>
            </a:r>
            <a:r>
              <a:rPr lang="en-US" altLang="en-US" sz="2600" dirty="0" smtClean="0">
                <a:solidFill>
                  <a:schemeClr val="tx2"/>
                </a:solidFill>
                <a:latin typeface="Times New Roman" panose="02020603050405020304" pitchFamily="18" charset="0"/>
                <a:cs typeface="Times New Roman" panose="02020603050405020304" pitchFamily="18" charset="0"/>
              </a:rPr>
              <a:t> </a:t>
            </a:r>
            <a:r>
              <a:rPr lang="en-US" altLang="en-US" sz="2600" dirty="0" err="1" smtClean="0">
                <a:solidFill>
                  <a:schemeClr val="tx2"/>
                </a:solidFill>
                <a:latin typeface="Times New Roman" panose="02020603050405020304" pitchFamily="18" charset="0"/>
                <a:cs typeface="Times New Roman" panose="02020603050405020304" pitchFamily="18" charset="0"/>
              </a:rPr>
              <a:t>của</a:t>
            </a:r>
            <a:r>
              <a:rPr lang="en-US" altLang="en-US" sz="2600" dirty="0" smtClean="0">
                <a:solidFill>
                  <a:schemeClr val="tx2"/>
                </a:solidFill>
                <a:latin typeface="Times New Roman" panose="02020603050405020304" pitchFamily="18" charset="0"/>
                <a:cs typeface="Times New Roman" panose="02020603050405020304" pitchFamily="18" charset="0"/>
              </a:rPr>
              <a:t> </a:t>
            </a:r>
            <a:r>
              <a:rPr lang="en-US" altLang="en-US" sz="2600" dirty="0" err="1" smtClean="0">
                <a:solidFill>
                  <a:schemeClr val="tx2"/>
                </a:solidFill>
                <a:latin typeface="Times New Roman" panose="02020603050405020304" pitchFamily="18" charset="0"/>
                <a:cs typeface="Times New Roman" panose="02020603050405020304" pitchFamily="18" charset="0"/>
              </a:rPr>
              <a:t>Nhà</a:t>
            </a:r>
            <a:r>
              <a:rPr lang="en-US" altLang="en-US" sz="2600" dirty="0" smtClean="0">
                <a:solidFill>
                  <a:schemeClr val="tx2"/>
                </a:solidFill>
                <a:latin typeface="Times New Roman" panose="02020603050405020304" pitchFamily="18" charset="0"/>
                <a:cs typeface="Times New Roman" panose="02020603050405020304" pitchFamily="18" charset="0"/>
              </a:rPr>
              <a:t> </a:t>
            </a:r>
            <a:r>
              <a:rPr lang="en-US" altLang="en-US" sz="2600" dirty="0" err="1" smtClean="0">
                <a:solidFill>
                  <a:schemeClr val="tx2"/>
                </a:solidFill>
                <a:latin typeface="Times New Roman" panose="02020603050405020304" pitchFamily="18" charset="0"/>
                <a:cs typeface="Times New Roman" panose="02020603050405020304" pitchFamily="18" charset="0"/>
              </a:rPr>
              <a:t>nước</a:t>
            </a:r>
            <a:r>
              <a:rPr lang="en-US" altLang="en-US" sz="2600" dirty="0" smtClean="0">
                <a:solidFill>
                  <a:schemeClr val="tx2"/>
                </a:solidFill>
                <a:latin typeface="Times New Roman" panose="02020603050405020304" pitchFamily="18" charset="0"/>
                <a:cs typeface="Times New Roman" panose="02020603050405020304" pitchFamily="18" charset="0"/>
              </a:rPr>
              <a:t>: 500.000.000 </a:t>
            </a:r>
            <a:r>
              <a:rPr lang="en-US" altLang="en-US" sz="2600" dirty="0" err="1" smtClean="0">
                <a:solidFill>
                  <a:schemeClr val="tx2"/>
                </a:solidFill>
                <a:latin typeface="Times New Roman" panose="02020603050405020304" pitchFamily="18" charset="0"/>
                <a:cs typeface="Times New Roman" panose="02020603050405020304" pitchFamily="18" charset="0"/>
              </a:rPr>
              <a:t>đồng</a:t>
            </a:r>
            <a:endParaRPr lang="en-US" altLang="en-US" sz="2600" dirty="0" smtClean="0">
              <a:solidFill>
                <a:schemeClr val="tx2"/>
              </a:solidFill>
              <a:latin typeface="Times New Roman" panose="02020603050405020304" pitchFamily="18" charset="0"/>
              <a:cs typeface="Times New Roman" panose="02020603050405020304" pitchFamily="18" charset="0"/>
            </a:endParaRPr>
          </a:p>
          <a:p>
            <a:pPr marL="514350" indent="-514350" algn="just" eaLnBrk="1" hangingPunct="1">
              <a:lnSpc>
                <a:spcPct val="90000"/>
              </a:lnSpc>
              <a:spcBef>
                <a:spcPts val="1000"/>
              </a:spcBef>
              <a:buFont typeface="Wingdings" panose="05000000000000000000" pitchFamily="2" charset="2"/>
              <a:buAutoNum type="arabicPeriod"/>
            </a:pPr>
            <a:r>
              <a:rPr lang="en-US" altLang="en-US" sz="2600" dirty="0" err="1" smtClean="0">
                <a:solidFill>
                  <a:schemeClr val="tx2"/>
                </a:solidFill>
                <a:latin typeface="Times New Roman" panose="02020603050405020304" pitchFamily="18" charset="0"/>
                <a:cs typeface="Times New Roman" panose="02020603050405020304" pitchFamily="18" charset="0"/>
              </a:rPr>
              <a:t>Đánh</a:t>
            </a:r>
            <a:r>
              <a:rPr lang="en-US" altLang="en-US" sz="2600" dirty="0" smtClean="0">
                <a:solidFill>
                  <a:schemeClr val="tx2"/>
                </a:solidFill>
                <a:latin typeface="Times New Roman" panose="02020603050405020304" pitchFamily="18" charset="0"/>
                <a:cs typeface="Times New Roman" panose="02020603050405020304" pitchFamily="18" charset="0"/>
              </a:rPr>
              <a:t> </a:t>
            </a:r>
            <a:r>
              <a:rPr lang="en-US" altLang="en-US" sz="2600" dirty="0" err="1" smtClean="0">
                <a:solidFill>
                  <a:schemeClr val="tx2"/>
                </a:solidFill>
                <a:latin typeface="Times New Roman" panose="02020603050405020304" pitchFamily="18" charset="0"/>
                <a:cs typeface="Times New Roman" panose="02020603050405020304" pitchFamily="18" charset="0"/>
              </a:rPr>
              <a:t>giá</a:t>
            </a:r>
            <a:r>
              <a:rPr lang="en-US" altLang="en-US" sz="2600" dirty="0" smtClean="0">
                <a:solidFill>
                  <a:schemeClr val="tx2"/>
                </a:solidFill>
                <a:latin typeface="Times New Roman" panose="02020603050405020304" pitchFamily="18" charset="0"/>
                <a:cs typeface="Times New Roman" panose="02020603050405020304" pitchFamily="18" charset="0"/>
              </a:rPr>
              <a:t> </a:t>
            </a:r>
            <a:r>
              <a:rPr lang="en-US" altLang="en-US" sz="2600" dirty="0" err="1" smtClean="0">
                <a:solidFill>
                  <a:schemeClr val="tx2"/>
                </a:solidFill>
                <a:latin typeface="Times New Roman" panose="02020603050405020304" pitchFamily="18" charset="0"/>
                <a:cs typeface="Times New Roman" panose="02020603050405020304" pitchFamily="18" charset="0"/>
              </a:rPr>
              <a:t>chênh</a:t>
            </a:r>
            <a:r>
              <a:rPr lang="en-US" altLang="en-US" sz="2600" dirty="0" smtClean="0">
                <a:solidFill>
                  <a:schemeClr val="tx2"/>
                </a:solidFill>
                <a:latin typeface="Times New Roman" panose="02020603050405020304" pitchFamily="18" charset="0"/>
                <a:cs typeface="Times New Roman" panose="02020603050405020304" pitchFamily="18" charset="0"/>
              </a:rPr>
              <a:t> </a:t>
            </a:r>
            <a:r>
              <a:rPr lang="en-US" altLang="en-US" sz="2600" dirty="0" err="1" smtClean="0">
                <a:solidFill>
                  <a:schemeClr val="tx2"/>
                </a:solidFill>
                <a:latin typeface="Times New Roman" panose="02020603050405020304" pitchFamily="18" charset="0"/>
                <a:cs typeface="Times New Roman" panose="02020603050405020304" pitchFamily="18" charset="0"/>
              </a:rPr>
              <a:t>lệch</a:t>
            </a:r>
            <a:endParaRPr lang="en-US" altLang="en-US" sz="2600" dirty="0" smtClean="0">
              <a:solidFill>
                <a:schemeClr val="tx2"/>
              </a:solidFill>
              <a:latin typeface="Times New Roman" panose="02020603050405020304" pitchFamily="18" charset="0"/>
              <a:cs typeface="Times New Roman" panose="02020603050405020304" pitchFamily="18" charset="0"/>
            </a:endParaRPr>
          </a:p>
          <a:p>
            <a:pPr marL="514350" indent="-514350" algn="just" eaLnBrk="1" hangingPunct="1">
              <a:lnSpc>
                <a:spcPct val="90000"/>
              </a:lnSpc>
              <a:spcBef>
                <a:spcPts val="1000"/>
              </a:spcBef>
              <a:buFont typeface="Wingdings" panose="05000000000000000000" pitchFamily="2" charset="2"/>
              <a:buAutoNum type="arabicPeriod"/>
            </a:pPr>
            <a:r>
              <a:rPr lang="en-US" altLang="en-US" sz="2600" dirty="0" err="1" smtClean="0">
                <a:solidFill>
                  <a:schemeClr val="tx2"/>
                </a:solidFill>
                <a:latin typeface="Times New Roman" panose="02020603050405020304" pitchFamily="18" charset="0"/>
                <a:cs typeface="Times New Roman" panose="02020603050405020304" pitchFamily="18" charset="0"/>
              </a:rPr>
              <a:t>Xử</a:t>
            </a:r>
            <a:r>
              <a:rPr lang="en-US" altLang="en-US" sz="2600" dirty="0" smtClean="0">
                <a:solidFill>
                  <a:schemeClr val="tx2"/>
                </a:solidFill>
                <a:latin typeface="Times New Roman" panose="02020603050405020304" pitchFamily="18" charset="0"/>
                <a:cs typeface="Times New Roman" panose="02020603050405020304" pitchFamily="18" charset="0"/>
              </a:rPr>
              <a:t> </a:t>
            </a:r>
            <a:r>
              <a:rPr lang="en-US" altLang="en-US" sz="2600" dirty="0" err="1" smtClean="0">
                <a:solidFill>
                  <a:schemeClr val="tx2"/>
                </a:solidFill>
                <a:latin typeface="Times New Roman" panose="02020603050405020304" pitchFamily="18" charset="0"/>
                <a:cs typeface="Times New Roman" panose="02020603050405020304" pitchFamily="18" charset="0"/>
              </a:rPr>
              <a:t>lý</a:t>
            </a:r>
            <a:r>
              <a:rPr lang="en-US" altLang="en-US" sz="2600" dirty="0" smtClean="0">
                <a:solidFill>
                  <a:schemeClr val="tx2"/>
                </a:solidFill>
                <a:latin typeface="Times New Roman" panose="02020603050405020304" pitchFamily="18" charset="0"/>
                <a:cs typeface="Times New Roman" panose="02020603050405020304" pitchFamily="18" charset="0"/>
              </a:rPr>
              <a:t> </a:t>
            </a:r>
            <a:r>
              <a:rPr lang="en-US" altLang="en-US" sz="2600" dirty="0" err="1" smtClean="0">
                <a:solidFill>
                  <a:schemeClr val="tx2"/>
                </a:solidFill>
                <a:latin typeface="Times New Roman" panose="02020603050405020304" pitchFamily="18" charset="0"/>
                <a:cs typeface="Times New Roman" panose="02020603050405020304" pitchFamily="18" charset="0"/>
              </a:rPr>
              <a:t>chênh</a:t>
            </a:r>
            <a:r>
              <a:rPr lang="en-US" altLang="en-US" sz="2600" dirty="0" smtClean="0">
                <a:solidFill>
                  <a:schemeClr val="tx2"/>
                </a:solidFill>
                <a:latin typeface="Times New Roman" panose="02020603050405020304" pitchFamily="18" charset="0"/>
                <a:cs typeface="Times New Roman" panose="02020603050405020304" pitchFamily="18" charset="0"/>
              </a:rPr>
              <a:t> </a:t>
            </a:r>
            <a:r>
              <a:rPr lang="en-US" altLang="en-US" sz="2600" dirty="0" err="1" smtClean="0">
                <a:solidFill>
                  <a:schemeClr val="tx2"/>
                </a:solidFill>
                <a:latin typeface="Times New Roman" panose="02020603050405020304" pitchFamily="18" charset="0"/>
                <a:cs typeface="Times New Roman" panose="02020603050405020304" pitchFamily="18" charset="0"/>
              </a:rPr>
              <a:t>lệch</a:t>
            </a:r>
            <a:endParaRPr lang="en-US" altLang="en-US" sz="2600" dirty="0" smtClean="0">
              <a:solidFill>
                <a:schemeClr val="tx2"/>
              </a:solidFill>
              <a:latin typeface="Times New Roman" panose="02020603050405020304" pitchFamily="18" charset="0"/>
              <a:cs typeface="Times New Roman" panose="02020603050405020304" pitchFamily="18" charset="0"/>
            </a:endParaRPr>
          </a:p>
          <a:p>
            <a:pPr algn="just" eaLnBrk="1" hangingPunct="1">
              <a:lnSpc>
                <a:spcPct val="90000"/>
              </a:lnSpc>
              <a:spcBef>
                <a:spcPts val="1000"/>
              </a:spcBef>
            </a:pPr>
            <a:r>
              <a:rPr lang="en-US" altLang="en-US" sz="2600" dirty="0" err="1" smtClean="0">
                <a:solidFill>
                  <a:schemeClr val="tx2"/>
                </a:solidFill>
                <a:latin typeface="Times New Roman" panose="02020603050405020304" pitchFamily="18" charset="0"/>
                <a:cs typeface="Times New Roman" panose="02020603050405020304" pitchFamily="18" charset="0"/>
              </a:rPr>
              <a:t>Nợ</a:t>
            </a:r>
            <a:r>
              <a:rPr lang="en-US" altLang="en-US" sz="2600" dirty="0" smtClean="0">
                <a:solidFill>
                  <a:schemeClr val="tx2"/>
                </a:solidFill>
                <a:latin typeface="Times New Roman" panose="02020603050405020304" pitchFamily="18" charset="0"/>
                <a:cs typeface="Times New Roman" panose="02020603050405020304" pitchFamily="18" charset="0"/>
              </a:rPr>
              <a:t> TK 211       100.000.000</a:t>
            </a:r>
          </a:p>
          <a:p>
            <a:pPr algn="just" eaLnBrk="1" hangingPunct="1">
              <a:lnSpc>
                <a:spcPct val="90000"/>
              </a:lnSpc>
              <a:spcBef>
                <a:spcPts val="1000"/>
              </a:spcBef>
            </a:pP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smtClean="0">
                <a:solidFill>
                  <a:schemeClr val="tx2"/>
                </a:solidFill>
                <a:latin typeface="Times New Roman" panose="02020603050405020304" pitchFamily="18" charset="0"/>
                <a:cs typeface="Times New Roman" panose="02020603050405020304" pitchFamily="18" charset="0"/>
              </a:rPr>
              <a:t>  </a:t>
            </a:r>
            <a:r>
              <a:rPr lang="en-US" altLang="en-US" sz="2600" dirty="0" err="1" smtClean="0">
                <a:solidFill>
                  <a:schemeClr val="tx2"/>
                </a:solidFill>
                <a:latin typeface="Times New Roman" panose="02020603050405020304" pitchFamily="18" charset="0"/>
                <a:cs typeface="Times New Roman" panose="02020603050405020304" pitchFamily="18" charset="0"/>
              </a:rPr>
              <a:t>Có</a:t>
            </a:r>
            <a:r>
              <a:rPr lang="en-US" altLang="en-US" sz="2600" dirty="0" smtClean="0">
                <a:solidFill>
                  <a:schemeClr val="tx2"/>
                </a:solidFill>
                <a:latin typeface="Times New Roman" panose="02020603050405020304" pitchFamily="18" charset="0"/>
                <a:cs typeface="Times New Roman" panose="02020603050405020304" pitchFamily="18" charset="0"/>
              </a:rPr>
              <a:t> TK 412    100.000.000</a:t>
            </a:r>
          </a:p>
          <a:p>
            <a:pPr algn="just" eaLnBrk="1" hangingPunct="1">
              <a:lnSpc>
                <a:spcPct val="90000"/>
              </a:lnSpc>
              <a:spcBef>
                <a:spcPts val="1000"/>
              </a:spcBef>
            </a:pPr>
            <a:r>
              <a:rPr lang="en-US" altLang="en-US" sz="2600" dirty="0" err="1" smtClean="0">
                <a:solidFill>
                  <a:schemeClr val="tx2"/>
                </a:solidFill>
                <a:latin typeface="Times New Roman" panose="02020603050405020304" pitchFamily="18" charset="0"/>
                <a:cs typeface="Times New Roman" panose="02020603050405020304" pitchFamily="18" charset="0"/>
              </a:rPr>
              <a:t>Nợ</a:t>
            </a:r>
            <a:r>
              <a:rPr lang="en-US" altLang="en-US" sz="2600" dirty="0" smtClean="0">
                <a:solidFill>
                  <a:schemeClr val="tx2"/>
                </a:solidFill>
                <a:latin typeface="Times New Roman" panose="02020603050405020304" pitchFamily="18" charset="0"/>
                <a:cs typeface="Times New Roman" panose="02020603050405020304" pitchFamily="18" charset="0"/>
              </a:rPr>
              <a:t> TK 412     100.000.000</a:t>
            </a:r>
          </a:p>
          <a:p>
            <a:pPr algn="just" eaLnBrk="1" hangingPunct="1">
              <a:lnSpc>
                <a:spcPct val="90000"/>
              </a:lnSpc>
              <a:spcBef>
                <a:spcPts val="1000"/>
              </a:spcBef>
            </a:pP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smtClean="0">
                <a:solidFill>
                  <a:schemeClr val="tx2"/>
                </a:solidFill>
                <a:latin typeface="Times New Roman" panose="02020603050405020304" pitchFamily="18" charset="0"/>
                <a:cs typeface="Times New Roman" panose="02020603050405020304" pitchFamily="18" charset="0"/>
              </a:rPr>
              <a:t>    </a:t>
            </a:r>
            <a:r>
              <a:rPr lang="en-US" altLang="en-US" sz="2600" dirty="0" err="1" smtClean="0">
                <a:solidFill>
                  <a:schemeClr val="tx2"/>
                </a:solidFill>
                <a:latin typeface="Times New Roman" panose="02020603050405020304" pitchFamily="18" charset="0"/>
                <a:cs typeface="Times New Roman" panose="02020603050405020304" pitchFamily="18" charset="0"/>
              </a:rPr>
              <a:t>Có</a:t>
            </a:r>
            <a:r>
              <a:rPr lang="en-US" altLang="en-US" sz="2600" dirty="0" smtClean="0">
                <a:solidFill>
                  <a:schemeClr val="tx2"/>
                </a:solidFill>
                <a:latin typeface="Times New Roman" panose="02020603050405020304" pitchFamily="18" charset="0"/>
                <a:cs typeface="Times New Roman" panose="02020603050405020304" pitchFamily="18" charset="0"/>
              </a:rPr>
              <a:t> TK 411   100.000.000</a:t>
            </a:r>
            <a:endParaRPr lang="en-US" altLang="en-US" sz="2600" dirty="0">
              <a:solidFill>
                <a:schemeClr val="tx2"/>
              </a:solidFill>
              <a:latin typeface="Times New Roman" panose="02020603050405020304" pitchFamily="18" charset="0"/>
              <a:cs typeface="Times New Roman" panose="02020603050405020304" pitchFamily="18" charset="0"/>
            </a:endParaRPr>
          </a:p>
          <a:p>
            <a:pPr algn="just" eaLnBrk="1" hangingPunct="1">
              <a:lnSpc>
                <a:spcPct val="90000"/>
              </a:lnSpc>
              <a:spcBef>
                <a:spcPts val="1000"/>
              </a:spcBef>
              <a:buFont typeface="Wingdings" panose="05000000000000000000" pitchFamily="2" charset="2"/>
              <a:buNone/>
            </a:pPr>
            <a:endParaRPr lang="en-US" altLang="en-US" sz="2600"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326563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5"/>
          <p:cNvSpPr>
            <a:spLocks noChangeArrowheads="1"/>
          </p:cNvSpPr>
          <p:nvPr/>
        </p:nvSpPr>
        <p:spPr bwMode="auto">
          <a:xfrm>
            <a:off x="182880" y="1453247"/>
            <a:ext cx="8845233" cy="3108543"/>
          </a:xfrm>
          <a:prstGeom prst="rect">
            <a:avLst/>
          </a:prstGeom>
          <a:solidFill>
            <a:schemeClr val="bg1"/>
          </a:solidFill>
          <a:ln w="38100" cap="sq" cmpd="dbl">
            <a:solidFill>
              <a:schemeClr val="tx2"/>
            </a:solidFill>
            <a:miter lim="800000"/>
            <a:headEnd type="none" w="sm" len="sm"/>
            <a:tailEnd type="none" w="sm" len="sm"/>
          </a:ln>
        </p:spPr>
        <p:txBody>
          <a:bodyPr wrap="square" anchor="ctr">
            <a:spAutoFit/>
          </a:bodyPr>
          <a:lstStyle>
            <a:lvl1pPr>
              <a:tabLst>
                <a:tab pos="457200" algn="l"/>
              </a:tabLst>
              <a:defRPr>
                <a:solidFill>
                  <a:schemeClr val="tx1"/>
                </a:solidFill>
                <a:latin typeface="Calibri" panose="020F0502020204030204" pitchFamily="34" charset="0"/>
                <a:cs typeface="Arial" panose="020B0604020202020204" pitchFamily="34" charset="0"/>
              </a:defRPr>
            </a:lvl1pPr>
            <a:lvl2pPr marL="742950" indent="-285750">
              <a:tabLst>
                <a:tab pos="457200" algn="l"/>
              </a:tabLst>
              <a:defRPr>
                <a:solidFill>
                  <a:schemeClr val="tx1"/>
                </a:solidFill>
                <a:latin typeface="Calibri" panose="020F0502020204030204" pitchFamily="34" charset="0"/>
                <a:cs typeface="Arial" panose="020B0604020202020204" pitchFamily="34" charset="0"/>
              </a:defRPr>
            </a:lvl2pPr>
            <a:lvl3pPr marL="1143000" indent="-228600">
              <a:tabLst>
                <a:tab pos="457200" algn="l"/>
              </a:tabLst>
              <a:defRPr>
                <a:solidFill>
                  <a:schemeClr val="tx1"/>
                </a:solidFill>
                <a:latin typeface="Calibri" panose="020F0502020204030204" pitchFamily="34" charset="0"/>
                <a:cs typeface="Arial" panose="020B0604020202020204" pitchFamily="34" charset="0"/>
              </a:defRPr>
            </a:lvl3pPr>
            <a:lvl4pPr marL="1600200" indent="-228600">
              <a:tabLst>
                <a:tab pos="457200" algn="l"/>
              </a:tabLst>
              <a:defRPr>
                <a:solidFill>
                  <a:schemeClr val="tx1"/>
                </a:solidFill>
                <a:latin typeface="Calibri" panose="020F0502020204030204" pitchFamily="34" charset="0"/>
                <a:cs typeface="Arial" panose="020B0604020202020204" pitchFamily="34" charset="0"/>
              </a:defRPr>
            </a:lvl4pPr>
            <a:lvl5pPr marL="2057400" indent="-228600">
              <a:tabLst>
                <a:tab pos="457200" algn="l"/>
              </a:tabLst>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tabLst>
                <a:tab pos="457200" algn="l"/>
              </a:tabLs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tabLst>
                <a:tab pos="457200" algn="l"/>
              </a:tabLs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tabLst>
                <a:tab pos="457200" algn="l"/>
              </a:tabLs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tabLst>
                <a:tab pos="457200" algn="l"/>
              </a:tabLst>
              <a:defRPr>
                <a:solidFill>
                  <a:schemeClr val="tx1"/>
                </a:solidFill>
                <a:latin typeface="Calibri" panose="020F0502020204030204" pitchFamily="34" charset="0"/>
                <a:cs typeface="Arial" panose="020B0604020202020204" pitchFamily="34" charset="0"/>
              </a:defRPr>
            </a:lvl9pPr>
          </a:lstStyle>
          <a:p>
            <a:pPr algn="just" eaLnBrk="1" hangingPunct="1"/>
            <a:r>
              <a:rPr lang="en-US" altLang="en-US" sz="2800" dirty="0" err="1">
                <a:solidFill>
                  <a:schemeClr val="tx2"/>
                </a:solidFill>
              </a:rPr>
              <a:t>Cty</a:t>
            </a:r>
            <a:r>
              <a:rPr lang="en-US" altLang="en-US" sz="2800" dirty="0">
                <a:solidFill>
                  <a:schemeClr val="tx2"/>
                </a:solidFill>
              </a:rPr>
              <a:t> A </a:t>
            </a:r>
            <a:r>
              <a:rPr lang="en-US" altLang="en-US" sz="2800" dirty="0" err="1">
                <a:solidFill>
                  <a:schemeClr val="tx2"/>
                </a:solidFill>
              </a:rPr>
              <a:t>phát</a:t>
            </a:r>
            <a:r>
              <a:rPr lang="en-US" altLang="en-US" sz="2800" dirty="0">
                <a:solidFill>
                  <a:schemeClr val="tx2"/>
                </a:solidFill>
              </a:rPr>
              <a:t> </a:t>
            </a:r>
            <a:r>
              <a:rPr lang="en-US" altLang="en-US" sz="2800" dirty="0" err="1">
                <a:solidFill>
                  <a:schemeClr val="tx2"/>
                </a:solidFill>
              </a:rPr>
              <a:t>hành</a:t>
            </a:r>
            <a:r>
              <a:rPr lang="en-US" altLang="en-US" sz="2800" dirty="0">
                <a:solidFill>
                  <a:schemeClr val="tx2"/>
                </a:solidFill>
              </a:rPr>
              <a:t> </a:t>
            </a:r>
            <a:r>
              <a:rPr lang="en-US" altLang="en-US" sz="2800" dirty="0" err="1">
                <a:solidFill>
                  <a:schemeClr val="tx2"/>
                </a:solidFill>
              </a:rPr>
              <a:t>cổ</a:t>
            </a:r>
            <a:r>
              <a:rPr lang="en-US" altLang="en-US" sz="2800" dirty="0">
                <a:solidFill>
                  <a:schemeClr val="tx2"/>
                </a:solidFill>
              </a:rPr>
              <a:t> </a:t>
            </a:r>
            <a:r>
              <a:rPr lang="en-US" altLang="en-US" sz="2800" dirty="0" err="1">
                <a:solidFill>
                  <a:schemeClr val="tx2"/>
                </a:solidFill>
              </a:rPr>
              <a:t>phiếu</a:t>
            </a:r>
            <a:r>
              <a:rPr lang="en-US" altLang="en-US" sz="2800" dirty="0">
                <a:solidFill>
                  <a:schemeClr val="tx2"/>
                </a:solidFill>
              </a:rPr>
              <a:t> (</a:t>
            </a:r>
            <a:r>
              <a:rPr lang="en-US" altLang="en-US" sz="2800" dirty="0" err="1">
                <a:solidFill>
                  <a:schemeClr val="tx2"/>
                </a:solidFill>
              </a:rPr>
              <a:t>cp</a:t>
            </a:r>
            <a:r>
              <a:rPr lang="en-US" altLang="en-US" sz="2800" dirty="0">
                <a:solidFill>
                  <a:schemeClr val="tx2"/>
                </a:solidFill>
              </a:rPr>
              <a:t>) A </a:t>
            </a:r>
            <a:r>
              <a:rPr lang="en-US" altLang="en-US" sz="2800" dirty="0" err="1">
                <a:solidFill>
                  <a:schemeClr val="tx2"/>
                </a:solidFill>
              </a:rPr>
              <a:t>với</a:t>
            </a:r>
            <a:r>
              <a:rPr lang="en-US" altLang="en-US" sz="2800" dirty="0">
                <a:solidFill>
                  <a:schemeClr val="tx2"/>
                </a:solidFill>
              </a:rPr>
              <a:t> </a:t>
            </a:r>
            <a:r>
              <a:rPr lang="en-US" altLang="en-US" sz="2800" dirty="0" err="1">
                <a:solidFill>
                  <a:schemeClr val="tx2"/>
                </a:solidFill>
              </a:rPr>
              <a:t>số</a:t>
            </a:r>
            <a:r>
              <a:rPr lang="en-US" altLang="en-US" sz="2800" dirty="0">
                <a:solidFill>
                  <a:schemeClr val="tx2"/>
                </a:solidFill>
              </a:rPr>
              <a:t> </a:t>
            </a:r>
            <a:r>
              <a:rPr lang="en-US" altLang="en-US" sz="2800" dirty="0" err="1">
                <a:solidFill>
                  <a:schemeClr val="tx2"/>
                </a:solidFill>
              </a:rPr>
              <a:t>lượng</a:t>
            </a:r>
            <a:r>
              <a:rPr lang="en-US" altLang="en-US" sz="2800" dirty="0">
                <a:solidFill>
                  <a:schemeClr val="tx2"/>
                </a:solidFill>
              </a:rPr>
              <a:t> 5.000.000 </a:t>
            </a:r>
            <a:r>
              <a:rPr lang="en-US" altLang="en-US" sz="2800" dirty="0" err="1">
                <a:solidFill>
                  <a:schemeClr val="tx2"/>
                </a:solidFill>
              </a:rPr>
              <a:t>cp</a:t>
            </a:r>
            <a:r>
              <a:rPr lang="en-US" altLang="en-US" sz="2800" dirty="0">
                <a:solidFill>
                  <a:schemeClr val="tx2"/>
                </a:solidFill>
              </a:rPr>
              <a:t> </a:t>
            </a:r>
            <a:r>
              <a:rPr lang="en-US" altLang="en-US" sz="2800" dirty="0" err="1">
                <a:solidFill>
                  <a:schemeClr val="tx2"/>
                </a:solidFill>
              </a:rPr>
              <a:t>phổ</a:t>
            </a:r>
            <a:r>
              <a:rPr lang="en-US" altLang="en-US" sz="2800" dirty="0">
                <a:solidFill>
                  <a:schemeClr val="tx2"/>
                </a:solidFill>
              </a:rPr>
              <a:t> </a:t>
            </a:r>
            <a:r>
              <a:rPr lang="en-US" altLang="en-US" sz="2800" dirty="0" err="1">
                <a:solidFill>
                  <a:schemeClr val="tx2"/>
                </a:solidFill>
              </a:rPr>
              <a:t>thông</a:t>
            </a:r>
            <a:r>
              <a:rPr lang="en-US" altLang="en-US" sz="2800" dirty="0">
                <a:solidFill>
                  <a:schemeClr val="tx2"/>
                </a:solidFill>
              </a:rPr>
              <a:t>, </a:t>
            </a:r>
            <a:r>
              <a:rPr lang="en-US" altLang="en-US" sz="2800" dirty="0" err="1">
                <a:solidFill>
                  <a:schemeClr val="tx2"/>
                </a:solidFill>
              </a:rPr>
              <a:t>mệnh</a:t>
            </a:r>
            <a:r>
              <a:rPr lang="en-US" altLang="en-US" sz="2800" dirty="0">
                <a:solidFill>
                  <a:schemeClr val="tx2"/>
                </a:solidFill>
              </a:rPr>
              <a:t> </a:t>
            </a:r>
            <a:r>
              <a:rPr lang="en-US" altLang="en-US" sz="2800" dirty="0" err="1">
                <a:solidFill>
                  <a:schemeClr val="tx2"/>
                </a:solidFill>
              </a:rPr>
              <a:t>giá</a:t>
            </a:r>
            <a:r>
              <a:rPr lang="en-US" altLang="en-US" sz="2800" dirty="0">
                <a:solidFill>
                  <a:schemeClr val="tx2"/>
                </a:solidFill>
              </a:rPr>
              <a:t> 10.000 đ/</a:t>
            </a:r>
            <a:r>
              <a:rPr lang="en-US" altLang="en-US" sz="2800" dirty="0" err="1">
                <a:solidFill>
                  <a:schemeClr val="tx2"/>
                </a:solidFill>
              </a:rPr>
              <a:t>cp</a:t>
            </a:r>
            <a:r>
              <a:rPr lang="en-US" altLang="en-US" sz="2800" dirty="0">
                <a:solidFill>
                  <a:schemeClr val="tx2"/>
                </a:solidFill>
              </a:rPr>
              <a:t>, </a:t>
            </a:r>
            <a:r>
              <a:rPr lang="en-US" altLang="en-US" sz="2800" dirty="0" err="1">
                <a:solidFill>
                  <a:schemeClr val="tx2"/>
                </a:solidFill>
              </a:rPr>
              <a:t>thu</a:t>
            </a:r>
            <a:r>
              <a:rPr lang="en-US" altLang="en-US" sz="2800" dirty="0">
                <a:solidFill>
                  <a:schemeClr val="tx2"/>
                </a:solidFill>
              </a:rPr>
              <a:t> </a:t>
            </a:r>
            <a:r>
              <a:rPr lang="en-US" altLang="en-US" sz="2800" dirty="0" err="1">
                <a:solidFill>
                  <a:schemeClr val="tx2"/>
                </a:solidFill>
              </a:rPr>
              <a:t>bằng</a:t>
            </a:r>
            <a:r>
              <a:rPr lang="en-US" altLang="en-US" sz="2800" dirty="0">
                <a:solidFill>
                  <a:schemeClr val="tx2"/>
                </a:solidFill>
              </a:rPr>
              <a:t> </a:t>
            </a:r>
            <a:r>
              <a:rPr lang="en-US" altLang="en-US" sz="2800" dirty="0" err="1">
                <a:solidFill>
                  <a:schemeClr val="tx2"/>
                </a:solidFill>
              </a:rPr>
              <a:t>TGNH</a:t>
            </a:r>
            <a:r>
              <a:rPr lang="en-US" altLang="en-US" sz="2800" dirty="0">
                <a:solidFill>
                  <a:schemeClr val="tx2"/>
                </a:solidFill>
              </a:rPr>
              <a:t>, chi 10.000.000đ </a:t>
            </a:r>
            <a:r>
              <a:rPr lang="en-US" altLang="en-US" sz="2800" dirty="0" err="1">
                <a:solidFill>
                  <a:schemeClr val="tx2"/>
                </a:solidFill>
              </a:rPr>
              <a:t>bằng</a:t>
            </a:r>
            <a:r>
              <a:rPr lang="en-US" altLang="en-US" sz="2800" dirty="0">
                <a:solidFill>
                  <a:schemeClr val="tx2"/>
                </a:solidFill>
              </a:rPr>
              <a:t> </a:t>
            </a:r>
            <a:r>
              <a:rPr lang="en-US" altLang="en-US" sz="2800" dirty="0" err="1">
                <a:solidFill>
                  <a:schemeClr val="tx2"/>
                </a:solidFill>
              </a:rPr>
              <a:t>TGNH</a:t>
            </a:r>
            <a:r>
              <a:rPr lang="en-US" altLang="en-US" sz="2800" dirty="0">
                <a:solidFill>
                  <a:schemeClr val="tx2"/>
                </a:solidFill>
              </a:rPr>
              <a:t> </a:t>
            </a:r>
            <a:r>
              <a:rPr lang="en-US" altLang="en-US" sz="2800" dirty="0" err="1">
                <a:solidFill>
                  <a:schemeClr val="tx2"/>
                </a:solidFill>
              </a:rPr>
              <a:t>trả</a:t>
            </a:r>
            <a:r>
              <a:rPr lang="en-US" altLang="en-US" sz="2800" dirty="0">
                <a:solidFill>
                  <a:schemeClr val="tx2"/>
                </a:solidFill>
              </a:rPr>
              <a:t> </a:t>
            </a:r>
            <a:r>
              <a:rPr lang="en-US" altLang="en-US" sz="2800" dirty="0" err="1">
                <a:solidFill>
                  <a:schemeClr val="tx2"/>
                </a:solidFill>
              </a:rPr>
              <a:t>lệ</a:t>
            </a:r>
            <a:r>
              <a:rPr lang="en-US" altLang="en-US" sz="2800" dirty="0">
                <a:solidFill>
                  <a:schemeClr val="tx2"/>
                </a:solidFill>
              </a:rPr>
              <a:t> </a:t>
            </a:r>
            <a:r>
              <a:rPr lang="en-US" altLang="en-US" sz="2800" dirty="0" err="1">
                <a:solidFill>
                  <a:schemeClr val="tx2"/>
                </a:solidFill>
              </a:rPr>
              <a:t>phí</a:t>
            </a:r>
            <a:r>
              <a:rPr lang="en-US" altLang="en-US" sz="2800" dirty="0">
                <a:solidFill>
                  <a:schemeClr val="tx2"/>
                </a:solidFill>
              </a:rPr>
              <a:t> </a:t>
            </a:r>
            <a:r>
              <a:rPr lang="en-US" altLang="en-US" sz="2800" dirty="0" err="1">
                <a:solidFill>
                  <a:schemeClr val="tx2"/>
                </a:solidFill>
              </a:rPr>
              <a:t>phát</a:t>
            </a:r>
            <a:r>
              <a:rPr lang="en-US" altLang="en-US" sz="2800" dirty="0">
                <a:solidFill>
                  <a:schemeClr val="tx2"/>
                </a:solidFill>
              </a:rPr>
              <a:t> </a:t>
            </a:r>
            <a:r>
              <a:rPr lang="en-US" altLang="en-US" sz="2800" dirty="0" err="1">
                <a:solidFill>
                  <a:schemeClr val="tx2"/>
                </a:solidFill>
              </a:rPr>
              <a:t>hành</a:t>
            </a:r>
            <a:r>
              <a:rPr lang="en-US" altLang="en-US" sz="2800" dirty="0">
                <a:solidFill>
                  <a:schemeClr val="tx2"/>
                </a:solidFill>
              </a:rPr>
              <a:t> </a:t>
            </a:r>
            <a:r>
              <a:rPr lang="en-US" altLang="en-US" sz="2800" dirty="0" err="1">
                <a:solidFill>
                  <a:schemeClr val="tx2"/>
                </a:solidFill>
              </a:rPr>
              <a:t>chứng</a:t>
            </a:r>
            <a:r>
              <a:rPr lang="en-US" altLang="en-US" sz="2800" dirty="0">
                <a:solidFill>
                  <a:schemeClr val="tx2"/>
                </a:solidFill>
              </a:rPr>
              <a:t> </a:t>
            </a:r>
            <a:r>
              <a:rPr lang="en-US" altLang="en-US" sz="2800" dirty="0" err="1">
                <a:solidFill>
                  <a:schemeClr val="tx2"/>
                </a:solidFill>
              </a:rPr>
              <a:t>khoán</a:t>
            </a:r>
            <a:r>
              <a:rPr lang="en-US" altLang="en-US" sz="2800" dirty="0">
                <a:solidFill>
                  <a:schemeClr val="tx2"/>
                </a:solidFill>
              </a:rPr>
              <a:t>.</a:t>
            </a:r>
          </a:p>
          <a:p>
            <a:pPr algn="just" eaLnBrk="1" hangingPunct="1"/>
            <a:r>
              <a:rPr lang="en-US" altLang="en-US" sz="2800" i="1" u="sng" dirty="0">
                <a:solidFill>
                  <a:schemeClr val="tx2"/>
                </a:solidFill>
              </a:rPr>
              <a:t>TH1</a:t>
            </a:r>
            <a:r>
              <a:rPr lang="en-US" altLang="en-US" sz="2800" dirty="0">
                <a:solidFill>
                  <a:schemeClr val="tx2"/>
                </a:solidFill>
              </a:rPr>
              <a:t>: </a:t>
            </a:r>
            <a:r>
              <a:rPr lang="en-US" altLang="en-US" sz="2800" dirty="0" err="1">
                <a:solidFill>
                  <a:schemeClr val="tx2"/>
                </a:solidFill>
              </a:rPr>
              <a:t>Giá</a:t>
            </a:r>
            <a:r>
              <a:rPr lang="en-US" altLang="en-US" sz="2800" dirty="0">
                <a:solidFill>
                  <a:schemeClr val="tx2"/>
                </a:solidFill>
              </a:rPr>
              <a:t> </a:t>
            </a:r>
            <a:r>
              <a:rPr lang="en-US" altLang="en-US" sz="2800" dirty="0" err="1">
                <a:solidFill>
                  <a:schemeClr val="tx2"/>
                </a:solidFill>
              </a:rPr>
              <a:t>phát</a:t>
            </a:r>
            <a:r>
              <a:rPr lang="en-US" altLang="en-US" sz="2800" dirty="0">
                <a:solidFill>
                  <a:schemeClr val="tx2"/>
                </a:solidFill>
              </a:rPr>
              <a:t> </a:t>
            </a:r>
            <a:r>
              <a:rPr lang="en-US" altLang="en-US" sz="2800" dirty="0" err="1">
                <a:solidFill>
                  <a:schemeClr val="tx2"/>
                </a:solidFill>
              </a:rPr>
              <a:t>hành</a:t>
            </a:r>
            <a:r>
              <a:rPr lang="en-US" altLang="en-US" sz="2800" dirty="0">
                <a:solidFill>
                  <a:schemeClr val="tx2"/>
                </a:solidFill>
              </a:rPr>
              <a:t> </a:t>
            </a:r>
            <a:r>
              <a:rPr lang="en-US" altLang="en-US" sz="2800" dirty="0" err="1">
                <a:solidFill>
                  <a:schemeClr val="tx2"/>
                </a:solidFill>
              </a:rPr>
              <a:t>thông</a:t>
            </a:r>
            <a:r>
              <a:rPr lang="en-US" altLang="en-US" sz="2800" dirty="0">
                <a:solidFill>
                  <a:schemeClr val="tx2"/>
                </a:solidFill>
              </a:rPr>
              <a:t> qua </a:t>
            </a:r>
            <a:r>
              <a:rPr lang="en-US" altLang="en-US" sz="2800" dirty="0" err="1">
                <a:solidFill>
                  <a:schemeClr val="tx2"/>
                </a:solidFill>
              </a:rPr>
              <a:t>thị</a:t>
            </a:r>
            <a:r>
              <a:rPr lang="en-US" altLang="en-US" sz="2800" dirty="0">
                <a:solidFill>
                  <a:schemeClr val="tx2"/>
                </a:solidFill>
              </a:rPr>
              <a:t> </a:t>
            </a:r>
            <a:r>
              <a:rPr lang="en-US" altLang="en-US" sz="2800" dirty="0" err="1">
                <a:solidFill>
                  <a:schemeClr val="tx2"/>
                </a:solidFill>
              </a:rPr>
              <a:t>trường</a:t>
            </a:r>
            <a:r>
              <a:rPr lang="en-US" altLang="en-US" sz="2800" dirty="0">
                <a:solidFill>
                  <a:schemeClr val="tx2"/>
                </a:solidFill>
              </a:rPr>
              <a:t> </a:t>
            </a:r>
            <a:r>
              <a:rPr lang="en-US" altLang="en-US" sz="2800" dirty="0" err="1">
                <a:solidFill>
                  <a:schemeClr val="tx2"/>
                </a:solidFill>
              </a:rPr>
              <a:t>chứng</a:t>
            </a:r>
            <a:r>
              <a:rPr lang="en-US" altLang="en-US" sz="2800" dirty="0">
                <a:solidFill>
                  <a:schemeClr val="tx2"/>
                </a:solidFill>
              </a:rPr>
              <a:t> </a:t>
            </a:r>
            <a:r>
              <a:rPr lang="en-US" altLang="en-US" sz="2800" dirty="0" err="1">
                <a:solidFill>
                  <a:schemeClr val="tx2"/>
                </a:solidFill>
              </a:rPr>
              <a:t>khoán</a:t>
            </a:r>
            <a:r>
              <a:rPr lang="en-US" altLang="en-US" sz="2800" dirty="0">
                <a:solidFill>
                  <a:schemeClr val="tx2"/>
                </a:solidFill>
              </a:rPr>
              <a:t> 40.000 đ/CP</a:t>
            </a:r>
          </a:p>
          <a:p>
            <a:pPr algn="just" eaLnBrk="1" hangingPunct="1"/>
            <a:r>
              <a:rPr lang="en-US" altLang="en-US" sz="2800" u="sng" dirty="0">
                <a:solidFill>
                  <a:schemeClr val="tx2"/>
                </a:solidFill>
              </a:rPr>
              <a:t>TH2</a:t>
            </a:r>
            <a:r>
              <a:rPr lang="en-US" altLang="en-US" sz="2800" dirty="0">
                <a:solidFill>
                  <a:schemeClr val="tx2"/>
                </a:solidFill>
              </a:rPr>
              <a:t>: </a:t>
            </a:r>
            <a:r>
              <a:rPr lang="en-US" altLang="en-US" sz="2800" dirty="0" err="1">
                <a:solidFill>
                  <a:schemeClr val="tx2"/>
                </a:solidFill>
              </a:rPr>
              <a:t>Giá</a:t>
            </a:r>
            <a:r>
              <a:rPr lang="en-US" altLang="en-US" sz="2800" dirty="0">
                <a:solidFill>
                  <a:schemeClr val="tx2"/>
                </a:solidFill>
              </a:rPr>
              <a:t> </a:t>
            </a:r>
            <a:r>
              <a:rPr lang="en-US" altLang="en-US" sz="2800" dirty="0" err="1">
                <a:solidFill>
                  <a:schemeClr val="tx2"/>
                </a:solidFill>
              </a:rPr>
              <a:t>phát</a:t>
            </a:r>
            <a:r>
              <a:rPr lang="en-US" altLang="en-US" sz="2800" dirty="0">
                <a:solidFill>
                  <a:schemeClr val="tx2"/>
                </a:solidFill>
              </a:rPr>
              <a:t> </a:t>
            </a:r>
            <a:r>
              <a:rPr lang="en-US" altLang="en-US" sz="2800" dirty="0" err="1">
                <a:solidFill>
                  <a:schemeClr val="tx2"/>
                </a:solidFill>
              </a:rPr>
              <a:t>hành</a:t>
            </a:r>
            <a:r>
              <a:rPr lang="en-US" altLang="en-US" sz="2800" dirty="0">
                <a:solidFill>
                  <a:schemeClr val="tx2"/>
                </a:solidFill>
              </a:rPr>
              <a:t> </a:t>
            </a:r>
            <a:r>
              <a:rPr lang="en-US" altLang="en-US" sz="2800" dirty="0" err="1">
                <a:solidFill>
                  <a:schemeClr val="tx2"/>
                </a:solidFill>
              </a:rPr>
              <a:t>thông</a:t>
            </a:r>
            <a:r>
              <a:rPr lang="en-US" altLang="en-US" sz="2800" dirty="0">
                <a:solidFill>
                  <a:schemeClr val="tx2"/>
                </a:solidFill>
              </a:rPr>
              <a:t> qua </a:t>
            </a:r>
            <a:r>
              <a:rPr lang="en-US" altLang="en-US" sz="2800" dirty="0" err="1">
                <a:solidFill>
                  <a:schemeClr val="tx2"/>
                </a:solidFill>
              </a:rPr>
              <a:t>thị</a:t>
            </a:r>
            <a:r>
              <a:rPr lang="en-US" altLang="en-US" sz="2800" dirty="0">
                <a:solidFill>
                  <a:schemeClr val="tx2"/>
                </a:solidFill>
              </a:rPr>
              <a:t> </a:t>
            </a:r>
            <a:r>
              <a:rPr lang="en-US" altLang="en-US" sz="2800" dirty="0" err="1">
                <a:solidFill>
                  <a:schemeClr val="tx2"/>
                </a:solidFill>
              </a:rPr>
              <a:t>trường</a:t>
            </a:r>
            <a:r>
              <a:rPr lang="en-US" altLang="en-US" sz="2800" dirty="0">
                <a:solidFill>
                  <a:schemeClr val="tx2"/>
                </a:solidFill>
              </a:rPr>
              <a:t> </a:t>
            </a:r>
            <a:r>
              <a:rPr lang="en-US" altLang="en-US" sz="2800" dirty="0" err="1">
                <a:solidFill>
                  <a:schemeClr val="tx2"/>
                </a:solidFill>
              </a:rPr>
              <a:t>chứng</a:t>
            </a:r>
            <a:r>
              <a:rPr lang="en-US" altLang="en-US" sz="2800" dirty="0">
                <a:solidFill>
                  <a:schemeClr val="tx2"/>
                </a:solidFill>
              </a:rPr>
              <a:t> </a:t>
            </a:r>
            <a:r>
              <a:rPr lang="en-US" altLang="en-US" sz="2800" dirty="0" err="1">
                <a:solidFill>
                  <a:schemeClr val="tx2"/>
                </a:solidFill>
              </a:rPr>
              <a:t>khoán</a:t>
            </a:r>
            <a:r>
              <a:rPr lang="en-US" altLang="en-US" sz="2800" dirty="0">
                <a:solidFill>
                  <a:schemeClr val="tx2"/>
                </a:solidFill>
              </a:rPr>
              <a:t> 8.000 đ/CP</a:t>
            </a:r>
          </a:p>
        </p:txBody>
      </p:sp>
      <p:sp>
        <p:nvSpPr>
          <p:cNvPr id="16387" name="Rectangle 2"/>
          <p:cNvSpPr txBox="1">
            <a:spLocks noChangeArrowheads="1"/>
          </p:cNvSpPr>
          <p:nvPr/>
        </p:nvSpPr>
        <p:spPr bwMode="auto">
          <a:xfrm>
            <a:off x="628650" y="320675"/>
            <a:ext cx="7529513"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eaLnBrk="1" hangingPunct="1">
              <a:lnSpc>
                <a:spcPct val="90000"/>
              </a:lnSpc>
            </a:pPr>
            <a:r>
              <a:rPr lang="en-US" altLang="en-US" sz="4400" b="1" dirty="0" err="1" smtClean="0">
                <a:latin typeface="Arial" panose="020B0604020202020204" pitchFamily="34" charset="0"/>
              </a:rPr>
              <a:t>BÀI</a:t>
            </a:r>
            <a:r>
              <a:rPr lang="en-US" altLang="en-US" sz="4400" b="1" dirty="0" smtClean="0">
                <a:latin typeface="Arial" panose="020B0604020202020204" pitchFamily="34" charset="0"/>
              </a:rPr>
              <a:t> </a:t>
            </a:r>
            <a:r>
              <a:rPr lang="en-US" altLang="en-US" sz="4400" b="1" dirty="0" err="1" smtClean="0">
                <a:latin typeface="Arial" panose="020B0604020202020204" pitchFamily="34" charset="0"/>
              </a:rPr>
              <a:t>TẬP</a:t>
            </a:r>
            <a:endParaRPr lang="en-US" altLang="en-US" sz="4400" b="1" dirty="0">
              <a:latin typeface="Arial" panose="020B0604020202020204" pitchFamily="34" charset="0"/>
            </a:endParaRPr>
          </a:p>
        </p:txBody>
      </p:sp>
    </p:spTree>
    <p:extLst>
      <p:ext uri="{BB962C8B-B14F-4D97-AF65-F5344CB8AC3E}">
        <p14:creationId xmlns:p14="http://schemas.microsoft.com/office/powerpoint/2010/main" val="4293726111"/>
      </p:ext>
    </p:extLst>
  </p:cSld>
  <p:clrMapOvr>
    <a:masterClrMapping/>
  </p:clrMapOvr>
  <p:transition spd="med">
    <p:push dir="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93"/>
          <p:cNvSpPr txBox="1">
            <a:spLocks noChangeArrowheads="1"/>
          </p:cNvSpPr>
          <p:nvPr/>
        </p:nvSpPr>
        <p:spPr bwMode="auto">
          <a:xfrm>
            <a:off x="3810000" y="1828800"/>
            <a:ext cx="5334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spcBef>
                <a:spcPct val="50000"/>
              </a:spcBef>
            </a:pPr>
            <a:endParaRPr lang="en-US" altLang="en-US" sz="3600" b="1">
              <a:solidFill>
                <a:schemeClr val="tx2"/>
              </a:solidFill>
              <a:latin typeface="Arial" panose="020B0604020202020204" pitchFamily="34" charset="0"/>
            </a:endParaRPr>
          </a:p>
        </p:txBody>
      </p:sp>
      <p:grpSp>
        <p:nvGrpSpPr>
          <p:cNvPr id="17411" name="Group 16"/>
          <p:cNvGrpSpPr>
            <a:grpSpLocks/>
          </p:cNvGrpSpPr>
          <p:nvPr/>
        </p:nvGrpSpPr>
        <p:grpSpPr bwMode="auto">
          <a:xfrm>
            <a:off x="1219200" y="2438400"/>
            <a:ext cx="1905000" cy="954088"/>
            <a:chOff x="2057400" y="1600200"/>
            <a:chExt cx="1905000" cy="954586"/>
          </a:xfrm>
        </p:grpSpPr>
        <p:cxnSp>
          <p:nvCxnSpPr>
            <p:cNvPr id="17" name="Straight Arrow Connector 16">
              <a:extLst/>
            </p:cNvPr>
            <p:cNvCxnSpPr/>
            <p:nvPr/>
          </p:nvCxnSpPr>
          <p:spPr>
            <a:xfrm>
              <a:off x="2362200" y="2133878"/>
              <a:ext cx="1447800" cy="0"/>
            </a:xfrm>
            <a:prstGeom prst="straightConnector1">
              <a:avLst/>
            </a:prstGeom>
            <a:ln w="28575">
              <a:solidFill>
                <a:schemeClr val="tx2"/>
              </a:solidFill>
              <a:tailEnd type="arrow"/>
            </a:ln>
          </p:spPr>
          <p:style>
            <a:lnRef idx="1">
              <a:schemeClr val="accent1"/>
            </a:lnRef>
            <a:fillRef idx="0">
              <a:schemeClr val="accent1"/>
            </a:fillRef>
            <a:effectRef idx="0">
              <a:schemeClr val="accent1"/>
            </a:effectRef>
            <a:fontRef idx="minor">
              <a:schemeClr val="tx1"/>
            </a:fontRef>
          </p:style>
        </p:cxnSp>
        <p:sp>
          <p:nvSpPr>
            <p:cNvPr id="17422" name="TextBox 18"/>
            <p:cNvSpPr txBox="1">
              <a:spLocks noChangeArrowheads="1"/>
            </p:cNvSpPr>
            <p:nvPr/>
          </p:nvSpPr>
          <p:spPr bwMode="auto">
            <a:xfrm>
              <a:off x="2057400" y="1600200"/>
              <a:ext cx="1905000" cy="954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800" b="1" i="1">
                  <a:solidFill>
                    <a:schemeClr val="tx2"/>
                  </a:solidFill>
                  <a:latin typeface="Times New Roman" panose="02020603050405020304" pitchFamily="18" charset="0"/>
                  <a:cs typeface="Times New Roman" panose="02020603050405020304" pitchFamily="18" charset="0"/>
                </a:rPr>
                <a:t>Giá PH</a:t>
              </a:r>
            </a:p>
            <a:p>
              <a:pPr eaLnBrk="1" hangingPunct="1"/>
              <a:r>
                <a:rPr lang="en-US" altLang="en-US" sz="2800" b="1" i="1">
                  <a:solidFill>
                    <a:schemeClr val="tx2"/>
                  </a:solidFill>
                  <a:latin typeface="Times New Roman" panose="02020603050405020304" pitchFamily="18" charset="0"/>
                  <a:cs typeface="Times New Roman" panose="02020603050405020304" pitchFamily="18" charset="0"/>
                </a:rPr>
                <a:t>MG</a:t>
              </a:r>
            </a:p>
          </p:txBody>
        </p:sp>
      </p:grpSp>
      <p:sp>
        <p:nvSpPr>
          <p:cNvPr id="34" name="Right Brace 33">
            <a:extLst/>
          </p:cNvPr>
          <p:cNvSpPr/>
          <p:nvPr/>
        </p:nvSpPr>
        <p:spPr>
          <a:xfrm>
            <a:off x="3048000" y="2438400"/>
            <a:ext cx="304800" cy="1143000"/>
          </a:xfrm>
          <a:prstGeom prst="rightBrace">
            <a:avLst/>
          </a:prstGeom>
          <a:ln w="28575">
            <a:solidFill>
              <a:schemeClr val="tx2"/>
            </a:solidFill>
          </a:ln>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n-US">
              <a:cs typeface="Arial" pitchFamily="34" charset="0"/>
            </a:endParaRPr>
          </a:p>
        </p:txBody>
      </p:sp>
      <p:sp>
        <p:nvSpPr>
          <p:cNvPr id="36" name="Rectangle 114"/>
          <p:cNvSpPr>
            <a:spLocks noChangeArrowheads="1"/>
          </p:cNvSpPr>
          <p:nvPr/>
        </p:nvSpPr>
        <p:spPr bwMode="auto">
          <a:xfrm>
            <a:off x="5334000" y="2590800"/>
            <a:ext cx="2895600" cy="550863"/>
          </a:xfrm>
          <a:prstGeom prst="rect">
            <a:avLst/>
          </a:prstGeom>
          <a:solidFill>
            <a:srgbClr val="CC0000"/>
          </a:solidFill>
          <a:ln w="12700">
            <a:solidFill>
              <a:schemeClr val="tx1"/>
            </a:solidFill>
            <a:miter lim="800000"/>
            <a:headEnd/>
            <a:tailEnd/>
          </a:ln>
          <a:effectLst>
            <a:outerShdw dist="71842" dir="2700000" algn="ctr" rotWithShape="0">
              <a:schemeClr val="tx2"/>
            </a:outerShdw>
          </a:effectLst>
        </p:spPr>
        <p:txBody>
          <a:bodyPr lIns="90488" tIns="44450" rIns="90488" bIns="44450">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r">
              <a:spcBef>
                <a:spcPct val="50000"/>
              </a:spcBef>
            </a:pPr>
            <a:r>
              <a:rPr lang="en-US" altLang="en-US" sz="3000">
                <a:solidFill>
                  <a:schemeClr val="bg1"/>
                </a:solidFill>
                <a:ea typeface="Arial Unicode MS" panose="020B0604020202020204" pitchFamily="34" charset="-128"/>
                <a:cs typeface="Arial Unicode MS" panose="020B0604020202020204" pitchFamily="34" charset="-128"/>
              </a:rPr>
              <a:t>150.000.000.000</a:t>
            </a:r>
          </a:p>
        </p:txBody>
      </p:sp>
      <p:grpSp>
        <p:nvGrpSpPr>
          <p:cNvPr id="3" name="Group 21"/>
          <p:cNvGrpSpPr>
            <a:grpSpLocks/>
          </p:cNvGrpSpPr>
          <p:nvPr/>
        </p:nvGrpSpPr>
        <p:grpSpPr bwMode="auto">
          <a:xfrm>
            <a:off x="3581400" y="2667000"/>
            <a:ext cx="1600200" cy="457200"/>
            <a:chOff x="5029200" y="2438400"/>
            <a:chExt cx="1600200" cy="457200"/>
          </a:xfrm>
        </p:grpSpPr>
        <p:sp>
          <p:nvSpPr>
            <p:cNvPr id="17419" name="AutoShape 115"/>
            <p:cNvSpPr>
              <a:spLocks noChangeArrowheads="1"/>
            </p:cNvSpPr>
            <p:nvPr/>
          </p:nvSpPr>
          <p:spPr bwMode="auto">
            <a:xfrm>
              <a:off x="5029200" y="2590800"/>
              <a:ext cx="381000" cy="304800"/>
            </a:xfrm>
            <a:prstGeom prst="rightArrow">
              <a:avLst>
                <a:gd name="adj1" fmla="val 50000"/>
                <a:gd name="adj2" fmla="val 31250"/>
              </a:avLst>
            </a:prstGeom>
            <a:solidFill>
              <a:srgbClr val="CC0000"/>
            </a:solidFill>
            <a:ln w="9525">
              <a:solidFill>
                <a:schemeClr val="tx1"/>
              </a:solidFill>
              <a:miter lim="800000"/>
              <a:headEnd/>
              <a:tailEnd/>
            </a:ln>
          </p:spPr>
          <p:txBody>
            <a:bodyPr wrap="none" anchor="ct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endParaRPr lang="en-US" altLang="en-US"/>
            </a:p>
          </p:txBody>
        </p:sp>
        <p:sp>
          <p:nvSpPr>
            <p:cNvPr id="17420" name="WordArt 24"/>
            <p:cNvSpPr>
              <a:spLocks noChangeArrowheads="1" noChangeShapeType="1" noTextEdit="1"/>
            </p:cNvSpPr>
            <p:nvPr/>
          </p:nvSpPr>
          <p:spPr bwMode="auto">
            <a:xfrm>
              <a:off x="5562600" y="2438400"/>
              <a:ext cx="1066800" cy="4572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en-US" sz="3600" kern="10">
                  <a:solidFill>
                    <a:srgbClr val="0000FF"/>
                  </a:solidFill>
                  <a:effectLst>
                    <a:outerShdw dist="45791" dir="2021404" algn="ctr" rotWithShape="0">
                      <a:srgbClr val="B2B2B2">
                        <a:alpha val="79999"/>
                      </a:srgbClr>
                    </a:outerShdw>
                  </a:effectLst>
                  <a:latin typeface="Times New Roman" panose="02020603050405020304" pitchFamily="18" charset="0"/>
                  <a:cs typeface="Times New Roman" panose="02020603050405020304" pitchFamily="18" charset="0"/>
                </a:rPr>
                <a:t>TD =</a:t>
              </a:r>
            </a:p>
          </p:txBody>
        </p:sp>
      </p:grpSp>
      <p:sp>
        <p:nvSpPr>
          <p:cNvPr id="17415" name="Rectangle 5"/>
          <p:cNvSpPr>
            <a:spLocks noChangeArrowheads="1"/>
          </p:cNvSpPr>
          <p:nvPr/>
        </p:nvSpPr>
        <p:spPr bwMode="auto">
          <a:xfrm>
            <a:off x="0" y="120650"/>
            <a:ext cx="9144000" cy="1816100"/>
          </a:xfrm>
          <a:prstGeom prst="rect">
            <a:avLst/>
          </a:prstGeom>
          <a:solidFill>
            <a:schemeClr val="bg1"/>
          </a:solidFill>
          <a:ln w="38100" cap="sq" cmpd="dbl">
            <a:solidFill>
              <a:schemeClr val="tx2"/>
            </a:solidFill>
            <a:miter lim="800000"/>
            <a:headEnd type="none" w="sm" len="sm"/>
            <a:tailEnd type="none" w="sm" len="sm"/>
          </a:ln>
        </p:spPr>
        <p:txBody>
          <a:bodyPr anchor="ctr">
            <a:spAutoFit/>
          </a:bodyPr>
          <a:lstStyle>
            <a:lvl1pPr>
              <a:tabLst>
                <a:tab pos="457200" algn="l"/>
              </a:tabLst>
              <a:defRPr>
                <a:solidFill>
                  <a:schemeClr val="tx1"/>
                </a:solidFill>
                <a:latin typeface="Calibri" panose="020F0502020204030204" pitchFamily="34" charset="0"/>
                <a:cs typeface="Arial" panose="020B0604020202020204" pitchFamily="34" charset="0"/>
              </a:defRPr>
            </a:lvl1pPr>
            <a:lvl2pPr marL="742950" indent="-285750">
              <a:tabLst>
                <a:tab pos="457200" algn="l"/>
              </a:tabLst>
              <a:defRPr>
                <a:solidFill>
                  <a:schemeClr val="tx1"/>
                </a:solidFill>
                <a:latin typeface="Calibri" panose="020F0502020204030204" pitchFamily="34" charset="0"/>
                <a:cs typeface="Arial" panose="020B0604020202020204" pitchFamily="34" charset="0"/>
              </a:defRPr>
            </a:lvl2pPr>
            <a:lvl3pPr marL="1143000" indent="-228600">
              <a:tabLst>
                <a:tab pos="457200" algn="l"/>
              </a:tabLst>
              <a:defRPr>
                <a:solidFill>
                  <a:schemeClr val="tx1"/>
                </a:solidFill>
                <a:latin typeface="Calibri" panose="020F0502020204030204" pitchFamily="34" charset="0"/>
                <a:cs typeface="Arial" panose="020B0604020202020204" pitchFamily="34" charset="0"/>
              </a:defRPr>
            </a:lvl3pPr>
            <a:lvl4pPr marL="1600200" indent="-228600">
              <a:tabLst>
                <a:tab pos="457200" algn="l"/>
              </a:tabLst>
              <a:defRPr>
                <a:solidFill>
                  <a:schemeClr val="tx1"/>
                </a:solidFill>
                <a:latin typeface="Calibri" panose="020F0502020204030204" pitchFamily="34" charset="0"/>
                <a:cs typeface="Arial" panose="020B0604020202020204" pitchFamily="34" charset="0"/>
              </a:defRPr>
            </a:lvl4pPr>
            <a:lvl5pPr marL="2057400" indent="-228600">
              <a:tabLst>
                <a:tab pos="457200" algn="l"/>
              </a:tabLst>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tabLst>
                <a:tab pos="457200" algn="l"/>
              </a:tabLs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tabLst>
                <a:tab pos="457200" algn="l"/>
              </a:tabLs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tabLst>
                <a:tab pos="457200" algn="l"/>
              </a:tabLs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tabLst>
                <a:tab pos="457200" algn="l"/>
              </a:tabLst>
              <a:defRPr>
                <a:solidFill>
                  <a:schemeClr val="tx1"/>
                </a:solidFill>
                <a:latin typeface="Calibri" panose="020F0502020204030204" pitchFamily="34" charset="0"/>
                <a:cs typeface="Arial" panose="020B0604020202020204" pitchFamily="34" charset="0"/>
              </a:defRPr>
            </a:lvl9pPr>
          </a:lstStyle>
          <a:p>
            <a:pPr algn="just" eaLnBrk="1" hangingPunct="1"/>
            <a:r>
              <a:rPr lang="en-US" altLang="en-US" sz="2800">
                <a:solidFill>
                  <a:schemeClr val="tx2"/>
                </a:solidFill>
              </a:rPr>
              <a:t>Phát hành cổ phiếu (cp) A với số lượng 5.000.000 cp, mệnh giá 10.000 đ/cp, thu bằng TGNH</a:t>
            </a:r>
          </a:p>
          <a:p>
            <a:pPr algn="just" eaLnBrk="1" hangingPunct="1"/>
            <a:r>
              <a:rPr lang="en-US" altLang="en-US" sz="2800" i="1" u="sng">
                <a:solidFill>
                  <a:schemeClr val="tx2"/>
                </a:solidFill>
              </a:rPr>
              <a:t>TH1</a:t>
            </a:r>
            <a:r>
              <a:rPr lang="en-US" altLang="en-US" sz="2800">
                <a:solidFill>
                  <a:schemeClr val="tx2"/>
                </a:solidFill>
              </a:rPr>
              <a:t>: Giá phát hành thông qua thị trường chứng khoán 40.000 đ/CP</a:t>
            </a:r>
          </a:p>
        </p:txBody>
      </p:sp>
      <p:grpSp>
        <p:nvGrpSpPr>
          <p:cNvPr id="4" name="Group 13"/>
          <p:cNvGrpSpPr>
            <a:grpSpLocks/>
          </p:cNvGrpSpPr>
          <p:nvPr/>
        </p:nvGrpSpPr>
        <p:grpSpPr bwMode="auto">
          <a:xfrm>
            <a:off x="2133600" y="2928938"/>
            <a:ext cx="6780213" cy="2557462"/>
            <a:chOff x="2133600" y="2928938"/>
            <a:chExt cx="6780213" cy="2557462"/>
          </a:xfrm>
        </p:grpSpPr>
        <p:sp>
          <p:nvSpPr>
            <p:cNvPr id="17417" name="Content Placeholder 2"/>
            <p:cNvSpPr>
              <a:spLocks/>
            </p:cNvSpPr>
            <p:nvPr/>
          </p:nvSpPr>
          <p:spPr bwMode="auto">
            <a:xfrm>
              <a:off x="2133600" y="3886200"/>
              <a:ext cx="5943600" cy="1600200"/>
            </a:xfrm>
            <a:prstGeom prst="rect">
              <a:avLst/>
            </a:prstGeom>
            <a:solidFill>
              <a:schemeClr val="bg1"/>
            </a:solidFill>
            <a:ln w="76200" cmpd="tri">
              <a:solidFill>
                <a:schemeClr val="tx2"/>
              </a:solidFill>
              <a:miter lim="800000"/>
              <a:headEnd/>
              <a:tailEnd/>
            </a:ln>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spcBef>
                  <a:spcPct val="20000"/>
                </a:spcBef>
                <a:buClr>
                  <a:schemeClr val="hlink"/>
                </a:buClr>
                <a:buFont typeface="Wingdings" panose="05000000000000000000" pitchFamily="2" charset="2"/>
                <a:buNone/>
              </a:pPr>
              <a:r>
                <a:rPr lang="nl-NL" altLang="en-US" sz="2400">
                  <a:solidFill>
                    <a:srgbClr val="080002"/>
                  </a:solidFill>
                </a:rPr>
                <a:t>Nợ  112:          200.000.000.000</a:t>
              </a:r>
            </a:p>
            <a:p>
              <a:pPr algn="just" eaLnBrk="1" hangingPunct="1">
                <a:spcBef>
                  <a:spcPct val="20000"/>
                </a:spcBef>
                <a:buClr>
                  <a:schemeClr val="hlink"/>
                </a:buClr>
                <a:buFont typeface="Wingdings" panose="05000000000000000000" pitchFamily="2" charset="2"/>
                <a:buNone/>
              </a:pPr>
              <a:r>
                <a:rPr lang="nl-NL" altLang="en-US" sz="2400">
                  <a:solidFill>
                    <a:srgbClr val="080002"/>
                  </a:solidFill>
                </a:rPr>
                <a:t>   Có   4112:                 150.000.000.000</a:t>
              </a:r>
            </a:p>
            <a:p>
              <a:pPr algn="just" eaLnBrk="1" hangingPunct="1">
                <a:spcBef>
                  <a:spcPct val="20000"/>
                </a:spcBef>
                <a:buClr>
                  <a:schemeClr val="hlink"/>
                </a:buClr>
                <a:buFont typeface="Wingdings" panose="05000000000000000000" pitchFamily="2" charset="2"/>
                <a:buNone/>
              </a:pPr>
              <a:r>
                <a:rPr lang="nl-NL" altLang="en-US" sz="2400">
                  <a:solidFill>
                    <a:srgbClr val="080002"/>
                  </a:solidFill>
                </a:rPr>
                <a:t>   Có   4111:                   50.000.000.000</a:t>
              </a:r>
            </a:p>
            <a:p>
              <a:pPr algn="just" eaLnBrk="1" hangingPunct="1">
                <a:spcBef>
                  <a:spcPct val="20000"/>
                </a:spcBef>
                <a:buClr>
                  <a:schemeClr val="hlink"/>
                </a:buClr>
                <a:buFont typeface="Wingdings" panose="05000000000000000000" pitchFamily="2" charset="2"/>
                <a:buNone/>
              </a:pPr>
              <a:endParaRPr lang="nl-NL" altLang="en-US" sz="2400">
                <a:solidFill>
                  <a:srgbClr val="080002"/>
                </a:solidFill>
              </a:endParaRPr>
            </a:p>
            <a:p>
              <a:pPr algn="just" eaLnBrk="1" hangingPunct="1">
                <a:spcBef>
                  <a:spcPct val="20000"/>
                </a:spcBef>
                <a:buClr>
                  <a:schemeClr val="hlink"/>
                </a:buClr>
                <a:buFont typeface="Wingdings" panose="05000000000000000000" pitchFamily="2" charset="2"/>
                <a:buNone/>
              </a:pPr>
              <a:r>
                <a:rPr lang="nl-NL" altLang="en-US" sz="2400">
                  <a:solidFill>
                    <a:srgbClr val="080002"/>
                  </a:solidFill>
                </a:rPr>
                <a:t>    </a:t>
              </a:r>
            </a:p>
          </p:txBody>
        </p:sp>
        <p:sp>
          <p:nvSpPr>
            <p:cNvPr id="23" name="Curved Left Arrow 22">
              <a:extLst/>
            </p:cNvPr>
            <p:cNvSpPr/>
            <p:nvPr/>
          </p:nvSpPr>
          <p:spPr>
            <a:xfrm rot="435404">
              <a:off x="8270875" y="2928938"/>
              <a:ext cx="642938" cy="1905000"/>
            </a:xfrm>
            <a:prstGeom prst="curvedLeftArrow">
              <a:avLst/>
            </a:prstGeom>
            <a:solidFill>
              <a:schemeClr val="bg2">
                <a:lumMod val="5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n-US">
                <a:solidFill>
                  <a:schemeClr val="tx1"/>
                </a:solidFill>
                <a:cs typeface="Arial" pitchFamily="34" charset="0"/>
              </a:endParaRPr>
            </a:p>
          </p:txBody>
        </p:sp>
      </p:grpSp>
    </p:spTree>
    <p:extLst>
      <p:ext uri="{BB962C8B-B14F-4D97-AF65-F5344CB8AC3E}">
        <p14:creationId xmlns:p14="http://schemas.microsoft.com/office/powerpoint/2010/main" val="393764495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6"/>
                                        </p:tgtEl>
                                        <p:attrNameLst>
                                          <p:attrName>style.visibility</p:attrName>
                                        </p:attrNameLst>
                                      </p:cBhvr>
                                      <p:to>
                                        <p:strVal val="visible"/>
                                      </p:to>
                                    </p:set>
                                    <p:animEffect transition="in" filter="checkerboard(across)">
                                      <p:cBhvr>
                                        <p:cTn id="12" dur="500"/>
                                        <p:tgtEl>
                                          <p:spTgt spid="3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heckerboard(across)">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93"/>
          <p:cNvSpPr txBox="1">
            <a:spLocks noChangeArrowheads="1"/>
          </p:cNvSpPr>
          <p:nvPr/>
        </p:nvSpPr>
        <p:spPr bwMode="auto">
          <a:xfrm>
            <a:off x="3810000" y="1828800"/>
            <a:ext cx="5334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spcBef>
                <a:spcPct val="50000"/>
              </a:spcBef>
            </a:pPr>
            <a:endParaRPr lang="en-US" altLang="en-US" sz="3600" b="1">
              <a:solidFill>
                <a:schemeClr val="tx2"/>
              </a:solidFill>
              <a:latin typeface="Arial" panose="020B0604020202020204" pitchFamily="34" charset="0"/>
            </a:endParaRPr>
          </a:p>
        </p:txBody>
      </p:sp>
      <p:grpSp>
        <p:nvGrpSpPr>
          <p:cNvPr id="18435" name="Group 16"/>
          <p:cNvGrpSpPr>
            <a:grpSpLocks/>
          </p:cNvGrpSpPr>
          <p:nvPr/>
        </p:nvGrpSpPr>
        <p:grpSpPr bwMode="auto">
          <a:xfrm>
            <a:off x="1447800" y="1905000"/>
            <a:ext cx="1905000" cy="954088"/>
            <a:chOff x="2057400" y="1600201"/>
            <a:chExt cx="1905000" cy="954586"/>
          </a:xfrm>
        </p:grpSpPr>
        <p:cxnSp>
          <p:nvCxnSpPr>
            <p:cNvPr id="17" name="Straight Arrow Connector 16">
              <a:extLst/>
            </p:cNvPr>
            <p:cNvCxnSpPr/>
            <p:nvPr/>
          </p:nvCxnSpPr>
          <p:spPr>
            <a:xfrm>
              <a:off x="2362200" y="2133879"/>
              <a:ext cx="1447800" cy="0"/>
            </a:xfrm>
            <a:prstGeom prst="straightConnector1">
              <a:avLst/>
            </a:prstGeom>
            <a:ln w="28575">
              <a:solidFill>
                <a:schemeClr val="tx2"/>
              </a:solidFill>
              <a:tailEnd type="arrow"/>
            </a:ln>
          </p:spPr>
          <p:style>
            <a:lnRef idx="1">
              <a:schemeClr val="accent1"/>
            </a:lnRef>
            <a:fillRef idx="0">
              <a:schemeClr val="accent1"/>
            </a:fillRef>
            <a:effectRef idx="0">
              <a:schemeClr val="accent1"/>
            </a:effectRef>
            <a:fontRef idx="minor">
              <a:schemeClr val="tx1"/>
            </a:fontRef>
          </p:style>
        </p:cxnSp>
        <p:sp>
          <p:nvSpPr>
            <p:cNvPr id="18446" name="TextBox 18"/>
            <p:cNvSpPr txBox="1">
              <a:spLocks noChangeArrowheads="1"/>
            </p:cNvSpPr>
            <p:nvPr/>
          </p:nvSpPr>
          <p:spPr bwMode="auto">
            <a:xfrm>
              <a:off x="2057400" y="1600201"/>
              <a:ext cx="1905000" cy="954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800" b="1" i="1">
                  <a:solidFill>
                    <a:schemeClr val="tx2"/>
                  </a:solidFill>
                  <a:latin typeface="Times New Roman" panose="02020603050405020304" pitchFamily="18" charset="0"/>
                  <a:cs typeface="Times New Roman" panose="02020603050405020304" pitchFamily="18" charset="0"/>
                </a:rPr>
                <a:t>Lệ phí</a:t>
              </a:r>
            </a:p>
            <a:p>
              <a:pPr eaLnBrk="1" hangingPunct="1"/>
              <a:r>
                <a:rPr lang="en-US" altLang="en-US" sz="2800" b="1" i="1">
                  <a:solidFill>
                    <a:schemeClr val="tx2"/>
                  </a:solidFill>
                  <a:latin typeface="Times New Roman" panose="02020603050405020304" pitchFamily="18" charset="0"/>
                  <a:cs typeface="Times New Roman" panose="02020603050405020304" pitchFamily="18" charset="0"/>
                </a:rPr>
                <a:t>Phát hành</a:t>
              </a:r>
            </a:p>
          </p:txBody>
        </p:sp>
      </p:grpSp>
      <p:sp>
        <p:nvSpPr>
          <p:cNvPr id="34" name="Right Brace 33">
            <a:extLst/>
          </p:cNvPr>
          <p:cNvSpPr/>
          <p:nvPr/>
        </p:nvSpPr>
        <p:spPr>
          <a:xfrm>
            <a:off x="3276600" y="1905000"/>
            <a:ext cx="304800" cy="1143000"/>
          </a:xfrm>
          <a:prstGeom prst="rightBrace">
            <a:avLst/>
          </a:prstGeom>
          <a:ln w="28575">
            <a:solidFill>
              <a:schemeClr val="tx2"/>
            </a:solidFill>
          </a:ln>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n-US">
              <a:cs typeface="Arial" pitchFamily="34" charset="0"/>
            </a:endParaRPr>
          </a:p>
        </p:txBody>
      </p:sp>
      <p:sp>
        <p:nvSpPr>
          <p:cNvPr id="36" name="Rectangle 114"/>
          <p:cNvSpPr>
            <a:spLocks noChangeArrowheads="1"/>
          </p:cNvSpPr>
          <p:nvPr/>
        </p:nvSpPr>
        <p:spPr bwMode="auto">
          <a:xfrm>
            <a:off x="5562600" y="2057400"/>
            <a:ext cx="2209800" cy="550863"/>
          </a:xfrm>
          <a:prstGeom prst="rect">
            <a:avLst/>
          </a:prstGeom>
          <a:solidFill>
            <a:srgbClr val="CC0000"/>
          </a:solidFill>
          <a:ln w="12700">
            <a:solidFill>
              <a:schemeClr val="tx1"/>
            </a:solidFill>
            <a:miter lim="800000"/>
            <a:headEnd/>
            <a:tailEnd/>
          </a:ln>
          <a:effectLst>
            <a:outerShdw dist="71842" dir="2700000" algn="ctr" rotWithShape="0">
              <a:schemeClr val="tx2"/>
            </a:outerShdw>
          </a:effectLst>
        </p:spPr>
        <p:txBody>
          <a:bodyPr lIns="90488" tIns="44450" rIns="90488" bIns="44450">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r">
              <a:spcBef>
                <a:spcPct val="50000"/>
              </a:spcBef>
            </a:pPr>
            <a:r>
              <a:rPr lang="en-US" altLang="en-US" sz="3000">
                <a:solidFill>
                  <a:schemeClr val="bg1"/>
                </a:solidFill>
                <a:ea typeface="Arial Unicode MS" panose="020B0604020202020204" pitchFamily="34" charset="-128"/>
                <a:cs typeface="Arial Unicode MS" panose="020B0604020202020204" pitchFamily="34" charset="-128"/>
              </a:rPr>
              <a:t>10.000.000</a:t>
            </a:r>
          </a:p>
        </p:txBody>
      </p:sp>
      <p:grpSp>
        <p:nvGrpSpPr>
          <p:cNvPr id="18438" name="Group 21"/>
          <p:cNvGrpSpPr>
            <a:grpSpLocks/>
          </p:cNvGrpSpPr>
          <p:nvPr/>
        </p:nvGrpSpPr>
        <p:grpSpPr bwMode="auto">
          <a:xfrm>
            <a:off x="3810000" y="2133600"/>
            <a:ext cx="1600200" cy="457200"/>
            <a:chOff x="5029200" y="2438400"/>
            <a:chExt cx="1600200" cy="457200"/>
          </a:xfrm>
        </p:grpSpPr>
        <p:sp>
          <p:nvSpPr>
            <p:cNvPr id="18443" name="AutoShape 115"/>
            <p:cNvSpPr>
              <a:spLocks noChangeArrowheads="1"/>
            </p:cNvSpPr>
            <p:nvPr/>
          </p:nvSpPr>
          <p:spPr bwMode="auto">
            <a:xfrm>
              <a:off x="5029200" y="2590800"/>
              <a:ext cx="381000" cy="304800"/>
            </a:xfrm>
            <a:prstGeom prst="rightArrow">
              <a:avLst>
                <a:gd name="adj1" fmla="val 50000"/>
                <a:gd name="adj2" fmla="val 31250"/>
              </a:avLst>
            </a:prstGeom>
            <a:solidFill>
              <a:srgbClr val="CC0000"/>
            </a:solidFill>
            <a:ln w="9525">
              <a:solidFill>
                <a:schemeClr val="tx1"/>
              </a:solidFill>
              <a:miter lim="800000"/>
              <a:headEnd/>
              <a:tailEnd/>
            </a:ln>
          </p:spPr>
          <p:txBody>
            <a:bodyPr wrap="none" anchor="ct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endParaRPr lang="en-US" altLang="en-US"/>
            </a:p>
          </p:txBody>
        </p:sp>
        <p:sp>
          <p:nvSpPr>
            <p:cNvPr id="18444" name="WordArt 24"/>
            <p:cNvSpPr>
              <a:spLocks noChangeArrowheads="1" noChangeShapeType="1" noTextEdit="1"/>
            </p:cNvSpPr>
            <p:nvPr/>
          </p:nvSpPr>
          <p:spPr bwMode="auto">
            <a:xfrm>
              <a:off x="5562600" y="2438400"/>
              <a:ext cx="1066800" cy="4572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en-US" sz="3600" kern="10">
                  <a:solidFill>
                    <a:srgbClr val="0000FF"/>
                  </a:solidFill>
                  <a:effectLst>
                    <a:outerShdw dist="45791" dir="2021404" algn="ctr" rotWithShape="0">
                      <a:srgbClr val="B2B2B2">
                        <a:alpha val="79999"/>
                      </a:srgbClr>
                    </a:outerShdw>
                  </a:effectLst>
                  <a:latin typeface="Times New Roman" panose="02020603050405020304" pitchFamily="18" charset="0"/>
                  <a:cs typeface="Times New Roman" panose="02020603050405020304" pitchFamily="18" charset="0"/>
                </a:rPr>
                <a:t>TD =</a:t>
              </a:r>
            </a:p>
          </p:txBody>
        </p:sp>
      </p:grpSp>
      <p:sp>
        <p:nvSpPr>
          <p:cNvPr id="18439" name="Rectangle 5"/>
          <p:cNvSpPr>
            <a:spLocks noChangeArrowheads="1"/>
          </p:cNvSpPr>
          <p:nvPr/>
        </p:nvSpPr>
        <p:spPr bwMode="auto">
          <a:xfrm>
            <a:off x="0" y="552450"/>
            <a:ext cx="9144000" cy="954088"/>
          </a:xfrm>
          <a:prstGeom prst="rect">
            <a:avLst/>
          </a:prstGeom>
          <a:solidFill>
            <a:schemeClr val="bg1"/>
          </a:solidFill>
          <a:ln w="38100" cap="sq" cmpd="dbl">
            <a:solidFill>
              <a:schemeClr val="tx2"/>
            </a:solidFill>
            <a:miter lim="800000"/>
            <a:headEnd type="none" w="sm" len="sm"/>
            <a:tailEnd type="none" w="sm" len="sm"/>
          </a:ln>
        </p:spPr>
        <p:txBody>
          <a:bodyPr anchor="ctr">
            <a:spAutoFit/>
          </a:bodyPr>
          <a:lstStyle>
            <a:lvl1pPr>
              <a:tabLst>
                <a:tab pos="457200" algn="l"/>
              </a:tabLst>
              <a:defRPr>
                <a:solidFill>
                  <a:schemeClr val="tx1"/>
                </a:solidFill>
                <a:latin typeface="Calibri" panose="020F0502020204030204" pitchFamily="34" charset="0"/>
                <a:cs typeface="Arial" panose="020B0604020202020204" pitchFamily="34" charset="0"/>
              </a:defRPr>
            </a:lvl1pPr>
            <a:lvl2pPr marL="742950" indent="-285750">
              <a:tabLst>
                <a:tab pos="457200" algn="l"/>
              </a:tabLst>
              <a:defRPr>
                <a:solidFill>
                  <a:schemeClr val="tx1"/>
                </a:solidFill>
                <a:latin typeface="Calibri" panose="020F0502020204030204" pitchFamily="34" charset="0"/>
                <a:cs typeface="Arial" panose="020B0604020202020204" pitchFamily="34" charset="0"/>
              </a:defRPr>
            </a:lvl2pPr>
            <a:lvl3pPr marL="1143000" indent="-228600">
              <a:tabLst>
                <a:tab pos="457200" algn="l"/>
              </a:tabLst>
              <a:defRPr>
                <a:solidFill>
                  <a:schemeClr val="tx1"/>
                </a:solidFill>
                <a:latin typeface="Calibri" panose="020F0502020204030204" pitchFamily="34" charset="0"/>
                <a:cs typeface="Arial" panose="020B0604020202020204" pitchFamily="34" charset="0"/>
              </a:defRPr>
            </a:lvl3pPr>
            <a:lvl4pPr marL="1600200" indent="-228600">
              <a:tabLst>
                <a:tab pos="457200" algn="l"/>
              </a:tabLst>
              <a:defRPr>
                <a:solidFill>
                  <a:schemeClr val="tx1"/>
                </a:solidFill>
                <a:latin typeface="Calibri" panose="020F0502020204030204" pitchFamily="34" charset="0"/>
                <a:cs typeface="Arial" panose="020B0604020202020204" pitchFamily="34" charset="0"/>
              </a:defRPr>
            </a:lvl4pPr>
            <a:lvl5pPr marL="2057400" indent="-228600">
              <a:tabLst>
                <a:tab pos="457200" algn="l"/>
              </a:tabLst>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tabLst>
                <a:tab pos="457200" algn="l"/>
              </a:tabLs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tabLst>
                <a:tab pos="457200" algn="l"/>
              </a:tabLs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tabLst>
                <a:tab pos="457200" algn="l"/>
              </a:tabLs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tabLst>
                <a:tab pos="457200" algn="l"/>
              </a:tabLst>
              <a:defRPr>
                <a:solidFill>
                  <a:schemeClr val="tx1"/>
                </a:solidFill>
                <a:latin typeface="Calibri" panose="020F0502020204030204" pitchFamily="34" charset="0"/>
                <a:cs typeface="Arial" panose="020B0604020202020204" pitchFamily="34" charset="0"/>
              </a:defRPr>
            </a:lvl9pPr>
          </a:lstStyle>
          <a:p>
            <a:pPr algn="just" eaLnBrk="1" hangingPunct="1"/>
            <a:r>
              <a:rPr lang="en-US" altLang="en-US" sz="2800">
                <a:solidFill>
                  <a:schemeClr val="tx2"/>
                </a:solidFill>
              </a:rPr>
              <a:t>Chi 10.000.000đ bằng TGNH trả lệ phí phát hành chứng khoán.</a:t>
            </a:r>
          </a:p>
        </p:txBody>
      </p:sp>
      <p:grpSp>
        <p:nvGrpSpPr>
          <p:cNvPr id="4" name="Group 13"/>
          <p:cNvGrpSpPr>
            <a:grpSpLocks/>
          </p:cNvGrpSpPr>
          <p:nvPr/>
        </p:nvGrpSpPr>
        <p:grpSpPr bwMode="auto">
          <a:xfrm>
            <a:off x="1905000" y="2247900"/>
            <a:ext cx="6627813" cy="2628900"/>
            <a:chOff x="1905000" y="2247900"/>
            <a:chExt cx="6627813" cy="2628900"/>
          </a:xfrm>
        </p:grpSpPr>
        <p:sp>
          <p:nvSpPr>
            <p:cNvPr id="18441" name="Content Placeholder 2"/>
            <p:cNvSpPr>
              <a:spLocks/>
            </p:cNvSpPr>
            <p:nvPr/>
          </p:nvSpPr>
          <p:spPr bwMode="auto">
            <a:xfrm>
              <a:off x="1905000" y="3657600"/>
              <a:ext cx="5257800" cy="1219200"/>
            </a:xfrm>
            <a:prstGeom prst="rect">
              <a:avLst/>
            </a:prstGeom>
            <a:solidFill>
              <a:schemeClr val="bg1"/>
            </a:solidFill>
            <a:ln w="76200" cmpd="tri">
              <a:solidFill>
                <a:schemeClr val="tx2"/>
              </a:solidFill>
              <a:miter lim="800000"/>
              <a:headEnd/>
              <a:tailEnd/>
            </a:ln>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spcBef>
                  <a:spcPct val="20000"/>
                </a:spcBef>
                <a:buClr>
                  <a:schemeClr val="hlink"/>
                </a:buClr>
                <a:buFont typeface="Wingdings" panose="05000000000000000000" pitchFamily="2" charset="2"/>
                <a:buNone/>
              </a:pPr>
              <a:r>
                <a:rPr lang="nl-NL" altLang="en-US" sz="2800">
                  <a:solidFill>
                    <a:srgbClr val="080002"/>
                  </a:solidFill>
                </a:rPr>
                <a:t>Nợ  4112:            10.000.000</a:t>
              </a:r>
            </a:p>
            <a:p>
              <a:pPr algn="just" eaLnBrk="1" hangingPunct="1">
                <a:spcBef>
                  <a:spcPct val="20000"/>
                </a:spcBef>
                <a:buClr>
                  <a:schemeClr val="hlink"/>
                </a:buClr>
                <a:buFont typeface="Wingdings" panose="05000000000000000000" pitchFamily="2" charset="2"/>
                <a:buNone/>
              </a:pPr>
              <a:r>
                <a:rPr lang="nl-NL" altLang="en-US" sz="2800">
                  <a:solidFill>
                    <a:srgbClr val="080002"/>
                  </a:solidFill>
                </a:rPr>
                <a:t>   Có   112:                   10.000.000    </a:t>
              </a:r>
            </a:p>
          </p:txBody>
        </p:sp>
        <p:sp>
          <p:nvSpPr>
            <p:cNvPr id="23" name="Curved Left Arrow 22">
              <a:extLst/>
            </p:cNvPr>
            <p:cNvSpPr/>
            <p:nvPr/>
          </p:nvSpPr>
          <p:spPr>
            <a:xfrm rot="435404">
              <a:off x="7793038" y="2247900"/>
              <a:ext cx="739775" cy="2033588"/>
            </a:xfrm>
            <a:prstGeom prst="curvedLeftArrow">
              <a:avLst/>
            </a:prstGeom>
            <a:solidFill>
              <a:schemeClr val="bg2">
                <a:lumMod val="5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n-US">
                <a:solidFill>
                  <a:schemeClr val="tx1"/>
                </a:solidFill>
                <a:cs typeface="Arial" pitchFamily="34" charset="0"/>
              </a:endParaRPr>
            </a:p>
          </p:txBody>
        </p:sp>
      </p:grpSp>
    </p:spTree>
    <p:extLst>
      <p:ext uri="{BB962C8B-B14F-4D97-AF65-F5344CB8AC3E}">
        <p14:creationId xmlns:p14="http://schemas.microsoft.com/office/powerpoint/2010/main" val="67623378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checkerboard(across)">
                                      <p:cBhvr>
                                        <p:cTn id="7" dur="500"/>
                                        <p:tgtEl>
                                          <p:spTgt spid="3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heckerboard(across)">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93"/>
          <p:cNvSpPr txBox="1">
            <a:spLocks noChangeArrowheads="1"/>
          </p:cNvSpPr>
          <p:nvPr/>
        </p:nvSpPr>
        <p:spPr bwMode="auto">
          <a:xfrm>
            <a:off x="3810000" y="1828800"/>
            <a:ext cx="5334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spcBef>
                <a:spcPct val="50000"/>
              </a:spcBef>
            </a:pPr>
            <a:endParaRPr lang="en-US" altLang="en-US" sz="3600" b="1">
              <a:solidFill>
                <a:schemeClr val="tx2"/>
              </a:solidFill>
              <a:latin typeface="Arial" panose="020B0604020202020204" pitchFamily="34" charset="0"/>
            </a:endParaRPr>
          </a:p>
        </p:txBody>
      </p:sp>
      <p:grpSp>
        <p:nvGrpSpPr>
          <p:cNvPr id="19459" name="Group 16"/>
          <p:cNvGrpSpPr>
            <a:grpSpLocks/>
          </p:cNvGrpSpPr>
          <p:nvPr/>
        </p:nvGrpSpPr>
        <p:grpSpPr bwMode="auto">
          <a:xfrm>
            <a:off x="1219200" y="2438400"/>
            <a:ext cx="1905000" cy="954088"/>
            <a:chOff x="2057400" y="1600200"/>
            <a:chExt cx="1905000" cy="954586"/>
          </a:xfrm>
        </p:grpSpPr>
        <p:cxnSp>
          <p:nvCxnSpPr>
            <p:cNvPr id="17" name="Straight Arrow Connector 16">
              <a:extLst/>
            </p:cNvPr>
            <p:cNvCxnSpPr/>
            <p:nvPr/>
          </p:nvCxnSpPr>
          <p:spPr>
            <a:xfrm>
              <a:off x="2362200" y="2133878"/>
              <a:ext cx="1447800" cy="0"/>
            </a:xfrm>
            <a:prstGeom prst="straightConnector1">
              <a:avLst/>
            </a:prstGeom>
            <a:ln w="28575">
              <a:solidFill>
                <a:schemeClr val="tx2"/>
              </a:solidFill>
              <a:tailEnd type="arrow"/>
            </a:ln>
          </p:spPr>
          <p:style>
            <a:lnRef idx="1">
              <a:schemeClr val="accent1"/>
            </a:lnRef>
            <a:fillRef idx="0">
              <a:schemeClr val="accent1"/>
            </a:fillRef>
            <a:effectRef idx="0">
              <a:schemeClr val="accent1"/>
            </a:effectRef>
            <a:fontRef idx="minor">
              <a:schemeClr val="tx1"/>
            </a:fontRef>
          </p:style>
        </p:cxnSp>
        <p:sp>
          <p:nvSpPr>
            <p:cNvPr id="19470" name="TextBox 18"/>
            <p:cNvSpPr txBox="1">
              <a:spLocks noChangeArrowheads="1"/>
            </p:cNvSpPr>
            <p:nvPr/>
          </p:nvSpPr>
          <p:spPr bwMode="auto">
            <a:xfrm>
              <a:off x="2057400" y="1600200"/>
              <a:ext cx="1905000" cy="954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n-US" altLang="en-US" sz="2800" b="1" i="1">
                  <a:solidFill>
                    <a:schemeClr val="tx2"/>
                  </a:solidFill>
                  <a:latin typeface="Times New Roman" panose="02020603050405020304" pitchFamily="18" charset="0"/>
                  <a:cs typeface="Times New Roman" panose="02020603050405020304" pitchFamily="18" charset="0"/>
                </a:rPr>
                <a:t>Giá PH</a:t>
              </a:r>
            </a:p>
            <a:p>
              <a:pPr eaLnBrk="1" hangingPunct="1"/>
              <a:r>
                <a:rPr lang="en-US" altLang="en-US" sz="2800" b="1" i="1">
                  <a:solidFill>
                    <a:schemeClr val="tx2"/>
                  </a:solidFill>
                  <a:latin typeface="Times New Roman" panose="02020603050405020304" pitchFamily="18" charset="0"/>
                  <a:cs typeface="Times New Roman" panose="02020603050405020304" pitchFamily="18" charset="0"/>
                </a:rPr>
                <a:t>MG</a:t>
              </a:r>
            </a:p>
          </p:txBody>
        </p:sp>
      </p:grpSp>
      <p:sp>
        <p:nvSpPr>
          <p:cNvPr id="34" name="Right Brace 33">
            <a:extLst/>
          </p:cNvPr>
          <p:cNvSpPr/>
          <p:nvPr/>
        </p:nvSpPr>
        <p:spPr>
          <a:xfrm>
            <a:off x="3048000" y="2438400"/>
            <a:ext cx="304800" cy="1143000"/>
          </a:xfrm>
          <a:prstGeom prst="rightBrace">
            <a:avLst/>
          </a:prstGeom>
          <a:ln w="28575">
            <a:solidFill>
              <a:schemeClr val="tx2"/>
            </a:solidFill>
          </a:ln>
        </p:spPr>
        <p:style>
          <a:lnRef idx="1">
            <a:schemeClr val="accent1"/>
          </a:lnRef>
          <a:fillRef idx="0">
            <a:schemeClr val="accent1"/>
          </a:fillRef>
          <a:effectRef idx="0">
            <a:schemeClr val="accent1"/>
          </a:effectRef>
          <a:fontRef idx="minor">
            <a:schemeClr val="tx1"/>
          </a:fontRef>
        </p:style>
        <p:txBody>
          <a:bodyPr anchor="ctr"/>
          <a:lstStyle/>
          <a:p>
            <a:pPr eaLnBrk="1" hangingPunct="1">
              <a:defRPr/>
            </a:pPr>
            <a:endParaRPr lang="en-US">
              <a:cs typeface="Arial" pitchFamily="34" charset="0"/>
            </a:endParaRPr>
          </a:p>
        </p:txBody>
      </p:sp>
      <p:sp>
        <p:nvSpPr>
          <p:cNvPr id="36" name="Rectangle 114"/>
          <p:cNvSpPr>
            <a:spLocks noChangeArrowheads="1"/>
          </p:cNvSpPr>
          <p:nvPr/>
        </p:nvSpPr>
        <p:spPr bwMode="auto">
          <a:xfrm>
            <a:off x="5334000" y="2590800"/>
            <a:ext cx="2895600" cy="550863"/>
          </a:xfrm>
          <a:prstGeom prst="rect">
            <a:avLst/>
          </a:prstGeom>
          <a:solidFill>
            <a:srgbClr val="CC0000"/>
          </a:solidFill>
          <a:ln w="12700">
            <a:solidFill>
              <a:schemeClr val="tx1"/>
            </a:solidFill>
            <a:miter lim="800000"/>
            <a:headEnd/>
            <a:tailEnd/>
          </a:ln>
          <a:effectLst>
            <a:outerShdw dist="71842" dir="2700000" algn="ctr" rotWithShape="0">
              <a:schemeClr val="tx2"/>
            </a:outerShdw>
          </a:effectLst>
        </p:spPr>
        <p:txBody>
          <a:bodyPr lIns="90488" tIns="44450" rIns="90488" bIns="44450">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r">
              <a:spcBef>
                <a:spcPct val="50000"/>
              </a:spcBef>
            </a:pPr>
            <a:r>
              <a:rPr lang="en-US" altLang="en-US" sz="3000">
                <a:solidFill>
                  <a:schemeClr val="bg1"/>
                </a:solidFill>
                <a:ea typeface="Arial Unicode MS" panose="020B0604020202020204" pitchFamily="34" charset="-128"/>
                <a:cs typeface="Arial Unicode MS" panose="020B0604020202020204" pitchFamily="34" charset="-128"/>
              </a:rPr>
              <a:t>10.000.000.000</a:t>
            </a:r>
          </a:p>
        </p:txBody>
      </p:sp>
      <p:grpSp>
        <p:nvGrpSpPr>
          <p:cNvPr id="19462" name="Group 21"/>
          <p:cNvGrpSpPr>
            <a:grpSpLocks/>
          </p:cNvGrpSpPr>
          <p:nvPr/>
        </p:nvGrpSpPr>
        <p:grpSpPr bwMode="auto">
          <a:xfrm>
            <a:off x="3581400" y="2667000"/>
            <a:ext cx="1600200" cy="457200"/>
            <a:chOff x="5029200" y="2438400"/>
            <a:chExt cx="1600200" cy="457200"/>
          </a:xfrm>
        </p:grpSpPr>
        <p:sp>
          <p:nvSpPr>
            <p:cNvPr id="19467" name="AutoShape 115"/>
            <p:cNvSpPr>
              <a:spLocks noChangeArrowheads="1"/>
            </p:cNvSpPr>
            <p:nvPr/>
          </p:nvSpPr>
          <p:spPr bwMode="auto">
            <a:xfrm>
              <a:off x="5029200" y="2590800"/>
              <a:ext cx="381000" cy="304800"/>
            </a:xfrm>
            <a:prstGeom prst="rightArrow">
              <a:avLst>
                <a:gd name="adj1" fmla="val 50000"/>
                <a:gd name="adj2" fmla="val 31250"/>
              </a:avLst>
            </a:prstGeom>
            <a:solidFill>
              <a:srgbClr val="CC0000"/>
            </a:solidFill>
            <a:ln w="9525">
              <a:solidFill>
                <a:schemeClr val="tx1"/>
              </a:solidFill>
              <a:miter lim="800000"/>
              <a:headEnd/>
              <a:tailEnd/>
            </a:ln>
          </p:spPr>
          <p:txBody>
            <a:bodyPr wrap="none" anchor="ct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endParaRPr lang="en-US" altLang="en-US"/>
            </a:p>
          </p:txBody>
        </p:sp>
        <p:sp>
          <p:nvSpPr>
            <p:cNvPr id="19468" name="WordArt 24"/>
            <p:cNvSpPr>
              <a:spLocks noChangeArrowheads="1" noChangeShapeType="1" noTextEdit="1"/>
            </p:cNvSpPr>
            <p:nvPr/>
          </p:nvSpPr>
          <p:spPr bwMode="auto">
            <a:xfrm>
              <a:off x="5562600" y="2438400"/>
              <a:ext cx="1066800" cy="4572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en-US" sz="3600" kern="10">
                  <a:solidFill>
                    <a:srgbClr val="0000FF"/>
                  </a:solidFill>
                  <a:effectLst>
                    <a:outerShdw dist="45791" dir="2021404" algn="ctr" rotWithShape="0">
                      <a:srgbClr val="B2B2B2">
                        <a:alpha val="79999"/>
                      </a:srgbClr>
                    </a:outerShdw>
                  </a:effectLst>
                  <a:latin typeface="Times New Roman" panose="02020603050405020304" pitchFamily="18" charset="0"/>
                  <a:cs typeface="Times New Roman" panose="02020603050405020304" pitchFamily="18" charset="0"/>
                </a:rPr>
                <a:t>TD =</a:t>
              </a:r>
            </a:p>
          </p:txBody>
        </p:sp>
      </p:grpSp>
      <p:sp>
        <p:nvSpPr>
          <p:cNvPr id="19463" name="Rectangle 5"/>
          <p:cNvSpPr>
            <a:spLocks noChangeArrowheads="1"/>
          </p:cNvSpPr>
          <p:nvPr/>
        </p:nvSpPr>
        <p:spPr bwMode="auto">
          <a:xfrm>
            <a:off x="0" y="120650"/>
            <a:ext cx="9144000" cy="1816100"/>
          </a:xfrm>
          <a:prstGeom prst="rect">
            <a:avLst/>
          </a:prstGeom>
          <a:solidFill>
            <a:schemeClr val="bg1"/>
          </a:solidFill>
          <a:ln w="38100" cap="sq" cmpd="dbl">
            <a:solidFill>
              <a:schemeClr val="tx2"/>
            </a:solidFill>
            <a:miter lim="800000"/>
            <a:headEnd type="none" w="sm" len="sm"/>
            <a:tailEnd type="none" w="sm" len="sm"/>
          </a:ln>
        </p:spPr>
        <p:txBody>
          <a:bodyPr anchor="ctr">
            <a:spAutoFit/>
          </a:bodyPr>
          <a:lstStyle>
            <a:lvl1pPr>
              <a:tabLst>
                <a:tab pos="457200" algn="l"/>
              </a:tabLst>
              <a:defRPr>
                <a:solidFill>
                  <a:schemeClr val="tx1"/>
                </a:solidFill>
                <a:latin typeface="Calibri" panose="020F0502020204030204" pitchFamily="34" charset="0"/>
                <a:cs typeface="Arial" panose="020B0604020202020204" pitchFamily="34" charset="0"/>
              </a:defRPr>
            </a:lvl1pPr>
            <a:lvl2pPr marL="742950" indent="-285750">
              <a:tabLst>
                <a:tab pos="457200" algn="l"/>
              </a:tabLst>
              <a:defRPr>
                <a:solidFill>
                  <a:schemeClr val="tx1"/>
                </a:solidFill>
                <a:latin typeface="Calibri" panose="020F0502020204030204" pitchFamily="34" charset="0"/>
                <a:cs typeface="Arial" panose="020B0604020202020204" pitchFamily="34" charset="0"/>
              </a:defRPr>
            </a:lvl2pPr>
            <a:lvl3pPr marL="1143000" indent="-228600">
              <a:tabLst>
                <a:tab pos="457200" algn="l"/>
              </a:tabLst>
              <a:defRPr>
                <a:solidFill>
                  <a:schemeClr val="tx1"/>
                </a:solidFill>
                <a:latin typeface="Calibri" panose="020F0502020204030204" pitchFamily="34" charset="0"/>
                <a:cs typeface="Arial" panose="020B0604020202020204" pitchFamily="34" charset="0"/>
              </a:defRPr>
            </a:lvl3pPr>
            <a:lvl4pPr marL="1600200" indent="-228600">
              <a:tabLst>
                <a:tab pos="457200" algn="l"/>
              </a:tabLst>
              <a:defRPr>
                <a:solidFill>
                  <a:schemeClr val="tx1"/>
                </a:solidFill>
                <a:latin typeface="Calibri" panose="020F0502020204030204" pitchFamily="34" charset="0"/>
                <a:cs typeface="Arial" panose="020B0604020202020204" pitchFamily="34" charset="0"/>
              </a:defRPr>
            </a:lvl4pPr>
            <a:lvl5pPr marL="2057400" indent="-228600">
              <a:tabLst>
                <a:tab pos="457200" algn="l"/>
              </a:tabLst>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tabLst>
                <a:tab pos="457200" algn="l"/>
              </a:tabLs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tabLst>
                <a:tab pos="457200" algn="l"/>
              </a:tabLs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tabLst>
                <a:tab pos="457200" algn="l"/>
              </a:tabLs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tabLst>
                <a:tab pos="457200" algn="l"/>
              </a:tabLst>
              <a:defRPr>
                <a:solidFill>
                  <a:schemeClr val="tx1"/>
                </a:solidFill>
                <a:latin typeface="Calibri" panose="020F0502020204030204" pitchFamily="34" charset="0"/>
                <a:cs typeface="Arial" panose="020B0604020202020204" pitchFamily="34" charset="0"/>
              </a:defRPr>
            </a:lvl9pPr>
          </a:lstStyle>
          <a:p>
            <a:pPr algn="just" eaLnBrk="1" hangingPunct="1"/>
            <a:r>
              <a:rPr lang="en-US" altLang="en-US" sz="2800">
                <a:solidFill>
                  <a:schemeClr val="tx2"/>
                </a:solidFill>
              </a:rPr>
              <a:t>Phát hành cổ phiếu (cp) A với số lượng 5.000.000 cp, mệnh giá 10.000 đ/cp, thu bằng TGNH</a:t>
            </a:r>
          </a:p>
          <a:p>
            <a:pPr algn="just" eaLnBrk="1" hangingPunct="1"/>
            <a:r>
              <a:rPr lang="en-US" altLang="en-US" sz="2800" u="sng">
                <a:solidFill>
                  <a:schemeClr val="tx2"/>
                </a:solidFill>
              </a:rPr>
              <a:t>TH2</a:t>
            </a:r>
            <a:r>
              <a:rPr lang="en-US" altLang="en-US" sz="2800">
                <a:solidFill>
                  <a:schemeClr val="tx2"/>
                </a:solidFill>
              </a:rPr>
              <a:t>: Giá phát hành thông qua thị trường chứng khoán 8.000 đ/CP</a:t>
            </a:r>
          </a:p>
        </p:txBody>
      </p:sp>
      <p:grpSp>
        <p:nvGrpSpPr>
          <p:cNvPr id="4" name="Group 13"/>
          <p:cNvGrpSpPr>
            <a:grpSpLocks/>
          </p:cNvGrpSpPr>
          <p:nvPr/>
        </p:nvGrpSpPr>
        <p:grpSpPr bwMode="auto">
          <a:xfrm>
            <a:off x="2133600" y="2928938"/>
            <a:ext cx="6780213" cy="2557462"/>
            <a:chOff x="2133600" y="2928938"/>
            <a:chExt cx="6780213" cy="2557462"/>
          </a:xfrm>
        </p:grpSpPr>
        <p:sp>
          <p:nvSpPr>
            <p:cNvPr id="19465" name="Content Placeholder 2"/>
            <p:cNvSpPr>
              <a:spLocks/>
            </p:cNvSpPr>
            <p:nvPr/>
          </p:nvSpPr>
          <p:spPr bwMode="auto">
            <a:xfrm>
              <a:off x="2133600" y="3886200"/>
              <a:ext cx="5943600" cy="1600200"/>
            </a:xfrm>
            <a:prstGeom prst="rect">
              <a:avLst/>
            </a:prstGeom>
            <a:solidFill>
              <a:schemeClr val="bg1"/>
            </a:solidFill>
            <a:ln w="76200" cmpd="tri">
              <a:solidFill>
                <a:schemeClr val="tx2"/>
              </a:solidFill>
              <a:miter lim="800000"/>
              <a:headEnd/>
              <a:tailEnd/>
            </a:ln>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spcBef>
                  <a:spcPct val="20000"/>
                </a:spcBef>
                <a:buClr>
                  <a:schemeClr val="hlink"/>
                </a:buClr>
                <a:buFont typeface="Wingdings" panose="05000000000000000000" pitchFamily="2" charset="2"/>
                <a:buNone/>
              </a:pPr>
              <a:r>
                <a:rPr lang="nl-NL" altLang="en-US" sz="2800">
                  <a:solidFill>
                    <a:srgbClr val="080002"/>
                  </a:solidFill>
                </a:rPr>
                <a:t>Nợ    112:          40.000.000.000</a:t>
              </a:r>
            </a:p>
            <a:p>
              <a:pPr algn="just" eaLnBrk="1" hangingPunct="1">
                <a:spcBef>
                  <a:spcPct val="20000"/>
                </a:spcBef>
                <a:buClr>
                  <a:schemeClr val="hlink"/>
                </a:buClr>
                <a:buFont typeface="Wingdings" panose="05000000000000000000" pitchFamily="2" charset="2"/>
                <a:buNone/>
              </a:pPr>
              <a:r>
                <a:rPr lang="nl-NL" altLang="en-US" sz="2800">
                  <a:solidFill>
                    <a:srgbClr val="080002"/>
                  </a:solidFill>
                </a:rPr>
                <a:t>Nợ  4112:          10.000.000.000</a:t>
              </a:r>
            </a:p>
            <a:p>
              <a:pPr algn="just" eaLnBrk="1" hangingPunct="1">
                <a:spcBef>
                  <a:spcPct val="20000"/>
                </a:spcBef>
                <a:buClr>
                  <a:schemeClr val="hlink"/>
                </a:buClr>
                <a:buFont typeface="Wingdings" panose="05000000000000000000" pitchFamily="2" charset="2"/>
                <a:buNone/>
              </a:pPr>
              <a:r>
                <a:rPr lang="nl-NL" altLang="en-US" sz="2800">
                  <a:solidFill>
                    <a:srgbClr val="080002"/>
                  </a:solidFill>
                </a:rPr>
                <a:t>   Có   4111:                   50.000.000.000</a:t>
              </a:r>
            </a:p>
            <a:p>
              <a:pPr algn="just" eaLnBrk="1" hangingPunct="1">
                <a:spcBef>
                  <a:spcPct val="20000"/>
                </a:spcBef>
                <a:buClr>
                  <a:schemeClr val="hlink"/>
                </a:buClr>
                <a:buFont typeface="Wingdings" panose="05000000000000000000" pitchFamily="2" charset="2"/>
                <a:buNone/>
              </a:pPr>
              <a:endParaRPr lang="nl-NL" altLang="en-US" sz="2800">
                <a:solidFill>
                  <a:srgbClr val="080002"/>
                </a:solidFill>
              </a:endParaRPr>
            </a:p>
            <a:p>
              <a:pPr algn="just" eaLnBrk="1" hangingPunct="1">
                <a:spcBef>
                  <a:spcPct val="20000"/>
                </a:spcBef>
                <a:buClr>
                  <a:schemeClr val="hlink"/>
                </a:buClr>
                <a:buFont typeface="Wingdings" panose="05000000000000000000" pitchFamily="2" charset="2"/>
                <a:buNone/>
              </a:pPr>
              <a:r>
                <a:rPr lang="nl-NL" altLang="en-US" sz="2800">
                  <a:solidFill>
                    <a:srgbClr val="080002"/>
                  </a:solidFill>
                </a:rPr>
                <a:t>     </a:t>
              </a:r>
            </a:p>
          </p:txBody>
        </p:sp>
        <p:sp>
          <p:nvSpPr>
            <p:cNvPr id="23" name="Curved Left Arrow 22">
              <a:extLst/>
            </p:cNvPr>
            <p:cNvSpPr/>
            <p:nvPr/>
          </p:nvSpPr>
          <p:spPr>
            <a:xfrm rot="435404">
              <a:off x="8270875" y="2928938"/>
              <a:ext cx="642938" cy="1905000"/>
            </a:xfrm>
            <a:prstGeom prst="curvedLeftArrow">
              <a:avLst/>
            </a:prstGeom>
            <a:solidFill>
              <a:schemeClr val="bg2">
                <a:lumMod val="5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n-US">
                <a:solidFill>
                  <a:schemeClr val="tx1"/>
                </a:solidFill>
                <a:cs typeface="Arial" pitchFamily="34" charset="0"/>
              </a:endParaRPr>
            </a:p>
          </p:txBody>
        </p:sp>
      </p:grpSp>
    </p:spTree>
    <p:extLst>
      <p:ext uri="{BB962C8B-B14F-4D97-AF65-F5344CB8AC3E}">
        <p14:creationId xmlns:p14="http://schemas.microsoft.com/office/powerpoint/2010/main" val="92041338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checkerboard(across)">
                                      <p:cBhvr>
                                        <p:cTn id="7" dur="500"/>
                                        <p:tgtEl>
                                          <p:spTgt spid="3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heckerboard(across)">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4112" y="184654"/>
            <a:ext cx="8091237" cy="1054600"/>
          </a:xfrm>
        </p:spPr>
        <p:txBody>
          <a:bodyPr/>
          <a:lstStyle/>
          <a:p>
            <a:pPr algn="ctr"/>
            <a:r>
              <a:rPr lang="en-US" dirty="0" err="1" smtClean="0">
                <a:latin typeface="Times New Roman" panose="02020603050405020304" pitchFamily="18" charset="0"/>
                <a:cs typeface="Times New Roman" panose="02020603050405020304" pitchFamily="18" charset="0"/>
              </a:rPr>
              <a:t>CỔ</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PHIẾU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QUỸ</a:t>
            </a:r>
            <a:endParaRPr lang="en-US" dirty="0">
              <a:latin typeface="Times New Roman" panose="02020603050405020304" pitchFamily="18" charset="0"/>
              <a:cs typeface="Times New Roman" panose="02020603050405020304" pitchFamily="18" charset="0"/>
            </a:endParaRPr>
          </a:p>
        </p:txBody>
      </p:sp>
      <p:sp>
        <p:nvSpPr>
          <p:cNvPr id="7" name="Rectangle 6"/>
          <p:cNvSpPr/>
          <p:nvPr/>
        </p:nvSpPr>
        <p:spPr>
          <a:xfrm>
            <a:off x="424112" y="1239254"/>
            <a:ext cx="8419442" cy="2554545"/>
          </a:xfrm>
          <a:prstGeom prst="rect">
            <a:avLst/>
          </a:prstGeom>
        </p:spPr>
        <p:txBody>
          <a:bodyPr wrap="square">
            <a:spAutoFit/>
          </a:bodyPr>
          <a:lstStyle/>
          <a:p>
            <a:r>
              <a:rPr lang="vi-VN" sz="3200" b="1" dirty="0">
                <a:latin typeface="Times New Roman" panose="02020603050405020304" pitchFamily="18" charset="0"/>
                <a:ea typeface="Times New Roman" panose="02020603050405020304" pitchFamily="18" charset="0"/>
              </a:rPr>
              <a:t>Cổ phiếu quỹ là </a:t>
            </a:r>
            <a:r>
              <a:rPr lang="vi-VN" sz="3200" dirty="0">
                <a:latin typeface="Times New Roman" panose="02020603050405020304" pitchFamily="18" charset="0"/>
                <a:ea typeface="Times New Roman" panose="02020603050405020304" pitchFamily="18" charset="0"/>
              </a:rPr>
              <a:t>cổ phiếu do công ty phát hành và được mua lại bởi chính công ty phát hành, nhưng nó không bị huỷ bỏ và sẽ được tái phát hành trở lại trong khoảng thời gian theo quy định của pháp luật về chứng khoán</a:t>
            </a:r>
            <a:endParaRPr lang="en-US" sz="3200" dirty="0"/>
          </a:p>
        </p:txBody>
      </p:sp>
      <p:sp>
        <p:nvSpPr>
          <p:cNvPr id="8" name="Rectangle 7"/>
          <p:cNvSpPr/>
          <p:nvPr/>
        </p:nvSpPr>
        <p:spPr>
          <a:xfrm>
            <a:off x="424112" y="4101576"/>
            <a:ext cx="8419442" cy="2554545"/>
          </a:xfrm>
          <a:prstGeom prst="rect">
            <a:avLst/>
          </a:prstGeom>
        </p:spPr>
        <p:txBody>
          <a:bodyPr wrap="square">
            <a:spAutoFit/>
          </a:bodyPr>
          <a:lstStyle/>
          <a:p>
            <a:r>
              <a:rPr lang="vi-VN" sz="3200" b="1" dirty="0">
                <a:latin typeface="Times New Roman" panose="02020603050405020304" pitchFamily="18" charset="0"/>
                <a:ea typeface="Times New Roman" panose="02020603050405020304" pitchFamily="18" charset="0"/>
              </a:rPr>
              <a:t>Giá trị cổ phiếu quỹ </a:t>
            </a:r>
            <a:r>
              <a:rPr lang="vi-VN" sz="3200" dirty="0">
                <a:latin typeface="Times New Roman" panose="02020603050405020304" pitchFamily="18" charset="0"/>
                <a:ea typeface="Times New Roman" panose="02020603050405020304" pitchFamily="18" charset="0"/>
              </a:rPr>
              <a:t>được phản ánh trên tài khoản này </a:t>
            </a:r>
            <a:r>
              <a:rPr lang="vi-VN" sz="3200" b="1" dirty="0">
                <a:latin typeface="Times New Roman" panose="02020603050405020304" pitchFamily="18" charset="0"/>
                <a:ea typeface="Times New Roman" panose="02020603050405020304" pitchFamily="18" charset="0"/>
              </a:rPr>
              <a:t>theo giá thực tế mua lại </a:t>
            </a:r>
            <a:r>
              <a:rPr lang="vi-VN" sz="3200" dirty="0">
                <a:latin typeface="Times New Roman" panose="02020603050405020304" pitchFamily="18" charset="0"/>
                <a:ea typeface="Times New Roman" panose="02020603050405020304" pitchFamily="18" charset="0"/>
              </a:rPr>
              <a:t>bao gồm giá mua lại và các chi phí liên quan trực tiếp đến việc mua lại cổ phiếu, như chi phí giao dịch, thông tin…</a:t>
            </a:r>
            <a:endParaRPr lang="en-US" sz="3200" dirty="0"/>
          </a:p>
        </p:txBody>
      </p:sp>
    </p:spTree>
    <p:extLst>
      <p:ext uri="{BB962C8B-B14F-4D97-AF65-F5344CB8AC3E}">
        <p14:creationId xmlns:p14="http://schemas.microsoft.com/office/powerpoint/2010/main" val="150291812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4112" y="184654"/>
            <a:ext cx="8091237" cy="1054600"/>
          </a:xfrm>
        </p:spPr>
        <p:txBody>
          <a:bodyPr/>
          <a:lstStyle/>
          <a:p>
            <a:pPr algn="ctr"/>
            <a:r>
              <a:rPr lang="en-US" dirty="0" err="1" smtClean="0">
                <a:latin typeface="Times New Roman" panose="02020603050405020304" pitchFamily="18" charset="0"/>
                <a:cs typeface="Times New Roman" panose="02020603050405020304" pitchFamily="18" charset="0"/>
              </a:rPr>
              <a:t>CỔ</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PHIẾU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QUỸ</a:t>
            </a:r>
            <a:endParaRPr lang="en-US" dirty="0">
              <a:latin typeface="Times New Roman" panose="02020603050405020304" pitchFamily="18" charset="0"/>
              <a:cs typeface="Times New Roman" panose="02020603050405020304" pitchFamily="18" charset="0"/>
            </a:endParaRPr>
          </a:p>
        </p:txBody>
      </p:sp>
      <p:sp>
        <p:nvSpPr>
          <p:cNvPr id="4" name="Text Box 132"/>
          <p:cNvSpPr txBox="1">
            <a:spLocks noChangeArrowheads="1"/>
          </p:cNvSpPr>
          <p:nvPr/>
        </p:nvSpPr>
        <p:spPr bwMode="auto">
          <a:xfrm>
            <a:off x="3639986" y="1124298"/>
            <a:ext cx="97327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800" b="1">
                <a:solidFill>
                  <a:schemeClr val="tx1"/>
                </a:solidFill>
                <a:latin typeface="Times New Roman" pitchFamily="18" charset="0"/>
                <a:cs typeface="Times New Roman" pitchFamily="18" charset="0"/>
              </a:defRPr>
            </a:lvl1pPr>
            <a:lvl2pPr marL="742950" indent="-285750" eaLnBrk="0" hangingPunct="0">
              <a:defRPr sz="2800" b="1">
                <a:solidFill>
                  <a:schemeClr val="tx1"/>
                </a:solidFill>
                <a:latin typeface="Times New Roman" pitchFamily="18" charset="0"/>
                <a:cs typeface="Times New Roman" pitchFamily="18" charset="0"/>
              </a:defRPr>
            </a:lvl2pPr>
            <a:lvl3pPr marL="1143000" indent="-228600" eaLnBrk="0" hangingPunct="0">
              <a:defRPr sz="2800" b="1">
                <a:solidFill>
                  <a:schemeClr val="tx1"/>
                </a:solidFill>
                <a:latin typeface="Times New Roman" pitchFamily="18" charset="0"/>
                <a:cs typeface="Times New Roman" pitchFamily="18" charset="0"/>
              </a:defRPr>
            </a:lvl3pPr>
            <a:lvl4pPr marL="1600200" indent="-228600" eaLnBrk="0" hangingPunct="0">
              <a:defRPr sz="2800" b="1">
                <a:solidFill>
                  <a:schemeClr val="tx1"/>
                </a:solidFill>
                <a:latin typeface="Times New Roman" pitchFamily="18" charset="0"/>
                <a:cs typeface="Times New Roman" pitchFamily="18" charset="0"/>
              </a:defRPr>
            </a:lvl4pPr>
            <a:lvl5pPr marL="2057400" indent="-228600" eaLnBrk="0" hangingPunct="0">
              <a:defRPr sz="2800" b="1">
                <a:solidFill>
                  <a:schemeClr val="tx1"/>
                </a:solidFill>
                <a:latin typeface="Times New Roman" pitchFamily="18" charset="0"/>
                <a:cs typeface="Times New Roman" pitchFamily="18" charset="0"/>
              </a:defRPr>
            </a:lvl5pPr>
            <a:lvl6pPr marL="2514600" indent="-228600" algn="ctr" eaLnBrk="0" fontAlgn="base" hangingPunct="0">
              <a:spcBef>
                <a:spcPct val="0"/>
              </a:spcBef>
              <a:spcAft>
                <a:spcPct val="0"/>
              </a:spcAft>
              <a:defRPr sz="2800" b="1">
                <a:solidFill>
                  <a:schemeClr val="tx1"/>
                </a:solidFill>
                <a:latin typeface="Times New Roman" pitchFamily="18" charset="0"/>
                <a:cs typeface="Times New Roman" pitchFamily="18" charset="0"/>
              </a:defRPr>
            </a:lvl6pPr>
            <a:lvl7pPr marL="2971800" indent="-228600" algn="ctr" eaLnBrk="0" fontAlgn="base" hangingPunct="0">
              <a:spcBef>
                <a:spcPct val="0"/>
              </a:spcBef>
              <a:spcAft>
                <a:spcPct val="0"/>
              </a:spcAft>
              <a:defRPr sz="2800" b="1">
                <a:solidFill>
                  <a:schemeClr val="tx1"/>
                </a:solidFill>
                <a:latin typeface="Times New Roman" pitchFamily="18" charset="0"/>
                <a:cs typeface="Times New Roman" pitchFamily="18" charset="0"/>
              </a:defRPr>
            </a:lvl7pPr>
            <a:lvl8pPr marL="3429000" indent="-228600" algn="ctr" eaLnBrk="0" fontAlgn="base" hangingPunct="0">
              <a:spcBef>
                <a:spcPct val="0"/>
              </a:spcBef>
              <a:spcAft>
                <a:spcPct val="0"/>
              </a:spcAft>
              <a:defRPr sz="2800" b="1">
                <a:solidFill>
                  <a:schemeClr val="tx1"/>
                </a:solidFill>
                <a:latin typeface="Times New Roman" pitchFamily="18" charset="0"/>
                <a:cs typeface="Times New Roman" pitchFamily="18" charset="0"/>
              </a:defRPr>
            </a:lvl8pPr>
            <a:lvl9pPr marL="3886200" indent="-228600" algn="ctr" eaLnBrk="0" fontAlgn="base" hangingPunct="0">
              <a:spcBef>
                <a:spcPct val="0"/>
              </a:spcBef>
              <a:spcAft>
                <a:spcPct val="0"/>
              </a:spcAft>
              <a:defRPr sz="2800" b="1">
                <a:solidFill>
                  <a:schemeClr val="tx1"/>
                </a:solidFill>
                <a:latin typeface="Times New Roman" pitchFamily="18" charset="0"/>
                <a:cs typeface="Times New Roman" pitchFamily="18" charset="0"/>
              </a:defRPr>
            </a:lvl9pPr>
          </a:lstStyle>
          <a:p>
            <a:pPr algn="ctr" eaLnBrk="1" hangingPunct="1">
              <a:spcBef>
                <a:spcPct val="50000"/>
              </a:spcBef>
            </a:pPr>
            <a:r>
              <a:rPr lang="en-US" sz="3200" dirty="0" smtClean="0">
                <a:solidFill>
                  <a:schemeClr val="tx2"/>
                </a:solidFill>
                <a:latin typeface="Arial" pitchFamily="34" charset="0"/>
                <a:cs typeface="Arial" pitchFamily="34" charset="0"/>
              </a:rPr>
              <a:t>419</a:t>
            </a:r>
            <a:endParaRPr lang="en-US" sz="3200" dirty="0">
              <a:solidFill>
                <a:schemeClr val="tx2"/>
              </a:solidFill>
              <a:latin typeface="Arial" pitchFamily="34" charset="0"/>
              <a:cs typeface="Arial" pitchFamily="34" charset="0"/>
            </a:endParaRPr>
          </a:p>
        </p:txBody>
      </p:sp>
      <p:sp>
        <p:nvSpPr>
          <p:cNvPr id="5" name="Line 134"/>
          <p:cNvSpPr>
            <a:spLocks noChangeShapeType="1"/>
          </p:cNvSpPr>
          <p:nvPr/>
        </p:nvSpPr>
        <p:spPr bwMode="auto">
          <a:xfrm>
            <a:off x="1149531" y="1645069"/>
            <a:ext cx="6061166" cy="0"/>
          </a:xfrm>
          <a:prstGeom prst="line">
            <a:avLst/>
          </a:prstGeom>
          <a:noFill/>
          <a:ln w="28575">
            <a:solidFill>
              <a:schemeClr val="tx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 name="Line 135"/>
          <p:cNvSpPr>
            <a:spLocks noChangeShapeType="1"/>
          </p:cNvSpPr>
          <p:nvPr/>
        </p:nvSpPr>
        <p:spPr bwMode="auto">
          <a:xfrm>
            <a:off x="4132121" y="1645068"/>
            <a:ext cx="0" cy="4050338"/>
          </a:xfrm>
          <a:prstGeom prst="line">
            <a:avLst/>
          </a:prstGeom>
          <a:noFill/>
          <a:ln w="28575">
            <a:solidFill>
              <a:schemeClr val="tx2"/>
            </a:solidFill>
            <a:round/>
            <a:headEnd/>
            <a:tailEnd/>
          </a:ln>
          <a:extLst>
            <a:ext uri="{909E8E84-426E-40DD-AFC4-6F175D3DCCD1}">
              <a14:hiddenFill xmlns:a14="http://schemas.microsoft.com/office/drawing/2010/main">
                <a:noFill/>
              </a14:hiddenFill>
            </a:ext>
          </a:extLst>
        </p:spPr>
        <p:txBody>
          <a:bodyPr/>
          <a:lstStyle/>
          <a:p>
            <a:endParaRPr lang="en-US"/>
          </a:p>
        </p:txBody>
      </p:sp>
      <p:cxnSp>
        <p:nvCxnSpPr>
          <p:cNvPr id="7" name="Straight Arrow Connector 6"/>
          <p:cNvCxnSpPr/>
          <p:nvPr/>
        </p:nvCxnSpPr>
        <p:spPr>
          <a:xfrm flipV="1">
            <a:off x="2076851" y="1920240"/>
            <a:ext cx="1672045" cy="2194545"/>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4469730" y="1938761"/>
            <a:ext cx="1709001" cy="2176024"/>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2257561" y="3992849"/>
            <a:ext cx="1828943" cy="66620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err="1" smtClean="0">
                <a:solidFill>
                  <a:schemeClr val="tx1"/>
                </a:solidFill>
                <a:latin typeface="Times New Roman" panose="02020603050405020304" pitchFamily="18" charset="0"/>
                <a:cs typeface="Times New Roman" panose="02020603050405020304" pitchFamily="18" charset="0"/>
              </a:rPr>
              <a:t>Mua</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err="1" smtClean="0">
                <a:solidFill>
                  <a:schemeClr val="tx1"/>
                </a:solidFill>
                <a:latin typeface="Times New Roman" panose="02020603050405020304" pitchFamily="18" charset="0"/>
                <a:cs typeface="Times New Roman" panose="02020603050405020304" pitchFamily="18" charset="0"/>
              </a:rPr>
              <a:t>vào</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14" name="Rectangle 13"/>
          <p:cNvSpPr/>
          <p:nvPr/>
        </p:nvSpPr>
        <p:spPr>
          <a:xfrm>
            <a:off x="4177739" y="3992848"/>
            <a:ext cx="1828943" cy="170255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err="1" smtClean="0">
                <a:solidFill>
                  <a:schemeClr val="tx1"/>
                </a:solidFill>
                <a:latin typeface="Times New Roman" panose="02020603050405020304" pitchFamily="18" charset="0"/>
                <a:cs typeface="Times New Roman" panose="02020603050405020304" pitchFamily="18" charset="0"/>
              </a:rPr>
              <a:t>Tái</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err="1" smtClean="0">
                <a:solidFill>
                  <a:schemeClr val="tx1"/>
                </a:solidFill>
                <a:latin typeface="Times New Roman" panose="02020603050405020304" pitchFamily="18" charset="0"/>
                <a:cs typeface="Times New Roman" panose="02020603050405020304" pitchFamily="18" charset="0"/>
              </a:rPr>
              <a:t>phát</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err="1" smtClean="0">
                <a:solidFill>
                  <a:schemeClr val="tx1"/>
                </a:solidFill>
                <a:latin typeface="Times New Roman" panose="02020603050405020304" pitchFamily="18" charset="0"/>
                <a:cs typeface="Times New Roman" panose="02020603050405020304" pitchFamily="18" charset="0"/>
              </a:rPr>
              <a:t>hành</a:t>
            </a:r>
            <a:r>
              <a:rPr lang="en-US" sz="2800" dirty="0" smtClean="0">
                <a:solidFill>
                  <a:schemeClr val="tx1"/>
                </a:solidFill>
                <a:latin typeface="Times New Roman" panose="02020603050405020304" pitchFamily="18" charset="0"/>
                <a:cs typeface="Times New Roman" panose="02020603050405020304" pitchFamily="18" charset="0"/>
              </a:rPr>
              <a:t>/ chia </a:t>
            </a:r>
            <a:r>
              <a:rPr lang="en-US" sz="2800" dirty="0" err="1" smtClean="0">
                <a:solidFill>
                  <a:schemeClr val="tx1"/>
                </a:solidFill>
                <a:latin typeface="Times New Roman" panose="02020603050405020304" pitchFamily="18" charset="0"/>
                <a:cs typeface="Times New Roman" panose="02020603050405020304" pitchFamily="18" charset="0"/>
              </a:rPr>
              <a:t>cổ</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err="1" smtClean="0">
                <a:solidFill>
                  <a:schemeClr val="tx1"/>
                </a:solidFill>
                <a:latin typeface="Times New Roman" panose="02020603050405020304" pitchFamily="18" charset="0"/>
                <a:cs typeface="Times New Roman" panose="02020603050405020304" pitchFamily="18" charset="0"/>
              </a:rPr>
              <a:t>tức</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err="1" smtClean="0">
                <a:solidFill>
                  <a:schemeClr val="tx1"/>
                </a:solidFill>
                <a:latin typeface="Times New Roman" panose="02020603050405020304" pitchFamily="18" charset="0"/>
                <a:cs typeface="Times New Roman" panose="02020603050405020304" pitchFamily="18" charset="0"/>
              </a:rPr>
              <a:t>hoặc</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err="1" smtClean="0">
                <a:solidFill>
                  <a:schemeClr val="tx1"/>
                </a:solidFill>
                <a:latin typeface="Times New Roman" panose="02020603050405020304" pitchFamily="18" charset="0"/>
                <a:cs typeface="Times New Roman" panose="02020603050405020304" pitchFamily="18" charset="0"/>
              </a:rPr>
              <a:t>hủy</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err="1" smtClean="0">
                <a:solidFill>
                  <a:schemeClr val="tx1"/>
                </a:solidFill>
                <a:latin typeface="Times New Roman" panose="02020603050405020304" pitchFamily="18" charset="0"/>
                <a:cs typeface="Times New Roman" panose="02020603050405020304" pitchFamily="18" charset="0"/>
              </a:rPr>
              <a:t>bỏ</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16" name="Rectangle 15"/>
          <p:cNvSpPr/>
          <p:nvPr/>
        </p:nvSpPr>
        <p:spPr>
          <a:xfrm>
            <a:off x="1473435" y="1605658"/>
            <a:ext cx="1828943" cy="6662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u="sng" dirty="0" smtClean="0">
                <a:solidFill>
                  <a:schemeClr val="tx1"/>
                </a:solidFill>
                <a:latin typeface="Times New Roman" panose="02020603050405020304" pitchFamily="18" charset="0"/>
                <a:cs typeface="Times New Roman" panose="02020603050405020304" pitchFamily="18" charset="0"/>
              </a:rPr>
              <a:t>XXX</a:t>
            </a:r>
            <a:endParaRPr lang="en-US" sz="2800" b="1" u="sng"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8660370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4112" y="184654"/>
            <a:ext cx="8091237" cy="1054600"/>
          </a:xfrm>
        </p:spPr>
        <p:txBody>
          <a:bodyPr/>
          <a:lstStyle/>
          <a:p>
            <a:pPr algn="ctr"/>
            <a:r>
              <a:rPr lang="en-US" dirty="0" err="1" smtClean="0">
                <a:latin typeface="Times New Roman" panose="02020603050405020304" pitchFamily="18" charset="0"/>
                <a:cs typeface="Times New Roman" panose="02020603050405020304" pitchFamily="18" charset="0"/>
              </a:rPr>
              <a:t>CỔ</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PHIẾU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QUỸ</a:t>
            </a:r>
            <a:endParaRPr lang="en-US" dirty="0">
              <a:latin typeface="Times New Roman" panose="02020603050405020304" pitchFamily="18" charset="0"/>
              <a:cs typeface="Times New Roman" panose="02020603050405020304" pitchFamily="18" charset="0"/>
            </a:endParaRPr>
          </a:p>
        </p:txBody>
      </p:sp>
      <p:sp>
        <p:nvSpPr>
          <p:cNvPr id="8" name="Rectangle 7"/>
          <p:cNvSpPr/>
          <p:nvPr/>
        </p:nvSpPr>
        <p:spPr>
          <a:xfrm>
            <a:off x="0" y="1343757"/>
            <a:ext cx="9144000" cy="523220"/>
          </a:xfrm>
          <a:prstGeom prst="rect">
            <a:avLst/>
          </a:prstGeom>
        </p:spPr>
        <p:txBody>
          <a:bodyPr wrap="square">
            <a:spAutoFit/>
          </a:bodyPr>
          <a:lstStyle/>
          <a:p>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(1) </a:t>
            </a:r>
            <a:r>
              <a:rPr lang="en-US" sz="2800" dirty="0" err="1" smtClean="0">
                <a:latin typeface="Times New Roman" panose="02020603050405020304" pitchFamily="18" charset="0"/>
                <a:cs typeface="Times New Roman" panose="02020603050405020304" pitchFamily="18" charset="0"/>
              </a:rPr>
              <a:t>Công</a:t>
            </a:r>
            <a:r>
              <a:rPr lang="en-US" sz="2800" dirty="0" smtClean="0">
                <a:latin typeface="Times New Roman" panose="02020603050405020304" pitchFamily="18" charset="0"/>
                <a:cs typeface="Times New Roman" panose="02020603050405020304" pitchFamily="18" charset="0"/>
              </a:rPr>
              <a:t> ty </a:t>
            </a:r>
            <a:r>
              <a:rPr lang="vi-VN" sz="2800" dirty="0" smtClean="0">
                <a:latin typeface="Times New Roman" panose="02020603050405020304" pitchFamily="18" charset="0"/>
                <a:cs typeface="Times New Roman" panose="02020603050405020304" pitchFamily="18" charset="0"/>
              </a:rPr>
              <a:t>mua </a:t>
            </a:r>
            <a:r>
              <a:rPr lang="vi-VN" sz="2800" dirty="0">
                <a:latin typeface="Times New Roman" panose="02020603050405020304" pitchFamily="18" charset="0"/>
                <a:cs typeface="Times New Roman" panose="02020603050405020304" pitchFamily="18" charset="0"/>
              </a:rPr>
              <a:t>lại cổ phiếu do chính công ty đã phát hành:</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0" y="1971480"/>
            <a:ext cx="9144000" cy="954107"/>
          </a:xfrm>
          <a:prstGeom prst="rect">
            <a:avLst/>
          </a:prstGeom>
        </p:spPr>
        <p:txBody>
          <a:bodyPr wrap="square">
            <a:spAutoFit/>
          </a:bodyPr>
          <a:lstStyle/>
          <a:p>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Nợ</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TK 419:</a:t>
            </a:r>
          </a:p>
          <a:p>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Có</a:t>
            </a:r>
            <a:r>
              <a:rPr lang="en-US" sz="2800" dirty="0" smtClean="0">
                <a:latin typeface="Times New Roman" panose="02020603050405020304" pitchFamily="18" charset="0"/>
                <a:cs typeface="Times New Roman" panose="02020603050405020304" pitchFamily="18" charset="0"/>
              </a:rPr>
              <a:t> TK 1111, 1121:</a:t>
            </a:r>
            <a:endParaRPr lang="en-US" sz="2800" dirty="0">
              <a:latin typeface="Times New Roman" panose="02020603050405020304" pitchFamily="18" charset="0"/>
              <a:cs typeface="Times New Roman" panose="02020603050405020304" pitchFamily="18" charset="0"/>
            </a:endParaRPr>
          </a:p>
        </p:txBody>
      </p:sp>
      <p:sp>
        <p:nvSpPr>
          <p:cNvPr id="6" name="Rectangle 5"/>
          <p:cNvSpPr/>
          <p:nvPr/>
        </p:nvSpPr>
        <p:spPr>
          <a:xfrm>
            <a:off x="0" y="3547025"/>
            <a:ext cx="9144000" cy="954107"/>
          </a:xfrm>
          <a:prstGeom prst="rect">
            <a:avLst/>
          </a:prstGeom>
        </p:spPr>
        <p:txBody>
          <a:bodyPr wrap="square">
            <a:spAutoFit/>
          </a:bodyPr>
          <a:lstStyle/>
          <a:p>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(2) </a:t>
            </a:r>
            <a:r>
              <a:rPr lang="vi-VN" sz="2800" dirty="0" smtClean="0">
                <a:latin typeface="Times New Roman" panose="02020603050405020304" pitchFamily="18" charset="0"/>
                <a:cs typeface="Times New Roman" panose="02020603050405020304" pitchFamily="18" charset="0"/>
              </a:rPr>
              <a:t>Khi tái phát hành cổ phiếu quỹ với giá </a:t>
            </a:r>
            <a:r>
              <a:rPr lang="vi-VN" sz="2800" dirty="0">
                <a:latin typeface="Times New Roman" panose="02020603050405020304" pitchFamily="18" charset="0"/>
                <a:cs typeface="Times New Roman" panose="02020603050405020304" pitchFamily="18" charset="0"/>
              </a:rPr>
              <a:t>cao hơn giá thực tế mua lại</a:t>
            </a:r>
            <a:endParaRPr lang="en-US" sz="2800" dirty="0">
              <a:latin typeface="Times New Roman" panose="02020603050405020304" pitchFamily="18" charset="0"/>
              <a:cs typeface="Times New Roman" panose="02020603050405020304" pitchFamily="18" charset="0"/>
            </a:endParaRPr>
          </a:p>
        </p:txBody>
      </p:sp>
      <p:sp>
        <p:nvSpPr>
          <p:cNvPr id="9" name="Rectangle 8"/>
          <p:cNvSpPr/>
          <p:nvPr/>
        </p:nvSpPr>
        <p:spPr>
          <a:xfrm>
            <a:off x="0" y="4723388"/>
            <a:ext cx="9144000" cy="1384995"/>
          </a:xfrm>
          <a:prstGeom prst="rect">
            <a:avLst/>
          </a:prstGeom>
        </p:spPr>
        <p:txBody>
          <a:bodyPr wrap="square">
            <a:spAutoFit/>
          </a:bodyPr>
          <a:lstStyle/>
          <a:p>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Nợ</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TK 1111, 1121,…. (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giá</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tái</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phát</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hành</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a:t>
            </a:r>
          </a:p>
          <a:p>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Có</a:t>
            </a:r>
            <a:r>
              <a:rPr lang="en-US" sz="2800" dirty="0" smtClean="0">
                <a:latin typeface="Times New Roman" panose="02020603050405020304" pitchFamily="18" charset="0"/>
                <a:cs typeface="Times New Roman" panose="02020603050405020304" pitchFamily="18" charset="0"/>
              </a:rPr>
              <a:t> TK </a:t>
            </a:r>
            <a:r>
              <a:rPr lang="en-US" sz="2800" b="1" dirty="0" smtClean="0">
                <a:solidFill>
                  <a:srgbClr val="FF0000"/>
                </a:solidFill>
                <a:latin typeface="Times New Roman" panose="02020603050405020304" pitchFamily="18" charset="0"/>
                <a:cs typeface="Times New Roman" panose="02020603050405020304" pitchFamily="18" charset="0"/>
              </a:rPr>
              <a:t>4112: </a:t>
            </a:r>
            <a:r>
              <a:rPr lang="en-US" sz="2800" b="1" dirty="0" err="1" smtClean="0">
                <a:solidFill>
                  <a:srgbClr val="FF0000"/>
                </a:solidFill>
                <a:latin typeface="Times New Roman" panose="02020603050405020304" pitchFamily="18" charset="0"/>
                <a:cs typeface="Times New Roman" panose="02020603050405020304" pitchFamily="18" charset="0"/>
              </a:rPr>
              <a:t>số</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chênh</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lệch</a:t>
            </a:r>
            <a:endParaRPr lang="en-US" sz="2800" b="1" dirty="0" smtClean="0">
              <a:solidFill>
                <a:srgbClr val="FF0000"/>
              </a:solidFill>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Có</a:t>
            </a:r>
            <a:r>
              <a:rPr lang="en-US" sz="2800" dirty="0" smtClean="0">
                <a:latin typeface="Times New Roman" panose="02020603050405020304" pitchFamily="18" charset="0"/>
                <a:cs typeface="Times New Roman" panose="02020603050405020304" pitchFamily="18" charset="0"/>
              </a:rPr>
              <a:t> TK  419 ( </a:t>
            </a:r>
            <a:r>
              <a:rPr lang="en-US" sz="2800" dirty="0" err="1" smtClean="0">
                <a:latin typeface="Times New Roman" panose="02020603050405020304" pitchFamily="18" charset="0"/>
                <a:cs typeface="Times New Roman" panose="02020603050405020304" pitchFamily="18" charset="0"/>
              </a:rPr>
              <a:t>giá</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mua</a:t>
            </a:r>
            <a:r>
              <a:rPr lang="en-US" sz="2800" dirty="0" smtClean="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4147344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4112" y="184654"/>
            <a:ext cx="8091237" cy="1054600"/>
          </a:xfrm>
        </p:spPr>
        <p:txBody>
          <a:bodyPr/>
          <a:lstStyle/>
          <a:p>
            <a:pPr algn="ctr"/>
            <a:r>
              <a:rPr lang="en-US" dirty="0" err="1" smtClean="0">
                <a:latin typeface="Times New Roman" panose="02020603050405020304" pitchFamily="18" charset="0"/>
                <a:cs typeface="Times New Roman" panose="02020603050405020304" pitchFamily="18" charset="0"/>
              </a:rPr>
              <a:t>CỔ</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PHIẾU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QUỸ</a:t>
            </a:r>
            <a:endParaRPr lang="en-US" dirty="0">
              <a:latin typeface="Times New Roman" panose="02020603050405020304" pitchFamily="18" charset="0"/>
              <a:cs typeface="Times New Roman" panose="02020603050405020304" pitchFamily="18" charset="0"/>
            </a:endParaRPr>
          </a:p>
        </p:txBody>
      </p:sp>
      <p:sp>
        <p:nvSpPr>
          <p:cNvPr id="6" name="Rectangle 5"/>
          <p:cNvSpPr/>
          <p:nvPr/>
        </p:nvSpPr>
        <p:spPr>
          <a:xfrm>
            <a:off x="0" y="1550160"/>
            <a:ext cx="9144000" cy="954107"/>
          </a:xfrm>
          <a:prstGeom prst="rect">
            <a:avLst/>
          </a:prstGeom>
        </p:spPr>
        <p:txBody>
          <a:bodyPr wrap="square">
            <a:spAutoFit/>
          </a:bodyPr>
          <a:lstStyle/>
          <a:p>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(3) </a:t>
            </a:r>
            <a:r>
              <a:rPr lang="en-US" sz="2800" b="1" dirty="0" err="1" smtClean="0">
                <a:latin typeface="Times New Roman" panose="02020603050405020304" pitchFamily="18" charset="0"/>
                <a:ea typeface="Times New Roman" panose="02020603050405020304" pitchFamily="18" charset="0"/>
                <a:cs typeface="Times New Roman" panose="02020603050405020304" pitchFamily="18" charset="0"/>
              </a:rPr>
              <a:t>Doanh</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ea typeface="Times New Roman" panose="02020603050405020304" pitchFamily="18" charset="0"/>
                <a:cs typeface="Times New Roman" panose="02020603050405020304" pitchFamily="18" charset="0"/>
              </a:rPr>
              <a:t>nghiệp</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tái </a:t>
            </a:r>
            <a:r>
              <a:rPr lang="vi-VN" sz="2800" dirty="0">
                <a:latin typeface="Times New Roman" panose="02020603050405020304" pitchFamily="18" charset="0"/>
                <a:cs typeface="Times New Roman" panose="02020603050405020304" pitchFamily="18" charset="0"/>
              </a:rPr>
              <a:t>phát hành cổ phiếu quỹ với giá </a:t>
            </a:r>
            <a:r>
              <a:rPr lang="en-US" sz="2800" dirty="0" err="1" smtClean="0">
                <a:latin typeface="Times New Roman" panose="02020603050405020304" pitchFamily="18" charset="0"/>
                <a:cs typeface="Times New Roman" panose="02020603050405020304" pitchFamily="18" charset="0"/>
              </a:rPr>
              <a:t>thấp</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hơn</a:t>
            </a:r>
            <a:r>
              <a:rPr lang="en-US" sz="2800" dirty="0" smtClean="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giá </a:t>
            </a:r>
            <a:r>
              <a:rPr lang="vi-VN" sz="2800" dirty="0">
                <a:latin typeface="Times New Roman" panose="02020603050405020304" pitchFamily="18" charset="0"/>
                <a:cs typeface="Times New Roman" panose="02020603050405020304" pitchFamily="18" charset="0"/>
              </a:rPr>
              <a:t>thực tế mua lại</a:t>
            </a:r>
            <a:endParaRPr lang="en-US" sz="2800" dirty="0">
              <a:latin typeface="Times New Roman" panose="02020603050405020304" pitchFamily="18" charset="0"/>
              <a:cs typeface="Times New Roman" panose="02020603050405020304" pitchFamily="18" charset="0"/>
            </a:endParaRPr>
          </a:p>
        </p:txBody>
      </p:sp>
      <p:sp>
        <p:nvSpPr>
          <p:cNvPr id="9" name="Rectangle 8"/>
          <p:cNvSpPr/>
          <p:nvPr/>
        </p:nvSpPr>
        <p:spPr>
          <a:xfrm>
            <a:off x="0" y="2633331"/>
            <a:ext cx="9144000" cy="1384995"/>
          </a:xfrm>
          <a:prstGeom prst="rect">
            <a:avLst/>
          </a:prstGeom>
        </p:spPr>
        <p:txBody>
          <a:bodyPr wrap="square">
            <a:spAutoFit/>
          </a:bodyPr>
          <a:lstStyle/>
          <a:p>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Nợ</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TK 1111, 1112:</a:t>
            </a:r>
          </a:p>
          <a:p>
            <a:r>
              <a:rPr lang="en-US" sz="2800" dirty="0" err="1" smtClean="0">
                <a:latin typeface="Times New Roman" panose="02020603050405020304" pitchFamily="18" charset="0"/>
                <a:cs typeface="Times New Roman" panose="02020603050405020304" pitchFamily="18" charset="0"/>
              </a:rPr>
              <a:t>Nợ</a:t>
            </a:r>
            <a:r>
              <a:rPr lang="en-US" sz="2800" dirty="0" smtClean="0">
                <a:latin typeface="Times New Roman" panose="02020603050405020304" pitchFamily="18" charset="0"/>
                <a:cs typeface="Times New Roman" panose="02020603050405020304" pitchFamily="18" charset="0"/>
              </a:rPr>
              <a:t> TK </a:t>
            </a:r>
            <a:r>
              <a:rPr lang="en-US" sz="2800" b="1" dirty="0" smtClean="0">
                <a:solidFill>
                  <a:srgbClr val="FF0000"/>
                </a:solidFill>
                <a:latin typeface="Times New Roman" panose="02020603050405020304" pitchFamily="18" charset="0"/>
                <a:cs typeface="Times New Roman" panose="02020603050405020304" pitchFamily="18" charset="0"/>
              </a:rPr>
              <a:t>4112: </a:t>
            </a:r>
            <a:r>
              <a:rPr lang="en-US" sz="2800" b="1" dirty="0" err="1" smtClean="0">
                <a:solidFill>
                  <a:srgbClr val="FF0000"/>
                </a:solidFill>
                <a:latin typeface="Times New Roman" panose="02020603050405020304" pitchFamily="18" charset="0"/>
                <a:cs typeface="Times New Roman" panose="02020603050405020304" pitchFamily="18" charset="0"/>
              </a:rPr>
              <a:t>số</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chênh</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lệch</a:t>
            </a:r>
            <a:endParaRPr lang="en-US" sz="2800" b="1" dirty="0" smtClean="0">
              <a:solidFill>
                <a:srgbClr val="FF0000"/>
              </a:solidFill>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Có</a:t>
            </a:r>
            <a:r>
              <a:rPr lang="en-US" sz="2800" dirty="0" smtClean="0">
                <a:latin typeface="Times New Roman" panose="02020603050405020304" pitchFamily="18" charset="0"/>
                <a:cs typeface="Times New Roman" panose="02020603050405020304" pitchFamily="18" charset="0"/>
              </a:rPr>
              <a:t> TK  419:</a:t>
            </a:r>
            <a:endParaRPr lang="en-US" sz="2800" dirty="0">
              <a:latin typeface="Times New Roman" panose="02020603050405020304" pitchFamily="18" charset="0"/>
              <a:cs typeface="Times New Roman" panose="02020603050405020304" pitchFamily="18" charset="0"/>
            </a:endParaRPr>
          </a:p>
        </p:txBody>
      </p:sp>
      <p:sp>
        <p:nvSpPr>
          <p:cNvPr id="7" name="Rectangle 6"/>
          <p:cNvSpPr/>
          <p:nvPr/>
        </p:nvSpPr>
        <p:spPr>
          <a:xfrm>
            <a:off x="0" y="4058613"/>
            <a:ext cx="9144000" cy="523220"/>
          </a:xfrm>
          <a:prstGeom prst="rect">
            <a:avLst/>
          </a:prstGeom>
        </p:spPr>
        <p:txBody>
          <a:bodyPr wrap="square">
            <a:spAutoFit/>
          </a:bodyPr>
          <a:lstStyle/>
          <a:p>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(4)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Doanh</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nghiệp</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Hủy</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bỏ</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cổ</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phiếu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quỹ</a:t>
            </a:r>
            <a:endParaRPr lang="en-US" sz="2800" dirty="0">
              <a:latin typeface="Times New Roman" panose="02020603050405020304" pitchFamily="18" charset="0"/>
              <a:cs typeface="Times New Roman" panose="02020603050405020304" pitchFamily="18" charset="0"/>
            </a:endParaRPr>
          </a:p>
        </p:txBody>
      </p:sp>
      <p:sp>
        <p:nvSpPr>
          <p:cNvPr id="10" name="Rectangle 9"/>
          <p:cNvSpPr/>
          <p:nvPr/>
        </p:nvSpPr>
        <p:spPr>
          <a:xfrm>
            <a:off x="0" y="4791938"/>
            <a:ext cx="9144000" cy="1384995"/>
          </a:xfrm>
          <a:prstGeom prst="rect">
            <a:avLst/>
          </a:prstGeom>
        </p:spPr>
        <p:txBody>
          <a:bodyPr wrap="square">
            <a:spAutoFit/>
          </a:bodyPr>
          <a:lstStyle/>
          <a:p>
            <a:r>
              <a:rPr lang="vi-VN" sz="2800" dirty="0">
                <a:latin typeface="Times New Roman" panose="02020603050405020304" pitchFamily="18" charset="0"/>
                <a:cs typeface="Times New Roman" panose="02020603050405020304" pitchFamily="18" charset="0"/>
              </a:rPr>
              <a:t>Nợ TK 4111 - </a:t>
            </a:r>
            <a:r>
              <a:rPr lang="vi-VN" sz="2800" dirty="0" smtClean="0">
                <a:latin typeface="Times New Roman" panose="02020603050405020304" pitchFamily="18" charset="0"/>
                <a:cs typeface="Times New Roman" panose="02020603050405020304" pitchFamily="18" charset="0"/>
              </a:rPr>
              <a:t>(</a:t>
            </a:r>
            <a:r>
              <a:rPr lang="vi-VN" sz="2800" dirty="0">
                <a:latin typeface="Times New Roman" panose="02020603050405020304" pitchFamily="18" charset="0"/>
                <a:cs typeface="Times New Roman" panose="02020603050405020304" pitchFamily="18" charset="0"/>
              </a:rPr>
              <a:t>mệnh giá của số cổ phiếu huỷ bỏ);</a:t>
            </a:r>
            <a:endParaRPr lang="en-US" sz="2800" dirty="0">
              <a:latin typeface="Times New Roman" panose="02020603050405020304" pitchFamily="18" charset="0"/>
              <a:cs typeface="Times New Roman" panose="02020603050405020304" pitchFamily="18" charset="0"/>
            </a:endParaRPr>
          </a:p>
          <a:p>
            <a:r>
              <a:rPr lang="vi-VN" sz="2800" dirty="0">
                <a:latin typeface="Times New Roman" panose="02020603050405020304" pitchFamily="18" charset="0"/>
                <a:cs typeface="Times New Roman" panose="02020603050405020304" pitchFamily="18" charset="0"/>
              </a:rPr>
              <a:t>Nợ TK 4112 - </a:t>
            </a:r>
            <a:r>
              <a:rPr lang="vi-VN" sz="2800" dirty="0" smtClean="0">
                <a:latin typeface="Times New Roman" panose="02020603050405020304" pitchFamily="18" charset="0"/>
                <a:cs typeface="Times New Roman" panose="02020603050405020304" pitchFamily="18" charset="0"/>
              </a:rPr>
              <a:t>(</a:t>
            </a:r>
            <a:r>
              <a:rPr lang="vi-VN" sz="2800" dirty="0">
                <a:latin typeface="Times New Roman" panose="02020603050405020304" pitchFamily="18" charset="0"/>
                <a:cs typeface="Times New Roman" panose="02020603050405020304" pitchFamily="18" charset="0"/>
              </a:rPr>
              <a:t>giá mua lại cao hơn mệnh giá) </a:t>
            </a:r>
            <a:endParaRPr lang="en-US" sz="2800" dirty="0">
              <a:latin typeface="Times New Roman" panose="02020603050405020304" pitchFamily="18" charset="0"/>
              <a:cs typeface="Times New Roman" panose="02020603050405020304" pitchFamily="18" charset="0"/>
            </a:endParaRPr>
          </a:p>
          <a:p>
            <a:r>
              <a:rPr lang="vi-VN" sz="2800" dirty="0">
                <a:latin typeface="Times New Roman" panose="02020603050405020304" pitchFamily="18" charset="0"/>
                <a:cs typeface="Times New Roman" panose="02020603050405020304" pitchFamily="18" charset="0"/>
              </a:rPr>
              <a:t>	Có TK 419 - </a:t>
            </a:r>
            <a:r>
              <a:rPr lang="vi-VN" sz="2800" dirty="0" smtClean="0">
                <a:latin typeface="Times New Roman" panose="02020603050405020304" pitchFamily="18" charset="0"/>
                <a:cs typeface="Times New Roman" panose="02020603050405020304" pitchFamily="18" charset="0"/>
              </a:rPr>
              <a:t>(</a:t>
            </a:r>
            <a:r>
              <a:rPr lang="vi-VN" sz="2800" dirty="0">
                <a:latin typeface="Times New Roman" panose="02020603050405020304" pitchFamily="18" charset="0"/>
                <a:cs typeface="Times New Roman" panose="02020603050405020304" pitchFamily="18" charset="0"/>
              </a:rPr>
              <a:t>giá thực tế mua lại cổ phiếu).</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2312382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4112" y="184654"/>
            <a:ext cx="8091237" cy="1054600"/>
          </a:xfrm>
        </p:spPr>
        <p:txBody>
          <a:bodyPr/>
          <a:lstStyle/>
          <a:p>
            <a:pPr algn="ctr"/>
            <a:r>
              <a:rPr lang="en-US" dirty="0" err="1" smtClean="0">
                <a:latin typeface="Times New Roman" panose="02020603050405020304" pitchFamily="18" charset="0"/>
                <a:cs typeface="Times New Roman" panose="02020603050405020304" pitchFamily="18" charset="0"/>
              </a:rPr>
              <a:t>VÍ</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DỤ</a:t>
            </a:r>
            <a:endParaRPr lang="en-US" dirty="0">
              <a:latin typeface="Times New Roman" panose="02020603050405020304" pitchFamily="18" charset="0"/>
              <a:cs typeface="Times New Roman" panose="02020603050405020304" pitchFamily="18" charset="0"/>
            </a:endParaRPr>
          </a:p>
        </p:txBody>
      </p:sp>
      <p:sp>
        <p:nvSpPr>
          <p:cNvPr id="6" name="Rectangle 5"/>
          <p:cNvSpPr/>
          <p:nvPr/>
        </p:nvSpPr>
        <p:spPr>
          <a:xfrm>
            <a:off x="0" y="1550160"/>
            <a:ext cx="9144000" cy="1384995"/>
          </a:xfrm>
          <a:prstGeom prst="rect">
            <a:avLst/>
          </a:prstGeom>
        </p:spPr>
        <p:txBody>
          <a:bodyPr wrap="square">
            <a:spAutoFit/>
          </a:bodyPr>
          <a:lstStyle/>
          <a:p>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1</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Công</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ty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mua</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lại</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cổ</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phiếu</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do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mình</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phát</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hành</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bằng</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tiền</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gửi</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ngân</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hàng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500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cp</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giá</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mua</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50.000 đ/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cp</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mệnh</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giá</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45.000 đ/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cp</a:t>
            </a:r>
            <a:endParaRPr lang="en-US" sz="2800" dirty="0">
              <a:latin typeface="Times New Roman" panose="02020603050405020304" pitchFamily="18" charset="0"/>
              <a:cs typeface="Times New Roman" panose="02020603050405020304" pitchFamily="18" charset="0"/>
            </a:endParaRPr>
          </a:p>
        </p:txBody>
      </p:sp>
      <p:sp>
        <p:nvSpPr>
          <p:cNvPr id="7" name="Rectangle 6"/>
          <p:cNvSpPr/>
          <p:nvPr/>
        </p:nvSpPr>
        <p:spPr>
          <a:xfrm>
            <a:off x="0" y="3061480"/>
            <a:ext cx="9144000" cy="1384995"/>
          </a:xfrm>
          <a:prstGeom prst="rect">
            <a:avLst/>
          </a:prstGeom>
        </p:spPr>
        <p:txBody>
          <a:bodyPr wrap="square">
            <a:spAutoFit/>
          </a:bodyPr>
          <a:lstStyle/>
          <a:p>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(2) </a:t>
            </a:r>
            <a:r>
              <a:rPr lang="en-US" sz="2800" dirty="0">
                <a:latin typeface="Times New Roman" panose="02020603050405020304" pitchFamily="18" charset="0"/>
                <a:cs typeface="Times New Roman" panose="02020603050405020304" pitchFamily="18" charset="0"/>
              </a:rPr>
              <a:t>T</a:t>
            </a:r>
            <a:r>
              <a:rPr lang="vi-VN" sz="2800" dirty="0" smtClean="0">
                <a:latin typeface="Times New Roman" panose="02020603050405020304" pitchFamily="18" charset="0"/>
                <a:cs typeface="Times New Roman" panose="02020603050405020304" pitchFamily="18" charset="0"/>
              </a:rPr>
              <a:t>ái </a:t>
            </a:r>
            <a:r>
              <a:rPr lang="vi-VN" sz="2800" dirty="0">
                <a:latin typeface="Times New Roman" panose="02020603050405020304" pitchFamily="18" charset="0"/>
                <a:cs typeface="Times New Roman" panose="02020603050405020304" pitchFamily="18" charset="0"/>
              </a:rPr>
              <a:t>phát </a:t>
            </a:r>
            <a:r>
              <a:rPr lang="vi-VN" sz="2800" dirty="0" smtClean="0">
                <a:latin typeface="Times New Roman" panose="02020603050405020304" pitchFamily="18" charset="0"/>
                <a:cs typeface="Times New Roman" panose="02020603050405020304" pitchFamily="18" charset="0"/>
              </a:rPr>
              <a:t>hành</a:t>
            </a:r>
            <a:r>
              <a:rPr lang="en-US" sz="2800" dirty="0" smtClean="0">
                <a:latin typeface="Times New Roman" panose="02020603050405020304" pitchFamily="18" charset="0"/>
                <a:cs typeface="Times New Roman" panose="02020603050405020304" pitchFamily="18" charset="0"/>
              </a:rPr>
              <a:t> 400</a:t>
            </a:r>
            <a:r>
              <a:rPr lang="vi-VN" sz="2800" dirty="0" smtClean="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cổ phiếu quỹ với </a:t>
            </a:r>
            <a:r>
              <a:rPr lang="vi-VN" sz="2800" dirty="0" smtClean="0">
                <a:latin typeface="Times New Roman" panose="02020603050405020304" pitchFamily="18" charset="0"/>
                <a:cs typeface="Times New Roman" panose="02020603050405020304" pitchFamily="18" charset="0"/>
              </a:rPr>
              <a:t>giá</a:t>
            </a:r>
            <a:r>
              <a:rPr lang="en-US" sz="2800" dirty="0" smtClean="0">
                <a:latin typeface="Times New Roman" panose="02020603050405020304" pitchFamily="18" charset="0"/>
                <a:cs typeface="Times New Roman" panose="02020603050405020304" pitchFamily="18" charset="0"/>
              </a:rPr>
              <a:t> 60.000 đ/ </a:t>
            </a:r>
            <a:r>
              <a:rPr lang="en-US" sz="2800" dirty="0" err="1" smtClean="0">
                <a:latin typeface="Times New Roman" panose="02020603050405020304" pitchFamily="18" charset="0"/>
                <a:cs typeface="Times New Roman" panose="02020603050405020304" pitchFamily="18" charset="0"/>
              </a:rPr>
              <a:t>cp</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bằng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TGNH</a:t>
            </a:r>
            <a:endParaRPr lang="en-US" sz="2800" dirty="0" smtClean="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( 3)  </a:t>
            </a:r>
            <a:r>
              <a:rPr lang="en-US" sz="2800" dirty="0" err="1" smtClean="0">
                <a:latin typeface="Times New Roman" panose="02020603050405020304" pitchFamily="18" charset="0"/>
                <a:cs typeface="Times New Roman" panose="02020603050405020304" pitchFamily="18" charset="0"/>
              </a:rPr>
              <a:t>Hủy</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bỏ</a:t>
            </a:r>
            <a:r>
              <a:rPr lang="en-US" sz="2800" dirty="0" smtClean="0">
                <a:latin typeface="Times New Roman" panose="02020603050405020304" pitchFamily="18" charset="0"/>
                <a:cs typeface="Times New Roman" panose="02020603050405020304" pitchFamily="18" charset="0"/>
              </a:rPr>
              <a:t> 100 </a:t>
            </a:r>
            <a:r>
              <a:rPr lang="en-US" sz="2800" dirty="0" err="1" smtClean="0">
                <a:latin typeface="Times New Roman" panose="02020603050405020304" pitchFamily="18" charset="0"/>
                <a:cs typeface="Times New Roman" panose="02020603050405020304" pitchFamily="18" charset="0"/>
              </a:rPr>
              <a:t>cổ</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phiếu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quỹ</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đã</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phát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hành</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8457261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 name="Rectangle 2"/>
          <p:cNvSpPr txBox="1">
            <a:spLocks noChangeArrowheads="1"/>
          </p:cNvSpPr>
          <p:nvPr/>
        </p:nvSpPr>
        <p:spPr>
          <a:xfrm>
            <a:off x="21052" y="320675"/>
            <a:ext cx="8582618" cy="823914"/>
          </a:xfrm>
          <a:prstGeom prst="rect">
            <a:avLst/>
          </a:prstGeom>
        </p:spPr>
        <p:txBody>
          <a:bodyPr/>
          <a:lst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a:lstStyle>
          <a:p>
            <a:pPr algn="ctr"/>
            <a:r>
              <a:rPr lang="en-US" sz="2800" dirty="0" smtClean="0">
                <a:solidFill>
                  <a:srgbClr val="C00000"/>
                </a:solidFill>
                <a:latin typeface="Arial" panose="020B0604020202020204" pitchFamily="34" charset="0"/>
                <a:cs typeface="Arial" panose="020B0604020202020204" pitchFamily="34" charset="0"/>
              </a:rPr>
              <a:t>1.4 </a:t>
            </a:r>
            <a:r>
              <a:rPr lang="en-US" sz="2800" dirty="0" err="1" smtClean="0">
                <a:solidFill>
                  <a:srgbClr val="C00000"/>
                </a:solidFill>
                <a:latin typeface="Arial" panose="020B0604020202020204" pitchFamily="34" charset="0"/>
                <a:cs typeface="Arial" panose="020B0604020202020204" pitchFamily="34" charset="0"/>
              </a:rPr>
              <a:t>Kế</a:t>
            </a:r>
            <a:r>
              <a:rPr lang="en-US" sz="2800" dirty="0" smtClean="0">
                <a:solidFill>
                  <a:srgbClr val="C00000"/>
                </a:solidFill>
                <a:latin typeface="Arial" panose="020B0604020202020204" pitchFamily="34" charset="0"/>
                <a:cs typeface="Arial" panose="020B0604020202020204" pitchFamily="34" charset="0"/>
              </a:rPr>
              <a:t> </a:t>
            </a:r>
            <a:r>
              <a:rPr lang="en-US" sz="2800" dirty="0" err="1" smtClean="0">
                <a:solidFill>
                  <a:srgbClr val="C00000"/>
                </a:solidFill>
                <a:latin typeface="Arial" panose="020B0604020202020204" pitchFamily="34" charset="0"/>
                <a:cs typeface="Arial" panose="020B0604020202020204" pitchFamily="34" charset="0"/>
              </a:rPr>
              <a:t>toán</a:t>
            </a:r>
            <a:r>
              <a:rPr lang="en-US" sz="2800" dirty="0" smtClean="0">
                <a:solidFill>
                  <a:srgbClr val="C00000"/>
                </a:solidFill>
                <a:latin typeface="Arial" panose="020B0604020202020204" pitchFamily="34" charset="0"/>
                <a:cs typeface="Arial" panose="020B0604020202020204" pitchFamily="34" charset="0"/>
              </a:rPr>
              <a:t> </a:t>
            </a:r>
            <a:r>
              <a:rPr lang="en-US" sz="2800" dirty="0" err="1" smtClean="0">
                <a:solidFill>
                  <a:srgbClr val="C00000"/>
                </a:solidFill>
                <a:latin typeface="Arial" panose="020B0604020202020204" pitchFamily="34" charset="0"/>
                <a:cs typeface="Arial" panose="020B0604020202020204" pitchFamily="34" charset="0"/>
              </a:rPr>
              <a:t>Lợi</a:t>
            </a:r>
            <a:r>
              <a:rPr lang="en-US" sz="2800" dirty="0" smtClean="0">
                <a:solidFill>
                  <a:srgbClr val="C00000"/>
                </a:solidFill>
                <a:latin typeface="Arial" panose="020B0604020202020204" pitchFamily="34" charset="0"/>
                <a:cs typeface="Arial" panose="020B0604020202020204" pitchFamily="34" charset="0"/>
              </a:rPr>
              <a:t> </a:t>
            </a:r>
            <a:r>
              <a:rPr lang="en-US" sz="2800" dirty="0" err="1" smtClean="0">
                <a:solidFill>
                  <a:srgbClr val="C00000"/>
                </a:solidFill>
                <a:latin typeface="Arial" panose="020B0604020202020204" pitchFamily="34" charset="0"/>
                <a:cs typeface="Arial" panose="020B0604020202020204" pitchFamily="34" charset="0"/>
              </a:rPr>
              <a:t>nhuận</a:t>
            </a:r>
            <a:r>
              <a:rPr lang="en-US" sz="2800" dirty="0" smtClean="0">
                <a:solidFill>
                  <a:srgbClr val="C00000"/>
                </a:solidFill>
                <a:latin typeface="Arial" panose="020B0604020202020204" pitchFamily="34" charset="0"/>
                <a:cs typeface="Arial" panose="020B0604020202020204" pitchFamily="34" charset="0"/>
              </a:rPr>
              <a:t> </a:t>
            </a:r>
            <a:r>
              <a:rPr lang="en-US" sz="2800" dirty="0" err="1" smtClean="0">
                <a:solidFill>
                  <a:srgbClr val="C00000"/>
                </a:solidFill>
                <a:latin typeface="Arial" panose="020B0604020202020204" pitchFamily="34" charset="0"/>
                <a:cs typeface="Arial" panose="020B0604020202020204" pitchFamily="34" charset="0"/>
              </a:rPr>
              <a:t>sau</a:t>
            </a:r>
            <a:r>
              <a:rPr lang="en-US" sz="2800" dirty="0" smtClean="0">
                <a:solidFill>
                  <a:srgbClr val="C00000"/>
                </a:solidFill>
                <a:latin typeface="Arial" panose="020B0604020202020204" pitchFamily="34" charset="0"/>
                <a:cs typeface="Arial" panose="020B0604020202020204" pitchFamily="34" charset="0"/>
              </a:rPr>
              <a:t> </a:t>
            </a:r>
            <a:r>
              <a:rPr lang="en-US" sz="2800" dirty="0" err="1" smtClean="0">
                <a:solidFill>
                  <a:srgbClr val="C00000"/>
                </a:solidFill>
                <a:latin typeface="Arial" panose="020B0604020202020204" pitchFamily="34" charset="0"/>
                <a:cs typeface="Arial" panose="020B0604020202020204" pitchFamily="34" charset="0"/>
              </a:rPr>
              <a:t>thuê</a:t>
            </a:r>
            <a:r>
              <a:rPr lang="en-US" sz="2800" dirty="0" smtClean="0">
                <a:solidFill>
                  <a:srgbClr val="C00000"/>
                </a:solidFill>
                <a:latin typeface="Arial" panose="020B0604020202020204" pitchFamily="34" charset="0"/>
                <a:cs typeface="Arial" panose="020B0604020202020204" pitchFamily="34" charset="0"/>
              </a:rPr>
              <a:t>́ </a:t>
            </a:r>
            <a:r>
              <a:rPr lang="en-US" sz="2800" dirty="0" err="1" smtClean="0">
                <a:solidFill>
                  <a:srgbClr val="C00000"/>
                </a:solidFill>
                <a:latin typeface="Arial" panose="020B0604020202020204" pitchFamily="34" charset="0"/>
                <a:cs typeface="Arial" panose="020B0604020202020204" pitchFamily="34" charset="0"/>
              </a:rPr>
              <a:t>chưa</a:t>
            </a:r>
            <a:r>
              <a:rPr lang="en-US" sz="2800" dirty="0" smtClean="0">
                <a:solidFill>
                  <a:srgbClr val="C00000"/>
                </a:solidFill>
                <a:latin typeface="Arial" panose="020B0604020202020204" pitchFamily="34" charset="0"/>
                <a:cs typeface="Arial" panose="020B0604020202020204" pitchFamily="34" charset="0"/>
              </a:rPr>
              <a:t> </a:t>
            </a:r>
            <a:r>
              <a:rPr lang="en-US" sz="2800" dirty="0" err="1" smtClean="0">
                <a:solidFill>
                  <a:srgbClr val="C00000"/>
                </a:solidFill>
                <a:latin typeface="Arial" panose="020B0604020202020204" pitchFamily="34" charset="0"/>
                <a:cs typeface="Arial" panose="020B0604020202020204" pitchFamily="34" charset="0"/>
              </a:rPr>
              <a:t>phân</a:t>
            </a:r>
            <a:r>
              <a:rPr lang="en-US" sz="2800" dirty="0" smtClean="0">
                <a:solidFill>
                  <a:srgbClr val="C00000"/>
                </a:solidFill>
                <a:latin typeface="Arial" panose="020B0604020202020204" pitchFamily="34" charset="0"/>
                <a:cs typeface="Arial" panose="020B0604020202020204" pitchFamily="34" charset="0"/>
              </a:rPr>
              <a:t> </a:t>
            </a:r>
            <a:r>
              <a:rPr lang="en-US" sz="2800" dirty="0" err="1" smtClean="0">
                <a:solidFill>
                  <a:srgbClr val="C00000"/>
                </a:solidFill>
                <a:latin typeface="Arial" panose="020B0604020202020204" pitchFamily="34" charset="0"/>
                <a:cs typeface="Arial" panose="020B0604020202020204" pitchFamily="34" charset="0"/>
              </a:rPr>
              <a:t>phối</a:t>
            </a:r>
            <a:endParaRPr lang="en-US" sz="2800" dirty="0" smtClean="0">
              <a:solidFill>
                <a:srgbClr val="C00000"/>
              </a:solidFill>
              <a:latin typeface="Arial" panose="020B0604020202020204" pitchFamily="34" charset="0"/>
              <a:cs typeface="Arial" panose="020B0604020202020204" pitchFamily="34" charset="0"/>
            </a:endParaRPr>
          </a:p>
          <a:p>
            <a:pPr algn="ctr"/>
            <a:endParaRPr lang="en-US" sz="2800" dirty="0" smtClean="0">
              <a:solidFill>
                <a:srgbClr val="C00000"/>
              </a:solidFill>
              <a:latin typeface="Arial" panose="020B0604020202020204" pitchFamily="34" charset="0"/>
              <a:cs typeface="Arial" panose="020B0604020202020204" pitchFamily="34" charset="0"/>
            </a:endParaRPr>
          </a:p>
        </p:txBody>
      </p:sp>
      <p:sp>
        <p:nvSpPr>
          <p:cNvPr id="2" name="TextBox 1"/>
          <p:cNvSpPr txBox="1"/>
          <p:nvPr/>
        </p:nvSpPr>
        <p:spPr>
          <a:xfrm>
            <a:off x="218209" y="3013364"/>
            <a:ext cx="1257300" cy="1938992"/>
          </a:xfrm>
          <a:prstGeom prst="rect">
            <a:avLst/>
          </a:prstGeom>
          <a:solidFill>
            <a:schemeClr val="accent1">
              <a:lumMod val="75000"/>
            </a:schemeClr>
          </a:solidFill>
        </p:spPr>
        <p:txBody>
          <a:bodyPr wrap="square" rtlCol="0">
            <a:spAutoFit/>
          </a:bodyPr>
          <a:lstStyle/>
          <a:p>
            <a:pPr algn="ctr"/>
            <a:r>
              <a:rPr lang="en-US" sz="2400" dirty="0" smtClean="0">
                <a:solidFill>
                  <a:schemeClr val="bg1"/>
                </a:solidFill>
                <a:latin typeface="Arial" pitchFamily="34" charset="0"/>
                <a:cs typeface="Arial" pitchFamily="34" charset="0"/>
              </a:rPr>
              <a:t>LN </a:t>
            </a:r>
            <a:r>
              <a:rPr lang="en-US" sz="2400" dirty="0" err="1" smtClean="0">
                <a:solidFill>
                  <a:schemeClr val="bg1"/>
                </a:solidFill>
                <a:latin typeface="Arial" pitchFamily="34" charset="0"/>
                <a:cs typeface="Arial" pitchFamily="34" charset="0"/>
              </a:rPr>
              <a:t>sau</a:t>
            </a:r>
            <a:r>
              <a:rPr lang="en-US" sz="2400" dirty="0" smtClean="0">
                <a:solidFill>
                  <a:schemeClr val="bg1"/>
                </a:solidFill>
                <a:latin typeface="Arial" pitchFamily="34" charset="0"/>
                <a:cs typeface="Arial" pitchFamily="34" charset="0"/>
              </a:rPr>
              <a:t> </a:t>
            </a:r>
            <a:r>
              <a:rPr lang="en-US" sz="2400" dirty="0" err="1" smtClean="0">
                <a:solidFill>
                  <a:schemeClr val="bg1"/>
                </a:solidFill>
                <a:latin typeface="Arial" pitchFamily="34" charset="0"/>
                <a:cs typeface="Arial" pitchFamily="34" charset="0"/>
              </a:rPr>
              <a:t>thuê</a:t>
            </a:r>
            <a:r>
              <a:rPr lang="en-US" sz="2400" dirty="0" smtClean="0">
                <a:solidFill>
                  <a:schemeClr val="bg1"/>
                </a:solidFill>
                <a:latin typeface="Arial" pitchFamily="34" charset="0"/>
                <a:cs typeface="Arial" pitchFamily="34" charset="0"/>
              </a:rPr>
              <a:t>́ </a:t>
            </a:r>
            <a:r>
              <a:rPr lang="en-US" sz="2400" dirty="0" err="1" smtClean="0">
                <a:solidFill>
                  <a:schemeClr val="bg1"/>
                </a:solidFill>
                <a:latin typeface="Arial" pitchFamily="34" charset="0"/>
                <a:cs typeface="Arial" pitchFamily="34" charset="0"/>
              </a:rPr>
              <a:t>chưa</a:t>
            </a:r>
            <a:r>
              <a:rPr lang="en-US" sz="2400" dirty="0" smtClean="0">
                <a:solidFill>
                  <a:schemeClr val="bg1"/>
                </a:solidFill>
                <a:latin typeface="Arial" pitchFamily="34" charset="0"/>
                <a:cs typeface="Arial" pitchFamily="34" charset="0"/>
              </a:rPr>
              <a:t> PP </a:t>
            </a:r>
            <a:r>
              <a:rPr lang="en-US" sz="2400" dirty="0" err="1" smtClean="0">
                <a:solidFill>
                  <a:schemeClr val="bg1"/>
                </a:solidFill>
                <a:latin typeface="Arial" pitchFamily="34" charset="0"/>
                <a:cs typeface="Arial" pitchFamily="34" charset="0"/>
              </a:rPr>
              <a:t>của</a:t>
            </a:r>
            <a:r>
              <a:rPr lang="en-US" sz="2400" dirty="0" smtClean="0">
                <a:solidFill>
                  <a:schemeClr val="bg1"/>
                </a:solidFill>
                <a:latin typeface="Arial" pitchFamily="34" charset="0"/>
                <a:cs typeface="Arial" pitchFamily="34" charset="0"/>
              </a:rPr>
              <a:t> DN</a:t>
            </a:r>
            <a:endParaRPr lang="en-US" sz="2400" dirty="0">
              <a:solidFill>
                <a:schemeClr val="bg1"/>
              </a:solidFill>
              <a:latin typeface="Arial" pitchFamily="34" charset="0"/>
              <a:cs typeface="Arial" pitchFamily="34" charset="0"/>
            </a:endParaRPr>
          </a:p>
        </p:txBody>
      </p:sp>
      <p:sp>
        <p:nvSpPr>
          <p:cNvPr id="3" name="Oval 2"/>
          <p:cNvSpPr/>
          <p:nvPr/>
        </p:nvSpPr>
        <p:spPr>
          <a:xfrm>
            <a:off x="1922318" y="2441869"/>
            <a:ext cx="2753591" cy="1246909"/>
          </a:xfrm>
          <a:prstGeom prst="ellipse">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err="1" smtClean="0">
                <a:solidFill>
                  <a:srgbClr val="0000FF"/>
                </a:solidFill>
                <a:latin typeface="Arial" pitchFamily="34" charset="0"/>
                <a:cs typeface="Arial" pitchFamily="34" charset="0"/>
              </a:rPr>
              <a:t>Lợi</a:t>
            </a:r>
            <a:r>
              <a:rPr lang="en-US" sz="2000" dirty="0" smtClean="0">
                <a:solidFill>
                  <a:srgbClr val="0000FF"/>
                </a:solidFill>
                <a:latin typeface="Arial" pitchFamily="34" charset="0"/>
                <a:cs typeface="Arial" pitchFamily="34" charset="0"/>
              </a:rPr>
              <a:t> </a:t>
            </a:r>
            <a:r>
              <a:rPr lang="en-US" sz="2000" dirty="0" err="1" smtClean="0">
                <a:solidFill>
                  <a:srgbClr val="0000FF"/>
                </a:solidFill>
                <a:latin typeface="Arial" pitchFamily="34" charset="0"/>
                <a:cs typeface="Arial" pitchFamily="34" charset="0"/>
              </a:rPr>
              <a:t>nhuận</a:t>
            </a:r>
            <a:r>
              <a:rPr lang="en-US" sz="2000" dirty="0" smtClean="0">
                <a:solidFill>
                  <a:srgbClr val="0000FF"/>
                </a:solidFill>
                <a:latin typeface="Arial" pitchFamily="34" charset="0"/>
                <a:cs typeface="Arial" pitchFamily="34" charset="0"/>
              </a:rPr>
              <a:t> </a:t>
            </a:r>
            <a:r>
              <a:rPr lang="en-US" sz="2000" dirty="0" err="1" smtClean="0">
                <a:solidFill>
                  <a:srgbClr val="0000FF"/>
                </a:solidFill>
                <a:latin typeface="Arial" pitchFamily="34" charset="0"/>
                <a:cs typeface="Arial" pitchFamily="34" charset="0"/>
              </a:rPr>
              <a:t>tư</a:t>
            </a:r>
            <a:r>
              <a:rPr lang="en-US" sz="2000" dirty="0" smtClean="0">
                <a:solidFill>
                  <a:srgbClr val="0000FF"/>
                </a:solidFill>
                <a:latin typeface="Arial" pitchFamily="34" charset="0"/>
                <a:cs typeface="Arial" pitchFamily="34" charset="0"/>
              </a:rPr>
              <a:t>̀ HĐSXKD </a:t>
            </a:r>
            <a:r>
              <a:rPr lang="en-US" sz="2000" dirty="0" err="1" smtClean="0">
                <a:solidFill>
                  <a:srgbClr val="0000FF"/>
                </a:solidFill>
                <a:latin typeface="Arial" pitchFamily="34" charset="0"/>
                <a:cs typeface="Arial" pitchFamily="34" charset="0"/>
              </a:rPr>
              <a:t>thông</a:t>
            </a:r>
            <a:r>
              <a:rPr lang="en-US" sz="2000" dirty="0" smtClean="0">
                <a:solidFill>
                  <a:srgbClr val="0000FF"/>
                </a:solidFill>
                <a:latin typeface="Arial" pitchFamily="34" charset="0"/>
                <a:cs typeface="Arial" pitchFamily="34" charset="0"/>
              </a:rPr>
              <a:t> </a:t>
            </a:r>
            <a:r>
              <a:rPr lang="en-US" sz="2000" dirty="0" err="1" smtClean="0">
                <a:solidFill>
                  <a:srgbClr val="0000FF"/>
                </a:solidFill>
                <a:latin typeface="Arial" pitchFamily="34" charset="0"/>
                <a:cs typeface="Arial" pitchFamily="34" charset="0"/>
              </a:rPr>
              <a:t>thường</a:t>
            </a:r>
            <a:endParaRPr lang="en-US" sz="2000" dirty="0">
              <a:solidFill>
                <a:srgbClr val="0000FF"/>
              </a:solidFill>
              <a:latin typeface="Arial" pitchFamily="34" charset="0"/>
              <a:cs typeface="Arial" pitchFamily="34" charset="0"/>
            </a:endParaRPr>
          </a:p>
        </p:txBody>
      </p:sp>
      <p:sp>
        <p:nvSpPr>
          <p:cNvPr id="6" name="Oval 5"/>
          <p:cNvSpPr/>
          <p:nvPr/>
        </p:nvSpPr>
        <p:spPr>
          <a:xfrm>
            <a:off x="2074718" y="4485431"/>
            <a:ext cx="2753591" cy="1246909"/>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err="1" smtClean="0">
                <a:solidFill>
                  <a:srgbClr val="0000FF"/>
                </a:solidFill>
                <a:latin typeface="Arial" pitchFamily="34" charset="0"/>
                <a:cs typeface="Arial" pitchFamily="34" charset="0"/>
              </a:rPr>
              <a:t>Lợi</a:t>
            </a:r>
            <a:r>
              <a:rPr lang="en-US" sz="2000" dirty="0" smtClean="0">
                <a:solidFill>
                  <a:srgbClr val="0000FF"/>
                </a:solidFill>
                <a:latin typeface="Arial" pitchFamily="34" charset="0"/>
                <a:cs typeface="Arial" pitchFamily="34" charset="0"/>
              </a:rPr>
              <a:t> </a:t>
            </a:r>
            <a:r>
              <a:rPr lang="en-US" sz="2000" dirty="0" err="1" smtClean="0">
                <a:solidFill>
                  <a:srgbClr val="0000FF"/>
                </a:solidFill>
                <a:latin typeface="Arial" pitchFamily="34" charset="0"/>
                <a:cs typeface="Arial" pitchFamily="34" charset="0"/>
              </a:rPr>
              <a:t>nhuận</a:t>
            </a:r>
            <a:r>
              <a:rPr lang="en-US" sz="2000" dirty="0" smtClean="0">
                <a:solidFill>
                  <a:srgbClr val="0000FF"/>
                </a:solidFill>
                <a:latin typeface="Arial" pitchFamily="34" charset="0"/>
                <a:cs typeface="Arial" pitchFamily="34" charset="0"/>
              </a:rPr>
              <a:t> </a:t>
            </a:r>
            <a:r>
              <a:rPr lang="en-US" sz="2000" dirty="0" err="1" smtClean="0">
                <a:solidFill>
                  <a:srgbClr val="0000FF"/>
                </a:solidFill>
                <a:latin typeface="Arial" pitchFamily="34" charset="0"/>
                <a:cs typeface="Arial" pitchFamily="34" charset="0"/>
              </a:rPr>
              <a:t>tư</a:t>
            </a:r>
            <a:r>
              <a:rPr lang="en-US" sz="2000" dirty="0" smtClean="0">
                <a:solidFill>
                  <a:srgbClr val="0000FF"/>
                </a:solidFill>
                <a:latin typeface="Arial" pitchFamily="34" charset="0"/>
                <a:cs typeface="Arial" pitchFamily="34" charset="0"/>
              </a:rPr>
              <a:t>̀ </a:t>
            </a:r>
            <a:r>
              <a:rPr lang="en-US" sz="2000" dirty="0" err="1" smtClean="0">
                <a:solidFill>
                  <a:srgbClr val="0000FF"/>
                </a:solidFill>
                <a:latin typeface="Arial" pitchFamily="34" charset="0"/>
                <a:cs typeface="Arial" pitchFamily="34" charset="0"/>
              </a:rPr>
              <a:t>hoạt</a:t>
            </a:r>
            <a:r>
              <a:rPr lang="en-US" sz="2000" dirty="0" smtClean="0">
                <a:solidFill>
                  <a:srgbClr val="0000FF"/>
                </a:solidFill>
                <a:latin typeface="Arial" pitchFamily="34" charset="0"/>
                <a:cs typeface="Arial" pitchFamily="34" charset="0"/>
              </a:rPr>
              <a:t> </a:t>
            </a:r>
            <a:r>
              <a:rPr lang="en-US" sz="2000" dirty="0" err="1" smtClean="0">
                <a:solidFill>
                  <a:srgbClr val="0000FF"/>
                </a:solidFill>
                <a:latin typeface="Arial" pitchFamily="34" charset="0"/>
                <a:cs typeface="Arial" pitchFamily="34" charset="0"/>
              </a:rPr>
              <a:t>động</a:t>
            </a:r>
            <a:r>
              <a:rPr lang="en-US" sz="2000" dirty="0" smtClean="0">
                <a:solidFill>
                  <a:srgbClr val="0000FF"/>
                </a:solidFill>
                <a:latin typeface="Arial" pitchFamily="34" charset="0"/>
                <a:cs typeface="Arial" pitchFamily="34" charset="0"/>
              </a:rPr>
              <a:t> </a:t>
            </a:r>
            <a:r>
              <a:rPr lang="en-US" sz="2000" dirty="0" err="1" smtClean="0">
                <a:solidFill>
                  <a:srgbClr val="0000FF"/>
                </a:solidFill>
                <a:latin typeface="Arial" pitchFamily="34" charset="0"/>
                <a:cs typeface="Arial" pitchFamily="34" charset="0"/>
              </a:rPr>
              <a:t>khác</a:t>
            </a:r>
            <a:endParaRPr lang="en-US" sz="2000" dirty="0">
              <a:solidFill>
                <a:srgbClr val="0000FF"/>
              </a:solidFill>
              <a:latin typeface="Arial" pitchFamily="34" charset="0"/>
              <a:cs typeface="Arial" pitchFamily="34" charset="0"/>
            </a:endParaRPr>
          </a:p>
        </p:txBody>
      </p:sp>
      <p:sp>
        <p:nvSpPr>
          <p:cNvPr id="4" name="Rectangle 3"/>
          <p:cNvSpPr/>
          <p:nvPr/>
        </p:nvSpPr>
        <p:spPr>
          <a:xfrm>
            <a:off x="5455227" y="1766455"/>
            <a:ext cx="3148443" cy="789709"/>
          </a:xfrm>
          <a:prstGeom prst="rect">
            <a:avLst/>
          </a:prstGeom>
          <a:solidFill>
            <a:srgbClr val="FFC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err="1" smtClean="0">
                <a:solidFill>
                  <a:schemeClr val="tx1"/>
                </a:solidFill>
                <a:latin typeface="Arial" pitchFamily="34" charset="0"/>
                <a:cs typeface="Arial" pitchFamily="34" charset="0"/>
              </a:rPr>
              <a:t>Hoạt</a:t>
            </a:r>
            <a:r>
              <a:rPr lang="en-US" sz="2400" dirty="0" smtClean="0">
                <a:solidFill>
                  <a:schemeClr val="tx1"/>
                </a:solidFill>
                <a:latin typeface="Arial" pitchFamily="34" charset="0"/>
                <a:cs typeface="Arial" pitchFamily="34" charset="0"/>
              </a:rPr>
              <a:t> </a:t>
            </a:r>
            <a:r>
              <a:rPr lang="en-US" sz="2400" dirty="0" err="1" smtClean="0">
                <a:solidFill>
                  <a:schemeClr val="tx1"/>
                </a:solidFill>
                <a:latin typeface="Arial" pitchFamily="34" charset="0"/>
                <a:cs typeface="Arial" pitchFamily="34" charset="0"/>
              </a:rPr>
              <a:t>động</a:t>
            </a:r>
            <a:r>
              <a:rPr lang="en-US" sz="2400" dirty="0" smtClean="0">
                <a:solidFill>
                  <a:schemeClr val="tx1"/>
                </a:solidFill>
                <a:latin typeface="Arial" pitchFamily="34" charset="0"/>
                <a:cs typeface="Arial" pitchFamily="34" charset="0"/>
              </a:rPr>
              <a:t> </a:t>
            </a:r>
            <a:r>
              <a:rPr lang="en-US" sz="2400" dirty="0" err="1" smtClean="0">
                <a:solidFill>
                  <a:schemeClr val="tx1"/>
                </a:solidFill>
                <a:latin typeface="Arial" pitchFamily="34" charset="0"/>
                <a:cs typeface="Arial" pitchFamily="34" charset="0"/>
              </a:rPr>
              <a:t>kinh</a:t>
            </a:r>
            <a:r>
              <a:rPr lang="en-US" sz="2400" dirty="0" smtClean="0">
                <a:solidFill>
                  <a:schemeClr val="tx1"/>
                </a:solidFill>
                <a:latin typeface="Arial" pitchFamily="34" charset="0"/>
                <a:cs typeface="Arial" pitchFamily="34" charset="0"/>
              </a:rPr>
              <a:t> </a:t>
            </a:r>
            <a:r>
              <a:rPr lang="en-US" sz="2400" dirty="0" err="1" smtClean="0">
                <a:solidFill>
                  <a:schemeClr val="tx1"/>
                </a:solidFill>
                <a:latin typeface="Arial" pitchFamily="34" charset="0"/>
                <a:cs typeface="Arial" pitchFamily="34" charset="0"/>
              </a:rPr>
              <a:t>doanh</a:t>
            </a:r>
            <a:r>
              <a:rPr lang="en-US" sz="2400" dirty="0" smtClean="0">
                <a:solidFill>
                  <a:schemeClr val="tx1"/>
                </a:solidFill>
                <a:latin typeface="Arial" pitchFamily="34" charset="0"/>
                <a:cs typeface="Arial" pitchFamily="34" charset="0"/>
              </a:rPr>
              <a:t> </a:t>
            </a:r>
            <a:r>
              <a:rPr lang="en-US" sz="2400" dirty="0" err="1" smtClean="0">
                <a:solidFill>
                  <a:schemeClr val="tx1"/>
                </a:solidFill>
                <a:latin typeface="Arial" pitchFamily="34" charset="0"/>
                <a:cs typeface="Arial" pitchFamily="34" charset="0"/>
              </a:rPr>
              <a:t>chính</a:t>
            </a:r>
            <a:endParaRPr lang="en-US" sz="2400" dirty="0">
              <a:solidFill>
                <a:schemeClr val="tx1"/>
              </a:solidFill>
              <a:latin typeface="Arial" pitchFamily="34" charset="0"/>
              <a:cs typeface="Arial" pitchFamily="34" charset="0"/>
            </a:endParaRPr>
          </a:p>
        </p:txBody>
      </p:sp>
      <p:sp>
        <p:nvSpPr>
          <p:cNvPr id="8" name="Rectangle 7"/>
          <p:cNvSpPr/>
          <p:nvPr/>
        </p:nvSpPr>
        <p:spPr>
          <a:xfrm>
            <a:off x="5430980" y="3041083"/>
            <a:ext cx="3148443" cy="789709"/>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err="1" smtClean="0">
                <a:solidFill>
                  <a:schemeClr val="tx1"/>
                </a:solidFill>
                <a:latin typeface="Arial" pitchFamily="34" charset="0"/>
                <a:cs typeface="Arial" pitchFamily="34" charset="0"/>
              </a:rPr>
              <a:t>Hoạt</a:t>
            </a:r>
            <a:r>
              <a:rPr lang="en-US" sz="2400" dirty="0" smtClean="0">
                <a:solidFill>
                  <a:schemeClr val="tx1"/>
                </a:solidFill>
                <a:latin typeface="Arial" pitchFamily="34" charset="0"/>
                <a:cs typeface="Arial" pitchFamily="34" charset="0"/>
              </a:rPr>
              <a:t> </a:t>
            </a:r>
            <a:r>
              <a:rPr lang="en-US" sz="2400" dirty="0" err="1" smtClean="0">
                <a:solidFill>
                  <a:schemeClr val="tx1"/>
                </a:solidFill>
                <a:latin typeface="Arial" pitchFamily="34" charset="0"/>
                <a:cs typeface="Arial" pitchFamily="34" charset="0"/>
              </a:rPr>
              <a:t>động</a:t>
            </a:r>
            <a:r>
              <a:rPr lang="en-US" sz="2400" dirty="0" smtClean="0">
                <a:solidFill>
                  <a:schemeClr val="tx1"/>
                </a:solidFill>
                <a:latin typeface="Arial" pitchFamily="34" charset="0"/>
                <a:cs typeface="Arial" pitchFamily="34" charset="0"/>
              </a:rPr>
              <a:t> </a:t>
            </a:r>
            <a:r>
              <a:rPr lang="en-US" sz="2400" dirty="0" err="1" smtClean="0">
                <a:solidFill>
                  <a:schemeClr val="tx1"/>
                </a:solidFill>
                <a:latin typeface="Arial" pitchFamily="34" charset="0"/>
                <a:cs typeface="Arial" pitchFamily="34" charset="0"/>
              </a:rPr>
              <a:t>tài</a:t>
            </a:r>
            <a:r>
              <a:rPr lang="en-US" sz="2400" dirty="0" smtClean="0">
                <a:solidFill>
                  <a:schemeClr val="tx1"/>
                </a:solidFill>
                <a:latin typeface="Arial" pitchFamily="34" charset="0"/>
                <a:cs typeface="Arial" pitchFamily="34" charset="0"/>
              </a:rPr>
              <a:t> </a:t>
            </a:r>
            <a:r>
              <a:rPr lang="en-US" sz="2400" dirty="0" err="1" smtClean="0">
                <a:solidFill>
                  <a:schemeClr val="tx1"/>
                </a:solidFill>
                <a:latin typeface="Arial" pitchFamily="34" charset="0"/>
                <a:cs typeface="Arial" pitchFamily="34" charset="0"/>
              </a:rPr>
              <a:t>chính</a:t>
            </a:r>
            <a:endParaRPr lang="en-US" sz="2400" dirty="0">
              <a:solidFill>
                <a:schemeClr val="tx1"/>
              </a:solidFill>
              <a:latin typeface="Arial" pitchFamily="34" charset="0"/>
              <a:cs typeface="Arial" pitchFamily="34" charset="0"/>
            </a:endParaRPr>
          </a:p>
        </p:txBody>
      </p:sp>
      <p:cxnSp>
        <p:nvCxnSpPr>
          <p:cNvPr id="7" name="Straight Arrow Connector 6"/>
          <p:cNvCxnSpPr>
            <a:stCxn id="2" idx="3"/>
            <a:endCxn id="3" idx="3"/>
          </p:cNvCxnSpPr>
          <p:nvPr/>
        </p:nvCxnSpPr>
        <p:spPr>
          <a:xfrm flipV="1">
            <a:off x="1475509" y="3506172"/>
            <a:ext cx="850063" cy="476688"/>
          </a:xfrm>
          <a:prstGeom prst="straightConnector1">
            <a:avLst/>
          </a:prstGeom>
          <a:ln w="317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stCxn id="2" idx="3"/>
          </p:cNvCxnSpPr>
          <p:nvPr/>
        </p:nvCxnSpPr>
        <p:spPr>
          <a:xfrm>
            <a:off x="1475509" y="3982860"/>
            <a:ext cx="850063" cy="734613"/>
          </a:xfrm>
          <a:prstGeom prst="straightConnector1">
            <a:avLst/>
          </a:prstGeom>
          <a:ln w="317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4966855" y="2296391"/>
            <a:ext cx="31172" cy="1139546"/>
          </a:xfrm>
          <a:prstGeom prst="line">
            <a:avLst/>
          </a:prstGeom>
          <a:ln w="31750">
            <a:solidFill>
              <a:srgbClr val="660066"/>
            </a:solidFill>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4966855" y="2296391"/>
            <a:ext cx="488372" cy="0"/>
          </a:xfrm>
          <a:prstGeom prst="straightConnector1">
            <a:avLst/>
          </a:prstGeom>
          <a:ln w="31750">
            <a:solidFill>
              <a:srgbClr val="660066"/>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a:endCxn id="8" idx="1"/>
          </p:cNvCxnSpPr>
          <p:nvPr/>
        </p:nvCxnSpPr>
        <p:spPr>
          <a:xfrm>
            <a:off x="4982441" y="3435937"/>
            <a:ext cx="448539" cy="1"/>
          </a:xfrm>
          <a:prstGeom prst="straightConnector1">
            <a:avLst/>
          </a:prstGeom>
          <a:ln w="31750">
            <a:solidFill>
              <a:srgbClr val="660066"/>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a:stCxn id="3" idx="6"/>
          </p:cNvCxnSpPr>
          <p:nvPr/>
        </p:nvCxnSpPr>
        <p:spPr>
          <a:xfrm flipV="1">
            <a:off x="4675909" y="3065323"/>
            <a:ext cx="322118" cy="1"/>
          </a:xfrm>
          <a:prstGeom prst="line">
            <a:avLst/>
          </a:prstGeom>
          <a:ln w="31750">
            <a:solidFill>
              <a:srgbClr val="660066"/>
            </a:solidFill>
          </a:ln>
        </p:spPr>
        <p:style>
          <a:lnRef idx="1">
            <a:schemeClr val="accent1"/>
          </a:lnRef>
          <a:fillRef idx="0">
            <a:schemeClr val="accent1"/>
          </a:fillRef>
          <a:effectRef idx="0">
            <a:schemeClr val="accent1"/>
          </a:effectRef>
          <a:fontRef idx="minor">
            <a:schemeClr val="tx1"/>
          </a:fontRef>
        </p:style>
      </p:cxn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3520" y="3997910"/>
            <a:ext cx="2715903" cy="21254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060797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ChangeArrowheads="1"/>
          </p:cNvSpPr>
          <p:nvPr/>
        </p:nvSpPr>
        <p:spPr bwMode="auto">
          <a:xfrm>
            <a:off x="533400" y="1579418"/>
            <a:ext cx="8610600" cy="4059382"/>
          </a:xfrm>
          <a:prstGeom prst="rect">
            <a:avLst/>
          </a:prstGeom>
          <a:noFill/>
          <a:ln w="9525">
            <a:noFill/>
            <a:miter lim="800000"/>
            <a:headEnd/>
            <a:tailEnd/>
          </a:ln>
          <a:effectLst/>
        </p:spPr>
        <p:txBody>
          <a:bodyPr/>
          <a:lstStyle/>
          <a:p>
            <a:r>
              <a:rPr lang="en-US" sz="3200" dirty="0" err="1">
                <a:latin typeface="Arial" pitchFamily="34" charset="0"/>
                <a:cs typeface="Arial" pitchFamily="34" charset="0"/>
              </a:rPr>
              <a:t>Nội</a:t>
            </a:r>
            <a:r>
              <a:rPr lang="en-US" sz="3200" dirty="0">
                <a:latin typeface="Arial" pitchFamily="34" charset="0"/>
                <a:cs typeface="Arial" pitchFamily="34" charset="0"/>
              </a:rPr>
              <a:t> dung </a:t>
            </a:r>
            <a:r>
              <a:rPr lang="en-US" sz="3200" dirty="0" err="1">
                <a:latin typeface="Arial" pitchFamily="34" charset="0"/>
                <a:cs typeface="Arial" pitchFamily="34" charset="0"/>
              </a:rPr>
              <a:t>phân</a:t>
            </a:r>
            <a:r>
              <a:rPr lang="en-US" sz="3200" dirty="0">
                <a:latin typeface="Arial" pitchFamily="34" charset="0"/>
                <a:cs typeface="Arial" pitchFamily="34" charset="0"/>
              </a:rPr>
              <a:t> chia </a:t>
            </a:r>
            <a:r>
              <a:rPr lang="en-US" sz="3200" dirty="0" err="1">
                <a:latin typeface="Arial" pitchFamily="34" charset="0"/>
                <a:cs typeface="Arial" pitchFamily="34" charset="0"/>
              </a:rPr>
              <a:t>lợi</a:t>
            </a:r>
            <a:r>
              <a:rPr lang="en-US" sz="3200" dirty="0">
                <a:latin typeface="Arial" pitchFamily="34" charset="0"/>
                <a:cs typeface="Arial" pitchFamily="34" charset="0"/>
              </a:rPr>
              <a:t> </a:t>
            </a:r>
            <a:r>
              <a:rPr lang="en-US" sz="3200" dirty="0" err="1">
                <a:latin typeface="Arial" pitchFamily="34" charset="0"/>
                <a:cs typeface="Arial" pitchFamily="34" charset="0"/>
              </a:rPr>
              <a:t>nhuận</a:t>
            </a:r>
            <a:r>
              <a:rPr lang="en-US" sz="3200" dirty="0">
                <a:latin typeface="Arial" pitchFamily="34" charset="0"/>
                <a:cs typeface="Arial" pitchFamily="34" charset="0"/>
              </a:rPr>
              <a:t> </a:t>
            </a:r>
            <a:r>
              <a:rPr lang="en-US" sz="3200" dirty="0" err="1">
                <a:latin typeface="Arial" pitchFamily="34" charset="0"/>
                <a:cs typeface="Arial" pitchFamily="34" charset="0"/>
              </a:rPr>
              <a:t>của</a:t>
            </a:r>
            <a:r>
              <a:rPr lang="en-US" sz="3200" dirty="0">
                <a:latin typeface="Arial" pitchFamily="34" charset="0"/>
                <a:cs typeface="Arial" pitchFamily="34" charset="0"/>
              </a:rPr>
              <a:t> DN</a:t>
            </a:r>
            <a:r>
              <a:rPr lang="en-US" sz="3200" dirty="0" smtClean="0">
                <a:latin typeface="Arial" pitchFamily="34" charset="0"/>
                <a:cs typeface="Arial" pitchFamily="34" charset="0"/>
              </a:rPr>
              <a:t>:</a:t>
            </a:r>
          </a:p>
          <a:p>
            <a:endParaRPr lang="en-US" sz="3200" dirty="0">
              <a:latin typeface="Arial" pitchFamily="34" charset="0"/>
              <a:cs typeface="Arial" pitchFamily="34" charset="0"/>
            </a:endParaRPr>
          </a:p>
          <a:p>
            <a:r>
              <a:rPr lang="en-US" sz="3200" dirty="0">
                <a:latin typeface="Arial" pitchFamily="34" charset="0"/>
                <a:cs typeface="Arial" pitchFamily="34" charset="0"/>
              </a:rPr>
              <a:t>- </a:t>
            </a:r>
            <a:r>
              <a:rPr lang="en-US" sz="3200" dirty="0" err="1">
                <a:latin typeface="Arial" pitchFamily="34" charset="0"/>
                <a:cs typeface="Arial" pitchFamily="34" charset="0"/>
              </a:rPr>
              <a:t>Trích</a:t>
            </a:r>
            <a:r>
              <a:rPr lang="en-US" sz="3200" dirty="0">
                <a:latin typeface="Arial" pitchFamily="34" charset="0"/>
                <a:cs typeface="Arial" pitchFamily="34" charset="0"/>
              </a:rPr>
              <a:t> </a:t>
            </a:r>
            <a:r>
              <a:rPr lang="en-US" sz="3200" dirty="0" err="1">
                <a:latin typeface="Arial" pitchFamily="34" charset="0"/>
                <a:cs typeface="Arial" pitchFamily="34" charset="0"/>
              </a:rPr>
              <a:t>lập</a:t>
            </a:r>
            <a:r>
              <a:rPr lang="en-US" sz="3200" dirty="0">
                <a:latin typeface="Arial" pitchFamily="34" charset="0"/>
                <a:cs typeface="Arial" pitchFamily="34" charset="0"/>
              </a:rPr>
              <a:t> </a:t>
            </a:r>
            <a:r>
              <a:rPr lang="en-US" sz="3200" dirty="0" err="1">
                <a:latin typeface="Arial" pitchFamily="34" charset="0"/>
                <a:cs typeface="Arial" pitchFamily="34" charset="0"/>
              </a:rPr>
              <a:t>các</a:t>
            </a:r>
            <a:r>
              <a:rPr lang="en-US" sz="3200" dirty="0">
                <a:latin typeface="Arial" pitchFamily="34" charset="0"/>
                <a:cs typeface="Arial" pitchFamily="34" charset="0"/>
              </a:rPr>
              <a:t> </a:t>
            </a:r>
            <a:r>
              <a:rPr lang="en-US" sz="3200" dirty="0" err="1">
                <a:latin typeface="Arial" pitchFamily="34" charset="0"/>
                <a:cs typeface="Arial" pitchFamily="34" charset="0"/>
              </a:rPr>
              <a:t>quỹ</a:t>
            </a:r>
            <a:r>
              <a:rPr lang="en-US" sz="3200" dirty="0">
                <a:latin typeface="Arial" pitchFamily="34" charset="0"/>
                <a:cs typeface="Arial" pitchFamily="34" charset="0"/>
              </a:rPr>
              <a:t> (QĐTPT, QDPTC, QKTPL, </a:t>
            </a:r>
            <a:r>
              <a:rPr lang="en-US" sz="3200" dirty="0" err="1">
                <a:latin typeface="Arial" pitchFamily="34" charset="0"/>
                <a:cs typeface="Arial" pitchFamily="34" charset="0"/>
              </a:rPr>
              <a:t>các</a:t>
            </a:r>
            <a:r>
              <a:rPr lang="en-US" sz="3200" dirty="0">
                <a:latin typeface="Arial" pitchFamily="34" charset="0"/>
                <a:cs typeface="Arial" pitchFamily="34" charset="0"/>
              </a:rPr>
              <a:t> </a:t>
            </a:r>
            <a:r>
              <a:rPr lang="en-US" sz="3200" dirty="0" err="1">
                <a:latin typeface="Arial" pitchFamily="34" charset="0"/>
                <a:cs typeface="Arial" pitchFamily="34" charset="0"/>
              </a:rPr>
              <a:t>quỹ</a:t>
            </a:r>
            <a:r>
              <a:rPr lang="en-US" sz="3200" dirty="0">
                <a:latin typeface="Arial" pitchFamily="34" charset="0"/>
                <a:cs typeface="Arial" pitchFamily="34" charset="0"/>
              </a:rPr>
              <a:t> </a:t>
            </a:r>
            <a:r>
              <a:rPr lang="en-US" sz="3200" dirty="0" err="1">
                <a:latin typeface="Arial" pitchFamily="34" charset="0"/>
                <a:cs typeface="Arial" pitchFamily="34" charset="0"/>
              </a:rPr>
              <a:t>khác</a:t>
            </a:r>
            <a:r>
              <a:rPr lang="en-US" sz="3200" dirty="0">
                <a:latin typeface="Arial" pitchFamily="34" charset="0"/>
                <a:cs typeface="Arial" pitchFamily="34" charset="0"/>
              </a:rPr>
              <a:t> </a:t>
            </a:r>
            <a:r>
              <a:rPr lang="en-US" sz="3200" dirty="0" err="1">
                <a:latin typeface="Arial" pitchFamily="34" charset="0"/>
                <a:cs typeface="Arial" pitchFamily="34" charset="0"/>
              </a:rPr>
              <a:t>thuộc</a:t>
            </a:r>
            <a:r>
              <a:rPr lang="en-US" sz="3200" dirty="0">
                <a:latin typeface="Arial" pitchFamily="34" charset="0"/>
                <a:cs typeface="Arial" pitchFamily="34" charset="0"/>
              </a:rPr>
              <a:t> VCSH).</a:t>
            </a:r>
          </a:p>
          <a:p>
            <a:r>
              <a:rPr lang="en-US" sz="3200" dirty="0">
                <a:latin typeface="Arial" pitchFamily="34" charset="0"/>
                <a:cs typeface="Arial" pitchFamily="34" charset="0"/>
              </a:rPr>
              <a:t>- </a:t>
            </a:r>
            <a:r>
              <a:rPr lang="en-US" sz="3200" dirty="0" err="1">
                <a:latin typeface="Arial" pitchFamily="34" charset="0"/>
                <a:cs typeface="Arial" pitchFamily="34" charset="0"/>
              </a:rPr>
              <a:t>Bổ</a:t>
            </a:r>
            <a:r>
              <a:rPr lang="en-US" sz="3200" dirty="0">
                <a:latin typeface="Arial" pitchFamily="34" charset="0"/>
                <a:cs typeface="Arial" pitchFamily="34" charset="0"/>
              </a:rPr>
              <a:t> sung NVKD.</a:t>
            </a:r>
          </a:p>
          <a:p>
            <a:r>
              <a:rPr lang="vi-VN" sz="3200" dirty="0">
                <a:latin typeface="Arial" pitchFamily="34" charset="0"/>
                <a:cs typeface="Arial" pitchFamily="34" charset="0"/>
              </a:rPr>
              <a:t>- Chia cổ tức cho các cổ đông, Chia lợi nhuận cho các nhà đầu tư. </a:t>
            </a:r>
          </a:p>
        </p:txBody>
      </p:sp>
      <p:sp>
        <p:nvSpPr>
          <p:cNvPr id="4" name="Rectangle 2"/>
          <p:cNvSpPr txBox="1">
            <a:spLocks noChangeArrowheads="1"/>
          </p:cNvSpPr>
          <p:nvPr/>
        </p:nvSpPr>
        <p:spPr>
          <a:xfrm>
            <a:off x="21052" y="320675"/>
            <a:ext cx="8582618" cy="823914"/>
          </a:xfrm>
          <a:prstGeom prst="rect">
            <a:avLst/>
          </a:prstGeom>
        </p:spPr>
        <p:txBody>
          <a:bodyPr/>
          <a:lst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a:lstStyle>
          <a:p>
            <a:pPr algn="ctr"/>
            <a:r>
              <a:rPr lang="en-US" sz="2800" dirty="0" smtClean="0">
                <a:solidFill>
                  <a:srgbClr val="C00000"/>
                </a:solidFill>
                <a:latin typeface="Arial" panose="020B0604020202020204" pitchFamily="34" charset="0"/>
                <a:cs typeface="Arial" panose="020B0604020202020204" pitchFamily="34" charset="0"/>
              </a:rPr>
              <a:t>1.4</a:t>
            </a:r>
            <a:r>
              <a:rPr lang="en-US" sz="2800" dirty="0" smtClean="0">
                <a:solidFill>
                  <a:srgbClr val="C00000"/>
                </a:solidFill>
                <a:latin typeface="Arial" panose="020B0604020202020204" pitchFamily="34" charset="0"/>
                <a:cs typeface="Arial" panose="020B0604020202020204" pitchFamily="34" charset="0"/>
              </a:rPr>
              <a:t> </a:t>
            </a:r>
            <a:r>
              <a:rPr lang="en-US" sz="2800" dirty="0" err="1" smtClean="0">
                <a:solidFill>
                  <a:srgbClr val="C00000"/>
                </a:solidFill>
                <a:latin typeface="Arial" panose="020B0604020202020204" pitchFamily="34" charset="0"/>
                <a:cs typeface="Arial" panose="020B0604020202020204" pitchFamily="34" charset="0"/>
              </a:rPr>
              <a:t>Kế</a:t>
            </a:r>
            <a:r>
              <a:rPr lang="en-US" sz="2800" dirty="0" smtClean="0">
                <a:solidFill>
                  <a:srgbClr val="C00000"/>
                </a:solidFill>
                <a:latin typeface="Arial" panose="020B0604020202020204" pitchFamily="34" charset="0"/>
                <a:cs typeface="Arial" panose="020B0604020202020204" pitchFamily="34" charset="0"/>
              </a:rPr>
              <a:t> </a:t>
            </a:r>
            <a:r>
              <a:rPr lang="en-US" sz="2800" dirty="0" err="1" smtClean="0">
                <a:solidFill>
                  <a:srgbClr val="C00000"/>
                </a:solidFill>
                <a:latin typeface="Arial" panose="020B0604020202020204" pitchFamily="34" charset="0"/>
                <a:cs typeface="Arial" panose="020B0604020202020204" pitchFamily="34" charset="0"/>
              </a:rPr>
              <a:t>toán</a:t>
            </a:r>
            <a:r>
              <a:rPr lang="en-US" sz="2800" dirty="0" smtClean="0">
                <a:solidFill>
                  <a:srgbClr val="C00000"/>
                </a:solidFill>
                <a:latin typeface="Arial" panose="020B0604020202020204" pitchFamily="34" charset="0"/>
                <a:cs typeface="Arial" panose="020B0604020202020204" pitchFamily="34" charset="0"/>
              </a:rPr>
              <a:t> </a:t>
            </a:r>
            <a:r>
              <a:rPr lang="en-US" sz="2800" dirty="0" err="1" smtClean="0">
                <a:solidFill>
                  <a:srgbClr val="C00000"/>
                </a:solidFill>
                <a:latin typeface="Arial" panose="020B0604020202020204" pitchFamily="34" charset="0"/>
                <a:cs typeface="Arial" panose="020B0604020202020204" pitchFamily="34" charset="0"/>
              </a:rPr>
              <a:t>Lợi</a:t>
            </a:r>
            <a:r>
              <a:rPr lang="en-US" sz="2800" dirty="0" smtClean="0">
                <a:solidFill>
                  <a:srgbClr val="C00000"/>
                </a:solidFill>
                <a:latin typeface="Arial" panose="020B0604020202020204" pitchFamily="34" charset="0"/>
                <a:cs typeface="Arial" panose="020B0604020202020204" pitchFamily="34" charset="0"/>
              </a:rPr>
              <a:t> </a:t>
            </a:r>
            <a:r>
              <a:rPr lang="en-US" sz="2800" dirty="0" err="1" smtClean="0">
                <a:solidFill>
                  <a:srgbClr val="C00000"/>
                </a:solidFill>
                <a:latin typeface="Arial" panose="020B0604020202020204" pitchFamily="34" charset="0"/>
                <a:cs typeface="Arial" panose="020B0604020202020204" pitchFamily="34" charset="0"/>
              </a:rPr>
              <a:t>nhuận</a:t>
            </a:r>
            <a:r>
              <a:rPr lang="en-US" sz="2800" dirty="0" smtClean="0">
                <a:solidFill>
                  <a:srgbClr val="C00000"/>
                </a:solidFill>
                <a:latin typeface="Arial" panose="020B0604020202020204" pitchFamily="34" charset="0"/>
                <a:cs typeface="Arial" panose="020B0604020202020204" pitchFamily="34" charset="0"/>
              </a:rPr>
              <a:t> </a:t>
            </a:r>
            <a:r>
              <a:rPr lang="en-US" sz="2800" dirty="0" err="1" smtClean="0">
                <a:solidFill>
                  <a:srgbClr val="C00000"/>
                </a:solidFill>
                <a:latin typeface="Arial" panose="020B0604020202020204" pitchFamily="34" charset="0"/>
                <a:cs typeface="Arial" panose="020B0604020202020204" pitchFamily="34" charset="0"/>
              </a:rPr>
              <a:t>sau</a:t>
            </a:r>
            <a:r>
              <a:rPr lang="en-US" sz="2800" dirty="0" smtClean="0">
                <a:solidFill>
                  <a:srgbClr val="C00000"/>
                </a:solidFill>
                <a:latin typeface="Arial" panose="020B0604020202020204" pitchFamily="34" charset="0"/>
                <a:cs typeface="Arial" panose="020B0604020202020204" pitchFamily="34" charset="0"/>
              </a:rPr>
              <a:t> </a:t>
            </a:r>
            <a:r>
              <a:rPr lang="en-US" sz="2800" dirty="0" err="1" smtClean="0">
                <a:solidFill>
                  <a:srgbClr val="C00000"/>
                </a:solidFill>
                <a:latin typeface="Arial" panose="020B0604020202020204" pitchFamily="34" charset="0"/>
                <a:cs typeface="Arial" panose="020B0604020202020204" pitchFamily="34" charset="0"/>
              </a:rPr>
              <a:t>thuê</a:t>
            </a:r>
            <a:r>
              <a:rPr lang="en-US" sz="2800" dirty="0" smtClean="0">
                <a:solidFill>
                  <a:srgbClr val="C00000"/>
                </a:solidFill>
                <a:latin typeface="Arial" panose="020B0604020202020204" pitchFamily="34" charset="0"/>
                <a:cs typeface="Arial" panose="020B0604020202020204" pitchFamily="34" charset="0"/>
              </a:rPr>
              <a:t>́ </a:t>
            </a:r>
            <a:r>
              <a:rPr lang="en-US" sz="2800" dirty="0" err="1" smtClean="0">
                <a:solidFill>
                  <a:srgbClr val="C00000"/>
                </a:solidFill>
                <a:latin typeface="Arial" panose="020B0604020202020204" pitchFamily="34" charset="0"/>
                <a:cs typeface="Arial" panose="020B0604020202020204" pitchFamily="34" charset="0"/>
              </a:rPr>
              <a:t>chưa</a:t>
            </a:r>
            <a:r>
              <a:rPr lang="en-US" sz="2800" dirty="0" smtClean="0">
                <a:solidFill>
                  <a:srgbClr val="C00000"/>
                </a:solidFill>
                <a:latin typeface="Arial" panose="020B0604020202020204" pitchFamily="34" charset="0"/>
                <a:cs typeface="Arial" panose="020B0604020202020204" pitchFamily="34" charset="0"/>
              </a:rPr>
              <a:t> </a:t>
            </a:r>
            <a:r>
              <a:rPr lang="en-US" sz="2800" dirty="0" err="1" smtClean="0">
                <a:solidFill>
                  <a:srgbClr val="C00000"/>
                </a:solidFill>
                <a:latin typeface="Arial" panose="020B0604020202020204" pitchFamily="34" charset="0"/>
                <a:cs typeface="Arial" panose="020B0604020202020204" pitchFamily="34" charset="0"/>
              </a:rPr>
              <a:t>phân</a:t>
            </a:r>
            <a:r>
              <a:rPr lang="en-US" sz="2800" dirty="0" smtClean="0">
                <a:solidFill>
                  <a:srgbClr val="C00000"/>
                </a:solidFill>
                <a:latin typeface="Arial" panose="020B0604020202020204" pitchFamily="34" charset="0"/>
                <a:cs typeface="Arial" panose="020B0604020202020204" pitchFamily="34" charset="0"/>
              </a:rPr>
              <a:t> </a:t>
            </a:r>
            <a:r>
              <a:rPr lang="en-US" sz="2800" dirty="0" err="1" smtClean="0">
                <a:solidFill>
                  <a:srgbClr val="C00000"/>
                </a:solidFill>
                <a:latin typeface="Arial" panose="020B0604020202020204" pitchFamily="34" charset="0"/>
                <a:cs typeface="Arial" panose="020B0604020202020204" pitchFamily="34" charset="0"/>
              </a:rPr>
              <a:t>phối</a:t>
            </a:r>
            <a:endParaRPr lang="en-US" sz="2800" dirty="0" smtClean="0">
              <a:solidFill>
                <a:srgbClr val="C00000"/>
              </a:solidFill>
              <a:latin typeface="Arial" panose="020B0604020202020204" pitchFamily="34" charset="0"/>
              <a:cs typeface="Arial" panose="020B0604020202020204" pitchFamily="34" charset="0"/>
            </a:endParaRPr>
          </a:p>
          <a:p>
            <a:pPr algn="ctr"/>
            <a:endParaRPr lang="en-US" sz="2800" dirty="0" smtClean="0">
              <a:solidFill>
                <a:srgbClr val="C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8494997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grpId="0" nodeType="afterEffect">
                                  <p:stCondLst>
                                    <p:cond delay="0"/>
                                  </p:stCondLst>
                                  <p:childTnLst>
                                    <p:set>
                                      <p:cBhvr>
                                        <p:cTn id="6" dur="1" fill="hold">
                                          <p:stCondLst>
                                            <p:cond delay="0"/>
                                          </p:stCondLst>
                                        </p:cTn>
                                        <p:tgtEl>
                                          <p:spTgt spid="34818">
                                            <p:txEl>
                                              <p:pRg st="0" end="0"/>
                                            </p:txEl>
                                          </p:spTgt>
                                        </p:tgtEl>
                                        <p:attrNameLst>
                                          <p:attrName>style.visibility</p:attrName>
                                        </p:attrNameLst>
                                      </p:cBhvr>
                                      <p:to>
                                        <p:strVal val="visible"/>
                                      </p:to>
                                    </p:set>
                                    <p:anim to="" calcmode="lin" valueType="num">
                                      <p:cBhvr>
                                        <p:cTn id="7" dur="1" fill="hold"/>
                                        <p:tgtEl>
                                          <p:spTgt spid="34818">
                                            <p:txEl>
                                              <p:pRg st="0" end="0"/>
                                            </p:txEl>
                                          </p:spTgt>
                                        </p:tgtEl>
                                        <p:attrNameLst>
                                          <p:attrName/>
                                        </p:attrNameLst>
                                      </p:cBhvr>
                                    </p:anim>
                                  </p:childTnLst>
                                </p:cTn>
                              </p:par>
                            </p:childTnLst>
                          </p:cTn>
                        </p:par>
                        <p:par>
                          <p:cTn id="8" fill="hold">
                            <p:stCondLst>
                              <p:cond delay="0"/>
                            </p:stCondLst>
                            <p:childTnLst>
                              <p:par>
                                <p:cTn id="9" presetID="24" presetClass="entr" presetSubtype="0" fill="hold" grpId="0" nodeType="afterEffect">
                                  <p:stCondLst>
                                    <p:cond delay="0"/>
                                  </p:stCondLst>
                                  <p:childTnLst>
                                    <p:set>
                                      <p:cBhvr>
                                        <p:cTn id="10" dur="1" fill="hold">
                                          <p:stCondLst>
                                            <p:cond delay="0"/>
                                          </p:stCondLst>
                                        </p:cTn>
                                        <p:tgtEl>
                                          <p:spTgt spid="34818">
                                            <p:txEl>
                                              <p:pRg st="2" end="2"/>
                                            </p:txEl>
                                          </p:spTgt>
                                        </p:tgtEl>
                                        <p:attrNameLst>
                                          <p:attrName>style.visibility</p:attrName>
                                        </p:attrNameLst>
                                      </p:cBhvr>
                                      <p:to>
                                        <p:strVal val="visible"/>
                                      </p:to>
                                    </p:set>
                                    <p:anim to="" calcmode="lin" valueType="num">
                                      <p:cBhvr>
                                        <p:cTn id="11" dur="1" fill="hold"/>
                                        <p:tgtEl>
                                          <p:spTgt spid="34818">
                                            <p:txEl>
                                              <p:pRg st="2" end="2"/>
                                            </p:txEl>
                                          </p:spTgt>
                                        </p:tgtEl>
                                        <p:attrNameLst>
                                          <p:attrName/>
                                        </p:attrNameLst>
                                      </p:cBhvr>
                                    </p:anim>
                                  </p:childTnLst>
                                </p:cTn>
                              </p:par>
                            </p:childTnLst>
                          </p:cTn>
                        </p:par>
                        <p:par>
                          <p:cTn id="12" fill="hold">
                            <p:stCondLst>
                              <p:cond delay="0"/>
                            </p:stCondLst>
                            <p:childTnLst>
                              <p:par>
                                <p:cTn id="13" presetID="24" presetClass="entr" presetSubtype="0" fill="hold" grpId="0" nodeType="afterEffect">
                                  <p:stCondLst>
                                    <p:cond delay="0"/>
                                  </p:stCondLst>
                                  <p:childTnLst>
                                    <p:set>
                                      <p:cBhvr>
                                        <p:cTn id="14" dur="1" fill="hold">
                                          <p:stCondLst>
                                            <p:cond delay="0"/>
                                          </p:stCondLst>
                                        </p:cTn>
                                        <p:tgtEl>
                                          <p:spTgt spid="34818">
                                            <p:txEl>
                                              <p:pRg st="3" end="3"/>
                                            </p:txEl>
                                          </p:spTgt>
                                        </p:tgtEl>
                                        <p:attrNameLst>
                                          <p:attrName>style.visibility</p:attrName>
                                        </p:attrNameLst>
                                      </p:cBhvr>
                                      <p:to>
                                        <p:strVal val="visible"/>
                                      </p:to>
                                    </p:set>
                                    <p:anim to="" calcmode="lin" valueType="num">
                                      <p:cBhvr>
                                        <p:cTn id="15" dur="1" fill="hold"/>
                                        <p:tgtEl>
                                          <p:spTgt spid="34818">
                                            <p:txEl>
                                              <p:pRg st="3" end="3"/>
                                            </p:txEl>
                                          </p:spTgt>
                                        </p:tgtEl>
                                        <p:attrNameLst>
                                          <p:attrName/>
                                        </p:attrNameLst>
                                      </p:cBhvr>
                                    </p:anim>
                                  </p:childTnLst>
                                </p:cTn>
                              </p:par>
                            </p:childTnLst>
                          </p:cTn>
                        </p:par>
                        <p:par>
                          <p:cTn id="16" fill="hold">
                            <p:stCondLst>
                              <p:cond delay="0"/>
                            </p:stCondLst>
                            <p:childTnLst>
                              <p:par>
                                <p:cTn id="17" presetID="24" presetClass="entr" presetSubtype="0" fill="hold" grpId="0" nodeType="afterEffect">
                                  <p:stCondLst>
                                    <p:cond delay="0"/>
                                  </p:stCondLst>
                                  <p:childTnLst>
                                    <p:set>
                                      <p:cBhvr>
                                        <p:cTn id="18" dur="1" fill="hold">
                                          <p:stCondLst>
                                            <p:cond delay="0"/>
                                          </p:stCondLst>
                                        </p:cTn>
                                        <p:tgtEl>
                                          <p:spTgt spid="34818">
                                            <p:txEl>
                                              <p:pRg st="4" end="4"/>
                                            </p:txEl>
                                          </p:spTgt>
                                        </p:tgtEl>
                                        <p:attrNameLst>
                                          <p:attrName>style.visibility</p:attrName>
                                        </p:attrNameLst>
                                      </p:cBhvr>
                                      <p:to>
                                        <p:strVal val="visible"/>
                                      </p:to>
                                    </p:set>
                                    <p:anim to="" calcmode="lin" valueType="num">
                                      <p:cBhvr>
                                        <p:cTn id="19" dur="1" fill="hold"/>
                                        <p:tgtEl>
                                          <p:spTgt spid="34818">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3"/>
          <p:cNvSpPr>
            <a:spLocks noChangeArrowheads="1"/>
          </p:cNvSpPr>
          <p:nvPr/>
        </p:nvSpPr>
        <p:spPr bwMode="auto">
          <a:xfrm>
            <a:off x="457200" y="1397031"/>
            <a:ext cx="8686800" cy="4524315"/>
          </a:xfrm>
          <a:prstGeom prst="rect">
            <a:avLst/>
          </a:prstGeom>
          <a:noFill/>
          <a:ln w="38100" cap="sq" algn="ctr">
            <a:noFill/>
            <a:miter lim="800000"/>
            <a:headEnd/>
            <a:tailEnd/>
          </a:ln>
          <a:effectLst/>
        </p:spPr>
        <p:txBody>
          <a:bodyPr anchor="ctr">
            <a:spAutoFit/>
          </a:bodyPr>
          <a:lstStyle/>
          <a:p>
            <a:r>
              <a:rPr lang="en-US" sz="3200" dirty="0" err="1">
                <a:solidFill>
                  <a:srgbClr val="0000FF"/>
                </a:solidFill>
                <a:latin typeface="Arial" pitchFamily="34" charset="0"/>
                <a:cs typeface="Arial" pitchFamily="34" charset="0"/>
              </a:rPr>
              <a:t>Trình</a:t>
            </a:r>
            <a:r>
              <a:rPr lang="en-US" sz="3200" dirty="0">
                <a:solidFill>
                  <a:srgbClr val="0000FF"/>
                </a:solidFill>
                <a:latin typeface="Arial" pitchFamily="34" charset="0"/>
                <a:cs typeface="Arial" pitchFamily="34" charset="0"/>
              </a:rPr>
              <a:t> </a:t>
            </a:r>
            <a:r>
              <a:rPr lang="en-US" sz="3200" dirty="0" err="1">
                <a:solidFill>
                  <a:srgbClr val="0000FF"/>
                </a:solidFill>
                <a:latin typeface="Arial" pitchFamily="34" charset="0"/>
                <a:cs typeface="Arial" pitchFamily="34" charset="0"/>
              </a:rPr>
              <a:t>tự</a:t>
            </a:r>
            <a:r>
              <a:rPr lang="en-US" sz="3200" dirty="0">
                <a:solidFill>
                  <a:srgbClr val="0000FF"/>
                </a:solidFill>
                <a:latin typeface="Arial" pitchFamily="34" charset="0"/>
                <a:cs typeface="Arial" pitchFamily="34" charset="0"/>
              </a:rPr>
              <a:t> </a:t>
            </a:r>
            <a:r>
              <a:rPr lang="en-US" sz="3200" dirty="0" err="1">
                <a:solidFill>
                  <a:srgbClr val="0000FF"/>
                </a:solidFill>
                <a:latin typeface="Arial" pitchFamily="34" charset="0"/>
                <a:cs typeface="Arial" pitchFamily="34" charset="0"/>
              </a:rPr>
              <a:t>phân</a:t>
            </a:r>
            <a:r>
              <a:rPr lang="en-US" sz="3200" dirty="0">
                <a:solidFill>
                  <a:srgbClr val="0000FF"/>
                </a:solidFill>
                <a:latin typeface="Arial" pitchFamily="34" charset="0"/>
                <a:cs typeface="Arial" pitchFamily="34" charset="0"/>
              </a:rPr>
              <a:t> chia </a:t>
            </a:r>
            <a:r>
              <a:rPr lang="en-US" sz="3200" dirty="0" err="1">
                <a:solidFill>
                  <a:srgbClr val="0000FF"/>
                </a:solidFill>
                <a:latin typeface="Arial" pitchFamily="34" charset="0"/>
                <a:cs typeface="Arial" pitchFamily="34" charset="0"/>
              </a:rPr>
              <a:t>lợi</a:t>
            </a:r>
            <a:r>
              <a:rPr lang="en-US" sz="3200" dirty="0">
                <a:solidFill>
                  <a:srgbClr val="0000FF"/>
                </a:solidFill>
                <a:latin typeface="Arial" pitchFamily="34" charset="0"/>
                <a:cs typeface="Arial" pitchFamily="34" charset="0"/>
              </a:rPr>
              <a:t> </a:t>
            </a:r>
            <a:r>
              <a:rPr lang="en-US" sz="3200" dirty="0" err="1">
                <a:solidFill>
                  <a:srgbClr val="0000FF"/>
                </a:solidFill>
                <a:latin typeface="Arial" pitchFamily="34" charset="0"/>
                <a:cs typeface="Arial" pitchFamily="34" charset="0"/>
              </a:rPr>
              <a:t>nhuận</a:t>
            </a:r>
            <a:endParaRPr lang="en-US" sz="3200" dirty="0">
              <a:solidFill>
                <a:srgbClr val="0000FF"/>
              </a:solidFill>
              <a:latin typeface="Arial" pitchFamily="34" charset="0"/>
              <a:cs typeface="Arial" pitchFamily="34" charset="0"/>
            </a:endParaRPr>
          </a:p>
          <a:p>
            <a:pPr marL="457200" indent="-457200">
              <a:buFont typeface="Arial" pitchFamily="34" charset="0"/>
              <a:buChar char="•"/>
            </a:pPr>
            <a:r>
              <a:rPr lang="vi-VN" sz="2800" dirty="0"/>
              <a:t>Trong năm (thường hằng qúy) DN tạm thời phân chia và sử dụng lợi nhuận nhưng theo nguyên tắc: số tạm chia và sử dụng không được quá số lãi thực tế của từng kỳ hạch toán.</a:t>
            </a:r>
          </a:p>
          <a:p>
            <a:pPr marL="457200" indent="-457200">
              <a:buFont typeface="Arial" pitchFamily="34" charset="0"/>
              <a:buChar char="•"/>
            </a:pPr>
            <a:r>
              <a:rPr lang="vi-VN" sz="2800" dirty="0"/>
              <a:t>Cuối năm TC (hoặc đầu năm sau), khi xác định số lợi nhuận được phân chia chính thức cho các mục đích (căn cứ Báo cáo quyết toán thuế, kết quả kiểm toán,…) DN phải so sánh số tạm phân phối để xử lý phần chênh lệch. </a:t>
            </a:r>
          </a:p>
        </p:txBody>
      </p:sp>
      <p:sp>
        <p:nvSpPr>
          <p:cNvPr id="4" name="Rectangle 2"/>
          <p:cNvSpPr txBox="1">
            <a:spLocks noChangeArrowheads="1"/>
          </p:cNvSpPr>
          <p:nvPr/>
        </p:nvSpPr>
        <p:spPr>
          <a:xfrm>
            <a:off x="21052" y="320675"/>
            <a:ext cx="8582618" cy="823914"/>
          </a:xfrm>
          <a:prstGeom prst="rect">
            <a:avLst/>
          </a:prstGeom>
        </p:spPr>
        <p:txBody>
          <a:bodyPr/>
          <a:lst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a:lstStyle>
          <a:p>
            <a:pPr algn="ctr"/>
            <a:r>
              <a:rPr lang="en-US" sz="2800" dirty="0" smtClean="0">
                <a:solidFill>
                  <a:srgbClr val="C00000"/>
                </a:solidFill>
                <a:latin typeface="Arial" panose="020B0604020202020204" pitchFamily="34" charset="0"/>
                <a:cs typeface="Arial" panose="020B0604020202020204" pitchFamily="34" charset="0"/>
              </a:rPr>
              <a:t>1.4 </a:t>
            </a:r>
            <a:r>
              <a:rPr lang="en-US" sz="2800" dirty="0" err="1" smtClean="0">
                <a:solidFill>
                  <a:srgbClr val="C00000"/>
                </a:solidFill>
                <a:latin typeface="Arial" panose="020B0604020202020204" pitchFamily="34" charset="0"/>
                <a:cs typeface="Arial" panose="020B0604020202020204" pitchFamily="34" charset="0"/>
              </a:rPr>
              <a:t>Kế</a:t>
            </a:r>
            <a:r>
              <a:rPr lang="en-US" sz="2800" dirty="0" smtClean="0">
                <a:solidFill>
                  <a:srgbClr val="C00000"/>
                </a:solidFill>
                <a:latin typeface="Arial" panose="020B0604020202020204" pitchFamily="34" charset="0"/>
                <a:cs typeface="Arial" panose="020B0604020202020204" pitchFamily="34" charset="0"/>
              </a:rPr>
              <a:t> </a:t>
            </a:r>
            <a:r>
              <a:rPr lang="en-US" sz="2800" dirty="0" err="1" smtClean="0">
                <a:solidFill>
                  <a:srgbClr val="C00000"/>
                </a:solidFill>
                <a:latin typeface="Arial" panose="020B0604020202020204" pitchFamily="34" charset="0"/>
                <a:cs typeface="Arial" panose="020B0604020202020204" pitchFamily="34" charset="0"/>
              </a:rPr>
              <a:t>toán</a:t>
            </a:r>
            <a:r>
              <a:rPr lang="en-US" sz="2800" dirty="0" smtClean="0">
                <a:solidFill>
                  <a:srgbClr val="C00000"/>
                </a:solidFill>
                <a:latin typeface="Arial" panose="020B0604020202020204" pitchFamily="34" charset="0"/>
                <a:cs typeface="Arial" panose="020B0604020202020204" pitchFamily="34" charset="0"/>
              </a:rPr>
              <a:t> </a:t>
            </a:r>
            <a:r>
              <a:rPr lang="en-US" sz="2800" dirty="0" err="1" smtClean="0">
                <a:solidFill>
                  <a:srgbClr val="C00000"/>
                </a:solidFill>
                <a:latin typeface="Arial" panose="020B0604020202020204" pitchFamily="34" charset="0"/>
                <a:cs typeface="Arial" panose="020B0604020202020204" pitchFamily="34" charset="0"/>
              </a:rPr>
              <a:t>Lợi</a:t>
            </a:r>
            <a:r>
              <a:rPr lang="en-US" sz="2800" dirty="0" smtClean="0">
                <a:solidFill>
                  <a:srgbClr val="C00000"/>
                </a:solidFill>
                <a:latin typeface="Arial" panose="020B0604020202020204" pitchFamily="34" charset="0"/>
                <a:cs typeface="Arial" panose="020B0604020202020204" pitchFamily="34" charset="0"/>
              </a:rPr>
              <a:t> </a:t>
            </a:r>
            <a:r>
              <a:rPr lang="en-US" sz="2800" dirty="0" err="1" smtClean="0">
                <a:solidFill>
                  <a:srgbClr val="C00000"/>
                </a:solidFill>
                <a:latin typeface="Arial" panose="020B0604020202020204" pitchFamily="34" charset="0"/>
                <a:cs typeface="Arial" panose="020B0604020202020204" pitchFamily="34" charset="0"/>
              </a:rPr>
              <a:t>nhuận</a:t>
            </a:r>
            <a:r>
              <a:rPr lang="en-US" sz="2800" dirty="0" smtClean="0">
                <a:solidFill>
                  <a:srgbClr val="C00000"/>
                </a:solidFill>
                <a:latin typeface="Arial" panose="020B0604020202020204" pitchFamily="34" charset="0"/>
                <a:cs typeface="Arial" panose="020B0604020202020204" pitchFamily="34" charset="0"/>
              </a:rPr>
              <a:t> </a:t>
            </a:r>
            <a:r>
              <a:rPr lang="en-US" sz="2800" dirty="0" err="1" smtClean="0">
                <a:solidFill>
                  <a:srgbClr val="C00000"/>
                </a:solidFill>
                <a:latin typeface="Arial" panose="020B0604020202020204" pitchFamily="34" charset="0"/>
                <a:cs typeface="Arial" panose="020B0604020202020204" pitchFamily="34" charset="0"/>
              </a:rPr>
              <a:t>sau</a:t>
            </a:r>
            <a:r>
              <a:rPr lang="en-US" sz="2800" dirty="0" smtClean="0">
                <a:solidFill>
                  <a:srgbClr val="C00000"/>
                </a:solidFill>
                <a:latin typeface="Arial" panose="020B0604020202020204" pitchFamily="34" charset="0"/>
                <a:cs typeface="Arial" panose="020B0604020202020204" pitchFamily="34" charset="0"/>
              </a:rPr>
              <a:t> </a:t>
            </a:r>
            <a:r>
              <a:rPr lang="en-US" sz="2800" dirty="0" err="1" smtClean="0">
                <a:solidFill>
                  <a:srgbClr val="C00000"/>
                </a:solidFill>
                <a:latin typeface="Arial" panose="020B0604020202020204" pitchFamily="34" charset="0"/>
                <a:cs typeface="Arial" panose="020B0604020202020204" pitchFamily="34" charset="0"/>
              </a:rPr>
              <a:t>thuê</a:t>
            </a:r>
            <a:r>
              <a:rPr lang="en-US" sz="2800" dirty="0" smtClean="0">
                <a:solidFill>
                  <a:srgbClr val="C00000"/>
                </a:solidFill>
                <a:latin typeface="Arial" panose="020B0604020202020204" pitchFamily="34" charset="0"/>
                <a:cs typeface="Arial" panose="020B0604020202020204" pitchFamily="34" charset="0"/>
              </a:rPr>
              <a:t>́ </a:t>
            </a:r>
            <a:r>
              <a:rPr lang="en-US" sz="2800" dirty="0" err="1" smtClean="0">
                <a:solidFill>
                  <a:srgbClr val="C00000"/>
                </a:solidFill>
                <a:latin typeface="Arial" panose="020B0604020202020204" pitchFamily="34" charset="0"/>
                <a:cs typeface="Arial" panose="020B0604020202020204" pitchFamily="34" charset="0"/>
              </a:rPr>
              <a:t>chưa</a:t>
            </a:r>
            <a:r>
              <a:rPr lang="en-US" sz="2800" dirty="0" smtClean="0">
                <a:solidFill>
                  <a:srgbClr val="C00000"/>
                </a:solidFill>
                <a:latin typeface="Arial" panose="020B0604020202020204" pitchFamily="34" charset="0"/>
                <a:cs typeface="Arial" panose="020B0604020202020204" pitchFamily="34" charset="0"/>
              </a:rPr>
              <a:t> </a:t>
            </a:r>
            <a:r>
              <a:rPr lang="en-US" sz="2800" dirty="0" err="1" smtClean="0">
                <a:solidFill>
                  <a:srgbClr val="C00000"/>
                </a:solidFill>
                <a:latin typeface="Arial" panose="020B0604020202020204" pitchFamily="34" charset="0"/>
                <a:cs typeface="Arial" panose="020B0604020202020204" pitchFamily="34" charset="0"/>
              </a:rPr>
              <a:t>phân</a:t>
            </a:r>
            <a:r>
              <a:rPr lang="en-US" sz="2800" dirty="0" smtClean="0">
                <a:solidFill>
                  <a:srgbClr val="C00000"/>
                </a:solidFill>
                <a:latin typeface="Arial" panose="020B0604020202020204" pitchFamily="34" charset="0"/>
                <a:cs typeface="Arial" panose="020B0604020202020204" pitchFamily="34" charset="0"/>
              </a:rPr>
              <a:t> </a:t>
            </a:r>
            <a:r>
              <a:rPr lang="en-US" sz="2800" dirty="0" err="1" smtClean="0">
                <a:solidFill>
                  <a:srgbClr val="C00000"/>
                </a:solidFill>
                <a:latin typeface="Arial" panose="020B0604020202020204" pitchFamily="34" charset="0"/>
                <a:cs typeface="Arial" panose="020B0604020202020204" pitchFamily="34" charset="0"/>
              </a:rPr>
              <a:t>phối</a:t>
            </a:r>
            <a:endParaRPr lang="en-US" sz="2800" dirty="0" smtClean="0">
              <a:solidFill>
                <a:srgbClr val="C00000"/>
              </a:solidFill>
              <a:latin typeface="Arial" panose="020B0604020202020204" pitchFamily="34" charset="0"/>
              <a:cs typeface="Arial" panose="020B0604020202020204" pitchFamily="34" charset="0"/>
            </a:endParaRPr>
          </a:p>
          <a:p>
            <a:pPr algn="ctr"/>
            <a:endParaRPr lang="en-US" sz="2800" dirty="0" smtClean="0">
              <a:solidFill>
                <a:srgbClr val="C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5752425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0"/>
                                  </p:stCondLst>
                                  <p:childTnLst>
                                    <p:set>
                                      <p:cBhvr>
                                        <p:cTn id="6" dur="1" fill="hold">
                                          <p:stCondLst>
                                            <p:cond delay="0"/>
                                          </p:stCondLst>
                                        </p:cTn>
                                        <p:tgtEl>
                                          <p:spTgt spid="36867">
                                            <p:txEl>
                                              <p:pRg st="0" end="0"/>
                                            </p:txEl>
                                          </p:spTgt>
                                        </p:tgtEl>
                                        <p:attrNameLst>
                                          <p:attrName>style.visibility</p:attrName>
                                        </p:attrNameLst>
                                      </p:cBhvr>
                                      <p:to>
                                        <p:strVal val="visible"/>
                                      </p:to>
                                    </p:set>
                                    <p:animEffect transition="in" filter="diamond(in)">
                                      <p:cBhvr>
                                        <p:cTn id="7" dur="2000"/>
                                        <p:tgtEl>
                                          <p:spTgt spid="36867">
                                            <p:txEl>
                                              <p:pRg st="0" end="0"/>
                                            </p:txEl>
                                          </p:spTgt>
                                        </p:tgtEl>
                                      </p:cBhvr>
                                    </p:animEffect>
                                  </p:childTnLst>
                                </p:cTn>
                              </p:par>
                            </p:childTnLst>
                          </p:cTn>
                        </p:par>
                        <p:par>
                          <p:cTn id="8" fill="hold">
                            <p:stCondLst>
                              <p:cond delay="2000"/>
                            </p:stCondLst>
                            <p:childTnLst>
                              <p:par>
                                <p:cTn id="9" presetID="8" presetClass="entr" presetSubtype="16" fill="hold" nodeType="afterEffect">
                                  <p:stCondLst>
                                    <p:cond delay="0"/>
                                  </p:stCondLst>
                                  <p:childTnLst>
                                    <p:set>
                                      <p:cBhvr>
                                        <p:cTn id="10" dur="1" fill="hold">
                                          <p:stCondLst>
                                            <p:cond delay="0"/>
                                          </p:stCondLst>
                                        </p:cTn>
                                        <p:tgtEl>
                                          <p:spTgt spid="36867">
                                            <p:txEl>
                                              <p:pRg st="1" end="1"/>
                                            </p:txEl>
                                          </p:spTgt>
                                        </p:tgtEl>
                                        <p:attrNameLst>
                                          <p:attrName>style.visibility</p:attrName>
                                        </p:attrNameLst>
                                      </p:cBhvr>
                                      <p:to>
                                        <p:strVal val="visible"/>
                                      </p:to>
                                    </p:set>
                                    <p:animEffect transition="in" filter="diamond(in)">
                                      <p:cBhvr>
                                        <p:cTn id="11" dur="2000"/>
                                        <p:tgtEl>
                                          <p:spTgt spid="36867">
                                            <p:txEl>
                                              <p:pRg st="1" end="1"/>
                                            </p:txEl>
                                          </p:spTgt>
                                        </p:tgtEl>
                                      </p:cBhvr>
                                    </p:animEffect>
                                  </p:childTnLst>
                                </p:cTn>
                              </p:par>
                            </p:childTnLst>
                          </p:cTn>
                        </p:par>
                        <p:par>
                          <p:cTn id="12" fill="hold">
                            <p:stCondLst>
                              <p:cond delay="4000"/>
                            </p:stCondLst>
                            <p:childTnLst>
                              <p:par>
                                <p:cTn id="13" presetID="8" presetClass="entr" presetSubtype="16" fill="hold" nodeType="afterEffect">
                                  <p:stCondLst>
                                    <p:cond delay="0"/>
                                  </p:stCondLst>
                                  <p:childTnLst>
                                    <p:set>
                                      <p:cBhvr>
                                        <p:cTn id="14" dur="1" fill="hold">
                                          <p:stCondLst>
                                            <p:cond delay="0"/>
                                          </p:stCondLst>
                                        </p:cTn>
                                        <p:tgtEl>
                                          <p:spTgt spid="36867">
                                            <p:txEl>
                                              <p:pRg st="2" end="2"/>
                                            </p:txEl>
                                          </p:spTgt>
                                        </p:tgtEl>
                                        <p:attrNameLst>
                                          <p:attrName>style.visibility</p:attrName>
                                        </p:attrNameLst>
                                      </p:cBhvr>
                                      <p:to>
                                        <p:strVal val="visible"/>
                                      </p:to>
                                    </p:set>
                                    <p:animEffect transition="in" filter="diamond(in)">
                                      <p:cBhvr>
                                        <p:cTn id="15" dur="2000"/>
                                        <p:tgtEl>
                                          <p:spTgt spid="3686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 Box 2"/>
          <p:cNvSpPr txBox="1">
            <a:spLocks noChangeArrowheads="1"/>
          </p:cNvSpPr>
          <p:nvPr/>
        </p:nvSpPr>
        <p:spPr bwMode="auto">
          <a:xfrm>
            <a:off x="76200" y="1336970"/>
            <a:ext cx="9067800" cy="1384995"/>
          </a:xfrm>
          <a:prstGeom prst="rect">
            <a:avLst/>
          </a:prstGeom>
          <a:noFill/>
          <a:ln w="38100" cap="sq" algn="ctr">
            <a:noFill/>
            <a:miter lim="800000"/>
            <a:headEnd/>
            <a:tailEnd/>
          </a:ln>
          <a:effectLst/>
        </p:spPr>
        <p:txBody>
          <a:bodyPr>
            <a:spAutoFit/>
          </a:bodyPr>
          <a:lstStyle/>
          <a:p>
            <a:r>
              <a:rPr lang="en-US" sz="2800" i="1" dirty="0" err="1">
                <a:latin typeface="Arial" pitchFamily="34" charset="0"/>
                <a:cs typeface="Arial" pitchFamily="34" charset="0"/>
              </a:rPr>
              <a:t>Tk</a:t>
            </a:r>
            <a:r>
              <a:rPr lang="en-US" sz="2800" i="1" dirty="0">
                <a:latin typeface="Arial" pitchFamily="34" charset="0"/>
                <a:cs typeface="Arial" pitchFamily="34" charset="0"/>
              </a:rPr>
              <a:t> </a:t>
            </a:r>
            <a:r>
              <a:rPr lang="en-US" sz="2800" i="1" dirty="0" err="1">
                <a:latin typeface="Arial" pitchFamily="34" charset="0"/>
                <a:cs typeface="Arial" pitchFamily="34" charset="0"/>
              </a:rPr>
              <a:t>sử</a:t>
            </a:r>
            <a:r>
              <a:rPr lang="en-US" sz="2800" i="1" dirty="0">
                <a:latin typeface="Arial" pitchFamily="34" charset="0"/>
                <a:cs typeface="Arial" pitchFamily="34" charset="0"/>
              </a:rPr>
              <a:t> </a:t>
            </a:r>
            <a:r>
              <a:rPr lang="en-US" sz="2800" i="1" dirty="0" err="1">
                <a:latin typeface="Arial" pitchFamily="34" charset="0"/>
                <a:cs typeface="Arial" pitchFamily="34" charset="0"/>
              </a:rPr>
              <a:t>dụng</a:t>
            </a:r>
            <a:r>
              <a:rPr lang="en-US" sz="2800" i="1" dirty="0">
                <a:latin typeface="Arial" pitchFamily="34" charset="0"/>
                <a:cs typeface="Arial" pitchFamily="34" charset="0"/>
              </a:rPr>
              <a:t>: </a:t>
            </a:r>
            <a:r>
              <a:rPr lang="en-US" sz="2800" dirty="0" err="1">
                <a:latin typeface="Arial" pitchFamily="34" charset="0"/>
                <a:cs typeface="Arial" pitchFamily="34" charset="0"/>
              </a:rPr>
              <a:t>Tk</a:t>
            </a:r>
            <a:r>
              <a:rPr lang="en-US" sz="2800" dirty="0">
                <a:latin typeface="Arial" pitchFamily="34" charset="0"/>
                <a:cs typeface="Arial" pitchFamily="34" charset="0"/>
              </a:rPr>
              <a:t> 421 LNSTCPP</a:t>
            </a:r>
            <a:r>
              <a:rPr lang="en-US" sz="2800" i="1" dirty="0">
                <a:latin typeface="Arial" pitchFamily="34" charset="0"/>
                <a:cs typeface="Arial" pitchFamily="34" charset="0"/>
              </a:rPr>
              <a:t> </a:t>
            </a:r>
          </a:p>
          <a:p>
            <a:r>
              <a:rPr lang="vi-VN" sz="2800" i="1" dirty="0">
                <a:latin typeface="Arial" pitchFamily="34" charset="0"/>
                <a:cs typeface="Arial" pitchFamily="34" charset="0"/>
              </a:rPr>
              <a:t> Tk 4211 LN sau thuế chưa phân phối năm trước</a:t>
            </a:r>
          </a:p>
          <a:p>
            <a:r>
              <a:rPr lang="vi-VN" sz="2800" i="1" dirty="0">
                <a:latin typeface="Arial" pitchFamily="34" charset="0"/>
                <a:cs typeface="Arial" pitchFamily="34" charset="0"/>
              </a:rPr>
              <a:t> Tk 4212 LN sau thuế chưa phân phối</a:t>
            </a:r>
            <a:r>
              <a:rPr lang="vi-VN" sz="2800" dirty="0">
                <a:latin typeface="Arial" pitchFamily="34" charset="0"/>
                <a:cs typeface="Arial" pitchFamily="34" charset="0"/>
              </a:rPr>
              <a:t> </a:t>
            </a:r>
            <a:r>
              <a:rPr lang="vi-VN" sz="2800" i="1" dirty="0">
                <a:latin typeface="Arial" pitchFamily="34" charset="0"/>
                <a:cs typeface="Arial" pitchFamily="34" charset="0"/>
              </a:rPr>
              <a:t>năm nay</a:t>
            </a:r>
          </a:p>
        </p:txBody>
      </p:sp>
      <p:sp>
        <p:nvSpPr>
          <p:cNvPr id="38915" name="Text Box 3"/>
          <p:cNvSpPr txBox="1">
            <a:spLocks noChangeArrowheads="1"/>
          </p:cNvSpPr>
          <p:nvPr/>
        </p:nvSpPr>
        <p:spPr bwMode="auto">
          <a:xfrm>
            <a:off x="3810000" y="2542310"/>
            <a:ext cx="954107" cy="646331"/>
          </a:xfrm>
          <a:prstGeom prst="rect">
            <a:avLst/>
          </a:prstGeom>
          <a:noFill/>
          <a:ln w="38100" cap="sq" algn="ctr">
            <a:noFill/>
            <a:miter lim="800000"/>
            <a:headEnd/>
            <a:tailEnd/>
          </a:ln>
          <a:effectLst/>
        </p:spPr>
        <p:txBody>
          <a:bodyPr wrap="none">
            <a:spAutoFit/>
          </a:bodyPr>
          <a:lstStyle/>
          <a:p>
            <a:pPr eaLnBrk="0" hangingPunct="0">
              <a:buFont typeface="Wingdings" pitchFamily="2" charset="2"/>
              <a:buNone/>
              <a:defRPr/>
            </a:pPr>
            <a:r>
              <a:rPr lang="en-US" sz="3600" dirty="0">
                <a:solidFill>
                  <a:srgbClr val="FF00FF"/>
                </a:solidFill>
                <a:effectLst>
                  <a:outerShdw blurRad="38100" dist="38100" dir="2700000" algn="tl">
                    <a:srgbClr val="C0C0C0"/>
                  </a:outerShdw>
                </a:effectLst>
                <a:latin typeface="Arial" pitchFamily="34" charset="0"/>
                <a:cs typeface="Arial" pitchFamily="34" charset="0"/>
              </a:rPr>
              <a:t>421</a:t>
            </a:r>
          </a:p>
        </p:txBody>
      </p:sp>
      <p:sp>
        <p:nvSpPr>
          <p:cNvPr id="38916" name="Line 4"/>
          <p:cNvSpPr>
            <a:spLocks noChangeShapeType="1"/>
          </p:cNvSpPr>
          <p:nvPr/>
        </p:nvSpPr>
        <p:spPr bwMode="auto">
          <a:xfrm>
            <a:off x="1600200" y="3124200"/>
            <a:ext cx="5562600" cy="0"/>
          </a:xfrm>
          <a:prstGeom prst="line">
            <a:avLst/>
          </a:prstGeom>
          <a:noFill/>
          <a:ln w="38100" cap="sq">
            <a:solidFill>
              <a:schemeClr val="tx2"/>
            </a:solidFill>
            <a:round/>
            <a:headEnd/>
            <a:tailEnd/>
          </a:ln>
        </p:spPr>
        <p:txBody>
          <a:bodyPr wrap="none">
            <a:spAutoFit/>
          </a:bodyPr>
          <a:lstStyle/>
          <a:p>
            <a:endParaRPr lang="en-US"/>
          </a:p>
        </p:txBody>
      </p:sp>
      <p:sp>
        <p:nvSpPr>
          <p:cNvPr id="38917" name="Line 5"/>
          <p:cNvSpPr>
            <a:spLocks noChangeShapeType="1"/>
          </p:cNvSpPr>
          <p:nvPr/>
        </p:nvSpPr>
        <p:spPr bwMode="auto">
          <a:xfrm>
            <a:off x="4343400" y="3124200"/>
            <a:ext cx="0" cy="2971800"/>
          </a:xfrm>
          <a:prstGeom prst="line">
            <a:avLst/>
          </a:prstGeom>
          <a:noFill/>
          <a:ln w="38100" cap="sq">
            <a:solidFill>
              <a:schemeClr val="tx2"/>
            </a:solidFill>
            <a:round/>
            <a:headEnd/>
            <a:tailEnd/>
          </a:ln>
        </p:spPr>
        <p:txBody>
          <a:bodyPr wrap="none">
            <a:spAutoFit/>
          </a:bodyPr>
          <a:lstStyle/>
          <a:p>
            <a:endParaRPr lang="en-US"/>
          </a:p>
        </p:txBody>
      </p:sp>
      <p:sp>
        <p:nvSpPr>
          <p:cNvPr id="38918" name="AutoShape 6"/>
          <p:cNvSpPr>
            <a:spLocks noChangeArrowheads="1"/>
          </p:cNvSpPr>
          <p:nvPr/>
        </p:nvSpPr>
        <p:spPr bwMode="auto">
          <a:xfrm>
            <a:off x="4724400" y="3276600"/>
            <a:ext cx="457200" cy="533400"/>
          </a:xfrm>
          <a:prstGeom prst="upArrow">
            <a:avLst>
              <a:gd name="adj1" fmla="val 50000"/>
              <a:gd name="adj2" fmla="val 29167"/>
            </a:avLst>
          </a:prstGeom>
          <a:solidFill>
            <a:schemeClr val="accent2"/>
          </a:solidFill>
          <a:ln w="38100" cap="sq" algn="ctr">
            <a:solidFill>
              <a:schemeClr val="tx2"/>
            </a:solidFill>
            <a:miter lim="800000"/>
            <a:headEnd/>
            <a:tailEnd/>
          </a:ln>
        </p:spPr>
        <p:txBody>
          <a:bodyPr wrap="none" anchor="ctr">
            <a:spAutoFit/>
          </a:bodyPr>
          <a:lstStyle/>
          <a:p>
            <a:endParaRPr lang="en-US"/>
          </a:p>
        </p:txBody>
      </p:sp>
      <p:sp>
        <p:nvSpPr>
          <p:cNvPr id="38919" name="Text Box 7"/>
          <p:cNvSpPr txBox="1">
            <a:spLocks noChangeArrowheads="1"/>
          </p:cNvSpPr>
          <p:nvPr/>
        </p:nvSpPr>
        <p:spPr bwMode="auto">
          <a:xfrm>
            <a:off x="5257799" y="3124200"/>
            <a:ext cx="3221183" cy="584775"/>
          </a:xfrm>
          <a:prstGeom prst="rect">
            <a:avLst/>
          </a:prstGeom>
          <a:noFill/>
          <a:ln w="38100" cap="sq" algn="ctr">
            <a:noFill/>
            <a:miter lim="800000"/>
            <a:headEnd/>
            <a:tailEnd/>
          </a:ln>
          <a:effectLst/>
        </p:spPr>
        <p:txBody>
          <a:bodyPr wrap="square">
            <a:spAutoFit/>
          </a:bodyPr>
          <a:lstStyle/>
          <a:p>
            <a:r>
              <a:rPr lang="en-US" sz="3200" dirty="0" err="1">
                <a:latin typeface="Arial" pitchFamily="34" charset="0"/>
                <a:cs typeface="Arial" pitchFamily="34" charset="0"/>
              </a:rPr>
              <a:t>Kết</a:t>
            </a:r>
            <a:r>
              <a:rPr lang="en-US" sz="3200" dirty="0">
                <a:latin typeface="Arial" pitchFamily="34" charset="0"/>
                <a:cs typeface="Arial" pitchFamily="34" charset="0"/>
              </a:rPr>
              <a:t> </a:t>
            </a:r>
            <a:r>
              <a:rPr lang="en-US" sz="3200" dirty="0" err="1" smtClean="0">
                <a:latin typeface="Arial" pitchFamily="34" charset="0"/>
                <a:cs typeface="Arial" pitchFamily="34" charset="0"/>
              </a:rPr>
              <a:t>chuyển</a:t>
            </a:r>
            <a:r>
              <a:rPr lang="en-US" sz="3200" dirty="0" smtClean="0">
                <a:latin typeface="Arial" pitchFamily="34" charset="0"/>
                <a:cs typeface="Arial" pitchFamily="34" charset="0"/>
              </a:rPr>
              <a:t> </a:t>
            </a:r>
            <a:r>
              <a:rPr lang="en-US" sz="3200" dirty="0" err="1">
                <a:latin typeface="Arial" pitchFamily="34" charset="0"/>
                <a:cs typeface="Arial" pitchFamily="34" charset="0"/>
              </a:rPr>
              <a:t>lãi</a:t>
            </a:r>
            <a:endParaRPr lang="en-US" sz="3200" dirty="0">
              <a:latin typeface="Arial" pitchFamily="34" charset="0"/>
              <a:cs typeface="Arial" pitchFamily="34" charset="0"/>
            </a:endParaRPr>
          </a:p>
        </p:txBody>
      </p:sp>
      <p:sp>
        <p:nvSpPr>
          <p:cNvPr id="38920" name="Text Box 8"/>
          <p:cNvSpPr txBox="1">
            <a:spLocks noChangeArrowheads="1"/>
          </p:cNvSpPr>
          <p:nvPr/>
        </p:nvSpPr>
        <p:spPr bwMode="auto">
          <a:xfrm>
            <a:off x="1520535" y="3200400"/>
            <a:ext cx="2933700" cy="584775"/>
          </a:xfrm>
          <a:prstGeom prst="rect">
            <a:avLst/>
          </a:prstGeom>
          <a:noFill/>
          <a:ln w="38100" cap="sq" algn="ctr">
            <a:noFill/>
            <a:miter lim="800000"/>
            <a:headEnd/>
            <a:tailEnd/>
          </a:ln>
          <a:effectLst/>
        </p:spPr>
        <p:txBody>
          <a:bodyPr wrap="square">
            <a:spAutoFit/>
          </a:bodyPr>
          <a:lstStyle/>
          <a:p>
            <a:r>
              <a:rPr lang="en-US" sz="3200" dirty="0" err="1">
                <a:latin typeface="Arial" pitchFamily="34" charset="0"/>
                <a:cs typeface="Arial" pitchFamily="34" charset="0"/>
              </a:rPr>
              <a:t>Kết</a:t>
            </a:r>
            <a:r>
              <a:rPr lang="en-US" sz="3200" dirty="0">
                <a:latin typeface="Arial" pitchFamily="34" charset="0"/>
                <a:cs typeface="Arial" pitchFamily="34" charset="0"/>
              </a:rPr>
              <a:t> </a:t>
            </a:r>
            <a:r>
              <a:rPr lang="en-US" sz="3200" dirty="0" err="1" smtClean="0">
                <a:latin typeface="Arial" pitchFamily="34" charset="0"/>
                <a:cs typeface="Arial" pitchFamily="34" charset="0"/>
              </a:rPr>
              <a:t>chuyển</a:t>
            </a:r>
            <a:r>
              <a:rPr lang="en-US" sz="3200" dirty="0" smtClean="0">
                <a:latin typeface="Arial" pitchFamily="34" charset="0"/>
                <a:cs typeface="Arial" pitchFamily="34" charset="0"/>
              </a:rPr>
              <a:t> </a:t>
            </a:r>
            <a:r>
              <a:rPr lang="en-US" sz="3200" dirty="0" err="1">
                <a:latin typeface="Arial" pitchFamily="34" charset="0"/>
                <a:cs typeface="Arial" pitchFamily="34" charset="0"/>
              </a:rPr>
              <a:t>lỗ</a:t>
            </a:r>
            <a:endParaRPr lang="en-US" sz="3200" dirty="0">
              <a:latin typeface="Arial" pitchFamily="34" charset="0"/>
              <a:cs typeface="Arial" pitchFamily="34" charset="0"/>
            </a:endParaRPr>
          </a:p>
        </p:txBody>
      </p:sp>
      <p:sp>
        <p:nvSpPr>
          <p:cNvPr id="38921" name="Text Box 9"/>
          <p:cNvSpPr txBox="1">
            <a:spLocks noChangeArrowheads="1"/>
          </p:cNvSpPr>
          <p:nvPr/>
        </p:nvSpPr>
        <p:spPr bwMode="auto">
          <a:xfrm>
            <a:off x="1219200" y="4114800"/>
            <a:ext cx="3124200" cy="523220"/>
          </a:xfrm>
          <a:prstGeom prst="rect">
            <a:avLst/>
          </a:prstGeom>
          <a:noFill/>
          <a:ln w="38100" cap="sq" algn="ctr">
            <a:noFill/>
            <a:miter lim="800000"/>
            <a:headEnd/>
            <a:tailEnd/>
          </a:ln>
          <a:effectLst/>
        </p:spPr>
        <p:txBody>
          <a:bodyPr>
            <a:spAutoFit/>
          </a:bodyPr>
          <a:lstStyle/>
          <a:p>
            <a:r>
              <a:rPr lang="en-US" sz="2800" dirty="0" err="1">
                <a:latin typeface="Arial" pitchFamily="34" charset="0"/>
                <a:cs typeface="Arial" pitchFamily="34" charset="0"/>
              </a:rPr>
              <a:t>Phân</a:t>
            </a:r>
            <a:r>
              <a:rPr lang="en-US" sz="2800" dirty="0">
                <a:latin typeface="Arial" pitchFamily="34" charset="0"/>
                <a:cs typeface="Arial" pitchFamily="34" charset="0"/>
              </a:rPr>
              <a:t> </a:t>
            </a:r>
            <a:r>
              <a:rPr lang="en-US" sz="2800" dirty="0" err="1">
                <a:latin typeface="Arial" pitchFamily="34" charset="0"/>
                <a:cs typeface="Arial" pitchFamily="34" charset="0"/>
              </a:rPr>
              <a:t>phối</a:t>
            </a:r>
            <a:r>
              <a:rPr lang="en-US" sz="2800" dirty="0">
                <a:latin typeface="Arial" pitchFamily="34" charset="0"/>
                <a:cs typeface="Arial" pitchFamily="34" charset="0"/>
              </a:rPr>
              <a:t> LN</a:t>
            </a:r>
          </a:p>
        </p:txBody>
      </p:sp>
      <p:sp>
        <p:nvSpPr>
          <p:cNvPr id="38922" name="Text Box 10"/>
          <p:cNvSpPr txBox="1">
            <a:spLocks noChangeArrowheads="1"/>
          </p:cNvSpPr>
          <p:nvPr/>
        </p:nvSpPr>
        <p:spPr bwMode="auto">
          <a:xfrm>
            <a:off x="4648200" y="4876800"/>
            <a:ext cx="3124200" cy="1077218"/>
          </a:xfrm>
          <a:prstGeom prst="rect">
            <a:avLst/>
          </a:prstGeom>
          <a:noFill/>
          <a:ln w="38100" cap="sq" algn="ctr">
            <a:noFill/>
            <a:miter lim="800000"/>
            <a:headEnd/>
            <a:tailEnd/>
          </a:ln>
          <a:effectLst/>
        </p:spPr>
        <p:txBody>
          <a:bodyPr>
            <a:spAutoFit/>
          </a:bodyPr>
          <a:lstStyle/>
          <a:p>
            <a:r>
              <a:rPr lang="en-US" sz="3200" u="sng" dirty="0">
                <a:latin typeface="Arial" pitchFamily="34" charset="0"/>
                <a:cs typeface="Arial" pitchFamily="34" charset="0"/>
              </a:rPr>
              <a:t>SDCK:</a:t>
            </a:r>
            <a:r>
              <a:rPr lang="en-US" sz="3200" dirty="0">
                <a:latin typeface="Arial" pitchFamily="34" charset="0"/>
                <a:cs typeface="Arial" pitchFamily="34" charset="0"/>
              </a:rPr>
              <a:t> </a:t>
            </a:r>
            <a:r>
              <a:rPr lang="en-US" sz="3200" dirty="0" smtClean="0">
                <a:latin typeface="Arial" pitchFamily="34" charset="0"/>
                <a:cs typeface="Arial" pitchFamily="34" charset="0"/>
              </a:rPr>
              <a:t>LN </a:t>
            </a:r>
            <a:r>
              <a:rPr lang="en-US" sz="3200" dirty="0" err="1" smtClean="0">
                <a:latin typeface="Arial" pitchFamily="34" charset="0"/>
                <a:cs typeface="Arial" pitchFamily="34" charset="0"/>
              </a:rPr>
              <a:t>CPP</a:t>
            </a:r>
            <a:r>
              <a:rPr lang="en-US" sz="3200" dirty="0" smtClean="0">
                <a:latin typeface="Arial" pitchFamily="34" charset="0"/>
                <a:cs typeface="Arial" pitchFamily="34" charset="0"/>
              </a:rPr>
              <a:t> </a:t>
            </a:r>
            <a:r>
              <a:rPr lang="en-US" sz="3200" dirty="0" err="1">
                <a:latin typeface="Arial" pitchFamily="34" charset="0"/>
                <a:cs typeface="Arial" pitchFamily="34" charset="0"/>
              </a:rPr>
              <a:t>ckỳ</a:t>
            </a:r>
            <a:endParaRPr lang="en-US" sz="3200" u="sng" dirty="0">
              <a:latin typeface="Arial" pitchFamily="34" charset="0"/>
              <a:cs typeface="Arial" pitchFamily="34" charset="0"/>
            </a:endParaRPr>
          </a:p>
        </p:txBody>
      </p:sp>
      <p:sp>
        <p:nvSpPr>
          <p:cNvPr id="38923" name="Text Box 11"/>
          <p:cNvSpPr txBox="1">
            <a:spLocks noChangeArrowheads="1"/>
          </p:cNvSpPr>
          <p:nvPr/>
        </p:nvSpPr>
        <p:spPr bwMode="auto">
          <a:xfrm>
            <a:off x="1219200" y="4876800"/>
            <a:ext cx="3124200" cy="1077218"/>
          </a:xfrm>
          <a:prstGeom prst="rect">
            <a:avLst/>
          </a:prstGeom>
          <a:noFill/>
          <a:ln w="38100" cap="sq" algn="ctr">
            <a:noFill/>
            <a:miter lim="800000"/>
            <a:headEnd/>
            <a:tailEnd/>
          </a:ln>
          <a:effectLst/>
        </p:spPr>
        <p:txBody>
          <a:bodyPr>
            <a:spAutoFit/>
          </a:bodyPr>
          <a:lstStyle/>
          <a:p>
            <a:r>
              <a:rPr lang="vi-VN" sz="3200" u="sng" dirty="0"/>
              <a:t>SDCK:</a:t>
            </a:r>
            <a:r>
              <a:rPr lang="vi-VN" sz="3200" dirty="0"/>
              <a:t> Lỗ ckỳ chưa xử lý</a:t>
            </a:r>
          </a:p>
        </p:txBody>
      </p:sp>
      <p:sp>
        <p:nvSpPr>
          <p:cNvPr id="38924" name="Text Box 12"/>
          <p:cNvSpPr txBox="1">
            <a:spLocks noChangeArrowheads="1"/>
          </p:cNvSpPr>
          <p:nvPr/>
        </p:nvSpPr>
        <p:spPr bwMode="auto">
          <a:xfrm>
            <a:off x="4648200" y="4046574"/>
            <a:ext cx="3124200" cy="584775"/>
          </a:xfrm>
          <a:prstGeom prst="rect">
            <a:avLst/>
          </a:prstGeom>
          <a:noFill/>
          <a:ln w="38100" cap="sq" algn="ctr">
            <a:noFill/>
            <a:miter lim="800000"/>
            <a:headEnd/>
            <a:tailEnd/>
          </a:ln>
          <a:effectLst/>
        </p:spPr>
        <p:txBody>
          <a:bodyPr>
            <a:spAutoFit/>
          </a:bodyPr>
          <a:lstStyle/>
          <a:p>
            <a:r>
              <a:rPr lang="en-US" sz="3200" dirty="0" err="1">
                <a:latin typeface="Arial" pitchFamily="34" charset="0"/>
                <a:cs typeface="Arial" pitchFamily="34" charset="0"/>
              </a:rPr>
              <a:t>Xử</a:t>
            </a:r>
            <a:r>
              <a:rPr lang="en-US" sz="3200" dirty="0">
                <a:latin typeface="Arial" pitchFamily="34" charset="0"/>
                <a:cs typeface="Arial" pitchFamily="34" charset="0"/>
              </a:rPr>
              <a:t> </a:t>
            </a:r>
            <a:r>
              <a:rPr lang="en-US" sz="3200" dirty="0" err="1">
                <a:latin typeface="Arial" pitchFamily="34" charset="0"/>
                <a:cs typeface="Arial" pitchFamily="34" charset="0"/>
              </a:rPr>
              <a:t>lý</a:t>
            </a:r>
            <a:r>
              <a:rPr lang="en-US" sz="3200" dirty="0">
                <a:latin typeface="Arial" pitchFamily="34" charset="0"/>
                <a:cs typeface="Arial" pitchFamily="34" charset="0"/>
              </a:rPr>
              <a:t> </a:t>
            </a:r>
            <a:r>
              <a:rPr lang="en-US" sz="3200" dirty="0" err="1">
                <a:latin typeface="Arial" pitchFamily="34" charset="0"/>
                <a:cs typeface="Arial" pitchFamily="34" charset="0"/>
              </a:rPr>
              <a:t>lỗ</a:t>
            </a:r>
            <a:endParaRPr lang="en-US" sz="3200" dirty="0">
              <a:latin typeface="Arial" pitchFamily="34" charset="0"/>
              <a:cs typeface="Arial" pitchFamily="34" charset="0"/>
            </a:endParaRPr>
          </a:p>
        </p:txBody>
      </p:sp>
      <p:sp>
        <p:nvSpPr>
          <p:cNvPr id="15374" name="Line 14"/>
          <p:cNvSpPr>
            <a:spLocks noChangeShapeType="1"/>
          </p:cNvSpPr>
          <p:nvPr/>
        </p:nvSpPr>
        <p:spPr bwMode="auto">
          <a:xfrm>
            <a:off x="1524000" y="4800600"/>
            <a:ext cx="5715000" cy="0"/>
          </a:xfrm>
          <a:prstGeom prst="line">
            <a:avLst/>
          </a:prstGeom>
          <a:noFill/>
          <a:ln w="57150">
            <a:solidFill>
              <a:schemeClr val="tx1"/>
            </a:solidFill>
            <a:round/>
            <a:headEnd/>
            <a:tailEnd/>
          </a:ln>
        </p:spPr>
        <p:txBody>
          <a:bodyPr/>
          <a:lstStyle/>
          <a:p>
            <a:endParaRPr lang="en-US"/>
          </a:p>
        </p:txBody>
      </p:sp>
      <p:sp>
        <p:nvSpPr>
          <p:cNvPr id="3" name="TextBox 2"/>
          <p:cNvSpPr txBox="1"/>
          <p:nvPr/>
        </p:nvSpPr>
        <p:spPr>
          <a:xfrm>
            <a:off x="76200" y="386692"/>
            <a:ext cx="8125683" cy="523220"/>
          </a:xfrm>
          <a:prstGeom prst="rect">
            <a:avLst/>
          </a:prstGeom>
          <a:noFill/>
        </p:spPr>
        <p:txBody>
          <a:bodyPr wrap="square" rtlCol="0">
            <a:spAutoFit/>
          </a:bodyPr>
          <a:lstStyle/>
          <a:p>
            <a:r>
              <a:rPr lang="en-US" sz="2800" dirty="0">
                <a:solidFill>
                  <a:srgbClr val="0000FF"/>
                </a:solidFill>
                <a:latin typeface="Arial" pitchFamily="34" charset="0"/>
                <a:cs typeface="Arial" pitchFamily="34" charset="0"/>
              </a:rPr>
              <a:t>KT </a:t>
            </a:r>
            <a:r>
              <a:rPr lang="en-US" sz="2800" dirty="0" err="1">
                <a:solidFill>
                  <a:srgbClr val="0000FF"/>
                </a:solidFill>
                <a:latin typeface="Arial" pitchFamily="34" charset="0"/>
                <a:cs typeface="Arial" pitchFamily="34" charset="0"/>
              </a:rPr>
              <a:t>phân</a:t>
            </a:r>
            <a:r>
              <a:rPr lang="en-US" sz="2800" dirty="0">
                <a:solidFill>
                  <a:srgbClr val="0000FF"/>
                </a:solidFill>
                <a:latin typeface="Arial" pitchFamily="34" charset="0"/>
                <a:cs typeface="Arial" pitchFamily="34" charset="0"/>
              </a:rPr>
              <a:t> chia </a:t>
            </a:r>
            <a:r>
              <a:rPr lang="en-US" sz="2800" dirty="0" err="1">
                <a:solidFill>
                  <a:srgbClr val="0000FF"/>
                </a:solidFill>
                <a:latin typeface="Arial" pitchFamily="34" charset="0"/>
                <a:cs typeface="Arial" pitchFamily="34" charset="0"/>
              </a:rPr>
              <a:t>lợi</a:t>
            </a:r>
            <a:r>
              <a:rPr lang="en-US" sz="2800" dirty="0">
                <a:solidFill>
                  <a:srgbClr val="0000FF"/>
                </a:solidFill>
                <a:latin typeface="Arial" pitchFamily="34" charset="0"/>
                <a:cs typeface="Arial" pitchFamily="34" charset="0"/>
              </a:rPr>
              <a:t> </a:t>
            </a:r>
            <a:r>
              <a:rPr lang="en-US" sz="2800" dirty="0" err="1">
                <a:solidFill>
                  <a:srgbClr val="0000FF"/>
                </a:solidFill>
                <a:latin typeface="Arial" pitchFamily="34" charset="0"/>
                <a:cs typeface="Arial" pitchFamily="34" charset="0"/>
              </a:rPr>
              <a:t>nhuận</a:t>
            </a:r>
            <a:r>
              <a:rPr lang="en-US" sz="2800" dirty="0">
                <a:solidFill>
                  <a:srgbClr val="0000FF"/>
                </a:solidFill>
                <a:latin typeface="Arial" pitchFamily="34" charset="0"/>
                <a:cs typeface="Arial" pitchFamily="34" charset="0"/>
              </a:rPr>
              <a:t> </a:t>
            </a:r>
            <a:r>
              <a:rPr lang="en-US" sz="2800" dirty="0" err="1">
                <a:solidFill>
                  <a:srgbClr val="0000FF"/>
                </a:solidFill>
                <a:latin typeface="Arial" pitchFamily="34" charset="0"/>
                <a:cs typeface="Arial" pitchFamily="34" charset="0"/>
              </a:rPr>
              <a:t>kế</a:t>
            </a:r>
            <a:r>
              <a:rPr lang="en-US" sz="2800" dirty="0">
                <a:solidFill>
                  <a:srgbClr val="0000FF"/>
                </a:solidFill>
                <a:latin typeface="Arial" pitchFamily="34" charset="0"/>
                <a:cs typeface="Arial" pitchFamily="34" charset="0"/>
              </a:rPr>
              <a:t> </a:t>
            </a:r>
            <a:r>
              <a:rPr lang="en-US" sz="2800" dirty="0" err="1">
                <a:solidFill>
                  <a:srgbClr val="0000FF"/>
                </a:solidFill>
                <a:latin typeface="Arial" pitchFamily="34" charset="0"/>
                <a:cs typeface="Arial" pitchFamily="34" charset="0"/>
              </a:rPr>
              <a:t>toán</a:t>
            </a:r>
            <a:r>
              <a:rPr lang="en-US" sz="2800" dirty="0">
                <a:solidFill>
                  <a:srgbClr val="0000FF"/>
                </a:solidFill>
                <a:latin typeface="Arial" pitchFamily="34" charset="0"/>
                <a:cs typeface="Arial" pitchFamily="34" charset="0"/>
              </a:rPr>
              <a:t> </a:t>
            </a:r>
            <a:r>
              <a:rPr lang="en-US" sz="2800" dirty="0" err="1">
                <a:solidFill>
                  <a:srgbClr val="0000FF"/>
                </a:solidFill>
                <a:latin typeface="Arial" pitchFamily="34" charset="0"/>
                <a:cs typeface="Arial" pitchFamily="34" charset="0"/>
              </a:rPr>
              <a:t>sau</a:t>
            </a:r>
            <a:r>
              <a:rPr lang="en-US" sz="2800" dirty="0">
                <a:solidFill>
                  <a:srgbClr val="0000FF"/>
                </a:solidFill>
                <a:latin typeface="Arial" pitchFamily="34" charset="0"/>
                <a:cs typeface="Arial" pitchFamily="34" charset="0"/>
              </a:rPr>
              <a:t> </a:t>
            </a:r>
            <a:r>
              <a:rPr lang="en-US" sz="2800" dirty="0" err="1">
                <a:solidFill>
                  <a:srgbClr val="0000FF"/>
                </a:solidFill>
                <a:latin typeface="Arial" pitchFamily="34" charset="0"/>
                <a:cs typeface="Arial" pitchFamily="34" charset="0"/>
              </a:rPr>
              <a:t>thuế</a:t>
            </a:r>
            <a:r>
              <a:rPr lang="en-US" sz="2800" dirty="0">
                <a:solidFill>
                  <a:srgbClr val="0000FF"/>
                </a:solidFill>
                <a:latin typeface="Arial" pitchFamily="34" charset="0"/>
                <a:cs typeface="Arial" pitchFamily="34" charset="0"/>
              </a:rPr>
              <a:t> TNDN</a:t>
            </a:r>
          </a:p>
        </p:txBody>
      </p:sp>
    </p:spTree>
    <p:extLst>
      <p:ext uri="{BB962C8B-B14F-4D97-AF65-F5344CB8AC3E}">
        <p14:creationId xmlns:p14="http://schemas.microsoft.com/office/powerpoint/2010/main" val="344238012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afterEffect">
                                  <p:stCondLst>
                                    <p:cond delay="0"/>
                                  </p:stCondLst>
                                  <p:childTnLst>
                                    <p:set>
                                      <p:cBhvr>
                                        <p:cTn id="6" dur="1" fill="hold">
                                          <p:stCondLst>
                                            <p:cond delay="0"/>
                                          </p:stCondLst>
                                        </p:cTn>
                                        <p:tgtEl>
                                          <p:spTgt spid="38914"/>
                                        </p:tgtEl>
                                        <p:attrNameLst>
                                          <p:attrName>style.visibility</p:attrName>
                                        </p:attrNameLst>
                                      </p:cBhvr>
                                      <p:to>
                                        <p:strVal val="visible"/>
                                      </p:to>
                                    </p:set>
                                    <p:animEffect transition="in" filter="box(in)">
                                      <p:cBhvr>
                                        <p:cTn id="7" dur="500"/>
                                        <p:tgtEl>
                                          <p:spTgt spid="38914"/>
                                        </p:tgtEl>
                                      </p:cBhvr>
                                    </p:animEffect>
                                  </p:childTnLst>
                                </p:cTn>
                              </p:par>
                            </p:childTnLst>
                          </p:cTn>
                        </p:par>
                        <p:par>
                          <p:cTn id="8" fill="hold">
                            <p:stCondLst>
                              <p:cond delay="500"/>
                            </p:stCondLst>
                            <p:childTnLst>
                              <p:par>
                                <p:cTn id="9" presetID="4" presetClass="entr" presetSubtype="16" fill="hold" grpId="0" nodeType="afterEffect">
                                  <p:stCondLst>
                                    <p:cond delay="0"/>
                                  </p:stCondLst>
                                  <p:childTnLst>
                                    <p:set>
                                      <p:cBhvr>
                                        <p:cTn id="10" dur="1" fill="hold">
                                          <p:stCondLst>
                                            <p:cond delay="0"/>
                                          </p:stCondLst>
                                        </p:cTn>
                                        <p:tgtEl>
                                          <p:spTgt spid="38915"/>
                                        </p:tgtEl>
                                        <p:attrNameLst>
                                          <p:attrName>style.visibility</p:attrName>
                                        </p:attrNameLst>
                                      </p:cBhvr>
                                      <p:to>
                                        <p:strVal val="visible"/>
                                      </p:to>
                                    </p:set>
                                    <p:animEffect transition="in" filter="box(in)">
                                      <p:cBhvr>
                                        <p:cTn id="11" dur="500"/>
                                        <p:tgtEl>
                                          <p:spTgt spid="38915"/>
                                        </p:tgtEl>
                                      </p:cBhvr>
                                    </p:animEffect>
                                  </p:childTnLst>
                                </p:cTn>
                              </p:par>
                            </p:childTnLst>
                          </p:cTn>
                        </p:par>
                        <p:par>
                          <p:cTn id="12" fill="hold">
                            <p:stCondLst>
                              <p:cond delay="1000"/>
                            </p:stCondLst>
                            <p:childTnLst>
                              <p:par>
                                <p:cTn id="13" presetID="1" presetClass="entr" presetSubtype="0" fill="hold" grpId="0" nodeType="afterEffect">
                                  <p:stCondLst>
                                    <p:cond delay="0"/>
                                  </p:stCondLst>
                                  <p:childTnLst>
                                    <p:set>
                                      <p:cBhvr>
                                        <p:cTn id="14" dur="1" fill="hold">
                                          <p:stCondLst>
                                            <p:cond delay="0"/>
                                          </p:stCondLst>
                                        </p:cTn>
                                        <p:tgtEl>
                                          <p:spTgt spid="38916"/>
                                        </p:tgtEl>
                                        <p:attrNameLst>
                                          <p:attrName>style.visibility</p:attrName>
                                        </p:attrNameLst>
                                      </p:cBhvr>
                                      <p:to>
                                        <p:strVal val="visible"/>
                                      </p:to>
                                    </p:set>
                                  </p:childTnLst>
                                </p:cTn>
                              </p:par>
                            </p:childTnLst>
                          </p:cTn>
                        </p:par>
                        <p:par>
                          <p:cTn id="15" fill="hold">
                            <p:stCondLst>
                              <p:cond delay="1000"/>
                            </p:stCondLst>
                            <p:childTnLst>
                              <p:par>
                                <p:cTn id="16" presetID="1" presetClass="entr" presetSubtype="0" fill="hold" grpId="0" nodeType="afterEffect">
                                  <p:stCondLst>
                                    <p:cond delay="0"/>
                                  </p:stCondLst>
                                  <p:childTnLst>
                                    <p:set>
                                      <p:cBhvr>
                                        <p:cTn id="17" dur="1" fill="hold">
                                          <p:stCondLst>
                                            <p:cond delay="0"/>
                                          </p:stCondLst>
                                        </p:cTn>
                                        <p:tgtEl>
                                          <p:spTgt spid="38917"/>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38918"/>
                                        </p:tgtEl>
                                        <p:attrNameLst>
                                          <p:attrName>style.visibility</p:attrName>
                                        </p:attrNameLst>
                                      </p:cBhvr>
                                      <p:to>
                                        <p:strVal val="visible"/>
                                      </p:to>
                                    </p:set>
                                    <p:animEffect transition="in" filter="box(in)">
                                      <p:cBhvr>
                                        <p:cTn id="22" dur="500"/>
                                        <p:tgtEl>
                                          <p:spTgt spid="38918"/>
                                        </p:tgtEl>
                                      </p:cBhvr>
                                    </p:animEffect>
                                  </p:childTnLst>
                                </p:cTn>
                              </p:par>
                            </p:childTnLst>
                          </p:cTn>
                        </p:par>
                        <p:par>
                          <p:cTn id="23" fill="hold">
                            <p:stCondLst>
                              <p:cond delay="500"/>
                            </p:stCondLst>
                            <p:childTnLst>
                              <p:par>
                                <p:cTn id="24" presetID="1" presetClass="entr" presetSubtype="0" fill="hold" grpId="0" nodeType="afterEffect">
                                  <p:stCondLst>
                                    <p:cond delay="0"/>
                                  </p:stCondLst>
                                  <p:childTnLst>
                                    <p:set>
                                      <p:cBhvr>
                                        <p:cTn id="25" dur="1" fill="hold">
                                          <p:stCondLst>
                                            <p:cond delay="0"/>
                                          </p:stCondLst>
                                        </p:cTn>
                                        <p:tgtEl>
                                          <p:spTgt spid="38919"/>
                                        </p:tgtEl>
                                        <p:attrNameLst>
                                          <p:attrName>style.visibility</p:attrName>
                                        </p:attrNameLst>
                                      </p:cBhvr>
                                      <p:to>
                                        <p:strVal val="visible"/>
                                      </p:to>
                                    </p:set>
                                  </p:childTnLst>
                                </p:cTn>
                              </p:par>
                            </p:childTnLst>
                          </p:cTn>
                        </p:par>
                        <p:par>
                          <p:cTn id="26" fill="hold">
                            <p:stCondLst>
                              <p:cond delay="500"/>
                            </p:stCondLst>
                            <p:childTnLst>
                              <p:par>
                                <p:cTn id="27" presetID="8" presetClass="entr" presetSubtype="16" fill="hold" grpId="0" nodeType="afterEffect">
                                  <p:stCondLst>
                                    <p:cond delay="0"/>
                                  </p:stCondLst>
                                  <p:childTnLst>
                                    <p:set>
                                      <p:cBhvr>
                                        <p:cTn id="28" dur="1" fill="hold">
                                          <p:stCondLst>
                                            <p:cond delay="0"/>
                                          </p:stCondLst>
                                        </p:cTn>
                                        <p:tgtEl>
                                          <p:spTgt spid="38921"/>
                                        </p:tgtEl>
                                        <p:attrNameLst>
                                          <p:attrName>style.visibility</p:attrName>
                                        </p:attrNameLst>
                                      </p:cBhvr>
                                      <p:to>
                                        <p:strVal val="visible"/>
                                      </p:to>
                                    </p:set>
                                    <p:animEffect transition="in" filter="diamond(in)">
                                      <p:cBhvr>
                                        <p:cTn id="29" dur="2000"/>
                                        <p:tgtEl>
                                          <p:spTgt spid="38921"/>
                                        </p:tgtEl>
                                      </p:cBhvr>
                                    </p:animEffect>
                                  </p:childTnLst>
                                </p:cTn>
                              </p:par>
                            </p:childTnLst>
                          </p:cTn>
                        </p:par>
                        <p:par>
                          <p:cTn id="30" fill="hold">
                            <p:stCondLst>
                              <p:cond delay="2500"/>
                            </p:stCondLst>
                            <p:childTnLst>
                              <p:par>
                                <p:cTn id="31" presetID="8" presetClass="entr" presetSubtype="16" fill="hold" grpId="0" nodeType="afterEffect">
                                  <p:stCondLst>
                                    <p:cond delay="0"/>
                                  </p:stCondLst>
                                  <p:childTnLst>
                                    <p:set>
                                      <p:cBhvr>
                                        <p:cTn id="32" dur="1" fill="hold">
                                          <p:stCondLst>
                                            <p:cond delay="0"/>
                                          </p:stCondLst>
                                        </p:cTn>
                                        <p:tgtEl>
                                          <p:spTgt spid="38922"/>
                                        </p:tgtEl>
                                        <p:attrNameLst>
                                          <p:attrName>style.visibility</p:attrName>
                                        </p:attrNameLst>
                                      </p:cBhvr>
                                      <p:to>
                                        <p:strVal val="visible"/>
                                      </p:to>
                                    </p:set>
                                    <p:animEffect transition="in" filter="diamond(in)">
                                      <p:cBhvr>
                                        <p:cTn id="33" dur="2000"/>
                                        <p:tgtEl>
                                          <p:spTgt spid="38922"/>
                                        </p:tgtEl>
                                      </p:cBhvr>
                                    </p:animEffect>
                                  </p:childTnLst>
                                </p:cTn>
                              </p:par>
                            </p:childTnLst>
                          </p:cTn>
                        </p:par>
                      </p:childTnLst>
                    </p:cTn>
                  </p:par>
                  <p:par>
                    <p:cTn id="34" fill="hold">
                      <p:stCondLst>
                        <p:cond delay="indefinite"/>
                      </p:stCondLst>
                      <p:childTnLst>
                        <p:par>
                          <p:cTn id="35" fill="hold">
                            <p:stCondLst>
                              <p:cond delay="0"/>
                            </p:stCondLst>
                            <p:childTnLst>
                              <p:par>
                                <p:cTn id="36" presetID="24" presetClass="entr" presetSubtype="0" fill="hold" grpId="0" nodeType="clickEffect">
                                  <p:stCondLst>
                                    <p:cond delay="0"/>
                                  </p:stCondLst>
                                  <p:childTnLst>
                                    <p:set>
                                      <p:cBhvr>
                                        <p:cTn id="37" dur="1" fill="hold">
                                          <p:stCondLst>
                                            <p:cond delay="0"/>
                                          </p:stCondLst>
                                        </p:cTn>
                                        <p:tgtEl>
                                          <p:spTgt spid="38920"/>
                                        </p:tgtEl>
                                        <p:attrNameLst>
                                          <p:attrName>style.visibility</p:attrName>
                                        </p:attrNameLst>
                                      </p:cBhvr>
                                      <p:to>
                                        <p:strVal val="visible"/>
                                      </p:to>
                                    </p:set>
                                    <p:anim to="" calcmode="lin" valueType="num">
                                      <p:cBhvr>
                                        <p:cTn id="38" dur="1" fill="hold"/>
                                        <p:tgtEl>
                                          <p:spTgt spid="38920"/>
                                        </p:tgtEl>
                                        <p:attrNameLst>
                                          <p:attrName/>
                                        </p:attrNameLst>
                                      </p:cBhvr>
                                    </p:anim>
                                  </p:childTnLst>
                                </p:cTn>
                              </p:par>
                            </p:childTnLst>
                          </p:cTn>
                        </p:par>
                        <p:par>
                          <p:cTn id="39" fill="hold">
                            <p:stCondLst>
                              <p:cond delay="0"/>
                            </p:stCondLst>
                            <p:childTnLst>
                              <p:par>
                                <p:cTn id="40" presetID="8" presetClass="entr" presetSubtype="16" fill="hold" grpId="0" nodeType="afterEffect">
                                  <p:stCondLst>
                                    <p:cond delay="0"/>
                                  </p:stCondLst>
                                  <p:childTnLst>
                                    <p:set>
                                      <p:cBhvr>
                                        <p:cTn id="41" dur="1" fill="hold">
                                          <p:stCondLst>
                                            <p:cond delay="0"/>
                                          </p:stCondLst>
                                        </p:cTn>
                                        <p:tgtEl>
                                          <p:spTgt spid="38923"/>
                                        </p:tgtEl>
                                        <p:attrNameLst>
                                          <p:attrName>style.visibility</p:attrName>
                                        </p:attrNameLst>
                                      </p:cBhvr>
                                      <p:to>
                                        <p:strVal val="visible"/>
                                      </p:to>
                                    </p:set>
                                    <p:animEffect transition="in" filter="diamond(in)">
                                      <p:cBhvr>
                                        <p:cTn id="42" dur="2000"/>
                                        <p:tgtEl>
                                          <p:spTgt spid="38923"/>
                                        </p:tgtEl>
                                      </p:cBhvr>
                                    </p:animEffect>
                                  </p:childTnLst>
                                </p:cTn>
                              </p:par>
                            </p:childTnLst>
                          </p:cTn>
                        </p:par>
                        <p:par>
                          <p:cTn id="43" fill="hold">
                            <p:stCondLst>
                              <p:cond delay="2000"/>
                            </p:stCondLst>
                            <p:childTnLst>
                              <p:par>
                                <p:cTn id="44" presetID="8" presetClass="entr" presetSubtype="16" fill="hold" grpId="0" nodeType="afterEffect">
                                  <p:stCondLst>
                                    <p:cond delay="0"/>
                                  </p:stCondLst>
                                  <p:childTnLst>
                                    <p:set>
                                      <p:cBhvr>
                                        <p:cTn id="45" dur="1" fill="hold">
                                          <p:stCondLst>
                                            <p:cond delay="0"/>
                                          </p:stCondLst>
                                        </p:cTn>
                                        <p:tgtEl>
                                          <p:spTgt spid="38924"/>
                                        </p:tgtEl>
                                        <p:attrNameLst>
                                          <p:attrName>style.visibility</p:attrName>
                                        </p:attrNameLst>
                                      </p:cBhvr>
                                      <p:to>
                                        <p:strVal val="visible"/>
                                      </p:to>
                                    </p:set>
                                    <p:animEffect transition="in" filter="diamond(in)">
                                      <p:cBhvr>
                                        <p:cTn id="46" dur="2000"/>
                                        <p:tgtEl>
                                          <p:spTgt spid="389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4" grpId="0"/>
      <p:bldP spid="38915" grpId="0"/>
      <p:bldP spid="38916" grpId="0" animBg="1"/>
      <p:bldP spid="38917" grpId="0" animBg="1"/>
      <p:bldP spid="38918" grpId="0" animBg="1"/>
      <p:bldP spid="38919" grpId="0"/>
      <p:bldP spid="38920" grpId="0"/>
      <p:bldP spid="38921" grpId="0"/>
      <p:bldP spid="38922" grpId="0"/>
      <p:bldP spid="38923" grpId="0"/>
      <p:bldP spid="3892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txBox="1">
            <a:spLocks noChangeArrowheads="1"/>
          </p:cNvSpPr>
          <p:nvPr/>
        </p:nvSpPr>
        <p:spPr bwMode="auto">
          <a:xfrm>
            <a:off x="363538" y="320675"/>
            <a:ext cx="8349388"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eaLnBrk="1" hangingPunct="1">
              <a:lnSpc>
                <a:spcPct val="90000"/>
              </a:lnSpc>
            </a:pPr>
            <a:r>
              <a:rPr lang="en-US" altLang="en-US" sz="3600" b="1" dirty="0" err="1" smtClean="0">
                <a:latin typeface="Arial" panose="020B0604020202020204" pitchFamily="34" charset="0"/>
              </a:rPr>
              <a:t>Lợi</a:t>
            </a:r>
            <a:r>
              <a:rPr lang="en-US" altLang="en-US" sz="3600" b="1" dirty="0" smtClean="0">
                <a:latin typeface="Arial" panose="020B0604020202020204" pitchFamily="34" charset="0"/>
              </a:rPr>
              <a:t> </a:t>
            </a:r>
            <a:r>
              <a:rPr lang="en-US" altLang="en-US" sz="3600" b="1" dirty="0" err="1">
                <a:latin typeface="Arial" panose="020B0604020202020204" pitchFamily="34" charset="0"/>
              </a:rPr>
              <a:t>nhuận</a:t>
            </a:r>
            <a:r>
              <a:rPr lang="en-US" altLang="en-US" sz="3600" b="1" dirty="0">
                <a:latin typeface="Arial" panose="020B0604020202020204" pitchFamily="34" charset="0"/>
              </a:rPr>
              <a:t> </a:t>
            </a:r>
            <a:r>
              <a:rPr lang="en-US" altLang="en-US" sz="3600" b="1" dirty="0" err="1">
                <a:latin typeface="Arial" panose="020B0604020202020204" pitchFamily="34" charset="0"/>
              </a:rPr>
              <a:t>sau</a:t>
            </a:r>
            <a:r>
              <a:rPr lang="en-US" altLang="en-US" sz="3600" b="1" dirty="0">
                <a:latin typeface="Arial" panose="020B0604020202020204" pitchFamily="34" charset="0"/>
              </a:rPr>
              <a:t> </a:t>
            </a:r>
            <a:r>
              <a:rPr lang="en-US" altLang="en-US" sz="3600" b="1" dirty="0" err="1">
                <a:latin typeface="Arial" panose="020B0604020202020204" pitchFamily="34" charset="0"/>
              </a:rPr>
              <a:t>thuế</a:t>
            </a:r>
            <a:r>
              <a:rPr lang="en-US" altLang="en-US" sz="3600" b="1" dirty="0">
                <a:latin typeface="Arial" panose="020B0604020202020204" pitchFamily="34" charset="0"/>
              </a:rPr>
              <a:t> </a:t>
            </a:r>
            <a:r>
              <a:rPr lang="en-US" altLang="en-US" sz="3600" b="1" dirty="0" err="1">
                <a:latin typeface="Arial" panose="020B0604020202020204" pitchFamily="34" charset="0"/>
              </a:rPr>
              <a:t>chưa</a:t>
            </a:r>
            <a:r>
              <a:rPr lang="en-US" altLang="en-US" sz="3600" b="1" dirty="0">
                <a:latin typeface="Arial" panose="020B0604020202020204" pitchFamily="34" charset="0"/>
              </a:rPr>
              <a:t> </a:t>
            </a:r>
            <a:r>
              <a:rPr lang="en-US" altLang="en-US" sz="3600" b="1" dirty="0" err="1">
                <a:latin typeface="Arial" panose="020B0604020202020204" pitchFamily="34" charset="0"/>
              </a:rPr>
              <a:t>phân</a:t>
            </a:r>
            <a:r>
              <a:rPr lang="en-US" altLang="en-US" sz="3600" b="1" dirty="0">
                <a:latin typeface="Arial" panose="020B0604020202020204" pitchFamily="34" charset="0"/>
              </a:rPr>
              <a:t> </a:t>
            </a:r>
            <a:r>
              <a:rPr lang="en-US" altLang="en-US" sz="3600" b="1" dirty="0" err="1">
                <a:latin typeface="Arial" panose="020B0604020202020204" pitchFamily="34" charset="0"/>
              </a:rPr>
              <a:t>phối</a:t>
            </a:r>
            <a:endParaRPr lang="en-US" altLang="en-US" sz="3600" b="1" dirty="0">
              <a:latin typeface="Arial" panose="020B0604020202020204" pitchFamily="34" charset="0"/>
            </a:endParaRPr>
          </a:p>
        </p:txBody>
      </p:sp>
      <p:grpSp>
        <p:nvGrpSpPr>
          <p:cNvPr id="9" name="Group 20"/>
          <p:cNvGrpSpPr>
            <a:grpSpLocks/>
          </p:cNvGrpSpPr>
          <p:nvPr/>
        </p:nvGrpSpPr>
        <p:grpSpPr bwMode="auto">
          <a:xfrm>
            <a:off x="1600200" y="1828800"/>
            <a:ext cx="2971800" cy="3168650"/>
            <a:chOff x="2743200" y="1828800"/>
            <a:chExt cx="2971800" cy="3168650"/>
          </a:xfrm>
        </p:grpSpPr>
        <p:sp>
          <p:nvSpPr>
            <p:cNvPr id="21518" name="Text Box 12"/>
            <p:cNvSpPr txBox="1">
              <a:spLocks noChangeArrowheads="1"/>
            </p:cNvSpPr>
            <p:nvPr/>
          </p:nvSpPr>
          <p:spPr bwMode="auto">
            <a:xfrm>
              <a:off x="3581400" y="1828800"/>
              <a:ext cx="2133600" cy="958850"/>
            </a:xfrm>
            <a:prstGeom prst="rect">
              <a:avLst/>
            </a:prstGeom>
            <a:solidFill>
              <a:srgbClr val="FFFFCC"/>
            </a:solidFill>
            <a:ln w="12700">
              <a:solidFill>
                <a:srgbClr val="000000"/>
              </a:solidFill>
              <a:miter lim="800000"/>
              <a:headEnd/>
              <a:tailEnd/>
            </a:ln>
            <a:effectLst>
              <a:outerShdw dist="107763" dir="2700000" algn="ctr" rotWithShape="0">
                <a:schemeClr val="bg2"/>
              </a:outerShdw>
            </a:effec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buFont typeface="Wingdings" panose="05000000000000000000" pitchFamily="2" charset="2"/>
                <a:buNone/>
              </a:pPr>
              <a:r>
                <a:rPr lang="en-US" altLang="en-US">
                  <a:solidFill>
                    <a:schemeClr val="tx2"/>
                  </a:solidFill>
                </a:rPr>
                <a:t>LN CPP</a:t>
              </a:r>
            </a:p>
            <a:p>
              <a:pPr eaLnBrk="1" hangingPunct="1">
                <a:buFont typeface="Wingdings" panose="05000000000000000000" pitchFamily="2" charset="2"/>
                <a:buNone/>
              </a:pPr>
              <a:r>
                <a:rPr lang="en-US" altLang="en-US">
                  <a:solidFill>
                    <a:schemeClr val="tx2"/>
                  </a:solidFill>
                </a:rPr>
                <a:t>năm trước</a:t>
              </a:r>
            </a:p>
          </p:txBody>
        </p:sp>
        <p:sp>
          <p:nvSpPr>
            <p:cNvPr id="21519" name="Text Box 12"/>
            <p:cNvSpPr txBox="1">
              <a:spLocks noChangeArrowheads="1"/>
            </p:cNvSpPr>
            <p:nvPr/>
          </p:nvSpPr>
          <p:spPr bwMode="auto">
            <a:xfrm>
              <a:off x="3581400" y="4038600"/>
              <a:ext cx="2133600" cy="958850"/>
            </a:xfrm>
            <a:prstGeom prst="rect">
              <a:avLst/>
            </a:prstGeom>
            <a:solidFill>
              <a:srgbClr val="FFFFCC"/>
            </a:solidFill>
            <a:ln w="12700">
              <a:solidFill>
                <a:srgbClr val="000000"/>
              </a:solidFill>
              <a:miter lim="800000"/>
              <a:headEnd/>
              <a:tailEnd/>
            </a:ln>
            <a:effectLst>
              <a:outerShdw dist="107763" dir="2700000" algn="ctr" rotWithShape="0">
                <a:schemeClr val="bg2"/>
              </a:outerShdw>
            </a:effec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buFont typeface="Wingdings" panose="05000000000000000000" pitchFamily="2" charset="2"/>
                <a:buNone/>
              </a:pPr>
              <a:r>
                <a:rPr lang="en-US" altLang="en-US">
                  <a:solidFill>
                    <a:schemeClr val="tx2"/>
                  </a:solidFill>
                </a:rPr>
                <a:t>LN CPP</a:t>
              </a:r>
            </a:p>
            <a:p>
              <a:pPr eaLnBrk="1" hangingPunct="1">
                <a:buFont typeface="Wingdings" panose="05000000000000000000" pitchFamily="2" charset="2"/>
                <a:buNone/>
              </a:pPr>
              <a:r>
                <a:rPr lang="en-US" altLang="en-US">
                  <a:solidFill>
                    <a:schemeClr val="tx2"/>
                  </a:solidFill>
                </a:rPr>
                <a:t>năm nay</a:t>
              </a:r>
            </a:p>
          </p:txBody>
        </p:sp>
        <p:grpSp>
          <p:nvGrpSpPr>
            <p:cNvPr id="21520" name="Group 45"/>
            <p:cNvGrpSpPr>
              <a:grpSpLocks/>
            </p:cNvGrpSpPr>
            <p:nvPr/>
          </p:nvGrpSpPr>
          <p:grpSpPr bwMode="auto">
            <a:xfrm>
              <a:off x="2743200" y="2286000"/>
              <a:ext cx="838200" cy="2286000"/>
              <a:chOff x="1776" y="1632"/>
              <a:chExt cx="528" cy="1440"/>
            </a:xfrm>
          </p:grpSpPr>
          <p:sp>
            <p:nvSpPr>
              <p:cNvPr id="21521" name="Line 29"/>
              <p:cNvSpPr>
                <a:spLocks noChangeShapeType="1"/>
              </p:cNvSpPr>
              <p:nvPr/>
            </p:nvSpPr>
            <p:spPr bwMode="auto">
              <a:xfrm>
                <a:off x="1968" y="1632"/>
                <a:ext cx="0" cy="1440"/>
              </a:xfrm>
              <a:prstGeom prst="line">
                <a:avLst/>
              </a:prstGeom>
              <a:noFill/>
              <a:ln w="28575">
                <a:solidFill>
                  <a:schemeClr val="tx2"/>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1522" name="Line 30"/>
              <p:cNvSpPr>
                <a:spLocks noChangeShapeType="1"/>
              </p:cNvSpPr>
              <p:nvPr/>
            </p:nvSpPr>
            <p:spPr bwMode="auto">
              <a:xfrm>
                <a:off x="1968" y="1632"/>
                <a:ext cx="336" cy="0"/>
              </a:xfrm>
              <a:prstGeom prst="line">
                <a:avLst/>
              </a:prstGeom>
              <a:noFill/>
              <a:ln w="28575">
                <a:solidFill>
                  <a:schemeClr val="tx2"/>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1523" name="Line 31"/>
              <p:cNvSpPr>
                <a:spLocks noChangeShapeType="1"/>
              </p:cNvSpPr>
              <p:nvPr/>
            </p:nvSpPr>
            <p:spPr bwMode="auto">
              <a:xfrm>
                <a:off x="1968" y="3072"/>
                <a:ext cx="336" cy="0"/>
              </a:xfrm>
              <a:prstGeom prst="line">
                <a:avLst/>
              </a:prstGeom>
              <a:noFill/>
              <a:ln w="28575">
                <a:solidFill>
                  <a:schemeClr val="tx2"/>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1524" name="Line 34"/>
              <p:cNvSpPr>
                <a:spLocks noChangeShapeType="1"/>
              </p:cNvSpPr>
              <p:nvPr/>
            </p:nvSpPr>
            <p:spPr bwMode="auto">
              <a:xfrm>
                <a:off x="1776" y="2352"/>
                <a:ext cx="192"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grpSp>
      </p:grpSp>
      <p:grpSp>
        <p:nvGrpSpPr>
          <p:cNvPr id="17" name="Group 35"/>
          <p:cNvGrpSpPr>
            <a:grpSpLocks/>
          </p:cNvGrpSpPr>
          <p:nvPr/>
        </p:nvGrpSpPr>
        <p:grpSpPr bwMode="auto">
          <a:xfrm>
            <a:off x="4724400" y="1981200"/>
            <a:ext cx="1600200" cy="558800"/>
            <a:chOff x="3168" y="2352"/>
            <a:chExt cx="1008" cy="352"/>
          </a:xfrm>
        </p:grpSpPr>
        <p:sp>
          <p:nvSpPr>
            <p:cNvPr id="21516" name="Rectangle 36"/>
            <p:cNvSpPr>
              <a:spLocks noChangeArrowheads="1"/>
            </p:cNvSpPr>
            <p:nvPr/>
          </p:nvSpPr>
          <p:spPr bwMode="auto">
            <a:xfrm>
              <a:off x="3456" y="2352"/>
              <a:ext cx="720" cy="352"/>
            </a:xfrm>
            <a:prstGeom prst="rect">
              <a:avLst/>
            </a:prstGeom>
            <a:solidFill>
              <a:srgbClr val="CC0000"/>
            </a:solidFill>
            <a:ln w="12700">
              <a:solidFill>
                <a:schemeClr val="tx1"/>
              </a:solidFill>
              <a:miter lim="800000"/>
              <a:headEnd/>
              <a:tailEnd/>
            </a:ln>
            <a:effectLst>
              <a:outerShdw dist="71842" dir="2700000" algn="ctr" rotWithShape="0">
                <a:schemeClr val="tx2"/>
              </a:outerShdw>
            </a:effectLst>
          </p:spPr>
          <p:txBody>
            <a:bodyPr lIns="90488" tIns="44450" rIns="90488" bIns="44450">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spcBef>
                  <a:spcPct val="50000"/>
                </a:spcBef>
              </a:pPr>
              <a:r>
                <a:rPr lang="en-US" altLang="en-US" sz="3000">
                  <a:solidFill>
                    <a:schemeClr val="bg1"/>
                  </a:solidFill>
                  <a:ea typeface="Arial Unicode MS" panose="020B0604020202020204" pitchFamily="34" charset="-128"/>
                  <a:cs typeface="Arial Unicode MS" panose="020B0604020202020204" pitchFamily="34" charset="-128"/>
                </a:rPr>
                <a:t>4211</a:t>
              </a:r>
            </a:p>
          </p:txBody>
        </p:sp>
        <p:sp>
          <p:nvSpPr>
            <p:cNvPr id="21517" name="AutoShape 37"/>
            <p:cNvSpPr>
              <a:spLocks noChangeArrowheads="1"/>
            </p:cNvSpPr>
            <p:nvPr/>
          </p:nvSpPr>
          <p:spPr bwMode="auto">
            <a:xfrm>
              <a:off x="3168" y="2448"/>
              <a:ext cx="240" cy="192"/>
            </a:xfrm>
            <a:prstGeom prst="rightArrow">
              <a:avLst>
                <a:gd name="adj1" fmla="val 50000"/>
                <a:gd name="adj2" fmla="val 31250"/>
              </a:avLst>
            </a:prstGeom>
            <a:solidFill>
              <a:srgbClr val="CC0000"/>
            </a:solidFill>
            <a:ln w="9525">
              <a:solidFill>
                <a:schemeClr val="tx1"/>
              </a:solidFill>
              <a:miter lim="800000"/>
              <a:headEnd/>
              <a:tailEnd/>
            </a:ln>
          </p:spPr>
          <p:txBody>
            <a:bodyPr wrap="none" anchor="ct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endParaRPr lang="en-US" altLang="en-US"/>
            </a:p>
          </p:txBody>
        </p:sp>
      </p:grpSp>
      <p:grpSp>
        <p:nvGrpSpPr>
          <p:cNvPr id="20" name="Group 38"/>
          <p:cNvGrpSpPr>
            <a:grpSpLocks/>
          </p:cNvGrpSpPr>
          <p:nvPr/>
        </p:nvGrpSpPr>
        <p:grpSpPr bwMode="auto">
          <a:xfrm>
            <a:off x="4800600" y="4267200"/>
            <a:ext cx="1600200" cy="558800"/>
            <a:chOff x="3168" y="2352"/>
            <a:chExt cx="1008" cy="352"/>
          </a:xfrm>
        </p:grpSpPr>
        <p:sp>
          <p:nvSpPr>
            <p:cNvPr id="21514" name="Rectangle 39"/>
            <p:cNvSpPr>
              <a:spLocks noChangeArrowheads="1"/>
            </p:cNvSpPr>
            <p:nvPr/>
          </p:nvSpPr>
          <p:spPr bwMode="auto">
            <a:xfrm>
              <a:off x="3456" y="2352"/>
              <a:ext cx="720" cy="352"/>
            </a:xfrm>
            <a:prstGeom prst="rect">
              <a:avLst/>
            </a:prstGeom>
            <a:solidFill>
              <a:srgbClr val="CC0000"/>
            </a:solidFill>
            <a:ln w="12700">
              <a:solidFill>
                <a:schemeClr val="tx1"/>
              </a:solidFill>
              <a:miter lim="800000"/>
              <a:headEnd/>
              <a:tailEnd/>
            </a:ln>
            <a:effectLst>
              <a:outerShdw dist="71842" dir="2700000" algn="ctr" rotWithShape="0">
                <a:schemeClr val="tx2"/>
              </a:outerShdw>
            </a:effectLst>
          </p:spPr>
          <p:txBody>
            <a:bodyPr lIns="90488" tIns="44450" rIns="90488" bIns="44450">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spcBef>
                  <a:spcPct val="50000"/>
                </a:spcBef>
              </a:pPr>
              <a:r>
                <a:rPr lang="en-US" altLang="en-US" sz="3000">
                  <a:solidFill>
                    <a:schemeClr val="bg1"/>
                  </a:solidFill>
                  <a:ea typeface="Arial Unicode MS" panose="020B0604020202020204" pitchFamily="34" charset="-128"/>
                  <a:cs typeface="Arial Unicode MS" panose="020B0604020202020204" pitchFamily="34" charset="-128"/>
                </a:rPr>
                <a:t>4212</a:t>
              </a:r>
            </a:p>
          </p:txBody>
        </p:sp>
        <p:sp>
          <p:nvSpPr>
            <p:cNvPr id="21515" name="AutoShape 40"/>
            <p:cNvSpPr>
              <a:spLocks noChangeArrowheads="1"/>
            </p:cNvSpPr>
            <p:nvPr/>
          </p:nvSpPr>
          <p:spPr bwMode="auto">
            <a:xfrm>
              <a:off x="3168" y="2448"/>
              <a:ext cx="240" cy="192"/>
            </a:xfrm>
            <a:prstGeom prst="rightArrow">
              <a:avLst>
                <a:gd name="adj1" fmla="val 50000"/>
                <a:gd name="adj2" fmla="val 31250"/>
              </a:avLst>
            </a:prstGeom>
            <a:solidFill>
              <a:srgbClr val="CC0000"/>
            </a:solidFill>
            <a:ln w="9525">
              <a:solidFill>
                <a:schemeClr val="tx1"/>
              </a:solidFill>
              <a:miter lim="800000"/>
              <a:headEnd/>
              <a:tailEnd/>
            </a:ln>
          </p:spPr>
          <p:txBody>
            <a:bodyPr wrap="none" anchor="ct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endParaRPr lang="en-US" altLang="en-US"/>
            </a:p>
          </p:txBody>
        </p:sp>
      </p:grpSp>
      <p:grpSp>
        <p:nvGrpSpPr>
          <p:cNvPr id="23" name="Group 48"/>
          <p:cNvGrpSpPr>
            <a:grpSpLocks/>
          </p:cNvGrpSpPr>
          <p:nvPr/>
        </p:nvGrpSpPr>
        <p:grpSpPr bwMode="auto">
          <a:xfrm>
            <a:off x="6553200" y="2667000"/>
            <a:ext cx="1295400" cy="1409700"/>
            <a:chOff x="4848" y="1680"/>
            <a:chExt cx="816" cy="888"/>
          </a:xfrm>
        </p:grpSpPr>
        <p:sp>
          <p:nvSpPr>
            <p:cNvPr id="21512" name="AutoShape 46"/>
            <p:cNvSpPr>
              <a:spLocks noChangeArrowheads="1"/>
            </p:cNvSpPr>
            <p:nvPr/>
          </p:nvSpPr>
          <p:spPr bwMode="auto">
            <a:xfrm rot="-5799265">
              <a:off x="4608" y="1920"/>
              <a:ext cx="768" cy="288"/>
            </a:xfrm>
            <a:prstGeom prst="curvedUpArrow">
              <a:avLst>
                <a:gd name="adj1" fmla="val 53333"/>
                <a:gd name="adj2" fmla="val 106667"/>
                <a:gd name="adj3" fmla="val 33333"/>
              </a:avLst>
            </a:prstGeom>
            <a:solidFill>
              <a:schemeClr val="bg2"/>
            </a:solidFill>
            <a:ln w="9525">
              <a:solidFill>
                <a:schemeClr val="tx2"/>
              </a:solidFill>
              <a:miter lim="800000"/>
              <a:headEnd/>
              <a:tailEnd/>
            </a:ln>
          </p:spPr>
          <p:txBody>
            <a:bodyPr wrap="none" anchor="ct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endParaRPr lang="en-US" altLang="en-US"/>
            </a:p>
          </p:txBody>
        </p:sp>
        <p:sp>
          <p:nvSpPr>
            <p:cNvPr id="21513" name="Text Box 47"/>
            <p:cNvSpPr txBox="1">
              <a:spLocks noChangeArrowheads="1"/>
            </p:cNvSpPr>
            <p:nvPr/>
          </p:nvSpPr>
          <p:spPr bwMode="auto">
            <a:xfrm>
              <a:off x="5136" y="1728"/>
              <a:ext cx="528" cy="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lnSpc>
                  <a:spcPct val="80000"/>
                </a:lnSpc>
                <a:spcBef>
                  <a:spcPct val="50000"/>
                </a:spcBef>
              </a:pPr>
              <a:r>
                <a:rPr lang="en-US" altLang="en-US" sz="2400" b="1" i="1">
                  <a:solidFill>
                    <a:schemeClr val="tx2"/>
                  </a:solidFill>
                  <a:latin typeface="Times New Roman" panose="02020603050405020304" pitchFamily="18" charset="0"/>
                  <a:cs typeface="Times New Roman" panose="02020603050405020304" pitchFamily="18" charset="0"/>
                </a:rPr>
                <a:t>Đầu</a:t>
              </a:r>
            </a:p>
            <a:p>
              <a:pPr eaLnBrk="1" hangingPunct="1">
                <a:lnSpc>
                  <a:spcPct val="80000"/>
                </a:lnSpc>
                <a:spcBef>
                  <a:spcPct val="50000"/>
                </a:spcBef>
              </a:pPr>
              <a:r>
                <a:rPr lang="en-US" altLang="en-US" sz="2400" b="1" i="1">
                  <a:solidFill>
                    <a:schemeClr val="tx2"/>
                  </a:solidFill>
                  <a:latin typeface="Times New Roman" panose="02020603050405020304" pitchFamily="18" charset="0"/>
                  <a:cs typeface="Times New Roman" panose="02020603050405020304" pitchFamily="18" charset="0"/>
                </a:rPr>
                <a:t>năm </a:t>
              </a:r>
            </a:p>
            <a:p>
              <a:pPr eaLnBrk="1" hangingPunct="1">
                <a:lnSpc>
                  <a:spcPct val="80000"/>
                </a:lnSpc>
                <a:spcBef>
                  <a:spcPct val="50000"/>
                </a:spcBef>
              </a:pPr>
              <a:r>
                <a:rPr lang="en-US" altLang="en-US" sz="2400" b="1" i="1">
                  <a:solidFill>
                    <a:schemeClr val="tx2"/>
                  </a:solidFill>
                  <a:latin typeface="Times New Roman" panose="02020603050405020304" pitchFamily="18" charset="0"/>
                  <a:cs typeface="Times New Roman" panose="02020603050405020304" pitchFamily="18" charset="0"/>
                </a:rPr>
                <a:t>sau</a:t>
              </a:r>
            </a:p>
          </p:txBody>
        </p:sp>
      </p:grpSp>
      <p:sp>
        <p:nvSpPr>
          <p:cNvPr id="26" name="Text Box 12"/>
          <p:cNvSpPr txBox="1">
            <a:spLocks noChangeArrowheads="1"/>
          </p:cNvSpPr>
          <p:nvPr/>
        </p:nvSpPr>
        <p:spPr bwMode="auto">
          <a:xfrm>
            <a:off x="228600" y="5562600"/>
            <a:ext cx="8686800" cy="954088"/>
          </a:xfrm>
          <a:prstGeom prst="rect">
            <a:avLst/>
          </a:prstGeom>
          <a:solidFill>
            <a:srgbClr val="CCFFCC"/>
          </a:solidFill>
          <a:ln w="12700">
            <a:solidFill>
              <a:srgbClr val="000000"/>
            </a:solidFill>
            <a:miter lim="800000"/>
            <a:headEnd/>
            <a:tailEnd/>
          </a:ln>
          <a:effectLst>
            <a:outerShdw dist="107763" dir="2700000" algn="ctr" rotWithShape="0">
              <a:schemeClr val="bg2"/>
            </a:outerShdw>
          </a:effec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buFont typeface="Wingdings" panose="05000000000000000000" pitchFamily="2" charset="2"/>
              <a:buNone/>
            </a:pPr>
            <a:r>
              <a:rPr lang="en-US" altLang="en-US" sz="2800" u="sng">
                <a:solidFill>
                  <a:schemeClr val="tx2"/>
                </a:solidFill>
              </a:rPr>
              <a:t>Lưu ý:</a:t>
            </a:r>
            <a:r>
              <a:rPr lang="en-US" altLang="en-US" sz="2800">
                <a:solidFill>
                  <a:schemeClr val="tx2"/>
                </a:solidFill>
              </a:rPr>
              <a:t> TK 421 là chỉ tiêu điều chỉnh VCSH </a:t>
            </a:r>
            <a:r>
              <a:rPr lang="en-US" altLang="en-US" sz="2800">
                <a:solidFill>
                  <a:schemeClr val="tx2"/>
                </a:solidFill>
                <a:sym typeface="Wingdings" panose="05000000000000000000" pitchFamily="2" charset="2"/>
              </a:rPr>
              <a:t></a:t>
            </a:r>
            <a:r>
              <a:rPr lang="en-US" altLang="en-US" sz="2800">
                <a:solidFill>
                  <a:schemeClr val="tx2"/>
                </a:solidFill>
              </a:rPr>
              <a:t> có thể có số dư bên Nợ hoặc số dư bên Có</a:t>
            </a:r>
          </a:p>
        </p:txBody>
      </p:sp>
    </p:spTree>
    <p:extLst>
      <p:ext uri="{BB962C8B-B14F-4D97-AF65-F5344CB8AC3E}">
        <p14:creationId xmlns:p14="http://schemas.microsoft.com/office/powerpoint/2010/main" val="123338946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heckerboard(across)">
                                      <p:cBhvr>
                                        <p:cTn id="7" dur="500"/>
                                        <p:tgtEl>
                                          <p:spTgt spid="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checkerboard(across)">
                                      <p:cBhvr>
                                        <p:cTn id="12" dur="500"/>
                                        <p:tgtEl>
                                          <p:spTgt spid="1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checkerboard(across)">
                                      <p:cBhvr>
                                        <p:cTn id="17" dur="500"/>
                                        <p:tgtEl>
                                          <p:spTgt spid="2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checkerboard(across)">
                                      <p:cBhvr>
                                        <p:cTn id="22" dur="500"/>
                                        <p:tgtEl>
                                          <p:spTgt spid="23"/>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checkerboard(across)">
                                      <p:cBhvr>
                                        <p:cTn id="2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1387" name="Rectangle 59"/>
          <p:cNvSpPr>
            <a:spLocks noChangeArrowheads="1"/>
          </p:cNvSpPr>
          <p:nvPr/>
        </p:nvSpPr>
        <p:spPr bwMode="auto">
          <a:xfrm>
            <a:off x="212725" y="1782763"/>
            <a:ext cx="8610600" cy="952500"/>
          </a:xfrm>
          <a:prstGeom prst="rect">
            <a:avLst/>
          </a:prstGeom>
          <a:solidFill>
            <a:srgbClr val="FFFFCC"/>
          </a:solidFill>
          <a:ln w="12700">
            <a:solidFill>
              <a:schemeClr val="tx2"/>
            </a:solidFill>
            <a:miter lim="800000"/>
            <a:headEnd/>
            <a:tailEnd/>
          </a:ln>
          <a:effectLst>
            <a:outerShdw dist="71842" dir="2700000" algn="ctr" rotWithShape="0">
              <a:schemeClr val="tx2"/>
            </a:outerShdw>
          </a:effectLst>
        </p:spPr>
        <p:txBody>
          <a:bodyPr lIns="90488" tIns="44450" rIns="90488" bIns="44450">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r>
              <a:rPr lang="nl-NL" altLang="en-US" sz="2800" dirty="0"/>
              <a:t>Sự phân phối lợi nhuận dưới </a:t>
            </a:r>
            <a:r>
              <a:rPr lang="nl-NL" altLang="en-US" sz="2800" dirty="0" smtClean="0"/>
              <a:t>dạng </a:t>
            </a:r>
            <a:r>
              <a:rPr lang="nl-NL" altLang="en-US" sz="2800" dirty="0"/>
              <a:t>tiền, cổ phiếu hay tài sản khác cho các cổ đông gọi là </a:t>
            </a:r>
            <a:r>
              <a:rPr lang="nl-NL" altLang="en-US" sz="2800" b="1" dirty="0">
                <a:solidFill>
                  <a:srgbClr val="FF0000"/>
                </a:solidFill>
              </a:rPr>
              <a:t>Cổ tức </a:t>
            </a:r>
            <a:r>
              <a:rPr lang="nl-NL" altLang="en-US" sz="2800" dirty="0"/>
              <a:t>hay lãi cổ phần.</a:t>
            </a:r>
            <a:endParaRPr lang="en-US" altLang="en-US" sz="2800" dirty="0"/>
          </a:p>
        </p:txBody>
      </p:sp>
      <p:sp>
        <p:nvSpPr>
          <p:cNvPr id="311455" name="AutoShape 159"/>
          <p:cNvSpPr>
            <a:spLocks noChangeArrowheads="1"/>
          </p:cNvSpPr>
          <p:nvPr/>
        </p:nvSpPr>
        <p:spPr bwMode="auto">
          <a:xfrm>
            <a:off x="2598738" y="5657850"/>
            <a:ext cx="1289050" cy="903288"/>
          </a:xfrm>
          <a:prstGeom prst="wedgeRoundRectCallout">
            <a:avLst>
              <a:gd name="adj1" fmla="val 64903"/>
              <a:gd name="adj2" fmla="val -114676"/>
              <a:gd name="adj3" fmla="val 16667"/>
            </a:avLst>
          </a:prstGeom>
          <a:solidFill>
            <a:srgbClr val="CCFFFF">
              <a:alpha val="41960"/>
            </a:srgbClr>
          </a:solidFill>
          <a:ln w="9525">
            <a:solidFill>
              <a:schemeClr val="tx1"/>
            </a:solidFill>
            <a:miter lim="800000"/>
            <a:headEnd/>
            <a:tailEnd/>
          </a:ln>
        </p:spPr>
        <p:txBody>
          <a:bodyPr lIns="0" tIns="0" rIns="0" bIns="0" anchor="ct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US" altLang="en-US" sz="2000">
                <a:solidFill>
                  <a:srgbClr val="FF0000"/>
                </a:solidFill>
                <a:latin typeface="Arial" panose="020B0604020202020204" pitchFamily="34" charset="0"/>
              </a:rPr>
              <a:t>Không ghi bút toán</a:t>
            </a:r>
          </a:p>
        </p:txBody>
      </p:sp>
      <p:sp>
        <p:nvSpPr>
          <p:cNvPr id="311456" name="AutoShape 160"/>
          <p:cNvSpPr>
            <a:spLocks noChangeArrowheads="1"/>
          </p:cNvSpPr>
          <p:nvPr/>
        </p:nvSpPr>
        <p:spPr bwMode="auto">
          <a:xfrm>
            <a:off x="0" y="2928938"/>
            <a:ext cx="1839913" cy="985837"/>
          </a:xfrm>
          <a:prstGeom prst="wedgeRoundRectCallout">
            <a:avLst>
              <a:gd name="adj1" fmla="val -3236"/>
              <a:gd name="adj2" fmla="val 116991"/>
              <a:gd name="adj3" fmla="val 16667"/>
            </a:avLst>
          </a:prstGeom>
          <a:solidFill>
            <a:srgbClr val="DEE9C9"/>
          </a:solidFill>
          <a:ln w="9525">
            <a:solidFill>
              <a:schemeClr val="tx1"/>
            </a:solidFill>
            <a:miter lim="800000"/>
            <a:headEnd/>
            <a:tailEnd/>
          </a:ln>
        </p:spPr>
        <p:txBody>
          <a:bodyPr lIns="0" tIns="0" rIns="0" bIns="0"/>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US" altLang="en-US" sz="2000">
                <a:solidFill>
                  <a:schemeClr val="tx2"/>
                </a:solidFill>
                <a:latin typeface="Arial" panose="020B0604020202020204" pitchFamily="34" charset="0"/>
              </a:rPr>
              <a:t>Nợ TK 421/ </a:t>
            </a:r>
          </a:p>
          <a:p>
            <a:r>
              <a:rPr lang="en-US" altLang="en-US" sz="2000">
                <a:solidFill>
                  <a:schemeClr val="tx2"/>
                </a:solidFill>
                <a:latin typeface="Arial" panose="020B0604020202020204" pitchFamily="34" charset="0"/>
              </a:rPr>
              <a:t>Có TK 3388: Cổ tức phải trả</a:t>
            </a:r>
          </a:p>
        </p:txBody>
      </p:sp>
      <p:sp>
        <p:nvSpPr>
          <p:cNvPr id="311457" name="Line 161"/>
          <p:cNvSpPr>
            <a:spLocks noChangeShapeType="1"/>
          </p:cNvSpPr>
          <p:nvPr/>
        </p:nvSpPr>
        <p:spPr bwMode="auto">
          <a:xfrm>
            <a:off x="76200" y="5105400"/>
            <a:ext cx="9067800" cy="3175"/>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11460" name="Line 164"/>
          <p:cNvSpPr>
            <a:spLocks noChangeShapeType="1"/>
          </p:cNvSpPr>
          <p:nvPr/>
        </p:nvSpPr>
        <p:spPr bwMode="auto">
          <a:xfrm>
            <a:off x="928688" y="5068888"/>
            <a:ext cx="0" cy="414337"/>
          </a:xfrm>
          <a:prstGeom prst="line">
            <a:avLst/>
          </a:prstGeom>
          <a:noFill/>
          <a:ln w="38100" cmpd="dbl">
            <a:solidFill>
              <a:srgbClr val="FF0000"/>
            </a:solidFill>
            <a:round/>
            <a:headEnd type="triangle" w="med" len="med"/>
            <a:tailEnd/>
          </a:ln>
          <a:extLst>
            <a:ext uri="{909E8E84-426E-40DD-AFC4-6F175D3DCCD1}">
              <a14:hiddenFill xmlns:a14="http://schemas.microsoft.com/office/drawing/2010/main">
                <a:noFill/>
              </a14:hiddenFill>
            </a:ext>
          </a:extLst>
        </p:spPr>
        <p:txBody>
          <a:bodyPr/>
          <a:lstStyle/>
          <a:p>
            <a:endParaRPr lang="en-US"/>
          </a:p>
        </p:txBody>
      </p:sp>
      <p:sp>
        <p:nvSpPr>
          <p:cNvPr id="311462" name="Text Box 166"/>
          <p:cNvSpPr txBox="1">
            <a:spLocks noChangeArrowheads="1"/>
          </p:cNvSpPr>
          <p:nvPr/>
        </p:nvSpPr>
        <p:spPr bwMode="auto">
          <a:xfrm>
            <a:off x="0" y="4673600"/>
            <a:ext cx="2598738" cy="68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US" altLang="en-US" sz="2000" b="1">
                <a:latin typeface="Tahoma" panose="020B0604030504040204" pitchFamily="34" charset="0"/>
              </a:rPr>
              <a:t>Ngày HĐQT thông báo chia cổ tức</a:t>
            </a:r>
          </a:p>
        </p:txBody>
      </p:sp>
      <p:sp>
        <p:nvSpPr>
          <p:cNvPr id="311467" name="AutoShape 171"/>
          <p:cNvSpPr>
            <a:spLocks noChangeArrowheads="1"/>
          </p:cNvSpPr>
          <p:nvPr/>
        </p:nvSpPr>
        <p:spPr bwMode="auto">
          <a:xfrm>
            <a:off x="6318250" y="3079750"/>
            <a:ext cx="2124075" cy="1214438"/>
          </a:xfrm>
          <a:prstGeom prst="wedgeRoundRectCallout">
            <a:avLst>
              <a:gd name="adj1" fmla="val 5829"/>
              <a:gd name="adj2" fmla="val 77713"/>
              <a:gd name="adj3" fmla="val 16667"/>
            </a:avLst>
          </a:prstGeom>
          <a:solidFill>
            <a:srgbClr val="FFFF66"/>
          </a:solidFill>
          <a:ln w="9525">
            <a:solidFill>
              <a:schemeClr val="tx1"/>
            </a:solidFill>
            <a:miter lim="800000"/>
            <a:headEnd/>
            <a:tailEnd/>
          </a:ln>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US" altLang="en-US" sz="2000">
                <a:solidFill>
                  <a:schemeClr val="tx2"/>
                </a:solidFill>
                <a:latin typeface="Arial" panose="020B0604020202020204" pitchFamily="34" charset="0"/>
              </a:rPr>
              <a:t>Nợ TK 3388/ Có TK 111,112: C</a:t>
            </a:r>
            <a:r>
              <a:rPr lang="en-US" altLang="en-US">
                <a:solidFill>
                  <a:schemeClr val="tx2"/>
                </a:solidFill>
                <a:latin typeface="Arial" panose="020B0604020202020204" pitchFamily="34" charset="0"/>
              </a:rPr>
              <a:t>ổ tức đã trả</a:t>
            </a:r>
          </a:p>
        </p:txBody>
      </p:sp>
      <p:graphicFrame>
        <p:nvGraphicFramePr>
          <p:cNvPr id="311469" name="Object 173"/>
          <p:cNvGraphicFramePr>
            <a:graphicFrameLocks/>
          </p:cNvGraphicFramePr>
          <p:nvPr/>
        </p:nvGraphicFramePr>
        <p:xfrm>
          <a:off x="0" y="5430838"/>
          <a:ext cx="1687513" cy="1063625"/>
        </p:xfrm>
        <a:graphic>
          <a:graphicData uri="http://schemas.openxmlformats.org/presentationml/2006/ole">
            <mc:AlternateContent xmlns:mc="http://schemas.openxmlformats.org/markup-compatibility/2006">
              <mc:Choice xmlns:v="urn:schemas-microsoft-com:vml" Requires="v">
                <p:oleObj spid="_x0000_s1076" name="Clip" r:id="rId3" imgW="7760661" imgH="3175969" progId="MS_ClipArt_Gallery.2">
                  <p:embed/>
                </p:oleObj>
              </mc:Choice>
              <mc:Fallback>
                <p:oleObj name="Clip" r:id="rId3" imgW="7760661" imgH="3175969" progId="MS_ClipArt_Gallery.2">
                  <p:embed/>
                  <p:pic>
                    <p:nvPicPr>
                      <p:cNvPr id="311469" name="Object 173"/>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5430838"/>
                        <a:ext cx="1687513" cy="1063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699">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11470" name="Line 174"/>
          <p:cNvSpPr>
            <a:spLocks noChangeShapeType="1"/>
          </p:cNvSpPr>
          <p:nvPr/>
        </p:nvSpPr>
        <p:spPr bwMode="auto">
          <a:xfrm>
            <a:off x="4059238" y="5068888"/>
            <a:ext cx="0" cy="414337"/>
          </a:xfrm>
          <a:prstGeom prst="line">
            <a:avLst/>
          </a:prstGeom>
          <a:noFill/>
          <a:ln w="38100" cmpd="dbl">
            <a:solidFill>
              <a:srgbClr val="FF0000"/>
            </a:solidFill>
            <a:round/>
            <a:headEnd type="triangle" w="med" len="med"/>
            <a:tailEnd/>
          </a:ln>
          <a:extLst>
            <a:ext uri="{909E8E84-426E-40DD-AFC4-6F175D3DCCD1}">
              <a14:hiddenFill xmlns:a14="http://schemas.microsoft.com/office/drawing/2010/main">
                <a:noFill/>
              </a14:hiddenFill>
            </a:ext>
          </a:extLst>
        </p:spPr>
        <p:txBody>
          <a:bodyPr/>
          <a:lstStyle/>
          <a:p>
            <a:endParaRPr lang="en-US"/>
          </a:p>
        </p:txBody>
      </p:sp>
      <p:sp>
        <p:nvSpPr>
          <p:cNvPr id="311471" name="Text Box 175"/>
          <p:cNvSpPr txBox="1">
            <a:spLocks noChangeArrowheads="1"/>
          </p:cNvSpPr>
          <p:nvPr/>
        </p:nvSpPr>
        <p:spPr bwMode="auto">
          <a:xfrm>
            <a:off x="2825750" y="4143375"/>
            <a:ext cx="2884488" cy="1138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US" altLang="en-US" sz="2200" b="1">
                <a:solidFill>
                  <a:schemeClr val="tx2"/>
                </a:solidFill>
                <a:latin typeface="Arial" panose="020B0604020202020204" pitchFamily="34" charset="0"/>
              </a:rPr>
              <a:t>Ngày xác định danh sách cổ đông để chia cổ tức</a:t>
            </a:r>
          </a:p>
        </p:txBody>
      </p:sp>
      <p:sp>
        <p:nvSpPr>
          <p:cNvPr id="311472" name="Line 176"/>
          <p:cNvSpPr>
            <a:spLocks noChangeShapeType="1"/>
          </p:cNvSpPr>
          <p:nvPr/>
        </p:nvSpPr>
        <p:spPr bwMode="auto">
          <a:xfrm>
            <a:off x="7675563" y="5068888"/>
            <a:ext cx="0" cy="414337"/>
          </a:xfrm>
          <a:prstGeom prst="line">
            <a:avLst/>
          </a:prstGeom>
          <a:noFill/>
          <a:ln w="38100" cmpd="dbl">
            <a:solidFill>
              <a:srgbClr val="FF0000"/>
            </a:solidFill>
            <a:round/>
            <a:headEnd type="triangle" w="med" len="med"/>
            <a:tailEnd/>
          </a:ln>
          <a:extLst>
            <a:ext uri="{909E8E84-426E-40DD-AFC4-6F175D3DCCD1}">
              <a14:hiddenFill xmlns:a14="http://schemas.microsoft.com/office/drawing/2010/main">
                <a:noFill/>
              </a14:hiddenFill>
            </a:ext>
          </a:extLst>
        </p:spPr>
        <p:txBody>
          <a:bodyPr/>
          <a:lstStyle/>
          <a:p>
            <a:endParaRPr lang="en-US"/>
          </a:p>
        </p:txBody>
      </p:sp>
      <p:sp>
        <p:nvSpPr>
          <p:cNvPr id="311473" name="Text Box 177"/>
          <p:cNvSpPr txBox="1">
            <a:spLocks noChangeArrowheads="1"/>
          </p:cNvSpPr>
          <p:nvPr/>
        </p:nvSpPr>
        <p:spPr bwMode="auto">
          <a:xfrm>
            <a:off x="6621463" y="4640263"/>
            <a:ext cx="1744662" cy="75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US" altLang="en-US" sz="2000" b="1">
                <a:solidFill>
                  <a:srgbClr val="008000"/>
                </a:solidFill>
                <a:latin typeface="Tahoma" panose="020B0604030504040204" pitchFamily="34" charset="0"/>
              </a:rPr>
              <a:t>Ngày chi tr</a:t>
            </a:r>
            <a:r>
              <a:rPr lang="en-US" altLang="en-US" b="1">
                <a:solidFill>
                  <a:srgbClr val="008000"/>
                </a:solidFill>
                <a:latin typeface="Arial" panose="020B0604020202020204" pitchFamily="34" charset="0"/>
              </a:rPr>
              <a:t>ả </a:t>
            </a:r>
            <a:r>
              <a:rPr lang="en-US" altLang="en-US" sz="2000" b="1">
                <a:solidFill>
                  <a:srgbClr val="008000"/>
                </a:solidFill>
                <a:latin typeface="Tahoma" panose="020B0604030504040204" pitchFamily="34" charset="0"/>
              </a:rPr>
              <a:t>cổ tức</a:t>
            </a:r>
          </a:p>
        </p:txBody>
      </p:sp>
      <p:graphicFrame>
        <p:nvGraphicFramePr>
          <p:cNvPr id="311474" name="Object 178"/>
          <p:cNvGraphicFramePr>
            <a:graphicFrameLocks/>
          </p:cNvGraphicFramePr>
          <p:nvPr/>
        </p:nvGraphicFramePr>
        <p:xfrm>
          <a:off x="7683500" y="5734050"/>
          <a:ext cx="1460500" cy="835025"/>
        </p:xfrm>
        <a:graphic>
          <a:graphicData uri="http://schemas.openxmlformats.org/presentationml/2006/ole">
            <mc:AlternateContent xmlns:mc="http://schemas.openxmlformats.org/markup-compatibility/2006">
              <mc:Choice xmlns:v="urn:schemas-microsoft-com:vml" Requires="v">
                <p:oleObj spid="_x0000_s1077" name="Clip" r:id="rId5" imgW="6134100" imgH="2635250" progId="MS_ClipArt_Gallery.2">
                  <p:embed/>
                </p:oleObj>
              </mc:Choice>
              <mc:Fallback>
                <p:oleObj name="Clip" r:id="rId5" imgW="6134100" imgH="2635250" progId="MS_ClipArt_Gallery.2">
                  <p:embed/>
                  <p:pic>
                    <p:nvPicPr>
                      <p:cNvPr id="311474" name="Object 178"/>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83500" y="5734050"/>
                        <a:ext cx="1460500"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699">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2543" name="Rectangle 2"/>
          <p:cNvSpPr txBox="1">
            <a:spLocks noChangeArrowheads="1"/>
          </p:cNvSpPr>
          <p:nvPr/>
        </p:nvSpPr>
        <p:spPr bwMode="auto">
          <a:xfrm>
            <a:off x="569913" y="359568"/>
            <a:ext cx="8253412"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eaLnBrk="1" hangingPunct="1">
              <a:lnSpc>
                <a:spcPct val="90000"/>
              </a:lnSpc>
            </a:pPr>
            <a:r>
              <a:rPr lang="en-US" altLang="en-US" sz="3600" b="1" dirty="0" err="1" smtClean="0">
                <a:latin typeface="Arial" panose="020B0604020202020204" pitchFamily="34" charset="0"/>
              </a:rPr>
              <a:t>Lợi</a:t>
            </a:r>
            <a:r>
              <a:rPr lang="en-US" altLang="en-US" sz="3600" b="1" dirty="0" smtClean="0">
                <a:latin typeface="Arial" panose="020B0604020202020204" pitchFamily="34" charset="0"/>
              </a:rPr>
              <a:t> </a:t>
            </a:r>
            <a:r>
              <a:rPr lang="en-US" altLang="en-US" sz="3600" b="1" dirty="0" err="1">
                <a:latin typeface="Arial" panose="020B0604020202020204" pitchFamily="34" charset="0"/>
              </a:rPr>
              <a:t>nhuận</a:t>
            </a:r>
            <a:r>
              <a:rPr lang="en-US" altLang="en-US" sz="3600" b="1" dirty="0">
                <a:latin typeface="Arial" panose="020B0604020202020204" pitchFamily="34" charset="0"/>
              </a:rPr>
              <a:t> </a:t>
            </a:r>
            <a:r>
              <a:rPr lang="en-US" altLang="en-US" sz="3600" b="1" dirty="0" err="1">
                <a:latin typeface="Arial" panose="020B0604020202020204" pitchFamily="34" charset="0"/>
              </a:rPr>
              <a:t>sau</a:t>
            </a:r>
            <a:r>
              <a:rPr lang="en-US" altLang="en-US" sz="3600" b="1" dirty="0">
                <a:latin typeface="Arial" panose="020B0604020202020204" pitchFamily="34" charset="0"/>
              </a:rPr>
              <a:t> </a:t>
            </a:r>
            <a:r>
              <a:rPr lang="en-US" altLang="en-US" sz="3600" b="1" dirty="0" err="1">
                <a:latin typeface="Arial" panose="020B0604020202020204" pitchFamily="34" charset="0"/>
              </a:rPr>
              <a:t>thuế</a:t>
            </a:r>
            <a:r>
              <a:rPr lang="en-US" altLang="en-US" sz="3600" b="1" dirty="0">
                <a:latin typeface="Arial" panose="020B0604020202020204" pitchFamily="34" charset="0"/>
              </a:rPr>
              <a:t> </a:t>
            </a:r>
            <a:r>
              <a:rPr lang="en-US" altLang="en-US" sz="3600" b="1" dirty="0" err="1">
                <a:latin typeface="Arial" panose="020B0604020202020204" pitchFamily="34" charset="0"/>
              </a:rPr>
              <a:t>chưa</a:t>
            </a:r>
            <a:r>
              <a:rPr lang="en-US" altLang="en-US" sz="3600" b="1" dirty="0">
                <a:latin typeface="Arial" panose="020B0604020202020204" pitchFamily="34" charset="0"/>
              </a:rPr>
              <a:t> </a:t>
            </a:r>
            <a:r>
              <a:rPr lang="en-US" altLang="en-US" sz="3600" b="1" dirty="0" err="1">
                <a:latin typeface="Arial" panose="020B0604020202020204" pitchFamily="34" charset="0"/>
              </a:rPr>
              <a:t>phân</a:t>
            </a:r>
            <a:r>
              <a:rPr lang="en-US" altLang="en-US" sz="3600" b="1" dirty="0">
                <a:latin typeface="Arial" panose="020B0604020202020204" pitchFamily="34" charset="0"/>
              </a:rPr>
              <a:t> </a:t>
            </a:r>
            <a:r>
              <a:rPr lang="en-US" altLang="en-US" sz="3600" b="1" dirty="0" err="1">
                <a:latin typeface="Arial" panose="020B0604020202020204" pitchFamily="34" charset="0"/>
              </a:rPr>
              <a:t>phối</a:t>
            </a:r>
            <a:endParaRPr lang="en-US" altLang="en-US" sz="3600" b="1" dirty="0">
              <a:latin typeface="Arial" panose="020B0604020202020204" pitchFamily="34" charset="0"/>
            </a:endParaRPr>
          </a:p>
        </p:txBody>
      </p:sp>
      <p:sp>
        <p:nvSpPr>
          <p:cNvPr id="19" name="Text Box 175"/>
          <p:cNvSpPr txBox="1">
            <a:spLocks noChangeArrowheads="1"/>
          </p:cNvSpPr>
          <p:nvPr/>
        </p:nvSpPr>
        <p:spPr bwMode="auto">
          <a:xfrm>
            <a:off x="569913" y="1335088"/>
            <a:ext cx="2884487" cy="113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US" altLang="en-US" sz="2800" b="1">
                <a:solidFill>
                  <a:schemeClr val="tx2"/>
                </a:solidFill>
                <a:latin typeface="Arial" panose="020B0604020202020204" pitchFamily="34" charset="0"/>
              </a:rPr>
              <a:t>CHIA CỔ TỨC</a:t>
            </a:r>
          </a:p>
        </p:txBody>
      </p:sp>
    </p:spTree>
    <p:extLst>
      <p:ext uri="{BB962C8B-B14F-4D97-AF65-F5344CB8AC3E}">
        <p14:creationId xmlns:p14="http://schemas.microsoft.com/office/powerpoint/2010/main" val="253126394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611387"/>
                                        </p:tgtEl>
                                        <p:attrNameLst>
                                          <p:attrName>style.visibility</p:attrName>
                                        </p:attrNameLst>
                                      </p:cBhvr>
                                      <p:to>
                                        <p:strVal val="visible"/>
                                      </p:to>
                                    </p:set>
                                    <p:animEffect transition="in" filter="randombar(horizontal)">
                                      <p:cBhvr>
                                        <p:cTn id="7" dur="500"/>
                                        <p:tgtEl>
                                          <p:spTgt spid="61138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311457"/>
                                        </p:tgtEl>
                                        <p:attrNameLst>
                                          <p:attrName>style.visibility</p:attrName>
                                        </p:attrNameLst>
                                      </p:cBhvr>
                                      <p:to>
                                        <p:strVal val="visible"/>
                                      </p:to>
                                    </p:set>
                                    <p:animEffect transition="in" filter="checkerboard(across)">
                                      <p:cBhvr>
                                        <p:cTn id="12" dur="500"/>
                                        <p:tgtEl>
                                          <p:spTgt spid="311457"/>
                                        </p:tgtEl>
                                      </p:cBhvr>
                                    </p:animEffect>
                                  </p:childTnLst>
                                </p:cTn>
                              </p:par>
                            </p:childTnLst>
                          </p:cTn>
                        </p:par>
                        <p:par>
                          <p:cTn id="13" fill="hold" nodeType="afterGroup">
                            <p:stCondLst>
                              <p:cond delay="500"/>
                            </p:stCondLst>
                            <p:childTnLst>
                              <p:par>
                                <p:cTn id="14" presetID="2" presetClass="entr" presetSubtype="8" fill="hold" nodeType="afterEffect">
                                  <p:stCondLst>
                                    <p:cond delay="0"/>
                                  </p:stCondLst>
                                  <p:childTnLst>
                                    <p:set>
                                      <p:cBhvr>
                                        <p:cTn id="15" dur="1" fill="hold">
                                          <p:stCondLst>
                                            <p:cond delay="0"/>
                                          </p:stCondLst>
                                        </p:cTn>
                                        <p:tgtEl>
                                          <p:spTgt spid="311460"/>
                                        </p:tgtEl>
                                        <p:attrNameLst>
                                          <p:attrName>style.visibility</p:attrName>
                                        </p:attrNameLst>
                                      </p:cBhvr>
                                      <p:to>
                                        <p:strVal val="visible"/>
                                      </p:to>
                                    </p:set>
                                    <p:anim calcmode="lin" valueType="num">
                                      <p:cBhvr additive="base">
                                        <p:cTn id="16" dur="500" fill="hold"/>
                                        <p:tgtEl>
                                          <p:spTgt spid="311460"/>
                                        </p:tgtEl>
                                        <p:attrNameLst>
                                          <p:attrName>ppt_x</p:attrName>
                                        </p:attrNameLst>
                                      </p:cBhvr>
                                      <p:tavLst>
                                        <p:tav tm="0">
                                          <p:val>
                                            <p:strVal val="0-#ppt_w/2"/>
                                          </p:val>
                                        </p:tav>
                                        <p:tav tm="100000">
                                          <p:val>
                                            <p:strVal val="#ppt_x"/>
                                          </p:val>
                                        </p:tav>
                                      </p:tavLst>
                                    </p:anim>
                                    <p:anim calcmode="lin" valueType="num">
                                      <p:cBhvr additive="base">
                                        <p:cTn id="17" dur="500" fill="hold"/>
                                        <p:tgtEl>
                                          <p:spTgt spid="311460"/>
                                        </p:tgtEl>
                                        <p:attrNameLst>
                                          <p:attrName>ppt_y</p:attrName>
                                        </p:attrNameLst>
                                      </p:cBhvr>
                                      <p:tavLst>
                                        <p:tav tm="0">
                                          <p:val>
                                            <p:strVal val="#ppt_y"/>
                                          </p:val>
                                        </p:tav>
                                        <p:tav tm="100000">
                                          <p:val>
                                            <p:strVal val="#ppt_y"/>
                                          </p:val>
                                        </p:tav>
                                      </p:tavLst>
                                    </p:anim>
                                  </p:childTnLst>
                                </p:cTn>
                              </p:par>
                            </p:childTnLst>
                          </p:cTn>
                        </p:par>
                        <p:par>
                          <p:cTn id="18" fill="hold" nodeType="afterGroup">
                            <p:stCondLst>
                              <p:cond delay="1000"/>
                            </p:stCondLst>
                            <p:childTnLst>
                              <p:par>
                                <p:cTn id="19" presetID="2" presetClass="entr" presetSubtype="8" fill="hold" grpId="0" nodeType="afterEffect">
                                  <p:stCondLst>
                                    <p:cond delay="0"/>
                                  </p:stCondLst>
                                  <p:childTnLst>
                                    <p:set>
                                      <p:cBhvr>
                                        <p:cTn id="20" dur="1" fill="hold">
                                          <p:stCondLst>
                                            <p:cond delay="0"/>
                                          </p:stCondLst>
                                        </p:cTn>
                                        <p:tgtEl>
                                          <p:spTgt spid="311462"/>
                                        </p:tgtEl>
                                        <p:attrNameLst>
                                          <p:attrName>style.visibility</p:attrName>
                                        </p:attrNameLst>
                                      </p:cBhvr>
                                      <p:to>
                                        <p:strVal val="visible"/>
                                      </p:to>
                                    </p:set>
                                    <p:anim calcmode="lin" valueType="num">
                                      <p:cBhvr additive="base">
                                        <p:cTn id="21" dur="500" fill="hold"/>
                                        <p:tgtEl>
                                          <p:spTgt spid="311462"/>
                                        </p:tgtEl>
                                        <p:attrNameLst>
                                          <p:attrName>ppt_x</p:attrName>
                                        </p:attrNameLst>
                                      </p:cBhvr>
                                      <p:tavLst>
                                        <p:tav tm="0">
                                          <p:val>
                                            <p:strVal val="0-#ppt_w/2"/>
                                          </p:val>
                                        </p:tav>
                                        <p:tav tm="100000">
                                          <p:val>
                                            <p:strVal val="#ppt_x"/>
                                          </p:val>
                                        </p:tav>
                                      </p:tavLst>
                                    </p:anim>
                                    <p:anim calcmode="lin" valueType="num">
                                      <p:cBhvr additive="base">
                                        <p:cTn id="22" dur="500" fill="hold"/>
                                        <p:tgtEl>
                                          <p:spTgt spid="311462"/>
                                        </p:tgtEl>
                                        <p:attrNameLst>
                                          <p:attrName>ppt_y</p:attrName>
                                        </p:attrNameLst>
                                      </p:cBhvr>
                                      <p:tavLst>
                                        <p:tav tm="0">
                                          <p:val>
                                            <p:strVal val="#ppt_y"/>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311456"/>
                                        </p:tgtEl>
                                        <p:attrNameLst>
                                          <p:attrName>style.visibility</p:attrName>
                                        </p:attrNameLst>
                                      </p:cBhvr>
                                      <p:to>
                                        <p:strVal val="visible"/>
                                      </p:to>
                                    </p:set>
                                  </p:childTnLst>
                                </p:cTn>
                              </p:par>
                            </p:childTnLst>
                          </p:cTn>
                        </p:par>
                        <p:par>
                          <p:cTn id="27" fill="hold" nodeType="afterGroup">
                            <p:stCondLst>
                              <p:cond delay="500"/>
                            </p:stCondLst>
                            <p:childTnLst>
                              <p:par>
                                <p:cTn id="28" presetID="2" presetClass="entr" presetSubtype="8" fill="hold" nodeType="afterEffect">
                                  <p:stCondLst>
                                    <p:cond delay="0"/>
                                  </p:stCondLst>
                                  <p:childTnLst>
                                    <p:set>
                                      <p:cBhvr>
                                        <p:cTn id="29" dur="1" fill="hold">
                                          <p:stCondLst>
                                            <p:cond delay="0"/>
                                          </p:stCondLst>
                                        </p:cTn>
                                        <p:tgtEl>
                                          <p:spTgt spid="311469"/>
                                        </p:tgtEl>
                                        <p:attrNameLst>
                                          <p:attrName>style.visibility</p:attrName>
                                        </p:attrNameLst>
                                      </p:cBhvr>
                                      <p:to>
                                        <p:strVal val="visible"/>
                                      </p:to>
                                    </p:set>
                                    <p:anim calcmode="lin" valueType="num">
                                      <p:cBhvr additive="base">
                                        <p:cTn id="30" dur="500" fill="hold"/>
                                        <p:tgtEl>
                                          <p:spTgt spid="311469"/>
                                        </p:tgtEl>
                                        <p:attrNameLst>
                                          <p:attrName>ppt_x</p:attrName>
                                        </p:attrNameLst>
                                      </p:cBhvr>
                                      <p:tavLst>
                                        <p:tav tm="0">
                                          <p:val>
                                            <p:strVal val="0-#ppt_w/2"/>
                                          </p:val>
                                        </p:tav>
                                        <p:tav tm="100000">
                                          <p:val>
                                            <p:strVal val="#ppt_x"/>
                                          </p:val>
                                        </p:tav>
                                      </p:tavLst>
                                    </p:anim>
                                    <p:anim calcmode="lin" valueType="num">
                                      <p:cBhvr additive="base">
                                        <p:cTn id="31" dur="500" fill="hold"/>
                                        <p:tgtEl>
                                          <p:spTgt spid="311469"/>
                                        </p:tgtEl>
                                        <p:attrNameLst>
                                          <p:attrName>ppt_y</p:attrName>
                                        </p:attrNameLst>
                                      </p:cBhvr>
                                      <p:tavLst>
                                        <p:tav tm="0">
                                          <p:val>
                                            <p:strVal val="#ppt_y"/>
                                          </p:val>
                                        </p:tav>
                                        <p:tav tm="100000">
                                          <p:val>
                                            <p:strVal val="#ppt_y"/>
                                          </p:val>
                                        </p:tav>
                                      </p:tavLst>
                                    </p:anim>
                                  </p:childTnLst>
                                </p:cTn>
                              </p:par>
                            </p:childTnLst>
                          </p:cTn>
                        </p:par>
                        <p:par>
                          <p:cTn id="32" fill="hold" nodeType="afterGroup">
                            <p:stCondLst>
                              <p:cond delay="1000"/>
                            </p:stCondLst>
                            <p:childTnLst>
                              <p:par>
                                <p:cTn id="33" presetID="2" presetClass="entr" presetSubtype="8" fill="hold" nodeType="afterEffect">
                                  <p:stCondLst>
                                    <p:cond delay="0"/>
                                  </p:stCondLst>
                                  <p:childTnLst>
                                    <p:set>
                                      <p:cBhvr>
                                        <p:cTn id="34" dur="1" fill="hold">
                                          <p:stCondLst>
                                            <p:cond delay="0"/>
                                          </p:stCondLst>
                                        </p:cTn>
                                        <p:tgtEl>
                                          <p:spTgt spid="311470"/>
                                        </p:tgtEl>
                                        <p:attrNameLst>
                                          <p:attrName>style.visibility</p:attrName>
                                        </p:attrNameLst>
                                      </p:cBhvr>
                                      <p:to>
                                        <p:strVal val="visible"/>
                                      </p:to>
                                    </p:set>
                                    <p:anim calcmode="lin" valueType="num">
                                      <p:cBhvr additive="base">
                                        <p:cTn id="35" dur="500" fill="hold"/>
                                        <p:tgtEl>
                                          <p:spTgt spid="311470"/>
                                        </p:tgtEl>
                                        <p:attrNameLst>
                                          <p:attrName>ppt_x</p:attrName>
                                        </p:attrNameLst>
                                      </p:cBhvr>
                                      <p:tavLst>
                                        <p:tav tm="0">
                                          <p:val>
                                            <p:strVal val="0-#ppt_w/2"/>
                                          </p:val>
                                        </p:tav>
                                        <p:tav tm="100000">
                                          <p:val>
                                            <p:strVal val="#ppt_x"/>
                                          </p:val>
                                        </p:tav>
                                      </p:tavLst>
                                    </p:anim>
                                    <p:anim calcmode="lin" valueType="num">
                                      <p:cBhvr additive="base">
                                        <p:cTn id="36" dur="500" fill="hold"/>
                                        <p:tgtEl>
                                          <p:spTgt spid="311470"/>
                                        </p:tgtEl>
                                        <p:attrNameLst>
                                          <p:attrName>ppt_y</p:attrName>
                                        </p:attrNameLst>
                                      </p:cBhvr>
                                      <p:tavLst>
                                        <p:tav tm="0">
                                          <p:val>
                                            <p:strVal val="#ppt_y"/>
                                          </p:val>
                                        </p:tav>
                                        <p:tav tm="100000">
                                          <p:val>
                                            <p:strVal val="#ppt_y"/>
                                          </p:val>
                                        </p:tav>
                                      </p:tavLst>
                                    </p:anim>
                                  </p:childTnLst>
                                </p:cTn>
                              </p:par>
                            </p:childTnLst>
                          </p:cTn>
                        </p:par>
                        <p:par>
                          <p:cTn id="37" fill="hold" nodeType="afterGroup">
                            <p:stCondLst>
                              <p:cond delay="1500"/>
                            </p:stCondLst>
                            <p:childTnLst>
                              <p:par>
                                <p:cTn id="38" presetID="2" presetClass="entr" presetSubtype="8" fill="hold" grpId="0" nodeType="afterEffect">
                                  <p:stCondLst>
                                    <p:cond delay="0"/>
                                  </p:stCondLst>
                                  <p:childTnLst>
                                    <p:set>
                                      <p:cBhvr>
                                        <p:cTn id="39" dur="1" fill="hold">
                                          <p:stCondLst>
                                            <p:cond delay="0"/>
                                          </p:stCondLst>
                                        </p:cTn>
                                        <p:tgtEl>
                                          <p:spTgt spid="311471"/>
                                        </p:tgtEl>
                                        <p:attrNameLst>
                                          <p:attrName>style.visibility</p:attrName>
                                        </p:attrNameLst>
                                      </p:cBhvr>
                                      <p:to>
                                        <p:strVal val="visible"/>
                                      </p:to>
                                    </p:set>
                                    <p:anim calcmode="lin" valueType="num">
                                      <p:cBhvr additive="base">
                                        <p:cTn id="40" dur="500" fill="hold"/>
                                        <p:tgtEl>
                                          <p:spTgt spid="311471"/>
                                        </p:tgtEl>
                                        <p:attrNameLst>
                                          <p:attrName>ppt_x</p:attrName>
                                        </p:attrNameLst>
                                      </p:cBhvr>
                                      <p:tavLst>
                                        <p:tav tm="0">
                                          <p:val>
                                            <p:strVal val="0-#ppt_w/2"/>
                                          </p:val>
                                        </p:tav>
                                        <p:tav tm="100000">
                                          <p:val>
                                            <p:strVal val="#ppt_x"/>
                                          </p:val>
                                        </p:tav>
                                      </p:tavLst>
                                    </p:anim>
                                    <p:anim calcmode="lin" valueType="num">
                                      <p:cBhvr additive="base">
                                        <p:cTn id="41" dur="500" fill="hold"/>
                                        <p:tgtEl>
                                          <p:spTgt spid="311471"/>
                                        </p:tgtEl>
                                        <p:attrNameLst>
                                          <p:attrName>ppt_y</p:attrName>
                                        </p:attrNameLst>
                                      </p:cBhvr>
                                      <p:tavLst>
                                        <p:tav tm="0">
                                          <p:val>
                                            <p:strVal val="#ppt_y"/>
                                          </p:val>
                                        </p:tav>
                                        <p:tav tm="100000">
                                          <p:val>
                                            <p:strVal val="#ppt_y"/>
                                          </p:val>
                                        </p:tav>
                                      </p:tavLst>
                                    </p:anim>
                                  </p:childTnLst>
                                </p:cTn>
                              </p:par>
                            </p:childTnLst>
                          </p:cTn>
                        </p:par>
                        <p:par>
                          <p:cTn id="42" fill="hold" nodeType="afterGroup">
                            <p:stCondLst>
                              <p:cond delay="2000"/>
                            </p:stCondLst>
                            <p:childTnLst>
                              <p:par>
                                <p:cTn id="43" presetID="1" presetClass="entr" presetSubtype="0" fill="hold" grpId="0" nodeType="afterEffect">
                                  <p:stCondLst>
                                    <p:cond delay="0"/>
                                  </p:stCondLst>
                                  <p:childTnLst>
                                    <p:set>
                                      <p:cBhvr>
                                        <p:cTn id="44" dur="1" fill="hold">
                                          <p:stCondLst>
                                            <p:cond delay="499"/>
                                          </p:stCondLst>
                                        </p:cTn>
                                        <p:tgtEl>
                                          <p:spTgt spid="311455"/>
                                        </p:tgtEl>
                                        <p:attrNameLst>
                                          <p:attrName>style.visibility</p:attrName>
                                        </p:attrNameLst>
                                      </p:cBhvr>
                                      <p:to>
                                        <p:strVal val="visible"/>
                                      </p:to>
                                    </p:set>
                                  </p:childTnLst>
                                </p:cTn>
                              </p:par>
                            </p:childTnLst>
                          </p:cTn>
                        </p:par>
                        <p:par>
                          <p:cTn id="45" fill="hold" nodeType="afterGroup">
                            <p:stCondLst>
                              <p:cond delay="2500"/>
                            </p:stCondLst>
                            <p:childTnLst>
                              <p:par>
                                <p:cTn id="46" presetID="2" presetClass="entr" presetSubtype="8" fill="hold" nodeType="afterEffect">
                                  <p:stCondLst>
                                    <p:cond delay="0"/>
                                  </p:stCondLst>
                                  <p:childTnLst>
                                    <p:set>
                                      <p:cBhvr>
                                        <p:cTn id="47" dur="1" fill="hold">
                                          <p:stCondLst>
                                            <p:cond delay="0"/>
                                          </p:stCondLst>
                                        </p:cTn>
                                        <p:tgtEl>
                                          <p:spTgt spid="311472"/>
                                        </p:tgtEl>
                                        <p:attrNameLst>
                                          <p:attrName>style.visibility</p:attrName>
                                        </p:attrNameLst>
                                      </p:cBhvr>
                                      <p:to>
                                        <p:strVal val="visible"/>
                                      </p:to>
                                    </p:set>
                                    <p:anim calcmode="lin" valueType="num">
                                      <p:cBhvr additive="base">
                                        <p:cTn id="48" dur="500" fill="hold"/>
                                        <p:tgtEl>
                                          <p:spTgt spid="311472"/>
                                        </p:tgtEl>
                                        <p:attrNameLst>
                                          <p:attrName>ppt_x</p:attrName>
                                        </p:attrNameLst>
                                      </p:cBhvr>
                                      <p:tavLst>
                                        <p:tav tm="0">
                                          <p:val>
                                            <p:strVal val="0-#ppt_w/2"/>
                                          </p:val>
                                        </p:tav>
                                        <p:tav tm="100000">
                                          <p:val>
                                            <p:strVal val="#ppt_x"/>
                                          </p:val>
                                        </p:tav>
                                      </p:tavLst>
                                    </p:anim>
                                    <p:anim calcmode="lin" valueType="num">
                                      <p:cBhvr additive="base">
                                        <p:cTn id="49" dur="500" fill="hold"/>
                                        <p:tgtEl>
                                          <p:spTgt spid="311472"/>
                                        </p:tgtEl>
                                        <p:attrNameLst>
                                          <p:attrName>ppt_y</p:attrName>
                                        </p:attrNameLst>
                                      </p:cBhvr>
                                      <p:tavLst>
                                        <p:tav tm="0">
                                          <p:val>
                                            <p:strVal val="#ppt_y"/>
                                          </p:val>
                                        </p:tav>
                                        <p:tav tm="100000">
                                          <p:val>
                                            <p:strVal val="#ppt_y"/>
                                          </p:val>
                                        </p:tav>
                                      </p:tavLst>
                                    </p:anim>
                                  </p:childTnLst>
                                </p:cTn>
                              </p:par>
                            </p:childTnLst>
                          </p:cTn>
                        </p:par>
                        <p:par>
                          <p:cTn id="50" fill="hold" nodeType="afterGroup">
                            <p:stCondLst>
                              <p:cond delay="3000"/>
                            </p:stCondLst>
                            <p:childTnLst>
                              <p:par>
                                <p:cTn id="51" presetID="2" presetClass="entr" presetSubtype="8" fill="hold" grpId="0" nodeType="afterEffect">
                                  <p:stCondLst>
                                    <p:cond delay="0"/>
                                  </p:stCondLst>
                                  <p:childTnLst>
                                    <p:set>
                                      <p:cBhvr>
                                        <p:cTn id="52" dur="1" fill="hold">
                                          <p:stCondLst>
                                            <p:cond delay="0"/>
                                          </p:stCondLst>
                                        </p:cTn>
                                        <p:tgtEl>
                                          <p:spTgt spid="311473"/>
                                        </p:tgtEl>
                                        <p:attrNameLst>
                                          <p:attrName>style.visibility</p:attrName>
                                        </p:attrNameLst>
                                      </p:cBhvr>
                                      <p:to>
                                        <p:strVal val="visible"/>
                                      </p:to>
                                    </p:set>
                                    <p:anim calcmode="lin" valueType="num">
                                      <p:cBhvr additive="base">
                                        <p:cTn id="53" dur="500" fill="hold"/>
                                        <p:tgtEl>
                                          <p:spTgt spid="311473"/>
                                        </p:tgtEl>
                                        <p:attrNameLst>
                                          <p:attrName>ppt_x</p:attrName>
                                        </p:attrNameLst>
                                      </p:cBhvr>
                                      <p:tavLst>
                                        <p:tav tm="0">
                                          <p:val>
                                            <p:strVal val="0-#ppt_w/2"/>
                                          </p:val>
                                        </p:tav>
                                        <p:tav tm="100000">
                                          <p:val>
                                            <p:strVal val="#ppt_x"/>
                                          </p:val>
                                        </p:tav>
                                      </p:tavLst>
                                    </p:anim>
                                    <p:anim calcmode="lin" valueType="num">
                                      <p:cBhvr additive="base">
                                        <p:cTn id="54" dur="500" fill="hold"/>
                                        <p:tgtEl>
                                          <p:spTgt spid="311473"/>
                                        </p:tgtEl>
                                        <p:attrNameLst>
                                          <p:attrName>ppt_y</p:attrName>
                                        </p:attrNameLst>
                                      </p:cBhvr>
                                      <p:tavLst>
                                        <p:tav tm="0">
                                          <p:val>
                                            <p:strVal val="#ppt_y"/>
                                          </p:val>
                                        </p:tav>
                                        <p:tav tm="100000">
                                          <p:val>
                                            <p:strVal val="#ppt_y"/>
                                          </p:val>
                                        </p:tav>
                                      </p:tavLst>
                                    </p:anim>
                                  </p:childTnLst>
                                </p:cTn>
                              </p:par>
                            </p:childTnLst>
                          </p:cTn>
                        </p:par>
                      </p:childTnLst>
                    </p:cTn>
                  </p:par>
                  <p:par>
                    <p:cTn id="55" fill="hold" nodeType="clickPar">
                      <p:stCondLst>
                        <p:cond delay="indefinite"/>
                      </p:stCondLst>
                      <p:childTnLst>
                        <p:par>
                          <p:cTn id="56" fill="hold" nodeType="withGroup">
                            <p:stCondLst>
                              <p:cond delay="0"/>
                            </p:stCondLst>
                            <p:childTnLst>
                              <p:par>
                                <p:cTn id="57" presetID="1" presetClass="entr" presetSubtype="0" fill="hold" grpId="0" nodeType="clickEffect">
                                  <p:stCondLst>
                                    <p:cond delay="0"/>
                                  </p:stCondLst>
                                  <p:childTnLst>
                                    <p:set>
                                      <p:cBhvr>
                                        <p:cTn id="58" dur="1" fill="hold">
                                          <p:stCondLst>
                                            <p:cond delay="499"/>
                                          </p:stCondLst>
                                        </p:cTn>
                                        <p:tgtEl>
                                          <p:spTgt spid="311467"/>
                                        </p:tgtEl>
                                        <p:attrNameLst>
                                          <p:attrName>style.visibility</p:attrName>
                                        </p:attrNameLst>
                                      </p:cBhvr>
                                      <p:to>
                                        <p:strVal val="visible"/>
                                      </p:to>
                                    </p:set>
                                  </p:childTnLst>
                                </p:cTn>
                              </p:par>
                            </p:childTnLst>
                          </p:cTn>
                        </p:par>
                        <p:par>
                          <p:cTn id="59" fill="hold" nodeType="afterGroup">
                            <p:stCondLst>
                              <p:cond delay="500"/>
                            </p:stCondLst>
                            <p:childTnLst>
                              <p:par>
                                <p:cTn id="60" presetID="2" presetClass="entr" presetSubtype="8" fill="hold" nodeType="afterEffect">
                                  <p:stCondLst>
                                    <p:cond delay="0"/>
                                  </p:stCondLst>
                                  <p:childTnLst>
                                    <p:set>
                                      <p:cBhvr>
                                        <p:cTn id="61" dur="1" fill="hold">
                                          <p:stCondLst>
                                            <p:cond delay="0"/>
                                          </p:stCondLst>
                                        </p:cTn>
                                        <p:tgtEl>
                                          <p:spTgt spid="311474"/>
                                        </p:tgtEl>
                                        <p:attrNameLst>
                                          <p:attrName>style.visibility</p:attrName>
                                        </p:attrNameLst>
                                      </p:cBhvr>
                                      <p:to>
                                        <p:strVal val="visible"/>
                                      </p:to>
                                    </p:set>
                                    <p:anim calcmode="lin" valueType="num">
                                      <p:cBhvr additive="base">
                                        <p:cTn id="62" dur="500" fill="hold"/>
                                        <p:tgtEl>
                                          <p:spTgt spid="311474"/>
                                        </p:tgtEl>
                                        <p:attrNameLst>
                                          <p:attrName>ppt_x</p:attrName>
                                        </p:attrNameLst>
                                      </p:cBhvr>
                                      <p:tavLst>
                                        <p:tav tm="0">
                                          <p:val>
                                            <p:strVal val="0-#ppt_w/2"/>
                                          </p:val>
                                        </p:tav>
                                        <p:tav tm="100000">
                                          <p:val>
                                            <p:strVal val="#ppt_x"/>
                                          </p:val>
                                        </p:tav>
                                      </p:tavLst>
                                    </p:anim>
                                    <p:anim calcmode="lin" valueType="num">
                                      <p:cBhvr additive="base">
                                        <p:cTn id="63" dur="500" fill="hold"/>
                                        <p:tgtEl>
                                          <p:spTgt spid="311474"/>
                                        </p:tgtEl>
                                        <p:attrNameLst>
                                          <p:attrName>ppt_y</p:attrName>
                                        </p:attrNameLst>
                                      </p:cBhvr>
                                      <p:tavLst>
                                        <p:tav tm="0">
                                          <p:val>
                                            <p:strVal val="#ppt_y"/>
                                          </p:val>
                                        </p:tav>
                                        <p:tav tm="100000">
                                          <p:val>
                                            <p:strVal val="#ppt_y"/>
                                          </p:val>
                                        </p:tav>
                                      </p:tavLst>
                                    </p:anim>
                                  </p:childTnLst>
                                </p:cTn>
                              </p:par>
                            </p:childTnLst>
                          </p:cTn>
                        </p:par>
                        <p:par>
                          <p:cTn id="64" fill="hold" nodeType="afterGroup">
                            <p:stCondLst>
                              <p:cond delay="1000"/>
                            </p:stCondLst>
                            <p:childTnLst>
                              <p:par>
                                <p:cTn id="65" presetID="2" presetClass="entr" presetSubtype="8" fill="hold" grpId="0" nodeType="after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500" fill="hold"/>
                                        <p:tgtEl>
                                          <p:spTgt spid="19"/>
                                        </p:tgtEl>
                                        <p:attrNameLst>
                                          <p:attrName>ppt_x</p:attrName>
                                        </p:attrNameLst>
                                      </p:cBhvr>
                                      <p:tavLst>
                                        <p:tav tm="0">
                                          <p:val>
                                            <p:strVal val="0-#ppt_w/2"/>
                                          </p:val>
                                        </p:tav>
                                        <p:tav tm="100000">
                                          <p:val>
                                            <p:strVal val="#ppt_x"/>
                                          </p:val>
                                        </p:tav>
                                      </p:tavLst>
                                    </p:anim>
                                    <p:anim calcmode="lin" valueType="num">
                                      <p:cBhvr additive="base">
                                        <p:cTn id="68"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1387" grpId="0" animBg="1"/>
      <p:bldP spid="311455" grpId="0" animBg="1" autoUpdateAnimBg="0"/>
      <p:bldP spid="311456" grpId="0" animBg="1" autoUpdateAnimBg="0"/>
      <p:bldP spid="311462" grpId="0" autoUpdateAnimBg="0"/>
      <p:bldP spid="311467" grpId="0" animBg="1" autoUpdateAnimBg="0"/>
      <p:bldP spid="311471" grpId="0" autoUpdateAnimBg="0"/>
      <p:bldP spid="311473" grpId="0" autoUpdateAnimBg="0"/>
      <p:bldP spid="19" grpId="0" autoUpdateAnimBg="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txBox="1">
            <a:spLocks noChangeArrowheads="1"/>
          </p:cNvSpPr>
          <p:nvPr/>
        </p:nvSpPr>
        <p:spPr bwMode="auto">
          <a:xfrm>
            <a:off x="363537" y="320675"/>
            <a:ext cx="8362451"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eaLnBrk="1" hangingPunct="1">
              <a:lnSpc>
                <a:spcPct val="90000"/>
              </a:lnSpc>
            </a:pPr>
            <a:r>
              <a:rPr lang="en-US" altLang="en-US" sz="3600" b="1" dirty="0" err="1" smtClean="0">
                <a:latin typeface="Arial" panose="020B0604020202020204" pitchFamily="34" charset="0"/>
              </a:rPr>
              <a:t>Lợi</a:t>
            </a:r>
            <a:r>
              <a:rPr lang="en-US" altLang="en-US" sz="3600" b="1" dirty="0" smtClean="0">
                <a:latin typeface="Arial" panose="020B0604020202020204" pitchFamily="34" charset="0"/>
              </a:rPr>
              <a:t> </a:t>
            </a:r>
            <a:r>
              <a:rPr lang="en-US" altLang="en-US" sz="3600" b="1" dirty="0" err="1">
                <a:latin typeface="Arial" panose="020B0604020202020204" pitchFamily="34" charset="0"/>
              </a:rPr>
              <a:t>nhuận</a:t>
            </a:r>
            <a:r>
              <a:rPr lang="en-US" altLang="en-US" sz="3600" b="1" dirty="0">
                <a:latin typeface="Arial" panose="020B0604020202020204" pitchFamily="34" charset="0"/>
              </a:rPr>
              <a:t> </a:t>
            </a:r>
            <a:r>
              <a:rPr lang="en-US" altLang="en-US" sz="3600" b="1" dirty="0" err="1">
                <a:latin typeface="Arial" panose="020B0604020202020204" pitchFamily="34" charset="0"/>
              </a:rPr>
              <a:t>sau</a:t>
            </a:r>
            <a:r>
              <a:rPr lang="en-US" altLang="en-US" sz="3600" b="1" dirty="0">
                <a:latin typeface="Arial" panose="020B0604020202020204" pitchFamily="34" charset="0"/>
              </a:rPr>
              <a:t> </a:t>
            </a:r>
            <a:r>
              <a:rPr lang="en-US" altLang="en-US" sz="3600" b="1" dirty="0" err="1">
                <a:latin typeface="Arial" panose="020B0604020202020204" pitchFamily="34" charset="0"/>
              </a:rPr>
              <a:t>thuế</a:t>
            </a:r>
            <a:r>
              <a:rPr lang="en-US" altLang="en-US" sz="3600" b="1" dirty="0">
                <a:latin typeface="Arial" panose="020B0604020202020204" pitchFamily="34" charset="0"/>
              </a:rPr>
              <a:t> </a:t>
            </a:r>
            <a:r>
              <a:rPr lang="en-US" altLang="en-US" sz="3600" b="1" dirty="0" err="1">
                <a:latin typeface="Arial" panose="020B0604020202020204" pitchFamily="34" charset="0"/>
              </a:rPr>
              <a:t>chưa</a:t>
            </a:r>
            <a:r>
              <a:rPr lang="en-US" altLang="en-US" sz="3600" b="1" dirty="0">
                <a:latin typeface="Arial" panose="020B0604020202020204" pitchFamily="34" charset="0"/>
              </a:rPr>
              <a:t> </a:t>
            </a:r>
            <a:r>
              <a:rPr lang="en-US" altLang="en-US" sz="3600" b="1" dirty="0" err="1">
                <a:latin typeface="Arial" panose="020B0604020202020204" pitchFamily="34" charset="0"/>
              </a:rPr>
              <a:t>phân</a:t>
            </a:r>
            <a:r>
              <a:rPr lang="en-US" altLang="en-US" sz="3600" b="1" dirty="0">
                <a:latin typeface="Arial" panose="020B0604020202020204" pitchFamily="34" charset="0"/>
              </a:rPr>
              <a:t> </a:t>
            </a:r>
            <a:r>
              <a:rPr lang="en-US" altLang="en-US" sz="3600" b="1" dirty="0" err="1">
                <a:latin typeface="Arial" panose="020B0604020202020204" pitchFamily="34" charset="0"/>
              </a:rPr>
              <a:t>phối</a:t>
            </a:r>
            <a:endParaRPr lang="en-US" altLang="en-US" sz="3600" b="1" dirty="0">
              <a:latin typeface="Arial" panose="020B0604020202020204" pitchFamily="34" charset="0"/>
            </a:endParaRPr>
          </a:p>
        </p:txBody>
      </p:sp>
      <p:sp>
        <p:nvSpPr>
          <p:cNvPr id="23593" name="Text Box 93"/>
          <p:cNvSpPr txBox="1">
            <a:spLocks noChangeArrowheads="1"/>
          </p:cNvSpPr>
          <p:nvPr/>
        </p:nvSpPr>
        <p:spPr bwMode="auto">
          <a:xfrm>
            <a:off x="4191000" y="2819400"/>
            <a:ext cx="5334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spcBef>
                <a:spcPct val="50000"/>
              </a:spcBef>
            </a:pPr>
            <a:endParaRPr lang="en-US" altLang="en-US" sz="3600" b="1">
              <a:solidFill>
                <a:schemeClr val="tx2"/>
              </a:solidFill>
              <a:latin typeface="Arial" panose="020B0604020202020204" pitchFamily="34" charset="0"/>
            </a:endParaRPr>
          </a:p>
        </p:txBody>
      </p:sp>
      <p:sp>
        <p:nvSpPr>
          <p:cNvPr id="23594" name="Text Box 94"/>
          <p:cNvSpPr txBox="1">
            <a:spLocks noChangeArrowheads="1"/>
          </p:cNvSpPr>
          <p:nvPr/>
        </p:nvSpPr>
        <p:spPr bwMode="auto">
          <a:xfrm>
            <a:off x="3771900" y="1387475"/>
            <a:ext cx="1447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spcBef>
                <a:spcPct val="50000"/>
              </a:spcBef>
              <a:buFont typeface="Wingdings" panose="05000000000000000000" pitchFamily="2" charset="2"/>
              <a:buNone/>
            </a:pPr>
            <a:r>
              <a:rPr lang="en-US" altLang="en-US" sz="2400" b="1" dirty="0">
                <a:solidFill>
                  <a:srgbClr val="0000FF"/>
                </a:solidFill>
                <a:latin typeface="Arial" panose="020B0604020202020204" pitchFamily="34" charset="0"/>
                <a:cs typeface="Times New Roman" panose="02020603050405020304" pitchFamily="18" charset="0"/>
              </a:rPr>
              <a:t> LN </a:t>
            </a:r>
            <a:r>
              <a:rPr lang="en-US" altLang="en-US" sz="2400" b="1" dirty="0" err="1">
                <a:solidFill>
                  <a:srgbClr val="0000FF"/>
                </a:solidFill>
                <a:latin typeface="Arial" panose="020B0604020202020204" pitchFamily="34" charset="0"/>
                <a:cs typeface="Times New Roman" panose="02020603050405020304" pitchFamily="18" charset="0"/>
              </a:rPr>
              <a:t>CPP</a:t>
            </a:r>
            <a:endParaRPr lang="en-US" altLang="en-US" sz="2400" b="1" dirty="0">
              <a:solidFill>
                <a:srgbClr val="0000FF"/>
              </a:solidFill>
              <a:latin typeface="Arial" panose="020B0604020202020204" pitchFamily="34" charset="0"/>
              <a:cs typeface="Times New Roman" panose="02020603050405020304" pitchFamily="18" charset="0"/>
            </a:endParaRPr>
          </a:p>
        </p:txBody>
      </p:sp>
      <p:sp>
        <p:nvSpPr>
          <p:cNvPr id="30" name="Text Box 21"/>
          <p:cNvSpPr txBox="1">
            <a:spLocks noChangeArrowheads="1"/>
          </p:cNvSpPr>
          <p:nvPr/>
        </p:nvSpPr>
        <p:spPr bwMode="auto">
          <a:xfrm>
            <a:off x="838200" y="4419600"/>
            <a:ext cx="28194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spcBef>
                <a:spcPct val="50000"/>
              </a:spcBef>
              <a:buClr>
                <a:schemeClr val="tx2"/>
              </a:buClr>
              <a:buFont typeface="Wingdings" panose="05000000000000000000" pitchFamily="2" charset="2"/>
              <a:buChar char="§"/>
            </a:pPr>
            <a:r>
              <a:rPr lang="en-US" altLang="en-US" sz="2800">
                <a:solidFill>
                  <a:schemeClr val="tx2"/>
                </a:solidFill>
                <a:latin typeface="Times New Roman" panose="02020603050405020304" pitchFamily="18" charset="0"/>
                <a:cs typeface="Times New Roman" panose="02020603050405020304" pitchFamily="18" charset="0"/>
              </a:rPr>
              <a:t> </a:t>
            </a:r>
            <a:r>
              <a:rPr lang="en-US" altLang="en-US" sz="2800" b="1" i="1" u="sng">
                <a:solidFill>
                  <a:schemeClr val="tx2"/>
                </a:solidFill>
                <a:latin typeface="Times New Roman" panose="02020603050405020304" pitchFamily="18" charset="0"/>
                <a:cs typeface="Times New Roman" panose="02020603050405020304" pitchFamily="18" charset="0"/>
              </a:rPr>
              <a:t>Trường hợp lời</a:t>
            </a:r>
          </a:p>
        </p:txBody>
      </p:sp>
      <p:sp>
        <p:nvSpPr>
          <p:cNvPr id="23596" name="AutoShape 108"/>
          <p:cNvSpPr>
            <a:spLocks noChangeArrowheads="1"/>
          </p:cNvSpPr>
          <p:nvPr/>
        </p:nvSpPr>
        <p:spPr bwMode="auto">
          <a:xfrm rot="5400000">
            <a:off x="4430462" y="2022475"/>
            <a:ext cx="228600" cy="990600"/>
          </a:xfrm>
          <a:prstGeom prst="curvedLeftArrow">
            <a:avLst>
              <a:gd name="adj1" fmla="val 86667"/>
              <a:gd name="adj2" fmla="val 173333"/>
              <a:gd name="adj3" fmla="val 33333"/>
            </a:avLst>
          </a:prstGeom>
          <a:solidFill>
            <a:schemeClr val="bg2"/>
          </a:solidFill>
          <a:ln w="9525">
            <a:solidFill>
              <a:schemeClr val="tx2"/>
            </a:solidFill>
            <a:miter lim="800000"/>
            <a:headEnd/>
            <a:tailEnd/>
          </a:ln>
        </p:spPr>
        <p:txBody>
          <a:bodyPr wrap="none" anchor="ct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endParaRPr lang="en-US" altLang="en-US"/>
          </a:p>
        </p:txBody>
      </p:sp>
      <p:grpSp>
        <p:nvGrpSpPr>
          <p:cNvPr id="32" name="Group 116"/>
          <p:cNvGrpSpPr>
            <a:grpSpLocks/>
          </p:cNvGrpSpPr>
          <p:nvPr/>
        </p:nvGrpSpPr>
        <p:grpSpPr bwMode="auto">
          <a:xfrm>
            <a:off x="3657600" y="4419600"/>
            <a:ext cx="2514600" cy="558800"/>
            <a:chOff x="1392" y="2448"/>
            <a:chExt cx="1584" cy="352"/>
          </a:xfrm>
        </p:grpSpPr>
        <p:sp>
          <p:nvSpPr>
            <p:cNvPr id="23608" name="Rectangle 114"/>
            <p:cNvSpPr>
              <a:spLocks noChangeArrowheads="1"/>
            </p:cNvSpPr>
            <p:nvPr/>
          </p:nvSpPr>
          <p:spPr bwMode="auto">
            <a:xfrm>
              <a:off x="1728" y="2448"/>
              <a:ext cx="1248" cy="352"/>
            </a:xfrm>
            <a:prstGeom prst="rect">
              <a:avLst/>
            </a:prstGeom>
            <a:solidFill>
              <a:srgbClr val="CC0000"/>
            </a:solidFill>
            <a:ln w="12700">
              <a:solidFill>
                <a:schemeClr val="tx1"/>
              </a:solidFill>
              <a:miter lim="800000"/>
              <a:headEnd/>
              <a:tailEnd/>
            </a:ln>
            <a:effectLst>
              <a:outerShdw dist="71842" dir="2700000" algn="ctr" rotWithShape="0">
                <a:schemeClr val="tx2"/>
              </a:outerShdw>
            </a:effectLst>
          </p:spPr>
          <p:txBody>
            <a:bodyPr lIns="90488" tIns="44450" rIns="90488" bIns="44450">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spcBef>
                  <a:spcPct val="50000"/>
                </a:spcBef>
              </a:pPr>
              <a:r>
                <a:rPr lang="en-US" altLang="en-US" sz="3000">
                  <a:solidFill>
                    <a:schemeClr val="bg1"/>
                  </a:solidFill>
                  <a:ea typeface="Arial Unicode MS" panose="020B0604020202020204" pitchFamily="34" charset="-128"/>
                  <a:cs typeface="Arial Unicode MS" panose="020B0604020202020204" pitchFamily="34" charset="-128"/>
                </a:rPr>
                <a:t>LN CPP ↑</a:t>
              </a:r>
            </a:p>
          </p:txBody>
        </p:sp>
        <p:sp>
          <p:nvSpPr>
            <p:cNvPr id="23609" name="AutoShape 115"/>
            <p:cNvSpPr>
              <a:spLocks noChangeArrowheads="1"/>
            </p:cNvSpPr>
            <p:nvPr/>
          </p:nvSpPr>
          <p:spPr bwMode="auto">
            <a:xfrm>
              <a:off x="1392" y="2544"/>
              <a:ext cx="240" cy="192"/>
            </a:xfrm>
            <a:prstGeom prst="rightArrow">
              <a:avLst>
                <a:gd name="adj1" fmla="val 50000"/>
                <a:gd name="adj2" fmla="val 31250"/>
              </a:avLst>
            </a:prstGeom>
            <a:solidFill>
              <a:srgbClr val="CC0000"/>
            </a:solidFill>
            <a:ln w="9525">
              <a:solidFill>
                <a:schemeClr val="tx1"/>
              </a:solidFill>
              <a:miter lim="800000"/>
              <a:headEnd/>
              <a:tailEnd/>
            </a:ln>
          </p:spPr>
          <p:txBody>
            <a:bodyPr wrap="none" anchor="ct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endParaRPr lang="en-US" altLang="en-US"/>
            </a:p>
          </p:txBody>
        </p:sp>
      </p:grpSp>
      <p:grpSp>
        <p:nvGrpSpPr>
          <p:cNvPr id="35" name="Group 117"/>
          <p:cNvGrpSpPr>
            <a:grpSpLocks/>
          </p:cNvGrpSpPr>
          <p:nvPr/>
        </p:nvGrpSpPr>
        <p:grpSpPr bwMode="auto">
          <a:xfrm>
            <a:off x="3581400" y="5562600"/>
            <a:ext cx="2514600" cy="558800"/>
            <a:chOff x="1392" y="2448"/>
            <a:chExt cx="1584" cy="352"/>
          </a:xfrm>
        </p:grpSpPr>
        <p:sp>
          <p:nvSpPr>
            <p:cNvPr id="23606" name="Rectangle 118"/>
            <p:cNvSpPr>
              <a:spLocks noChangeArrowheads="1"/>
            </p:cNvSpPr>
            <p:nvPr/>
          </p:nvSpPr>
          <p:spPr bwMode="auto">
            <a:xfrm>
              <a:off x="1728" y="2448"/>
              <a:ext cx="1248" cy="352"/>
            </a:xfrm>
            <a:prstGeom prst="rect">
              <a:avLst/>
            </a:prstGeom>
            <a:solidFill>
              <a:srgbClr val="CC0000"/>
            </a:solidFill>
            <a:ln w="12700">
              <a:solidFill>
                <a:schemeClr val="tx1"/>
              </a:solidFill>
              <a:miter lim="800000"/>
              <a:headEnd/>
              <a:tailEnd/>
            </a:ln>
            <a:effectLst>
              <a:outerShdw dist="71842" dir="2700000" algn="ctr" rotWithShape="0">
                <a:schemeClr val="tx2"/>
              </a:outerShdw>
            </a:effectLst>
          </p:spPr>
          <p:txBody>
            <a:bodyPr lIns="90488" tIns="44450" rIns="90488" bIns="44450">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spcBef>
                  <a:spcPct val="50000"/>
                </a:spcBef>
              </a:pPr>
              <a:r>
                <a:rPr lang="en-US" altLang="en-US" sz="3000">
                  <a:solidFill>
                    <a:schemeClr val="bg1"/>
                  </a:solidFill>
                  <a:ea typeface="Arial Unicode MS" panose="020B0604020202020204" pitchFamily="34" charset="-128"/>
                  <a:cs typeface="Arial Unicode MS" panose="020B0604020202020204" pitchFamily="34" charset="-128"/>
                </a:rPr>
                <a:t>LN CPP ↓</a:t>
              </a:r>
            </a:p>
          </p:txBody>
        </p:sp>
        <p:sp>
          <p:nvSpPr>
            <p:cNvPr id="23607" name="AutoShape 119"/>
            <p:cNvSpPr>
              <a:spLocks noChangeArrowheads="1"/>
            </p:cNvSpPr>
            <p:nvPr/>
          </p:nvSpPr>
          <p:spPr bwMode="auto">
            <a:xfrm>
              <a:off x="1392" y="2544"/>
              <a:ext cx="240" cy="192"/>
            </a:xfrm>
            <a:prstGeom prst="rightArrow">
              <a:avLst>
                <a:gd name="adj1" fmla="val 50000"/>
                <a:gd name="adj2" fmla="val 31250"/>
              </a:avLst>
            </a:prstGeom>
            <a:solidFill>
              <a:srgbClr val="CC0000"/>
            </a:solidFill>
            <a:ln w="9525">
              <a:solidFill>
                <a:schemeClr val="tx1"/>
              </a:solidFill>
              <a:miter lim="800000"/>
              <a:headEnd/>
              <a:tailEnd/>
            </a:ln>
          </p:spPr>
          <p:txBody>
            <a:bodyPr wrap="none" anchor="ct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endParaRPr lang="en-US" altLang="en-US"/>
            </a:p>
          </p:txBody>
        </p:sp>
      </p:grpSp>
      <p:grpSp>
        <p:nvGrpSpPr>
          <p:cNvPr id="38" name="Group 121"/>
          <p:cNvGrpSpPr>
            <a:grpSpLocks/>
          </p:cNvGrpSpPr>
          <p:nvPr/>
        </p:nvGrpSpPr>
        <p:grpSpPr bwMode="auto">
          <a:xfrm>
            <a:off x="6400800" y="4267200"/>
            <a:ext cx="1981200" cy="990600"/>
            <a:chOff x="3648" y="2688"/>
            <a:chExt cx="1248" cy="624"/>
          </a:xfrm>
        </p:grpSpPr>
        <p:sp>
          <p:nvSpPr>
            <p:cNvPr id="23604" name="AutoShape 110"/>
            <p:cNvSpPr>
              <a:spLocks/>
            </p:cNvSpPr>
            <p:nvPr/>
          </p:nvSpPr>
          <p:spPr bwMode="auto">
            <a:xfrm>
              <a:off x="3648" y="2688"/>
              <a:ext cx="96" cy="624"/>
            </a:xfrm>
            <a:prstGeom prst="leftBrace">
              <a:avLst>
                <a:gd name="adj1" fmla="val 54167"/>
                <a:gd name="adj2" fmla="val 50000"/>
              </a:avLst>
            </a:prstGeom>
            <a:noFill/>
            <a:ln w="28575">
              <a:solidFill>
                <a:schemeClr val="tx2"/>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endParaRPr lang="en-US" altLang="en-US"/>
            </a:p>
          </p:txBody>
        </p:sp>
        <p:sp>
          <p:nvSpPr>
            <p:cNvPr id="23605" name="Text Box 120"/>
            <p:cNvSpPr txBox="1">
              <a:spLocks noChangeArrowheads="1"/>
            </p:cNvSpPr>
            <p:nvPr/>
          </p:nvSpPr>
          <p:spPr bwMode="auto">
            <a:xfrm>
              <a:off x="3792" y="2784"/>
              <a:ext cx="1104" cy="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lnSpc>
                  <a:spcPct val="70000"/>
                </a:lnSpc>
                <a:spcBef>
                  <a:spcPct val="50000"/>
                </a:spcBef>
              </a:pPr>
              <a:r>
                <a:rPr lang="en-US" altLang="en-US" sz="2400" b="1">
                  <a:solidFill>
                    <a:schemeClr val="tx2"/>
                  </a:solidFill>
                  <a:latin typeface="Times New Roman" panose="02020603050405020304" pitchFamily="18" charset="0"/>
                  <a:cs typeface="Times New Roman" panose="02020603050405020304" pitchFamily="18" charset="0"/>
                </a:rPr>
                <a:t>Nợ 911</a:t>
              </a:r>
            </a:p>
            <a:p>
              <a:pPr eaLnBrk="1" hangingPunct="1">
                <a:lnSpc>
                  <a:spcPct val="70000"/>
                </a:lnSpc>
                <a:spcBef>
                  <a:spcPct val="50000"/>
                </a:spcBef>
              </a:pPr>
              <a:r>
                <a:rPr lang="en-US" altLang="en-US" sz="2400" b="1">
                  <a:solidFill>
                    <a:schemeClr val="tx2"/>
                  </a:solidFill>
                  <a:latin typeface="Times New Roman" panose="02020603050405020304" pitchFamily="18" charset="0"/>
                  <a:cs typeface="Times New Roman" panose="02020603050405020304" pitchFamily="18" charset="0"/>
                </a:rPr>
                <a:t>    Có 4212</a:t>
              </a:r>
            </a:p>
          </p:txBody>
        </p:sp>
      </p:grpSp>
      <p:sp>
        <p:nvSpPr>
          <p:cNvPr id="41" name="Text Box 21"/>
          <p:cNvSpPr txBox="1">
            <a:spLocks noChangeArrowheads="1"/>
          </p:cNvSpPr>
          <p:nvPr/>
        </p:nvSpPr>
        <p:spPr bwMode="auto">
          <a:xfrm>
            <a:off x="838200" y="5562600"/>
            <a:ext cx="28194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spcBef>
                <a:spcPct val="50000"/>
              </a:spcBef>
              <a:buClr>
                <a:schemeClr val="tx2"/>
              </a:buClr>
              <a:buFont typeface="Wingdings" panose="05000000000000000000" pitchFamily="2" charset="2"/>
              <a:buChar char="§"/>
            </a:pPr>
            <a:r>
              <a:rPr lang="en-US" altLang="en-US" sz="2800">
                <a:solidFill>
                  <a:schemeClr val="tx2"/>
                </a:solidFill>
                <a:latin typeface="Times New Roman" panose="02020603050405020304" pitchFamily="18" charset="0"/>
                <a:cs typeface="Times New Roman" panose="02020603050405020304" pitchFamily="18" charset="0"/>
              </a:rPr>
              <a:t> </a:t>
            </a:r>
            <a:r>
              <a:rPr lang="en-US" altLang="en-US" sz="2800" b="1" i="1" u="sng">
                <a:solidFill>
                  <a:schemeClr val="tx2"/>
                </a:solidFill>
                <a:latin typeface="Times New Roman" panose="02020603050405020304" pitchFamily="18" charset="0"/>
                <a:cs typeface="Times New Roman" panose="02020603050405020304" pitchFamily="18" charset="0"/>
              </a:rPr>
              <a:t>Trường hợp lỗ</a:t>
            </a:r>
          </a:p>
        </p:txBody>
      </p:sp>
      <p:grpSp>
        <p:nvGrpSpPr>
          <p:cNvPr id="42" name="Group 123"/>
          <p:cNvGrpSpPr>
            <a:grpSpLocks/>
          </p:cNvGrpSpPr>
          <p:nvPr/>
        </p:nvGrpSpPr>
        <p:grpSpPr bwMode="auto">
          <a:xfrm>
            <a:off x="6400800" y="5410200"/>
            <a:ext cx="1981200" cy="990600"/>
            <a:chOff x="3648" y="2688"/>
            <a:chExt cx="1248" cy="624"/>
          </a:xfrm>
        </p:grpSpPr>
        <p:sp>
          <p:nvSpPr>
            <p:cNvPr id="23602" name="AutoShape 124"/>
            <p:cNvSpPr>
              <a:spLocks/>
            </p:cNvSpPr>
            <p:nvPr/>
          </p:nvSpPr>
          <p:spPr bwMode="auto">
            <a:xfrm>
              <a:off x="3648" y="2688"/>
              <a:ext cx="96" cy="624"/>
            </a:xfrm>
            <a:prstGeom prst="leftBrace">
              <a:avLst>
                <a:gd name="adj1" fmla="val 54167"/>
                <a:gd name="adj2" fmla="val 50000"/>
              </a:avLst>
            </a:prstGeom>
            <a:noFill/>
            <a:ln w="28575">
              <a:solidFill>
                <a:schemeClr val="tx2"/>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endParaRPr lang="en-US" altLang="en-US"/>
            </a:p>
          </p:txBody>
        </p:sp>
        <p:sp>
          <p:nvSpPr>
            <p:cNvPr id="23603" name="Text Box 125"/>
            <p:cNvSpPr txBox="1">
              <a:spLocks noChangeArrowheads="1"/>
            </p:cNvSpPr>
            <p:nvPr/>
          </p:nvSpPr>
          <p:spPr bwMode="auto">
            <a:xfrm>
              <a:off x="3792" y="2784"/>
              <a:ext cx="1104" cy="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lnSpc>
                  <a:spcPct val="70000"/>
                </a:lnSpc>
                <a:spcBef>
                  <a:spcPct val="50000"/>
                </a:spcBef>
              </a:pPr>
              <a:r>
                <a:rPr lang="en-US" altLang="en-US" sz="2400" b="1">
                  <a:solidFill>
                    <a:schemeClr val="tx2"/>
                  </a:solidFill>
                  <a:latin typeface="Times New Roman" panose="02020603050405020304" pitchFamily="18" charset="0"/>
                  <a:cs typeface="Times New Roman" panose="02020603050405020304" pitchFamily="18" charset="0"/>
                </a:rPr>
                <a:t>Nợ 4212</a:t>
              </a:r>
            </a:p>
            <a:p>
              <a:pPr eaLnBrk="1" hangingPunct="1">
                <a:lnSpc>
                  <a:spcPct val="70000"/>
                </a:lnSpc>
                <a:spcBef>
                  <a:spcPct val="50000"/>
                </a:spcBef>
              </a:pPr>
              <a:r>
                <a:rPr lang="en-US" altLang="en-US" sz="2400" b="1">
                  <a:solidFill>
                    <a:schemeClr val="tx2"/>
                  </a:solidFill>
                  <a:latin typeface="Times New Roman" panose="02020603050405020304" pitchFamily="18" charset="0"/>
                  <a:cs typeface="Times New Roman" panose="02020603050405020304" pitchFamily="18" charset="0"/>
                </a:rPr>
                <a:t>    Có 911</a:t>
              </a:r>
            </a:p>
          </p:txBody>
        </p:sp>
      </p:grpSp>
    </p:spTree>
    <p:extLst>
      <p:ext uri="{BB962C8B-B14F-4D97-AF65-F5344CB8AC3E}">
        <p14:creationId xmlns:p14="http://schemas.microsoft.com/office/powerpoint/2010/main" val="15777714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checkerboard(across)">
                                      <p:cBhvr>
                                        <p:cTn id="7" dur="500"/>
                                        <p:tgtEl>
                                          <p:spTgt spid="3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checkerboard(across)">
                                      <p:cBhvr>
                                        <p:cTn id="12" dur="500"/>
                                        <p:tgtEl>
                                          <p:spTgt spid="3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nodeType="clickEffect">
                                  <p:stCondLst>
                                    <p:cond delay="0"/>
                                  </p:stCondLst>
                                  <p:childTnLst>
                                    <p:set>
                                      <p:cBhvr>
                                        <p:cTn id="16" dur="1" fill="hold">
                                          <p:stCondLst>
                                            <p:cond delay="0"/>
                                          </p:stCondLst>
                                        </p:cTn>
                                        <p:tgtEl>
                                          <p:spTgt spid="38"/>
                                        </p:tgtEl>
                                        <p:attrNameLst>
                                          <p:attrName>style.visibility</p:attrName>
                                        </p:attrNameLst>
                                      </p:cBhvr>
                                      <p:to>
                                        <p:strVal val="visible"/>
                                      </p:to>
                                    </p:set>
                                    <p:animEffect transition="in" filter="checkerboard(across)">
                                      <p:cBhvr>
                                        <p:cTn id="17" dur="500"/>
                                        <p:tgtEl>
                                          <p:spTgt spid="3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checkerboard(across)">
                                      <p:cBhvr>
                                        <p:cTn id="22" dur="500"/>
                                        <p:tgtEl>
                                          <p:spTgt spid="41"/>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5" presetClass="entr" presetSubtype="10" fill="hold" nodeType="click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checkerboard(across)">
                                      <p:cBhvr>
                                        <p:cTn id="27" dur="500"/>
                                        <p:tgtEl>
                                          <p:spTgt spid="35"/>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5" presetClass="entr" presetSubtype="10" fill="hold" nodeType="clickEffect">
                                  <p:stCondLst>
                                    <p:cond delay="0"/>
                                  </p:stCondLst>
                                  <p:childTnLst>
                                    <p:set>
                                      <p:cBhvr>
                                        <p:cTn id="31" dur="1" fill="hold">
                                          <p:stCondLst>
                                            <p:cond delay="0"/>
                                          </p:stCondLst>
                                        </p:cTn>
                                        <p:tgtEl>
                                          <p:spTgt spid="42"/>
                                        </p:tgtEl>
                                        <p:attrNameLst>
                                          <p:attrName>style.visibility</p:attrName>
                                        </p:attrNameLst>
                                      </p:cBhvr>
                                      <p:to>
                                        <p:strVal val="visible"/>
                                      </p:to>
                                    </p:set>
                                    <p:animEffect transition="in" filter="checkerboard(across)">
                                      <p:cBhvr>
                                        <p:cTn id="32"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41"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WordArt 2"/>
          <p:cNvSpPr>
            <a:spLocks noChangeArrowheads="1" noChangeShapeType="1" noTextEdit="1"/>
          </p:cNvSpPr>
          <p:nvPr/>
        </p:nvSpPr>
        <p:spPr bwMode="auto">
          <a:xfrm>
            <a:off x="135082" y="187034"/>
            <a:ext cx="8032174" cy="457200"/>
          </a:xfrm>
          <a:prstGeom prst="rect">
            <a:avLst/>
          </a:prstGeom>
        </p:spPr>
        <p:txBody>
          <a:bodyPr wrap="none" fromWordArt="1">
            <a:prstTxWarp prst="textPlain">
              <a:avLst>
                <a:gd name="adj" fmla="val 50000"/>
              </a:avLst>
            </a:prstTxWarp>
          </a:bodyPr>
          <a:lstStyle/>
          <a:p>
            <a:r>
              <a:rPr lang="vi-VN" sz="3600" dirty="0">
                <a:solidFill>
                  <a:srgbClr val="0000FF"/>
                </a:solidFill>
              </a:rPr>
              <a:t>Kế toán phân chia lợi nhuận năm nay </a:t>
            </a:r>
          </a:p>
        </p:txBody>
      </p:sp>
      <p:sp>
        <p:nvSpPr>
          <p:cNvPr id="43011" name="Text Box 3"/>
          <p:cNvSpPr txBox="1">
            <a:spLocks noChangeArrowheads="1"/>
          </p:cNvSpPr>
          <p:nvPr/>
        </p:nvSpPr>
        <p:spPr bwMode="auto">
          <a:xfrm>
            <a:off x="5724728" y="861536"/>
            <a:ext cx="1095172" cy="584775"/>
          </a:xfrm>
          <a:prstGeom prst="rect">
            <a:avLst/>
          </a:prstGeom>
          <a:solidFill>
            <a:srgbClr val="FEE3B6"/>
          </a:solidFill>
          <a:ln w="38100" cap="sq" algn="ctr">
            <a:noFill/>
            <a:miter lim="800000"/>
            <a:headEnd/>
            <a:tailEnd/>
          </a:ln>
          <a:effectLst/>
        </p:spPr>
        <p:txBody>
          <a:bodyPr wrap="none">
            <a:spAutoFit/>
          </a:bodyPr>
          <a:lstStyle/>
          <a:p>
            <a:pPr eaLnBrk="0" hangingPunct="0">
              <a:buFont typeface="Wingdings" pitchFamily="2" charset="2"/>
              <a:buNone/>
              <a:defRPr/>
            </a:pPr>
            <a:r>
              <a:rPr lang="en-US" sz="3200" dirty="0" smtClean="0">
                <a:solidFill>
                  <a:srgbClr val="660066"/>
                </a:solidFill>
                <a:effectLst>
                  <a:outerShdw blurRad="38100" dist="38100" dir="2700000" algn="tl">
                    <a:srgbClr val="000000"/>
                  </a:outerShdw>
                </a:effectLst>
                <a:latin typeface="Arial" pitchFamily="34" charset="0"/>
                <a:cs typeface="Arial" pitchFamily="34" charset="0"/>
              </a:rPr>
              <a:t>4212</a:t>
            </a:r>
            <a:endParaRPr lang="en-US" sz="3200" dirty="0">
              <a:solidFill>
                <a:srgbClr val="660066"/>
              </a:solidFill>
              <a:effectLst>
                <a:outerShdw blurRad="38100" dist="38100" dir="2700000" algn="tl">
                  <a:srgbClr val="000000"/>
                </a:outerShdw>
              </a:effectLst>
              <a:latin typeface="Arial" pitchFamily="34" charset="0"/>
              <a:cs typeface="Arial" pitchFamily="34" charset="0"/>
            </a:endParaRPr>
          </a:p>
        </p:txBody>
      </p:sp>
      <p:sp>
        <p:nvSpPr>
          <p:cNvPr id="43012" name="Text Box 4"/>
          <p:cNvSpPr txBox="1">
            <a:spLocks noChangeArrowheads="1"/>
          </p:cNvSpPr>
          <p:nvPr/>
        </p:nvSpPr>
        <p:spPr bwMode="auto">
          <a:xfrm>
            <a:off x="8269288" y="914400"/>
            <a:ext cx="837089" cy="584775"/>
          </a:xfrm>
          <a:prstGeom prst="rect">
            <a:avLst/>
          </a:prstGeom>
          <a:noFill/>
          <a:ln w="38100" cap="sq" algn="ctr">
            <a:noFill/>
            <a:miter lim="800000"/>
            <a:headEnd/>
            <a:tailEnd/>
          </a:ln>
          <a:effectLst/>
        </p:spPr>
        <p:txBody>
          <a:bodyPr wrap="none">
            <a:spAutoFit/>
          </a:bodyPr>
          <a:lstStyle/>
          <a:p>
            <a:pPr eaLnBrk="0" hangingPunct="0">
              <a:buFont typeface="Wingdings" pitchFamily="2" charset="2"/>
              <a:buNone/>
              <a:defRPr/>
            </a:pPr>
            <a:r>
              <a:rPr lang="en-US" sz="3200" dirty="0">
                <a:effectLst>
                  <a:outerShdw blurRad="38100" dist="38100" dir="2700000" algn="tl">
                    <a:srgbClr val="C0C0C0"/>
                  </a:outerShdw>
                </a:effectLst>
                <a:latin typeface="Arial" pitchFamily="34" charset="0"/>
                <a:cs typeface="Arial" pitchFamily="34" charset="0"/>
              </a:rPr>
              <a:t>911</a:t>
            </a:r>
          </a:p>
        </p:txBody>
      </p:sp>
      <p:sp>
        <p:nvSpPr>
          <p:cNvPr id="43013" name="Line 5"/>
          <p:cNvSpPr>
            <a:spLocks noChangeShapeType="1"/>
          </p:cNvSpPr>
          <p:nvPr/>
        </p:nvSpPr>
        <p:spPr bwMode="auto">
          <a:xfrm>
            <a:off x="5257800" y="1524000"/>
            <a:ext cx="2209800" cy="0"/>
          </a:xfrm>
          <a:prstGeom prst="line">
            <a:avLst/>
          </a:prstGeom>
          <a:noFill/>
          <a:ln w="38100" cap="sq">
            <a:solidFill>
              <a:schemeClr val="tx2"/>
            </a:solidFill>
            <a:round/>
            <a:headEnd/>
            <a:tailEnd/>
          </a:ln>
        </p:spPr>
        <p:txBody>
          <a:bodyPr>
            <a:spAutoFit/>
          </a:bodyPr>
          <a:lstStyle/>
          <a:p>
            <a:endParaRPr lang="en-US"/>
          </a:p>
        </p:txBody>
      </p:sp>
      <p:sp>
        <p:nvSpPr>
          <p:cNvPr id="43014" name="Line 6"/>
          <p:cNvSpPr>
            <a:spLocks noChangeShapeType="1"/>
          </p:cNvSpPr>
          <p:nvPr/>
        </p:nvSpPr>
        <p:spPr bwMode="auto">
          <a:xfrm>
            <a:off x="7696200" y="1524000"/>
            <a:ext cx="1600200" cy="0"/>
          </a:xfrm>
          <a:prstGeom prst="line">
            <a:avLst/>
          </a:prstGeom>
          <a:noFill/>
          <a:ln w="38100" cap="sq">
            <a:solidFill>
              <a:schemeClr val="tx2"/>
            </a:solidFill>
            <a:round/>
            <a:headEnd/>
            <a:tailEnd/>
          </a:ln>
        </p:spPr>
        <p:txBody>
          <a:bodyPr>
            <a:spAutoFit/>
          </a:bodyPr>
          <a:lstStyle/>
          <a:p>
            <a:endParaRPr lang="en-US"/>
          </a:p>
        </p:txBody>
      </p:sp>
      <p:sp>
        <p:nvSpPr>
          <p:cNvPr id="43015" name="Line 7"/>
          <p:cNvSpPr>
            <a:spLocks noChangeShapeType="1"/>
          </p:cNvSpPr>
          <p:nvPr/>
        </p:nvSpPr>
        <p:spPr bwMode="auto">
          <a:xfrm flipH="1">
            <a:off x="6400800" y="1524000"/>
            <a:ext cx="0" cy="5334000"/>
          </a:xfrm>
          <a:prstGeom prst="line">
            <a:avLst/>
          </a:prstGeom>
          <a:noFill/>
          <a:ln w="38100" cap="sq">
            <a:solidFill>
              <a:schemeClr val="tx2"/>
            </a:solidFill>
            <a:round/>
            <a:headEnd/>
            <a:tailEnd/>
          </a:ln>
        </p:spPr>
        <p:txBody>
          <a:bodyPr>
            <a:spAutoFit/>
          </a:bodyPr>
          <a:lstStyle/>
          <a:p>
            <a:endParaRPr lang="en-US"/>
          </a:p>
        </p:txBody>
      </p:sp>
      <p:sp>
        <p:nvSpPr>
          <p:cNvPr id="43016" name="Line 8"/>
          <p:cNvSpPr>
            <a:spLocks noChangeShapeType="1"/>
          </p:cNvSpPr>
          <p:nvPr/>
        </p:nvSpPr>
        <p:spPr bwMode="auto">
          <a:xfrm flipH="1">
            <a:off x="8763000" y="1524000"/>
            <a:ext cx="0" cy="1524000"/>
          </a:xfrm>
          <a:prstGeom prst="line">
            <a:avLst/>
          </a:prstGeom>
          <a:noFill/>
          <a:ln w="38100" cap="sq">
            <a:solidFill>
              <a:schemeClr val="tx2"/>
            </a:solidFill>
            <a:round/>
            <a:headEnd/>
            <a:tailEnd/>
          </a:ln>
        </p:spPr>
        <p:txBody>
          <a:bodyPr>
            <a:spAutoFit/>
          </a:bodyPr>
          <a:lstStyle/>
          <a:p>
            <a:endParaRPr lang="en-US"/>
          </a:p>
        </p:txBody>
      </p:sp>
      <p:sp>
        <p:nvSpPr>
          <p:cNvPr id="43017" name="Text Box 9"/>
          <p:cNvSpPr txBox="1">
            <a:spLocks noChangeArrowheads="1"/>
          </p:cNvSpPr>
          <p:nvPr/>
        </p:nvSpPr>
        <p:spPr bwMode="auto">
          <a:xfrm>
            <a:off x="0" y="838200"/>
            <a:ext cx="2307170" cy="523220"/>
          </a:xfrm>
          <a:prstGeom prst="rect">
            <a:avLst/>
          </a:prstGeom>
          <a:noFill/>
          <a:ln w="38100" cap="sq" algn="ctr">
            <a:noFill/>
            <a:miter lim="800000"/>
            <a:headEnd/>
            <a:tailEnd/>
          </a:ln>
          <a:effectLst/>
        </p:spPr>
        <p:txBody>
          <a:bodyPr wrap="none">
            <a:spAutoFit/>
          </a:bodyPr>
          <a:lstStyle/>
          <a:p>
            <a:pPr eaLnBrk="0" hangingPunct="0">
              <a:buFont typeface="Wingdings" pitchFamily="2" charset="2"/>
              <a:buNone/>
              <a:defRPr/>
            </a:pPr>
            <a:r>
              <a:rPr lang="en-US" sz="2800" dirty="0">
                <a:solidFill>
                  <a:srgbClr val="660066"/>
                </a:solidFill>
                <a:effectLst>
                  <a:outerShdw blurRad="38100" dist="38100" dir="2700000" algn="tl">
                    <a:srgbClr val="C0C0C0"/>
                  </a:outerShdw>
                </a:effectLst>
                <a:latin typeface="Arial" pitchFamily="34" charset="0"/>
                <a:cs typeface="Arial" pitchFamily="34" charset="0"/>
              </a:rPr>
              <a:t>111,112,3388</a:t>
            </a:r>
          </a:p>
        </p:txBody>
      </p:sp>
      <p:sp>
        <p:nvSpPr>
          <p:cNvPr id="43018" name="Line 10"/>
          <p:cNvSpPr>
            <a:spLocks noChangeShapeType="1"/>
          </p:cNvSpPr>
          <p:nvPr/>
        </p:nvSpPr>
        <p:spPr bwMode="auto">
          <a:xfrm>
            <a:off x="0" y="1371600"/>
            <a:ext cx="2438400" cy="0"/>
          </a:xfrm>
          <a:prstGeom prst="line">
            <a:avLst/>
          </a:prstGeom>
          <a:noFill/>
          <a:ln w="38100" cap="sq">
            <a:solidFill>
              <a:schemeClr val="tx2"/>
            </a:solidFill>
            <a:round/>
            <a:headEnd/>
            <a:tailEnd/>
          </a:ln>
        </p:spPr>
        <p:txBody>
          <a:bodyPr>
            <a:spAutoFit/>
          </a:bodyPr>
          <a:lstStyle/>
          <a:p>
            <a:endParaRPr lang="en-US"/>
          </a:p>
        </p:txBody>
      </p:sp>
      <p:sp>
        <p:nvSpPr>
          <p:cNvPr id="43019" name="Text Box 11"/>
          <p:cNvSpPr txBox="1">
            <a:spLocks noChangeArrowheads="1"/>
          </p:cNvSpPr>
          <p:nvPr/>
        </p:nvSpPr>
        <p:spPr bwMode="auto">
          <a:xfrm>
            <a:off x="0" y="2438400"/>
            <a:ext cx="2186817" cy="523220"/>
          </a:xfrm>
          <a:prstGeom prst="rect">
            <a:avLst/>
          </a:prstGeom>
          <a:noFill/>
          <a:ln w="38100" cap="sq" algn="ctr">
            <a:noFill/>
            <a:miter lim="800000"/>
            <a:headEnd/>
            <a:tailEnd/>
          </a:ln>
          <a:effectLst/>
        </p:spPr>
        <p:txBody>
          <a:bodyPr wrap="none">
            <a:spAutoFit/>
          </a:bodyPr>
          <a:lstStyle/>
          <a:p>
            <a:pPr eaLnBrk="0" hangingPunct="0">
              <a:buFont typeface="Wingdings" pitchFamily="2" charset="2"/>
              <a:buNone/>
              <a:defRPr/>
            </a:pPr>
            <a:r>
              <a:rPr lang="en-US" sz="2800" dirty="0">
                <a:effectLst>
                  <a:outerShdw blurRad="38100" dist="38100" dir="2700000" algn="tl">
                    <a:srgbClr val="C0C0C0"/>
                  </a:outerShdw>
                </a:effectLst>
                <a:latin typeface="Arial" pitchFamily="34" charset="0"/>
                <a:cs typeface="Arial" pitchFamily="34" charset="0"/>
              </a:rPr>
              <a:t>414,418,353</a:t>
            </a:r>
          </a:p>
        </p:txBody>
      </p:sp>
      <p:sp>
        <p:nvSpPr>
          <p:cNvPr id="43020" name="Line 12"/>
          <p:cNvSpPr>
            <a:spLocks noChangeShapeType="1"/>
          </p:cNvSpPr>
          <p:nvPr/>
        </p:nvSpPr>
        <p:spPr bwMode="auto">
          <a:xfrm>
            <a:off x="304800" y="2971800"/>
            <a:ext cx="2438400" cy="0"/>
          </a:xfrm>
          <a:prstGeom prst="line">
            <a:avLst/>
          </a:prstGeom>
          <a:noFill/>
          <a:ln w="38100" cap="sq">
            <a:solidFill>
              <a:schemeClr val="tx2"/>
            </a:solidFill>
            <a:round/>
            <a:headEnd/>
            <a:tailEnd/>
          </a:ln>
        </p:spPr>
        <p:txBody>
          <a:bodyPr>
            <a:spAutoFit/>
          </a:bodyPr>
          <a:lstStyle/>
          <a:p>
            <a:endParaRPr lang="en-US"/>
          </a:p>
        </p:txBody>
      </p:sp>
      <p:sp>
        <p:nvSpPr>
          <p:cNvPr id="43021" name="Line 13"/>
          <p:cNvSpPr>
            <a:spLocks noChangeShapeType="1"/>
          </p:cNvSpPr>
          <p:nvPr/>
        </p:nvSpPr>
        <p:spPr bwMode="auto">
          <a:xfrm flipH="1">
            <a:off x="838200" y="1371600"/>
            <a:ext cx="0" cy="1143000"/>
          </a:xfrm>
          <a:prstGeom prst="line">
            <a:avLst/>
          </a:prstGeom>
          <a:noFill/>
          <a:ln w="38100" cap="sq">
            <a:solidFill>
              <a:schemeClr val="tx2"/>
            </a:solidFill>
            <a:round/>
            <a:headEnd/>
            <a:tailEnd/>
          </a:ln>
        </p:spPr>
        <p:txBody>
          <a:bodyPr>
            <a:spAutoFit/>
          </a:bodyPr>
          <a:lstStyle/>
          <a:p>
            <a:endParaRPr lang="en-US"/>
          </a:p>
        </p:txBody>
      </p:sp>
      <p:sp>
        <p:nvSpPr>
          <p:cNvPr id="43022" name="Line 14"/>
          <p:cNvSpPr>
            <a:spLocks noChangeShapeType="1"/>
          </p:cNvSpPr>
          <p:nvPr/>
        </p:nvSpPr>
        <p:spPr bwMode="auto">
          <a:xfrm flipH="1">
            <a:off x="838200" y="2971800"/>
            <a:ext cx="0" cy="1524000"/>
          </a:xfrm>
          <a:prstGeom prst="line">
            <a:avLst/>
          </a:prstGeom>
          <a:noFill/>
          <a:ln w="38100" cap="sq">
            <a:solidFill>
              <a:schemeClr val="tx2"/>
            </a:solidFill>
            <a:round/>
            <a:headEnd/>
            <a:tailEnd/>
          </a:ln>
        </p:spPr>
        <p:txBody>
          <a:bodyPr>
            <a:spAutoFit/>
          </a:bodyPr>
          <a:lstStyle/>
          <a:p>
            <a:endParaRPr lang="en-US"/>
          </a:p>
        </p:txBody>
      </p:sp>
      <p:sp>
        <p:nvSpPr>
          <p:cNvPr id="43023" name="Text Box 15"/>
          <p:cNvSpPr txBox="1">
            <a:spLocks noChangeArrowheads="1"/>
          </p:cNvSpPr>
          <p:nvPr/>
        </p:nvSpPr>
        <p:spPr bwMode="auto">
          <a:xfrm>
            <a:off x="6477000" y="1600200"/>
            <a:ext cx="2286000" cy="1231106"/>
          </a:xfrm>
          <a:prstGeom prst="rect">
            <a:avLst/>
          </a:prstGeom>
          <a:noFill/>
          <a:ln w="38100" cap="sq" algn="ctr">
            <a:noFill/>
            <a:miter lim="800000"/>
            <a:headEnd/>
            <a:tailEnd/>
          </a:ln>
          <a:effectLst/>
        </p:spPr>
        <p:txBody>
          <a:bodyPr lIns="0" tIns="0" rIns="0" bIns="0">
            <a:spAutoFit/>
          </a:bodyPr>
          <a:lstStyle/>
          <a:p>
            <a:pPr algn="ctr" eaLnBrk="0" hangingPunct="0">
              <a:buFont typeface="Wingdings" pitchFamily="2" charset="2"/>
              <a:buNone/>
              <a:defRPr/>
            </a:pPr>
            <a:r>
              <a:rPr lang="en-US" sz="2800" dirty="0"/>
              <a:t>(</a:t>
            </a:r>
            <a:r>
              <a:rPr lang="en-US" sz="2400" dirty="0">
                <a:latin typeface="Arial" pitchFamily="34" charset="0"/>
                <a:cs typeface="Arial" pitchFamily="34" charset="0"/>
              </a:rPr>
              <a:t>1) </a:t>
            </a:r>
            <a:r>
              <a:rPr lang="en-US" sz="2400" dirty="0" err="1">
                <a:latin typeface="Arial" pitchFamily="34" charset="0"/>
                <a:cs typeface="Arial" pitchFamily="34" charset="0"/>
              </a:rPr>
              <a:t>Kết</a:t>
            </a:r>
            <a:r>
              <a:rPr lang="en-US" sz="2400" dirty="0">
                <a:latin typeface="Arial" pitchFamily="34" charset="0"/>
                <a:cs typeface="Arial" pitchFamily="34" charset="0"/>
              </a:rPr>
              <a:t> </a:t>
            </a:r>
            <a:r>
              <a:rPr lang="en-US" sz="2400" dirty="0" err="1">
                <a:latin typeface="Arial" pitchFamily="34" charset="0"/>
                <a:cs typeface="Arial" pitchFamily="34" charset="0"/>
              </a:rPr>
              <a:t>chuyển</a:t>
            </a:r>
            <a:r>
              <a:rPr lang="en-US" sz="2400" dirty="0">
                <a:latin typeface="Arial" pitchFamily="34" charset="0"/>
                <a:cs typeface="Arial" pitchFamily="34" charset="0"/>
              </a:rPr>
              <a:t> </a:t>
            </a:r>
            <a:r>
              <a:rPr lang="en-US" sz="2400" dirty="0" err="1">
                <a:latin typeface="Arial" pitchFamily="34" charset="0"/>
                <a:cs typeface="Arial" pitchFamily="34" charset="0"/>
              </a:rPr>
              <a:t>lãi</a:t>
            </a:r>
            <a:r>
              <a:rPr lang="en-US" sz="2400" dirty="0">
                <a:latin typeface="Arial" pitchFamily="34" charset="0"/>
                <a:cs typeface="Arial" pitchFamily="34" charset="0"/>
              </a:rPr>
              <a:t> </a:t>
            </a:r>
            <a:r>
              <a:rPr lang="en-US" sz="2400" dirty="0" err="1">
                <a:latin typeface="Arial" pitchFamily="34" charset="0"/>
                <a:cs typeface="Arial" pitchFamily="34" charset="0"/>
              </a:rPr>
              <a:t>thuần</a:t>
            </a:r>
            <a:r>
              <a:rPr lang="en-US" sz="2400" dirty="0">
                <a:latin typeface="Arial" pitchFamily="34" charset="0"/>
                <a:cs typeface="Arial" pitchFamily="34" charset="0"/>
              </a:rPr>
              <a:t> </a:t>
            </a:r>
            <a:r>
              <a:rPr lang="en-US" sz="2400" dirty="0" err="1">
                <a:latin typeface="Arial" pitchFamily="34" charset="0"/>
                <a:cs typeface="Arial" pitchFamily="34" charset="0"/>
              </a:rPr>
              <a:t>sau</a:t>
            </a:r>
            <a:r>
              <a:rPr lang="en-US" sz="2400" dirty="0">
                <a:latin typeface="Arial" pitchFamily="34" charset="0"/>
                <a:cs typeface="Arial" pitchFamily="34" charset="0"/>
              </a:rPr>
              <a:t> T.TNDN </a:t>
            </a:r>
            <a:r>
              <a:rPr lang="en-US" sz="2400" dirty="0" err="1">
                <a:latin typeface="Arial" pitchFamily="34" charset="0"/>
                <a:cs typeface="Arial" pitchFamily="34" charset="0"/>
              </a:rPr>
              <a:t>trg</a:t>
            </a:r>
            <a:r>
              <a:rPr lang="en-US" sz="2400" dirty="0">
                <a:latin typeface="Arial" pitchFamily="34" charset="0"/>
                <a:cs typeface="Arial" pitchFamily="34" charset="0"/>
              </a:rPr>
              <a:t> </a:t>
            </a:r>
            <a:r>
              <a:rPr lang="en-US" sz="2400" dirty="0" err="1">
                <a:latin typeface="Arial" pitchFamily="34" charset="0"/>
                <a:cs typeface="Arial" pitchFamily="34" charset="0"/>
              </a:rPr>
              <a:t>ky</a:t>
            </a:r>
            <a:r>
              <a:rPr lang="en-US" sz="2800" dirty="0" err="1" smtClean="0">
                <a:effectLst>
                  <a:outerShdw blurRad="38100" dist="38100" dir="2700000" algn="tl">
                    <a:srgbClr val="C0C0C0"/>
                  </a:outerShdw>
                </a:effectLst>
                <a:latin typeface="VNI-Helve-Condense" pitchFamily="2" charset="0"/>
              </a:rPr>
              <a:t>ø</a:t>
            </a:r>
            <a:endParaRPr lang="en-US" sz="2800" dirty="0">
              <a:effectLst>
                <a:outerShdw blurRad="38100" dist="38100" dir="2700000" algn="tl">
                  <a:srgbClr val="C0C0C0"/>
                </a:outerShdw>
              </a:effectLst>
              <a:latin typeface="VNI-Helve-Condense" pitchFamily="2" charset="0"/>
            </a:endParaRPr>
          </a:p>
        </p:txBody>
      </p:sp>
      <p:sp>
        <p:nvSpPr>
          <p:cNvPr id="43024" name="Line 16"/>
          <p:cNvSpPr>
            <a:spLocks noChangeShapeType="1"/>
          </p:cNvSpPr>
          <p:nvPr/>
        </p:nvSpPr>
        <p:spPr bwMode="auto">
          <a:xfrm>
            <a:off x="6705600" y="2057400"/>
            <a:ext cx="1905000" cy="0"/>
          </a:xfrm>
          <a:prstGeom prst="line">
            <a:avLst/>
          </a:prstGeom>
          <a:noFill/>
          <a:ln w="38100" cap="sq">
            <a:solidFill>
              <a:schemeClr val="tx2"/>
            </a:solidFill>
            <a:round/>
            <a:headEnd/>
            <a:tailEnd type="triangle" w="med" len="med"/>
          </a:ln>
        </p:spPr>
        <p:txBody>
          <a:bodyPr>
            <a:spAutoFit/>
          </a:bodyPr>
          <a:lstStyle/>
          <a:p>
            <a:endParaRPr lang="en-US"/>
          </a:p>
        </p:txBody>
      </p:sp>
      <p:sp>
        <p:nvSpPr>
          <p:cNvPr id="43025" name="Text Box 17"/>
          <p:cNvSpPr txBox="1">
            <a:spLocks noChangeArrowheads="1"/>
          </p:cNvSpPr>
          <p:nvPr/>
        </p:nvSpPr>
        <p:spPr bwMode="auto">
          <a:xfrm>
            <a:off x="4783283" y="1524000"/>
            <a:ext cx="1905000" cy="1384995"/>
          </a:xfrm>
          <a:prstGeom prst="rect">
            <a:avLst/>
          </a:prstGeom>
          <a:noFill/>
          <a:ln w="38100" cap="sq" algn="ctr">
            <a:noFill/>
            <a:miter lim="800000"/>
            <a:headEnd/>
            <a:tailEnd/>
          </a:ln>
          <a:effectLst/>
        </p:spPr>
        <p:txBody>
          <a:bodyPr>
            <a:spAutoFit/>
          </a:bodyPr>
          <a:lstStyle/>
          <a:p>
            <a:r>
              <a:rPr lang="vi-VN" sz="2800" dirty="0"/>
              <a:t>(2)</a:t>
            </a:r>
            <a:r>
              <a:rPr lang="vi-VN" sz="2800" i="1" dirty="0"/>
              <a:t>Trong năm tạm chia LN </a:t>
            </a:r>
          </a:p>
        </p:txBody>
      </p:sp>
      <p:sp>
        <p:nvSpPr>
          <p:cNvPr id="43026" name="Line 18"/>
          <p:cNvSpPr>
            <a:spLocks noChangeShapeType="1"/>
          </p:cNvSpPr>
          <p:nvPr/>
        </p:nvSpPr>
        <p:spPr bwMode="auto">
          <a:xfrm>
            <a:off x="4800600" y="2057400"/>
            <a:ext cx="1143000" cy="0"/>
          </a:xfrm>
          <a:prstGeom prst="line">
            <a:avLst/>
          </a:prstGeom>
          <a:noFill/>
          <a:ln w="38100" cap="sq">
            <a:solidFill>
              <a:schemeClr val="tx2"/>
            </a:solidFill>
            <a:round/>
            <a:headEnd/>
            <a:tailEnd type="triangle" w="med" len="med"/>
          </a:ln>
        </p:spPr>
        <p:txBody>
          <a:bodyPr>
            <a:spAutoFit/>
          </a:bodyPr>
          <a:lstStyle/>
          <a:p>
            <a:endParaRPr lang="en-US"/>
          </a:p>
        </p:txBody>
      </p:sp>
      <p:sp>
        <p:nvSpPr>
          <p:cNvPr id="43027" name="Line 19"/>
          <p:cNvSpPr>
            <a:spLocks noChangeShapeType="1"/>
          </p:cNvSpPr>
          <p:nvPr/>
        </p:nvSpPr>
        <p:spPr bwMode="auto">
          <a:xfrm>
            <a:off x="4800600" y="1905000"/>
            <a:ext cx="0" cy="1524000"/>
          </a:xfrm>
          <a:prstGeom prst="line">
            <a:avLst/>
          </a:prstGeom>
          <a:noFill/>
          <a:ln w="38100" cap="sq">
            <a:solidFill>
              <a:schemeClr val="tx2"/>
            </a:solidFill>
            <a:round/>
            <a:headEnd/>
            <a:tailEnd/>
          </a:ln>
        </p:spPr>
        <p:txBody>
          <a:bodyPr>
            <a:spAutoFit/>
          </a:bodyPr>
          <a:lstStyle/>
          <a:p>
            <a:endParaRPr lang="en-US"/>
          </a:p>
        </p:txBody>
      </p:sp>
      <p:sp>
        <p:nvSpPr>
          <p:cNvPr id="43028" name="Text Box 20"/>
          <p:cNvSpPr txBox="1">
            <a:spLocks noChangeArrowheads="1"/>
          </p:cNvSpPr>
          <p:nvPr/>
        </p:nvSpPr>
        <p:spPr bwMode="auto">
          <a:xfrm>
            <a:off x="838200" y="1326573"/>
            <a:ext cx="3886200" cy="954107"/>
          </a:xfrm>
          <a:prstGeom prst="rect">
            <a:avLst/>
          </a:prstGeom>
          <a:noFill/>
          <a:ln w="38100" cap="sq" algn="ctr">
            <a:noFill/>
            <a:miter lim="800000"/>
            <a:headEnd/>
            <a:tailEnd/>
          </a:ln>
          <a:effectLst/>
        </p:spPr>
        <p:txBody>
          <a:bodyPr>
            <a:spAutoFit/>
          </a:bodyPr>
          <a:lstStyle/>
          <a:p>
            <a:pPr algn="ctr"/>
            <a:r>
              <a:rPr lang="vi-VN" sz="2800" dirty="0"/>
              <a:t>Trả cổ tức/ chia LN cho nhà đầu tư </a:t>
            </a:r>
          </a:p>
        </p:txBody>
      </p:sp>
      <p:sp>
        <p:nvSpPr>
          <p:cNvPr id="43029" name="Line 21"/>
          <p:cNvSpPr>
            <a:spLocks noChangeShapeType="1"/>
          </p:cNvSpPr>
          <p:nvPr/>
        </p:nvSpPr>
        <p:spPr bwMode="auto">
          <a:xfrm>
            <a:off x="1676400" y="1828800"/>
            <a:ext cx="3124200" cy="0"/>
          </a:xfrm>
          <a:prstGeom prst="line">
            <a:avLst/>
          </a:prstGeom>
          <a:noFill/>
          <a:ln w="38100" cap="sq">
            <a:solidFill>
              <a:schemeClr val="tx2"/>
            </a:solidFill>
            <a:round/>
            <a:headEnd/>
            <a:tailEnd/>
          </a:ln>
        </p:spPr>
        <p:txBody>
          <a:bodyPr>
            <a:spAutoFit/>
          </a:bodyPr>
          <a:lstStyle/>
          <a:p>
            <a:endParaRPr lang="en-US"/>
          </a:p>
        </p:txBody>
      </p:sp>
      <p:sp>
        <p:nvSpPr>
          <p:cNvPr id="43030" name="Text Box 22"/>
          <p:cNvSpPr txBox="1">
            <a:spLocks noChangeArrowheads="1"/>
          </p:cNvSpPr>
          <p:nvPr/>
        </p:nvSpPr>
        <p:spPr bwMode="auto">
          <a:xfrm>
            <a:off x="914400" y="2895600"/>
            <a:ext cx="2667000" cy="523220"/>
          </a:xfrm>
          <a:prstGeom prst="rect">
            <a:avLst/>
          </a:prstGeom>
          <a:noFill/>
          <a:ln w="38100" cap="sq" algn="ctr">
            <a:noFill/>
            <a:miter lim="800000"/>
            <a:headEnd/>
            <a:tailEnd/>
          </a:ln>
          <a:effectLst/>
        </p:spPr>
        <p:txBody>
          <a:bodyPr>
            <a:spAutoFit/>
          </a:bodyPr>
          <a:lstStyle/>
          <a:p>
            <a:r>
              <a:rPr lang="en-US" sz="2800" dirty="0" err="1">
                <a:latin typeface="Arial" pitchFamily="34" charset="0"/>
                <a:cs typeface="Arial" pitchFamily="34" charset="0"/>
              </a:rPr>
              <a:t>Trích</a:t>
            </a:r>
            <a:r>
              <a:rPr lang="en-US" sz="2800" dirty="0">
                <a:latin typeface="Arial" pitchFamily="34" charset="0"/>
                <a:cs typeface="Arial" pitchFamily="34" charset="0"/>
              </a:rPr>
              <a:t> </a:t>
            </a:r>
            <a:r>
              <a:rPr lang="en-US" sz="2800" dirty="0" err="1">
                <a:latin typeface="Arial" pitchFamily="34" charset="0"/>
                <a:cs typeface="Arial" pitchFamily="34" charset="0"/>
              </a:rPr>
              <a:t>các</a:t>
            </a:r>
            <a:r>
              <a:rPr lang="en-US" sz="2800" dirty="0">
                <a:latin typeface="Arial" pitchFamily="34" charset="0"/>
                <a:cs typeface="Arial" pitchFamily="34" charset="0"/>
              </a:rPr>
              <a:t> </a:t>
            </a:r>
            <a:r>
              <a:rPr lang="en-US" sz="2800" dirty="0" err="1">
                <a:latin typeface="Arial" pitchFamily="34" charset="0"/>
                <a:cs typeface="Arial" pitchFamily="34" charset="0"/>
              </a:rPr>
              <a:t>quỹ</a:t>
            </a:r>
            <a:endParaRPr lang="en-US" sz="2800" dirty="0">
              <a:latin typeface="Arial" pitchFamily="34" charset="0"/>
              <a:cs typeface="Arial" pitchFamily="34" charset="0"/>
            </a:endParaRPr>
          </a:p>
        </p:txBody>
      </p:sp>
      <p:sp>
        <p:nvSpPr>
          <p:cNvPr id="43031" name="Line 23"/>
          <p:cNvSpPr>
            <a:spLocks noChangeShapeType="1"/>
          </p:cNvSpPr>
          <p:nvPr/>
        </p:nvSpPr>
        <p:spPr bwMode="auto">
          <a:xfrm flipV="1">
            <a:off x="1219200" y="3505200"/>
            <a:ext cx="3581400" cy="0"/>
          </a:xfrm>
          <a:prstGeom prst="line">
            <a:avLst/>
          </a:prstGeom>
          <a:noFill/>
          <a:ln w="38100" cap="sq">
            <a:solidFill>
              <a:schemeClr val="tx2"/>
            </a:solidFill>
            <a:round/>
            <a:headEnd/>
            <a:tailEnd/>
          </a:ln>
        </p:spPr>
        <p:txBody>
          <a:bodyPr>
            <a:spAutoFit/>
          </a:bodyPr>
          <a:lstStyle/>
          <a:p>
            <a:endParaRPr lang="en-US"/>
          </a:p>
        </p:txBody>
      </p:sp>
      <p:sp>
        <p:nvSpPr>
          <p:cNvPr id="43032" name="Text Box 24"/>
          <p:cNvSpPr txBox="1">
            <a:spLocks noChangeArrowheads="1"/>
          </p:cNvSpPr>
          <p:nvPr/>
        </p:nvSpPr>
        <p:spPr bwMode="auto">
          <a:xfrm>
            <a:off x="3650672" y="3200400"/>
            <a:ext cx="2743200" cy="1384995"/>
          </a:xfrm>
          <a:prstGeom prst="rect">
            <a:avLst/>
          </a:prstGeom>
          <a:noFill/>
          <a:ln w="38100" cap="sq" algn="ctr">
            <a:noFill/>
            <a:miter lim="800000"/>
            <a:headEnd/>
            <a:tailEnd/>
          </a:ln>
          <a:effectLst/>
        </p:spPr>
        <p:txBody>
          <a:bodyPr>
            <a:spAutoFit/>
          </a:bodyPr>
          <a:lstStyle/>
          <a:p>
            <a:pPr algn="r"/>
            <a:r>
              <a:rPr lang="en-US" sz="2800" dirty="0">
                <a:latin typeface="Arial" pitchFamily="34" charset="0"/>
                <a:cs typeface="Arial" pitchFamily="34" charset="0"/>
              </a:rPr>
              <a:t>(3) </a:t>
            </a:r>
            <a:r>
              <a:rPr lang="en-US" sz="2800" dirty="0" err="1">
                <a:latin typeface="Arial" pitchFamily="34" charset="0"/>
                <a:cs typeface="Arial" pitchFamily="34" charset="0"/>
              </a:rPr>
              <a:t>Cuối</a:t>
            </a:r>
            <a:r>
              <a:rPr lang="en-US" sz="2800" dirty="0">
                <a:latin typeface="Arial" pitchFamily="34" charset="0"/>
                <a:cs typeface="Arial" pitchFamily="34" charset="0"/>
              </a:rPr>
              <a:t> </a:t>
            </a:r>
          </a:p>
          <a:p>
            <a:pPr algn="r"/>
            <a:r>
              <a:rPr lang="vi-VN" sz="2800" dirty="0">
                <a:latin typeface="Arial" pitchFamily="34" charset="0"/>
                <a:cs typeface="Arial" pitchFamily="34" charset="0"/>
              </a:rPr>
              <a:t>năm tính và xđ </a:t>
            </a:r>
            <a:r>
              <a:rPr lang="en-US" sz="2800" dirty="0" err="1" smtClean="0">
                <a:latin typeface="Arial" pitchFamily="34" charset="0"/>
                <a:cs typeface="Arial" pitchFamily="34" charset="0"/>
              </a:rPr>
              <a:t>tỷ</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lệ</a:t>
            </a:r>
            <a:r>
              <a:rPr lang="vi-VN" sz="2800" dirty="0" smtClean="0">
                <a:latin typeface="Arial" pitchFamily="34" charset="0"/>
                <a:cs typeface="Arial" pitchFamily="34" charset="0"/>
              </a:rPr>
              <a:t> </a:t>
            </a:r>
            <a:r>
              <a:rPr lang="vi-VN" sz="2800" dirty="0">
                <a:latin typeface="Arial" pitchFamily="34" charset="0"/>
                <a:cs typeface="Arial" pitchFamily="34" charset="0"/>
              </a:rPr>
              <a:t>chia LN </a:t>
            </a:r>
          </a:p>
        </p:txBody>
      </p:sp>
      <p:sp>
        <p:nvSpPr>
          <p:cNvPr id="43033" name="Line 25"/>
          <p:cNvSpPr>
            <a:spLocks noChangeShapeType="1"/>
          </p:cNvSpPr>
          <p:nvPr/>
        </p:nvSpPr>
        <p:spPr bwMode="auto">
          <a:xfrm>
            <a:off x="3810000" y="3733800"/>
            <a:ext cx="1066800" cy="0"/>
          </a:xfrm>
          <a:prstGeom prst="line">
            <a:avLst/>
          </a:prstGeom>
          <a:noFill/>
          <a:ln w="38100" cap="sq" cmpd="dbl">
            <a:solidFill>
              <a:srgbClr val="FF0000"/>
            </a:solidFill>
            <a:round/>
            <a:headEnd/>
            <a:tailEnd type="triangle" w="med" len="med"/>
          </a:ln>
        </p:spPr>
        <p:txBody>
          <a:bodyPr>
            <a:spAutoFit/>
          </a:bodyPr>
          <a:lstStyle/>
          <a:p>
            <a:endParaRPr lang="en-US"/>
          </a:p>
        </p:txBody>
      </p:sp>
      <p:sp>
        <p:nvSpPr>
          <p:cNvPr id="43034" name="Line 26"/>
          <p:cNvSpPr>
            <a:spLocks noChangeShapeType="1"/>
          </p:cNvSpPr>
          <p:nvPr/>
        </p:nvSpPr>
        <p:spPr bwMode="auto">
          <a:xfrm>
            <a:off x="1295400" y="2362200"/>
            <a:ext cx="2514600" cy="0"/>
          </a:xfrm>
          <a:prstGeom prst="line">
            <a:avLst/>
          </a:prstGeom>
          <a:noFill/>
          <a:ln w="38100" cap="sq" cmpd="dbl">
            <a:solidFill>
              <a:srgbClr val="FF0000"/>
            </a:solidFill>
            <a:round/>
            <a:headEnd/>
            <a:tailEnd/>
          </a:ln>
        </p:spPr>
        <p:txBody>
          <a:bodyPr>
            <a:spAutoFit/>
          </a:bodyPr>
          <a:lstStyle/>
          <a:p>
            <a:endParaRPr lang="en-US"/>
          </a:p>
        </p:txBody>
      </p:sp>
      <p:sp>
        <p:nvSpPr>
          <p:cNvPr id="43035" name="Line 27"/>
          <p:cNvSpPr>
            <a:spLocks noChangeShapeType="1"/>
          </p:cNvSpPr>
          <p:nvPr/>
        </p:nvSpPr>
        <p:spPr bwMode="auto">
          <a:xfrm flipV="1">
            <a:off x="1219200" y="4038600"/>
            <a:ext cx="2590800" cy="0"/>
          </a:xfrm>
          <a:prstGeom prst="line">
            <a:avLst/>
          </a:prstGeom>
          <a:noFill/>
          <a:ln w="38100" cap="sq" cmpd="dbl">
            <a:solidFill>
              <a:srgbClr val="FF0000"/>
            </a:solidFill>
            <a:round/>
            <a:headEnd/>
            <a:tailEnd/>
          </a:ln>
        </p:spPr>
        <p:txBody>
          <a:bodyPr>
            <a:spAutoFit/>
          </a:bodyPr>
          <a:lstStyle/>
          <a:p>
            <a:endParaRPr lang="en-US"/>
          </a:p>
        </p:txBody>
      </p:sp>
      <p:sp>
        <p:nvSpPr>
          <p:cNvPr id="43036" name="Line 28"/>
          <p:cNvSpPr>
            <a:spLocks noChangeShapeType="1"/>
          </p:cNvSpPr>
          <p:nvPr/>
        </p:nvSpPr>
        <p:spPr bwMode="auto">
          <a:xfrm flipV="1">
            <a:off x="3810000" y="2362200"/>
            <a:ext cx="0" cy="1676400"/>
          </a:xfrm>
          <a:prstGeom prst="line">
            <a:avLst/>
          </a:prstGeom>
          <a:noFill/>
          <a:ln w="38100" cap="sq" cmpd="dbl">
            <a:solidFill>
              <a:srgbClr val="FF0000"/>
            </a:solidFill>
            <a:round/>
            <a:headEnd/>
            <a:tailEnd/>
          </a:ln>
        </p:spPr>
        <p:txBody>
          <a:bodyPr>
            <a:spAutoFit/>
          </a:bodyPr>
          <a:lstStyle/>
          <a:p>
            <a:endParaRPr lang="en-US"/>
          </a:p>
        </p:txBody>
      </p:sp>
      <p:sp>
        <p:nvSpPr>
          <p:cNvPr id="43037" name="Line 29"/>
          <p:cNvSpPr>
            <a:spLocks noChangeShapeType="1"/>
          </p:cNvSpPr>
          <p:nvPr/>
        </p:nvSpPr>
        <p:spPr bwMode="auto">
          <a:xfrm flipH="1">
            <a:off x="457200" y="4800600"/>
            <a:ext cx="1524000" cy="0"/>
          </a:xfrm>
          <a:prstGeom prst="line">
            <a:avLst/>
          </a:prstGeom>
          <a:noFill/>
          <a:ln w="38100" cap="sq">
            <a:solidFill>
              <a:schemeClr val="tx2"/>
            </a:solidFill>
            <a:round/>
            <a:headEnd/>
            <a:tailEnd/>
          </a:ln>
        </p:spPr>
        <p:txBody>
          <a:bodyPr>
            <a:spAutoFit/>
          </a:bodyPr>
          <a:lstStyle/>
          <a:p>
            <a:endParaRPr lang="en-US"/>
          </a:p>
        </p:txBody>
      </p:sp>
      <p:sp>
        <p:nvSpPr>
          <p:cNvPr id="43038" name="Text Box 30"/>
          <p:cNvSpPr txBox="1">
            <a:spLocks noChangeArrowheads="1"/>
          </p:cNvSpPr>
          <p:nvPr/>
        </p:nvSpPr>
        <p:spPr bwMode="auto">
          <a:xfrm>
            <a:off x="457200" y="4371110"/>
            <a:ext cx="874713" cy="523220"/>
          </a:xfrm>
          <a:prstGeom prst="rect">
            <a:avLst/>
          </a:prstGeom>
          <a:noFill/>
          <a:ln w="38100" cap="sq" algn="ctr">
            <a:noFill/>
            <a:miter lim="800000"/>
            <a:headEnd/>
            <a:tailEnd/>
          </a:ln>
          <a:effectLst/>
        </p:spPr>
        <p:txBody>
          <a:bodyPr>
            <a:spAutoFit/>
          </a:bodyPr>
          <a:lstStyle/>
          <a:p>
            <a:pPr eaLnBrk="0" hangingPunct="0">
              <a:buFont typeface="Wingdings" pitchFamily="2" charset="2"/>
              <a:buNone/>
              <a:defRPr/>
            </a:pPr>
            <a:r>
              <a:rPr lang="en-US" sz="2800" dirty="0">
                <a:effectLst>
                  <a:outerShdw blurRad="38100" dist="38100" dir="2700000" algn="tl">
                    <a:srgbClr val="C0C0C0"/>
                  </a:outerShdw>
                </a:effectLst>
                <a:latin typeface="Arial" pitchFamily="34" charset="0"/>
                <a:cs typeface="Arial" pitchFamily="34" charset="0"/>
              </a:rPr>
              <a:t>411</a:t>
            </a:r>
          </a:p>
        </p:txBody>
      </p:sp>
      <p:sp>
        <p:nvSpPr>
          <p:cNvPr id="43039" name="Text Box 31"/>
          <p:cNvSpPr txBox="1">
            <a:spLocks noChangeArrowheads="1"/>
          </p:cNvSpPr>
          <p:nvPr/>
        </p:nvSpPr>
        <p:spPr bwMode="auto">
          <a:xfrm>
            <a:off x="1066800" y="4817919"/>
            <a:ext cx="5334000" cy="523220"/>
          </a:xfrm>
          <a:prstGeom prst="rect">
            <a:avLst/>
          </a:prstGeom>
          <a:noFill/>
          <a:ln w="38100" cap="sq" algn="ctr">
            <a:noFill/>
            <a:miter lim="800000"/>
            <a:headEnd/>
            <a:tailEnd/>
          </a:ln>
          <a:effectLst/>
        </p:spPr>
        <p:txBody>
          <a:bodyPr>
            <a:spAutoFit/>
          </a:bodyPr>
          <a:lstStyle/>
          <a:p>
            <a:r>
              <a:rPr lang="en-US" sz="2800" i="1" dirty="0" smtClean="0"/>
              <a:t>(4) </a:t>
            </a:r>
            <a:r>
              <a:rPr lang="vi-VN" sz="2800" i="1" dirty="0" smtClean="0"/>
              <a:t>Bổ </a:t>
            </a:r>
            <a:r>
              <a:rPr lang="vi-VN" sz="2800" i="1" dirty="0"/>
              <a:t>sung NVKD từ LN để lại</a:t>
            </a:r>
          </a:p>
        </p:txBody>
      </p:sp>
      <p:sp>
        <p:nvSpPr>
          <p:cNvPr id="43040" name="Line 32"/>
          <p:cNvSpPr>
            <a:spLocks noChangeShapeType="1"/>
          </p:cNvSpPr>
          <p:nvPr/>
        </p:nvSpPr>
        <p:spPr bwMode="auto">
          <a:xfrm>
            <a:off x="1066800" y="5334000"/>
            <a:ext cx="4991100" cy="0"/>
          </a:xfrm>
          <a:prstGeom prst="line">
            <a:avLst/>
          </a:prstGeom>
          <a:noFill/>
          <a:ln w="38100" cap="sq">
            <a:solidFill>
              <a:schemeClr val="tx2"/>
            </a:solidFill>
            <a:round/>
            <a:headEnd/>
            <a:tailEnd type="triangle" w="med" len="med"/>
          </a:ln>
        </p:spPr>
        <p:txBody>
          <a:bodyPr wrap="square">
            <a:spAutoFit/>
          </a:bodyPr>
          <a:lstStyle/>
          <a:p>
            <a:endParaRPr lang="en-US"/>
          </a:p>
        </p:txBody>
      </p:sp>
      <p:sp>
        <p:nvSpPr>
          <p:cNvPr id="43041" name="Line 33"/>
          <p:cNvSpPr>
            <a:spLocks noChangeShapeType="1"/>
          </p:cNvSpPr>
          <p:nvPr/>
        </p:nvSpPr>
        <p:spPr bwMode="auto">
          <a:xfrm flipH="1" flipV="1">
            <a:off x="838200" y="4804063"/>
            <a:ext cx="0" cy="838200"/>
          </a:xfrm>
          <a:prstGeom prst="line">
            <a:avLst/>
          </a:prstGeom>
          <a:noFill/>
          <a:ln w="38100" cap="sq">
            <a:solidFill>
              <a:schemeClr val="tx2"/>
            </a:solidFill>
            <a:round/>
            <a:headEnd/>
            <a:tailEnd/>
          </a:ln>
        </p:spPr>
        <p:txBody>
          <a:bodyPr>
            <a:spAutoFit/>
          </a:bodyPr>
          <a:lstStyle/>
          <a:p>
            <a:endParaRPr lang="en-US"/>
          </a:p>
        </p:txBody>
      </p:sp>
      <p:sp>
        <p:nvSpPr>
          <p:cNvPr id="43042" name="Line 34"/>
          <p:cNvSpPr>
            <a:spLocks noChangeShapeType="1"/>
          </p:cNvSpPr>
          <p:nvPr/>
        </p:nvSpPr>
        <p:spPr bwMode="auto">
          <a:xfrm flipH="1">
            <a:off x="457200" y="6019800"/>
            <a:ext cx="1524000" cy="0"/>
          </a:xfrm>
          <a:prstGeom prst="line">
            <a:avLst/>
          </a:prstGeom>
          <a:noFill/>
          <a:ln w="38100" cap="sq">
            <a:solidFill>
              <a:schemeClr val="tx2"/>
            </a:solidFill>
            <a:round/>
            <a:headEnd/>
            <a:tailEnd/>
          </a:ln>
        </p:spPr>
        <p:txBody>
          <a:bodyPr>
            <a:spAutoFit/>
          </a:bodyPr>
          <a:lstStyle/>
          <a:p>
            <a:endParaRPr lang="en-US"/>
          </a:p>
        </p:txBody>
      </p:sp>
      <p:sp>
        <p:nvSpPr>
          <p:cNvPr id="43043" name="Text Box 35"/>
          <p:cNvSpPr txBox="1">
            <a:spLocks noChangeArrowheads="1"/>
          </p:cNvSpPr>
          <p:nvPr/>
        </p:nvSpPr>
        <p:spPr bwMode="auto">
          <a:xfrm>
            <a:off x="519548" y="5548746"/>
            <a:ext cx="1143000" cy="523220"/>
          </a:xfrm>
          <a:prstGeom prst="rect">
            <a:avLst/>
          </a:prstGeom>
          <a:noFill/>
          <a:ln w="38100" cap="sq" algn="ctr">
            <a:noFill/>
            <a:miter lim="800000"/>
            <a:headEnd/>
            <a:tailEnd/>
          </a:ln>
          <a:effectLst/>
        </p:spPr>
        <p:txBody>
          <a:bodyPr>
            <a:spAutoFit/>
          </a:bodyPr>
          <a:lstStyle/>
          <a:p>
            <a:pPr eaLnBrk="0" hangingPunct="0">
              <a:buFont typeface="Wingdings" pitchFamily="2" charset="2"/>
              <a:buNone/>
              <a:defRPr/>
            </a:pPr>
            <a:r>
              <a:rPr lang="en-US" sz="2800" dirty="0">
                <a:effectLst>
                  <a:outerShdw blurRad="38100" dist="38100" dir="2700000" algn="tl">
                    <a:srgbClr val="C0C0C0"/>
                  </a:outerShdw>
                </a:effectLst>
                <a:latin typeface="Arial" pitchFamily="34" charset="0"/>
                <a:cs typeface="Arial" pitchFamily="34" charset="0"/>
              </a:rPr>
              <a:t>4211</a:t>
            </a:r>
          </a:p>
        </p:txBody>
      </p:sp>
      <p:sp>
        <p:nvSpPr>
          <p:cNvPr id="43044" name="Text Box 36"/>
          <p:cNvSpPr txBox="1">
            <a:spLocks noChangeArrowheads="1"/>
          </p:cNvSpPr>
          <p:nvPr/>
        </p:nvSpPr>
        <p:spPr bwMode="auto">
          <a:xfrm>
            <a:off x="609599" y="5961846"/>
            <a:ext cx="6210301" cy="830997"/>
          </a:xfrm>
          <a:prstGeom prst="rect">
            <a:avLst/>
          </a:prstGeom>
          <a:noFill/>
          <a:ln w="38100" cap="sq" algn="ctr">
            <a:noFill/>
            <a:miter lim="800000"/>
            <a:headEnd/>
            <a:tailEnd/>
          </a:ln>
          <a:effectLst/>
        </p:spPr>
        <p:txBody>
          <a:bodyPr wrap="square">
            <a:spAutoFit/>
          </a:bodyPr>
          <a:lstStyle/>
          <a:p>
            <a:pPr algn="ctr"/>
            <a:r>
              <a:rPr lang="en-US" sz="2400" i="1" dirty="0" smtClean="0">
                <a:latin typeface="Times New Roman" panose="02020603050405020304" pitchFamily="18" charset="0"/>
                <a:cs typeface="Times New Roman" panose="02020603050405020304" pitchFamily="18" charset="0"/>
              </a:rPr>
              <a:t>(5) </a:t>
            </a:r>
            <a:r>
              <a:rPr lang="vi-VN" sz="2400" i="1" dirty="0" smtClean="0">
                <a:latin typeface="Times New Roman" panose="02020603050405020304" pitchFamily="18" charset="0"/>
                <a:cs typeface="Times New Roman" panose="02020603050405020304" pitchFamily="18" charset="0"/>
              </a:rPr>
              <a:t>Đầu </a:t>
            </a:r>
            <a:r>
              <a:rPr lang="vi-VN" sz="2400" i="1" dirty="0">
                <a:latin typeface="Times New Roman" panose="02020603050405020304" pitchFamily="18" charset="0"/>
                <a:cs typeface="Times New Roman" panose="02020603050405020304" pitchFamily="18" charset="0"/>
              </a:rPr>
              <a:t>năm </a:t>
            </a:r>
            <a:r>
              <a:rPr lang="en-US" sz="2400" i="1" dirty="0" err="1" smtClean="0">
                <a:latin typeface="Times New Roman" panose="02020603050405020304" pitchFamily="18" charset="0"/>
                <a:cs typeface="Times New Roman" panose="02020603050405020304" pitchFamily="18" charset="0"/>
              </a:rPr>
              <a:t>tài</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chính</a:t>
            </a:r>
            <a:r>
              <a:rPr lang="vi-VN"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kết</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chuyển</a:t>
            </a:r>
            <a:r>
              <a:rPr lang="vi-VN" sz="2400" i="1" dirty="0" smtClean="0">
                <a:latin typeface="Times New Roman" panose="02020603050405020304" pitchFamily="18" charset="0"/>
                <a:cs typeface="Times New Roman" panose="02020603050405020304" pitchFamily="18" charset="0"/>
              </a:rPr>
              <a:t> </a:t>
            </a:r>
            <a:r>
              <a:rPr lang="vi-VN" sz="2400" i="1" dirty="0">
                <a:latin typeface="Times New Roman" panose="02020603050405020304" pitchFamily="18" charset="0"/>
                <a:cs typeface="Times New Roman" panose="02020603050405020304" pitchFamily="18" charset="0"/>
              </a:rPr>
              <a:t>LN CPP</a:t>
            </a:r>
          </a:p>
          <a:p>
            <a:pPr algn="ctr"/>
            <a:r>
              <a:rPr lang="vi-VN" sz="2400" i="1" dirty="0">
                <a:latin typeface="Times New Roman" panose="02020603050405020304" pitchFamily="18" charset="0"/>
                <a:cs typeface="Times New Roman" panose="02020603050405020304" pitchFamily="18" charset="0"/>
              </a:rPr>
              <a:t>năm nay sang LNCPP năm trước</a:t>
            </a:r>
          </a:p>
        </p:txBody>
      </p:sp>
      <p:sp>
        <p:nvSpPr>
          <p:cNvPr id="43045" name="Line 37"/>
          <p:cNvSpPr>
            <a:spLocks noChangeShapeType="1"/>
          </p:cNvSpPr>
          <p:nvPr/>
        </p:nvSpPr>
        <p:spPr bwMode="auto">
          <a:xfrm flipV="1">
            <a:off x="1091048" y="6438898"/>
            <a:ext cx="4966852" cy="1"/>
          </a:xfrm>
          <a:prstGeom prst="line">
            <a:avLst/>
          </a:prstGeom>
          <a:noFill/>
          <a:ln w="38100" cap="sq">
            <a:solidFill>
              <a:schemeClr val="tx2"/>
            </a:solidFill>
            <a:round/>
            <a:headEnd/>
            <a:tailEnd type="triangle" w="med" len="med"/>
          </a:ln>
        </p:spPr>
        <p:txBody>
          <a:bodyPr wrap="square">
            <a:spAutoFit/>
          </a:bodyPr>
          <a:lstStyle/>
          <a:p>
            <a:endParaRPr lang="en-US"/>
          </a:p>
        </p:txBody>
      </p:sp>
      <p:sp>
        <p:nvSpPr>
          <p:cNvPr id="43046" name="Line 38"/>
          <p:cNvSpPr>
            <a:spLocks noChangeShapeType="1"/>
          </p:cNvSpPr>
          <p:nvPr/>
        </p:nvSpPr>
        <p:spPr bwMode="auto">
          <a:xfrm flipH="1" flipV="1">
            <a:off x="838200" y="6019800"/>
            <a:ext cx="0" cy="838200"/>
          </a:xfrm>
          <a:prstGeom prst="line">
            <a:avLst/>
          </a:prstGeom>
          <a:noFill/>
          <a:ln w="38100" cap="sq">
            <a:solidFill>
              <a:schemeClr val="tx2"/>
            </a:solidFill>
            <a:round/>
            <a:headEnd/>
            <a:tailEnd/>
          </a:ln>
        </p:spPr>
        <p:txBody>
          <a:bodyPr>
            <a:spAutoFit/>
          </a:bodyPr>
          <a:lstStyle/>
          <a:p>
            <a:endParaRPr lang="en-US"/>
          </a:p>
        </p:txBody>
      </p:sp>
      <p:sp>
        <p:nvSpPr>
          <p:cNvPr id="43047" name="Line 39"/>
          <p:cNvSpPr>
            <a:spLocks noChangeShapeType="1"/>
          </p:cNvSpPr>
          <p:nvPr/>
        </p:nvSpPr>
        <p:spPr bwMode="auto">
          <a:xfrm flipH="1">
            <a:off x="7772400" y="3886200"/>
            <a:ext cx="1524000" cy="0"/>
          </a:xfrm>
          <a:prstGeom prst="line">
            <a:avLst/>
          </a:prstGeom>
          <a:noFill/>
          <a:ln w="38100" cap="sq">
            <a:solidFill>
              <a:schemeClr val="tx2"/>
            </a:solidFill>
            <a:round/>
            <a:headEnd/>
            <a:tailEnd/>
          </a:ln>
        </p:spPr>
        <p:txBody>
          <a:bodyPr>
            <a:spAutoFit/>
          </a:bodyPr>
          <a:lstStyle/>
          <a:p>
            <a:endParaRPr lang="en-US"/>
          </a:p>
        </p:txBody>
      </p:sp>
      <p:sp>
        <p:nvSpPr>
          <p:cNvPr id="43048" name="Text Box 40"/>
          <p:cNvSpPr txBox="1">
            <a:spLocks noChangeArrowheads="1"/>
          </p:cNvSpPr>
          <p:nvPr/>
        </p:nvSpPr>
        <p:spPr bwMode="auto">
          <a:xfrm>
            <a:off x="7772400" y="3352800"/>
            <a:ext cx="1371600" cy="523220"/>
          </a:xfrm>
          <a:prstGeom prst="rect">
            <a:avLst/>
          </a:prstGeom>
          <a:noFill/>
          <a:ln w="38100" cap="sq" algn="ctr">
            <a:noFill/>
            <a:miter lim="800000"/>
            <a:headEnd/>
            <a:tailEnd/>
          </a:ln>
          <a:effectLst/>
        </p:spPr>
        <p:txBody>
          <a:bodyPr>
            <a:spAutoFit/>
          </a:bodyPr>
          <a:lstStyle/>
          <a:p>
            <a:pPr algn="ctr" eaLnBrk="0" hangingPunct="0">
              <a:buFont typeface="Wingdings" pitchFamily="2" charset="2"/>
              <a:buNone/>
              <a:defRPr/>
            </a:pPr>
            <a:r>
              <a:rPr lang="en-US" sz="2800" dirty="0">
                <a:effectLst>
                  <a:outerShdw blurRad="38100" dist="38100" dir="2700000" algn="tl">
                    <a:srgbClr val="C0C0C0"/>
                  </a:outerShdw>
                </a:effectLst>
                <a:latin typeface="Arial" pitchFamily="34" charset="0"/>
                <a:cs typeface="Arial" pitchFamily="34" charset="0"/>
              </a:rPr>
              <a:t>4211</a:t>
            </a:r>
          </a:p>
        </p:txBody>
      </p:sp>
      <p:sp>
        <p:nvSpPr>
          <p:cNvPr id="43049" name="Line 41"/>
          <p:cNvSpPr>
            <a:spLocks noChangeShapeType="1"/>
          </p:cNvSpPr>
          <p:nvPr/>
        </p:nvSpPr>
        <p:spPr bwMode="auto">
          <a:xfrm flipH="1" flipV="1">
            <a:off x="8763000" y="3886200"/>
            <a:ext cx="0" cy="2971800"/>
          </a:xfrm>
          <a:prstGeom prst="line">
            <a:avLst/>
          </a:prstGeom>
          <a:noFill/>
          <a:ln w="38100" cap="sq">
            <a:solidFill>
              <a:schemeClr val="tx2"/>
            </a:solidFill>
            <a:round/>
            <a:headEnd/>
            <a:tailEnd/>
          </a:ln>
        </p:spPr>
        <p:txBody>
          <a:bodyPr>
            <a:spAutoFit/>
          </a:bodyPr>
          <a:lstStyle/>
          <a:p>
            <a:endParaRPr lang="en-US"/>
          </a:p>
        </p:txBody>
      </p:sp>
      <p:sp>
        <p:nvSpPr>
          <p:cNvPr id="43050" name="Text Box 42"/>
          <p:cNvSpPr txBox="1">
            <a:spLocks noChangeArrowheads="1"/>
          </p:cNvSpPr>
          <p:nvPr/>
        </p:nvSpPr>
        <p:spPr bwMode="auto">
          <a:xfrm>
            <a:off x="6044048" y="3892043"/>
            <a:ext cx="2718952" cy="1569660"/>
          </a:xfrm>
          <a:prstGeom prst="rect">
            <a:avLst/>
          </a:prstGeom>
          <a:noFill/>
          <a:ln w="38100" cap="sq" algn="ctr">
            <a:noFill/>
            <a:miter lim="800000"/>
            <a:headEnd/>
            <a:tailEnd/>
          </a:ln>
          <a:effectLst/>
        </p:spPr>
        <p:txBody>
          <a:bodyPr wrap="square">
            <a:spAutoFit/>
          </a:bodyPr>
          <a:lstStyle/>
          <a:p>
            <a:pPr algn="r"/>
            <a:r>
              <a:rPr lang="en-US" sz="2400" i="1" dirty="0" smtClean="0">
                <a:latin typeface="Times New Roman" panose="02020603050405020304" pitchFamily="18" charset="0"/>
                <a:cs typeface="Times New Roman" panose="02020603050405020304" pitchFamily="18" charset="0"/>
              </a:rPr>
              <a:t>(6) </a:t>
            </a:r>
            <a:r>
              <a:rPr lang="en-US" sz="2400" i="1" dirty="0" err="1" smtClean="0">
                <a:latin typeface="Times New Roman" panose="02020603050405020304" pitchFamily="18" charset="0"/>
                <a:cs typeface="Times New Roman" panose="02020603050405020304" pitchFamily="18" charset="0"/>
              </a:rPr>
              <a:t>Kết</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chuyển</a:t>
            </a:r>
            <a:r>
              <a:rPr lang="vi-VN" sz="2400" i="1" dirty="0" smtClean="0">
                <a:latin typeface="Times New Roman" panose="02020603050405020304" pitchFamily="18" charset="0"/>
                <a:cs typeface="Times New Roman" panose="02020603050405020304" pitchFamily="18" charset="0"/>
              </a:rPr>
              <a:t> LNCPP</a:t>
            </a:r>
            <a:r>
              <a:rPr lang="en-US" sz="2400" i="1" dirty="0" err="1" smtClean="0">
                <a:latin typeface="Times New Roman" panose="02020603050405020304" pitchFamily="18" charset="0"/>
                <a:cs typeface="Times New Roman" panose="02020603050405020304" pitchFamily="18" charset="0"/>
              </a:rPr>
              <a:t>năm</a:t>
            </a:r>
            <a:r>
              <a:rPr lang="en-US" sz="2400" i="1" dirty="0" smtClean="0">
                <a:latin typeface="Times New Roman" panose="02020603050405020304" pitchFamily="18" charset="0"/>
                <a:cs typeface="Times New Roman" panose="02020603050405020304" pitchFamily="18" charset="0"/>
              </a:rPr>
              <a:t> nay</a:t>
            </a:r>
            <a:r>
              <a:rPr lang="vi-VN" sz="2400" i="1" dirty="0" smtClean="0">
                <a:latin typeface="Times New Roman" panose="02020603050405020304" pitchFamily="18" charset="0"/>
                <a:cs typeface="Times New Roman" panose="02020603050405020304" pitchFamily="18" charset="0"/>
              </a:rPr>
              <a:t> </a:t>
            </a:r>
            <a:r>
              <a:rPr lang="vi-VN" sz="2400" i="1" dirty="0">
                <a:latin typeface="Times New Roman" panose="02020603050405020304" pitchFamily="18" charset="0"/>
                <a:cs typeface="Times New Roman" panose="02020603050405020304" pitchFamily="18" charset="0"/>
              </a:rPr>
              <a:t>sang LNCPP năm trước (nếu lỗ)</a:t>
            </a:r>
          </a:p>
        </p:txBody>
      </p:sp>
      <p:sp>
        <p:nvSpPr>
          <p:cNvPr id="43051" name="Line 43"/>
          <p:cNvSpPr>
            <a:spLocks noChangeShapeType="1"/>
          </p:cNvSpPr>
          <p:nvPr/>
        </p:nvSpPr>
        <p:spPr bwMode="auto">
          <a:xfrm>
            <a:off x="6819901" y="5392881"/>
            <a:ext cx="1676400" cy="0"/>
          </a:xfrm>
          <a:prstGeom prst="line">
            <a:avLst/>
          </a:prstGeom>
          <a:noFill/>
          <a:ln w="38100" cap="sq">
            <a:solidFill>
              <a:schemeClr val="tx2"/>
            </a:solidFill>
            <a:round/>
            <a:headEnd/>
            <a:tailEnd type="triangle" w="med" len="med"/>
          </a:ln>
        </p:spPr>
        <p:txBody>
          <a:bodyPr>
            <a:spAutoFit/>
          </a:bodyPr>
          <a:lstStyle/>
          <a:p>
            <a:endParaRPr lang="en-US"/>
          </a:p>
        </p:txBody>
      </p:sp>
    </p:spTree>
    <p:extLst>
      <p:ext uri="{BB962C8B-B14F-4D97-AF65-F5344CB8AC3E}">
        <p14:creationId xmlns:p14="http://schemas.microsoft.com/office/powerpoint/2010/main" val="311429763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grpId="0" nodeType="afterEffect">
                                  <p:stCondLst>
                                    <p:cond delay="0"/>
                                  </p:stCondLst>
                                  <p:childTnLst>
                                    <p:set>
                                      <p:cBhvr>
                                        <p:cTn id="6" dur="1" fill="hold">
                                          <p:stCondLst>
                                            <p:cond delay="0"/>
                                          </p:stCondLst>
                                        </p:cTn>
                                        <p:tgtEl>
                                          <p:spTgt spid="43010"/>
                                        </p:tgtEl>
                                        <p:attrNameLst>
                                          <p:attrName>style.visibility</p:attrName>
                                        </p:attrNameLst>
                                      </p:cBhvr>
                                      <p:to>
                                        <p:strVal val="visible"/>
                                      </p:to>
                                    </p:set>
                                    <p:anim to="" calcmode="lin" valueType="num">
                                      <p:cBhvr>
                                        <p:cTn id="7" dur="1" fill="hold"/>
                                        <p:tgtEl>
                                          <p:spTgt spid="43010"/>
                                        </p:tgtEl>
                                        <p:attrNameLst>
                                          <p:attrName/>
                                        </p:attrNameLst>
                                      </p:cBhvr>
                                    </p:anim>
                                  </p:childTnLst>
                                </p:cTn>
                              </p:par>
                            </p:childTnLst>
                          </p:cTn>
                        </p:par>
                        <p:par>
                          <p:cTn id="8" fill="hold">
                            <p:stCondLst>
                              <p:cond delay="0"/>
                            </p:stCondLst>
                            <p:childTnLst>
                              <p:par>
                                <p:cTn id="9" presetID="1" presetClass="entr" presetSubtype="0" fill="hold" grpId="0" nodeType="afterEffect">
                                  <p:stCondLst>
                                    <p:cond delay="0"/>
                                  </p:stCondLst>
                                  <p:childTnLst>
                                    <p:set>
                                      <p:cBhvr>
                                        <p:cTn id="10" dur="1" fill="hold">
                                          <p:stCondLst>
                                            <p:cond delay="0"/>
                                          </p:stCondLst>
                                        </p:cTn>
                                        <p:tgtEl>
                                          <p:spTgt spid="43011"/>
                                        </p:tgtEl>
                                        <p:attrNameLst>
                                          <p:attrName>style.visibility</p:attrName>
                                        </p:attrNameLst>
                                      </p:cBhvr>
                                      <p:to>
                                        <p:strVal val="visible"/>
                                      </p:to>
                                    </p:set>
                                  </p:childTnLst>
                                </p:cTn>
                              </p:par>
                            </p:childTnLst>
                          </p:cTn>
                        </p:par>
                        <p:par>
                          <p:cTn id="11" fill="hold">
                            <p:stCondLst>
                              <p:cond delay="0"/>
                            </p:stCondLst>
                            <p:childTnLst>
                              <p:par>
                                <p:cTn id="12" presetID="1" presetClass="entr" presetSubtype="0" fill="hold" grpId="0" nodeType="afterEffect">
                                  <p:stCondLst>
                                    <p:cond delay="0"/>
                                  </p:stCondLst>
                                  <p:childTnLst>
                                    <p:set>
                                      <p:cBhvr>
                                        <p:cTn id="13" dur="1" fill="hold">
                                          <p:stCondLst>
                                            <p:cond delay="0"/>
                                          </p:stCondLst>
                                        </p:cTn>
                                        <p:tgtEl>
                                          <p:spTgt spid="43012"/>
                                        </p:tgtEl>
                                        <p:attrNameLst>
                                          <p:attrName>style.visibility</p:attrName>
                                        </p:attrNameLst>
                                      </p:cBhvr>
                                      <p:to>
                                        <p:strVal val="visible"/>
                                      </p:to>
                                    </p:set>
                                  </p:childTnLst>
                                </p:cTn>
                              </p:par>
                            </p:childTnLst>
                          </p:cTn>
                        </p:par>
                        <p:par>
                          <p:cTn id="14" fill="hold">
                            <p:stCondLst>
                              <p:cond delay="0"/>
                            </p:stCondLst>
                            <p:childTnLst>
                              <p:par>
                                <p:cTn id="15" presetID="1" presetClass="entr" presetSubtype="0" fill="hold" grpId="0" nodeType="afterEffect">
                                  <p:stCondLst>
                                    <p:cond delay="0"/>
                                  </p:stCondLst>
                                  <p:childTnLst>
                                    <p:set>
                                      <p:cBhvr>
                                        <p:cTn id="16" dur="1" fill="hold">
                                          <p:stCondLst>
                                            <p:cond delay="0"/>
                                          </p:stCondLst>
                                        </p:cTn>
                                        <p:tgtEl>
                                          <p:spTgt spid="43013"/>
                                        </p:tgtEl>
                                        <p:attrNameLst>
                                          <p:attrName>style.visibility</p:attrName>
                                        </p:attrNameLst>
                                      </p:cBhvr>
                                      <p:to>
                                        <p:strVal val="visible"/>
                                      </p:to>
                                    </p:set>
                                  </p:childTnLst>
                                </p:cTn>
                              </p:par>
                            </p:childTnLst>
                          </p:cTn>
                        </p:par>
                        <p:par>
                          <p:cTn id="17" fill="hold">
                            <p:stCondLst>
                              <p:cond delay="0"/>
                            </p:stCondLst>
                            <p:childTnLst>
                              <p:par>
                                <p:cTn id="18" presetID="1" presetClass="entr" presetSubtype="0" fill="hold" grpId="0" nodeType="afterEffect">
                                  <p:stCondLst>
                                    <p:cond delay="0"/>
                                  </p:stCondLst>
                                  <p:childTnLst>
                                    <p:set>
                                      <p:cBhvr>
                                        <p:cTn id="19" dur="1" fill="hold">
                                          <p:stCondLst>
                                            <p:cond delay="0"/>
                                          </p:stCondLst>
                                        </p:cTn>
                                        <p:tgtEl>
                                          <p:spTgt spid="43014"/>
                                        </p:tgtEl>
                                        <p:attrNameLst>
                                          <p:attrName>style.visibility</p:attrName>
                                        </p:attrNameLst>
                                      </p:cBhvr>
                                      <p:to>
                                        <p:strVal val="visible"/>
                                      </p:to>
                                    </p:set>
                                  </p:childTnLst>
                                </p:cTn>
                              </p:par>
                            </p:childTnLst>
                          </p:cTn>
                        </p:par>
                        <p:par>
                          <p:cTn id="20" fill="hold">
                            <p:stCondLst>
                              <p:cond delay="0"/>
                            </p:stCondLst>
                            <p:childTnLst>
                              <p:par>
                                <p:cTn id="21" presetID="1" presetClass="entr" presetSubtype="0" fill="hold" grpId="0" nodeType="afterEffect">
                                  <p:stCondLst>
                                    <p:cond delay="0"/>
                                  </p:stCondLst>
                                  <p:childTnLst>
                                    <p:set>
                                      <p:cBhvr>
                                        <p:cTn id="22" dur="1" fill="hold">
                                          <p:stCondLst>
                                            <p:cond delay="0"/>
                                          </p:stCondLst>
                                        </p:cTn>
                                        <p:tgtEl>
                                          <p:spTgt spid="43015"/>
                                        </p:tgtEl>
                                        <p:attrNameLst>
                                          <p:attrName>style.visibility</p:attrName>
                                        </p:attrNameLst>
                                      </p:cBhvr>
                                      <p:to>
                                        <p:strVal val="visible"/>
                                      </p:to>
                                    </p:set>
                                  </p:childTnLst>
                                </p:cTn>
                              </p:par>
                            </p:childTnLst>
                          </p:cTn>
                        </p:par>
                        <p:par>
                          <p:cTn id="23" fill="hold">
                            <p:stCondLst>
                              <p:cond delay="0"/>
                            </p:stCondLst>
                            <p:childTnLst>
                              <p:par>
                                <p:cTn id="24" presetID="1" presetClass="entr" presetSubtype="0" fill="hold" grpId="0" nodeType="afterEffect">
                                  <p:stCondLst>
                                    <p:cond delay="0"/>
                                  </p:stCondLst>
                                  <p:childTnLst>
                                    <p:set>
                                      <p:cBhvr>
                                        <p:cTn id="25" dur="1" fill="hold">
                                          <p:stCondLst>
                                            <p:cond delay="0"/>
                                          </p:stCondLst>
                                        </p:cTn>
                                        <p:tgtEl>
                                          <p:spTgt spid="43016"/>
                                        </p:tgtEl>
                                        <p:attrNameLst>
                                          <p:attrName>style.visibility</p:attrName>
                                        </p:attrNameLst>
                                      </p:cBhvr>
                                      <p:to>
                                        <p:strVal val="visible"/>
                                      </p:to>
                                    </p:set>
                                  </p:childTnLst>
                                </p:cTn>
                              </p:par>
                            </p:childTnLst>
                          </p:cTn>
                        </p:par>
                        <p:par>
                          <p:cTn id="26" fill="hold">
                            <p:stCondLst>
                              <p:cond delay="0"/>
                            </p:stCondLst>
                            <p:childTnLst>
                              <p:par>
                                <p:cTn id="27" presetID="1" presetClass="entr" presetSubtype="0" fill="hold" grpId="0" nodeType="afterEffect">
                                  <p:stCondLst>
                                    <p:cond delay="0"/>
                                  </p:stCondLst>
                                  <p:childTnLst>
                                    <p:set>
                                      <p:cBhvr>
                                        <p:cTn id="28" dur="1" fill="hold">
                                          <p:stCondLst>
                                            <p:cond delay="0"/>
                                          </p:stCondLst>
                                        </p:cTn>
                                        <p:tgtEl>
                                          <p:spTgt spid="43017"/>
                                        </p:tgtEl>
                                        <p:attrNameLst>
                                          <p:attrName>style.visibility</p:attrName>
                                        </p:attrNameLst>
                                      </p:cBhvr>
                                      <p:to>
                                        <p:strVal val="visible"/>
                                      </p:to>
                                    </p:set>
                                  </p:childTnLst>
                                </p:cTn>
                              </p:par>
                            </p:childTnLst>
                          </p:cTn>
                        </p:par>
                        <p:par>
                          <p:cTn id="29" fill="hold">
                            <p:stCondLst>
                              <p:cond delay="0"/>
                            </p:stCondLst>
                            <p:childTnLst>
                              <p:par>
                                <p:cTn id="30" presetID="1" presetClass="entr" presetSubtype="0" fill="hold" grpId="0" nodeType="afterEffect">
                                  <p:stCondLst>
                                    <p:cond delay="0"/>
                                  </p:stCondLst>
                                  <p:childTnLst>
                                    <p:set>
                                      <p:cBhvr>
                                        <p:cTn id="31" dur="1" fill="hold">
                                          <p:stCondLst>
                                            <p:cond delay="0"/>
                                          </p:stCondLst>
                                        </p:cTn>
                                        <p:tgtEl>
                                          <p:spTgt spid="43018"/>
                                        </p:tgtEl>
                                        <p:attrNameLst>
                                          <p:attrName>style.visibility</p:attrName>
                                        </p:attrNameLst>
                                      </p:cBhvr>
                                      <p:to>
                                        <p:strVal val="visible"/>
                                      </p:to>
                                    </p:set>
                                  </p:childTnLst>
                                </p:cTn>
                              </p:par>
                            </p:childTnLst>
                          </p:cTn>
                        </p:par>
                        <p:par>
                          <p:cTn id="32" fill="hold">
                            <p:stCondLst>
                              <p:cond delay="0"/>
                            </p:stCondLst>
                            <p:childTnLst>
                              <p:par>
                                <p:cTn id="33" presetID="1" presetClass="entr" presetSubtype="0" fill="hold" grpId="0" nodeType="afterEffect">
                                  <p:stCondLst>
                                    <p:cond delay="0"/>
                                  </p:stCondLst>
                                  <p:childTnLst>
                                    <p:set>
                                      <p:cBhvr>
                                        <p:cTn id="34" dur="1" fill="hold">
                                          <p:stCondLst>
                                            <p:cond delay="0"/>
                                          </p:stCondLst>
                                        </p:cTn>
                                        <p:tgtEl>
                                          <p:spTgt spid="43019"/>
                                        </p:tgtEl>
                                        <p:attrNameLst>
                                          <p:attrName>style.visibility</p:attrName>
                                        </p:attrNameLst>
                                      </p:cBhvr>
                                      <p:to>
                                        <p:strVal val="visible"/>
                                      </p:to>
                                    </p:set>
                                  </p:childTnLst>
                                </p:cTn>
                              </p:par>
                            </p:childTnLst>
                          </p:cTn>
                        </p:par>
                        <p:par>
                          <p:cTn id="35" fill="hold">
                            <p:stCondLst>
                              <p:cond delay="0"/>
                            </p:stCondLst>
                            <p:childTnLst>
                              <p:par>
                                <p:cTn id="36" presetID="1" presetClass="entr" presetSubtype="0" fill="hold" grpId="0" nodeType="afterEffect">
                                  <p:stCondLst>
                                    <p:cond delay="0"/>
                                  </p:stCondLst>
                                  <p:childTnLst>
                                    <p:set>
                                      <p:cBhvr>
                                        <p:cTn id="37" dur="1" fill="hold">
                                          <p:stCondLst>
                                            <p:cond delay="0"/>
                                          </p:stCondLst>
                                        </p:cTn>
                                        <p:tgtEl>
                                          <p:spTgt spid="43020"/>
                                        </p:tgtEl>
                                        <p:attrNameLst>
                                          <p:attrName>style.visibility</p:attrName>
                                        </p:attrNameLst>
                                      </p:cBhvr>
                                      <p:to>
                                        <p:strVal val="visible"/>
                                      </p:to>
                                    </p:set>
                                  </p:childTnLst>
                                </p:cTn>
                              </p:par>
                            </p:childTnLst>
                          </p:cTn>
                        </p:par>
                        <p:par>
                          <p:cTn id="38" fill="hold">
                            <p:stCondLst>
                              <p:cond delay="0"/>
                            </p:stCondLst>
                            <p:childTnLst>
                              <p:par>
                                <p:cTn id="39" presetID="1" presetClass="entr" presetSubtype="0" fill="hold" grpId="0" nodeType="afterEffect">
                                  <p:stCondLst>
                                    <p:cond delay="0"/>
                                  </p:stCondLst>
                                  <p:childTnLst>
                                    <p:set>
                                      <p:cBhvr>
                                        <p:cTn id="40" dur="1" fill="hold">
                                          <p:stCondLst>
                                            <p:cond delay="0"/>
                                          </p:stCondLst>
                                        </p:cTn>
                                        <p:tgtEl>
                                          <p:spTgt spid="43021"/>
                                        </p:tgtEl>
                                        <p:attrNameLst>
                                          <p:attrName>style.visibility</p:attrName>
                                        </p:attrNameLst>
                                      </p:cBhvr>
                                      <p:to>
                                        <p:strVal val="visible"/>
                                      </p:to>
                                    </p:set>
                                  </p:childTnLst>
                                </p:cTn>
                              </p:par>
                            </p:childTnLst>
                          </p:cTn>
                        </p:par>
                        <p:par>
                          <p:cTn id="41" fill="hold">
                            <p:stCondLst>
                              <p:cond delay="0"/>
                            </p:stCondLst>
                            <p:childTnLst>
                              <p:par>
                                <p:cTn id="42" presetID="1" presetClass="entr" presetSubtype="0" fill="hold" grpId="0" nodeType="afterEffect">
                                  <p:stCondLst>
                                    <p:cond delay="0"/>
                                  </p:stCondLst>
                                  <p:childTnLst>
                                    <p:set>
                                      <p:cBhvr>
                                        <p:cTn id="43" dur="1" fill="hold">
                                          <p:stCondLst>
                                            <p:cond delay="0"/>
                                          </p:stCondLst>
                                        </p:cTn>
                                        <p:tgtEl>
                                          <p:spTgt spid="43022"/>
                                        </p:tgtEl>
                                        <p:attrNameLst>
                                          <p:attrName>style.visibility</p:attrName>
                                        </p:attrNameLst>
                                      </p:cBhvr>
                                      <p:to>
                                        <p:strVal val="visible"/>
                                      </p:to>
                                    </p:set>
                                  </p:childTnLst>
                                </p:cTn>
                              </p:par>
                            </p:childTnLst>
                          </p:cTn>
                        </p:par>
                        <p:par>
                          <p:cTn id="44" fill="hold">
                            <p:stCondLst>
                              <p:cond delay="0"/>
                            </p:stCondLst>
                            <p:childTnLst>
                              <p:par>
                                <p:cTn id="45" presetID="5" presetClass="entr" presetSubtype="10" fill="hold" grpId="0" nodeType="afterEffect">
                                  <p:stCondLst>
                                    <p:cond delay="0"/>
                                  </p:stCondLst>
                                  <p:childTnLst>
                                    <p:set>
                                      <p:cBhvr>
                                        <p:cTn id="46" dur="1" fill="hold">
                                          <p:stCondLst>
                                            <p:cond delay="0"/>
                                          </p:stCondLst>
                                        </p:cTn>
                                        <p:tgtEl>
                                          <p:spTgt spid="43023"/>
                                        </p:tgtEl>
                                        <p:attrNameLst>
                                          <p:attrName>style.visibility</p:attrName>
                                        </p:attrNameLst>
                                      </p:cBhvr>
                                      <p:to>
                                        <p:strVal val="visible"/>
                                      </p:to>
                                    </p:set>
                                    <p:animEffect transition="in" filter="checkerboard(across)">
                                      <p:cBhvr>
                                        <p:cTn id="47" dur="500"/>
                                        <p:tgtEl>
                                          <p:spTgt spid="43023"/>
                                        </p:tgtEl>
                                      </p:cBhvr>
                                    </p:animEffect>
                                  </p:childTnLst>
                                </p:cTn>
                              </p:par>
                            </p:childTnLst>
                          </p:cTn>
                        </p:par>
                        <p:par>
                          <p:cTn id="48" fill="hold">
                            <p:stCondLst>
                              <p:cond delay="500"/>
                            </p:stCondLst>
                            <p:childTnLst>
                              <p:par>
                                <p:cTn id="49" presetID="1" presetClass="entr" presetSubtype="0" fill="hold" grpId="0" nodeType="afterEffect">
                                  <p:stCondLst>
                                    <p:cond delay="0"/>
                                  </p:stCondLst>
                                  <p:childTnLst>
                                    <p:set>
                                      <p:cBhvr>
                                        <p:cTn id="50" dur="1" fill="hold">
                                          <p:stCondLst>
                                            <p:cond delay="0"/>
                                          </p:stCondLst>
                                        </p:cTn>
                                        <p:tgtEl>
                                          <p:spTgt spid="43024"/>
                                        </p:tgtEl>
                                        <p:attrNameLst>
                                          <p:attrName>style.visibility</p:attrName>
                                        </p:attrNameLst>
                                      </p:cBhvr>
                                      <p:to>
                                        <p:strVal val="visible"/>
                                      </p:to>
                                    </p:set>
                                  </p:childTnLst>
                                </p:cTn>
                              </p:par>
                            </p:childTnLst>
                          </p:cTn>
                        </p:par>
                        <p:par>
                          <p:cTn id="51" fill="hold">
                            <p:stCondLst>
                              <p:cond delay="500"/>
                            </p:stCondLst>
                            <p:childTnLst>
                              <p:par>
                                <p:cTn id="52" presetID="5" presetClass="entr" presetSubtype="10" fill="hold" grpId="0" nodeType="afterEffect">
                                  <p:stCondLst>
                                    <p:cond delay="0"/>
                                  </p:stCondLst>
                                  <p:childTnLst>
                                    <p:set>
                                      <p:cBhvr>
                                        <p:cTn id="53" dur="1" fill="hold">
                                          <p:stCondLst>
                                            <p:cond delay="0"/>
                                          </p:stCondLst>
                                        </p:cTn>
                                        <p:tgtEl>
                                          <p:spTgt spid="43025"/>
                                        </p:tgtEl>
                                        <p:attrNameLst>
                                          <p:attrName>style.visibility</p:attrName>
                                        </p:attrNameLst>
                                      </p:cBhvr>
                                      <p:to>
                                        <p:strVal val="visible"/>
                                      </p:to>
                                    </p:set>
                                    <p:animEffect transition="in" filter="checkerboard(across)">
                                      <p:cBhvr>
                                        <p:cTn id="54" dur="500"/>
                                        <p:tgtEl>
                                          <p:spTgt spid="43025"/>
                                        </p:tgtEl>
                                      </p:cBhvr>
                                    </p:animEffect>
                                  </p:childTnLst>
                                </p:cTn>
                              </p:par>
                            </p:childTnLst>
                          </p:cTn>
                        </p:par>
                        <p:par>
                          <p:cTn id="55" fill="hold">
                            <p:stCondLst>
                              <p:cond delay="1000"/>
                            </p:stCondLst>
                            <p:childTnLst>
                              <p:par>
                                <p:cTn id="56" presetID="1" presetClass="entr" presetSubtype="0" fill="hold" grpId="0" nodeType="afterEffect">
                                  <p:stCondLst>
                                    <p:cond delay="0"/>
                                  </p:stCondLst>
                                  <p:childTnLst>
                                    <p:set>
                                      <p:cBhvr>
                                        <p:cTn id="57" dur="1" fill="hold">
                                          <p:stCondLst>
                                            <p:cond delay="0"/>
                                          </p:stCondLst>
                                        </p:cTn>
                                        <p:tgtEl>
                                          <p:spTgt spid="43026"/>
                                        </p:tgtEl>
                                        <p:attrNameLst>
                                          <p:attrName>style.visibility</p:attrName>
                                        </p:attrNameLst>
                                      </p:cBhvr>
                                      <p:to>
                                        <p:strVal val="visible"/>
                                      </p:to>
                                    </p:set>
                                  </p:childTnLst>
                                </p:cTn>
                              </p:par>
                            </p:childTnLst>
                          </p:cTn>
                        </p:par>
                        <p:par>
                          <p:cTn id="58" fill="hold">
                            <p:stCondLst>
                              <p:cond delay="1000"/>
                            </p:stCondLst>
                            <p:childTnLst>
                              <p:par>
                                <p:cTn id="59" presetID="1" presetClass="entr" presetSubtype="0" fill="hold" grpId="0" nodeType="afterEffect">
                                  <p:stCondLst>
                                    <p:cond delay="0"/>
                                  </p:stCondLst>
                                  <p:childTnLst>
                                    <p:set>
                                      <p:cBhvr>
                                        <p:cTn id="60" dur="1" fill="hold">
                                          <p:stCondLst>
                                            <p:cond delay="0"/>
                                          </p:stCondLst>
                                        </p:cTn>
                                        <p:tgtEl>
                                          <p:spTgt spid="43027"/>
                                        </p:tgtEl>
                                        <p:attrNameLst>
                                          <p:attrName>style.visibility</p:attrName>
                                        </p:attrNameLst>
                                      </p:cBhvr>
                                      <p:to>
                                        <p:strVal val="visible"/>
                                      </p:to>
                                    </p:set>
                                  </p:childTnLst>
                                </p:cTn>
                              </p:par>
                            </p:childTnLst>
                          </p:cTn>
                        </p:par>
                        <p:par>
                          <p:cTn id="61" fill="hold">
                            <p:stCondLst>
                              <p:cond delay="1000"/>
                            </p:stCondLst>
                            <p:childTnLst>
                              <p:par>
                                <p:cTn id="62" presetID="5" presetClass="entr" presetSubtype="10" fill="hold" grpId="0" nodeType="afterEffect">
                                  <p:stCondLst>
                                    <p:cond delay="0"/>
                                  </p:stCondLst>
                                  <p:childTnLst>
                                    <p:set>
                                      <p:cBhvr>
                                        <p:cTn id="63" dur="1" fill="hold">
                                          <p:stCondLst>
                                            <p:cond delay="0"/>
                                          </p:stCondLst>
                                        </p:cTn>
                                        <p:tgtEl>
                                          <p:spTgt spid="43028"/>
                                        </p:tgtEl>
                                        <p:attrNameLst>
                                          <p:attrName>style.visibility</p:attrName>
                                        </p:attrNameLst>
                                      </p:cBhvr>
                                      <p:to>
                                        <p:strVal val="visible"/>
                                      </p:to>
                                    </p:set>
                                    <p:animEffect transition="in" filter="checkerboard(across)">
                                      <p:cBhvr>
                                        <p:cTn id="64" dur="500"/>
                                        <p:tgtEl>
                                          <p:spTgt spid="43028"/>
                                        </p:tgtEl>
                                      </p:cBhvr>
                                    </p:animEffect>
                                  </p:childTnLst>
                                </p:cTn>
                              </p:par>
                            </p:childTnLst>
                          </p:cTn>
                        </p:par>
                        <p:par>
                          <p:cTn id="65" fill="hold">
                            <p:stCondLst>
                              <p:cond delay="1500"/>
                            </p:stCondLst>
                            <p:childTnLst>
                              <p:par>
                                <p:cTn id="66" presetID="1" presetClass="entr" presetSubtype="0" fill="hold" grpId="0" nodeType="afterEffect">
                                  <p:stCondLst>
                                    <p:cond delay="0"/>
                                  </p:stCondLst>
                                  <p:childTnLst>
                                    <p:set>
                                      <p:cBhvr>
                                        <p:cTn id="67" dur="1" fill="hold">
                                          <p:stCondLst>
                                            <p:cond delay="0"/>
                                          </p:stCondLst>
                                        </p:cTn>
                                        <p:tgtEl>
                                          <p:spTgt spid="43029"/>
                                        </p:tgtEl>
                                        <p:attrNameLst>
                                          <p:attrName>style.visibility</p:attrName>
                                        </p:attrNameLst>
                                      </p:cBhvr>
                                      <p:to>
                                        <p:strVal val="visible"/>
                                      </p:to>
                                    </p:set>
                                  </p:childTnLst>
                                </p:cTn>
                              </p:par>
                            </p:childTnLst>
                          </p:cTn>
                        </p:par>
                        <p:par>
                          <p:cTn id="68" fill="hold">
                            <p:stCondLst>
                              <p:cond delay="1500"/>
                            </p:stCondLst>
                            <p:childTnLst>
                              <p:par>
                                <p:cTn id="69" presetID="5" presetClass="entr" presetSubtype="10" fill="hold" grpId="0" nodeType="afterEffect">
                                  <p:stCondLst>
                                    <p:cond delay="0"/>
                                  </p:stCondLst>
                                  <p:childTnLst>
                                    <p:set>
                                      <p:cBhvr>
                                        <p:cTn id="70" dur="1" fill="hold">
                                          <p:stCondLst>
                                            <p:cond delay="0"/>
                                          </p:stCondLst>
                                        </p:cTn>
                                        <p:tgtEl>
                                          <p:spTgt spid="43030"/>
                                        </p:tgtEl>
                                        <p:attrNameLst>
                                          <p:attrName>style.visibility</p:attrName>
                                        </p:attrNameLst>
                                      </p:cBhvr>
                                      <p:to>
                                        <p:strVal val="visible"/>
                                      </p:to>
                                    </p:set>
                                    <p:animEffect transition="in" filter="checkerboard(across)">
                                      <p:cBhvr>
                                        <p:cTn id="71" dur="500"/>
                                        <p:tgtEl>
                                          <p:spTgt spid="43030"/>
                                        </p:tgtEl>
                                      </p:cBhvr>
                                    </p:animEffect>
                                  </p:childTnLst>
                                </p:cTn>
                              </p:par>
                            </p:childTnLst>
                          </p:cTn>
                        </p:par>
                        <p:par>
                          <p:cTn id="72" fill="hold">
                            <p:stCondLst>
                              <p:cond delay="2000"/>
                            </p:stCondLst>
                            <p:childTnLst>
                              <p:par>
                                <p:cTn id="73" presetID="1" presetClass="entr" presetSubtype="0" fill="hold" grpId="0" nodeType="afterEffect">
                                  <p:stCondLst>
                                    <p:cond delay="0"/>
                                  </p:stCondLst>
                                  <p:childTnLst>
                                    <p:set>
                                      <p:cBhvr>
                                        <p:cTn id="74" dur="1" fill="hold">
                                          <p:stCondLst>
                                            <p:cond delay="0"/>
                                          </p:stCondLst>
                                        </p:cTn>
                                        <p:tgtEl>
                                          <p:spTgt spid="43031"/>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5" presetClass="entr" presetSubtype="10" fill="hold" grpId="0" nodeType="clickEffect">
                                  <p:stCondLst>
                                    <p:cond delay="0"/>
                                  </p:stCondLst>
                                  <p:childTnLst>
                                    <p:set>
                                      <p:cBhvr>
                                        <p:cTn id="78" dur="1" fill="hold">
                                          <p:stCondLst>
                                            <p:cond delay="0"/>
                                          </p:stCondLst>
                                        </p:cTn>
                                        <p:tgtEl>
                                          <p:spTgt spid="43032"/>
                                        </p:tgtEl>
                                        <p:attrNameLst>
                                          <p:attrName>style.visibility</p:attrName>
                                        </p:attrNameLst>
                                      </p:cBhvr>
                                      <p:to>
                                        <p:strVal val="visible"/>
                                      </p:to>
                                    </p:set>
                                    <p:animEffect transition="in" filter="checkerboard(across)">
                                      <p:cBhvr>
                                        <p:cTn id="79" dur="500"/>
                                        <p:tgtEl>
                                          <p:spTgt spid="43032"/>
                                        </p:tgtEl>
                                      </p:cBhvr>
                                    </p:animEffect>
                                  </p:childTnLst>
                                </p:cTn>
                              </p:par>
                            </p:childTnLst>
                          </p:cTn>
                        </p:par>
                        <p:par>
                          <p:cTn id="80" fill="hold">
                            <p:stCondLst>
                              <p:cond delay="500"/>
                            </p:stCondLst>
                            <p:childTnLst>
                              <p:par>
                                <p:cTn id="81" presetID="1" presetClass="entr" presetSubtype="0" fill="hold" grpId="0" nodeType="afterEffect">
                                  <p:stCondLst>
                                    <p:cond delay="0"/>
                                  </p:stCondLst>
                                  <p:childTnLst>
                                    <p:set>
                                      <p:cBhvr>
                                        <p:cTn id="82" dur="1" fill="hold">
                                          <p:stCondLst>
                                            <p:cond delay="0"/>
                                          </p:stCondLst>
                                        </p:cTn>
                                        <p:tgtEl>
                                          <p:spTgt spid="43033"/>
                                        </p:tgtEl>
                                        <p:attrNameLst>
                                          <p:attrName>style.visibility</p:attrName>
                                        </p:attrNameLst>
                                      </p:cBhvr>
                                      <p:to>
                                        <p:strVal val="visible"/>
                                      </p:to>
                                    </p:set>
                                  </p:childTnLst>
                                </p:cTn>
                              </p:par>
                            </p:childTnLst>
                          </p:cTn>
                        </p:par>
                        <p:par>
                          <p:cTn id="83" fill="hold">
                            <p:stCondLst>
                              <p:cond delay="500"/>
                            </p:stCondLst>
                            <p:childTnLst>
                              <p:par>
                                <p:cTn id="84" presetID="1" presetClass="entr" presetSubtype="0" fill="hold" grpId="0" nodeType="afterEffect">
                                  <p:stCondLst>
                                    <p:cond delay="0"/>
                                  </p:stCondLst>
                                  <p:childTnLst>
                                    <p:set>
                                      <p:cBhvr>
                                        <p:cTn id="85" dur="1" fill="hold">
                                          <p:stCondLst>
                                            <p:cond delay="0"/>
                                          </p:stCondLst>
                                        </p:cTn>
                                        <p:tgtEl>
                                          <p:spTgt spid="43034"/>
                                        </p:tgtEl>
                                        <p:attrNameLst>
                                          <p:attrName>style.visibility</p:attrName>
                                        </p:attrNameLst>
                                      </p:cBhvr>
                                      <p:to>
                                        <p:strVal val="visible"/>
                                      </p:to>
                                    </p:set>
                                  </p:childTnLst>
                                </p:cTn>
                              </p:par>
                            </p:childTnLst>
                          </p:cTn>
                        </p:par>
                        <p:par>
                          <p:cTn id="86" fill="hold">
                            <p:stCondLst>
                              <p:cond delay="500"/>
                            </p:stCondLst>
                            <p:childTnLst>
                              <p:par>
                                <p:cTn id="87" presetID="1" presetClass="entr" presetSubtype="0" fill="hold" grpId="0" nodeType="afterEffect">
                                  <p:stCondLst>
                                    <p:cond delay="0"/>
                                  </p:stCondLst>
                                  <p:childTnLst>
                                    <p:set>
                                      <p:cBhvr>
                                        <p:cTn id="88" dur="1" fill="hold">
                                          <p:stCondLst>
                                            <p:cond delay="0"/>
                                          </p:stCondLst>
                                        </p:cTn>
                                        <p:tgtEl>
                                          <p:spTgt spid="43035"/>
                                        </p:tgtEl>
                                        <p:attrNameLst>
                                          <p:attrName>style.visibility</p:attrName>
                                        </p:attrNameLst>
                                      </p:cBhvr>
                                      <p:to>
                                        <p:strVal val="visible"/>
                                      </p:to>
                                    </p:set>
                                  </p:childTnLst>
                                </p:cTn>
                              </p:par>
                            </p:childTnLst>
                          </p:cTn>
                        </p:par>
                        <p:par>
                          <p:cTn id="89" fill="hold">
                            <p:stCondLst>
                              <p:cond delay="500"/>
                            </p:stCondLst>
                            <p:childTnLst>
                              <p:par>
                                <p:cTn id="90" presetID="1" presetClass="entr" presetSubtype="0" fill="hold" grpId="0" nodeType="afterEffect">
                                  <p:stCondLst>
                                    <p:cond delay="0"/>
                                  </p:stCondLst>
                                  <p:childTnLst>
                                    <p:set>
                                      <p:cBhvr>
                                        <p:cTn id="91" dur="1" fill="hold">
                                          <p:stCondLst>
                                            <p:cond delay="0"/>
                                          </p:stCondLst>
                                        </p:cTn>
                                        <p:tgtEl>
                                          <p:spTgt spid="43036"/>
                                        </p:tgtEl>
                                        <p:attrNameLst>
                                          <p:attrName>style.visibility</p:attrName>
                                        </p:attrNameLst>
                                      </p:cBhvr>
                                      <p:to>
                                        <p:strVal val="visible"/>
                                      </p:to>
                                    </p:set>
                                  </p:childTnLst>
                                </p:cTn>
                              </p:par>
                            </p:childTnLst>
                          </p:cTn>
                        </p:par>
                      </p:childTnLst>
                    </p:cTn>
                  </p:par>
                  <p:par>
                    <p:cTn id="92" fill="hold">
                      <p:stCondLst>
                        <p:cond delay="indefinite"/>
                      </p:stCondLst>
                      <p:childTnLst>
                        <p:par>
                          <p:cTn id="93" fill="hold">
                            <p:stCondLst>
                              <p:cond delay="0"/>
                            </p:stCondLst>
                            <p:childTnLst>
                              <p:par>
                                <p:cTn id="94" presetID="1" presetClass="entr" presetSubtype="0" fill="hold" grpId="0" nodeType="clickEffect">
                                  <p:stCondLst>
                                    <p:cond delay="0"/>
                                  </p:stCondLst>
                                  <p:childTnLst>
                                    <p:set>
                                      <p:cBhvr>
                                        <p:cTn id="95" dur="1" fill="hold">
                                          <p:stCondLst>
                                            <p:cond delay="0"/>
                                          </p:stCondLst>
                                        </p:cTn>
                                        <p:tgtEl>
                                          <p:spTgt spid="43037"/>
                                        </p:tgtEl>
                                        <p:attrNameLst>
                                          <p:attrName>style.visibility</p:attrName>
                                        </p:attrNameLst>
                                      </p:cBhvr>
                                      <p:to>
                                        <p:strVal val="visible"/>
                                      </p:to>
                                    </p:set>
                                  </p:childTnLst>
                                </p:cTn>
                              </p:par>
                            </p:childTnLst>
                          </p:cTn>
                        </p:par>
                        <p:par>
                          <p:cTn id="96" fill="hold">
                            <p:stCondLst>
                              <p:cond delay="0"/>
                            </p:stCondLst>
                            <p:childTnLst>
                              <p:par>
                                <p:cTn id="97" presetID="1" presetClass="entr" presetSubtype="0" fill="hold" grpId="0" nodeType="afterEffect">
                                  <p:stCondLst>
                                    <p:cond delay="0"/>
                                  </p:stCondLst>
                                  <p:childTnLst>
                                    <p:set>
                                      <p:cBhvr>
                                        <p:cTn id="98" dur="1" fill="hold">
                                          <p:stCondLst>
                                            <p:cond delay="0"/>
                                          </p:stCondLst>
                                        </p:cTn>
                                        <p:tgtEl>
                                          <p:spTgt spid="43038"/>
                                        </p:tgtEl>
                                        <p:attrNameLst>
                                          <p:attrName>style.visibility</p:attrName>
                                        </p:attrNameLst>
                                      </p:cBhvr>
                                      <p:to>
                                        <p:strVal val="visible"/>
                                      </p:to>
                                    </p:set>
                                  </p:childTnLst>
                                </p:cTn>
                              </p:par>
                            </p:childTnLst>
                          </p:cTn>
                        </p:par>
                        <p:par>
                          <p:cTn id="99" fill="hold">
                            <p:stCondLst>
                              <p:cond delay="0"/>
                            </p:stCondLst>
                            <p:childTnLst>
                              <p:par>
                                <p:cTn id="100" presetID="5" presetClass="entr" presetSubtype="10" fill="hold" grpId="0" nodeType="afterEffect">
                                  <p:stCondLst>
                                    <p:cond delay="0"/>
                                  </p:stCondLst>
                                  <p:childTnLst>
                                    <p:set>
                                      <p:cBhvr>
                                        <p:cTn id="101" dur="1" fill="hold">
                                          <p:stCondLst>
                                            <p:cond delay="0"/>
                                          </p:stCondLst>
                                        </p:cTn>
                                        <p:tgtEl>
                                          <p:spTgt spid="43039"/>
                                        </p:tgtEl>
                                        <p:attrNameLst>
                                          <p:attrName>style.visibility</p:attrName>
                                        </p:attrNameLst>
                                      </p:cBhvr>
                                      <p:to>
                                        <p:strVal val="visible"/>
                                      </p:to>
                                    </p:set>
                                    <p:animEffect transition="in" filter="checkerboard(across)">
                                      <p:cBhvr>
                                        <p:cTn id="102" dur="500"/>
                                        <p:tgtEl>
                                          <p:spTgt spid="43039"/>
                                        </p:tgtEl>
                                      </p:cBhvr>
                                    </p:animEffect>
                                  </p:childTnLst>
                                </p:cTn>
                              </p:par>
                            </p:childTnLst>
                          </p:cTn>
                        </p:par>
                        <p:par>
                          <p:cTn id="103" fill="hold">
                            <p:stCondLst>
                              <p:cond delay="500"/>
                            </p:stCondLst>
                            <p:childTnLst>
                              <p:par>
                                <p:cTn id="104" presetID="1" presetClass="entr" presetSubtype="0" fill="hold" grpId="0" nodeType="afterEffect">
                                  <p:stCondLst>
                                    <p:cond delay="0"/>
                                  </p:stCondLst>
                                  <p:childTnLst>
                                    <p:set>
                                      <p:cBhvr>
                                        <p:cTn id="105" dur="1" fill="hold">
                                          <p:stCondLst>
                                            <p:cond delay="0"/>
                                          </p:stCondLst>
                                        </p:cTn>
                                        <p:tgtEl>
                                          <p:spTgt spid="43040"/>
                                        </p:tgtEl>
                                        <p:attrNameLst>
                                          <p:attrName>style.visibility</p:attrName>
                                        </p:attrNameLst>
                                      </p:cBhvr>
                                      <p:to>
                                        <p:strVal val="visible"/>
                                      </p:to>
                                    </p:set>
                                  </p:childTnLst>
                                </p:cTn>
                              </p:par>
                            </p:childTnLst>
                          </p:cTn>
                        </p:par>
                        <p:par>
                          <p:cTn id="106" fill="hold">
                            <p:stCondLst>
                              <p:cond delay="500"/>
                            </p:stCondLst>
                            <p:childTnLst>
                              <p:par>
                                <p:cTn id="107" presetID="1" presetClass="entr" presetSubtype="0" fill="hold" grpId="0" nodeType="afterEffect">
                                  <p:stCondLst>
                                    <p:cond delay="0"/>
                                  </p:stCondLst>
                                  <p:childTnLst>
                                    <p:set>
                                      <p:cBhvr>
                                        <p:cTn id="108" dur="1" fill="hold">
                                          <p:stCondLst>
                                            <p:cond delay="0"/>
                                          </p:stCondLst>
                                        </p:cTn>
                                        <p:tgtEl>
                                          <p:spTgt spid="43041"/>
                                        </p:tgtEl>
                                        <p:attrNameLst>
                                          <p:attrName>style.visibility</p:attrName>
                                        </p:attrNameLst>
                                      </p:cBhvr>
                                      <p:to>
                                        <p:strVal val="visible"/>
                                      </p:to>
                                    </p:set>
                                  </p:childTnLst>
                                </p:cTn>
                              </p:par>
                            </p:childTnLst>
                          </p:cTn>
                        </p:par>
                      </p:childTnLst>
                    </p:cTn>
                  </p:par>
                  <p:par>
                    <p:cTn id="109" fill="hold">
                      <p:stCondLst>
                        <p:cond delay="indefinite"/>
                      </p:stCondLst>
                      <p:childTnLst>
                        <p:par>
                          <p:cTn id="110" fill="hold">
                            <p:stCondLst>
                              <p:cond delay="0"/>
                            </p:stCondLst>
                            <p:childTnLst>
                              <p:par>
                                <p:cTn id="111" presetID="1" presetClass="entr" presetSubtype="0" fill="hold" grpId="0" nodeType="clickEffect">
                                  <p:stCondLst>
                                    <p:cond delay="0"/>
                                  </p:stCondLst>
                                  <p:childTnLst>
                                    <p:set>
                                      <p:cBhvr>
                                        <p:cTn id="112" dur="1" fill="hold">
                                          <p:stCondLst>
                                            <p:cond delay="0"/>
                                          </p:stCondLst>
                                        </p:cTn>
                                        <p:tgtEl>
                                          <p:spTgt spid="43042"/>
                                        </p:tgtEl>
                                        <p:attrNameLst>
                                          <p:attrName>style.visibility</p:attrName>
                                        </p:attrNameLst>
                                      </p:cBhvr>
                                      <p:to>
                                        <p:strVal val="visible"/>
                                      </p:to>
                                    </p:set>
                                  </p:childTnLst>
                                </p:cTn>
                              </p:par>
                            </p:childTnLst>
                          </p:cTn>
                        </p:par>
                        <p:par>
                          <p:cTn id="113" fill="hold">
                            <p:stCondLst>
                              <p:cond delay="0"/>
                            </p:stCondLst>
                            <p:childTnLst>
                              <p:par>
                                <p:cTn id="114" presetID="1" presetClass="entr" presetSubtype="0" fill="hold" grpId="0" nodeType="afterEffect">
                                  <p:stCondLst>
                                    <p:cond delay="0"/>
                                  </p:stCondLst>
                                  <p:childTnLst>
                                    <p:set>
                                      <p:cBhvr>
                                        <p:cTn id="115" dur="1" fill="hold">
                                          <p:stCondLst>
                                            <p:cond delay="0"/>
                                          </p:stCondLst>
                                        </p:cTn>
                                        <p:tgtEl>
                                          <p:spTgt spid="43043"/>
                                        </p:tgtEl>
                                        <p:attrNameLst>
                                          <p:attrName>style.visibility</p:attrName>
                                        </p:attrNameLst>
                                      </p:cBhvr>
                                      <p:to>
                                        <p:strVal val="visible"/>
                                      </p:to>
                                    </p:set>
                                  </p:childTnLst>
                                </p:cTn>
                              </p:par>
                            </p:childTnLst>
                          </p:cTn>
                        </p:par>
                        <p:par>
                          <p:cTn id="116" fill="hold">
                            <p:stCondLst>
                              <p:cond delay="0"/>
                            </p:stCondLst>
                            <p:childTnLst>
                              <p:par>
                                <p:cTn id="117" presetID="5" presetClass="entr" presetSubtype="10" fill="hold" grpId="0" nodeType="afterEffect">
                                  <p:stCondLst>
                                    <p:cond delay="0"/>
                                  </p:stCondLst>
                                  <p:childTnLst>
                                    <p:set>
                                      <p:cBhvr>
                                        <p:cTn id="118" dur="1" fill="hold">
                                          <p:stCondLst>
                                            <p:cond delay="0"/>
                                          </p:stCondLst>
                                        </p:cTn>
                                        <p:tgtEl>
                                          <p:spTgt spid="43044"/>
                                        </p:tgtEl>
                                        <p:attrNameLst>
                                          <p:attrName>style.visibility</p:attrName>
                                        </p:attrNameLst>
                                      </p:cBhvr>
                                      <p:to>
                                        <p:strVal val="visible"/>
                                      </p:to>
                                    </p:set>
                                    <p:animEffect transition="in" filter="checkerboard(across)">
                                      <p:cBhvr>
                                        <p:cTn id="119" dur="500"/>
                                        <p:tgtEl>
                                          <p:spTgt spid="43044"/>
                                        </p:tgtEl>
                                      </p:cBhvr>
                                    </p:animEffect>
                                  </p:childTnLst>
                                </p:cTn>
                              </p:par>
                            </p:childTnLst>
                          </p:cTn>
                        </p:par>
                        <p:par>
                          <p:cTn id="120" fill="hold">
                            <p:stCondLst>
                              <p:cond delay="500"/>
                            </p:stCondLst>
                            <p:childTnLst>
                              <p:par>
                                <p:cTn id="121" presetID="1" presetClass="entr" presetSubtype="0" fill="hold" grpId="0" nodeType="afterEffect">
                                  <p:stCondLst>
                                    <p:cond delay="0"/>
                                  </p:stCondLst>
                                  <p:childTnLst>
                                    <p:set>
                                      <p:cBhvr>
                                        <p:cTn id="122" dur="1" fill="hold">
                                          <p:stCondLst>
                                            <p:cond delay="0"/>
                                          </p:stCondLst>
                                        </p:cTn>
                                        <p:tgtEl>
                                          <p:spTgt spid="43045"/>
                                        </p:tgtEl>
                                        <p:attrNameLst>
                                          <p:attrName>style.visibility</p:attrName>
                                        </p:attrNameLst>
                                      </p:cBhvr>
                                      <p:to>
                                        <p:strVal val="visible"/>
                                      </p:to>
                                    </p:set>
                                  </p:childTnLst>
                                </p:cTn>
                              </p:par>
                            </p:childTnLst>
                          </p:cTn>
                        </p:par>
                        <p:par>
                          <p:cTn id="123" fill="hold">
                            <p:stCondLst>
                              <p:cond delay="500"/>
                            </p:stCondLst>
                            <p:childTnLst>
                              <p:par>
                                <p:cTn id="124" presetID="1" presetClass="entr" presetSubtype="0" fill="hold" grpId="0" nodeType="afterEffect">
                                  <p:stCondLst>
                                    <p:cond delay="0"/>
                                  </p:stCondLst>
                                  <p:childTnLst>
                                    <p:set>
                                      <p:cBhvr>
                                        <p:cTn id="125" dur="1" fill="hold">
                                          <p:stCondLst>
                                            <p:cond delay="0"/>
                                          </p:stCondLst>
                                        </p:cTn>
                                        <p:tgtEl>
                                          <p:spTgt spid="43046"/>
                                        </p:tgtEl>
                                        <p:attrNameLst>
                                          <p:attrName>style.visibility</p:attrName>
                                        </p:attrNameLst>
                                      </p:cBhvr>
                                      <p:to>
                                        <p:strVal val="visible"/>
                                      </p:to>
                                    </p:set>
                                  </p:childTnLst>
                                </p:cTn>
                              </p:par>
                            </p:childTnLst>
                          </p:cTn>
                        </p:par>
                      </p:childTnLst>
                    </p:cTn>
                  </p:par>
                  <p:par>
                    <p:cTn id="126" fill="hold">
                      <p:stCondLst>
                        <p:cond delay="indefinite"/>
                      </p:stCondLst>
                      <p:childTnLst>
                        <p:par>
                          <p:cTn id="127" fill="hold">
                            <p:stCondLst>
                              <p:cond delay="0"/>
                            </p:stCondLst>
                            <p:childTnLst>
                              <p:par>
                                <p:cTn id="128" presetID="1" presetClass="entr" presetSubtype="0" fill="hold" grpId="0" nodeType="clickEffect">
                                  <p:stCondLst>
                                    <p:cond delay="0"/>
                                  </p:stCondLst>
                                  <p:childTnLst>
                                    <p:set>
                                      <p:cBhvr>
                                        <p:cTn id="129" dur="1" fill="hold">
                                          <p:stCondLst>
                                            <p:cond delay="0"/>
                                          </p:stCondLst>
                                        </p:cTn>
                                        <p:tgtEl>
                                          <p:spTgt spid="43047"/>
                                        </p:tgtEl>
                                        <p:attrNameLst>
                                          <p:attrName>style.visibility</p:attrName>
                                        </p:attrNameLst>
                                      </p:cBhvr>
                                      <p:to>
                                        <p:strVal val="visible"/>
                                      </p:to>
                                    </p:set>
                                  </p:childTnLst>
                                </p:cTn>
                              </p:par>
                            </p:childTnLst>
                          </p:cTn>
                        </p:par>
                        <p:par>
                          <p:cTn id="130" fill="hold">
                            <p:stCondLst>
                              <p:cond delay="0"/>
                            </p:stCondLst>
                            <p:childTnLst>
                              <p:par>
                                <p:cTn id="131" presetID="1" presetClass="entr" presetSubtype="0" fill="hold" grpId="0" nodeType="afterEffect">
                                  <p:stCondLst>
                                    <p:cond delay="0"/>
                                  </p:stCondLst>
                                  <p:childTnLst>
                                    <p:set>
                                      <p:cBhvr>
                                        <p:cTn id="132" dur="1" fill="hold">
                                          <p:stCondLst>
                                            <p:cond delay="0"/>
                                          </p:stCondLst>
                                        </p:cTn>
                                        <p:tgtEl>
                                          <p:spTgt spid="43048"/>
                                        </p:tgtEl>
                                        <p:attrNameLst>
                                          <p:attrName>style.visibility</p:attrName>
                                        </p:attrNameLst>
                                      </p:cBhvr>
                                      <p:to>
                                        <p:strVal val="visible"/>
                                      </p:to>
                                    </p:set>
                                  </p:childTnLst>
                                </p:cTn>
                              </p:par>
                            </p:childTnLst>
                          </p:cTn>
                        </p:par>
                        <p:par>
                          <p:cTn id="133" fill="hold">
                            <p:stCondLst>
                              <p:cond delay="0"/>
                            </p:stCondLst>
                            <p:childTnLst>
                              <p:par>
                                <p:cTn id="134" presetID="1" presetClass="entr" presetSubtype="0" fill="hold" grpId="0" nodeType="afterEffect">
                                  <p:stCondLst>
                                    <p:cond delay="0"/>
                                  </p:stCondLst>
                                  <p:childTnLst>
                                    <p:set>
                                      <p:cBhvr>
                                        <p:cTn id="135" dur="1" fill="hold">
                                          <p:stCondLst>
                                            <p:cond delay="0"/>
                                          </p:stCondLst>
                                        </p:cTn>
                                        <p:tgtEl>
                                          <p:spTgt spid="43049"/>
                                        </p:tgtEl>
                                        <p:attrNameLst>
                                          <p:attrName>style.visibility</p:attrName>
                                        </p:attrNameLst>
                                      </p:cBhvr>
                                      <p:to>
                                        <p:strVal val="visible"/>
                                      </p:to>
                                    </p:set>
                                  </p:childTnLst>
                                </p:cTn>
                              </p:par>
                            </p:childTnLst>
                          </p:cTn>
                        </p:par>
                        <p:par>
                          <p:cTn id="136" fill="hold">
                            <p:stCondLst>
                              <p:cond delay="0"/>
                            </p:stCondLst>
                            <p:childTnLst>
                              <p:par>
                                <p:cTn id="137" presetID="5" presetClass="entr" presetSubtype="10" fill="hold" grpId="0" nodeType="afterEffect">
                                  <p:stCondLst>
                                    <p:cond delay="0"/>
                                  </p:stCondLst>
                                  <p:childTnLst>
                                    <p:set>
                                      <p:cBhvr>
                                        <p:cTn id="138" dur="1" fill="hold">
                                          <p:stCondLst>
                                            <p:cond delay="0"/>
                                          </p:stCondLst>
                                        </p:cTn>
                                        <p:tgtEl>
                                          <p:spTgt spid="43050"/>
                                        </p:tgtEl>
                                        <p:attrNameLst>
                                          <p:attrName>style.visibility</p:attrName>
                                        </p:attrNameLst>
                                      </p:cBhvr>
                                      <p:to>
                                        <p:strVal val="visible"/>
                                      </p:to>
                                    </p:set>
                                    <p:animEffect transition="in" filter="checkerboard(across)">
                                      <p:cBhvr>
                                        <p:cTn id="139" dur="500"/>
                                        <p:tgtEl>
                                          <p:spTgt spid="43050"/>
                                        </p:tgtEl>
                                      </p:cBhvr>
                                    </p:animEffect>
                                  </p:childTnLst>
                                </p:cTn>
                              </p:par>
                            </p:childTnLst>
                          </p:cTn>
                        </p:par>
                        <p:par>
                          <p:cTn id="140" fill="hold">
                            <p:stCondLst>
                              <p:cond delay="500"/>
                            </p:stCondLst>
                            <p:childTnLst>
                              <p:par>
                                <p:cTn id="141" presetID="1" presetClass="entr" presetSubtype="0" fill="hold" grpId="0" nodeType="afterEffect">
                                  <p:stCondLst>
                                    <p:cond delay="0"/>
                                  </p:stCondLst>
                                  <p:childTnLst>
                                    <p:set>
                                      <p:cBhvr>
                                        <p:cTn id="142" dur="1" fill="hold">
                                          <p:stCondLst>
                                            <p:cond delay="0"/>
                                          </p:stCondLst>
                                        </p:cTn>
                                        <p:tgtEl>
                                          <p:spTgt spid="430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p:bldP spid="43011" grpId="0" animBg="1"/>
      <p:bldP spid="43012" grpId="0"/>
      <p:bldP spid="43013" grpId="0" animBg="1"/>
      <p:bldP spid="43014" grpId="0" animBg="1"/>
      <p:bldP spid="43015" grpId="0" animBg="1"/>
      <p:bldP spid="43016" grpId="0" animBg="1"/>
      <p:bldP spid="43017" grpId="0"/>
      <p:bldP spid="43018" grpId="0" animBg="1"/>
      <p:bldP spid="43019" grpId="0"/>
      <p:bldP spid="43020" grpId="0" animBg="1"/>
      <p:bldP spid="43021" grpId="0" animBg="1"/>
      <p:bldP spid="43022" grpId="0" animBg="1"/>
      <p:bldP spid="43023" grpId="0"/>
      <p:bldP spid="43024" grpId="0" animBg="1"/>
      <p:bldP spid="43025" grpId="0"/>
      <p:bldP spid="43026" grpId="0" animBg="1"/>
      <p:bldP spid="43027" grpId="0" animBg="1"/>
      <p:bldP spid="43028" grpId="0"/>
      <p:bldP spid="43029" grpId="0" animBg="1"/>
      <p:bldP spid="43030" grpId="0"/>
      <p:bldP spid="43031" grpId="0" animBg="1"/>
      <p:bldP spid="43032" grpId="0"/>
      <p:bldP spid="43033" grpId="0" animBg="1"/>
      <p:bldP spid="43034" grpId="0" animBg="1"/>
      <p:bldP spid="43035" grpId="0" animBg="1"/>
      <p:bldP spid="43036" grpId="0" animBg="1"/>
      <p:bldP spid="43037" grpId="0" animBg="1"/>
      <p:bldP spid="43038" grpId="0"/>
      <p:bldP spid="43039" grpId="0"/>
      <p:bldP spid="43040" grpId="0" animBg="1"/>
      <p:bldP spid="43041" grpId="0" animBg="1"/>
      <p:bldP spid="43042" grpId="0" animBg="1"/>
      <p:bldP spid="43043" grpId="0"/>
      <p:bldP spid="43044" grpId="0"/>
      <p:bldP spid="43045" grpId="0" animBg="1"/>
      <p:bldP spid="43046" grpId="0" animBg="1"/>
      <p:bldP spid="43047" grpId="0" animBg="1"/>
      <p:bldP spid="43048" grpId="0"/>
      <p:bldP spid="43049" grpId="0" animBg="1"/>
      <p:bldP spid="43050" grpId="0"/>
      <p:bldP spid="43051"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txBox="1">
            <a:spLocks noChangeArrowheads="1"/>
          </p:cNvSpPr>
          <p:nvPr/>
        </p:nvSpPr>
        <p:spPr bwMode="auto">
          <a:xfrm>
            <a:off x="600075" y="320675"/>
            <a:ext cx="7527925"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eaLnBrk="1" hangingPunct="1">
              <a:lnSpc>
                <a:spcPct val="90000"/>
              </a:lnSpc>
            </a:pPr>
            <a:r>
              <a:rPr lang="en-US" altLang="en-US" sz="4400" b="1">
                <a:latin typeface="Arial" panose="020B0604020202020204" pitchFamily="34" charset="0"/>
              </a:rPr>
              <a:t>Ví dụ</a:t>
            </a:r>
          </a:p>
        </p:txBody>
      </p:sp>
      <p:sp>
        <p:nvSpPr>
          <p:cNvPr id="25603" name="Content Placeholder 2"/>
          <p:cNvSpPr txBox="1">
            <a:spLocks/>
          </p:cNvSpPr>
          <p:nvPr/>
        </p:nvSpPr>
        <p:spPr bwMode="auto">
          <a:xfrm>
            <a:off x="388938" y="1219199"/>
            <a:ext cx="8610600" cy="4538663"/>
          </a:xfrm>
          <a:prstGeom prst="rect">
            <a:avLst/>
          </a:prstGeom>
          <a:solidFill>
            <a:schemeClr val="bg1"/>
          </a:solidFill>
          <a:ln w="38100" cmpd="dbl">
            <a:solidFill>
              <a:schemeClr val="tx2"/>
            </a:solidFill>
            <a:miter lim="800000"/>
            <a:headEnd/>
            <a:tailEnd/>
          </a:ln>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lnSpc>
                <a:spcPct val="90000"/>
              </a:lnSpc>
              <a:spcBef>
                <a:spcPts val="1000"/>
              </a:spcBef>
              <a:buFont typeface="Wingdings" panose="05000000000000000000" pitchFamily="2" charset="2"/>
              <a:buNone/>
            </a:pPr>
            <a:r>
              <a:rPr lang="en-US" altLang="en-US" sz="2600" dirty="0">
                <a:solidFill>
                  <a:schemeClr val="tx2"/>
                </a:solidFill>
                <a:latin typeface="Times New Roman" panose="02020603050405020304" pitchFamily="18" charset="0"/>
                <a:cs typeface="Times New Roman" panose="02020603050405020304" pitchFamily="18" charset="0"/>
              </a:rPr>
              <a:t>LN </a:t>
            </a:r>
            <a:r>
              <a:rPr lang="en-US" altLang="en-US" sz="2600" dirty="0" err="1">
                <a:solidFill>
                  <a:schemeClr val="tx2"/>
                </a:solidFill>
                <a:latin typeface="Times New Roman" panose="02020603050405020304" pitchFamily="18" charset="0"/>
                <a:cs typeface="Times New Roman" panose="02020603050405020304" pitchFamily="18" charset="0"/>
              </a:rPr>
              <a:t>kế</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toán</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trong</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năm</a:t>
            </a:r>
            <a:r>
              <a:rPr lang="en-US" altLang="en-US" sz="2600" dirty="0">
                <a:solidFill>
                  <a:schemeClr val="tx2"/>
                </a:solidFill>
                <a:latin typeface="Times New Roman" panose="02020603050405020304" pitchFamily="18" charset="0"/>
                <a:cs typeface="Times New Roman" panose="02020603050405020304" pitchFamily="18" charset="0"/>
              </a:rPr>
              <a:t> X: 250.000.000 đ</a:t>
            </a:r>
          </a:p>
          <a:p>
            <a:pPr algn="just" eaLnBrk="1" hangingPunct="1">
              <a:lnSpc>
                <a:spcPct val="90000"/>
              </a:lnSpc>
              <a:spcBef>
                <a:spcPts val="1000"/>
              </a:spcBef>
              <a:buFont typeface="Wingdings" panose="05000000000000000000" pitchFamily="2" charset="2"/>
              <a:buNone/>
            </a:pPr>
            <a:r>
              <a:rPr lang="en-US" altLang="en-US" sz="2600" dirty="0" err="1">
                <a:solidFill>
                  <a:schemeClr val="tx2"/>
                </a:solidFill>
                <a:latin typeface="Times New Roman" panose="02020603050405020304" pitchFamily="18" charset="0"/>
                <a:cs typeface="Times New Roman" panose="02020603050405020304" pitchFamily="18" charset="0"/>
              </a:rPr>
              <a:t>Căn</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cứ</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vào</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quyết</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định</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của</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Hội</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đồng</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quản</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trị</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trích</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quỹ</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đầu</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tư</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phát</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triển</a:t>
            </a:r>
            <a:r>
              <a:rPr lang="en-US" altLang="en-US" sz="2600" dirty="0">
                <a:solidFill>
                  <a:schemeClr val="tx2"/>
                </a:solidFill>
                <a:latin typeface="Times New Roman" panose="02020603050405020304" pitchFamily="18" charset="0"/>
                <a:cs typeface="Times New Roman" panose="02020603050405020304" pitchFamily="18" charset="0"/>
              </a:rPr>
              <a:t> 30.000.000 đ, </a:t>
            </a:r>
            <a:r>
              <a:rPr lang="en-US" altLang="en-US" sz="2600" dirty="0" err="1">
                <a:solidFill>
                  <a:schemeClr val="tx2"/>
                </a:solidFill>
                <a:latin typeface="Times New Roman" panose="02020603050405020304" pitchFamily="18" charset="0"/>
                <a:cs typeface="Times New Roman" panose="02020603050405020304" pitchFamily="18" charset="0"/>
              </a:rPr>
              <a:t>công</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bố</a:t>
            </a:r>
            <a:r>
              <a:rPr lang="en-US" altLang="en-US" sz="2600" dirty="0">
                <a:solidFill>
                  <a:schemeClr val="tx2"/>
                </a:solidFill>
                <a:latin typeface="Times New Roman" panose="02020603050405020304" pitchFamily="18" charset="0"/>
                <a:cs typeface="Times New Roman" panose="02020603050405020304" pitchFamily="18" charset="0"/>
              </a:rPr>
              <a:t> chia </a:t>
            </a:r>
            <a:r>
              <a:rPr lang="en-US" altLang="en-US" sz="2600" dirty="0" err="1">
                <a:solidFill>
                  <a:schemeClr val="tx2"/>
                </a:solidFill>
                <a:latin typeface="Times New Roman" panose="02020603050405020304" pitchFamily="18" charset="0"/>
                <a:cs typeface="Times New Roman" panose="02020603050405020304" pitchFamily="18" charset="0"/>
              </a:rPr>
              <a:t>lãi</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bằng</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tiền</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mặt</a:t>
            </a:r>
            <a:r>
              <a:rPr lang="en-US" altLang="en-US" sz="2600" dirty="0">
                <a:solidFill>
                  <a:schemeClr val="tx2"/>
                </a:solidFill>
                <a:latin typeface="Times New Roman" panose="02020603050405020304" pitchFamily="18" charset="0"/>
                <a:cs typeface="Times New Roman" panose="02020603050405020304" pitchFamily="18" charset="0"/>
              </a:rPr>
              <a:t> 6 </a:t>
            </a:r>
            <a:r>
              <a:rPr lang="en-US" altLang="en-US" sz="2600" dirty="0" err="1">
                <a:solidFill>
                  <a:schemeClr val="tx2"/>
                </a:solidFill>
                <a:latin typeface="Times New Roman" panose="02020603050405020304" pitchFamily="18" charset="0"/>
                <a:cs typeface="Times New Roman" panose="02020603050405020304" pitchFamily="18" charset="0"/>
              </a:rPr>
              <a:t>tháng</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cuối</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năm</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cho</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cổ</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đông</a:t>
            </a:r>
            <a:r>
              <a:rPr lang="en-US" altLang="en-US" sz="2600" dirty="0">
                <a:solidFill>
                  <a:schemeClr val="tx2"/>
                </a:solidFill>
                <a:latin typeface="Times New Roman" panose="02020603050405020304" pitchFamily="18" charset="0"/>
                <a:cs typeface="Times New Roman" panose="02020603050405020304" pitchFamily="18" charset="0"/>
              </a:rPr>
              <a:t> 50.000.000 đ</a:t>
            </a:r>
          </a:p>
          <a:p>
            <a:pPr algn="just" eaLnBrk="1" hangingPunct="1">
              <a:lnSpc>
                <a:spcPct val="90000"/>
              </a:lnSpc>
              <a:spcBef>
                <a:spcPts val="1000"/>
              </a:spcBef>
              <a:buFont typeface="Wingdings" panose="05000000000000000000" pitchFamily="2" charset="2"/>
              <a:buNone/>
            </a:pPr>
            <a:r>
              <a:rPr lang="en-US" altLang="en-US" sz="2600" dirty="0">
                <a:solidFill>
                  <a:schemeClr val="tx2"/>
                </a:solidFill>
                <a:latin typeface="Times New Roman" panose="02020603050405020304" pitchFamily="18" charset="0"/>
                <a:cs typeface="Times New Roman" panose="02020603050405020304" pitchFamily="18" charset="0"/>
              </a:rPr>
              <a:t>01/01/</a:t>
            </a:r>
            <a:r>
              <a:rPr lang="en-US" altLang="en-US" sz="2600" dirty="0" err="1">
                <a:solidFill>
                  <a:schemeClr val="tx2"/>
                </a:solidFill>
                <a:latin typeface="Times New Roman" panose="02020603050405020304" pitchFamily="18" charset="0"/>
                <a:cs typeface="Times New Roman" panose="02020603050405020304" pitchFamily="18" charset="0"/>
              </a:rPr>
              <a:t>X+1</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chuyển</a:t>
            </a:r>
            <a:r>
              <a:rPr lang="en-US" altLang="en-US" sz="2600" dirty="0">
                <a:solidFill>
                  <a:schemeClr val="tx2"/>
                </a:solidFill>
                <a:latin typeface="Times New Roman" panose="02020603050405020304" pitchFamily="18" charset="0"/>
                <a:cs typeface="Times New Roman" panose="02020603050405020304" pitchFamily="18" charset="0"/>
              </a:rPr>
              <a:t> LN </a:t>
            </a:r>
            <a:r>
              <a:rPr lang="en-US" altLang="en-US" sz="2600" dirty="0" err="1">
                <a:solidFill>
                  <a:schemeClr val="tx2"/>
                </a:solidFill>
                <a:latin typeface="Times New Roman" panose="02020603050405020304" pitchFamily="18" charset="0"/>
                <a:cs typeface="Times New Roman" panose="02020603050405020304" pitchFamily="18" charset="0"/>
              </a:rPr>
              <a:t>chưa</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phân</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phối</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thành</a:t>
            </a:r>
            <a:r>
              <a:rPr lang="en-US" altLang="en-US" sz="2600" dirty="0">
                <a:solidFill>
                  <a:schemeClr val="tx2"/>
                </a:solidFill>
                <a:latin typeface="Times New Roman" panose="02020603050405020304" pitchFamily="18" charset="0"/>
                <a:cs typeface="Times New Roman" panose="02020603050405020304" pitchFamily="18" charset="0"/>
              </a:rPr>
              <a:t> LN </a:t>
            </a:r>
            <a:r>
              <a:rPr lang="en-US" altLang="en-US" sz="2600" dirty="0" err="1">
                <a:solidFill>
                  <a:schemeClr val="tx2"/>
                </a:solidFill>
                <a:latin typeface="Times New Roman" panose="02020603050405020304" pitchFamily="18" charset="0"/>
                <a:cs typeface="Times New Roman" panose="02020603050405020304" pitchFamily="18" charset="0"/>
              </a:rPr>
              <a:t>chưa</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phân</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phối</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năm</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trước</a:t>
            </a:r>
            <a:endParaRPr lang="en-US" altLang="en-US" sz="2600" dirty="0">
              <a:solidFill>
                <a:schemeClr val="tx2"/>
              </a:solidFill>
              <a:latin typeface="Times New Roman" panose="02020603050405020304" pitchFamily="18" charset="0"/>
              <a:cs typeface="Times New Roman" panose="02020603050405020304" pitchFamily="18" charset="0"/>
            </a:endParaRPr>
          </a:p>
          <a:p>
            <a:pPr algn="just" eaLnBrk="1" hangingPunct="1">
              <a:lnSpc>
                <a:spcPct val="90000"/>
              </a:lnSpc>
              <a:spcBef>
                <a:spcPts val="1000"/>
              </a:spcBef>
              <a:buFont typeface="Wingdings" panose="05000000000000000000" pitchFamily="2" charset="2"/>
              <a:buNone/>
            </a:pPr>
            <a:r>
              <a:rPr lang="en-US" altLang="en-US" sz="2600" dirty="0">
                <a:solidFill>
                  <a:schemeClr val="tx2"/>
                </a:solidFill>
                <a:latin typeface="Times New Roman" panose="02020603050405020304" pitchFamily="18" charset="0"/>
                <a:cs typeface="Times New Roman" panose="02020603050405020304" pitchFamily="18" charset="0"/>
              </a:rPr>
              <a:t>15/3/</a:t>
            </a:r>
            <a:r>
              <a:rPr lang="en-US" altLang="en-US" sz="2600" dirty="0" err="1">
                <a:solidFill>
                  <a:schemeClr val="tx2"/>
                </a:solidFill>
                <a:latin typeface="Times New Roman" panose="02020603050405020304" pitchFamily="18" charset="0"/>
                <a:cs typeface="Times New Roman" panose="02020603050405020304" pitchFamily="18" charset="0"/>
              </a:rPr>
              <a:t>X+1</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HĐQT</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quyết</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định</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trích</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từ</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lợi</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nhuận</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năm</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trước</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để</a:t>
            </a:r>
            <a:r>
              <a:rPr lang="en-US" altLang="en-US" sz="2600" dirty="0">
                <a:solidFill>
                  <a:schemeClr val="tx2"/>
                </a:solidFill>
                <a:latin typeface="Times New Roman" panose="02020603050405020304" pitchFamily="18" charset="0"/>
                <a:cs typeface="Times New Roman" panose="02020603050405020304" pitchFamily="18" charset="0"/>
              </a:rPr>
              <a:t> chia </a:t>
            </a:r>
            <a:r>
              <a:rPr lang="en-US" altLang="en-US" sz="2600" dirty="0" err="1">
                <a:solidFill>
                  <a:schemeClr val="tx2"/>
                </a:solidFill>
                <a:latin typeface="Times New Roman" panose="02020603050405020304" pitchFamily="18" charset="0"/>
                <a:cs typeface="Times New Roman" panose="02020603050405020304" pitchFamily="18" charset="0"/>
              </a:rPr>
              <a:t>thêm</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cho</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cổ</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đông</a:t>
            </a:r>
            <a:r>
              <a:rPr lang="en-US" altLang="en-US" sz="2600" dirty="0">
                <a:solidFill>
                  <a:schemeClr val="tx2"/>
                </a:solidFill>
                <a:latin typeface="Times New Roman" panose="02020603050405020304" pitchFamily="18" charset="0"/>
                <a:cs typeface="Times New Roman" panose="02020603050405020304" pitchFamily="18" charset="0"/>
              </a:rPr>
              <a:t> 20.000.000 đ, </a:t>
            </a:r>
            <a:r>
              <a:rPr lang="en-US" altLang="en-US" sz="2600" dirty="0" err="1">
                <a:solidFill>
                  <a:schemeClr val="tx2"/>
                </a:solidFill>
                <a:latin typeface="Times New Roman" panose="02020603050405020304" pitchFamily="18" charset="0"/>
                <a:cs typeface="Times New Roman" panose="02020603050405020304" pitchFamily="18" charset="0"/>
              </a:rPr>
              <a:t>trích</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thêm</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quỹ</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ĐTPT</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50.000.000đ</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phần</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còn</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lại</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bổ</a:t>
            </a:r>
            <a:r>
              <a:rPr lang="en-US" altLang="en-US" sz="2600" dirty="0">
                <a:solidFill>
                  <a:schemeClr val="tx2"/>
                </a:solidFill>
                <a:latin typeface="Times New Roman" panose="02020603050405020304" pitchFamily="18" charset="0"/>
                <a:cs typeface="Times New Roman" panose="02020603050405020304" pitchFamily="18" charset="0"/>
              </a:rPr>
              <a:t> sung </a:t>
            </a:r>
            <a:r>
              <a:rPr lang="en-US" altLang="en-US" sz="2600" dirty="0" err="1">
                <a:solidFill>
                  <a:schemeClr val="tx2"/>
                </a:solidFill>
                <a:latin typeface="Times New Roman" panose="02020603050405020304" pitchFamily="18" charset="0"/>
                <a:cs typeface="Times New Roman" panose="02020603050405020304" pitchFamily="18" charset="0"/>
              </a:rPr>
              <a:t>nguồn</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vốn</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kinh</a:t>
            </a:r>
            <a:r>
              <a:rPr lang="en-US" altLang="en-US" sz="2600" dirty="0">
                <a:solidFill>
                  <a:schemeClr val="tx2"/>
                </a:solidFill>
                <a:latin typeface="Times New Roman" panose="02020603050405020304" pitchFamily="18" charset="0"/>
                <a:cs typeface="Times New Roman" panose="02020603050405020304" pitchFamily="18" charset="0"/>
              </a:rPr>
              <a:t> </a:t>
            </a:r>
            <a:r>
              <a:rPr lang="en-US" altLang="en-US" sz="2600" dirty="0" err="1">
                <a:solidFill>
                  <a:schemeClr val="tx2"/>
                </a:solidFill>
                <a:latin typeface="Times New Roman" panose="02020603050405020304" pitchFamily="18" charset="0"/>
                <a:cs typeface="Times New Roman" panose="02020603050405020304" pitchFamily="18" charset="0"/>
              </a:rPr>
              <a:t>doanh</a:t>
            </a:r>
            <a:r>
              <a:rPr lang="en-US" altLang="en-US" sz="2600" dirty="0" smtClean="0">
                <a:solidFill>
                  <a:schemeClr val="tx2"/>
                </a:solidFill>
                <a:latin typeface="Times New Roman" panose="02020603050405020304" pitchFamily="18" charset="0"/>
                <a:cs typeface="Times New Roman" panose="02020603050405020304" pitchFamily="18" charset="0"/>
              </a:rPr>
              <a:t>.</a:t>
            </a:r>
          </a:p>
          <a:p>
            <a:pPr algn="just" eaLnBrk="1" hangingPunct="1">
              <a:lnSpc>
                <a:spcPct val="90000"/>
              </a:lnSpc>
              <a:spcBef>
                <a:spcPts val="1000"/>
              </a:spcBef>
              <a:buFont typeface="Wingdings" panose="05000000000000000000" pitchFamily="2" charset="2"/>
              <a:buNone/>
            </a:pPr>
            <a:r>
              <a:rPr lang="en-US" altLang="en-US" sz="2600" dirty="0" smtClean="0">
                <a:solidFill>
                  <a:schemeClr val="tx2"/>
                </a:solidFill>
                <a:latin typeface="Times New Roman" panose="02020603050405020304" pitchFamily="18" charset="0"/>
                <a:cs typeface="Times New Roman" panose="02020603050405020304" pitchFamily="18" charset="0"/>
              </a:rPr>
              <a:t>31/3/</a:t>
            </a:r>
            <a:r>
              <a:rPr lang="en-US" altLang="en-US" sz="2600" dirty="0" err="1" smtClean="0">
                <a:solidFill>
                  <a:schemeClr val="tx2"/>
                </a:solidFill>
                <a:latin typeface="Times New Roman" panose="02020603050405020304" pitchFamily="18" charset="0"/>
                <a:cs typeface="Times New Roman" panose="02020603050405020304" pitchFamily="18" charset="0"/>
              </a:rPr>
              <a:t>X+1</a:t>
            </a:r>
            <a:r>
              <a:rPr lang="en-US" altLang="en-US" sz="2600" dirty="0" smtClean="0">
                <a:solidFill>
                  <a:schemeClr val="tx2"/>
                </a:solidFill>
                <a:latin typeface="Times New Roman" panose="02020603050405020304" pitchFamily="18" charset="0"/>
                <a:cs typeface="Times New Roman" panose="02020603050405020304" pitchFamily="18" charset="0"/>
              </a:rPr>
              <a:t> </a:t>
            </a:r>
            <a:r>
              <a:rPr lang="en-US" altLang="en-US" sz="2600" dirty="0" err="1" smtClean="0">
                <a:solidFill>
                  <a:schemeClr val="tx2"/>
                </a:solidFill>
                <a:latin typeface="Times New Roman" panose="02020603050405020304" pitchFamily="18" charset="0"/>
                <a:cs typeface="Times New Roman" panose="02020603050405020304" pitchFamily="18" charset="0"/>
              </a:rPr>
              <a:t>Trả</a:t>
            </a:r>
            <a:r>
              <a:rPr lang="en-US" altLang="en-US" sz="2600" dirty="0" smtClean="0">
                <a:solidFill>
                  <a:schemeClr val="tx2"/>
                </a:solidFill>
                <a:latin typeface="Times New Roman" panose="02020603050405020304" pitchFamily="18" charset="0"/>
                <a:cs typeface="Times New Roman" panose="02020603050405020304" pitchFamily="18" charset="0"/>
              </a:rPr>
              <a:t> </a:t>
            </a:r>
            <a:r>
              <a:rPr lang="en-US" altLang="en-US" sz="2600" dirty="0" err="1" smtClean="0">
                <a:solidFill>
                  <a:schemeClr val="tx2"/>
                </a:solidFill>
                <a:latin typeface="Times New Roman" panose="02020603050405020304" pitchFamily="18" charset="0"/>
                <a:cs typeface="Times New Roman" panose="02020603050405020304" pitchFamily="18" charset="0"/>
              </a:rPr>
              <a:t>lãi</a:t>
            </a:r>
            <a:r>
              <a:rPr lang="en-US" altLang="en-US" sz="2600" dirty="0" smtClean="0">
                <a:solidFill>
                  <a:schemeClr val="tx2"/>
                </a:solidFill>
                <a:latin typeface="Times New Roman" panose="02020603050405020304" pitchFamily="18" charset="0"/>
                <a:cs typeface="Times New Roman" panose="02020603050405020304" pitchFamily="18" charset="0"/>
              </a:rPr>
              <a:t> </a:t>
            </a:r>
            <a:r>
              <a:rPr lang="en-US" altLang="en-US" sz="2600" dirty="0" err="1" smtClean="0">
                <a:solidFill>
                  <a:schemeClr val="tx2"/>
                </a:solidFill>
                <a:latin typeface="Times New Roman" panose="02020603050405020304" pitchFamily="18" charset="0"/>
                <a:cs typeface="Times New Roman" panose="02020603050405020304" pitchFamily="18" charset="0"/>
              </a:rPr>
              <a:t>cho</a:t>
            </a:r>
            <a:r>
              <a:rPr lang="en-US" altLang="en-US" sz="2600" dirty="0" smtClean="0">
                <a:solidFill>
                  <a:schemeClr val="tx2"/>
                </a:solidFill>
                <a:latin typeface="Times New Roman" panose="02020603050405020304" pitchFamily="18" charset="0"/>
                <a:cs typeface="Times New Roman" panose="02020603050405020304" pitchFamily="18" charset="0"/>
              </a:rPr>
              <a:t> </a:t>
            </a:r>
            <a:r>
              <a:rPr lang="en-US" altLang="en-US" sz="2600" dirty="0" err="1" smtClean="0">
                <a:solidFill>
                  <a:schemeClr val="tx2"/>
                </a:solidFill>
                <a:latin typeface="Times New Roman" panose="02020603050405020304" pitchFamily="18" charset="0"/>
                <a:cs typeface="Times New Roman" panose="02020603050405020304" pitchFamily="18" charset="0"/>
              </a:rPr>
              <a:t>cổ</a:t>
            </a:r>
            <a:r>
              <a:rPr lang="en-US" altLang="en-US" sz="2600" dirty="0" smtClean="0">
                <a:solidFill>
                  <a:schemeClr val="tx2"/>
                </a:solidFill>
                <a:latin typeface="Times New Roman" panose="02020603050405020304" pitchFamily="18" charset="0"/>
                <a:cs typeface="Times New Roman" panose="02020603050405020304" pitchFamily="18" charset="0"/>
              </a:rPr>
              <a:t> </a:t>
            </a:r>
            <a:r>
              <a:rPr lang="en-US" altLang="en-US" sz="2600" dirty="0" err="1" smtClean="0">
                <a:solidFill>
                  <a:schemeClr val="tx2"/>
                </a:solidFill>
                <a:latin typeface="Times New Roman" panose="02020603050405020304" pitchFamily="18" charset="0"/>
                <a:cs typeface="Times New Roman" panose="02020603050405020304" pitchFamily="18" charset="0"/>
              </a:rPr>
              <a:t>đông</a:t>
            </a:r>
            <a:r>
              <a:rPr lang="en-US" altLang="en-US" sz="2600" dirty="0" smtClean="0">
                <a:solidFill>
                  <a:schemeClr val="tx2"/>
                </a:solidFill>
                <a:latin typeface="Times New Roman" panose="02020603050405020304" pitchFamily="18" charset="0"/>
                <a:cs typeface="Times New Roman" panose="02020603050405020304" pitchFamily="18" charset="0"/>
              </a:rPr>
              <a:t> </a:t>
            </a:r>
            <a:r>
              <a:rPr lang="en-US" altLang="en-US" sz="2600" dirty="0" err="1" smtClean="0">
                <a:solidFill>
                  <a:schemeClr val="tx2"/>
                </a:solidFill>
                <a:latin typeface="Times New Roman" panose="02020603050405020304" pitchFamily="18" charset="0"/>
                <a:cs typeface="Times New Roman" panose="02020603050405020304" pitchFamily="18" charset="0"/>
              </a:rPr>
              <a:t>bằng</a:t>
            </a:r>
            <a:r>
              <a:rPr lang="en-US" altLang="en-US" sz="2600" dirty="0" smtClean="0">
                <a:solidFill>
                  <a:schemeClr val="tx2"/>
                </a:solidFill>
                <a:latin typeface="Times New Roman" panose="02020603050405020304" pitchFamily="18" charset="0"/>
                <a:cs typeface="Times New Roman" panose="02020603050405020304" pitchFamily="18" charset="0"/>
              </a:rPr>
              <a:t> </a:t>
            </a:r>
            <a:r>
              <a:rPr lang="en-US" altLang="en-US" sz="2600" dirty="0" err="1" smtClean="0">
                <a:solidFill>
                  <a:schemeClr val="tx2"/>
                </a:solidFill>
                <a:latin typeface="Times New Roman" panose="02020603050405020304" pitchFamily="18" charset="0"/>
                <a:cs typeface="Times New Roman" panose="02020603050405020304" pitchFamily="18" charset="0"/>
              </a:rPr>
              <a:t>tiền</a:t>
            </a:r>
            <a:r>
              <a:rPr lang="en-US" altLang="en-US" sz="2600" dirty="0" smtClean="0">
                <a:solidFill>
                  <a:schemeClr val="tx2"/>
                </a:solidFill>
                <a:latin typeface="Times New Roman" panose="02020603050405020304" pitchFamily="18" charset="0"/>
                <a:cs typeface="Times New Roman" panose="02020603050405020304" pitchFamily="18" charset="0"/>
              </a:rPr>
              <a:t> </a:t>
            </a:r>
            <a:r>
              <a:rPr lang="en-US" altLang="en-US" sz="2600" dirty="0" err="1" smtClean="0">
                <a:solidFill>
                  <a:schemeClr val="tx2"/>
                </a:solidFill>
                <a:latin typeface="Times New Roman" panose="02020603050405020304" pitchFamily="18" charset="0"/>
                <a:cs typeface="Times New Roman" panose="02020603050405020304" pitchFamily="18" charset="0"/>
              </a:rPr>
              <a:t>mặt</a:t>
            </a:r>
            <a:endParaRPr lang="en-US" altLang="en-US" sz="2600" dirty="0" smtClean="0">
              <a:solidFill>
                <a:schemeClr val="tx2"/>
              </a:solidFill>
              <a:latin typeface="Times New Roman" panose="02020603050405020304" pitchFamily="18" charset="0"/>
              <a:cs typeface="Times New Roman" panose="02020603050405020304" pitchFamily="18" charset="0"/>
            </a:endParaRPr>
          </a:p>
          <a:p>
            <a:pPr algn="just" eaLnBrk="1" hangingPunct="1">
              <a:lnSpc>
                <a:spcPct val="90000"/>
              </a:lnSpc>
              <a:spcBef>
                <a:spcPts val="1000"/>
              </a:spcBef>
              <a:buFont typeface="Wingdings" panose="05000000000000000000" pitchFamily="2" charset="2"/>
              <a:buNone/>
            </a:pPr>
            <a:endParaRPr lang="en-US" altLang="en-US" sz="2600" dirty="0">
              <a:solidFill>
                <a:schemeClr val="tx2"/>
              </a:solidFill>
              <a:latin typeface="Times New Roman" panose="02020603050405020304" pitchFamily="18" charset="0"/>
              <a:cs typeface="Times New Roman" panose="02020603050405020304" pitchFamily="18" charset="0"/>
            </a:endParaRPr>
          </a:p>
          <a:p>
            <a:pPr algn="just" eaLnBrk="1" hangingPunct="1">
              <a:lnSpc>
                <a:spcPct val="90000"/>
              </a:lnSpc>
              <a:spcBef>
                <a:spcPts val="1000"/>
              </a:spcBef>
              <a:buFont typeface="Wingdings" panose="05000000000000000000" pitchFamily="2" charset="2"/>
              <a:buNone/>
            </a:pPr>
            <a:endParaRPr lang="en-US" altLang="en-US" sz="2600"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9154174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Content Placeholder 2"/>
          <p:cNvSpPr>
            <a:spLocks noGrp="1"/>
          </p:cNvSpPr>
          <p:nvPr>
            <p:ph idx="4294967295"/>
          </p:nvPr>
        </p:nvSpPr>
        <p:spPr>
          <a:xfrm>
            <a:off x="427038" y="762000"/>
            <a:ext cx="8686800" cy="533400"/>
          </a:xfrm>
          <a:solidFill>
            <a:schemeClr val="bg1"/>
          </a:solidFill>
          <a:ln w="38100" cmpd="dbl">
            <a:solidFill>
              <a:schemeClr val="tx2"/>
            </a:solidFill>
            <a:miter lim="800000"/>
            <a:headEnd/>
            <a:tailEnd/>
          </a:ln>
        </p:spPr>
        <p:txBody>
          <a:bodyPr/>
          <a:lstStyle/>
          <a:p>
            <a:pPr marL="0" indent="0" eaLnBrk="1" hangingPunct="1">
              <a:buFont typeface="Wingdings" panose="05000000000000000000" pitchFamily="2" charset="2"/>
              <a:buNone/>
            </a:pPr>
            <a:r>
              <a:rPr lang="en-US" altLang="en-US" sz="2800" smtClean="0">
                <a:solidFill>
                  <a:schemeClr val="tx2"/>
                </a:solidFill>
                <a:latin typeface="Times New Roman" panose="02020603050405020304" pitchFamily="18" charset="0"/>
                <a:cs typeface="Times New Roman" panose="02020603050405020304" pitchFamily="18" charset="0"/>
              </a:rPr>
              <a:t>LN kế toán trong năm X: 250.000.000 đ</a:t>
            </a:r>
          </a:p>
        </p:txBody>
      </p:sp>
      <p:sp>
        <p:nvSpPr>
          <p:cNvPr id="164891" name="Content Placeholder 2"/>
          <p:cNvSpPr>
            <a:spLocks/>
          </p:cNvSpPr>
          <p:nvPr/>
        </p:nvSpPr>
        <p:spPr bwMode="auto">
          <a:xfrm>
            <a:off x="3017838" y="3810000"/>
            <a:ext cx="4648200" cy="1143000"/>
          </a:xfrm>
          <a:prstGeom prst="rect">
            <a:avLst/>
          </a:prstGeom>
          <a:solidFill>
            <a:schemeClr val="bg1"/>
          </a:solidFill>
          <a:ln w="76200" cmpd="tri">
            <a:solidFill>
              <a:schemeClr val="tx2"/>
            </a:solidFill>
            <a:miter lim="800000"/>
            <a:headEnd/>
            <a:tailEnd/>
          </a:ln>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spcBef>
                <a:spcPct val="20000"/>
              </a:spcBef>
              <a:buClr>
                <a:schemeClr val="hlink"/>
              </a:buClr>
              <a:buFont typeface="Wingdings" panose="05000000000000000000" pitchFamily="2" charset="2"/>
              <a:buNone/>
            </a:pPr>
            <a:r>
              <a:rPr lang="nl-NL" altLang="en-US">
                <a:solidFill>
                  <a:srgbClr val="080002"/>
                </a:solidFill>
              </a:rPr>
              <a:t>Nợ  911:          250.000.000</a:t>
            </a:r>
          </a:p>
          <a:p>
            <a:pPr algn="just" eaLnBrk="1" hangingPunct="1">
              <a:spcBef>
                <a:spcPct val="20000"/>
              </a:spcBef>
              <a:buClr>
                <a:schemeClr val="hlink"/>
              </a:buClr>
              <a:buFont typeface="Wingdings" panose="05000000000000000000" pitchFamily="2" charset="2"/>
              <a:buNone/>
            </a:pPr>
            <a:r>
              <a:rPr lang="nl-NL" altLang="en-US">
                <a:solidFill>
                  <a:srgbClr val="080002"/>
                </a:solidFill>
              </a:rPr>
              <a:t>  Có 4212:            250.000.000</a:t>
            </a:r>
          </a:p>
        </p:txBody>
      </p:sp>
      <p:sp>
        <p:nvSpPr>
          <p:cNvPr id="26628" name="Text Box 93"/>
          <p:cNvSpPr txBox="1">
            <a:spLocks noChangeArrowheads="1"/>
          </p:cNvSpPr>
          <p:nvPr/>
        </p:nvSpPr>
        <p:spPr bwMode="auto">
          <a:xfrm>
            <a:off x="4618038" y="2819400"/>
            <a:ext cx="5334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spcBef>
                <a:spcPct val="50000"/>
              </a:spcBef>
            </a:pPr>
            <a:endParaRPr lang="en-US" altLang="en-US" sz="3600" b="1">
              <a:solidFill>
                <a:schemeClr val="tx2"/>
              </a:solidFill>
              <a:latin typeface="Arial" panose="020B0604020202020204" pitchFamily="34" charset="0"/>
            </a:endParaRPr>
          </a:p>
        </p:txBody>
      </p:sp>
      <p:sp>
        <p:nvSpPr>
          <p:cNvPr id="26629" name="Text Box 21"/>
          <p:cNvSpPr txBox="1">
            <a:spLocks noChangeArrowheads="1"/>
          </p:cNvSpPr>
          <p:nvPr/>
        </p:nvSpPr>
        <p:spPr bwMode="auto">
          <a:xfrm>
            <a:off x="1036638" y="2057400"/>
            <a:ext cx="28194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spcBef>
                <a:spcPct val="50000"/>
              </a:spcBef>
              <a:buClr>
                <a:schemeClr val="tx2"/>
              </a:buClr>
              <a:buFont typeface="Wingdings" panose="05000000000000000000" pitchFamily="2" charset="2"/>
              <a:buChar char="§"/>
            </a:pPr>
            <a:r>
              <a:rPr lang="en-US" altLang="en-US" sz="2800">
                <a:solidFill>
                  <a:schemeClr val="tx2"/>
                </a:solidFill>
                <a:latin typeface="Times New Roman" panose="02020603050405020304" pitchFamily="18" charset="0"/>
                <a:cs typeface="Times New Roman" panose="02020603050405020304" pitchFamily="18" charset="0"/>
              </a:rPr>
              <a:t> </a:t>
            </a:r>
            <a:r>
              <a:rPr lang="en-US" altLang="en-US" sz="2800" b="1" i="1" u="sng">
                <a:solidFill>
                  <a:schemeClr val="tx2"/>
                </a:solidFill>
                <a:latin typeface="Times New Roman" panose="02020603050405020304" pitchFamily="18" charset="0"/>
                <a:cs typeface="Times New Roman" panose="02020603050405020304" pitchFamily="18" charset="0"/>
              </a:rPr>
              <a:t>Trường hợp lời</a:t>
            </a:r>
          </a:p>
        </p:txBody>
      </p:sp>
      <p:grpSp>
        <p:nvGrpSpPr>
          <p:cNvPr id="26630" name="Group 116"/>
          <p:cNvGrpSpPr>
            <a:grpSpLocks/>
          </p:cNvGrpSpPr>
          <p:nvPr/>
        </p:nvGrpSpPr>
        <p:grpSpPr bwMode="auto">
          <a:xfrm>
            <a:off x="3856038" y="2057400"/>
            <a:ext cx="2514600" cy="558800"/>
            <a:chOff x="1392" y="2448"/>
            <a:chExt cx="1584" cy="352"/>
          </a:xfrm>
        </p:grpSpPr>
        <p:sp>
          <p:nvSpPr>
            <p:cNvPr id="26634" name="Rectangle 114"/>
            <p:cNvSpPr>
              <a:spLocks noChangeArrowheads="1"/>
            </p:cNvSpPr>
            <p:nvPr/>
          </p:nvSpPr>
          <p:spPr bwMode="auto">
            <a:xfrm>
              <a:off x="1728" y="2448"/>
              <a:ext cx="1248" cy="352"/>
            </a:xfrm>
            <a:prstGeom prst="rect">
              <a:avLst/>
            </a:prstGeom>
            <a:solidFill>
              <a:srgbClr val="CC0000"/>
            </a:solidFill>
            <a:ln w="12700">
              <a:solidFill>
                <a:schemeClr val="tx1"/>
              </a:solidFill>
              <a:miter lim="800000"/>
              <a:headEnd/>
              <a:tailEnd/>
            </a:ln>
            <a:effectLst>
              <a:outerShdw dist="71842" dir="2700000" algn="ctr" rotWithShape="0">
                <a:schemeClr val="tx2"/>
              </a:outerShdw>
            </a:effectLst>
          </p:spPr>
          <p:txBody>
            <a:bodyPr lIns="90488" tIns="44450" rIns="90488" bIns="44450">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spcBef>
                  <a:spcPct val="50000"/>
                </a:spcBef>
              </a:pPr>
              <a:r>
                <a:rPr lang="en-US" altLang="en-US" sz="3000">
                  <a:solidFill>
                    <a:schemeClr val="bg1"/>
                  </a:solidFill>
                  <a:ea typeface="Arial Unicode MS" panose="020B0604020202020204" pitchFamily="34" charset="-128"/>
                  <a:cs typeface="Arial Unicode MS" panose="020B0604020202020204" pitchFamily="34" charset="-128"/>
                </a:rPr>
                <a:t>LN CPP ↑</a:t>
              </a:r>
            </a:p>
          </p:txBody>
        </p:sp>
        <p:sp>
          <p:nvSpPr>
            <p:cNvPr id="26635" name="AutoShape 115"/>
            <p:cNvSpPr>
              <a:spLocks noChangeArrowheads="1"/>
            </p:cNvSpPr>
            <p:nvPr/>
          </p:nvSpPr>
          <p:spPr bwMode="auto">
            <a:xfrm>
              <a:off x="1392" y="2544"/>
              <a:ext cx="240" cy="192"/>
            </a:xfrm>
            <a:prstGeom prst="rightArrow">
              <a:avLst>
                <a:gd name="adj1" fmla="val 50000"/>
                <a:gd name="adj2" fmla="val 31250"/>
              </a:avLst>
            </a:prstGeom>
            <a:solidFill>
              <a:srgbClr val="CC0000"/>
            </a:solidFill>
            <a:ln w="9525">
              <a:solidFill>
                <a:schemeClr val="tx1"/>
              </a:solidFill>
              <a:miter lim="800000"/>
              <a:headEnd/>
              <a:tailEnd/>
            </a:ln>
          </p:spPr>
          <p:txBody>
            <a:bodyPr wrap="none" anchor="ct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endParaRPr lang="en-US" altLang="en-US"/>
            </a:p>
          </p:txBody>
        </p:sp>
      </p:grpSp>
      <p:grpSp>
        <p:nvGrpSpPr>
          <p:cNvPr id="26631" name="Group 121"/>
          <p:cNvGrpSpPr>
            <a:grpSpLocks/>
          </p:cNvGrpSpPr>
          <p:nvPr/>
        </p:nvGrpSpPr>
        <p:grpSpPr bwMode="auto">
          <a:xfrm>
            <a:off x="6599238" y="1905000"/>
            <a:ext cx="1981200" cy="990600"/>
            <a:chOff x="3648" y="2688"/>
            <a:chExt cx="1248" cy="624"/>
          </a:xfrm>
        </p:grpSpPr>
        <p:sp>
          <p:nvSpPr>
            <p:cNvPr id="26632" name="AutoShape 110"/>
            <p:cNvSpPr>
              <a:spLocks/>
            </p:cNvSpPr>
            <p:nvPr/>
          </p:nvSpPr>
          <p:spPr bwMode="auto">
            <a:xfrm>
              <a:off x="3648" y="2688"/>
              <a:ext cx="96" cy="624"/>
            </a:xfrm>
            <a:prstGeom prst="leftBrace">
              <a:avLst>
                <a:gd name="adj1" fmla="val 54167"/>
                <a:gd name="adj2" fmla="val 50000"/>
              </a:avLst>
            </a:prstGeom>
            <a:noFill/>
            <a:ln w="28575">
              <a:solidFill>
                <a:schemeClr val="tx2"/>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endParaRPr lang="en-US" altLang="en-US"/>
            </a:p>
          </p:txBody>
        </p:sp>
        <p:sp>
          <p:nvSpPr>
            <p:cNvPr id="26633" name="Text Box 120"/>
            <p:cNvSpPr txBox="1">
              <a:spLocks noChangeArrowheads="1"/>
            </p:cNvSpPr>
            <p:nvPr/>
          </p:nvSpPr>
          <p:spPr bwMode="auto">
            <a:xfrm>
              <a:off x="3792" y="2784"/>
              <a:ext cx="1104" cy="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lnSpc>
                  <a:spcPct val="70000"/>
                </a:lnSpc>
                <a:spcBef>
                  <a:spcPct val="50000"/>
                </a:spcBef>
              </a:pPr>
              <a:r>
                <a:rPr lang="en-US" altLang="en-US" sz="2400" b="1">
                  <a:solidFill>
                    <a:schemeClr val="tx2"/>
                  </a:solidFill>
                  <a:latin typeface="Times New Roman" panose="02020603050405020304" pitchFamily="18" charset="0"/>
                  <a:cs typeface="Times New Roman" panose="02020603050405020304" pitchFamily="18" charset="0"/>
                </a:rPr>
                <a:t>Nợ 911</a:t>
              </a:r>
            </a:p>
            <a:p>
              <a:pPr eaLnBrk="1" hangingPunct="1">
                <a:lnSpc>
                  <a:spcPct val="70000"/>
                </a:lnSpc>
                <a:spcBef>
                  <a:spcPct val="50000"/>
                </a:spcBef>
              </a:pPr>
              <a:r>
                <a:rPr lang="en-US" altLang="en-US" sz="2400" b="1">
                  <a:solidFill>
                    <a:schemeClr val="tx2"/>
                  </a:solidFill>
                  <a:latin typeface="Times New Roman" panose="02020603050405020304" pitchFamily="18" charset="0"/>
                  <a:cs typeface="Times New Roman" panose="02020603050405020304" pitchFamily="18" charset="0"/>
                </a:rPr>
                <a:t>    Có 4212</a:t>
              </a:r>
            </a:p>
          </p:txBody>
        </p:sp>
      </p:grpSp>
    </p:spTree>
    <p:extLst>
      <p:ext uri="{BB962C8B-B14F-4D97-AF65-F5344CB8AC3E}">
        <p14:creationId xmlns:p14="http://schemas.microsoft.com/office/powerpoint/2010/main" val="31124346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64891"/>
                                        </p:tgtEl>
                                        <p:attrNameLst>
                                          <p:attrName>style.visibility</p:attrName>
                                        </p:attrNameLst>
                                      </p:cBhvr>
                                      <p:to>
                                        <p:strVal val="visible"/>
                                      </p:to>
                                    </p:set>
                                    <p:animEffect transition="in" filter="checkerboard(across)">
                                      <p:cBhvr>
                                        <p:cTn id="7" dur="500"/>
                                        <p:tgtEl>
                                          <p:spTgt spid="1648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891"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Content Placeholder 2"/>
          <p:cNvSpPr>
            <a:spLocks noGrp="1"/>
          </p:cNvSpPr>
          <p:nvPr>
            <p:ph idx="4294967295"/>
          </p:nvPr>
        </p:nvSpPr>
        <p:spPr>
          <a:xfrm>
            <a:off x="427038" y="228600"/>
            <a:ext cx="8686800" cy="1371600"/>
          </a:xfrm>
          <a:solidFill>
            <a:schemeClr val="bg1"/>
          </a:solidFill>
          <a:ln w="38100" cmpd="dbl">
            <a:solidFill>
              <a:schemeClr val="tx2"/>
            </a:solidFill>
            <a:miter lim="800000"/>
            <a:headEnd/>
            <a:tailEnd/>
          </a:ln>
        </p:spPr>
        <p:txBody>
          <a:bodyPr/>
          <a:lstStyle/>
          <a:p>
            <a:pPr marL="0" indent="0" algn="just" eaLnBrk="1" hangingPunct="1">
              <a:buFont typeface="Wingdings" panose="05000000000000000000" pitchFamily="2" charset="2"/>
              <a:buNone/>
            </a:pPr>
            <a:r>
              <a:rPr lang="en-US" altLang="en-US" sz="2800" smtClean="0">
                <a:solidFill>
                  <a:schemeClr val="tx2"/>
                </a:solidFill>
                <a:latin typeface="Times New Roman" panose="02020603050405020304" pitchFamily="18" charset="0"/>
                <a:cs typeface="Times New Roman" panose="02020603050405020304" pitchFamily="18" charset="0"/>
              </a:rPr>
              <a:t>Căn cứ vào quyết định của Hội đồng quản trị, trích quỹ đầu tư phát triển 30.000.000 đ, công bố chia lãi bằng tiền mặt 6 tháng cuối năm cho cổ đông 50.000.000 đ</a:t>
            </a:r>
          </a:p>
        </p:txBody>
      </p:sp>
      <p:sp>
        <p:nvSpPr>
          <p:cNvPr id="164891" name="Content Placeholder 2"/>
          <p:cNvSpPr>
            <a:spLocks/>
          </p:cNvSpPr>
          <p:nvPr/>
        </p:nvSpPr>
        <p:spPr bwMode="auto">
          <a:xfrm>
            <a:off x="2484438" y="3505200"/>
            <a:ext cx="4648200" cy="1524000"/>
          </a:xfrm>
          <a:prstGeom prst="rect">
            <a:avLst/>
          </a:prstGeom>
          <a:solidFill>
            <a:schemeClr val="bg1"/>
          </a:solidFill>
          <a:ln w="76200" cmpd="tri">
            <a:solidFill>
              <a:schemeClr val="tx2"/>
            </a:solidFill>
            <a:miter lim="800000"/>
            <a:headEnd/>
            <a:tailEnd/>
          </a:ln>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spcBef>
                <a:spcPct val="20000"/>
              </a:spcBef>
              <a:buClr>
                <a:schemeClr val="hlink"/>
              </a:buClr>
              <a:buFont typeface="Wingdings" panose="05000000000000000000" pitchFamily="2" charset="2"/>
              <a:buNone/>
            </a:pPr>
            <a:r>
              <a:rPr lang="nl-NL" altLang="en-US">
                <a:solidFill>
                  <a:srgbClr val="080002"/>
                </a:solidFill>
              </a:rPr>
              <a:t>Nợ  4212:          80.000.000</a:t>
            </a:r>
          </a:p>
          <a:p>
            <a:pPr algn="just" eaLnBrk="1" hangingPunct="1">
              <a:spcBef>
                <a:spcPct val="20000"/>
              </a:spcBef>
              <a:buClr>
                <a:schemeClr val="hlink"/>
              </a:buClr>
              <a:buFont typeface="Wingdings" panose="05000000000000000000" pitchFamily="2" charset="2"/>
              <a:buNone/>
            </a:pPr>
            <a:r>
              <a:rPr lang="nl-NL" altLang="en-US">
                <a:solidFill>
                  <a:srgbClr val="080002"/>
                </a:solidFill>
              </a:rPr>
              <a:t>   Có   414:             30.000.000</a:t>
            </a:r>
          </a:p>
          <a:p>
            <a:pPr algn="just" eaLnBrk="1" hangingPunct="1">
              <a:spcBef>
                <a:spcPct val="20000"/>
              </a:spcBef>
              <a:buClr>
                <a:schemeClr val="hlink"/>
              </a:buClr>
              <a:buFont typeface="Wingdings" panose="05000000000000000000" pitchFamily="2" charset="2"/>
              <a:buNone/>
            </a:pPr>
            <a:r>
              <a:rPr lang="nl-NL" altLang="en-US">
                <a:solidFill>
                  <a:srgbClr val="080002"/>
                </a:solidFill>
              </a:rPr>
              <a:t>   Có 3388:             50.000.000</a:t>
            </a:r>
          </a:p>
          <a:p>
            <a:pPr algn="just" eaLnBrk="1" hangingPunct="1">
              <a:spcBef>
                <a:spcPct val="20000"/>
              </a:spcBef>
              <a:buClr>
                <a:schemeClr val="hlink"/>
              </a:buClr>
              <a:buFont typeface="Wingdings" panose="05000000000000000000" pitchFamily="2" charset="2"/>
              <a:buNone/>
            </a:pPr>
            <a:r>
              <a:rPr lang="nl-NL" altLang="en-US">
                <a:solidFill>
                  <a:srgbClr val="080002"/>
                </a:solidFill>
              </a:rPr>
              <a:t>    </a:t>
            </a:r>
          </a:p>
        </p:txBody>
      </p:sp>
      <p:sp>
        <p:nvSpPr>
          <p:cNvPr id="27652" name="Text Box 93"/>
          <p:cNvSpPr txBox="1">
            <a:spLocks noChangeArrowheads="1"/>
          </p:cNvSpPr>
          <p:nvPr/>
        </p:nvSpPr>
        <p:spPr bwMode="auto">
          <a:xfrm>
            <a:off x="4618038" y="2819400"/>
            <a:ext cx="5334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spcBef>
                <a:spcPct val="50000"/>
              </a:spcBef>
            </a:pPr>
            <a:endParaRPr lang="en-US" altLang="en-US" sz="3600" b="1">
              <a:solidFill>
                <a:schemeClr val="tx2"/>
              </a:solidFill>
              <a:latin typeface="Arial" panose="020B0604020202020204" pitchFamily="34" charset="0"/>
            </a:endParaRPr>
          </a:p>
        </p:txBody>
      </p:sp>
      <p:sp>
        <p:nvSpPr>
          <p:cNvPr id="27653" name="Text Box 21"/>
          <p:cNvSpPr txBox="1">
            <a:spLocks noChangeArrowheads="1"/>
          </p:cNvSpPr>
          <p:nvPr/>
        </p:nvSpPr>
        <p:spPr bwMode="auto">
          <a:xfrm>
            <a:off x="2332038" y="2057400"/>
            <a:ext cx="28194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spcBef>
                <a:spcPct val="50000"/>
              </a:spcBef>
              <a:buClr>
                <a:schemeClr val="tx2"/>
              </a:buClr>
              <a:buFont typeface="Wingdings" panose="05000000000000000000" pitchFamily="2" charset="2"/>
              <a:buChar char="§"/>
            </a:pPr>
            <a:r>
              <a:rPr lang="en-US" altLang="en-US" sz="2800">
                <a:solidFill>
                  <a:schemeClr val="tx2"/>
                </a:solidFill>
                <a:latin typeface="Times New Roman" panose="02020603050405020304" pitchFamily="18" charset="0"/>
                <a:cs typeface="Times New Roman" panose="02020603050405020304" pitchFamily="18" charset="0"/>
              </a:rPr>
              <a:t> </a:t>
            </a:r>
            <a:r>
              <a:rPr lang="en-US" altLang="en-US" sz="2800" b="1" i="1" u="sng">
                <a:solidFill>
                  <a:schemeClr val="tx2"/>
                </a:solidFill>
                <a:latin typeface="Times New Roman" panose="02020603050405020304" pitchFamily="18" charset="0"/>
                <a:cs typeface="Times New Roman" panose="02020603050405020304" pitchFamily="18" charset="0"/>
              </a:rPr>
              <a:t>Trích lập quỹ</a:t>
            </a:r>
          </a:p>
        </p:txBody>
      </p:sp>
      <p:grpSp>
        <p:nvGrpSpPr>
          <p:cNvPr id="27654" name="Group 116"/>
          <p:cNvGrpSpPr>
            <a:grpSpLocks/>
          </p:cNvGrpSpPr>
          <p:nvPr/>
        </p:nvGrpSpPr>
        <p:grpSpPr bwMode="auto">
          <a:xfrm>
            <a:off x="5151438" y="2057400"/>
            <a:ext cx="2514600" cy="558800"/>
            <a:chOff x="1392" y="2448"/>
            <a:chExt cx="1584" cy="352"/>
          </a:xfrm>
        </p:grpSpPr>
        <p:sp>
          <p:nvSpPr>
            <p:cNvPr id="27655" name="Rectangle 114"/>
            <p:cNvSpPr>
              <a:spLocks noChangeArrowheads="1"/>
            </p:cNvSpPr>
            <p:nvPr/>
          </p:nvSpPr>
          <p:spPr bwMode="auto">
            <a:xfrm>
              <a:off x="1728" y="2448"/>
              <a:ext cx="1248" cy="352"/>
            </a:xfrm>
            <a:prstGeom prst="rect">
              <a:avLst/>
            </a:prstGeom>
            <a:solidFill>
              <a:srgbClr val="CC0000"/>
            </a:solidFill>
            <a:ln w="12700">
              <a:solidFill>
                <a:schemeClr val="tx1"/>
              </a:solidFill>
              <a:miter lim="800000"/>
              <a:headEnd/>
              <a:tailEnd/>
            </a:ln>
            <a:effectLst>
              <a:outerShdw dist="71842" dir="2700000" algn="ctr" rotWithShape="0">
                <a:schemeClr val="tx2"/>
              </a:outerShdw>
            </a:effectLst>
          </p:spPr>
          <p:txBody>
            <a:bodyPr lIns="90488" tIns="44450" rIns="90488" bIns="44450">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spcBef>
                  <a:spcPct val="50000"/>
                </a:spcBef>
              </a:pPr>
              <a:r>
                <a:rPr lang="en-US" altLang="en-US" sz="3000">
                  <a:solidFill>
                    <a:schemeClr val="bg1"/>
                  </a:solidFill>
                  <a:ea typeface="Arial Unicode MS" panose="020B0604020202020204" pitchFamily="34" charset="-128"/>
                  <a:cs typeface="Arial Unicode MS" panose="020B0604020202020204" pitchFamily="34" charset="-128"/>
                </a:rPr>
                <a:t>LN CPP ↓</a:t>
              </a:r>
            </a:p>
          </p:txBody>
        </p:sp>
        <p:sp>
          <p:nvSpPr>
            <p:cNvPr id="27656" name="AutoShape 115"/>
            <p:cNvSpPr>
              <a:spLocks noChangeArrowheads="1"/>
            </p:cNvSpPr>
            <p:nvPr/>
          </p:nvSpPr>
          <p:spPr bwMode="auto">
            <a:xfrm>
              <a:off x="1392" y="2544"/>
              <a:ext cx="240" cy="192"/>
            </a:xfrm>
            <a:prstGeom prst="rightArrow">
              <a:avLst>
                <a:gd name="adj1" fmla="val 50000"/>
                <a:gd name="adj2" fmla="val 31250"/>
              </a:avLst>
            </a:prstGeom>
            <a:solidFill>
              <a:srgbClr val="CC0000"/>
            </a:solidFill>
            <a:ln w="9525">
              <a:solidFill>
                <a:schemeClr val="tx1"/>
              </a:solidFill>
              <a:miter lim="800000"/>
              <a:headEnd/>
              <a:tailEnd/>
            </a:ln>
          </p:spPr>
          <p:txBody>
            <a:bodyPr wrap="none" anchor="ct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endParaRPr lang="en-US" altLang="en-US"/>
            </a:p>
          </p:txBody>
        </p:sp>
      </p:grpSp>
    </p:spTree>
    <p:extLst>
      <p:ext uri="{BB962C8B-B14F-4D97-AF65-F5344CB8AC3E}">
        <p14:creationId xmlns:p14="http://schemas.microsoft.com/office/powerpoint/2010/main" val="167165031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64891"/>
                                        </p:tgtEl>
                                        <p:attrNameLst>
                                          <p:attrName>style.visibility</p:attrName>
                                        </p:attrNameLst>
                                      </p:cBhvr>
                                      <p:to>
                                        <p:strVal val="visible"/>
                                      </p:to>
                                    </p:set>
                                    <p:animEffect transition="in" filter="checkerboard(across)">
                                      <p:cBhvr>
                                        <p:cTn id="7" dur="500"/>
                                        <p:tgtEl>
                                          <p:spTgt spid="1648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891"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Content Placeholder 2"/>
          <p:cNvSpPr>
            <a:spLocks noGrp="1"/>
          </p:cNvSpPr>
          <p:nvPr>
            <p:ph idx="4294967295"/>
          </p:nvPr>
        </p:nvSpPr>
        <p:spPr>
          <a:xfrm>
            <a:off x="427038" y="304800"/>
            <a:ext cx="8686800" cy="990600"/>
          </a:xfrm>
          <a:solidFill>
            <a:schemeClr val="bg1"/>
          </a:solidFill>
          <a:ln w="38100" cmpd="dbl">
            <a:solidFill>
              <a:schemeClr val="tx2"/>
            </a:solidFill>
            <a:miter lim="800000"/>
            <a:headEnd/>
            <a:tailEnd/>
          </a:ln>
        </p:spPr>
        <p:txBody>
          <a:bodyPr/>
          <a:lstStyle/>
          <a:p>
            <a:pPr marL="0" indent="0" algn="just" eaLnBrk="1" hangingPunct="1">
              <a:buFont typeface="Wingdings" panose="05000000000000000000" pitchFamily="2" charset="2"/>
              <a:buNone/>
            </a:pPr>
            <a:r>
              <a:rPr lang="en-US" altLang="en-US" sz="2800" smtClean="0">
                <a:solidFill>
                  <a:schemeClr val="tx2"/>
                </a:solidFill>
                <a:latin typeface="Times New Roman" panose="02020603050405020304" pitchFamily="18" charset="0"/>
                <a:cs typeface="Times New Roman" panose="02020603050405020304" pitchFamily="18" charset="0"/>
              </a:rPr>
              <a:t>01/01/X+1, chuyển LN chưa phân phối thành LN chưa phân phối năm trước</a:t>
            </a:r>
          </a:p>
        </p:txBody>
      </p:sp>
      <p:sp>
        <p:nvSpPr>
          <p:cNvPr id="164891" name="Content Placeholder 2"/>
          <p:cNvSpPr>
            <a:spLocks/>
          </p:cNvSpPr>
          <p:nvPr/>
        </p:nvSpPr>
        <p:spPr bwMode="auto">
          <a:xfrm>
            <a:off x="2560638" y="2286000"/>
            <a:ext cx="5181600" cy="1219200"/>
          </a:xfrm>
          <a:prstGeom prst="rect">
            <a:avLst/>
          </a:prstGeom>
          <a:solidFill>
            <a:schemeClr val="bg1"/>
          </a:solidFill>
          <a:ln w="76200" cmpd="tri">
            <a:solidFill>
              <a:schemeClr val="tx2"/>
            </a:solidFill>
            <a:miter lim="800000"/>
            <a:headEnd/>
            <a:tailEnd/>
          </a:ln>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spcBef>
                <a:spcPct val="20000"/>
              </a:spcBef>
              <a:buClr>
                <a:schemeClr val="hlink"/>
              </a:buClr>
              <a:buFont typeface="Wingdings" panose="05000000000000000000" pitchFamily="2" charset="2"/>
              <a:buNone/>
            </a:pPr>
            <a:r>
              <a:rPr lang="nl-NL" altLang="en-US" sz="2400">
                <a:solidFill>
                  <a:srgbClr val="080002"/>
                </a:solidFill>
              </a:rPr>
              <a:t>Nợ  4212:          170.000.000</a:t>
            </a:r>
          </a:p>
          <a:p>
            <a:pPr algn="just" eaLnBrk="1" hangingPunct="1">
              <a:spcBef>
                <a:spcPct val="20000"/>
              </a:spcBef>
              <a:buClr>
                <a:schemeClr val="hlink"/>
              </a:buClr>
              <a:buFont typeface="Wingdings" panose="05000000000000000000" pitchFamily="2" charset="2"/>
              <a:buNone/>
            </a:pPr>
            <a:r>
              <a:rPr lang="nl-NL" altLang="en-US" sz="2400">
                <a:solidFill>
                  <a:srgbClr val="080002"/>
                </a:solidFill>
              </a:rPr>
              <a:t>   Có   4211:             170.000.000    </a:t>
            </a:r>
          </a:p>
        </p:txBody>
      </p:sp>
      <p:sp>
        <p:nvSpPr>
          <p:cNvPr id="28676" name="Text Box 93"/>
          <p:cNvSpPr txBox="1">
            <a:spLocks noChangeArrowheads="1"/>
          </p:cNvSpPr>
          <p:nvPr/>
        </p:nvSpPr>
        <p:spPr bwMode="auto">
          <a:xfrm>
            <a:off x="4618038" y="2819400"/>
            <a:ext cx="5334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spcBef>
                <a:spcPct val="50000"/>
              </a:spcBef>
            </a:pPr>
            <a:endParaRPr lang="en-US" altLang="en-US" sz="3600" b="1">
              <a:solidFill>
                <a:schemeClr val="tx2"/>
              </a:solidFill>
              <a:latin typeface="Arial" panose="020B0604020202020204" pitchFamily="34" charset="0"/>
            </a:endParaRPr>
          </a:p>
        </p:txBody>
      </p:sp>
    </p:spTree>
    <p:extLst>
      <p:ext uri="{BB962C8B-B14F-4D97-AF65-F5344CB8AC3E}">
        <p14:creationId xmlns:p14="http://schemas.microsoft.com/office/powerpoint/2010/main" val="51458701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64891"/>
                                        </p:tgtEl>
                                        <p:attrNameLst>
                                          <p:attrName>style.visibility</p:attrName>
                                        </p:attrNameLst>
                                      </p:cBhvr>
                                      <p:to>
                                        <p:strVal val="visible"/>
                                      </p:to>
                                    </p:set>
                                    <p:animEffect transition="in" filter="checkerboard(across)">
                                      <p:cBhvr>
                                        <p:cTn id="7" dur="500"/>
                                        <p:tgtEl>
                                          <p:spTgt spid="1648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891"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Content Placeholder 2"/>
          <p:cNvSpPr>
            <a:spLocks noGrp="1"/>
          </p:cNvSpPr>
          <p:nvPr>
            <p:ph idx="4294967295"/>
          </p:nvPr>
        </p:nvSpPr>
        <p:spPr>
          <a:xfrm>
            <a:off x="309563" y="228600"/>
            <a:ext cx="8686800" cy="1752600"/>
          </a:xfrm>
          <a:solidFill>
            <a:schemeClr val="bg1"/>
          </a:solidFill>
          <a:ln w="38100" cmpd="dbl">
            <a:solidFill>
              <a:schemeClr val="tx2"/>
            </a:solidFill>
            <a:miter lim="800000"/>
            <a:headEnd/>
            <a:tailEnd/>
          </a:ln>
        </p:spPr>
        <p:txBody>
          <a:bodyPr/>
          <a:lstStyle/>
          <a:p>
            <a:pPr marL="0" indent="0" algn="just" eaLnBrk="1" hangingPunct="1">
              <a:buFont typeface="Wingdings" panose="05000000000000000000" pitchFamily="2" charset="2"/>
              <a:buNone/>
            </a:pPr>
            <a:r>
              <a:rPr lang="en-US" altLang="en-US" sz="2800" smtClean="0">
                <a:solidFill>
                  <a:schemeClr val="tx2"/>
                </a:solidFill>
                <a:latin typeface="Times New Roman" panose="02020603050405020304" pitchFamily="18" charset="0"/>
                <a:cs typeface="Times New Roman" panose="02020603050405020304" pitchFamily="18" charset="0"/>
              </a:rPr>
              <a:t>15/3/X+1: HĐQT quyết định trích từ lợi nhuận năm trước để chia thêm cho cổ đông 20.000.000 đ, trích thêm quỹ ĐTPT 50.000.000đ, phần còn lại bổ sung VG CSH.</a:t>
            </a:r>
          </a:p>
        </p:txBody>
      </p:sp>
      <p:sp>
        <p:nvSpPr>
          <p:cNvPr id="164891" name="Content Placeholder 2"/>
          <p:cNvSpPr>
            <a:spLocks/>
          </p:cNvSpPr>
          <p:nvPr/>
        </p:nvSpPr>
        <p:spPr bwMode="auto">
          <a:xfrm>
            <a:off x="2366963" y="3733800"/>
            <a:ext cx="5181600" cy="2133600"/>
          </a:xfrm>
          <a:prstGeom prst="rect">
            <a:avLst/>
          </a:prstGeom>
          <a:solidFill>
            <a:schemeClr val="bg1"/>
          </a:solidFill>
          <a:ln w="76200" cmpd="tri">
            <a:solidFill>
              <a:schemeClr val="tx2"/>
            </a:solidFill>
            <a:miter lim="800000"/>
            <a:headEnd/>
            <a:tailEnd/>
          </a:ln>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spcBef>
                <a:spcPct val="20000"/>
              </a:spcBef>
              <a:buClr>
                <a:schemeClr val="hlink"/>
              </a:buClr>
              <a:buFont typeface="Wingdings" panose="05000000000000000000" pitchFamily="2" charset="2"/>
              <a:buNone/>
            </a:pPr>
            <a:r>
              <a:rPr lang="nl-NL" altLang="en-US" sz="2400">
                <a:solidFill>
                  <a:srgbClr val="080002"/>
                </a:solidFill>
              </a:rPr>
              <a:t>Nợ  4211:          170.000.000</a:t>
            </a:r>
          </a:p>
          <a:p>
            <a:pPr algn="just" eaLnBrk="1" hangingPunct="1">
              <a:spcBef>
                <a:spcPct val="20000"/>
              </a:spcBef>
              <a:buClr>
                <a:schemeClr val="hlink"/>
              </a:buClr>
              <a:buFont typeface="Wingdings" panose="05000000000000000000" pitchFamily="2" charset="2"/>
              <a:buNone/>
            </a:pPr>
            <a:r>
              <a:rPr lang="nl-NL" altLang="en-US" sz="2400">
                <a:solidFill>
                  <a:srgbClr val="080002"/>
                </a:solidFill>
              </a:rPr>
              <a:t>   Có   414:                 50.000.000</a:t>
            </a:r>
          </a:p>
          <a:p>
            <a:pPr algn="just" eaLnBrk="1" hangingPunct="1">
              <a:spcBef>
                <a:spcPct val="20000"/>
              </a:spcBef>
              <a:buClr>
                <a:schemeClr val="hlink"/>
              </a:buClr>
              <a:buFont typeface="Wingdings" panose="05000000000000000000" pitchFamily="2" charset="2"/>
              <a:buNone/>
            </a:pPr>
            <a:r>
              <a:rPr lang="nl-NL" altLang="en-US" sz="2400">
                <a:solidFill>
                  <a:srgbClr val="080002"/>
                </a:solidFill>
              </a:rPr>
              <a:t>   Có 3388:                 20.000.000</a:t>
            </a:r>
          </a:p>
          <a:p>
            <a:pPr algn="just" eaLnBrk="1" hangingPunct="1">
              <a:spcBef>
                <a:spcPct val="20000"/>
              </a:spcBef>
              <a:buClr>
                <a:schemeClr val="hlink"/>
              </a:buClr>
              <a:buFont typeface="Wingdings" panose="05000000000000000000" pitchFamily="2" charset="2"/>
              <a:buNone/>
            </a:pPr>
            <a:r>
              <a:rPr lang="nl-NL" altLang="en-US" sz="2400">
                <a:solidFill>
                  <a:srgbClr val="080002"/>
                </a:solidFill>
              </a:rPr>
              <a:t>   Có   411:               100.000.000</a:t>
            </a:r>
          </a:p>
          <a:p>
            <a:pPr algn="just" eaLnBrk="1" hangingPunct="1">
              <a:spcBef>
                <a:spcPct val="20000"/>
              </a:spcBef>
              <a:buClr>
                <a:schemeClr val="hlink"/>
              </a:buClr>
              <a:buFont typeface="Wingdings" panose="05000000000000000000" pitchFamily="2" charset="2"/>
              <a:buNone/>
            </a:pPr>
            <a:endParaRPr lang="nl-NL" altLang="en-US" sz="2400">
              <a:solidFill>
                <a:srgbClr val="080002"/>
              </a:solidFill>
            </a:endParaRPr>
          </a:p>
          <a:p>
            <a:pPr algn="just" eaLnBrk="1" hangingPunct="1">
              <a:spcBef>
                <a:spcPct val="20000"/>
              </a:spcBef>
              <a:buClr>
                <a:schemeClr val="hlink"/>
              </a:buClr>
              <a:buFont typeface="Wingdings" panose="05000000000000000000" pitchFamily="2" charset="2"/>
              <a:buNone/>
            </a:pPr>
            <a:r>
              <a:rPr lang="nl-NL" altLang="en-US" sz="2400">
                <a:solidFill>
                  <a:srgbClr val="080002"/>
                </a:solidFill>
              </a:rPr>
              <a:t>    </a:t>
            </a:r>
          </a:p>
        </p:txBody>
      </p:sp>
      <p:sp>
        <p:nvSpPr>
          <p:cNvPr id="29700" name="Text Box 93"/>
          <p:cNvSpPr txBox="1">
            <a:spLocks noChangeArrowheads="1"/>
          </p:cNvSpPr>
          <p:nvPr/>
        </p:nvSpPr>
        <p:spPr bwMode="auto">
          <a:xfrm>
            <a:off x="4500563" y="2971800"/>
            <a:ext cx="5334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spcBef>
                <a:spcPct val="50000"/>
              </a:spcBef>
            </a:pPr>
            <a:endParaRPr lang="en-US" altLang="en-US" sz="3600" b="1">
              <a:solidFill>
                <a:schemeClr val="tx2"/>
              </a:solidFill>
              <a:latin typeface="Arial" panose="020B0604020202020204" pitchFamily="34" charset="0"/>
            </a:endParaRPr>
          </a:p>
        </p:txBody>
      </p:sp>
      <p:sp>
        <p:nvSpPr>
          <p:cNvPr id="29701" name="Text Box 21"/>
          <p:cNvSpPr txBox="1">
            <a:spLocks noChangeArrowheads="1"/>
          </p:cNvSpPr>
          <p:nvPr/>
        </p:nvSpPr>
        <p:spPr bwMode="auto">
          <a:xfrm>
            <a:off x="995363" y="2286000"/>
            <a:ext cx="52578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spcBef>
                <a:spcPct val="50000"/>
              </a:spcBef>
              <a:buClr>
                <a:schemeClr val="tx2"/>
              </a:buClr>
              <a:buFont typeface="Wingdings" panose="05000000000000000000" pitchFamily="2" charset="2"/>
              <a:buChar char="§"/>
            </a:pPr>
            <a:r>
              <a:rPr lang="en-US" altLang="en-US" sz="2800">
                <a:solidFill>
                  <a:schemeClr val="tx2"/>
                </a:solidFill>
                <a:latin typeface="Times New Roman" panose="02020603050405020304" pitchFamily="18" charset="0"/>
                <a:cs typeface="Times New Roman" panose="02020603050405020304" pitchFamily="18" charset="0"/>
              </a:rPr>
              <a:t> </a:t>
            </a:r>
            <a:r>
              <a:rPr lang="en-US" altLang="en-US" sz="2800" b="1" i="1" u="sng">
                <a:solidFill>
                  <a:schemeClr val="tx2"/>
                </a:solidFill>
                <a:latin typeface="Times New Roman" panose="02020603050405020304" pitchFamily="18" charset="0"/>
                <a:cs typeface="Times New Roman" panose="02020603050405020304" pitchFamily="18" charset="0"/>
              </a:rPr>
              <a:t>Trích lập quỹ, bổ sung VG CSH</a:t>
            </a:r>
          </a:p>
        </p:txBody>
      </p:sp>
      <p:grpSp>
        <p:nvGrpSpPr>
          <p:cNvPr id="29702" name="Group 116"/>
          <p:cNvGrpSpPr>
            <a:grpSpLocks/>
          </p:cNvGrpSpPr>
          <p:nvPr/>
        </p:nvGrpSpPr>
        <p:grpSpPr bwMode="auto">
          <a:xfrm>
            <a:off x="6481763" y="2514600"/>
            <a:ext cx="2514600" cy="558800"/>
            <a:chOff x="1392" y="2448"/>
            <a:chExt cx="1584" cy="352"/>
          </a:xfrm>
        </p:grpSpPr>
        <p:sp>
          <p:nvSpPr>
            <p:cNvPr id="29703" name="Rectangle 114"/>
            <p:cNvSpPr>
              <a:spLocks noChangeArrowheads="1"/>
            </p:cNvSpPr>
            <p:nvPr/>
          </p:nvSpPr>
          <p:spPr bwMode="auto">
            <a:xfrm>
              <a:off x="1728" y="2448"/>
              <a:ext cx="1248" cy="352"/>
            </a:xfrm>
            <a:prstGeom prst="rect">
              <a:avLst/>
            </a:prstGeom>
            <a:solidFill>
              <a:srgbClr val="CC0000"/>
            </a:solidFill>
            <a:ln w="12700">
              <a:solidFill>
                <a:schemeClr val="tx1"/>
              </a:solidFill>
              <a:miter lim="800000"/>
              <a:headEnd/>
              <a:tailEnd/>
            </a:ln>
            <a:effectLst>
              <a:outerShdw dist="71842" dir="2700000" algn="ctr" rotWithShape="0">
                <a:schemeClr val="tx2"/>
              </a:outerShdw>
            </a:effectLst>
          </p:spPr>
          <p:txBody>
            <a:bodyPr lIns="90488" tIns="44450" rIns="90488" bIns="44450">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spcBef>
                  <a:spcPct val="50000"/>
                </a:spcBef>
              </a:pPr>
              <a:r>
                <a:rPr lang="en-US" altLang="en-US" sz="3000">
                  <a:solidFill>
                    <a:schemeClr val="bg1"/>
                  </a:solidFill>
                  <a:ea typeface="Arial Unicode MS" panose="020B0604020202020204" pitchFamily="34" charset="-128"/>
                  <a:cs typeface="Arial Unicode MS" panose="020B0604020202020204" pitchFamily="34" charset="-128"/>
                </a:rPr>
                <a:t>LN CPP ↓</a:t>
              </a:r>
            </a:p>
          </p:txBody>
        </p:sp>
        <p:sp>
          <p:nvSpPr>
            <p:cNvPr id="29704" name="AutoShape 115"/>
            <p:cNvSpPr>
              <a:spLocks noChangeArrowheads="1"/>
            </p:cNvSpPr>
            <p:nvPr/>
          </p:nvSpPr>
          <p:spPr bwMode="auto">
            <a:xfrm>
              <a:off x="1392" y="2544"/>
              <a:ext cx="240" cy="192"/>
            </a:xfrm>
            <a:prstGeom prst="rightArrow">
              <a:avLst>
                <a:gd name="adj1" fmla="val 50000"/>
                <a:gd name="adj2" fmla="val 31250"/>
              </a:avLst>
            </a:prstGeom>
            <a:solidFill>
              <a:srgbClr val="CC0000"/>
            </a:solidFill>
            <a:ln w="9525">
              <a:solidFill>
                <a:schemeClr val="tx1"/>
              </a:solidFill>
              <a:miter lim="800000"/>
              <a:headEnd/>
              <a:tailEnd/>
            </a:ln>
          </p:spPr>
          <p:txBody>
            <a:bodyPr wrap="none" anchor="ct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endParaRPr lang="en-US" altLang="en-US"/>
            </a:p>
          </p:txBody>
        </p:sp>
      </p:grpSp>
    </p:spTree>
    <p:extLst>
      <p:ext uri="{BB962C8B-B14F-4D97-AF65-F5344CB8AC3E}">
        <p14:creationId xmlns:p14="http://schemas.microsoft.com/office/powerpoint/2010/main" val="12935058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64891"/>
                                        </p:tgtEl>
                                        <p:attrNameLst>
                                          <p:attrName>style.visibility</p:attrName>
                                        </p:attrNameLst>
                                      </p:cBhvr>
                                      <p:to>
                                        <p:strVal val="visible"/>
                                      </p:to>
                                    </p:set>
                                    <p:animEffect transition="in" filter="checkerboard(across)">
                                      <p:cBhvr>
                                        <p:cTn id="7" dur="500"/>
                                        <p:tgtEl>
                                          <p:spTgt spid="1648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891"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Content Placeholder 2"/>
          <p:cNvSpPr>
            <a:spLocks noGrp="1"/>
          </p:cNvSpPr>
          <p:nvPr>
            <p:ph idx="4294967295"/>
          </p:nvPr>
        </p:nvSpPr>
        <p:spPr>
          <a:xfrm>
            <a:off x="309563" y="228600"/>
            <a:ext cx="8686800" cy="642938"/>
          </a:xfrm>
          <a:solidFill>
            <a:schemeClr val="bg1"/>
          </a:solidFill>
          <a:ln w="38100" cmpd="dbl">
            <a:solidFill>
              <a:schemeClr val="tx2"/>
            </a:solidFill>
            <a:miter lim="800000"/>
            <a:headEnd/>
            <a:tailEnd/>
          </a:ln>
        </p:spPr>
        <p:txBody>
          <a:bodyPr/>
          <a:lstStyle/>
          <a:p>
            <a:pPr marL="0" indent="0" algn="just" eaLnBrk="1" hangingPunct="1">
              <a:buFont typeface="Wingdings" panose="05000000000000000000" pitchFamily="2" charset="2"/>
              <a:buNone/>
            </a:pPr>
            <a:r>
              <a:rPr lang="en-US" altLang="en-US" sz="2800" dirty="0" smtClean="0">
                <a:solidFill>
                  <a:schemeClr val="tx2"/>
                </a:solidFill>
                <a:latin typeface="Times New Roman" panose="02020603050405020304" pitchFamily="18" charset="0"/>
                <a:cs typeface="Times New Roman" panose="02020603050405020304" pitchFamily="18" charset="0"/>
              </a:rPr>
              <a:t>1.5 </a:t>
            </a:r>
            <a:r>
              <a:rPr lang="en-US" altLang="en-US" sz="2800" dirty="0" err="1" smtClean="0">
                <a:solidFill>
                  <a:schemeClr val="tx2"/>
                </a:solidFill>
                <a:latin typeface="Times New Roman" panose="02020603050405020304" pitchFamily="18" charset="0"/>
                <a:cs typeface="Times New Roman" panose="02020603050405020304" pitchFamily="18" charset="0"/>
              </a:rPr>
              <a:t>Kế</a:t>
            </a:r>
            <a:r>
              <a:rPr lang="en-US" altLang="en-US" sz="2800" dirty="0" smtClean="0">
                <a:solidFill>
                  <a:schemeClr val="tx2"/>
                </a:solidFill>
                <a:latin typeface="Times New Roman" panose="02020603050405020304" pitchFamily="18" charset="0"/>
                <a:cs typeface="Times New Roman" panose="02020603050405020304" pitchFamily="18" charset="0"/>
              </a:rPr>
              <a:t> </a:t>
            </a:r>
            <a:r>
              <a:rPr lang="en-US" altLang="en-US" sz="2800" dirty="0" err="1" smtClean="0">
                <a:solidFill>
                  <a:schemeClr val="tx2"/>
                </a:solidFill>
                <a:latin typeface="Times New Roman" panose="02020603050405020304" pitchFamily="18" charset="0"/>
                <a:cs typeface="Times New Roman" panose="02020603050405020304" pitchFamily="18" charset="0"/>
              </a:rPr>
              <a:t>toán</a:t>
            </a:r>
            <a:r>
              <a:rPr lang="en-US" altLang="en-US" sz="2800" dirty="0" smtClean="0">
                <a:solidFill>
                  <a:schemeClr val="tx2"/>
                </a:solidFill>
                <a:latin typeface="Times New Roman" panose="02020603050405020304" pitchFamily="18" charset="0"/>
                <a:cs typeface="Times New Roman" panose="02020603050405020304" pitchFamily="18" charset="0"/>
              </a:rPr>
              <a:t> </a:t>
            </a:r>
            <a:r>
              <a:rPr lang="en-US" altLang="en-US" sz="2800" dirty="0" err="1" smtClean="0">
                <a:solidFill>
                  <a:schemeClr val="tx2"/>
                </a:solidFill>
                <a:latin typeface="Times New Roman" panose="02020603050405020304" pitchFamily="18" charset="0"/>
                <a:cs typeface="Times New Roman" panose="02020603050405020304" pitchFamily="18" charset="0"/>
              </a:rPr>
              <a:t>các</a:t>
            </a:r>
            <a:r>
              <a:rPr lang="en-US" altLang="en-US" sz="2800" dirty="0" smtClean="0">
                <a:solidFill>
                  <a:schemeClr val="tx2"/>
                </a:solidFill>
                <a:latin typeface="Times New Roman" panose="02020603050405020304" pitchFamily="18" charset="0"/>
                <a:cs typeface="Times New Roman" panose="02020603050405020304" pitchFamily="18" charset="0"/>
              </a:rPr>
              <a:t> </a:t>
            </a:r>
            <a:r>
              <a:rPr lang="en-US" altLang="en-US" sz="2800" dirty="0" err="1" smtClean="0">
                <a:solidFill>
                  <a:schemeClr val="tx2"/>
                </a:solidFill>
                <a:latin typeface="Times New Roman" panose="02020603050405020304" pitchFamily="18" charset="0"/>
                <a:cs typeface="Times New Roman" panose="02020603050405020304" pitchFamily="18" charset="0"/>
              </a:rPr>
              <a:t>loại</a:t>
            </a:r>
            <a:r>
              <a:rPr lang="en-US" altLang="en-US" sz="2800" dirty="0" smtClean="0">
                <a:solidFill>
                  <a:schemeClr val="tx2"/>
                </a:solidFill>
                <a:latin typeface="Times New Roman" panose="02020603050405020304" pitchFamily="18" charset="0"/>
                <a:cs typeface="Times New Roman" panose="02020603050405020304" pitchFamily="18" charset="0"/>
              </a:rPr>
              <a:t> </a:t>
            </a:r>
            <a:r>
              <a:rPr lang="en-US" altLang="en-US" sz="2800" dirty="0" err="1" smtClean="0">
                <a:solidFill>
                  <a:schemeClr val="tx2"/>
                </a:solidFill>
                <a:latin typeface="Times New Roman" panose="02020603050405020304" pitchFamily="18" charset="0"/>
                <a:cs typeface="Times New Roman" panose="02020603050405020304" pitchFamily="18" charset="0"/>
              </a:rPr>
              <a:t>quỹ</a:t>
            </a:r>
            <a:endParaRPr lang="en-US" altLang="en-US" sz="2800" dirty="0" smtClean="0">
              <a:solidFill>
                <a:schemeClr val="tx2"/>
              </a:solidFill>
              <a:latin typeface="Times New Roman" panose="02020603050405020304" pitchFamily="18" charset="0"/>
              <a:cs typeface="Times New Roman" panose="02020603050405020304" pitchFamily="18" charset="0"/>
            </a:endParaRPr>
          </a:p>
        </p:txBody>
      </p:sp>
      <p:sp>
        <p:nvSpPr>
          <p:cNvPr id="29700" name="Text Box 93"/>
          <p:cNvSpPr txBox="1">
            <a:spLocks noChangeArrowheads="1"/>
          </p:cNvSpPr>
          <p:nvPr/>
        </p:nvSpPr>
        <p:spPr bwMode="auto">
          <a:xfrm>
            <a:off x="4500563" y="2971800"/>
            <a:ext cx="5334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spcBef>
                <a:spcPct val="50000"/>
              </a:spcBef>
            </a:pPr>
            <a:endParaRPr lang="en-US" altLang="en-US" sz="3600" b="1">
              <a:solidFill>
                <a:schemeClr val="tx2"/>
              </a:solidFill>
              <a:latin typeface="Arial" panose="020B0604020202020204" pitchFamily="34" charset="0"/>
            </a:endParaRPr>
          </a:p>
        </p:txBody>
      </p:sp>
      <p:sp>
        <p:nvSpPr>
          <p:cNvPr id="2" name="TextBox 1"/>
          <p:cNvSpPr txBox="1"/>
          <p:nvPr/>
        </p:nvSpPr>
        <p:spPr>
          <a:xfrm>
            <a:off x="511969" y="1485900"/>
            <a:ext cx="8510588" cy="1384995"/>
          </a:xfrm>
          <a:prstGeom prst="rect">
            <a:avLst/>
          </a:prstGeom>
          <a:noFill/>
        </p:spPr>
        <p:txBody>
          <a:bodyPr wrap="square" rtlCol="0">
            <a:spAutoFit/>
          </a:bodyPr>
          <a:lstStyle/>
          <a:p>
            <a:r>
              <a:rPr lang="vi-VN" sz="2800" b="1" dirty="0">
                <a:latin typeface="+mj-lt"/>
              </a:rPr>
              <a:t>Kế toán quỹ đầu tư phát </a:t>
            </a:r>
            <a:r>
              <a:rPr lang="vi-VN" sz="2800" b="1" dirty="0" smtClean="0">
                <a:latin typeface="+mj-lt"/>
              </a:rPr>
              <a:t>triển</a:t>
            </a:r>
            <a:endParaRPr lang="en-US" sz="2800" b="1" dirty="0" smtClean="0">
              <a:latin typeface="+mj-lt"/>
            </a:endParaRPr>
          </a:p>
          <a:p>
            <a:r>
              <a:rPr lang="en-US" sz="2800" b="1" dirty="0">
                <a:latin typeface="+mj-lt"/>
              </a:rPr>
              <a:t>T</a:t>
            </a:r>
            <a:r>
              <a:rPr lang="vi-VN" sz="2800" b="1" dirty="0" smtClean="0">
                <a:latin typeface="+mj-lt"/>
              </a:rPr>
              <a:t>ài </a:t>
            </a:r>
            <a:r>
              <a:rPr lang="vi-VN" sz="2800" b="1" dirty="0">
                <a:latin typeface="+mj-lt"/>
              </a:rPr>
              <a:t>khoản 414 - Quỹ đầu tư phát </a:t>
            </a:r>
            <a:r>
              <a:rPr lang="vi-VN" sz="2800" b="1" dirty="0" smtClean="0">
                <a:latin typeface="+mj-lt"/>
              </a:rPr>
              <a:t>triển</a:t>
            </a:r>
            <a:endParaRPr lang="en-US" sz="2800" b="1" dirty="0" smtClean="0">
              <a:latin typeface="+mj-lt"/>
            </a:endParaRPr>
          </a:p>
          <a:p>
            <a:endParaRPr lang="en-US" sz="2800" dirty="0">
              <a:latin typeface="+mj-lt"/>
            </a:endParaRPr>
          </a:p>
        </p:txBody>
      </p:sp>
    </p:spTree>
    <p:extLst>
      <p:ext uri="{BB962C8B-B14F-4D97-AF65-F5344CB8AC3E}">
        <p14:creationId xmlns:p14="http://schemas.microsoft.com/office/powerpoint/2010/main" val="269309511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Content Placeholder 2"/>
          <p:cNvSpPr>
            <a:spLocks noGrp="1"/>
          </p:cNvSpPr>
          <p:nvPr>
            <p:ph idx="4294967295"/>
          </p:nvPr>
        </p:nvSpPr>
        <p:spPr>
          <a:xfrm>
            <a:off x="309563" y="228600"/>
            <a:ext cx="8686800" cy="642938"/>
          </a:xfrm>
          <a:solidFill>
            <a:schemeClr val="bg1"/>
          </a:solidFill>
          <a:ln w="38100" cmpd="dbl">
            <a:solidFill>
              <a:schemeClr val="tx2"/>
            </a:solidFill>
            <a:miter lim="800000"/>
            <a:headEnd/>
            <a:tailEnd/>
          </a:ln>
        </p:spPr>
        <p:txBody>
          <a:bodyPr/>
          <a:lstStyle/>
          <a:p>
            <a:pPr marL="0" indent="0" algn="just" eaLnBrk="1" hangingPunct="1">
              <a:buFont typeface="Wingdings" panose="05000000000000000000" pitchFamily="2" charset="2"/>
              <a:buNone/>
            </a:pPr>
            <a:r>
              <a:rPr lang="en-US" altLang="en-US" dirty="0" err="1" smtClean="0">
                <a:solidFill>
                  <a:schemeClr val="tx2"/>
                </a:solidFill>
                <a:latin typeface="Times New Roman" panose="02020603050405020304" pitchFamily="18" charset="0"/>
                <a:cs typeface="Times New Roman" panose="02020603050405020304" pitchFamily="18" charset="0"/>
              </a:rPr>
              <a:t>Các</a:t>
            </a:r>
            <a:r>
              <a:rPr lang="en-US" altLang="en-US" dirty="0" smtClean="0">
                <a:solidFill>
                  <a:schemeClr val="tx2"/>
                </a:solidFill>
                <a:latin typeface="Times New Roman" panose="02020603050405020304" pitchFamily="18" charset="0"/>
                <a:cs typeface="Times New Roman" panose="02020603050405020304" pitchFamily="18" charset="0"/>
              </a:rPr>
              <a:t> </a:t>
            </a:r>
            <a:r>
              <a:rPr lang="en-US" altLang="en-US" dirty="0" err="1" smtClean="0">
                <a:solidFill>
                  <a:schemeClr val="tx2"/>
                </a:solidFill>
                <a:latin typeface="Times New Roman" panose="02020603050405020304" pitchFamily="18" charset="0"/>
                <a:cs typeface="Times New Roman" panose="02020603050405020304" pitchFamily="18" charset="0"/>
              </a:rPr>
              <a:t>nghiệp</a:t>
            </a:r>
            <a:r>
              <a:rPr lang="en-US" altLang="en-US" dirty="0" smtClean="0">
                <a:solidFill>
                  <a:schemeClr val="tx2"/>
                </a:solidFill>
                <a:latin typeface="Times New Roman" panose="02020603050405020304" pitchFamily="18" charset="0"/>
                <a:cs typeface="Times New Roman" panose="02020603050405020304" pitchFamily="18" charset="0"/>
              </a:rPr>
              <a:t> </a:t>
            </a:r>
            <a:r>
              <a:rPr lang="en-US" altLang="en-US" dirty="0" err="1" smtClean="0">
                <a:solidFill>
                  <a:schemeClr val="tx2"/>
                </a:solidFill>
                <a:latin typeface="Times New Roman" panose="02020603050405020304" pitchFamily="18" charset="0"/>
                <a:cs typeface="Times New Roman" panose="02020603050405020304" pitchFamily="18" charset="0"/>
              </a:rPr>
              <a:t>vụ</a:t>
            </a:r>
            <a:r>
              <a:rPr lang="en-US" altLang="en-US" dirty="0" smtClean="0">
                <a:solidFill>
                  <a:schemeClr val="tx2"/>
                </a:solidFill>
                <a:latin typeface="Times New Roman" panose="02020603050405020304" pitchFamily="18" charset="0"/>
                <a:cs typeface="Times New Roman" panose="02020603050405020304" pitchFamily="18" charset="0"/>
              </a:rPr>
              <a:t> </a:t>
            </a:r>
            <a:r>
              <a:rPr lang="en-US" altLang="en-US" dirty="0" err="1" smtClean="0">
                <a:solidFill>
                  <a:schemeClr val="tx2"/>
                </a:solidFill>
                <a:latin typeface="Times New Roman" panose="02020603050405020304" pitchFamily="18" charset="0"/>
                <a:cs typeface="Times New Roman" panose="02020603050405020304" pitchFamily="18" charset="0"/>
              </a:rPr>
              <a:t>kinh</a:t>
            </a:r>
            <a:r>
              <a:rPr lang="en-US" altLang="en-US" dirty="0" smtClean="0">
                <a:solidFill>
                  <a:schemeClr val="tx2"/>
                </a:solidFill>
                <a:latin typeface="Times New Roman" panose="02020603050405020304" pitchFamily="18" charset="0"/>
                <a:cs typeface="Times New Roman" panose="02020603050405020304" pitchFamily="18" charset="0"/>
              </a:rPr>
              <a:t> </a:t>
            </a:r>
            <a:r>
              <a:rPr lang="en-US" altLang="en-US" dirty="0" err="1" smtClean="0">
                <a:solidFill>
                  <a:schemeClr val="tx2"/>
                </a:solidFill>
                <a:latin typeface="Times New Roman" panose="02020603050405020304" pitchFamily="18" charset="0"/>
                <a:cs typeface="Times New Roman" panose="02020603050405020304" pitchFamily="18" charset="0"/>
              </a:rPr>
              <a:t>tế</a:t>
            </a:r>
            <a:r>
              <a:rPr lang="en-US" altLang="en-US" dirty="0" smtClean="0">
                <a:solidFill>
                  <a:schemeClr val="tx2"/>
                </a:solidFill>
                <a:latin typeface="Times New Roman" panose="02020603050405020304" pitchFamily="18" charset="0"/>
                <a:cs typeface="Times New Roman" panose="02020603050405020304" pitchFamily="18" charset="0"/>
              </a:rPr>
              <a:t> </a:t>
            </a:r>
            <a:r>
              <a:rPr lang="en-US" altLang="en-US" dirty="0" err="1" smtClean="0">
                <a:solidFill>
                  <a:schemeClr val="tx2"/>
                </a:solidFill>
                <a:latin typeface="Times New Roman" panose="02020603050405020304" pitchFamily="18" charset="0"/>
                <a:cs typeface="Times New Roman" panose="02020603050405020304" pitchFamily="18" charset="0"/>
              </a:rPr>
              <a:t>chủ</a:t>
            </a:r>
            <a:r>
              <a:rPr lang="en-US" altLang="en-US" dirty="0" smtClean="0">
                <a:solidFill>
                  <a:schemeClr val="tx2"/>
                </a:solidFill>
                <a:latin typeface="Times New Roman" panose="02020603050405020304" pitchFamily="18" charset="0"/>
                <a:cs typeface="Times New Roman" panose="02020603050405020304" pitchFamily="18" charset="0"/>
              </a:rPr>
              <a:t> </a:t>
            </a:r>
            <a:r>
              <a:rPr lang="en-US" altLang="en-US" dirty="0" err="1" smtClean="0">
                <a:solidFill>
                  <a:schemeClr val="tx2"/>
                </a:solidFill>
                <a:latin typeface="Times New Roman" panose="02020603050405020304" pitchFamily="18" charset="0"/>
                <a:cs typeface="Times New Roman" panose="02020603050405020304" pitchFamily="18" charset="0"/>
              </a:rPr>
              <a:t>yếu</a:t>
            </a:r>
            <a:endParaRPr lang="en-US" altLang="en-US" sz="2800" dirty="0" smtClean="0">
              <a:solidFill>
                <a:schemeClr val="tx2"/>
              </a:solidFill>
              <a:latin typeface="Times New Roman" panose="02020603050405020304" pitchFamily="18" charset="0"/>
              <a:cs typeface="Times New Roman" panose="02020603050405020304" pitchFamily="18" charset="0"/>
            </a:endParaRPr>
          </a:p>
        </p:txBody>
      </p:sp>
      <p:sp>
        <p:nvSpPr>
          <p:cNvPr id="29700" name="Text Box 93"/>
          <p:cNvSpPr txBox="1">
            <a:spLocks noChangeArrowheads="1"/>
          </p:cNvSpPr>
          <p:nvPr/>
        </p:nvSpPr>
        <p:spPr bwMode="auto">
          <a:xfrm>
            <a:off x="4500563" y="2971800"/>
            <a:ext cx="5334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spcBef>
                <a:spcPct val="50000"/>
              </a:spcBef>
            </a:pPr>
            <a:endParaRPr lang="en-US" altLang="en-US" sz="3600" b="1">
              <a:solidFill>
                <a:schemeClr val="tx2"/>
              </a:solidFill>
              <a:latin typeface="Arial" panose="020B0604020202020204" pitchFamily="34" charset="0"/>
            </a:endParaRPr>
          </a:p>
        </p:txBody>
      </p:sp>
      <p:sp>
        <p:nvSpPr>
          <p:cNvPr id="2" name="TextBox 1"/>
          <p:cNvSpPr txBox="1"/>
          <p:nvPr/>
        </p:nvSpPr>
        <p:spPr>
          <a:xfrm>
            <a:off x="511969" y="1485900"/>
            <a:ext cx="8510588" cy="3539430"/>
          </a:xfrm>
          <a:prstGeom prst="rect">
            <a:avLst/>
          </a:prstGeom>
          <a:noFill/>
        </p:spPr>
        <p:txBody>
          <a:bodyPr wrap="square" rtlCol="0">
            <a:spAutoFit/>
          </a:bodyPr>
          <a:lstStyle/>
          <a:p>
            <a:r>
              <a:rPr lang="vi-VN" sz="2800" dirty="0">
                <a:latin typeface="+mj-lt"/>
              </a:rPr>
              <a:t>Trong kỳ, khi tạm trích lập quỹ đầu tư phát triển từ lợi nhuận sau thuế thu nhập doanh nghiệp, ghi:</a:t>
            </a:r>
            <a:endParaRPr lang="en-US" sz="2800" dirty="0">
              <a:latin typeface="+mj-lt"/>
            </a:endParaRPr>
          </a:p>
          <a:p>
            <a:r>
              <a:rPr lang="vi-VN" sz="2800" dirty="0">
                <a:latin typeface="+mj-lt"/>
              </a:rPr>
              <a:t>Nợ TK 421 </a:t>
            </a:r>
            <a:endParaRPr lang="en-US" sz="2800" dirty="0" smtClean="0">
              <a:latin typeface="+mj-lt"/>
            </a:endParaRPr>
          </a:p>
          <a:p>
            <a:r>
              <a:rPr lang="vi-VN" sz="2800" dirty="0">
                <a:latin typeface="+mj-lt"/>
              </a:rPr>
              <a:t>	Có TK </a:t>
            </a:r>
            <a:r>
              <a:rPr lang="vi-VN" sz="2800" dirty="0" smtClean="0">
                <a:latin typeface="+mj-lt"/>
              </a:rPr>
              <a:t>414</a:t>
            </a:r>
            <a:endParaRPr lang="en-US" sz="2800" dirty="0" smtClean="0">
              <a:latin typeface="+mj-lt"/>
            </a:endParaRPr>
          </a:p>
          <a:p>
            <a:r>
              <a:rPr lang="vi-VN" sz="2800" dirty="0" smtClean="0">
                <a:latin typeface="+mj-lt"/>
              </a:rPr>
              <a:t>b</a:t>
            </a:r>
            <a:r>
              <a:rPr lang="vi-VN" sz="2800" dirty="0">
                <a:latin typeface="+mj-lt"/>
              </a:rPr>
              <a:t>) Cuối năm, xác định số quỹ đầu tư phát triển được trích, kế toán tính số được trích thêm, ghi:</a:t>
            </a:r>
            <a:endParaRPr lang="en-US" sz="2800" dirty="0">
              <a:latin typeface="+mj-lt"/>
            </a:endParaRPr>
          </a:p>
          <a:p>
            <a:r>
              <a:rPr lang="vi-VN" sz="2800" dirty="0">
                <a:latin typeface="+mj-lt"/>
              </a:rPr>
              <a:t>Nợ TK 421 </a:t>
            </a:r>
            <a:endParaRPr lang="en-US" sz="2800" dirty="0" smtClean="0">
              <a:latin typeface="+mj-lt"/>
            </a:endParaRPr>
          </a:p>
          <a:p>
            <a:r>
              <a:rPr lang="vi-VN" sz="2800" dirty="0">
                <a:latin typeface="+mj-lt"/>
              </a:rPr>
              <a:t>	Có TK </a:t>
            </a:r>
            <a:r>
              <a:rPr lang="vi-VN" sz="2800" dirty="0" smtClean="0">
                <a:latin typeface="+mj-lt"/>
              </a:rPr>
              <a:t>414</a:t>
            </a:r>
            <a:endParaRPr lang="en-US" sz="2800" dirty="0">
              <a:latin typeface="+mj-lt"/>
            </a:endParaRPr>
          </a:p>
        </p:txBody>
      </p:sp>
    </p:spTree>
    <p:extLst>
      <p:ext uri="{BB962C8B-B14F-4D97-AF65-F5344CB8AC3E}">
        <p14:creationId xmlns:p14="http://schemas.microsoft.com/office/powerpoint/2010/main" val="288216656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Content Placeholder 2"/>
          <p:cNvSpPr>
            <a:spLocks noGrp="1"/>
          </p:cNvSpPr>
          <p:nvPr>
            <p:ph idx="4294967295"/>
          </p:nvPr>
        </p:nvSpPr>
        <p:spPr>
          <a:xfrm>
            <a:off x="309563" y="228600"/>
            <a:ext cx="8686800" cy="642938"/>
          </a:xfrm>
          <a:solidFill>
            <a:schemeClr val="bg1"/>
          </a:solidFill>
          <a:ln w="38100" cmpd="dbl">
            <a:solidFill>
              <a:schemeClr val="tx2"/>
            </a:solidFill>
            <a:miter lim="800000"/>
            <a:headEnd/>
            <a:tailEnd/>
          </a:ln>
        </p:spPr>
        <p:txBody>
          <a:bodyPr/>
          <a:lstStyle/>
          <a:p>
            <a:pPr marL="0" indent="0" algn="just" eaLnBrk="1" hangingPunct="1">
              <a:buFont typeface="Wingdings" panose="05000000000000000000" pitchFamily="2" charset="2"/>
              <a:buNone/>
            </a:pPr>
            <a:r>
              <a:rPr lang="en-US" altLang="en-US" dirty="0" err="1" smtClean="0">
                <a:solidFill>
                  <a:schemeClr val="tx2"/>
                </a:solidFill>
                <a:latin typeface="Times New Roman" panose="02020603050405020304" pitchFamily="18" charset="0"/>
                <a:cs typeface="Times New Roman" panose="02020603050405020304" pitchFamily="18" charset="0"/>
              </a:rPr>
              <a:t>Các</a:t>
            </a:r>
            <a:r>
              <a:rPr lang="en-US" altLang="en-US" dirty="0" smtClean="0">
                <a:solidFill>
                  <a:schemeClr val="tx2"/>
                </a:solidFill>
                <a:latin typeface="Times New Roman" panose="02020603050405020304" pitchFamily="18" charset="0"/>
                <a:cs typeface="Times New Roman" panose="02020603050405020304" pitchFamily="18" charset="0"/>
              </a:rPr>
              <a:t> </a:t>
            </a:r>
            <a:r>
              <a:rPr lang="en-US" altLang="en-US" dirty="0" err="1" smtClean="0">
                <a:solidFill>
                  <a:schemeClr val="tx2"/>
                </a:solidFill>
                <a:latin typeface="Times New Roman" panose="02020603050405020304" pitchFamily="18" charset="0"/>
                <a:cs typeface="Times New Roman" panose="02020603050405020304" pitchFamily="18" charset="0"/>
              </a:rPr>
              <a:t>nghiệp</a:t>
            </a:r>
            <a:r>
              <a:rPr lang="en-US" altLang="en-US" dirty="0" smtClean="0">
                <a:solidFill>
                  <a:schemeClr val="tx2"/>
                </a:solidFill>
                <a:latin typeface="Times New Roman" panose="02020603050405020304" pitchFamily="18" charset="0"/>
                <a:cs typeface="Times New Roman" panose="02020603050405020304" pitchFamily="18" charset="0"/>
              </a:rPr>
              <a:t> </a:t>
            </a:r>
            <a:r>
              <a:rPr lang="en-US" altLang="en-US" dirty="0" err="1" smtClean="0">
                <a:solidFill>
                  <a:schemeClr val="tx2"/>
                </a:solidFill>
                <a:latin typeface="Times New Roman" panose="02020603050405020304" pitchFamily="18" charset="0"/>
                <a:cs typeface="Times New Roman" panose="02020603050405020304" pitchFamily="18" charset="0"/>
              </a:rPr>
              <a:t>vụ</a:t>
            </a:r>
            <a:r>
              <a:rPr lang="en-US" altLang="en-US" dirty="0" smtClean="0">
                <a:solidFill>
                  <a:schemeClr val="tx2"/>
                </a:solidFill>
                <a:latin typeface="Times New Roman" panose="02020603050405020304" pitchFamily="18" charset="0"/>
                <a:cs typeface="Times New Roman" panose="02020603050405020304" pitchFamily="18" charset="0"/>
              </a:rPr>
              <a:t> </a:t>
            </a:r>
            <a:r>
              <a:rPr lang="en-US" altLang="en-US" dirty="0" err="1" smtClean="0">
                <a:solidFill>
                  <a:schemeClr val="tx2"/>
                </a:solidFill>
                <a:latin typeface="Times New Roman" panose="02020603050405020304" pitchFamily="18" charset="0"/>
                <a:cs typeface="Times New Roman" panose="02020603050405020304" pitchFamily="18" charset="0"/>
              </a:rPr>
              <a:t>kinh</a:t>
            </a:r>
            <a:r>
              <a:rPr lang="en-US" altLang="en-US" dirty="0" smtClean="0">
                <a:solidFill>
                  <a:schemeClr val="tx2"/>
                </a:solidFill>
                <a:latin typeface="Times New Roman" panose="02020603050405020304" pitchFamily="18" charset="0"/>
                <a:cs typeface="Times New Roman" panose="02020603050405020304" pitchFamily="18" charset="0"/>
              </a:rPr>
              <a:t> </a:t>
            </a:r>
            <a:r>
              <a:rPr lang="en-US" altLang="en-US" dirty="0" err="1" smtClean="0">
                <a:solidFill>
                  <a:schemeClr val="tx2"/>
                </a:solidFill>
                <a:latin typeface="Times New Roman" panose="02020603050405020304" pitchFamily="18" charset="0"/>
                <a:cs typeface="Times New Roman" panose="02020603050405020304" pitchFamily="18" charset="0"/>
              </a:rPr>
              <a:t>tế</a:t>
            </a:r>
            <a:r>
              <a:rPr lang="en-US" altLang="en-US" dirty="0" smtClean="0">
                <a:solidFill>
                  <a:schemeClr val="tx2"/>
                </a:solidFill>
                <a:latin typeface="Times New Roman" panose="02020603050405020304" pitchFamily="18" charset="0"/>
                <a:cs typeface="Times New Roman" panose="02020603050405020304" pitchFamily="18" charset="0"/>
              </a:rPr>
              <a:t> </a:t>
            </a:r>
            <a:r>
              <a:rPr lang="en-US" altLang="en-US" dirty="0" err="1" smtClean="0">
                <a:solidFill>
                  <a:schemeClr val="tx2"/>
                </a:solidFill>
                <a:latin typeface="Times New Roman" panose="02020603050405020304" pitchFamily="18" charset="0"/>
                <a:cs typeface="Times New Roman" panose="02020603050405020304" pitchFamily="18" charset="0"/>
              </a:rPr>
              <a:t>chủ</a:t>
            </a:r>
            <a:r>
              <a:rPr lang="en-US" altLang="en-US" dirty="0" smtClean="0">
                <a:solidFill>
                  <a:schemeClr val="tx2"/>
                </a:solidFill>
                <a:latin typeface="Times New Roman" panose="02020603050405020304" pitchFamily="18" charset="0"/>
                <a:cs typeface="Times New Roman" panose="02020603050405020304" pitchFamily="18" charset="0"/>
              </a:rPr>
              <a:t> </a:t>
            </a:r>
            <a:r>
              <a:rPr lang="en-US" altLang="en-US" dirty="0" err="1" smtClean="0">
                <a:solidFill>
                  <a:schemeClr val="tx2"/>
                </a:solidFill>
                <a:latin typeface="Times New Roman" panose="02020603050405020304" pitchFamily="18" charset="0"/>
                <a:cs typeface="Times New Roman" panose="02020603050405020304" pitchFamily="18" charset="0"/>
              </a:rPr>
              <a:t>yếu</a:t>
            </a:r>
            <a:endParaRPr lang="en-US" altLang="en-US" sz="2800" dirty="0" smtClean="0">
              <a:solidFill>
                <a:schemeClr val="tx2"/>
              </a:solidFill>
              <a:latin typeface="Times New Roman" panose="02020603050405020304" pitchFamily="18" charset="0"/>
              <a:cs typeface="Times New Roman" panose="02020603050405020304" pitchFamily="18" charset="0"/>
            </a:endParaRPr>
          </a:p>
        </p:txBody>
      </p:sp>
      <p:sp>
        <p:nvSpPr>
          <p:cNvPr id="29700" name="Text Box 93"/>
          <p:cNvSpPr txBox="1">
            <a:spLocks noChangeArrowheads="1"/>
          </p:cNvSpPr>
          <p:nvPr/>
        </p:nvSpPr>
        <p:spPr bwMode="auto">
          <a:xfrm>
            <a:off x="4500563" y="2971800"/>
            <a:ext cx="5334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spcBef>
                <a:spcPct val="50000"/>
              </a:spcBef>
            </a:pPr>
            <a:endParaRPr lang="en-US" altLang="en-US" sz="3600" b="1">
              <a:solidFill>
                <a:schemeClr val="tx2"/>
              </a:solidFill>
              <a:latin typeface="Arial" panose="020B0604020202020204" pitchFamily="34" charset="0"/>
            </a:endParaRPr>
          </a:p>
        </p:txBody>
      </p:sp>
      <p:sp>
        <p:nvSpPr>
          <p:cNvPr id="2" name="TextBox 1"/>
          <p:cNvSpPr txBox="1"/>
          <p:nvPr/>
        </p:nvSpPr>
        <p:spPr>
          <a:xfrm>
            <a:off x="485775" y="981660"/>
            <a:ext cx="8510588" cy="4832092"/>
          </a:xfrm>
          <a:prstGeom prst="rect">
            <a:avLst/>
          </a:prstGeom>
          <a:noFill/>
        </p:spPr>
        <p:txBody>
          <a:bodyPr wrap="square" rtlCol="0">
            <a:spAutoFit/>
          </a:bodyPr>
          <a:lstStyle/>
          <a:p>
            <a:pPr hangingPunct="0"/>
            <a:r>
              <a:rPr lang="en-US" sz="2800" dirty="0" smtClean="0">
                <a:latin typeface="+mj-lt"/>
              </a:rPr>
              <a:t>c) </a:t>
            </a:r>
            <a:r>
              <a:rPr lang="vi-VN" sz="2800" dirty="0" smtClean="0">
                <a:latin typeface="+mj-lt"/>
              </a:rPr>
              <a:t>Trường </a:t>
            </a:r>
            <a:r>
              <a:rPr lang="vi-VN" sz="2800" dirty="0">
                <a:latin typeface="+mj-lt"/>
              </a:rPr>
              <a:t>hợp công ty cổ phần phát hành thêm cổ phiếu từ nguồn Quỹ đầu tư phát triển, ghi:</a:t>
            </a:r>
            <a:endParaRPr lang="en-US" sz="2800" dirty="0">
              <a:latin typeface="+mj-lt"/>
            </a:endParaRPr>
          </a:p>
          <a:p>
            <a:pPr hangingPunct="0"/>
            <a:r>
              <a:rPr lang="vi-VN" sz="2800" dirty="0">
                <a:latin typeface="+mj-lt"/>
              </a:rPr>
              <a:t>Nợ TK 414 </a:t>
            </a:r>
            <a:endParaRPr lang="en-US" sz="2800" dirty="0" smtClean="0">
              <a:latin typeface="+mj-lt"/>
            </a:endParaRPr>
          </a:p>
          <a:p>
            <a:pPr hangingPunct="0"/>
            <a:r>
              <a:rPr lang="vi-VN" sz="2800" dirty="0">
                <a:latin typeface="+mj-lt"/>
              </a:rPr>
              <a:t>	Có TK 4111 </a:t>
            </a:r>
            <a:r>
              <a:rPr lang="vi-VN" sz="2800" dirty="0" smtClean="0">
                <a:latin typeface="+mj-lt"/>
              </a:rPr>
              <a:t>(theo mệnh giá)	</a:t>
            </a:r>
            <a:endParaRPr lang="en-US" sz="2800" dirty="0" smtClean="0">
              <a:latin typeface="+mj-lt"/>
            </a:endParaRPr>
          </a:p>
          <a:p>
            <a:pPr hangingPunct="0"/>
            <a:r>
              <a:rPr lang="vi-VN" sz="2800" dirty="0" smtClean="0">
                <a:latin typeface="+mj-lt"/>
              </a:rPr>
              <a:t>	Có TK 4112 (phần chênh lệch giữa giá phát hành cao hơn mệnh giá, nếu có).</a:t>
            </a:r>
            <a:endParaRPr lang="en-US" sz="2800" dirty="0" smtClean="0">
              <a:latin typeface="+mj-lt"/>
            </a:endParaRPr>
          </a:p>
          <a:p>
            <a:r>
              <a:rPr lang="vi-VN" sz="2800" dirty="0" smtClean="0">
                <a:latin typeface="+mj-lt"/>
              </a:rPr>
              <a:t>d</a:t>
            </a:r>
            <a:r>
              <a:rPr lang="vi-VN" sz="2800" dirty="0">
                <a:latin typeface="+mj-lt"/>
              </a:rPr>
              <a:t>) Khi doanh nghiệp bổ sung vốn điều lệ từ Quỹ đầu tư phát triển, doanh nghiệp phải kết chuyển sang Vốn đầu tư của chủ sở hữu, ghi:</a:t>
            </a:r>
            <a:endParaRPr lang="en-US" sz="2800" dirty="0">
              <a:latin typeface="+mj-lt"/>
            </a:endParaRPr>
          </a:p>
          <a:p>
            <a:r>
              <a:rPr lang="vi-VN" sz="2800" dirty="0">
                <a:latin typeface="+mj-lt"/>
              </a:rPr>
              <a:t>Nợ TK 414 </a:t>
            </a:r>
            <a:endParaRPr lang="en-US" sz="2800" dirty="0">
              <a:latin typeface="+mj-lt"/>
            </a:endParaRPr>
          </a:p>
          <a:p>
            <a:r>
              <a:rPr lang="vi-VN" sz="2800" dirty="0">
                <a:latin typeface="+mj-lt"/>
              </a:rPr>
              <a:t>	</a:t>
            </a:r>
            <a:r>
              <a:rPr lang="vi-VN" sz="2800" dirty="0" smtClean="0">
                <a:latin typeface="+mj-lt"/>
              </a:rPr>
              <a:t>Có </a:t>
            </a:r>
            <a:r>
              <a:rPr lang="vi-VN" sz="2800" dirty="0">
                <a:latin typeface="+mj-lt"/>
              </a:rPr>
              <a:t>TK </a:t>
            </a:r>
            <a:r>
              <a:rPr lang="vi-VN" sz="2800" dirty="0" smtClean="0">
                <a:latin typeface="+mj-lt"/>
              </a:rPr>
              <a:t>4111</a:t>
            </a:r>
            <a:endParaRPr lang="en-US" sz="2800" dirty="0">
              <a:latin typeface="+mj-lt"/>
            </a:endParaRPr>
          </a:p>
        </p:txBody>
      </p:sp>
    </p:spTree>
    <p:extLst>
      <p:ext uri="{BB962C8B-B14F-4D97-AF65-F5344CB8AC3E}">
        <p14:creationId xmlns:p14="http://schemas.microsoft.com/office/powerpoint/2010/main" val="104547732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Content Placeholder 2"/>
          <p:cNvSpPr>
            <a:spLocks noGrp="1"/>
          </p:cNvSpPr>
          <p:nvPr>
            <p:ph idx="4294967295"/>
          </p:nvPr>
        </p:nvSpPr>
        <p:spPr>
          <a:xfrm>
            <a:off x="309563" y="228600"/>
            <a:ext cx="8686800" cy="642938"/>
          </a:xfrm>
          <a:solidFill>
            <a:schemeClr val="bg1"/>
          </a:solidFill>
          <a:ln w="38100" cmpd="dbl">
            <a:solidFill>
              <a:schemeClr val="tx2"/>
            </a:solidFill>
            <a:miter lim="800000"/>
            <a:headEnd/>
            <a:tailEnd/>
          </a:ln>
        </p:spPr>
        <p:txBody>
          <a:bodyPr/>
          <a:lstStyle/>
          <a:p>
            <a:pPr marL="0" indent="0" algn="just" eaLnBrk="1" hangingPunct="1">
              <a:buFont typeface="Wingdings" panose="05000000000000000000" pitchFamily="2" charset="2"/>
              <a:buNone/>
            </a:pPr>
            <a:r>
              <a:rPr lang="en-US" altLang="en-US" sz="2800" dirty="0" smtClean="0">
                <a:solidFill>
                  <a:schemeClr val="tx2"/>
                </a:solidFill>
                <a:latin typeface="Times New Roman" panose="02020603050405020304" pitchFamily="18" charset="0"/>
                <a:cs typeface="Times New Roman" panose="02020603050405020304" pitchFamily="18" charset="0"/>
              </a:rPr>
              <a:t>1.5 </a:t>
            </a:r>
            <a:r>
              <a:rPr lang="en-US" altLang="en-US" sz="2800" dirty="0" err="1" smtClean="0">
                <a:solidFill>
                  <a:schemeClr val="tx2"/>
                </a:solidFill>
                <a:latin typeface="Times New Roman" panose="02020603050405020304" pitchFamily="18" charset="0"/>
                <a:cs typeface="Times New Roman" panose="02020603050405020304" pitchFamily="18" charset="0"/>
              </a:rPr>
              <a:t>Kế</a:t>
            </a:r>
            <a:r>
              <a:rPr lang="en-US" altLang="en-US" sz="2800" dirty="0" smtClean="0">
                <a:solidFill>
                  <a:schemeClr val="tx2"/>
                </a:solidFill>
                <a:latin typeface="Times New Roman" panose="02020603050405020304" pitchFamily="18" charset="0"/>
                <a:cs typeface="Times New Roman" panose="02020603050405020304" pitchFamily="18" charset="0"/>
              </a:rPr>
              <a:t> </a:t>
            </a:r>
            <a:r>
              <a:rPr lang="en-US" altLang="en-US" sz="2800" dirty="0" err="1" smtClean="0">
                <a:solidFill>
                  <a:schemeClr val="tx2"/>
                </a:solidFill>
                <a:latin typeface="Times New Roman" panose="02020603050405020304" pitchFamily="18" charset="0"/>
                <a:cs typeface="Times New Roman" panose="02020603050405020304" pitchFamily="18" charset="0"/>
              </a:rPr>
              <a:t>toán</a:t>
            </a:r>
            <a:r>
              <a:rPr lang="en-US" altLang="en-US" sz="2800" dirty="0" smtClean="0">
                <a:solidFill>
                  <a:schemeClr val="tx2"/>
                </a:solidFill>
                <a:latin typeface="Times New Roman" panose="02020603050405020304" pitchFamily="18" charset="0"/>
                <a:cs typeface="Times New Roman" panose="02020603050405020304" pitchFamily="18" charset="0"/>
              </a:rPr>
              <a:t> </a:t>
            </a:r>
            <a:r>
              <a:rPr lang="en-US" altLang="en-US" sz="2800" dirty="0" err="1" smtClean="0">
                <a:solidFill>
                  <a:schemeClr val="tx2"/>
                </a:solidFill>
                <a:latin typeface="Times New Roman" panose="02020603050405020304" pitchFamily="18" charset="0"/>
                <a:cs typeface="Times New Roman" panose="02020603050405020304" pitchFamily="18" charset="0"/>
              </a:rPr>
              <a:t>các</a:t>
            </a:r>
            <a:r>
              <a:rPr lang="en-US" altLang="en-US" sz="2800" dirty="0" smtClean="0">
                <a:solidFill>
                  <a:schemeClr val="tx2"/>
                </a:solidFill>
                <a:latin typeface="Times New Roman" panose="02020603050405020304" pitchFamily="18" charset="0"/>
                <a:cs typeface="Times New Roman" panose="02020603050405020304" pitchFamily="18" charset="0"/>
              </a:rPr>
              <a:t> </a:t>
            </a:r>
            <a:r>
              <a:rPr lang="en-US" altLang="en-US" sz="2800" dirty="0" err="1" smtClean="0">
                <a:solidFill>
                  <a:schemeClr val="tx2"/>
                </a:solidFill>
                <a:latin typeface="Times New Roman" panose="02020603050405020304" pitchFamily="18" charset="0"/>
                <a:cs typeface="Times New Roman" panose="02020603050405020304" pitchFamily="18" charset="0"/>
              </a:rPr>
              <a:t>loại</a:t>
            </a:r>
            <a:r>
              <a:rPr lang="en-US" altLang="en-US" sz="2800" dirty="0" smtClean="0">
                <a:solidFill>
                  <a:schemeClr val="tx2"/>
                </a:solidFill>
                <a:latin typeface="Times New Roman" panose="02020603050405020304" pitchFamily="18" charset="0"/>
                <a:cs typeface="Times New Roman" panose="02020603050405020304" pitchFamily="18" charset="0"/>
              </a:rPr>
              <a:t> </a:t>
            </a:r>
            <a:r>
              <a:rPr lang="en-US" altLang="en-US" sz="2800" dirty="0" err="1" smtClean="0">
                <a:solidFill>
                  <a:schemeClr val="tx2"/>
                </a:solidFill>
                <a:latin typeface="Times New Roman" panose="02020603050405020304" pitchFamily="18" charset="0"/>
                <a:cs typeface="Times New Roman" panose="02020603050405020304" pitchFamily="18" charset="0"/>
              </a:rPr>
              <a:t>quỹ</a:t>
            </a:r>
            <a:endParaRPr lang="en-US" altLang="en-US" sz="2800" dirty="0" smtClean="0">
              <a:solidFill>
                <a:schemeClr val="tx2"/>
              </a:solidFill>
              <a:latin typeface="Times New Roman" panose="02020603050405020304" pitchFamily="18" charset="0"/>
              <a:cs typeface="Times New Roman" panose="02020603050405020304" pitchFamily="18" charset="0"/>
            </a:endParaRPr>
          </a:p>
        </p:txBody>
      </p:sp>
      <p:sp>
        <p:nvSpPr>
          <p:cNvPr id="29700" name="Text Box 93"/>
          <p:cNvSpPr txBox="1">
            <a:spLocks noChangeArrowheads="1"/>
          </p:cNvSpPr>
          <p:nvPr/>
        </p:nvSpPr>
        <p:spPr bwMode="auto">
          <a:xfrm>
            <a:off x="4500563" y="2971800"/>
            <a:ext cx="5334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spcBef>
                <a:spcPct val="50000"/>
              </a:spcBef>
            </a:pPr>
            <a:endParaRPr lang="en-US" altLang="en-US" sz="3600" b="1">
              <a:solidFill>
                <a:schemeClr val="tx2"/>
              </a:solidFill>
              <a:latin typeface="Arial" panose="020B0604020202020204" pitchFamily="34" charset="0"/>
            </a:endParaRPr>
          </a:p>
        </p:txBody>
      </p:sp>
      <p:sp>
        <p:nvSpPr>
          <p:cNvPr id="2" name="TextBox 1"/>
          <p:cNvSpPr txBox="1"/>
          <p:nvPr/>
        </p:nvSpPr>
        <p:spPr>
          <a:xfrm>
            <a:off x="511969" y="1485900"/>
            <a:ext cx="8510588" cy="1384995"/>
          </a:xfrm>
          <a:prstGeom prst="rect">
            <a:avLst/>
          </a:prstGeom>
          <a:noFill/>
        </p:spPr>
        <p:txBody>
          <a:bodyPr wrap="square" rtlCol="0">
            <a:spAutoFit/>
          </a:bodyPr>
          <a:lstStyle/>
          <a:p>
            <a:r>
              <a:rPr lang="vi-VN" sz="2800" b="1" dirty="0">
                <a:latin typeface="+mj-lt"/>
              </a:rPr>
              <a:t>Kế toán quỹ đầu tư phát </a:t>
            </a:r>
            <a:r>
              <a:rPr lang="vi-VN" sz="2800" b="1" dirty="0" smtClean="0">
                <a:latin typeface="+mj-lt"/>
              </a:rPr>
              <a:t>triển</a:t>
            </a:r>
            <a:endParaRPr lang="en-US" sz="2800" b="1" dirty="0" smtClean="0">
              <a:latin typeface="+mj-lt"/>
            </a:endParaRPr>
          </a:p>
          <a:p>
            <a:r>
              <a:rPr lang="en-US" sz="2800" b="1" dirty="0">
                <a:latin typeface="+mj-lt"/>
              </a:rPr>
              <a:t>T</a:t>
            </a:r>
            <a:r>
              <a:rPr lang="vi-VN" sz="2800" b="1" dirty="0" smtClean="0">
                <a:latin typeface="+mj-lt"/>
              </a:rPr>
              <a:t>ài </a:t>
            </a:r>
            <a:r>
              <a:rPr lang="vi-VN" sz="2800" b="1" dirty="0">
                <a:latin typeface="+mj-lt"/>
              </a:rPr>
              <a:t>khoản </a:t>
            </a:r>
            <a:r>
              <a:rPr lang="en-US" sz="2800" b="1" dirty="0" smtClean="0">
                <a:latin typeface="+mj-lt"/>
              </a:rPr>
              <a:t>353</a:t>
            </a:r>
            <a:r>
              <a:rPr lang="vi-VN" sz="2800" b="1" dirty="0" smtClean="0">
                <a:latin typeface="+mj-lt"/>
              </a:rPr>
              <a:t> </a:t>
            </a:r>
            <a:r>
              <a:rPr lang="vi-VN" sz="2800" b="1" dirty="0">
                <a:latin typeface="+mj-lt"/>
              </a:rPr>
              <a:t>- Quỹ </a:t>
            </a:r>
            <a:r>
              <a:rPr lang="en-US" sz="2800" b="1" dirty="0" err="1" smtClean="0">
                <a:latin typeface="+mj-lt"/>
              </a:rPr>
              <a:t>khen</a:t>
            </a:r>
            <a:r>
              <a:rPr lang="en-US" sz="2800" b="1" dirty="0" smtClean="0">
                <a:latin typeface="+mj-lt"/>
              </a:rPr>
              <a:t> </a:t>
            </a:r>
            <a:r>
              <a:rPr lang="en-US" sz="2800" b="1" dirty="0" err="1" smtClean="0">
                <a:latin typeface="+mj-lt"/>
              </a:rPr>
              <a:t>thưởng</a:t>
            </a:r>
            <a:r>
              <a:rPr lang="en-US" sz="2800" b="1" dirty="0" smtClean="0">
                <a:latin typeface="+mj-lt"/>
              </a:rPr>
              <a:t>, </a:t>
            </a:r>
            <a:r>
              <a:rPr lang="en-US" sz="2800" b="1" dirty="0" err="1" smtClean="0">
                <a:latin typeface="+mj-lt"/>
              </a:rPr>
              <a:t>phúc</a:t>
            </a:r>
            <a:r>
              <a:rPr lang="en-US" sz="2800" b="1" dirty="0" smtClean="0">
                <a:latin typeface="+mj-lt"/>
              </a:rPr>
              <a:t> </a:t>
            </a:r>
            <a:r>
              <a:rPr lang="en-US" sz="2800" b="1" dirty="0" err="1" smtClean="0">
                <a:latin typeface="+mj-lt"/>
              </a:rPr>
              <a:t>lợi</a:t>
            </a:r>
            <a:endParaRPr lang="en-US" sz="2800" b="1" dirty="0" smtClean="0">
              <a:latin typeface="+mj-lt"/>
            </a:endParaRPr>
          </a:p>
          <a:p>
            <a:endParaRPr lang="en-US" sz="2800" dirty="0">
              <a:latin typeface="+mj-lt"/>
            </a:endParaRPr>
          </a:p>
        </p:txBody>
      </p:sp>
    </p:spTree>
    <p:extLst>
      <p:ext uri="{BB962C8B-B14F-4D97-AF65-F5344CB8AC3E}">
        <p14:creationId xmlns:p14="http://schemas.microsoft.com/office/powerpoint/2010/main" val="87520349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Content Placeholder 2"/>
          <p:cNvSpPr>
            <a:spLocks noGrp="1"/>
          </p:cNvSpPr>
          <p:nvPr>
            <p:ph idx="4294967295"/>
          </p:nvPr>
        </p:nvSpPr>
        <p:spPr>
          <a:xfrm>
            <a:off x="157163" y="0"/>
            <a:ext cx="8686800" cy="542925"/>
          </a:xfrm>
          <a:solidFill>
            <a:schemeClr val="bg1"/>
          </a:solidFill>
          <a:ln w="38100" cmpd="dbl">
            <a:solidFill>
              <a:schemeClr val="tx2"/>
            </a:solidFill>
            <a:miter lim="800000"/>
            <a:headEnd/>
            <a:tailEnd/>
          </a:ln>
        </p:spPr>
        <p:txBody>
          <a:bodyPr/>
          <a:lstStyle/>
          <a:p>
            <a:pPr marL="0" indent="0" algn="just" eaLnBrk="1" hangingPunct="1">
              <a:buFont typeface="Wingdings" panose="05000000000000000000" pitchFamily="2" charset="2"/>
              <a:buNone/>
            </a:pPr>
            <a:r>
              <a:rPr lang="en-US" altLang="en-US" dirty="0" err="1" smtClean="0">
                <a:solidFill>
                  <a:schemeClr val="tx2"/>
                </a:solidFill>
                <a:latin typeface="Times New Roman" panose="02020603050405020304" pitchFamily="18" charset="0"/>
                <a:cs typeface="Times New Roman" panose="02020603050405020304" pitchFamily="18" charset="0"/>
              </a:rPr>
              <a:t>Các</a:t>
            </a:r>
            <a:r>
              <a:rPr lang="en-US" altLang="en-US" dirty="0" smtClean="0">
                <a:solidFill>
                  <a:schemeClr val="tx2"/>
                </a:solidFill>
                <a:latin typeface="Times New Roman" panose="02020603050405020304" pitchFamily="18" charset="0"/>
                <a:cs typeface="Times New Roman" panose="02020603050405020304" pitchFamily="18" charset="0"/>
              </a:rPr>
              <a:t> </a:t>
            </a:r>
            <a:r>
              <a:rPr lang="en-US" altLang="en-US" dirty="0" err="1" smtClean="0">
                <a:solidFill>
                  <a:schemeClr val="tx2"/>
                </a:solidFill>
                <a:latin typeface="Times New Roman" panose="02020603050405020304" pitchFamily="18" charset="0"/>
                <a:cs typeface="Times New Roman" panose="02020603050405020304" pitchFamily="18" charset="0"/>
              </a:rPr>
              <a:t>nghiệp</a:t>
            </a:r>
            <a:r>
              <a:rPr lang="en-US" altLang="en-US" dirty="0" smtClean="0">
                <a:solidFill>
                  <a:schemeClr val="tx2"/>
                </a:solidFill>
                <a:latin typeface="Times New Roman" panose="02020603050405020304" pitchFamily="18" charset="0"/>
                <a:cs typeface="Times New Roman" panose="02020603050405020304" pitchFamily="18" charset="0"/>
              </a:rPr>
              <a:t> </a:t>
            </a:r>
            <a:r>
              <a:rPr lang="en-US" altLang="en-US" dirty="0" err="1" smtClean="0">
                <a:solidFill>
                  <a:schemeClr val="tx2"/>
                </a:solidFill>
                <a:latin typeface="Times New Roman" panose="02020603050405020304" pitchFamily="18" charset="0"/>
                <a:cs typeface="Times New Roman" panose="02020603050405020304" pitchFamily="18" charset="0"/>
              </a:rPr>
              <a:t>vụ</a:t>
            </a:r>
            <a:r>
              <a:rPr lang="en-US" altLang="en-US" dirty="0" smtClean="0">
                <a:solidFill>
                  <a:schemeClr val="tx2"/>
                </a:solidFill>
                <a:latin typeface="Times New Roman" panose="02020603050405020304" pitchFamily="18" charset="0"/>
                <a:cs typeface="Times New Roman" panose="02020603050405020304" pitchFamily="18" charset="0"/>
              </a:rPr>
              <a:t> </a:t>
            </a:r>
            <a:r>
              <a:rPr lang="en-US" altLang="en-US" dirty="0" err="1" smtClean="0">
                <a:solidFill>
                  <a:schemeClr val="tx2"/>
                </a:solidFill>
                <a:latin typeface="Times New Roman" panose="02020603050405020304" pitchFamily="18" charset="0"/>
                <a:cs typeface="Times New Roman" panose="02020603050405020304" pitchFamily="18" charset="0"/>
              </a:rPr>
              <a:t>kinh</a:t>
            </a:r>
            <a:r>
              <a:rPr lang="en-US" altLang="en-US" dirty="0" smtClean="0">
                <a:solidFill>
                  <a:schemeClr val="tx2"/>
                </a:solidFill>
                <a:latin typeface="Times New Roman" panose="02020603050405020304" pitchFamily="18" charset="0"/>
                <a:cs typeface="Times New Roman" panose="02020603050405020304" pitchFamily="18" charset="0"/>
              </a:rPr>
              <a:t> </a:t>
            </a:r>
            <a:r>
              <a:rPr lang="en-US" altLang="en-US" dirty="0" err="1" smtClean="0">
                <a:solidFill>
                  <a:schemeClr val="tx2"/>
                </a:solidFill>
                <a:latin typeface="Times New Roman" panose="02020603050405020304" pitchFamily="18" charset="0"/>
                <a:cs typeface="Times New Roman" panose="02020603050405020304" pitchFamily="18" charset="0"/>
              </a:rPr>
              <a:t>tế</a:t>
            </a:r>
            <a:r>
              <a:rPr lang="en-US" altLang="en-US" dirty="0" smtClean="0">
                <a:solidFill>
                  <a:schemeClr val="tx2"/>
                </a:solidFill>
                <a:latin typeface="Times New Roman" panose="02020603050405020304" pitchFamily="18" charset="0"/>
                <a:cs typeface="Times New Roman" panose="02020603050405020304" pitchFamily="18" charset="0"/>
              </a:rPr>
              <a:t> </a:t>
            </a:r>
            <a:r>
              <a:rPr lang="en-US" altLang="en-US" dirty="0" err="1" smtClean="0">
                <a:solidFill>
                  <a:schemeClr val="tx2"/>
                </a:solidFill>
                <a:latin typeface="Times New Roman" panose="02020603050405020304" pitchFamily="18" charset="0"/>
                <a:cs typeface="Times New Roman" panose="02020603050405020304" pitchFamily="18" charset="0"/>
              </a:rPr>
              <a:t>chủ</a:t>
            </a:r>
            <a:r>
              <a:rPr lang="en-US" altLang="en-US" dirty="0" smtClean="0">
                <a:solidFill>
                  <a:schemeClr val="tx2"/>
                </a:solidFill>
                <a:latin typeface="Times New Roman" panose="02020603050405020304" pitchFamily="18" charset="0"/>
                <a:cs typeface="Times New Roman" panose="02020603050405020304" pitchFamily="18" charset="0"/>
              </a:rPr>
              <a:t> </a:t>
            </a:r>
            <a:r>
              <a:rPr lang="en-US" altLang="en-US" dirty="0" err="1" smtClean="0">
                <a:solidFill>
                  <a:schemeClr val="tx2"/>
                </a:solidFill>
                <a:latin typeface="Times New Roman" panose="02020603050405020304" pitchFamily="18" charset="0"/>
                <a:cs typeface="Times New Roman" panose="02020603050405020304" pitchFamily="18" charset="0"/>
              </a:rPr>
              <a:t>yếu</a:t>
            </a:r>
            <a:endParaRPr lang="en-US" altLang="en-US" sz="2800" dirty="0" smtClean="0">
              <a:solidFill>
                <a:schemeClr val="tx2"/>
              </a:solidFill>
              <a:latin typeface="Times New Roman" panose="02020603050405020304" pitchFamily="18" charset="0"/>
              <a:cs typeface="Times New Roman" panose="02020603050405020304" pitchFamily="18" charset="0"/>
            </a:endParaRPr>
          </a:p>
        </p:txBody>
      </p:sp>
      <p:sp>
        <p:nvSpPr>
          <p:cNvPr id="29700" name="Text Box 93"/>
          <p:cNvSpPr txBox="1">
            <a:spLocks noChangeArrowheads="1"/>
          </p:cNvSpPr>
          <p:nvPr/>
        </p:nvSpPr>
        <p:spPr bwMode="auto">
          <a:xfrm>
            <a:off x="4500563" y="2971800"/>
            <a:ext cx="5334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spcBef>
                <a:spcPct val="50000"/>
              </a:spcBef>
            </a:pPr>
            <a:endParaRPr lang="en-US" altLang="en-US" sz="3600" b="1">
              <a:solidFill>
                <a:schemeClr val="tx2"/>
              </a:solidFill>
              <a:latin typeface="Arial" panose="020B0604020202020204" pitchFamily="34" charset="0"/>
            </a:endParaRPr>
          </a:p>
        </p:txBody>
      </p:sp>
      <p:sp>
        <p:nvSpPr>
          <p:cNvPr id="2" name="TextBox 1"/>
          <p:cNvSpPr txBox="1"/>
          <p:nvPr/>
        </p:nvSpPr>
        <p:spPr>
          <a:xfrm>
            <a:off x="245269" y="542925"/>
            <a:ext cx="8510588" cy="6986528"/>
          </a:xfrm>
          <a:prstGeom prst="rect">
            <a:avLst/>
          </a:prstGeom>
          <a:noFill/>
        </p:spPr>
        <p:txBody>
          <a:bodyPr wrap="square" rtlCol="0">
            <a:spAutoFit/>
          </a:bodyPr>
          <a:lstStyle/>
          <a:p>
            <a:r>
              <a:rPr lang="en-US" sz="2700" dirty="0" smtClean="0">
                <a:latin typeface="Times New Roman" panose="02020603050405020304" pitchFamily="18" charset="0"/>
                <a:cs typeface="Times New Roman" panose="02020603050405020304" pitchFamily="18" charset="0"/>
              </a:rPr>
              <a:t>1. </a:t>
            </a:r>
            <a:r>
              <a:rPr lang="en-US" sz="2700" dirty="0" err="1" smtClean="0">
                <a:latin typeface="Times New Roman" panose="02020603050405020304" pitchFamily="18" charset="0"/>
                <a:cs typeface="Times New Roman" panose="02020603050405020304" pitchFamily="18" charset="0"/>
              </a:rPr>
              <a:t>Doanh</a:t>
            </a:r>
            <a:r>
              <a:rPr lang="en-US" sz="2700" dirty="0" smtClean="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nghiệp</a:t>
            </a:r>
            <a:r>
              <a:rPr lang="en-US" sz="2700" dirty="0">
                <a:latin typeface="Times New Roman" panose="02020603050405020304" pitchFamily="18" charset="0"/>
                <a:cs typeface="Times New Roman" panose="02020603050405020304" pitchFamily="18" charset="0"/>
              </a:rPr>
              <a:t> </a:t>
            </a:r>
            <a:r>
              <a:rPr lang="en-US" sz="2700" b="1" dirty="0" err="1">
                <a:latin typeface="Times New Roman" panose="02020603050405020304" pitchFamily="18" charset="0"/>
                <a:cs typeface="Times New Roman" panose="02020603050405020304" pitchFamily="18" charset="0"/>
              </a:rPr>
              <a:t>trích</a:t>
            </a:r>
            <a:r>
              <a:rPr lang="en-US" sz="2700" b="1" dirty="0">
                <a:latin typeface="Times New Roman" panose="02020603050405020304" pitchFamily="18" charset="0"/>
                <a:cs typeface="Times New Roman" panose="02020603050405020304" pitchFamily="18" charset="0"/>
              </a:rPr>
              <a:t> </a:t>
            </a:r>
            <a:r>
              <a:rPr lang="en-US" sz="2700" b="1" dirty="0" err="1">
                <a:latin typeface="Times New Roman" panose="02020603050405020304" pitchFamily="18" charset="0"/>
                <a:cs typeface="Times New Roman" panose="02020603050405020304" pitchFamily="18" charset="0"/>
              </a:rPr>
              <a:t>quỹ</a:t>
            </a:r>
            <a:r>
              <a:rPr lang="en-US" sz="2700" b="1" dirty="0">
                <a:latin typeface="Times New Roman" panose="02020603050405020304" pitchFamily="18" charset="0"/>
                <a:cs typeface="Times New Roman" panose="02020603050405020304" pitchFamily="18" charset="0"/>
              </a:rPr>
              <a:t> </a:t>
            </a:r>
            <a:r>
              <a:rPr lang="en-US" sz="2700" b="1" dirty="0" err="1">
                <a:latin typeface="Times New Roman" panose="02020603050405020304" pitchFamily="18" charset="0"/>
                <a:cs typeface="Times New Roman" panose="02020603050405020304" pitchFamily="18" charset="0"/>
              </a:rPr>
              <a:t>khen</a:t>
            </a:r>
            <a:r>
              <a:rPr lang="en-US" sz="2700" b="1" dirty="0">
                <a:latin typeface="Times New Roman" panose="02020603050405020304" pitchFamily="18" charset="0"/>
                <a:cs typeface="Times New Roman" panose="02020603050405020304" pitchFamily="18" charset="0"/>
              </a:rPr>
              <a:t> </a:t>
            </a:r>
            <a:r>
              <a:rPr lang="en-US" sz="2700" b="1" dirty="0" err="1">
                <a:latin typeface="Times New Roman" panose="02020603050405020304" pitchFamily="18" charset="0"/>
                <a:cs typeface="Times New Roman" panose="02020603050405020304" pitchFamily="18" charset="0"/>
              </a:rPr>
              <a:t>thưởng</a:t>
            </a:r>
            <a:r>
              <a:rPr lang="en-US" sz="2700" b="1" dirty="0">
                <a:latin typeface="Times New Roman" panose="02020603050405020304" pitchFamily="18" charset="0"/>
                <a:cs typeface="Times New Roman" panose="02020603050405020304" pitchFamily="18" charset="0"/>
              </a:rPr>
              <a:t>, </a:t>
            </a:r>
            <a:r>
              <a:rPr lang="en-US" sz="2700" b="1" dirty="0" err="1">
                <a:latin typeface="Times New Roman" panose="02020603050405020304" pitchFamily="18" charset="0"/>
                <a:cs typeface="Times New Roman" panose="02020603050405020304" pitchFamily="18" charset="0"/>
              </a:rPr>
              <a:t>phúc</a:t>
            </a:r>
            <a:r>
              <a:rPr lang="en-US" sz="2700" b="1" dirty="0">
                <a:latin typeface="Times New Roman" panose="02020603050405020304" pitchFamily="18" charset="0"/>
                <a:cs typeface="Times New Roman" panose="02020603050405020304" pitchFamily="18" charset="0"/>
              </a:rPr>
              <a:t> </a:t>
            </a:r>
            <a:r>
              <a:rPr lang="en-US" sz="2700" b="1" dirty="0" err="1">
                <a:latin typeface="Times New Roman" panose="02020603050405020304" pitchFamily="18" charset="0"/>
                <a:cs typeface="Times New Roman" panose="02020603050405020304" pitchFamily="18" charset="0"/>
              </a:rPr>
              <a:t>lợi</a:t>
            </a:r>
            <a:r>
              <a:rPr lang="en-US" sz="2700" b="1" dirty="0">
                <a:latin typeface="Times New Roman" panose="02020603050405020304" pitchFamily="18" charset="0"/>
                <a:cs typeface="Times New Roman" panose="02020603050405020304" pitchFamily="18" charset="0"/>
              </a:rPr>
              <a:t>.</a:t>
            </a:r>
            <a:endParaRPr lang="en-US" sz="2700" dirty="0">
              <a:latin typeface="Times New Roman" panose="02020603050405020304" pitchFamily="18" charset="0"/>
              <a:cs typeface="Times New Roman" panose="02020603050405020304" pitchFamily="18" charset="0"/>
            </a:endParaRPr>
          </a:p>
          <a:p>
            <a:r>
              <a:rPr lang="en-US" sz="2700" dirty="0" err="1">
                <a:latin typeface="Times New Roman" panose="02020603050405020304" pitchFamily="18" charset="0"/>
                <a:cs typeface="Times New Roman" panose="02020603050405020304" pitchFamily="18" charset="0"/>
              </a:rPr>
              <a:t>Nợ</a:t>
            </a:r>
            <a:r>
              <a:rPr lang="en-US" sz="2700" dirty="0">
                <a:latin typeface="Times New Roman" panose="02020603050405020304" pitchFamily="18" charset="0"/>
                <a:cs typeface="Times New Roman" panose="02020603050405020304" pitchFamily="18" charset="0"/>
              </a:rPr>
              <a:t> TK 421   </a:t>
            </a:r>
            <a:br>
              <a:rPr lang="en-US" sz="2700" dirty="0">
                <a:latin typeface="Times New Roman" panose="02020603050405020304" pitchFamily="18" charset="0"/>
                <a:cs typeface="Times New Roman" panose="02020603050405020304" pitchFamily="18" charset="0"/>
              </a:rPr>
            </a:b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Có</a:t>
            </a:r>
            <a:r>
              <a:rPr lang="en-US" sz="2700" dirty="0">
                <a:latin typeface="Times New Roman" panose="02020603050405020304" pitchFamily="18" charset="0"/>
                <a:cs typeface="Times New Roman" panose="02020603050405020304" pitchFamily="18" charset="0"/>
              </a:rPr>
              <a:t> TK 353  </a:t>
            </a:r>
            <a:endParaRPr lang="en-US" sz="2700" dirty="0" smtClean="0">
              <a:latin typeface="Times New Roman" panose="02020603050405020304" pitchFamily="18" charset="0"/>
              <a:cs typeface="Times New Roman" panose="02020603050405020304" pitchFamily="18" charset="0"/>
            </a:endParaRPr>
          </a:p>
          <a:p>
            <a:r>
              <a:rPr lang="en-US" sz="2700" dirty="0" smtClean="0">
                <a:latin typeface="Times New Roman" panose="02020603050405020304" pitchFamily="18" charset="0"/>
                <a:cs typeface="Times New Roman" panose="02020603050405020304" pitchFamily="18" charset="0"/>
              </a:rPr>
              <a:t>2. </a:t>
            </a:r>
            <a:r>
              <a:rPr lang="en-US" sz="2700" dirty="0" err="1" smtClean="0">
                <a:latin typeface="Times New Roman" panose="02020603050405020304" pitchFamily="18" charset="0"/>
                <a:cs typeface="Times New Roman" panose="02020603050405020304" pitchFamily="18" charset="0"/>
              </a:rPr>
              <a:t>Tiền</a:t>
            </a:r>
            <a:r>
              <a:rPr lang="en-US" sz="2700" dirty="0" smtClean="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thưởng</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phải</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trả</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cho</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công</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nhân</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viên</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doanh</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nghiệp</a:t>
            </a:r>
            <a:r>
              <a:rPr lang="en-US" sz="2700" dirty="0">
                <a:latin typeface="Times New Roman" panose="02020603050405020304" pitchFamily="18" charset="0"/>
                <a:cs typeface="Times New Roman" panose="02020603050405020304" pitchFamily="18" charset="0"/>
              </a:rPr>
              <a:t>.</a:t>
            </a:r>
          </a:p>
          <a:p>
            <a:r>
              <a:rPr lang="en-US" sz="2700" dirty="0" err="1">
                <a:latin typeface="Times New Roman" panose="02020603050405020304" pitchFamily="18" charset="0"/>
                <a:cs typeface="Times New Roman" panose="02020603050405020304" pitchFamily="18" charset="0"/>
              </a:rPr>
              <a:t>Nợ</a:t>
            </a:r>
            <a:r>
              <a:rPr lang="en-US" sz="2700" dirty="0">
                <a:latin typeface="Times New Roman" panose="02020603050405020304" pitchFamily="18" charset="0"/>
                <a:cs typeface="Times New Roman" panose="02020603050405020304" pitchFamily="18" charset="0"/>
              </a:rPr>
              <a:t> TK 353  </a:t>
            </a:r>
            <a:br>
              <a:rPr lang="en-US" sz="2700" dirty="0">
                <a:latin typeface="Times New Roman" panose="02020603050405020304" pitchFamily="18" charset="0"/>
                <a:cs typeface="Times New Roman" panose="02020603050405020304" pitchFamily="18" charset="0"/>
              </a:rPr>
            </a:b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Có</a:t>
            </a:r>
            <a:r>
              <a:rPr lang="en-US" sz="2700" dirty="0">
                <a:latin typeface="Times New Roman" panose="02020603050405020304" pitchFamily="18" charset="0"/>
                <a:cs typeface="Times New Roman" panose="02020603050405020304" pitchFamily="18" charset="0"/>
              </a:rPr>
              <a:t> TK 334   </a:t>
            </a:r>
            <a:endParaRPr lang="en-US" sz="2700" dirty="0" smtClean="0">
              <a:latin typeface="Times New Roman" panose="02020603050405020304" pitchFamily="18" charset="0"/>
              <a:cs typeface="Times New Roman" panose="02020603050405020304" pitchFamily="18" charset="0"/>
            </a:endParaRPr>
          </a:p>
          <a:p>
            <a:r>
              <a:rPr lang="en-US" sz="2700" dirty="0" smtClean="0">
                <a:latin typeface="Times New Roman" panose="02020603050405020304" pitchFamily="18" charset="0"/>
                <a:cs typeface="Times New Roman" panose="02020603050405020304" pitchFamily="18" charset="0"/>
              </a:rPr>
              <a:t>3. </a:t>
            </a:r>
            <a:r>
              <a:rPr lang="en-US" sz="2700" dirty="0" err="1" smtClean="0">
                <a:latin typeface="Times New Roman" panose="02020603050405020304" pitchFamily="18" charset="0"/>
                <a:cs typeface="Times New Roman" panose="02020603050405020304" pitchFamily="18" charset="0"/>
              </a:rPr>
              <a:t>Doanh</a:t>
            </a:r>
            <a:r>
              <a:rPr lang="en-US" sz="2700" dirty="0" smtClean="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nghiệp</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tổ</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chức</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cho</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công</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nhân</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viên</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đi</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tham</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quan</a:t>
            </a:r>
            <a:r>
              <a:rPr lang="en-US" sz="2700" dirty="0">
                <a:latin typeface="Times New Roman" panose="02020603050405020304" pitchFamily="18" charset="0"/>
                <a:cs typeface="Times New Roman" panose="02020603050405020304" pitchFamily="18" charset="0"/>
              </a:rPr>
              <a:t> du </a:t>
            </a:r>
            <a:r>
              <a:rPr lang="en-US" sz="2700" dirty="0" err="1">
                <a:latin typeface="Times New Roman" panose="02020603050405020304" pitchFamily="18" charset="0"/>
                <a:cs typeface="Times New Roman" panose="02020603050405020304" pitchFamily="18" charset="0"/>
              </a:rPr>
              <a:t>lịch</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kinh</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phí</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lấy</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từ</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quỹ</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khen</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thưởng</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phúc</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lợi</a:t>
            </a:r>
            <a:r>
              <a:rPr lang="en-US" sz="2700" dirty="0">
                <a:latin typeface="Times New Roman" panose="02020603050405020304" pitchFamily="18" charset="0"/>
                <a:cs typeface="Times New Roman" panose="02020603050405020304" pitchFamily="18" charset="0"/>
              </a:rPr>
              <a:t>.</a:t>
            </a:r>
          </a:p>
          <a:p>
            <a:r>
              <a:rPr lang="en-US" sz="2700" dirty="0" err="1">
                <a:latin typeface="Times New Roman" panose="02020603050405020304" pitchFamily="18" charset="0"/>
                <a:cs typeface="Times New Roman" panose="02020603050405020304" pitchFamily="18" charset="0"/>
              </a:rPr>
              <a:t>Nợ</a:t>
            </a:r>
            <a:r>
              <a:rPr lang="en-US" sz="2700" dirty="0">
                <a:latin typeface="Times New Roman" panose="02020603050405020304" pitchFamily="18" charset="0"/>
                <a:cs typeface="Times New Roman" panose="02020603050405020304" pitchFamily="18" charset="0"/>
              </a:rPr>
              <a:t> TK 353  </a:t>
            </a:r>
            <a:br>
              <a:rPr lang="en-US" sz="2700" dirty="0">
                <a:latin typeface="Times New Roman" panose="02020603050405020304" pitchFamily="18" charset="0"/>
                <a:cs typeface="Times New Roman" panose="02020603050405020304" pitchFamily="18" charset="0"/>
              </a:rPr>
            </a:b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Có</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các</a:t>
            </a:r>
            <a:r>
              <a:rPr lang="en-US" sz="2700" dirty="0">
                <a:latin typeface="Times New Roman" panose="02020603050405020304" pitchFamily="18" charset="0"/>
                <a:cs typeface="Times New Roman" panose="02020603050405020304" pitchFamily="18" charset="0"/>
              </a:rPr>
              <a:t> TK 111, 112</a:t>
            </a:r>
          </a:p>
          <a:p>
            <a:r>
              <a:rPr lang="en-US" sz="2700" dirty="0" smtClean="0">
                <a:latin typeface="Times New Roman" panose="02020603050405020304" pitchFamily="18" charset="0"/>
                <a:cs typeface="Times New Roman" panose="02020603050405020304" pitchFamily="18" charset="0"/>
              </a:rPr>
              <a:t>4. </a:t>
            </a:r>
            <a:r>
              <a:rPr lang="en-US" sz="2700" dirty="0" err="1" smtClean="0">
                <a:latin typeface="Times New Roman" panose="02020603050405020304" pitchFamily="18" charset="0"/>
                <a:cs typeface="Times New Roman" panose="02020603050405020304" pitchFamily="18" charset="0"/>
              </a:rPr>
              <a:t>Doanh</a:t>
            </a:r>
            <a:r>
              <a:rPr lang="en-US" sz="2700" dirty="0" smtClean="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nghiệp</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biếu</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tặng</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cho</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khách</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hàng</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đối</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tác</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công</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nhân</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viên</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lấy</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từ</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quỹ</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khen</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thưởng</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phúc</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lợi</a:t>
            </a:r>
            <a:endParaRPr lang="en-US" sz="2700" dirty="0">
              <a:latin typeface="Times New Roman" panose="02020603050405020304" pitchFamily="18" charset="0"/>
              <a:cs typeface="Times New Roman" panose="02020603050405020304" pitchFamily="18" charset="0"/>
            </a:endParaRPr>
          </a:p>
          <a:p>
            <a:r>
              <a:rPr lang="en-US" sz="2700" dirty="0" err="1">
                <a:latin typeface="Times New Roman" panose="02020603050405020304" pitchFamily="18" charset="0"/>
                <a:cs typeface="Times New Roman" panose="02020603050405020304" pitchFamily="18" charset="0"/>
              </a:rPr>
              <a:t>Nợ</a:t>
            </a:r>
            <a:r>
              <a:rPr lang="en-US" sz="2700" dirty="0">
                <a:latin typeface="Times New Roman" panose="02020603050405020304" pitchFamily="18" charset="0"/>
                <a:cs typeface="Times New Roman" panose="02020603050405020304" pitchFamily="18" charset="0"/>
              </a:rPr>
              <a:t> TK 353 (</a:t>
            </a:r>
            <a:r>
              <a:rPr lang="en-US" sz="2700" dirty="0" err="1">
                <a:latin typeface="Times New Roman" panose="02020603050405020304" pitchFamily="18" charset="0"/>
                <a:cs typeface="Times New Roman" panose="02020603050405020304" pitchFamily="18" charset="0"/>
              </a:rPr>
              <a:t>tổng</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trị</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giá</a:t>
            </a:r>
            <a:r>
              <a:rPr lang="en-US" sz="2700" dirty="0">
                <a:latin typeface="Times New Roman" panose="02020603050405020304" pitchFamily="18" charset="0"/>
                <a:cs typeface="Times New Roman" panose="02020603050405020304" pitchFamily="18" charset="0"/>
              </a:rPr>
              <a:t> )</a:t>
            </a:r>
          </a:p>
          <a:p>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Có</a:t>
            </a:r>
            <a:r>
              <a:rPr lang="en-US" sz="2700" dirty="0">
                <a:latin typeface="Times New Roman" panose="02020603050405020304" pitchFamily="18" charset="0"/>
                <a:cs typeface="Times New Roman" panose="02020603050405020304" pitchFamily="18" charset="0"/>
              </a:rPr>
              <a:t> TK 3331 - </a:t>
            </a:r>
            <a:r>
              <a:rPr lang="en-US" sz="2700" dirty="0" err="1">
                <a:latin typeface="Times New Roman" panose="02020603050405020304" pitchFamily="18" charset="0"/>
                <a:cs typeface="Times New Roman" panose="02020603050405020304" pitchFamily="18" charset="0"/>
              </a:rPr>
              <a:t>Thuế</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GTGT</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phải</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nộp</a:t>
            </a:r>
            <a:r>
              <a:rPr lang="en-US" sz="2700" dirty="0">
                <a:latin typeface="Times New Roman" panose="02020603050405020304" pitchFamily="18" charset="0"/>
                <a:cs typeface="Times New Roman" panose="02020603050405020304" pitchFamily="18" charset="0"/>
              </a:rPr>
              <a:t> </a:t>
            </a:r>
            <a:br>
              <a:rPr lang="en-US" sz="2700" dirty="0">
                <a:latin typeface="Times New Roman" panose="02020603050405020304" pitchFamily="18" charset="0"/>
                <a:cs typeface="Times New Roman" panose="02020603050405020304" pitchFamily="18" charset="0"/>
              </a:rPr>
            </a:b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Có</a:t>
            </a:r>
            <a:r>
              <a:rPr lang="en-US" sz="2700" dirty="0">
                <a:latin typeface="Times New Roman" panose="02020603050405020304" pitchFamily="18" charset="0"/>
                <a:cs typeface="Times New Roman" panose="02020603050405020304" pitchFamily="18" charset="0"/>
              </a:rPr>
              <a:t> TK 511  (</a:t>
            </a:r>
            <a:r>
              <a:rPr lang="en-US" sz="2700" dirty="0" err="1">
                <a:latin typeface="Times New Roman" panose="02020603050405020304" pitchFamily="18" charset="0"/>
                <a:cs typeface="Times New Roman" panose="02020603050405020304" pitchFamily="18" charset="0"/>
              </a:rPr>
              <a:t>Giá</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bán</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chưa</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có</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thuế</a:t>
            </a:r>
            <a:r>
              <a:rPr lang="en-US" sz="2700" dirty="0">
                <a:latin typeface="Times New Roman" panose="02020603050405020304" pitchFamily="18" charset="0"/>
                <a:cs typeface="Times New Roman" panose="02020603050405020304" pitchFamily="18" charset="0"/>
              </a:rPr>
              <a:t> </a:t>
            </a:r>
            <a:r>
              <a:rPr lang="en-US" sz="2700" dirty="0" err="1">
                <a:latin typeface="Times New Roman" panose="02020603050405020304" pitchFamily="18" charset="0"/>
                <a:cs typeface="Times New Roman" panose="02020603050405020304" pitchFamily="18" charset="0"/>
              </a:rPr>
              <a:t>GTGT</a:t>
            </a:r>
            <a:r>
              <a:rPr lang="en-US" sz="2700" dirty="0">
                <a:latin typeface="Times New Roman" panose="02020603050405020304" pitchFamily="18" charset="0"/>
                <a:cs typeface="Times New Roman" panose="02020603050405020304" pitchFamily="18" charset="0"/>
              </a:rPr>
              <a:t>)</a:t>
            </a:r>
          </a:p>
          <a:p>
            <a:endParaRPr lang="en-US" sz="27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0867578"/>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Content Placeholder 2"/>
          <p:cNvSpPr>
            <a:spLocks noGrp="1"/>
          </p:cNvSpPr>
          <p:nvPr>
            <p:ph idx="4294967295"/>
          </p:nvPr>
        </p:nvSpPr>
        <p:spPr>
          <a:xfrm>
            <a:off x="309563" y="228600"/>
            <a:ext cx="8686800" cy="642938"/>
          </a:xfrm>
          <a:solidFill>
            <a:schemeClr val="bg1"/>
          </a:solidFill>
          <a:ln w="38100" cmpd="dbl">
            <a:solidFill>
              <a:schemeClr val="tx2"/>
            </a:solidFill>
            <a:miter lim="800000"/>
            <a:headEnd/>
            <a:tailEnd/>
          </a:ln>
        </p:spPr>
        <p:txBody>
          <a:bodyPr/>
          <a:lstStyle/>
          <a:p>
            <a:pPr marL="0" indent="0" algn="just" eaLnBrk="1" hangingPunct="1">
              <a:buFont typeface="Wingdings" panose="05000000000000000000" pitchFamily="2" charset="2"/>
              <a:buNone/>
            </a:pPr>
            <a:r>
              <a:rPr lang="en-US" altLang="en-US" dirty="0" err="1" smtClean="0">
                <a:solidFill>
                  <a:schemeClr val="tx2"/>
                </a:solidFill>
                <a:latin typeface="Times New Roman" panose="02020603050405020304" pitchFamily="18" charset="0"/>
                <a:cs typeface="Times New Roman" panose="02020603050405020304" pitchFamily="18" charset="0"/>
              </a:rPr>
              <a:t>VÍ</a:t>
            </a:r>
            <a:r>
              <a:rPr lang="en-US" altLang="en-US" dirty="0" smtClean="0">
                <a:solidFill>
                  <a:schemeClr val="tx2"/>
                </a:solidFill>
                <a:latin typeface="Times New Roman" panose="02020603050405020304" pitchFamily="18" charset="0"/>
                <a:cs typeface="Times New Roman" panose="02020603050405020304" pitchFamily="18" charset="0"/>
              </a:rPr>
              <a:t> </a:t>
            </a:r>
            <a:r>
              <a:rPr lang="en-US" altLang="en-US" dirty="0" err="1" smtClean="0">
                <a:solidFill>
                  <a:schemeClr val="tx2"/>
                </a:solidFill>
                <a:latin typeface="Times New Roman" panose="02020603050405020304" pitchFamily="18" charset="0"/>
                <a:cs typeface="Times New Roman" panose="02020603050405020304" pitchFamily="18" charset="0"/>
              </a:rPr>
              <a:t>DỤ</a:t>
            </a:r>
            <a:r>
              <a:rPr lang="en-US" altLang="en-US" dirty="0" smtClean="0">
                <a:solidFill>
                  <a:schemeClr val="tx2"/>
                </a:solidFill>
                <a:latin typeface="Times New Roman" panose="02020603050405020304" pitchFamily="18" charset="0"/>
                <a:cs typeface="Times New Roman" panose="02020603050405020304" pitchFamily="18" charset="0"/>
              </a:rPr>
              <a:t>:</a:t>
            </a:r>
            <a:endParaRPr lang="en-US" altLang="en-US" sz="2800" dirty="0" smtClean="0">
              <a:solidFill>
                <a:schemeClr val="tx2"/>
              </a:solidFill>
              <a:latin typeface="Times New Roman" panose="02020603050405020304" pitchFamily="18" charset="0"/>
              <a:cs typeface="Times New Roman" panose="02020603050405020304" pitchFamily="18" charset="0"/>
            </a:endParaRPr>
          </a:p>
        </p:txBody>
      </p:sp>
      <p:sp>
        <p:nvSpPr>
          <p:cNvPr id="29700" name="Text Box 93"/>
          <p:cNvSpPr txBox="1">
            <a:spLocks noChangeArrowheads="1"/>
          </p:cNvSpPr>
          <p:nvPr/>
        </p:nvSpPr>
        <p:spPr bwMode="auto">
          <a:xfrm>
            <a:off x="4500563" y="2971800"/>
            <a:ext cx="5334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spcBef>
                <a:spcPct val="50000"/>
              </a:spcBef>
            </a:pPr>
            <a:endParaRPr lang="en-US" altLang="en-US" sz="3600" b="1">
              <a:solidFill>
                <a:schemeClr val="tx2"/>
              </a:solidFill>
              <a:latin typeface="Arial" panose="020B0604020202020204" pitchFamily="34" charset="0"/>
            </a:endParaRPr>
          </a:p>
        </p:txBody>
      </p:sp>
      <p:sp>
        <p:nvSpPr>
          <p:cNvPr id="3" name="TextBox 2"/>
          <p:cNvSpPr txBox="1"/>
          <p:nvPr/>
        </p:nvSpPr>
        <p:spPr>
          <a:xfrm>
            <a:off x="171450" y="871538"/>
            <a:ext cx="8658225" cy="7417415"/>
          </a:xfrm>
          <a:prstGeom prst="rect">
            <a:avLst/>
          </a:prstGeom>
          <a:noFill/>
        </p:spPr>
        <p:txBody>
          <a:bodyPr wrap="square" rtlCol="0">
            <a:spAutoFit/>
          </a:bodyPr>
          <a:lstStyle/>
          <a:p>
            <a:pPr marL="342900" indent="-342900">
              <a:buAutoNum type="arabicPeriod"/>
            </a:pPr>
            <a:r>
              <a:rPr lang="en-US" sz="2800" dirty="0" err="1" smtClean="0">
                <a:latin typeface="Times New Roman" panose="02020603050405020304" pitchFamily="18" charset="0"/>
                <a:cs typeface="Times New Roman" panose="02020603050405020304" pitchFamily="18" charset="0"/>
              </a:rPr>
              <a:t>Doanh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nghiệp</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trích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lập</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quỹ</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khen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thưởng</a:t>
            </a:r>
            <a:r>
              <a:rPr lang="en-US" sz="2800" dirty="0" smtClean="0">
                <a:latin typeface="Times New Roman" panose="02020603050405020304" pitchFamily="18" charset="0"/>
                <a:cs typeface="Times New Roman" panose="02020603050405020304" pitchFamily="18" charset="0"/>
              </a:rPr>
              <a:t> 300.000.000 </a:t>
            </a:r>
            <a:r>
              <a:rPr lang="en-US" sz="2800" dirty="0" err="1" smtClean="0">
                <a:latin typeface="Times New Roman" panose="02020603050405020304" pitchFamily="18" charset="0"/>
                <a:cs typeface="Times New Roman" panose="02020603050405020304" pitchFamily="18" charset="0"/>
              </a:rPr>
              <a:t>đồng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quỹ</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đầu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tư</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phát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triển</a:t>
            </a:r>
            <a:r>
              <a:rPr lang="en-US" sz="2800" dirty="0" smtClean="0">
                <a:latin typeface="Times New Roman" panose="02020603050405020304" pitchFamily="18" charset="0"/>
                <a:cs typeface="Times New Roman" panose="02020603050405020304" pitchFamily="18" charset="0"/>
              </a:rPr>
              <a:t> 200.000.000 </a:t>
            </a:r>
            <a:r>
              <a:rPr lang="en-US" sz="2800" dirty="0" err="1" smtClean="0">
                <a:latin typeface="Times New Roman" panose="02020603050405020304" pitchFamily="18" charset="0"/>
                <a:cs typeface="Times New Roman" panose="02020603050405020304" pitchFamily="18" charset="0"/>
              </a:rPr>
              <a:t>đồng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từ</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lợi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nhuận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sau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thuế</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chưa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phân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phối</a:t>
            </a:r>
            <a:r>
              <a:rPr lang="en-US" sz="2800" dirty="0" smtClean="0">
                <a:latin typeface="Times New Roman" panose="02020603050405020304" pitchFamily="18" charset="0"/>
                <a:cs typeface="Times New Roman" panose="02020603050405020304" pitchFamily="18" charset="0"/>
              </a:rPr>
              <a:t>.  </a:t>
            </a:r>
          </a:p>
          <a:p>
            <a:pPr marL="342900" indent="-342900">
              <a:buAutoNum type="arabicPeriod"/>
            </a:pPr>
            <a:r>
              <a:rPr lang="en-US" sz="2800" dirty="0">
                <a:latin typeface="Times New Roman" panose="02020603050405020304" pitchFamily="18" charset="0"/>
                <a:cs typeface="Times New Roman" panose="02020603050405020304" pitchFamily="18" charset="0"/>
              </a:rPr>
              <a:t>P</a:t>
            </a:r>
            <a:r>
              <a:rPr lang="vi-VN" sz="2800" dirty="0" smtClean="0">
                <a:latin typeface="Times New Roman" panose="02020603050405020304" pitchFamily="18" charset="0"/>
                <a:cs typeface="Times New Roman" panose="02020603050405020304" pitchFamily="18" charset="0"/>
              </a:rPr>
              <a:t>hát </a:t>
            </a:r>
            <a:r>
              <a:rPr lang="vi-VN" sz="2800" dirty="0">
                <a:latin typeface="Times New Roman" panose="02020603050405020304" pitchFamily="18" charset="0"/>
                <a:cs typeface="Times New Roman" panose="02020603050405020304" pitchFamily="18" charset="0"/>
              </a:rPr>
              <a:t>hành thêm cổ phiếu từ nguồn Quỹ đầu tư phát </a:t>
            </a:r>
            <a:r>
              <a:rPr lang="vi-VN" sz="2800" dirty="0" smtClean="0">
                <a:latin typeface="Times New Roman" panose="02020603050405020304" pitchFamily="18" charset="0"/>
                <a:cs typeface="Times New Roman" panose="02020603050405020304" pitchFamily="18" charset="0"/>
              </a:rPr>
              <a:t>triển</a:t>
            </a:r>
            <a:r>
              <a:rPr lang="en-US" sz="2800" dirty="0" smtClean="0">
                <a:latin typeface="Times New Roman" panose="02020603050405020304" pitchFamily="18" charset="0"/>
                <a:cs typeface="Times New Roman" panose="02020603050405020304" pitchFamily="18" charset="0"/>
              </a:rPr>
              <a:t> 1000 </a:t>
            </a:r>
            <a:r>
              <a:rPr lang="en-US" sz="2800" dirty="0" err="1" smtClean="0">
                <a:latin typeface="Times New Roman" panose="02020603050405020304" pitchFamily="18" charset="0"/>
                <a:cs typeface="Times New Roman" panose="02020603050405020304" pitchFamily="18" charset="0"/>
              </a:rPr>
              <a:t>cổ</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phiếu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giá</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phát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hành</a:t>
            </a:r>
            <a:r>
              <a:rPr lang="en-US" sz="2800" dirty="0" smtClean="0">
                <a:latin typeface="Times New Roman" panose="02020603050405020304" pitchFamily="18" charset="0"/>
                <a:cs typeface="Times New Roman" panose="02020603050405020304" pitchFamily="18" charset="0"/>
              </a:rPr>
              <a:t> 150.000 </a:t>
            </a:r>
            <a:r>
              <a:rPr lang="en-US" sz="2800" dirty="0" err="1" smtClean="0">
                <a:latin typeface="Times New Roman" panose="02020603050405020304" pitchFamily="18" charset="0"/>
                <a:cs typeface="Times New Roman" panose="02020603050405020304" pitchFamily="18" charset="0"/>
              </a:rPr>
              <a:t>đồng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mệnh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giá</a:t>
            </a:r>
            <a:r>
              <a:rPr lang="en-US" sz="2800" dirty="0" smtClean="0">
                <a:latin typeface="Times New Roman" panose="02020603050405020304" pitchFamily="18" charset="0"/>
                <a:cs typeface="Times New Roman" panose="02020603050405020304" pitchFamily="18" charset="0"/>
              </a:rPr>
              <a:t>: 120.000 </a:t>
            </a:r>
            <a:r>
              <a:rPr lang="en-US" sz="2800" dirty="0" err="1" smtClean="0">
                <a:latin typeface="Times New Roman" panose="02020603050405020304" pitchFamily="18" charset="0"/>
                <a:cs typeface="Times New Roman" panose="02020603050405020304" pitchFamily="18" charset="0"/>
              </a:rPr>
              <a:t>đồng</a:t>
            </a:r>
            <a:endParaRPr lang="en-US" sz="2800" dirty="0" smtClean="0">
              <a:latin typeface="Times New Roman" panose="02020603050405020304" pitchFamily="18" charset="0"/>
              <a:cs typeface="Times New Roman" panose="02020603050405020304" pitchFamily="18" charset="0"/>
            </a:endParaRPr>
          </a:p>
          <a:p>
            <a:pPr marL="342900" indent="-342900">
              <a:buAutoNum type="arabicPeriod"/>
            </a:pPr>
            <a:r>
              <a:rPr lang="en-US" sz="2800" dirty="0" smtClean="0">
                <a:latin typeface="Times New Roman" panose="02020603050405020304" pitchFamily="18" charset="0"/>
                <a:cs typeface="Times New Roman" panose="02020603050405020304" pitchFamily="18" charset="0"/>
              </a:rPr>
              <a:t>Chi </a:t>
            </a:r>
            <a:r>
              <a:rPr lang="en-US" sz="2800" dirty="0" err="1" smtClean="0">
                <a:latin typeface="Times New Roman" panose="02020603050405020304" pitchFamily="18" charset="0"/>
                <a:cs typeface="Times New Roman" panose="02020603050405020304" pitchFamily="18" charset="0"/>
              </a:rPr>
              <a:t>tiền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khen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thưởng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nhân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viên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hoàn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thành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tốt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nhiệm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vụ</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bằng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tiền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mặt</a:t>
            </a:r>
            <a:r>
              <a:rPr lang="en-US" sz="2800" dirty="0" smtClean="0">
                <a:latin typeface="Times New Roman" panose="02020603050405020304" pitchFamily="18" charset="0"/>
                <a:cs typeface="Times New Roman" panose="02020603050405020304" pitchFamily="18" charset="0"/>
              </a:rPr>
              <a:t> 5.000.000 </a:t>
            </a:r>
            <a:r>
              <a:rPr lang="en-US" sz="2800" dirty="0" err="1" smtClean="0">
                <a:latin typeface="Times New Roman" panose="02020603050405020304" pitchFamily="18" charset="0"/>
                <a:cs typeface="Times New Roman" panose="02020603050405020304" pitchFamily="18" charset="0"/>
              </a:rPr>
              <a:t>đồng</a:t>
            </a:r>
            <a:endParaRPr lang="en-US" sz="2800" dirty="0" smtClean="0">
              <a:latin typeface="Times New Roman" panose="02020603050405020304" pitchFamily="18" charset="0"/>
              <a:cs typeface="Times New Roman" panose="02020603050405020304" pitchFamily="18" charset="0"/>
            </a:endParaRPr>
          </a:p>
          <a:p>
            <a:pPr marL="342900" indent="-342900">
              <a:buAutoNum type="arabicPeriod"/>
            </a:pPr>
            <a:r>
              <a:rPr lang="en-US" sz="2800" dirty="0" smtClean="0">
                <a:latin typeface="Times New Roman" panose="02020603050405020304" pitchFamily="18" charset="0"/>
                <a:cs typeface="Times New Roman" panose="02020603050405020304" pitchFamily="18" charset="0"/>
              </a:rPr>
              <a:t>Chi </a:t>
            </a:r>
            <a:r>
              <a:rPr lang="en-US" sz="2800" dirty="0" err="1" smtClean="0">
                <a:latin typeface="Times New Roman" panose="02020603050405020304" pitchFamily="18" charset="0"/>
                <a:cs typeface="Times New Roman" panose="02020603050405020304" pitchFamily="18" charset="0"/>
              </a:rPr>
              <a:t>tiền</a:t>
            </a:r>
            <a:r>
              <a:rPr lang="en-US" sz="2800" dirty="0" smtClean="0">
                <a:latin typeface="Times New Roman" panose="02020603050405020304" pitchFamily="18" charset="0"/>
                <a:cs typeface="Times New Roman" panose="02020603050405020304" pitchFamily="18" charset="0"/>
              </a:rPr>
              <a:t> chi </a:t>
            </a:r>
            <a:r>
              <a:rPr lang="en-US" sz="2800" dirty="0" err="1" smtClean="0">
                <a:latin typeface="Times New Roman" panose="02020603050405020304" pitchFamily="18" charset="0"/>
                <a:cs typeface="Times New Roman" panose="02020603050405020304" pitchFamily="18" charset="0"/>
              </a:rPr>
              <a:t>trả</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tiền</a:t>
            </a:r>
            <a:r>
              <a:rPr lang="en-US" sz="2800" dirty="0" smtClean="0">
                <a:latin typeface="Times New Roman" panose="02020603050405020304" pitchFamily="18" charset="0"/>
                <a:cs typeface="Times New Roman" panose="02020603050405020304" pitchFamily="18" charset="0"/>
              </a:rPr>
              <a:t> du </a:t>
            </a:r>
            <a:r>
              <a:rPr lang="en-US" sz="2800" dirty="0" err="1" smtClean="0">
                <a:latin typeface="Times New Roman" panose="02020603050405020304" pitchFamily="18" charset="0"/>
                <a:cs typeface="Times New Roman" panose="02020603050405020304" pitchFamily="18" charset="0"/>
              </a:rPr>
              <a:t>lịch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cho</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nhân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viên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bằng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chuyển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khoản</a:t>
            </a:r>
            <a:r>
              <a:rPr lang="en-US" sz="2800" dirty="0" smtClean="0">
                <a:latin typeface="Times New Roman" panose="02020603050405020304" pitchFamily="18" charset="0"/>
                <a:cs typeface="Times New Roman" panose="02020603050405020304" pitchFamily="18" charset="0"/>
              </a:rPr>
              <a:t> 100.000.000 </a:t>
            </a:r>
            <a:r>
              <a:rPr lang="en-US" sz="2800" dirty="0" err="1" smtClean="0">
                <a:latin typeface="Times New Roman" panose="02020603050405020304" pitchFamily="18" charset="0"/>
                <a:cs typeface="Times New Roman" panose="02020603050405020304" pitchFamily="18" charset="0"/>
              </a:rPr>
              <a:t>đồng</a:t>
            </a:r>
            <a:endParaRPr lang="en-US" sz="2800" dirty="0" smtClean="0">
              <a:latin typeface="Times New Roman" panose="02020603050405020304" pitchFamily="18" charset="0"/>
              <a:cs typeface="Times New Roman" panose="02020603050405020304" pitchFamily="18" charset="0"/>
            </a:endParaRPr>
          </a:p>
          <a:p>
            <a:pPr marL="342900" indent="-342900">
              <a:buFontTx/>
              <a:buAutoNum type="arabicPeriod"/>
            </a:pPr>
            <a:r>
              <a:rPr lang="en-US" sz="2800" dirty="0" err="1" smtClean="0">
                <a:latin typeface="Times New Roman" panose="02020603050405020304" pitchFamily="18" charset="0"/>
                <a:cs typeface="Times New Roman" panose="02020603050405020304" pitchFamily="18" charset="0"/>
              </a:rPr>
              <a:t>Tặng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quà</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khách</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hàng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lấy</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từ</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quỹ</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khen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thưởng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phúc</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lợi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bằng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hàng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hóa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giá</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bán</a:t>
            </a:r>
            <a:r>
              <a:rPr lang="en-US" sz="2800" dirty="0" smtClean="0">
                <a:latin typeface="Times New Roman" panose="02020603050405020304" pitchFamily="18" charset="0"/>
                <a:cs typeface="Times New Roman" panose="02020603050405020304" pitchFamily="18" charset="0"/>
              </a:rPr>
              <a:t> 6.000.000 </a:t>
            </a:r>
            <a:r>
              <a:rPr lang="en-US" sz="2800" dirty="0" err="1" smtClean="0">
                <a:latin typeface="Times New Roman" panose="02020603050405020304" pitchFamily="18" charset="0"/>
                <a:cs typeface="Times New Roman" panose="02020603050405020304" pitchFamily="18" charset="0"/>
              </a:rPr>
              <a:t>đồng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thuế</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GTGT</a:t>
            </a:r>
            <a:r>
              <a:rPr lang="en-US" sz="2800" dirty="0" smtClean="0">
                <a:latin typeface="Times New Roman" panose="02020603050405020304" pitchFamily="18" charset="0"/>
                <a:cs typeface="Times New Roman" panose="02020603050405020304" pitchFamily="18" charset="0"/>
              </a:rPr>
              <a:t> 10%</a:t>
            </a:r>
            <a:endParaRPr lang="en-US" sz="2800" dirty="0">
              <a:latin typeface="Times New Roman" panose="02020603050405020304" pitchFamily="18" charset="0"/>
              <a:cs typeface="Times New Roman" panose="02020603050405020304" pitchFamily="18" charset="0"/>
            </a:endParaRPr>
          </a:p>
          <a:p>
            <a:pPr marL="342900" indent="-342900">
              <a:buAutoNum type="arabicPeriod"/>
            </a:pPr>
            <a:endParaRPr lang="en-US" sz="2800" dirty="0" smtClean="0">
              <a:latin typeface="Times New Roman" panose="02020603050405020304" pitchFamily="18" charset="0"/>
              <a:cs typeface="Times New Roman" panose="02020603050405020304" pitchFamily="18" charset="0"/>
            </a:endParaRPr>
          </a:p>
          <a:p>
            <a:pPr marL="342900" indent="-342900">
              <a:buAutoNum type="arabicPeriod"/>
            </a:pPr>
            <a:endParaRPr lang="en-US" sz="2800" dirty="0" smtClean="0">
              <a:latin typeface="Times New Roman" panose="02020603050405020304" pitchFamily="18" charset="0"/>
              <a:cs typeface="Times New Roman" panose="02020603050405020304" pitchFamily="18" charset="0"/>
            </a:endParaRPr>
          </a:p>
          <a:p>
            <a:pPr marL="342900" indent="-342900">
              <a:buAutoNum type="arabicPeriod"/>
            </a:pPr>
            <a:endParaRPr lang="en-US" sz="2800" dirty="0" smtClean="0">
              <a:latin typeface="Times New Roman" panose="02020603050405020304" pitchFamily="18" charset="0"/>
              <a:cs typeface="Times New Roman" panose="02020603050405020304" pitchFamily="18" charset="0"/>
            </a:endParaRPr>
          </a:p>
          <a:p>
            <a:pPr marL="342900" indent="-342900">
              <a:buAutoNum type="arabicPeriod"/>
            </a:pP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8459843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1933</TotalTime>
  <Words>2751</Words>
  <Application>Microsoft Office PowerPoint</Application>
  <PresentationFormat>On-screen Show (4:3)</PresentationFormat>
  <Paragraphs>377</Paragraphs>
  <Slides>51</Slides>
  <Notes>9</Notes>
  <HiddenSlides>0</HiddenSlides>
  <MMClips>0</MMClips>
  <ScaleCrop>false</ScaleCrop>
  <HeadingPairs>
    <vt:vector size="8" baseType="variant">
      <vt:variant>
        <vt:lpstr>Fonts Used</vt:lpstr>
      </vt:variant>
      <vt:variant>
        <vt:i4>10</vt:i4>
      </vt:variant>
      <vt:variant>
        <vt:lpstr>Theme</vt:lpstr>
      </vt:variant>
      <vt:variant>
        <vt:i4>1</vt:i4>
      </vt:variant>
      <vt:variant>
        <vt:lpstr>Embedded OLE Servers</vt:lpstr>
      </vt:variant>
      <vt:variant>
        <vt:i4>1</vt:i4>
      </vt:variant>
      <vt:variant>
        <vt:lpstr>Slide Titles</vt:lpstr>
      </vt:variant>
      <vt:variant>
        <vt:i4>51</vt:i4>
      </vt:variant>
    </vt:vector>
  </HeadingPairs>
  <TitlesOfParts>
    <vt:vector size="63" baseType="lpstr">
      <vt:lpstr>Arial Unicode MS</vt:lpstr>
      <vt:lpstr>Arial</vt:lpstr>
      <vt:lpstr>Calibri</vt:lpstr>
      <vt:lpstr>Calibri Light</vt:lpstr>
      <vt:lpstr>Impact</vt:lpstr>
      <vt:lpstr>Tahoma</vt:lpstr>
      <vt:lpstr>Times New Roman</vt:lpstr>
      <vt:lpstr>VNI-Aptima</vt:lpstr>
      <vt:lpstr>VNI-Helve-Condense</vt:lpstr>
      <vt:lpstr>Wingdings</vt:lpstr>
      <vt:lpstr>Office Theme</vt:lpstr>
      <vt:lpstr>Clip</vt:lpstr>
      <vt:lpstr>PowerPoint Presentation</vt:lpstr>
      <vt:lpstr>MỤC TIÊU -Objectives</vt:lpstr>
      <vt:lpstr>TÀI LIỆU HỌC TẬP</vt:lpstr>
      <vt:lpstr>PowerPoint Presentation</vt:lpstr>
      <vt:lpstr>PowerPoint Presentation</vt:lpstr>
      <vt:lpstr>NỘI DUNG VỐN CHỦ SỞ HỮU</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Ví dụ 1:</vt:lpstr>
      <vt:lpstr>Ví dụ 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CỔ PHIẾU QUỸ</vt:lpstr>
      <vt:lpstr>CỔ PHIẾU QUỸ</vt:lpstr>
      <vt:lpstr>CỔ PHIẾU QUỸ</vt:lpstr>
      <vt:lpstr>CỔ PHIẾU QUỸ</vt:lpstr>
      <vt:lpstr>VÍ DỤ</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Red Moon</dc:creator>
  <cp:lastModifiedBy>DELL</cp:lastModifiedBy>
  <cp:revision>99</cp:revision>
  <dcterms:created xsi:type="dcterms:W3CDTF">2015-06-07T16:31:11Z</dcterms:created>
  <dcterms:modified xsi:type="dcterms:W3CDTF">2024-01-09T04:32:09Z</dcterms:modified>
</cp:coreProperties>
</file>