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313" r:id="rId43"/>
    <p:sldId id="314" r:id="rId44"/>
    <p:sldId id="315" r:id="rId45"/>
    <p:sldId id="316" r:id="rId46"/>
    <p:sldId id="317" r:id="rId47"/>
    <p:sldId id="318" r:id="rId48"/>
    <p:sldId id="319" r:id="rId49"/>
    <p:sldId id="320" r:id="rId50"/>
    <p:sldId id="321" r:id="rId51"/>
    <p:sldId id="322" r:id="rId52"/>
    <p:sldId id="323" r:id="rId53"/>
    <p:sldId id="324" r:id="rId54"/>
    <p:sldId id="325" r:id="rId55"/>
    <p:sldId id="341" r:id="rId56"/>
    <p:sldId id="342" r:id="rId57"/>
    <p:sldId id="343" r:id="rId58"/>
    <p:sldId id="344" r:id="rId59"/>
    <p:sldId id="345"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2" autoAdjust="0"/>
    <p:restoredTop sz="94660"/>
  </p:normalViewPr>
  <p:slideViewPr>
    <p:cSldViewPr snapToGrid="0">
      <p:cViewPr varScale="1">
        <p:scale>
          <a:sx n="67" d="100"/>
          <a:sy n="67" d="100"/>
        </p:scale>
        <p:origin x="642"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B851503-D1EB-4422-8CFC-6E7DD03E0D48}" type="doc">
      <dgm:prSet loTypeId="urn:microsoft.com/office/officeart/2008/layout/VerticalCurvedList" loCatId="list" qsTypeId="urn:microsoft.com/office/officeart/2005/8/quickstyle/3d3" qsCatId="3D" csTypeId="urn:microsoft.com/office/officeart/2005/8/colors/accent0_2" csCatId="mainScheme" phldr="1"/>
      <dgm:spPr/>
      <dgm:t>
        <a:bodyPr/>
        <a:lstStyle/>
        <a:p>
          <a:endParaRPr lang="en-US"/>
        </a:p>
      </dgm:t>
    </dgm:pt>
    <dgm:pt modelId="{FCFD33EF-0CE8-4A6C-9D5D-76AFBD8F90AF}">
      <dgm:prSet phldrT="[Text]" custT="1"/>
      <dgm:spPr/>
      <dgm:t>
        <a:bodyPr/>
        <a:lstStyle/>
        <a:p>
          <a:r>
            <a:rPr lang="en-US" sz="2200" dirty="0">
              <a:solidFill>
                <a:srgbClr val="191919"/>
              </a:solidFill>
              <a:latin typeface="Times New Roman" panose="02020603050405020304" pitchFamily="18" charset="0"/>
              <a:cs typeface="Times New Roman" panose="02020603050405020304" pitchFamily="18" charset="0"/>
            </a:rPr>
            <a:t>Contract (</a:t>
          </a:r>
          <a:r>
            <a:rPr lang="en-US" sz="2200" dirty="0" err="1">
              <a:solidFill>
                <a:srgbClr val="191919"/>
              </a:solidFill>
              <a:latin typeface="Times New Roman" panose="02020603050405020304" pitchFamily="18" charset="0"/>
              <a:cs typeface="Times New Roman" panose="02020603050405020304" pitchFamily="18" charset="0"/>
            </a:rPr>
            <a:t>Hợp</a:t>
          </a:r>
          <a:r>
            <a:rPr lang="en-US" sz="2200" dirty="0">
              <a:solidFill>
                <a:srgbClr val="191919"/>
              </a:solidFill>
              <a:latin typeface="Times New Roman" panose="02020603050405020304" pitchFamily="18" charset="0"/>
              <a:cs typeface="Times New Roman" panose="02020603050405020304" pitchFamily="18" charset="0"/>
            </a:rPr>
            <a:t> </a:t>
          </a:r>
          <a:r>
            <a:rPr lang="en-US" sz="2200" dirty="0" err="1">
              <a:solidFill>
                <a:srgbClr val="191919"/>
              </a:solidFill>
              <a:latin typeface="Times New Roman" panose="02020603050405020304" pitchFamily="18" charset="0"/>
              <a:cs typeface="Times New Roman" panose="02020603050405020304" pitchFamily="18" charset="0"/>
            </a:rPr>
            <a:t>đồng</a:t>
          </a:r>
          <a:r>
            <a:rPr lang="en-US" sz="2200" dirty="0">
              <a:solidFill>
                <a:srgbClr val="191919"/>
              </a:solidFill>
              <a:latin typeface="Times New Roman" panose="02020603050405020304" pitchFamily="18" charset="0"/>
              <a:cs typeface="Times New Roman" panose="02020603050405020304" pitchFamily="18" charset="0"/>
            </a:rPr>
            <a:t>), </a:t>
          </a:r>
          <a:r>
            <a:rPr lang="en-US" sz="2200" dirty="0" err="1">
              <a:solidFill>
                <a:srgbClr val="191919"/>
              </a:solidFill>
              <a:latin typeface="Times New Roman" panose="02020603050405020304" pitchFamily="18" charset="0"/>
              <a:cs typeface="Times New Roman" panose="02020603050405020304" pitchFamily="18" charset="0"/>
            </a:rPr>
            <a:t>đơn</a:t>
          </a:r>
          <a:r>
            <a:rPr lang="en-US" sz="2200" dirty="0">
              <a:solidFill>
                <a:srgbClr val="191919"/>
              </a:solidFill>
              <a:latin typeface="Times New Roman" panose="02020603050405020304" pitchFamily="18" charset="0"/>
              <a:cs typeface="Times New Roman" panose="02020603050405020304" pitchFamily="18" charset="0"/>
            </a:rPr>
            <a:t> </a:t>
          </a:r>
          <a:r>
            <a:rPr lang="en-US" sz="2200" dirty="0" err="1">
              <a:solidFill>
                <a:srgbClr val="191919"/>
              </a:solidFill>
              <a:latin typeface="Times New Roman" panose="02020603050405020304" pitchFamily="18" charset="0"/>
              <a:cs typeface="Times New Roman" panose="02020603050405020304" pitchFamily="18" charset="0"/>
            </a:rPr>
            <a:t>đặt</a:t>
          </a:r>
          <a:r>
            <a:rPr lang="en-US" sz="2200" dirty="0">
              <a:solidFill>
                <a:srgbClr val="191919"/>
              </a:solidFill>
              <a:latin typeface="Times New Roman" panose="02020603050405020304" pitchFamily="18" charset="0"/>
              <a:cs typeface="Times New Roman" panose="02020603050405020304" pitchFamily="18" charset="0"/>
            </a:rPr>
            <a:t> </a:t>
          </a:r>
          <a:r>
            <a:rPr lang="en-US" sz="2200" dirty="0" err="1">
              <a:solidFill>
                <a:srgbClr val="191919"/>
              </a:solidFill>
              <a:latin typeface="Times New Roman" panose="02020603050405020304" pitchFamily="18" charset="0"/>
              <a:cs typeface="Times New Roman" panose="02020603050405020304" pitchFamily="18" charset="0"/>
            </a:rPr>
            <a:t>hàng</a:t>
          </a:r>
          <a:endParaRPr lang="en-US" sz="2200" dirty="0">
            <a:solidFill>
              <a:srgbClr val="191919"/>
            </a:solidFill>
            <a:latin typeface="Times New Roman" panose="02020603050405020304" pitchFamily="18" charset="0"/>
            <a:cs typeface="Times New Roman" panose="02020603050405020304" pitchFamily="18" charset="0"/>
          </a:endParaRPr>
        </a:p>
      </dgm:t>
    </dgm:pt>
    <dgm:pt modelId="{AD2244BC-0E47-42CD-94F9-839B84AF74BD}" type="parTrans" cxnId="{5E81F502-976A-43B5-B5B5-E4D04ECCF4FE}">
      <dgm:prSet/>
      <dgm:spPr/>
      <dgm:t>
        <a:bodyPr/>
        <a:lstStyle/>
        <a:p>
          <a:endParaRPr lang="en-US" sz="2200">
            <a:solidFill>
              <a:srgbClr val="191919"/>
            </a:solidFill>
            <a:latin typeface="Times New Roman" panose="02020603050405020304" pitchFamily="18" charset="0"/>
            <a:cs typeface="Times New Roman" panose="02020603050405020304" pitchFamily="18" charset="0"/>
          </a:endParaRPr>
        </a:p>
      </dgm:t>
    </dgm:pt>
    <dgm:pt modelId="{E7992178-0E6F-487D-BDDB-4484E86D12DC}" type="sibTrans" cxnId="{5E81F502-976A-43B5-B5B5-E4D04ECCF4FE}">
      <dgm:prSet/>
      <dgm:spPr/>
      <dgm:t>
        <a:bodyPr/>
        <a:lstStyle/>
        <a:p>
          <a:endParaRPr lang="en-US" sz="2200">
            <a:solidFill>
              <a:srgbClr val="191919"/>
            </a:solidFill>
            <a:latin typeface="Times New Roman" panose="02020603050405020304" pitchFamily="18" charset="0"/>
            <a:cs typeface="Times New Roman" panose="02020603050405020304" pitchFamily="18" charset="0"/>
          </a:endParaRPr>
        </a:p>
      </dgm:t>
    </dgm:pt>
    <dgm:pt modelId="{B4F59A98-7403-4EA5-B7D6-1C2FF3A90AE4}">
      <dgm:prSet phldrT="[Text]" phldr="1"/>
      <dgm:spPr/>
      <dgm:t>
        <a:bodyPr/>
        <a:lstStyle/>
        <a:p>
          <a:endParaRPr lang="en-US" sz="2200">
            <a:solidFill>
              <a:srgbClr val="191919"/>
            </a:solidFill>
            <a:latin typeface="Times New Roman" panose="02020603050405020304" pitchFamily="18" charset="0"/>
            <a:cs typeface="Times New Roman" panose="02020603050405020304" pitchFamily="18" charset="0"/>
          </a:endParaRPr>
        </a:p>
      </dgm:t>
    </dgm:pt>
    <dgm:pt modelId="{E7DDE9B3-3D7F-4A03-9D0A-3CCA2BAEF4F2}" type="parTrans" cxnId="{B1A781CB-9730-4566-89BC-DD7A86369937}">
      <dgm:prSet/>
      <dgm:spPr/>
      <dgm:t>
        <a:bodyPr/>
        <a:lstStyle/>
        <a:p>
          <a:endParaRPr lang="en-US" sz="2200">
            <a:solidFill>
              <a:srgbClr val="191919"/>
            </a:solidFill>
            <a:latin typeface="Times New Roman" panose="02020603050405020304" pitchFamily="18" charset="0"/>
            <a:cs typeface="Times New Roman" panose="02020603050405020304" pitchFamily="18" charset="0"/>
          </a:endParaRPr>
        </a:p>
      </dgm:t>
    </dgm:pt>
    <dgm:pt modelId="{093B9E25-2796-4437-847C-F860561B97C3}" type="sibTrans" cxnId="{B1A781CB-9730-4566-89BC-DD7A86369937}">
      <dgm:prSet/>
      <dgm:spPr/>
      <dgm:t>
        <a:bodyPr/>
        <a:lstStyle/>
        <a:p>
          <a:endParaRPr lang="en-US" sz="2200">
            <a:solidFill>
              <a:srgbClr val="191919"/>
            </a:solidFill>
            <a:latin typeface="Times New Roman" panose="02020603050405020304" pitchFamily="18" charset="0"/>
            <a:cs typeface="Times New Roman" panose="02020603050405020304" pitchFamily="18" charset="0"/>
          </a:endParaRPr>
        </a:p>
      </dgm:t>
    </dgm:pt>
    <dgm:pt modelId="{7316A208-E0F7-478C-913E-73C8108C64BA}">
      <dgm:prSet phldrT="[Text]" phldr="1"/>
      <dgm:spPr/>
      <dgm:t>
        <a:bodyPr/>
        <a:lstStyle/>
        <a:p>
          <a:endParaRPr lang="en-US" sz="2200">
            <a:solidFill>
              <a:srgbClr val="191919"/>
            </a:solidFill>
            <a:latin typeface="Times New Roman" panose="02020603050405020304" pitchFamily="18" charset="0"/>
            <a:cs typeface="Times New Roman" panose="02020603050405020304" pitchFamily="18" charset="0"/>
          </a:endParaRPr>
        </a:p>
      </dgm:t>
    </dgm:pt>
    <dgm:pt modelId="{A015684D-BF70-4054-9230-D810C3E82048}" type="parTrans" cxnId="{8FA8CCAD-C0E4-4F55-B20B-FE82D66447BF}">
      <dgm:prSet/>
      <dgm:spPr/>
      <dgm:t>
        <a:bodyPr/>
        <a:lstStyle/>
        <a:p>
          <a:endParaRPr lang="en-US" sz="2200">
            <a:solidFill>
              <a:srgbClr val="191919"/>
            </a:solidFill>
            <a:latin typeface="Times New Roman" panose="02020603050405020304" pitchFamily="18" charset="0"/>
            <a:cs typeface="Times New Roman" panose="02020603050405020304" pitchFamily="18" charset="0"/>
          </a:endParaRPr>
        </a:p>
      </dgm:t>
    </dgm:pt>
    <dgm:pt modelId="{6CD9C4B8-92F3-4082-B189-5163D499016D}" type="sibTrans" cxnId="{8FA8CCAD-C0E4-4F55-B20B-FE82D66447BF}">
      <dgm:prSet/>
      <dgm:spPr/>
      <dgm:t>
        <a:bodyPr/>
        <a:lstStyle/>
        <a:p>
          <a:endParaRPr lang="en-US" sz="2200">
            <a:solidFill>
              <a:srgbClr val="191919"/>
            </a:solidFill>
            <a:latin typeface="Times New Roman" panose="02020603050405020304" pitchFamily="18" charset="0"/>
            <a:cs typeface="Times New Roman" panose="02020603050405020304" pitchFamily="18" charset="0"/>
          </a:endParaRPr>
        </a:p>
      </dgm:t>
    </dgm:pt>
    <dgm:pt modelId="{70C55B62-7756-4929-9611-D92B1339C570}">
      <dgm:prSet phldrT="[Text]" phldr="1"/>
      <dgm:spPr/>
      <dgm:t>
        <a:bodyPr/>
        <a:lstStyle/>
        <a:p>
          <a:endParaRPr lang="en-US" sz="2200">
            <a:solidFill>
              <a:srgbClr val="191919"/>
            </a:solidFill>
            <a:latin typeface="Times New Roman" panose="02020603050405020304" pitchFamily="18" charset="0"/>
            <a:cs typeface="Times New Roman" panose="02020603050405020304" pitchFamily="18" charset="0"/>
          </a:endParaRPr>
        </a:p>
      </dgm:t>
    </dgm:pt>
    <dgm:pt modelId="{FA4063F3-E00F-4654-BE51-BC167B955232}" type="parTrans" cxnId="{E93CEE99-1005-4729-A5B3-5C753C591667}">
      <dgm:prSet/>
      <dgm:spPr/>
      <dgm:t>
        <a:bodyPr/>
        <a:lstStyle/>
        <a:p>
          <a:endParaRPr lang="en-US" sz="2200">
            <a:solidFill>
              <a:srgbClr val="191919"/>
            </a:solidFill>
            <a:latin typeface="Times New Roman" panose="02020603050405020304" pitchFamily="18" charset="0"/>
            <a:cs typeface="Times New Roman" panose="02020603050405020304" pitchFamily="18" charset="0"/>
          </a:endParaRPr>
        </a:p>
      </dgm:t>
    </dgm:pt>
    <dgm:pt modelId="{4A7A2917-BCE1-483C-8F48-1942A065CF9D}" type="sibTrans" cxnId="{E93CEE99-1005-4729-A5B3-5C753C591667}">
      <dgm:prSet/>
      <dgm:spPr/>
      <dgm:t>
        <a:bodyPr/>
        <a:lstStyle/>
        <a:p>
          <a:endParaRPr lang="en-US" sz="2200">
            <a:solidFill>
              <a:srgbClr val="191919"/>
            </a:solidFill>
            <a:latin typeface="Times New Roman" panose="02020603050405020304" pitchFamily="18" charset="0"/>
            <a:cs typeface="Times New Roman" panose="02020603050405020304" pitchFamily="18" charset="0"/>
          </a:endParaRPr>
        </a:p>
      </dgm:t>
    </dgm:pt>
    <dgm:pt modelId="{F2E3E4FA-BE04-4AAB-8A73-725F4A3F7764}">
      <dgm:prSet phldrT="[Text]" phldr="1"/>
      <dgm:spPr/>
      <dgm:t>
        <a:bodyPr/>
        <a:lstStyle/>
        <a:p>
          <a:endParaRPr lang="en-US" sz="2200">
            <a:solidFill>
              <a:srgbClr val="191919"/>
            </a:solidFill>
            <a:latin typeface="Times New Roman" panose="02020603050405020304" pitchFamily="18" charset="0"/>
            <a:cs typeface="Times New Roman" panose="02020603050405020304" pitchFamily="18" charset="0"/>
          </a:endParaRPr>
        </a:p>
      </dgm:t>
    </dgm:pt>
    <dgm:pt modelId="{916401A2-73EE-4BF8-A81B-E4B22B0D1F06}" type="parTrans" cxnId="{7F1EFEC5-5CD4-4380-A483-EA0D0C536121}">
      <dgm:prSet/>
      <dgm:spPr/>
      <dgm:t>
        <a:bodyPr/>
        <a:lstStyle/>
        <a:p>
          <a:endParaRPr lang="en-US" sz="2200">
            <a:solidFill>
              <a:srgbClr val="191919"/>
            </a:solidFill>
            <a:latin typeface="Times New Roman" panose="02020603050405020304" pitchFamily="18" charset="0"/>
            <a:cs typeface="Times New Roman" panose="02020603050405020304" pitchFamily="18" charset="0"/>
          </a:endParaRPr>
        </a:p>
      </dgm:t>
    </dgm:pt>
    <dgm:pt modelId="{DF9425B6-3CEC-43D9-B5D3-CEE9A8D85E56}" type="sibTrans" cxnId="{7F1EFEC5-5CD4-4380-A483-EA0D0C536121}">
      <dgm:prSet/>
      <dgm:spPr/>
      <dgm:t>
        <a:bodyPr/>
        <a:lstStyle/>
        <a:p>
          <a:endParaRPr lang="en-US" sz="2200">
            <a:solidFill>
              <a:srgbClr val="191919"/>
            </a:solidFill>
            <a:latin typeface="Times New Roman" panose="02020603050405020304" pitchFamily="18" charset="0"/>
            <a:cs typeface="Times New Roman" panose="02020603050405020304" pitchFamily="18" charset="0"/>
          </a:endParaRPr>
        </a:p>
      </dgm:t>
    </dgm:pt>
    <dgm:pt modelId="{B8A94231-4001-4666-B303-95201B415237}">
      <dgm:prSet phldrT="[Text]" phldr="1"/>
      <dgm:spPr/>
      <dgm:t>
        <a:bodyPr/>
        <a:lstStyle/>
        <a:p>
          <a:endParaRPr lang="en-US" sz="2200">
            <a:solidFill>
              <a:srgbClr val="191919"/>
            </a:solidFill>
            <a:latin typeface="Times New Roman" panose="02020603050405020304" pitchFamily="18" charset="0"/>
            <a:cs typeface="Times New Roman" panose="02020603050405020304" pitchFamily="18" charset="0"/>
          </a:endParaRPr>
        </a:p>
      </dgm:t>
    </dgm:pt>
    <dgm:pt modelId="{74117B55-14FE-4914-B072-2F48755AA200}" type="parTrans" cxnId="{31719B86-5701-4AD3-AAE0-52BBB575673C}">
      <dgm:prSet/>
      <dgm:spPr/>
      <dgm:t>
        <a:bodyPr/>
        <a:lstStyle/>
        <a:p>
          <a:endParaRPr lang="en-US" sz="2200">
            <a:solidFill>
              <a:srgbClr val="191919"/>
            </a:solidFill>
            <a:latin typeface="Times New Roman" panose="02020603050405020304" pitchFamily="18" charset="0"/>
            <a:cs typeface="Times New Roman" panose="02020603050405020304" pitchFamily="18" charset="0"/>
          </a:endParaRPr>
        </a:p>
      </dgm:t>
    </dgm:pt>
    <dgm:pt modelId="{2813AA9D-553E-416D-B97F-5068EB593BC9}" type="sibTrans" cxnId="{31719B86-5701-4AD3-AAE0-52BBB575673C}">
      <dgm:prSet/>
      <dgm:spPr/>
      <dgm:t>
        <a:bodyPr/>
        <a:lstStyle/>
        <a:p>
          <a:endParaRPr lang="en-US" sz="2200">
            <a:solidFill>
              <a:srgbClr val="191919"/>
            </a:solidFill>
            <a:latin typeface="Times New Roman" panose="02020603050405020304" pitchFamily="18" charset="0"/>
            <a:cs typeface="Times New Roman" panose="02020603050405020304" pitchFamily="18" charset="0"/>
          </a:endParaRPr>
        </a:p>
      </dgm:t>
    </dgm:pt>
    <dgm:pt modelId="{854C3248-B486-4877-BBBB-56555D66746C}">
      <dgm:prSet phldrT="[Text]" phldr="1"/>
      <dgm:spPr/>
      <dgm:t>
        <a:bodyPr/>
        <a:lstStyle/>
        <a:p>
          <a:endParaRPr lang="en-US" sz="2200" dirty="0">
            <a:solidFill>
              <a:srgbClr val="191919"/>
            </a:solidFill>
            <a:latin typeface="Times New Roman" panose="02020603050405020304" pitchFamily="18" charset="0"/>
            <a:cs typeface="Times New Roman" panose="02020603050405020304" pitchFamily="18" charset="0"/>
          </a:endParaRPr>
        </a:p>
      </dgm:t>
    </dgm:pt>
    <dgm:pt modelId="{E187F459-E195-4B04-B88A-9F1AB36C57DD}" type="parTrans" cxnId="{71C1BDA3-42F9-43C8-8028-A7152F8A2579}">
      <dgm:prSet/>
      <dgm:spPr/>
      <dgm:t>
        <a:bodyPr/>
        <a:lstStyle/>
        <a:p>
          <a:endParaRPr lang="en-US" sz="2200">
            <a:solidFill>
              <a:srgbClr val="191919"/>
            </a:solidFill>
            <a:latin typeface="Times New Roman" panose="02020603050405020304" pitchFamily="18" charset="0"/>
            <a:cs typeface="Times New Roman" panose="02020603050405020304" pitchFamily="18" charset="0"/>
          </a:endParaRPr>
        </a:p>
      </dgm:t>
    </dgm:pt>
    <dgm:pt modelId="{D1AB7AE9-5D30-4CA5-B5D6-013BE2D4A568}" type="sibTrans" cxnId="{71C1BDA3-42F9-43C8-8028-A7152F8A2579}">
      <dgm:prSet/>
      <dgm:spPr/>
      <dgm:t>
        <a:bodyPr/>
        <a:lstStyle/>
        <a:p>
          <a:endParaRPr lang="en-US" sz="2200">
            <a:solidFill>
              <a:srgbClr val="191919"/>
            </a:solidFill>
            <a:latin typeface="Times New Roman" panose="02020603050405020304" pitchFamily="18" charset="0"/>
            <a:cs typeface="Times New Roman" panose="02020603050405020304" pitchFamily="18" charset="0"/>
          </a:endParaRPr>
        </a:p>
      </dgm:t>
    </dgm:pt>
    <dgm:pt modelId="{BE164C4D-2FF9-4F72-9D6C-96A803EE6EF8}">
      <dgm:prSet phldrT="[Text]" phldr="1"/>
      <dgm:spPr/>
      <dgm:t>
        <a:bodyPr/>
        <a:lstStyle/>
        <a:p>
          <a:endParaRPr lang="en-US" sz="2200" dirty="0">
            <a:solidFill>
              <a:srgbClr val="191919"/>
            </a:solidFill>
            <a:latin typeface="Times New Roman" panose="02020603050405020304" pitchFamily="18" charset="0"/>
            <a:cs typeface="Times New Roman" panose="02020603050405020304" pitchFamily="18" charset="0"/>
          </a:endParaRPr>
        </a:p>
      </dgm:t>
    </dgm:pt>
    <dgm:pt modelId="{DEE2DD4C-F127-4430-BDD3-FC167980F38B}" type="parTrans" cxnId="{311ECCBC-B7B4-413C-9A5B-DB73C5D8C6FE}">
      <dgm:prSet/>
      <dgm:spPr/>
      <dgm:t>
        <a:bodyPr/>
        <a:lstStyle/>
        <a:p>
          <a:endParaRPr lang="en-US" sz="2200">
            <a:solidFill>
              <a:srgbClr val="191919"/>
            </a:solidFill>
            <a:latin typeface="Times New Roman" panose="02020603050405020304" pitchFamily="18" charset="0"/>
            <a:cs typeface="Times New Roman" panose="02020603050405020304" pitchFamily="18" charset="0"/>
          </a:endParaRPr>
        </a:p>
      </dgm:t>
    </dgm:pt>
    <dgm:pt modelId="{8E94EB1D-1E1B-47B5-ABC6-94FDEFB23CD8}" type="sibTrans" cxnId="{311ECCBC-B7B4-413C-9A5B-DB73C5D8C6FE}">
      <dgm:prSet/>
      <dgm:spPr/>
      <dgm:t>
        <a:bodyPr/>
        <a:lstStyle/>
        <a:p>
          <a:endParaRPr lang="en-US" sz="2200">
            <a:solidFill>
              <a:srgbClr val="191919"/>
            </a:solidFill>
            <a:latin typeface="Times New Roman" panose="02020603050405020304" pitchFamily="18" charset="0"/>
            <a:cs typeface="Times New Roman" panose="02020603050405020304" pitchFamily="18" charset="0"/>
          </a:endParaRPr>
        </a:p>
      </dgm:t>
    </dgm:pt>
    <dgm:pt modelId="{2511D93E-FBE0-4522-AC37-C63D22BC013C}">
      <dgm:prSet phldrT="[Text]" phldr="1"/>
      <dgm:spPr/>
      <dgm:t>
        <a:bodyPr/>
        <a:lstStyle/>
        <a:p>
          <a:endParaRPr lang="en-US" sz="2200" dirty="0">
            <a:solidFill>
              <a:srgbClr val="191919"/>
            </a:solidFill>
            <a:latin typeface="Times New Roman" panose="02020603050405020304" pitchFamily="18" charset="0"/>
            <a:cs typeface="Times New Roman" panose="02020603050405020304" pitchFamily="18" charset="0"/>
          </a:endParaRPr>
        </a:p>
      </dgm:t>
    </dgm:pt>
    <dgm:pt modelId="{74042754-639A-4CEE-8902-F1D1E54815A1}" type="parTrans" cxnId="{AEBF5122-396D-43F9-905F-E08514816F74}">
      <dgm:prSet/>
      <dgm:spPr/>
      <dgm:t>
        <a:bodyPr/>
        <a:lstStyle/>
        <a:p>
          <a:endParaRPr lang="en-US" sz="2200">
            <a:solidFill>
              <a:srgbClr val="191919"/>
            </a:solidFill>
            <a:latin typeface="Times New Roman" panose="02020603050405020304" pitchFamily="18" charset="0"/>
            <a:cs typeface="Times New Roman" panose="02020603050405020304" pitchFamily="18" charset="0"/>
          </a:endParaRPr>
        </a:p>
      </dgm:t>
    </dgm:pt>
    <dgm:pt modelId="{960D1A09-3B3D-445A-B901-A7E7B37EDA50}" type="sibTrans" cxnId="{AEBF5122-396D-43F9-905F-E08514816F74}">
      <dgm:prSet/>
      <dgm:spPr/>
      <dgm:t>
        <a:bodyPr/>
        <a:lstStyle/>
        <a:p>
          <a:endParaRPr lang="en-US" sz="2200">
            <a:solidFill>
              <a:srgbClr val="191919"/>
            </a:solidFill>
            <a:latin typeface="Times New Roman" panose="02020603050405020304" pitchFamily="18" charset="0"/>
            <a:cs typeface="Times New Roman" panose="02020603050405020304" pitchFamily="18" charset="0"/>
          </a:endParaRPr>
        </a:p>
      </dgm:t>
    </dgm:pt>
    <dgm:pt modelId="{4B7DB7E3-866D-4768-9EE3-21F524A47114}">
      <dgm:prSet/>
      <dgm:spPr/>
      <dgm:t>
        <a:bodyPr/>
        <a:lstStyle/>
        <a:p>
          <a:endParaRPr lang="en-US" sz="2200">
            <a:solidFill>
              <a:srgbClr val="191919"/>
            </a:solidFill>
            <a:latin typeface="Times New Roman" panose="02020603050405020304" pitchFamily="18" charset="0"/>
            <a:cs typeface="Times New Roman" panose="02020603050405020304" pitchFamily="18" charset="0"/>
          </a:endParaRPr>
        </a:p>
      </dgm:t>
    </dgm:pt>
    <dgm:pt modelId="{158CFD7F-EC71-446E-A1AE-16B90DE79275}" type="parTrans" cxnId="{458AC013-0761-4E8D-805D-CFEDE727A17A}">
      <dgm:prSet/>
      <dgm:spPr/>
      <dgm:t>
        <a:bodyPr/>
        <a:lstStyle/>
        <a:p>
          <a:endParaRPr lang="en-US" sz="2200">
            <a:solidFill>
              <a:srgbClr val="191919"/>
            </a:solidFill>
            <a:latin typeface="Times New Roman" panose="02020603050405020304" pitchFamily="18" charset="0"/>
            <a:cs typeface="Times New Roman" panose="02020603050405020304" pitchFamily="18" charset="0"/>
          </a:endParaRPr>
        </a:p>
      </dgm:t>
    </dgm:pt>
    <dgm:pt modelId="{85AA0578-00F2-4C7D-B7D5-EED119196DFA}" type="sibTrans" cxnId="{458AC013-0761-4E8D-805D-CFEDE727A17A}">
      <dgm:prSet/>
      <dgm:spPr/>
      <dgm:t>
        <a:bodyPr/>
        <a:lstStyle/>
        <a:p>
          <a:endParaRPr lang="en-US" sz="2200">
            <a:solidFill>
              <a:srgbClr val="191919"/>
            </a:solidFill>
            <a:latin typeface="Times New Roman" panose="02020603050405020304" pitchFamily="18" charset="0"/>
            <a:cs typeface="Times New Roman" panose="02020603050405020304" pitchFamily="18" charset="0"/>
          </a:endParaRPr>
        </a:p>
      </dgm:t>
    </dgm:pt>
    <dgm:pt modelId="{E7DA60F8-3E21-4927-884D-B3CD84F249D7}">
      <dgm:prSet/>
      <dgm:spPr/>
      <dgm:t>
        <a:bodyPr/>
        <a:lstStyle/>
        <a:p>
          <a:endParaRPr lang="en-US" sz="2200">
            <a:solidFill>
              <a:srgbClr val="191919"/>
            </a:solidFill>
            <a:latin typeface="Times New Roman" panose="02020603050405020304" pitchFamily="18" charset="0"/>
            <a:cs typeface="Times New Roman" panose="02020603050405020304" pitchFamily="18" charset="0"/>
          </a:endParaRPr>
        </a:p>
      </dgm:t>
    </dgm:pt>
    <dgm:pt modelId="{8486DCF5-CD2D-4817-8F4E-CE52946379A8}" type="parTrans" cxnId="{459C15BF-D2BC-4524-9569-C26D3C2B98B8}">
      <dgm:prSet/>
      <dgm:spPr/>
      <dgm:t>
        <a:bodyPr/>
        <a:lstStyle/>
        <a:p>
          <a:endParaRPr lang="en-US" sz="2200">
            <a:solidFill>
              <a:srgbClr val="191919"/>
            </a:solidFill>
            <a:latin typeface="Times New Roman" panose="02020603050405020304" pitchFamily="18" charset="0"/>
            <a:cs typeface="Times New Roman" panose="02020603050405020304" pitchFamily="18" charset="0"/>
          </a:endParaRPr>
        </a:p>
      </dgm:t>
    </dgm:pt>
    <dgm:pt modelId="{4664C88A-E7CA-4DFF-8D1F-97EE3374E887}" type="sibTrans" cxnId="{459C15BF-D2BC-4524-9569-C26D3C2B98B8}">
      <dgm:prSet/>
      <dgm:spPr/>
      <dgm:t>
        <a:bodyPr/>
        <a:lstStyle/>
        <a:p>
          <a:endParaRPr lang="en-US" sz="2200">
            <a:solidFill>
              <a:srgbClr val="191919"/>
            </a:solidFill>
            <a:latin typeface="Times New Roman" panose="02020603050405020304" pitchFamily="18" charset="0"/>
            <a:cs typeface="Times New Roman" panose="02020603050405020304" pitchFamily="18" charset="0"/>
          </a:endParaRPr>
        </a:p>
      </dgm:t>
    </dgm:pt>
    <dgm:pt modelId="{DA744659-840C-4B0C-ACE4-AFFC9C55BC50}">
      <dgm:prSet phldrT="[Text]" phldr="1"/>
      <dgm:spPr/>
      <dgm:t>
        <a:bodyPr/>
        <a:lstStyle/>
        <a:p>
          <a:endParaRPr lang="en-US" sz="2200">
            <a:solidFill>
              <a:srgbClr val="191919"/>
            </a:solidFill>
            <a:latin typeface="Times New Roman" panose="02020603050405020304" pitchFamily="18" charset="0"/>
            <a:cs typeface="Times New Roman" panose="02020603050405020304" pitchFamily="18" charset="0"/>
          </a:endParaRPr>
        </a:p>
      </dgm:t>
    </dgm:pt>
    <dgm:pt modelId="{583D2B13-5AEC-479F-8419-3A36B30DD486}" type="parTrans" cxnId="{18487DC4-C232-47C4-8AF6-2FA66EF16B25}">
      <dgm:prSet/>
      <dgm:spPr/>
      <dgm:t>
        <a:bodyPr/>
        <a:lstStyle/>
        <a:p>
          <a:endParaRPr lang="en-US" sz="2200">
            <a:solidFill>
              <a:srgbClr val="191919"/>
            </a:solidFill>
            <a:latin typeface="Times New Roman" panose="02020603050405020304" pitchFamily="18" charset="0"/>
            <a:cs typeface="Times New Roman" panose="02020603050405020304" pitchFamily="18" charset="0"/>
          </a:endParaRPr>
        </a:p>
      </dgm:t>
    </dgm:pt>
    <dgm:pt modelId="{AE8173FC-E355-40B5-AED1-54A7FE5E8605}" type="sibTrans" cxnId="{18487DC4-C232-47C4-8AF6-2FA66EF16B25}">
      <dgm:prSet/>
      <dgm:spPr/>
      <dgm:t>
        <a:bodyPr/>
        <a:lstStyle/>
        <a:p>
          <a:endParaRPr lang="en-US" sz="2200">
            <a:solidFill>
              <a:srgbClr val="191919"/>
            </a:solidFill>
            <a:latin typeface="Times New Roman" panose="02020603050405020304" pitchFamily="18" charset="0"/>
            <a:cs typeface="Times New Roman" panose="02020603050405020304" pitchFamily="18" charset="0"/>
          </a:endParaRPr>
        </a:p>
      </dgm:t>
    </dgm:pt>
    <dgm:pt modelId="{8D362AEB-990E-40AE-B55B-82AC6FCC6570}">
      <dgm:prSet custT="1"/>
      <dgm:spPr/>
      <dgm:t>
        <a:bodyPr/>
        <a:lstStyle/>
        <a:p>
          <a:r>
            <a:rPr lang="vi-VN" sz="2200" dirty="0">
              <a:solidFill>
                <a:srgbClr val="191919"/>
              </a:solidFill>
              <a:latin typeface="Times New Roman" panose="02020603050405020304" pitchFamily="18" charset="0"/>
              <a:cs typeface="Times New Roman" panose="02020603050405020304" pitchFamily="18" charset="0"/>
            </a:rPr>
            <a:t>Invoice (Hóa đơn)</a:t>
          </a:r>
          <a:endParaRPr lang="en-US" sz="2200" dirty="0">
            <a:solidFill>
              <a:srgbClr val="191919"/>
            </a:solidFill>
            <a:latin typeface="Times New Roman" panose="02020603050405020304" pitchFamily="18" charset="0"/>
            <a:cs typeface="Times New Roman" panose="02020603050405020304" pitchFamily="18" charset="0"/>
          </a:endParaRPr>
        </a:p>
      </dgm:t>
    </dgm:pt>
    <dgm:pt modelId="{9805935D-4BC4-4C04-AD94-52CD6452CFBC}" type="parTrans" cxnId="{D6DC6214-4D7F-424B-912D-418A2FBE006D}">
      <dgm:prSet/>
      <dgm:spPr/>
      <dgm:t>
        <a:bodyPr/>
        <a:lstStyle/>
        <a:p>
          <a:endParaRPr lang="en-US" sz="2200">
            <a:latin typeface="Times New Roman" panose="02020603050405020304" pitchFamily="18" charset="0"/>
            <a:cs typeface="Times New Roman" panose="02020603050405020304" pitchFamily="18" charset="0"/>
          </a:endParaRPr>
        </a:p>
      </dgm:t>
    </dgm:pt>
    <dgm:pt modelId="{3296A537-2F57-4F47-BD8C-638BEABC40A1}" type="sibTrans" cxnId="{D6DC6214-4D7F-424B-912D-418A2FBE006D}">
      <dgm:prSet/>
      <dgm:spPr/>
      <dgm:t>
        <a:bodyPr/>
        <a:lstStyle/>
        <a:p>
          <a:endParaRPr lang="en-US" sz="2200">
            <a:latin typeface="Times New Roman" panose="02020603050405020304" pitchFamily="18" charset="0"/>
            <a:cs typeface="Times New Roman" panose="02020603050405020304" pitchFamily="18" charset="0"/>
          </a:endParaRPr>
        </a:p>
      </dgm:t>
    </dgm:pt>
    <dgm:pt modelId="{DB3EC29F-67F1-4BD6-998A-0DE6A7BE3F42}">
      <dgm:prSet custT="1"/>
      <dgm:spPr/>
      <dgm:t>
        <a:bodyPr/>
        <a:lstStyle/>
        <a:p>
          <a:r>
            <a:rPr lang="en-US" sz="2200" dirty="0">
              <a:solidFill>
                <a:srgbClr val="191919"/>
              </a:solidFill>
              <a:latin typeface="Times New Roman" panose="02020603050405020304" pitchFamily="18" charset="0"/>
              <a:cs typeface="Times New Roman" panose="02020603050405020304" pitchFamily="18" charset="0"/>
            </a:rPr>
            <a:t>Packing list (Phiếu đóng gói)</a:t>
          </a:r>
        </a:p>
      </dgm:t>
    </dgm:pt>
    <dgm:pt modelId="{4C4BB459-14AA-4EE7-A737-81F65CD7082B}" type="parTrans" cxnId="{3D5A8B82-62A4-43E5-A5B3-897E57BB24F5}">
      <dgm:prSet/>
      <dgm:spPr/>
      <dgm:t>
        <a:bodyPr/>
        <a:lstStyle/>
        <a:p>
          <a:endParaRPr lang="en-US" sz="2200">
            <a:latin typeface="Times New Roman" panose="02020603050405020304" pitchFamily="18" charset="0"/>
            <a:cs typeface="Times New Roman" panose="02020603050405020304" pitchFamily="18" charset="0"/>
          </a:endParaRPr>
        </a:p>
      </dgm:t>
    </dgm:pt>
    <dgm:pt modelId="{D5E17DB0-3FF4-430E-BD94-E6852F2502AD}" type="sibTrans" cxnId="{3D5A8B82-62A4-43E5-A5B3-897E57BB24F5}">
      <dgm:prSet/>
      <dgm:spPr/>
      <dgm:t>
        <a:bodyPr/>
        <a:lstStyle/>
        <a:p>
          <a:endParaRPr lang="en-US" sz="2200">
            <a:latin typeface="Times New Roman" panose="02020603050405020304" pitchFamily="18" charset="0"/>
            <a:cs typeface="Times New Roman" panose="02020603050405020304" pitchFamily="18" charset="0"/>
          </a:endParaRPr>
        </a:p>
      </dgm:t>
    </dgm:pt>
    <dgm:pt modelId="{6EF9240E-203A-44E3-9DA4-044D5D67BDEB}">
      <dgm:prSet custT="1"/>
      <dgm:spPr/>
      <dgm:t>
        <a:bodyPr/>
        <a:lstStyle/>
        <a:p>
          <a:r>
            <a:rPr lang="it-IT" sz="2200" dirty="0">
              <a:solidFill>
                <a:srgbClr val="191919"/>
              </a:solidFill>
              <a:latin typeface="Times New Roman" panose="02020603050405020304" pitchFamily="18" charset="0"/>
              <a:cs typeface="Times New Roman" panose="02020603050405020304" pitchFamily="18" charset="0"/>
            </a:rPr>
            <a:t>Specification (tờ kê chi tiết)</a:t>
          </a:r>
          <a:endParaRPr lang="en-US" sz="2200" dirty="0">
            <a:solidFill>
              <a:srgbClr val="191919"/>
            </a:solidFill>
            <a:latin typeface="Times New Roman" panose="02020603050405020304" pitchFamily="18" charset="0"/>
            <a:cs typeface="Times New Roman" panose="02020603050405020304" pitchFamily="18" charset="0"/>
          </a:endParaRPr>
        </a:p>
      </dgm:t>
    </dgm:pt>
    <dgm:pt modelId="{BE9E4320-E139-4296-AF68-773AD6246DDE}" type="parTrans" cxnId="{218B1337-6198-4436-BDA7-488CF9E8ADDF}">
      <dgm:prSet/>
      <dgm:spPr/>
      <dgm:t>
        <a:bodyPr/>
        <a:lstStyle/>
        <a:p>
          <a:endParaRPr lang="en-US" sz="2200">
            <a:latin typeface="Times New Roman" panose="02020603050405020304" pitchFamily="18" charset="0"/>
            <a:cs typeface="Times New Roman" panose="02020603050405020304" pitchFamily="18" charset="0"/>
          </a:endParaRPr>
        </a:p>
      </dgm:t>
    </dgm:pt>
    <dgm:pt modelId="{7ED0C6BA-5493-4284-817F-CDC540B8E704}" type="sibTrans" cxnId="{218B1337-6198-4436-BDA7-488CF9E8ADDF}">
      <dgm:prSet/>
      <dgm:spPr/>
      <dgm:t>
        <a:bodyPr/>
        <a:lstStyle/>
        <a:p>
          <a:endParaRPr lang="en-US" sz="2200">
            <a:latin typeface="Times New Roman" panose="02020603050405020304" pitchFamily="18" charset="0"/>
            <a:cs typeface="Times New Roman" panose="02020603050405020304" pitchFamily="18" charset="0"/>
          </a:endParaRPr>
        </a:p>
      </dgm:t>
    </dgm:pt>
    <dgm:pt modelId="{341FE5A2-31CB-4DA5-AD6D-66CAE7603CAD}">
      <dgm:prSet custT="1"/>
      <dgm:spPr/>
      <dgm:t>
        <a:bodyPr/>
        <a:lstStyle/>
        <a:p>
          <a:r>
            <a:rPr lang="en-US" sz="2200" dirty="0">
              <a:solidFill>
                <a:srgbClr val="191919"/>
              </a:solidFill>
              <a:latin typeface="Times New Roman" panose="02020603050405020304" pitchFamily="18" charset="0"/>
              <a:cs typeface="Times New Roman" panose="02020603050405020304" pitchFamily="18" charset="0"/>
            </a:rPr>
            <a:t>Bill of lading (Vận đơn đường </a:t>
          </a:r>
          <a:r>
            <a:rPr lang="en-US" sz="2200" dirty="0" err="1">
              <a:solidFill>
                <a:srgbClr val="191919"/>
              </a:solidFill>
              <a:latin typeface="Times New Roman" panose="02020603050405020304" pitchFamily="18" charset="0"/>
              <a:cs typeface="Times New Roman" panose="02020603050405020304" pitchFamily="18" charset="0"/>
            </a:rPr>
            <a:t>biển</a:t>
          </a:r>
          <a:r>
            <a:rPr lang="en-US" sz="2200" dirty="0">
              <a:solidFill>
                <a:srgbClr val="191919"/>
              </a:solidFill>
              <a:latin typeface="Times New Roman" panose="02020603050405020304" pitchFamily="18" charset="0"/>
              <a:cs typeface="Times New Roman" panose="02020603050405020304" pitchFamily="18" charset="0"/>
            </a:rPr>
            <a:t>)</a:t>
          </a:r>
        </a:p>
      </dgm:t>
    </dgm:pt>
    <dgm:pt modelId="{282DE8A3-0533-4E14-A88F-EA7AD8BEC713}" type="parTrans" cxnId="{2EFAE9C1-74F7-46E7-BE0D-F1BEC6DAD2A5}">
      <dgm:prSet/>
      <dgm:spPr/>
      <dgm:t>
        <a:bodyPr/>
        <a:lstStyle/>
        <a:p>
          <a:endParaRPr lang="en-US" sz="2200">
            <a:latin typeface="Times New Roman" panose="02020603050405020304" pitchFamily="18" charset="0"/>
            <a:cs typeface="Times New Roman" panose="02020603050405020304" pitchFamily="18" charset="0"/>
          </a:endParaRPr>
        </a:p>
      </dgm:t>
    </dgm:pt>
    <dgm:pt modelId="{9291EEE5-8550-4398-8C38-FDEC4FA29A74}" type="sibTrans" cxnId="{2EFAE9C1-74F7-46E7-BE0D-F1BEC6DAD2A5}">
      <dgm:prSet/>
      <dgm:spPr/>
      <dgm:t>
        <a:bodyPr/>
        <a:lstStyle/>
        <a:p>
          <a:endParaRPr lang="en-US" sz="2200">
            <a:latin typeface="Times New Roman" panose="02020603050405020304" pitchFamily="18" charset="0"/>
            <a:cs typeface="Times New Roman" panose="02020603050405020304" pitchFamily="18" charset="0"/>
          </a:endParaRPr>
        </a:p>
      </dgm:t>
    </dgm:pt>
    <dgm:pt modelId="{FA45D77E-2E39-4477-8830-205CF854F326}">
      <dgm:prSet custT="1"/>
      <dgm:spPr/>
      <dgm:t>
        <a:bodyPr/>
        <a:lstStyle/>
        <a:p>
          <a:r>
            <a:rPr lang="en-US" sz="2200" dirty="0">
              <a:solidFill>
                <a:srgbClr val="191919"/>
              </a:solidFill>
              <a:latin typeface="Times New Roman" panose="02020603050405020304" pitchFamily="18" charset="0"/>
              <a:cs typeface="Times New Roman" panose="02020603050405020304" pitchFamily="18" charset="0"/>
            </a:rPr>
            <a:t>Insurance Certificate (GCN </a:t>
          </a:r>
          <a:r>
            <a:rPr lang="en-US" sz="2200" dirty="0" err="1">
              <a:solidFill>
                <a:srgbClr val="191919"/>
              </a:solidFill>
              <a:latin typeface="Times New Roman" panose="02020603050405020304" pitchFamily="18" charset="0"/>
              <a:cs typeface="Times New Roman" panose="02020603050405020304" pitchFamily="18" charset="0"/>
            </a:rPr>
            <a:t>bảo</a:t>
          </a:r>
          <a:r>
            <a:rPr lang="en-US" sz="2200" dirty="0">
              <a:solidFill>
                <a:srgbClr val="191919"/>
              </a:solidFill>
              <a:latin typeface="Times New Roman" panose="02020603050405020304" pitchFamily="18" charset="0"/>
              <a:cs typeface="Times New Roman" panose="02020603050405020304" pitchFamily="18" charset="0"/>
            </a:rPr>
            <a:t> </a:t>
          </a:r>
          <a:r>
            <a:rPr lang="en-US" sz="2200" dirty="0" err="1">
              <a:solidFill>
                <a:srgbClr val="191919"/>
              </a:solidFill>
              <a:latin typeface="Times New Roman" panose="02020603050405020304" pitchFamily="18" charset="0"/>
              <a:cs typeface="Times New Roman" panose="02020603050405020304" pitchFamily="18" charset="0"/>
            </a:rPr>
            <a:t>hiểm</a:t>
          </a:r>
          <a:r>
            <a:rPr lang="en-US" sz="2200" dirty="0">
              <a:solidFill>
                <a:srgbClr val="191919"/>
              </a:solidFill>
              <a:latin typeface="Times New Roman" panose="02020603050405020304" pitchFamily="18" charset="0"/>
              <a:cs typeface="Times New Roman" panose="02020603050405020304" pitchFamily="18" charset="0"/>
            </a:rPr>
            <a:t>)</a:t>
          </a:r>
        </a:p>
      </dgm:t>
    </dgm:pt>
    <dgm:pt modelId="{C7B9DB7E-9CC4-4B7D-829A-26670DA6C080}" type="parTrans" cxnId="{A31EEE90-B186-4F7A-B6EC-C8BFC279C360}">
      <dgm:prSet/>
      <dgm:spPr/>
      <dgm:t>
        <a:bodyPr/>
        <a:lstStyle/>
        <a:p>
          <a:endParaRPr lang="en-US" sz="2200">
            <a:latin typeface="Times New Roman" panose="02020603050405020304" pitchFamily="18" charset="0"/>
            <a:cs typeface="Times New Roman" panose="02020603050405020304" pitchFamily="18" charset="0"/>
          </a:endParaRPr>
        </a:p>
      </dgm:t>
    </dgm:pt>
    <dgm:pt modelId="{4C52D8BC-9350-45C3-A9C5-9593A46A43D3}" type="sibTrans" cxnId="{A31EEE90-B186-4F7A-B6EC-C8BFC279C360}">
      <dgm:prSet/>
      <dgm:spPr/>
      <dgm:t>
        <a:bodyPr/>
        <a:lstStyle/>
        <a:p>
          <a:endParaRPr lang="en-US" sz="2200">
            <a:latin typeface="Times New Roman" panose="02020603050405020304" pitchFamily="18" charset="0"/>
            <a:cs typeface="Times New Roman" panose="02020603050405020304" pitchFamily="18" charset="0"/>
          </a:endParaRPr>
        </a:p>
      </dgm:t>
    </dgm:pt>
    <dgm:pt modelId="{DE76FE17-C9EE-44AB-A8AA-B1F0D3197A16}">
      <dgm:prSet custT="1"/>
      <dgm:spPr/>
      <dgm:t>
        <a:bodyPr/>
        <a:lstStyle/>
        <a:p>
          <a:r>
            <a:rPr lang="en-US" sz="2200" spc="-20" dirty="0">
              <a:solidFill>
                <a:srgbClr val="191919"/>
              </a:solidFill>
              <a:latin typeface="Times New Roman" panose="02020603050405020304" pitchFamily="18" charset="0"/>
              <a:cs typeface="Times New Roman" panose="02020603050405020304" pitchFamily="18" charset="0"/>
            </a:rPr>
            <a:t>Certificate</a:t>
          </a:r>
          <a:r>
            <a:rPr lang="en-US" sz="2200" spc="-60" dirty="0">
              <a:solidFill>
                <a:srgbClr val="191919"/>
              </a:solidFill>
              <a:latin typeface="Times New Roman" panose="02020603050405020304" pitchFamily="18" charset="0"/>
              <a:cs typeface="Times New Roman" panose="02020603050405020304" pitchFamily="18" charset="0"/>
            </a:rPr>
            <a:t> </a:t>
          </a:r>
          <a:r>
            <a:rPr lang="en-US" sz="2200" dirty="0">
              <a:solidFill>
                <a:srgbClr val="191919"/>
              </a:solidFill>
              <a:latin typeface="Times New Roman" panose="02020603050405020304" pitchFamily="18" charset="0"/>
              <a:cs typeface="Times New Roman" panose="02020603050405020304" pitchFamily="18" charset="0"/>
            </a:rPr>
            <a:t>of</a:t>
          </a:r>
          <a:r>
            <a:rPr lang="en-US" sz="2200" spc="-45" dirty="0">
              <a:solidFill>
                <a:srgbClr val="191919"/>
              </a:solidFill>
              <a:latin typeface="Times New Roman" panose="02020603050405020304" pitchFamily="18" charset="0"/>
              <a:cs typeface="Times New Roman" panose="02020603050405020304" pitchFamily="18" charset="0"/>
            </a:rPr>
            <a:t> </a:t>
          </a:r>
          <a:r>
            <a:rPr lang="en-US" sz="2200" spc="-25" dirty="0">
              <a:solidFill>
                <a:srgbClr val="191919"/>
              </a:solidFill>
              <a:latin typeface="Times New Roman" panose="02020603050405020304" pitchFamily="18" charset="0"/>
              <a:cs typeface="Times New Roman" panose="02020603050405020304" pitchFamily="18" charset="0"/>
            </a:rPr>
            <a:t>Origin</a:t>
          </a:r>
          <a:r>
            <a:rPr lang="en-US" sz="2200" spc="-65" dirty="0">
              <a:solidFill>
                <a:srgbClr val="191919"/>
              </a:solidFill>
              <a:latin typeface="Times New Roman" panose="02020603050405020304" pitchFamily="18" charset="0"/>
              <a:cs typeface="Times New Roman" panose="02020603050405020304" pitchFamily="18" charset="0"/>
            </a:rPr>
            <a:t> </a:t>
          </a:r>
          <a:r>
            <a:rPr lang="en-US" sz="2200" spc="-45" dirty="0">
              <a:solidFill>
                <a:srgbClr val="191919"/>
              </a:solidFill>
              <a:latin typeface="Times New Roman" panose="02020603050405020304" pitchFamily="18" charset="0"/>
              <a:cs typeface="Times New Roman" panose="02020603050405020304" pitchFamily="18" charset="0"/>
            </a:rPr>
            <a:t>(</a:t>
          </a:r>
          <a:r>
            <a:rPr lang="en-US" sz="2200" spc="-45" dirty="0" err="1">
              <a:solidFill>
                <a:srgbClr val="191919"/>
              </a:solidFill>
              <a:latin typeface="Times New Roman" panose="02020603050405020304" pitchFamily="18" charset="0"/>
              <a:cs typeface="Times New Roman" panose="02020603050405020304" pitchFamily="18" charset="0"/>
            </a:rPr>
            <a:t>Giấy</a:t>
          </a:r>
          <a:r>
            <a:rPr lang="en-US" sz="2200" spc="-45" dirty="0">
              <a:solidFill>
                <a:srgbClr val="191919"/>
              </a:solidFill>
              <a:latin typeface="Times New Roman" panose="02020603050405020304" pitchFamily="18" charset="0"/>
              <a:cs typeface="Times New Roman" panose="02020603050405020304" pitchFamily="18" charset="0"/>
            </a:rPr>
            <a:t> </a:t>
          </a:r>
          <a:r>
            <a:rPr lang="en-US" sz="2200" spc="-40" dirty="0" err="1">
              <a:solidFill>
                <a:srgbClr val="191919"/>
              </a:solidFill>
              <a:latin typeface="Times New Roman" panose="02020603050405020304" pitchFamily="18" charset="0"/>
              <a:cs typeface="Times New Roman" panose="02020603050405020304" pitchFamily="18" charset="0"/>
            </a:rPr>
            <a:t>chứng</a:t>
          </a:r>
          <a:r>
            <a:rPr lang="en-US" sz="2200" spc="-50" dirty="0">
              <a:solidFill>
                <a:srgbClr val="191919"/>
              </a:solidFill>
              <a:latin typeface="Times New Roman" panose="02020603050405020304" pitchFamily="18" charset="0"/>
              <a:cs typeface="Times New Roman" panose="02020603050405020304" pitchFamily="18" charset="0"/>
            </a:rPr>
            <a:t> </a:t>
          </a:r>
          <a:r>
            <a:rPr lang="en-US" sz="2200" spc="-30" dirty="0" err="1">
              <a:solidFill>
                <a:srgbClr val="191919"/>
              </a:solidFill>
              <a:latin typeface="Times New Roman" panose="02020603050405020304" pitchFamily="18" charset="0"/>
              <a:cs typeface="Times New Roman" panose="02020603050405020304" pitchFamily="18" charset="0"/>
            </a:rPr>
            <a:t>nhận</a:t>
          </a:r>
          <a:r>
            <a:rPr lang="en-US" sz="2200" spc="-50" dirty="0">
              <a:solidFill>
                <a:srgbClr val="191919"/>
              </a:solidFill>
              <a:latin typeface="Times New Roman" panose="02020603050405020304" pitchFamily="18" charset="0"/>
              <a:cs typeface="Times New Roman" panose="02020603050405020304" pitchFamily="18" charset="0"/>
            </a:rPr>
            <a:t> </a:t>
          </a:r>
          <a:r>
            <a:rPr lang="en-US" sz="2200" spc="-30" dirty="0" err="1">
              <a:solidFill>
                <a:srgbClr val="191919"/>
              </a:solidFill>
              <a:latin typeface="Times New Roman" panose="02020603050405020304" pitchFamily="18" charset="0"/>
              <a:cs typeface="Times New Roman" panose="02020603050405020304" pitchFamily="18" charset="0"/>
            </a:rPr>
            <a:t>xuất</a:t>
          </a:r>
          <a:r>
            <a:rPr lang="en-US" sz="2200" spc="-40" dirty="0">
              <a:solidFill>
                <a:srgbClr val="191919"/>
              </a:solidFill>
              <a:latin typeface="Times New Roman" panose="02020603050405020304" pitchFamily="18" charset="0"/>
              <a:cs typeface="Times New Roman" panose="02020603050405020304" pitchFamily="18" charset="0"/>
            </a:rPr>
            <a:t> </a:t>
          </a:r>
          <a:r>
            <a:rPr lang="en-US" sz="2200" spc="-40" dirty="0" err="1">
              <a:solidFill>
                <a:srgbClr val="191919"/>
              </a:solidFill>
              <a:latin typeface="Times New Roman" panose="02020603050405020304" pitchFamily="18" charset="0"/>
              <a:cs typeface="Times New Roman" panose="02020603050405020304" pitchFamily="18" charset="0"/>
            </a:rPr>
            <a:t>xứ</a:t>
          </a:r>
          <a:r>
            <a:rPr lang="en-US" sz="2200" spc="-40" dirty="0">
              <a:solidFill>
                <a:srgbClr val="191919"/>
              </a:solidFill>
              <a:latin typeface="Times New Roman" panose="02020603050405020304" pitchFamily="18" charset="0"/>
              <a:cs typeface="Times New Roman" panose="02020603050405020304" pitchFamily="18" charset="0"/>
            </a:rPr>
            <a:t>)</a:t>
          </a:r>
          <a:endParaRPr lang="en-US" sz="2200" dirty="0">
            <a:solidFill>
              <a:srgbClr val="191919"/>
            </a:solidFill>
            <a:latin typeface="Times New Roman" panose="02020603050405020304" pitchFamily="18" charset="0"/>
            <a:cs typeface="Times New Roman" panose="02020603050405020304" pitchFamily="18" charset="0"/>
          </a:endParaRPr>
        </a:p>
      </dgm:t>
    </dgm:pt>
    <dgm:pt modelId="{8A9C8DF6-2131-4628-BA4B-F870328330E1}" type="parTrans" cxnId="{9F16DB08-F6D8-4B7D-9A4E-7EC7A2F6078E}">
      <dgm:prSet/>
      <dgm:spPr/>
      <dgm:t>
        <a:bodyPr/>
        <a:lstStyle/>
        <a:p>
          <a:endParaRPr lang="en-US" sz="2200">
            <a:latin typeface="Times New Roman" panose="02020603050405020304" pitchFamily="18" charset="0"/>
            <a:cs typeface="Times New Roman" panose="02020603050405020304" pitchFamily="18" charset="0"/>
          </a:endParaRPr>
        </a:p>
      </dgm:t>
    </dgm:pt>
    <dgm:pt modelId="{D6F550C3-2605-4EA9-BB1C-EECA5BD97BB0}" type="sibTrans" cxnId="{9F16DB08-F6D8-4B7D-9A4E-7EC7A2F6078E}">
      <dgm:prSet/>
      <dgm:spPr/>
      <dgm:t>
        <a:bodyPr/>
        <a:lstStyle/>
        <a:p>
          <a:endParaRPr lang="en-US" sz="2200">
            <a:latin typeface="Times New Roman" panose="02020603050405020304" pitchFamily="18" charset="0"/>
            <a:cs typeface="Times New Roman" panose="02020603050405020304" pitchFamily="18" charset="0"/>
          </a:endParaRPr>
        </a:p>
      </dgm:t>
    </dgm:pt>
    <dgm:pt modelId="{467B45EF-EC07-4979-8B93-24A9E352E38B}">
      <dgm:prSet/>
      <dgm:spPr/>
      <dgm:t>
        <a:bodyPr/>
        <a:lstStyle/>
        <a:p>
          <a:endParaRPr lang="en-US"/>
        </a:p>
      </dgm:t>
    </dgm:pt>
    <dgm:pt modelId="{4CFDAF95-3C06-49B1-B2E1-179F765B8FCF}" type="parTrans" cxnId="{477A6288-8311-451F-B161-F44903456820}">
      <dgm:prSet/>
      <dgm:spPr/>
      <dgm:t>
        <a:bodyPr/>
        <a:lstStyle/>
        <a:p>
          <a:endParaRPr lang="en-US" sz="2200">
            <a:latin typeface="Times New Roman" panose="02020603050405020304" pitchFamily="18" charset="0"/>
            <a:cs typeface="Times New Roman" panose="02020603050405020304" pitchFamily="18" charset="0"/>
          </a:endParaRPr>
        </a:p>
      </dgm:t>
    </dgm:pt>
    <dgm:pt modelId="{6C57BCE8-B3FF-44FE-9A44-6013D59FECB8}" type="sibTrans" cxnId="{477A6288-8311-451F-B161-F44903456820}">
      <dgm:prSet/>
      <dgm:spPr/>
      <dgm:t>
        <a:bodyPr/>
        <a:lstStyle/>
        <a:p>
          <a:endParaRPr lang="en-US" sz="2200">
            <a:latin typeface="Times New Roman" panose="02020603050405020304" pitchFamily="18" charset="0"/>
            <a:cs typeface="Times New Roman" panose="02020603050405020304" pitchFamily="18" charset="0"/>
          </a:endParaRPr>
        </a:p>
      </dgm:t>
    </dgm:pt>
    <dgm:pt modelId="{90D6BB07-25BE-45FE-9CB6-DE7558EDE9C8}">
      <dgm:prSet/>
      <dgm:spPr/>
      <dgm:t>
        <a:bodyPr/>
        <a:lstStyle/>
        <a:p>
          <a:endParaRPr lang="en-US" sz="2200" dirty="0">
            <a:solidFill>
              <a:srgbClr val="191919"/>
            </a:solidFill>
            <a:latin typeface="Times New Roman" panose="02020603050405020304" pitchFamily="18" charset="0"/>
            <a:cs typeface="Times New Roman" panose="02020603050405020304" pitchFamily="18" charset="0"/>
          </a:endParaRPr>
        </a:p>
      </dgm:t>
    </dgm:pt>
    <dgm:pt modelId="{C5F43C4B-CCA9-4EEB-92DA-526894DAA5C1}" type="parTrans" cxnId="{C431D6D8-ADAF-4139-827E-1300496522D9}">
      <dgm:prSet/>
      <dgm:spPr/>
      <dgm:t>
        <a:bodyPr/>
        <a:lstStyle/>
        <a:p>
          <a:endParaRPr lang="en-US" sz="2200">
            <a:latin typeface="Times New Roman" panose="02020603050405020304" pitchFamily="18" charset="0"/>
            <a:cs typeface="Times New Roman" panose="02020603050405020304" pitchFamily="18" charset="0"/>
          </a:endParaRPr>
        </a:p>
      </dgm:t>
    </dgm:pt>
    <dgm:pt modelId="{A0B8E9BC-F306-4234-A366-3A1BD9F0C3FB}" type="sibTrans" cxnId="{C431D6D8-ADAF-4139-827E-1300496522D9}">
      <dgm:prSet/>
      <dgm:spPr/>
      <dgm:t>
        <a:bodyPr/>
        <a:lstStyle/>
        <a:p>
          <a:endParaRPr lang="en-US" sz="2200">
            <a:latin typeface="Times New Roman" panose="02020603050405020304" pitchFamily="18" charset="0"/>
            <a:cs typeface="Times New Roman" panose="02020603050405020304" pitchFamily="18" charset="0"/>
          </a:endParaRPr>
        </a:p>
      </dgm:t>
    </dgm:pt>
    <dgm:pt modelId="{CE0F48CB-B76A-4FFC-836B-632A3D897492}">
      <dgm:prSet/>
      <dgm:spPr/>
      <dgm:t>
        <a:bodyPr/>
        <a:lstStyle/>
        <a:p>
          <a:endParaRPr lang="en-US"/>
        </a:p>
      </dgm:t>
    </dgm:pt>
    <dgm:pt modelId="{B03F78B8-C77A-4CB1-8B0A-F713C4E22664}" type="parTrans" cxnId="{8505444B-B24C-4BC3-AE79-2BF9ECE71B75}">
      <dgm:prSet/>
      <dgm:spPr/>
      <dgm:t>
        <a:bodyPr/>
        <a:lstStyle/>
        <a:p>
          <a:endParaRPr lang="en-US" sz="2200">
            <a:latin typeface="Times New Roman" panose="02020603050405020304" pitchFamily="18" charset="0"/>
            <a:cs typeface="Times New Roman" panose="02020603050405020304" pitchFamily="18" charset="0"/>
          </a:endParaRPr>
        </a:p>
      </dgm:t>
    </dgm:pt>
    <dgm:pt modelId="{658F6FE0-B12A-40F7-8CA0-5A6D5C55AD37}" type="sibTrans" cxnId="{8505444B-B24C-4BC3-AE79-2BF9ECE71B75}">
      <dgm:prSet/>
      <dgm:spPr/>
      <dgm:t>
        <a:bodyPr/>
        <a:lstStyle/>
        <a:p>
          <a:endParaRPr lang="en-US" sz="2200">
            <a:latin typeface="Times New Roman" panose="02020603050405020304" pitchFamily="18" charset="0"/>
            <a:cs typeface="Times New Roman" panose="02020603050405020304" pitchFamily="18" charset="0"/>
          </a:endParaRPr>
        </a:p>
      </dgm:t>
    </dgm:pt>
    <dgm:pt modelId="{30042A20-645F-449E-AC0A-7F4D03D06D23}">
      <dgm:prSet/>
      <dgm:spPr/>
      <dgm:t>
        <a:bodyPr/>
        <a:lstStyle/>
        <a:p>
          <a:endParaRPr lang="en-US"/>
        </a:p>
      </dgm:t>
    </dgm:pt>
    <dgm:pt modelId="{12AA3EB0-535B-4776-8714-F39071667324}" type="parTrans" cxnId="{4EFA8889-AAF5-4613-9C87-6CA0D1C0F441}">
      <dgm:prSet/>
      <dgm:spPr/>
      <dgm:t>
        <a:bodyPr/>
        <a:lstStyle/>
        <a:p>
          <a:endParaRPr lang="en-US" sz="2200">
            <a:latin typeface="Times New Roman" panose="02020603050405020304" pitchFamily="18" charset="0"/>
            <a:cs typeface="Times New Roman" panose="02020603050405020304" pitchFamily="18" charset="0"/>
          </a:endParaRPr>
        </a:p>
      </dgm:t>
    </dgm:pt>
    <dgm:pt modelId="{08F867A2-F880-4EEA-BD23-E6E6FBCB9B27}" type="sibTrans" cxnId="{4EFA8889-AAF5-4613-9C87-6CA0D1C0F441}">
      <dgm:prSet/>
      <dgm:spPr/>
      <dgm:t>
        <a:bodyPr/>
        <a:lstStyle/>
        <a:p>
          <a:endParaRPr lang="en-US" sz="2200">
            <a:latin typeface="Times New Roman" panose="02020603050405020304" pitchFamily="18" charset="0"/>
            <a:cs typeface="Times New Roman" panose="02020603050405020304" pitchFamily="18" charset="0"/>
          </a:endParaRPr>
        </a:p>
      </dgm:t>
    </dgm:pt>
    <dgm:pt modelId="{B3E699FF-B215-42A4-A760-5823CD7CE5CD}">
      <dgm:prSet/>
      <dgm:spPr/>
      <dgm:t>
        <a:bodyPr/>
        <a:lstStyle/>
        <a:p>
          <a:endParaRPr lang="en-US" sz="2200" dirty="0">
            <a:solidFill>
              <a:srgbClr val="191919"/>
            </a:solidFill>
            <a:latin typeface="Times New Roman" panose="02020603050405020304" pitchFamily="18" charset="0"/>
            <a:cs typeface="Times New Roman" panose="02020603050405020304" pitchFamily="18" charset="0"/>
          </a:endParaRPr>
        </a:p>
      </dgm:t>
    </dgm:pt>
    <dgm:pt modelId="{99BE2185-44EA-47C8-85CB-5475BDD5B512}" type="parTrans" cxnId="{9FD43E1D-4DD7-46D9-8981-363A28B18D84}">
      <dgm:prSet/>
      <dgm:spPr/>
      <dgm:t>
        <a:bodyPr/>
        <a:lstStyle/>
        <a:p>
          <a:endParaRPr lang="en-US" sz="2200">
            <a:latin typeface="Times New Roman" panose="02020603050405020304" pitchFamily="18" charset="0"/>
            <a:cs typeface="Times New Roman" panose="02020603050405020304" pitchFamily="18" charset="0"/>
          </a:endParaRPr>
        </a:p>
      </dgm:t>
    </dgm:pt>
    <dgm:pt modelId="{00FAE993-EE6F-41DF-A2D2-E648992C53FD}" type="sibTrans" cxnId="{9FD43E1D-4DD7-46D9-8981-363A28B18D84}">
      <dgm:prSet/>
      <dgm:spPr/>
      <dgm:t>
        <a:bodyPr/>
        <a:lstStyle/>
        <a:p>
          <a:endParaRPr lang="en-US" sz="2200">
            <a:latin typeface="Times New Roman" panose="02020603050405020304" pitchFamily="18" charset="0"/>
            <a:cs typeface="Times New Roman" panose="02020603050405020304" pitchFamily="18" charset="0"/>
          </a:endParaRPr>
        </a:p>
      </dgm:t>
    </dgm:pt>
    <dgm:pt modelId="{71ECADA1-F20E-4874-966F-A80BCCF06B18}">
      <dgm:prSet/>
      <dgm:spPr/>
      <dgm:t>
        <a:bodyPr/>
        <a:lstStyle/>
        <a:p>
          <a:endParaRPr lang="en-US"/>
        </a:p>
      </dgm:t>
    </dgm:pt>
    <dgm:pt modelId="{AC9C02F5-B111-4721-A182-A8F5A284FA28}" type="parTrans" cxnId="{2C77E712-6743-4E03-A565-11FD34780978}">
      <dgm:prSet/>
      <dgm:spPr/>
      <dgm:t>
        <a:bodyPr/>
        <a:lstStyle/>
        <a:p>
          <a:endParaRPr lang="en-US"/>
        </a:p>
      </dgm:t>
    </dgm:pt>
    <dgm:pt modelId="{389079EB-342C-4E96-8048-54ED4D6E442A}" type="sibTrans" cxnId="{2C77E712-6743-4E03-A565-11FD34780978}">
      <dgm:prSet/>
      <dgm:spPr/>
      <dgm:t>
        <a:bodyPr/>
        <a:lstStyle/>
        <a:p>
          <a:endParaRPr lang="en-US"/>
        </a:p>
      </dgm:t>
    </dgm:pt>
    <dgm:pt modelId="{F154C860-7758-4F60-92AD-02E131A7D37A}" type="pres">
      <dgm:prSet presAssocID="{4B851503-D1EB-4422-8CFC-6E7DD03E0D48}" presName="Name0" presStyleCnt="0">
        <dgm:presLayoutVars>
          <dgm:chMax val="7"/>
          <dgm:chPref val="7"/>
          <dgm:dir/>
        </dgm:presLayoutVars>
      </dgm:prSet>
      <dgm:spPr/>
      <dgm:t>
        <a:bodyPr/>
        <a:lstStyle/>
        <a:p>
          <a:endParaRPr lang="en-US"/>
        </a:p>
      </dgm:t>
    </dgm:pt>
    <dgm:pt modelId="{401984B1-BBFB-4829-898F-AC71FA45EF6B}" type="pres">
      <dgm:prSet presAssocID="{4B851503-D1EB-4422-8CFC-6E7DD03E0D48}" presName="Name1" presStyleCnt="0"/>
      <dgm:spPr/>
    </dgm:pt>
    <dgm:pt modelId="{BE8C8B34-1E5E-4CA4-93CA-9B633F66F126}" type="pres">
      <dgm:prSet presAssocID="{4B851503-D1EB-4422-8CFC-6E7DD03E0D48}" presName="cycle" presStyleCnt="0"/>
      <dgm:spPr/>
    </dgm:pt>
    <dgm:pt modelId="{83F1067C-E1BC-42D8-A535-D8CF68D4BFA5}" type="pres">
      <dgm:prSet presAssocID="{4B851503-D1EB-4422-8CFC-6E7DD03E0D48}" presName="srcNode" presStyleLbl="node1" presStyleIdx="0" presStyleCnt="7"/>
      <dgm:spPr/>
    </dgm:pt>
    <dgm:pt modelId="{75CFD3A8-33C1-478E-B6F1-995F082209D9}" type="pres">
      <dgm:prSet presAssocID="{4B851503-D1EB-4422-8CFC-6E7DD03E0D48}" presName="conn" presStyleLbl="parChTrans1D2" presStyleIdx="0" presStyleCnt="1"/>
      <dgm:spPr/>
      <dgm:t>
        <a:bodyPr/>
        <a:lstStyle/>
        <a:p>
          <a:endParaRPr lang="en-US"/>
        </a:p>
      </dgm:t>
    </dgm:pt>
    <dgm:pt modelId="{D055B7D7-4C02-48A9-BCDF-F499E634790D}" type="pres">
      <dgm:prSet presAssocID="{4B851503-D1EB-4422-8CFC-6E7DD03E0D48}" presName="extraNode" presStyleLbl="node1" presStyleIdx="0" presStyleCnt="7"/>
      <dgm:spPr/>
    </dgm:pt>
    <dgm:pt modelId="{ED807CE7-2C3A-43AF-978E-7CA587F44F06}" type="pres">
      <dgm:prSet presAssocID="{4B851503-D1EB-4422-8CFC-6E7DD03E0D48}" presName="dstNode" presStyleLbl="node1" presStyleIdx="0" presStyleCnt="7"/>
      <dgm:spPr/>
    </dgm:pt>
    <dgm:pt modelId="{DBE08EEF-283C-44AE-8574-8F148829D78B}" type="pres">
      <dgm:prSet presAssocID="{FCFD33EF-0CE8-4A6C-9D5D-76AFBD8F90AF}" presName="text_1" presStyleLbl="node1" presStyleIdx="0" presStyleCnt="7">
        <dgm:presLayoutVars>
          <dgm:bulletEnabled val="1"/>
        </dgm:presLayoutVars>
      </dgm:prSet>
      <dgm:spPr/>
      <dgm:t>
        <a:bodyPr/>
        <a:lstStyle/>
        <a:p>
          <a:endParaRPr lang="en-US"/>
        </a:p>
      </dgm:t>
    </dgm:pt>
    <dgm:pt modelId="{6FA6CDAD-6BF0-4901-960F-B0A64B9ECFF2}" type="pres">
      <dgm:prSet presAssocID="{FCFD33EF-0CE8-4A6C-9D5D-76AFBD8F90AF}" presName="accent_1" presStyleCnt="0"/>
      <dgm:spPr/>
    </dgm:pt>
    <dgm:pt modelId="{9A4D049E-49F6-49A9-891C-6FCE036D1C16}" type="pres">
      <dgm:prSet presAssocID="{FCFD33EF-0CE8-4A6C-9D5D-76AFBD8F90AF}" presName="accentRepeatNode" presStyleLbl="solidFgAcc1" presStyleIdx="0" presStyleCnt="7"/>
      <dgm:spPr/>
    </dgm:pt>
    <dgm:pt modelId="{618D6474-D70B-4434-B4E0-32587C89A8F3}" type="pres">
      <dgm:prSet presAssocID="{8D362AEB-990E-40AE-B55B-82AC6FCC6570}" presName="text_2" presStyleLbl="node1" presStyleIdx="1" presStyleCnt="7">
        <dgm:presLayoutVars>
          <dgm:bulletEnabled val="1"/>
        </dgm:presLayoutVars>
      </dgm:prSet>
      <dgm:spPr/>
      <dgm:t>
        <a:bodyPr/>
        <a:lstStyle/>
        <a:p>
          <a:endParaRPr lang="en-US"/>
        </a:p>
      </dgm:t>
    </dgm:pt>
    <dgm:pt modelId="{8BF64489-F9BF-45CB-AE6E-40CDD1BFCB55}" type="pres">
      <dgm:prSet presAssocID="{8D362AEB-990E-40AE-B55B-82AC6FCC6570}" presName="accent_2" presStyleCnt="0"/>
      <dgm:spPr/>
    </dgm:pt>
    <dgm:pt modelId="{0736B56C-17B5-4C7F-8FC1-99A818EE48D7}" type="pres">
      <dgm:prSet presAssocID="{8D362AEB-990E-40AE-B55B-82AC6FCC6570}" presName="accentRepeatNode" presStyleLbl="solidFgAcc1" presStyleIdx="1" presStyleCnt="7"/>
      <dgm:spPr/>
    </dgm:pt>
    <dgm:pt modelId="{559D0DA6-602A-4418-8AB5-64D4B1DAD853}" type="pres">
      <dgm:prSet presAssocID="{DB3EC29F-67F1-4BD6-998A-0DE6A7BE3F42}" presName="text_3" presStyleLbl="node1" presStyleIdx="2" presStyleCnt="7">
        <dgm:presLayoutVars>
          <dgm:bulletEnabled val="1"/>
        </dgm:presLayoutVars>
      </dgm:prSet>
      <dgm:spPr/>
      <dgm:t>
        <a:bodyPr/>
        <a:lstStyle/>
        <a:p>
          <a:endParaRPr lang="en-US"/>
        </a:p>
      </dgm:t>
    </dgm:pt>
    <dgm:pt modelId="{784E6F30-F29E-4A57-AD84-FB309811A682}" type="pres">
      <dgm:prSet presAssocID="{DB3EC29F-67F1-4BD6-998A-0DE6A7BE3F42}" presName="accent_3" presStyleCnt="0"/>
      <dgm:spPr/>
    </dgm:pt>
    <dgm:pt modelId="{CED2AFD0-A02B-4BFB-9F85-046C25F35127}" type="pres">
      <dgm:prSet presAssocID="{DB3EC29F-67F1-4BD6-998A-0DE6A7BE3F42}" presName="accentRepeatNode" presStyleLbl="solidFgAcc1" presStyleIdx="2" presStyleCnt="7"/>
      <dgm:spPr/>
    </dgm:pt>
    <dgm:pt modelId="{A9DC4DA7-14DF-4A1D-94DF-FAA17AE5594B}" type="pres">
      <dgm:prSet presAssocID="{6EF9240E-203A-44E3-9DA4-044D5D67BDEB}" presName="text_4" presStyleLbl="node1" presStyleIdx="3" presStyleCnt="7">
        <dgm:presLayoutVars>
          <dgm:bulletEnabled val="1"/>
        </dgm:presLayoutVars>
      </dgm:prSet>
      <dgm:spPr/>
      <dgm:t>
        <a:bodyPr/>
        <a:lstStyle/>
        <a:p>
          <a:endParaRPr lang="en-US"/>
        </a:p>
      </dgm:t>
    </dgm:pt>
    <dgm:pt modelId="{3C454CAC-4313-4C26-8E17-E9BBC9F1FA3D}" type="pres">
      <dgm:prSet presAssocID="{6EF9240E-203A-44E3-9DA4-044D5D67BDEB}" presName="accent_4" presStyleCnt="0"/>
      <dgm:spPr/>
    </dgm:pt>
    <dgm:pt modelId="{70835CD7-E4FC-47F6-9268-62CD1D17C979}" type="pres">
      <dgm:prSet presAssocID="{6EF9240E-203A-44E3-9DA4-044D5D67BDEB}" presName="accentRepeatNode" presStyleLbl="solidFgAcc1" presStyleIdx="3" presStyleCnt="7"/>
      <dgm:spPr/>
    </dgm:pt>
    <dgm:pt modelId="{09DB08FA-F552-4F95-87C3-71E70F24C2F2}" type="pres">
      <dgm:prSet presAssocID="{341FE5A2-31CB-4DA5-AD6D-66CAE7603CAD}" presName="text_5" presStyleLbl="node1" presStyleIdx="4" presStyleCnt="7">
        <dgm:presLayoutVars>
          <dgm:bulletEnabled val="1"/>
        </dgm:presLayoutVars>
      </dgm:prSet>
      <dgm:spPr/>
      <dgm:t>
        <a:bodyPr/>
        <a:lstStyle/>
        <a:p>
          <a:endParaRPr lang="en-US"/>
        </a:p>
      </dgm:t>
    </dgm:pt>
    <dgm:pt modelId="{A9A8DB8C-D2B0-4586-A867-E2FA5F4B83D2}" type="pres">
      <dgm:prSet presAssocID="{341FE5A2-31CB-4DA5-AD6D-66CAE7603CAD}" presName="accent_5" presStyleCnt="0"/>
      <dgm:spPr/>
    </dgm:pt>
    <dgm:pt modelId="{B8DAE6F6-6BFC-4D64-AEA6-DE1B3DCA26E6}" type="pres">
      <dgm:prSet presAssocID="{341FE5A2-31CB-4DA5-AD6D-66CAE7603CAD}" presName="accentRepeatNode" presStyleLbl="solidFgAcc1" presStyleIdx="4" presStyleCnt="7"/>
      <dgm:spPr/>
    </dgm:pt>
    <dgm:pt modelId="{00B93734-F60B-4D1C-B03A-977443B805C6}" type="pres">
      <dgm:prSet presAssocID="{FA45D77E-2E39-4477-8830-205CF854F326}" presName="text_6" presStyleLbl="node1" presStyleIdx="5" presStyleCnt="7">
        <dgm:presLayoutVars>
          <dgm:bulletEnabled val="1"/>
        </dgm:presLayoutVars>
      </dgm:prSet>
      <dgm:spPr/>
      <dgm:t>
        <a:bodyPr/>
        <a:lstStyle/>
        <a:p>
          <a:endParaRPr lang="en-US"/>
        </a:p>
      </dgm:t>
    </dgm:pt>
    <dgm:pt modelId="{E5D0C8FE-35EE-43CA-B5D1-2230A4E65D22}" type="pres">
      <dgm:prSet presAssocID="{FA45D77E-2E39-4477-8830-205CF854F326}" presName="accent_6" presStyleCnt="0"/>
      <dgm:spPr/>
    </dgm:pt>
    <dgm:pt modelId="{01088483-330F-4677-9342-A04427F934F4}" type="pres">
      <dgm:prSet presAssocID="{FA45D77E-2E39-4477-8830-205CF854F326}" presName="accentRepeatNode" presStyleLbl="solidFgAcc1" presStyleIdx="5" presStyleCnt="7"/>
      <dgm:spPr/>
    </dgm:pt>
    <dgm:pt modelId="{41F13FB5-8A24-4C1E-95A1-6D419514A0F7}" type="pres">
      <dgm:prSet presAssocID="{DE76FE17-C9EE-44AB-A8AA-B1F0D3197A16}" presName="text_7" presStyleLbl="node1" presStyleIdx="6" presStyleCnt="7">
        <dgm:presLayoutVars>
          <dgm:bulletEnabled val="1"/>
        </dgm:presLayoutVars>
      </dgm:prSet>
      <dgm:spPr/>
      <dgm:t>
        <a:bodyPr/>
        <a:lstStyle/>
        <a:p>
          <a:endParaRPr lang="en-US"/>
        </a:p>
      </dgm:t>
    </dgm:pt>
    <dgm:pt modelId="{5C857A65-6E22-4E0A-80F6-40A7016B64C2}" type="pres">
      <dgm:prSet presAssocID="{DE76FE17-C9EE-44AB-A8AA-B1F0D3197A16}" presName="accent_7" presStyleCnt="0"/>
      <dgm:spPr/>
    </dgm:pt>
    <dgm:pt modelId="{FB345541-D00B-4232-BAFD-C65353B3635A}" type="pres">
      <dgm:prSet presAssocID="{DE76FE17-C9EE-44AB-A8AA-B1F0D3197A16}" presName="accentRepeatNode" presStyleLbl="solidFgAcc1" presStyleIdx="6" presStyleCnt="7"/>
      <dgm:spPr/>
    </dgm:pt>
  </dgm:ptLst>
  <dgm:cxnLst>
    <dgm:cxn modelId="{EDFFBD0F-AA8B-4195-B488-B7E70B784770}" type="presOf" srcId="{341FE5A2-31CB-4DA5-AD6D-66CAE7603CAD}" destId="{09DB08FA-F552-4F95-87C3-71E70F24C2F2}" srcOrd="0" destOrd="0" presId="urn:microsoft.com/office/officeart/2008/layout/VerticalCurvedList"/>
    <dgm:cxn modelId="{8505444B-B24C-4BC3-AE79-2BF9ECE71B75}" srcId="{4B851503-D1EB-4422-8CFC-6E7DD03E0D48}" destId="{CE0F48CB-B76A-4FFC-836B-632A3D897492}" srcOrd="10" destOrd="0" parTransId="{B03F78B8-C77A-4CB1-8B0A-F713C4E22664}" sibTransId="{658F6FE0-B12A-40F7-8CA0-5A6D5C55AD37}"/>
    <dgm:cxn modelId="{218B1337-6198-4436-BDA7-488CF9E8ADDF}" srcId="{4B851503-D1EB-4422-8CFC-6E7DD03E0D48}" destId="{6EF9240E-203A-44E3-9DA4-044D5D67BDEB}" srcOrd="3" destOrd="0" parTransId="{BE9E4320-E139-4296-AF68-773AD6246DDE}" sibTransId="{7ED0C6BA-5493-4284-817F-CDC540B8E704}"/>
    <dgm:cxn modelId="{18487DC4-C232-47C4-8AF6-2FA66EF16B25}" srcId="{4B851503-D1EB-4422-8CFC-6E7DD03E0D48}" destId="{DA744659-840C-4B0C-ACE4-AFFC9C55BC50}" srcOrd="23" destOrd="0" parTransId="{583D2B13-5AEC-479F-8419-3A36B30DD486}" sibTransId="{AE8173FC-E355-40B5-AED1-54A7FE5E8605}"/>
    <dgm:cxn modelId="{2C77E712-6743-4E03-A565-11FD34780978}" srcId="{4B851503-D1EB-4422-8CFC-6E7DD03E0D48}" destId="{71ECADA1-F20E-4874-966F-A80BCCF06B18}" srcOrd="7" destOrd="0" parTransId="{AC9C02F5-B111-4721-A182-A8F5A284FA28}" sibTransId="{389079EB-342C-4E96-8048-54ED4D6E442A}"/>
    <dgm:cxn modelId="{E539F05E-67D9-49E6-AC58-250FE015204A}" type="presOf" srcId="{DB3EC29F-67F1-4BD6-998A-0DE6A7BE3F42}" destId="{559D0DA6-602A-4418-8AB5-64D4B1DAD853}" srcOrd="0" destOrd="0" presId="urn:microsoft.com/office/officeart/2008/layout/VerticalCurvedList"/>
    <dgm:cxn modelId="{E93CEE99-1005-4729-A5B3-5C753C591667}" srcId="{4B851503-D1EB-4422-8CFC-6E7DD03E0D48}" destId="{70C55B62-7756-4929-9611-D92B1339C570}" srcOrd="15" destOrd="0" parTransId="{FA4063F3-E00F-4654-BE51-BC167B955232}" sibTransId="{4A7A2917-BCE1-483C-8F48-1942A065CF9D}"/>
    <dgm:cxn modelId="{71C1BDA3-42F9-43C8-8028-A7152F8A2579}" srcId="{4B851503-D1EB-4422-8CFC-6E7DD03E0D48}" destId="{854C3248-B486-4877-BBBB-56555D66746C}" srcOrd="19" destOrd="0" parTransId="{E187F459-E195-4B04-B88A-9F1AB36C57DD}" sibTransId="{D1AB7AE9-5D30-4CA5-B5D6-013BE2D4A568}"/>
    <dgm:cxn modelId="{459C15BF-D2BC-4524-9569-C26D3C2B98B8}" srcId="{4B851503-D1EB-4422-8CFC-6E7DD03E0D48}" destId="{E7DA60F8-3E21-4927-884D-B3CD84F249D7}" srcOrd="22" destOrd="0" parTransId="{8486DCF5-CD2D-4817-8F4E-CE52946379A8}" sibTransId="{4664C88A-E7CA-4DFF-8D1F-97EE3374E887}"/>
    <dgm:cxn modelId="{477A6288-8311-451F-B161-F44903456820}" srcId="{4B851503-D1EB-4422-8CFC-6E7DD03E0D48}" destId="{467B45EF-EC07-4979-8B93-24A9E352E38B}" srcOrd="11" destOrd="0" parTransId="{4CFDAF95-3C06-49B1-B2E1-179F765B8FCF}" sibTransId="{6C57BCE8-B3FF-44FE-9A44-6013D59FECB8}"/>
    <dgm:cxn modelId="{311ECCBC-B7B4-413C-9A5B-DB73C5D8C6FE}" srcId="{4B851503-D1EB-4422-8CFC-6E7DD03E0D48}" destId="{BE164C4D-2FF9-4F72-9D6C-96A803EE6EF8}" srcOrd="20" destOrd="0" parTransId="{DEE2DD4C-F127-4430-BDD3-FC167980F38B}" sibTransId="{8E94EB1D-1E1B-47B5-ABC6-94FDEFB23CD8}"/>
    <dgm:cxn modelId="{3D83B526-5742-4BC4-A897-811787DA1DF7}" type="presOf" srcId="{6EF9240E-203A-44E3-9DA4-044D5D67BDEB}" destId="{A9DC4DA7-14DF-4A1D-94DF-FAA17AE5594B}" srcOrd="0" destOrd="0" presId="urn:microsoft.com/office/officeart/2008/layout/VerticalCurvedList"/>
    <dgm:cxn modelId="{595FE00D-D137-4AA2-8F91-987095DCC74C}" type="presOf" srcId="{E7992178-0E6F-487D-BDDB-4484E86D12DC}" destId="{75CFD3A8-33C1-478E-B6F1-995F082209D9}" srcOrd="0" destOrd="0" presId="urn:microsoft.com/office/officeart/2008/layout/VerticalCurvedList"/>
    <dgm:cxn modelId="{9F16DB08-F6D8-4B7D-9A4E-7EC7A2F6078E}" srcId="{4B851503-D1EB-4422-8CFC-6E7DD03E0D48}" destId="{DE76FE17-C9EE-44AB-A8AA-B1F0D3197A16}" srcOrd="6" destOrd="0" parTransId="{8A9C8DF6-2131-4628-BA4B-F870328330E1}" sibTransId="{D6F550C3-2605-4EA9-BB1C-EECA5BD97BB0}"/>
    <dgm:cxn modelId="{31719B86-5701-4AD3-AAE0-52BBB575673C}" srcId="{4B851503-D1EB-4422-8CFC-6E7DD03E0D48}" destId="{B8A94231-4001-4666-B303-95201B415237}" srcOrd="17" destOrd="0" parTransId="{74117B55-14FE-4914-B072-2F48755AA200}" sibTransId="{2813AA9D-553E-416D-B97F-5068EB593BC9}"/>
    <dgm:cxn modelId="{4EFA8889-AAF5-4613-9C87-6CA0D1C0F441}" srcId="{4B851503-D1EB-4422-8CFC-6E7DD03E0D48}" destId="{30042A20-645F-449E-AC0A-7F4D03D06D23}" srcOrd="8" destOrd="0" parTransId="{12AA3EB0-535B-4776-8714-F39071667324}" sibTransId="{08F867A2-F880-4EEA-BD23-E6E6FBCB9B27}"/>
    <dgm:cxn modelId="{A31EEE90-B186-4F7A-B6EC-C8BFC279C360}" srcId="{4B851503-D1EB-4422-8CFC-6E7DD03E0D48}" destId="{FA45D77E-2E39-4477-8830-205CF854F326}" srcOrd="5" destOrd="0" parTransId="{C7B9DB7E-9CC4-4B7D-829A-26670DA6C080}" sibTransId="{4C52D8BC-9350-45C3-A9C5-9593A46A43D3}"/>
    <dgm:cxn modelId="{7F1EFEC5-5CD4-4380-A483-EA0D0C536121}" srcId="{4B851503-D1EB-4422-8CFC-6E7DD03E0D48}" destId="{F2E3E4FA-BE04-4AAB-8A73-725F4A3F7764}" srcOrd="16" destOrd="0" parTransId="{916401A2-73EE-4BF8-A81B-E4B22B0D1F06}" sibTransId="{DF9425B6-3CEC-43D9-B5D3-CEE9A8D85E56}"/>
    <dgm:cxn modelId="{B1A781CB-9730-4566-89BC-DD7A86369937}" srcId="{4B851503-D1EB-4422-8CFC-6E7DD03E0D48}" destId="{B4F59A98-7403-4EA5-B7D6-1C2FF3A90AE4}" srcOrd="13" destOrd="0" parTransId="{E7DDE9B3-3D7F-4A03-9D0A-3CCA2BAEF4F2}" sibTransId="{093B9E25-2796-4437-847C-F860561B97C3}"/>
    <dgm:cxn modelId="{5E81F502-976A-43B5-B5B5-E4D04ECCF4FE}" srcId="{4B851503-D1EB-4422-8CFC-6E7DD03E0D48}" destId="{FCFD33EF-0CE8-4A6C-9D5D-76AFBD8F90AF}" srcOrd="0" destOrd="0" parTransId="{AD2244BC-0E47-42CD-94F9-839B84AF74BD}" sibTransId="{E7992178-0E6F-487D-BDDB-4484E86D12DC}"/>
    <dgm:cxn modelId="{3D5A8B82-62A4-43E5-A5B3-897E57BB24F5}" srcId="{4B851503-D1EB-4422-8CFC-6E7DD03E0D48}" destId="{DB3EC29F-67F1-4BD6-998A-0DE6A7BE3F42}" srcOrd="2" destOrd="0" parTransId="{4C4BB459-14AA-4EE7-A737-81F65CD7082B}" sibTransId="{D5E17DB0-3FF4-430E-BD94-E6852F2502AD}"/>
    <dgm:cxn modelId="{AADDC09B-C849-4F07-9897-1A8843A13921}" type="presOf" srcId="{FCFD33EF-0CE8-4A6C-9D5D-76AFBD8F90AF}" destId="{DBE08EEF-283C-44AE-8574-8F148829D78B}" srcOrd="0" destOrd="0" presId="urn:microsoft.com/office/officeart/2008/layout/VerticalCurvedList"/>
    <dgm:cxn modelId="{6D410BE7-8BD8-4863-B20F-B38F5145802E}" type="presOf" srcId="{8D362AEB-990E-40AE-B55B-82AC6FCC6570}" destId="{618D6474-D70B-4434-B4E0-32587C89A8F3}" srcOrd="0" destOrd="0" presId="urn:microsoft.com/office/officeart/2008/layout/VerticalCurvedList"/>
    <dgm:cxn modelId="{9450AD31-2D07-410D-9BF2-7A81F36F74FE}" type="presOf" srcId="{DE76FE17-C9EE-44AB-A8AA-B1F0D3197A16}" destId="{41F13FB5-8A24-4C1E-95A1-6D419514A0F7}" srcOrd="0" destOrd="0" presId="urn:microsoft.com/office/officeart/2008/layout/VerticalCurvedList"/>
    <dgm:cxn modelId="{D6DC6214-4D7F-424B-912D-418A2FBE006D}" srcId="{4B851503-D1EB-4422-8CFC-6E7DD03E0D48}" destId="{8D362AEB-990E-40AE-B55B-82AC6FCC6570}" srcOrd="1" destOrd="0" parTransId="{9805935D-4BC4-4C04-AD94-52CD6452CFBC}" sibTransId="{3296A537-2F57-4F47-BD8C-638BEABC40A1}"/>
    <dgm:cxn modelId="{458AC013-0761-4E8D-805D-CFEDE727A17A}" srcId="{4B851503-D1EB-4422-8CFC-6E7DD03E0D48}" destId="{4B7DB7E3-866D-4768-9EE3-21F524A47114}" srcOrd="21" destOrd="0" parTransId="{158CFD7F-EC71-446E-A1AE-16B90DE79275}" sibTransId="{85AA0578-00F2-4C7D-B7D5-EED119196DFA}"/>
    <dgm:cxn modelId="{AEBF5122-396D-43F9-905F-E08514816F74}" srcId="{4B851503-D1EB-4422-8CFC-6E7DD03E0D48}" destId="{2511D93E-FBE0-4522-AC37-C63D22BC013C}" srcOrd="18" destOrd="0" parTransId="{74042754-639A-4CEE-8902-F1D1E54815A1}" sibTransId="{960D1A09-3B3D-445A-B901-A7E7B37EDA50}"/>
    <dgm:cxn modelId="{9FD43E1D-4DD7-46D9-8981-363A28B18D84}" srcId="{4B851503-D1EB-4422-8CFC-6E7DD03E0D48}" destId="{B3E699FF-B215-42A4-A760-5823CD7CE5CD}" srcOrd="9" destOrd="0" parTransId="{99BE2185-44EA-47C8-85CB-5475BDD5B512}" sibTransId="{00FAE993-EE6F-41DF-A2D2-E648992C53FD}"/>
    <dgm:cxn modelId="{C431D6D8-ADAF-4139-827E-1300496522D9}" srcId="{4B851503-D1EB-4422-8CFC-6E7DD03E0D48}" destId="{90D6BB07-25BE-45FE-9CB6-DE7558EDE9C8}" srcOrd="12" destOrd="0" parTransId="{C5F43C4B-CCA9-4EEB-92DA-526894DAA5C1}" sibTransId="{A0B8E9BC-F306-4234-A366-3A1BD9F0C3FB}"/>
    <dgm:cxn modelId="{5573880D-2AC9-4A3D-A0B6-E5CCA91ABEB5}" type="presOf" srcId="{4B851503-D1EB-4422-8CFC-6E7DD03E0D48}" destId="{F154C860-7758-4F60-92AD-02E131A7D37A}" srcOrd="0" destOrd="0" presId="urn:microsoft.com/office/officeart/2008/layout/VerticalCurvedList"/>
    <dgm:cxn modelId="{27A0C39A-EDD3-4C57-A736-5DEA1DE789CB}" type="presOf" srcId="{FA45D77E-2E39-4477-8830-205CF854F326}" destId="{00B93734-F60B-4D1C-B03A-977443B805C6}" srcOrd="0" destOrd="0" presId="urn:microsoft.com/office/officeart/2008/layout/VerticalCurvedList"/>
    <dgm:cxn modelId="{8FA8CCAD-C0E4-4F55-B20B-FE82D66447BF}" srcId="{4B851503-D1EB-4422-8CFC-6E7DD03E0D48}" destId="{7316A208-E0F7-478C-913E-73C8108C64BA}" srcOrd="14" destOrd="0" parTransId="{A015684D-BF70-4054-9230-D810C3E82048}" sibTransId="{6CD9C4B8-92F3-4082-B189-5163D499016D}"/>
    <dgm:cxn modelId="{2EFAE9C1-74F7-46E7-BE0D-F1BEC6DAD2A5}" srcId="{4B851503-D1EB-4422-8CFC-6E7DD03E0D48}" destId="{341FE5A2-31CB-4DA5-AD6D-66CAE7603CAD}" srcOrd="4" destOrd="0" parTransId="{282DE8A3-0533-4E14-A88F-EA7AD8BEC713}" sibTransId="{9291EEE5-8550-4398-8C38-FDEC4FA29A74}"/>
    <dgm:cxn modelId="{B11C0193-A223-4D8C-8885-496C7E781EDC}" type="presParOf" srcId="{F154C860-7758-4F60-92AD-02E131A7D37A}" destId="{401984B1-BBFB-4829-898F-AC71FA45EF6B}" srcOrd="0" destOrd="0" presId="urn:microsoft.com/office/officeart/2008/layout/VerticalCurvedList"/>
    <dgm:cxn modelId="{6FBC1DD1-7E21-4953-BF67-4D8383D5DEB8}" type="presParOf" srcId="{401984B1-BBFB-4829-898F-AC71FA45EF6B}" destId="{BE8C8B34-1E5E-4CA4-93CA-9B633F66F126}" srcOrd="0" destOrd="0" presId="urn:microsoft.com/office/officeart/2008/layout/VerticalCurvedList"/>
    <dgm:cxn modelId="{52BEE7D9-5A8D-4799-9347-6A40BC2AB6EF}" type="presParOf" srcId="{BE8C8B34-1E5E-4CA4-93CA-9B633F66F126}" destId="{83F1067C-E1BC-42D8-A535-D8CF68D4BFA5}" srcOrd="0" destOrd="0" presId="urn:microsoft.com/office/officeart/2008/layout/VerticalCurvedList"/>
    <dgm:cxn modelId="{E2224DA9-5AAC-4997-9D16-A107BCCEB781}" type="presParOf" srcId="{BE8C8B34-1E5E-4CA4-93CA-9B633F66F126}" destId="{75CFD3A8-33C1-478E-B6F1-995F082209D9}" srcOrd="1" destOrd="0" presId="urn:microsoft.com/office/officeart/2008/layout/VerticalCurvedList"/>
    <dgm:cxn modelId="{635B8CBC-2CD7-4191-A5AF-DEBF4436CDA8}" type="presParOf" srcId="{BE8C8B34-1E5E-4CA4-93CA-9B633F66F126}" destId="{D055B7D7-4C02-48A9-BCDF-F499E634790D}" srcOrd="2" destOrd="0" presId="urn:microsoft.com/office/officeart/2008/layout/VerticalCurvedList"/>
    <dgm:cxn modelId="{B540DF71-0649-4172-B6B6-99FA5E9EBE0E}" type="presParOf" srcId="{BE8C8B34-1E5E-4CA4-93CA-9B633F66F126}" destId="{ED807CE7-2C3A-43AF-978E-7CA587F44F06}" srcOrd="3" destOrd="0" presId="urn:microsoft.com/office/officeart/2008/layout/VerticalCurvedList"/>
    <dgm:cxn modelId="{D85E0087-3C1F-4876-A858-F2083F46145E}" type="presParOf" srcId="{401984B1-BBFB-4829-898F-AC71FA45EF6B}" destId="{DBE08EEF-283C-44AE-8574-8F148829D78B}" srcOrd="1" destOrd="0" presId="urn:microsoft.com/office/officeart/2008/layout/VerticalCurvedList"/>
    <dgm:cxn modelId="{94DC0B9C-2A6D-44C2-B7D8-EF7D873D6DD3}" type="presParOf" srcId="{401984B1-BBFB-4829-898F-AC71FA45EF6B}" destId="{6FA6CDAD-6BF0-4901-960F-B0A64B9ECFF2}" srcOrd="2" destOrd="0" presId="urn:microsoft.com/office/officeart/2008/layout/VerticalCurvedList"/>
    <dgm:cxn modelId="{FB74CE5F-4DD9-44FD-B7F7-87DE7ADB6B02}" type="presParOf" srcId="{6FA6CDAD-6BF0-4901-960F-B0A64B9ECFF2}" destId="{9A4D049E-49F6-49A9-891C-6FCE036D1C16}" srcOrd="0" destOrd="0" presId="urn:microsoft.com/office/officeart/2008/layout/VerticalCurvedList"/>
    <dgm:cxn modelId="{E3DB7480-E917-4EB8-8B31-54C594FD4A7D}" type="presParOf" srcId="{401984B1-BBFB-4829-898F-AC71FA45EF6B}" destId="{618D6474-D70B-4434-B4E0-32587C89A8F3}" srcOrd="3" destOrd="0" presId="urn:microsoft.com/office/officeart/2008/layout/VerticalCurvedList"/>
    <dgm:cxn modelId="{D8B9496B-78F5-4A32-8F3D-2C70C1CC800D}" type="presParOf" srcId="{401984B1-BBFB-4829-898F-AC71FA45EF6B}" destId="{8BF64489-F9BF-45CB-AE6E-40CDD1BFCB55}" srcOrd="4" destOrd="0" presId="urn:microsoft.com/office/officeart/2008/layout/VerticalCurvedList"/>
    <dgm:cxn modelId="{F4CABEE8-AA8A-452E-9B66-4B69B9E7916D}" type="presParOf" srcId="{8BF64489-F9BF-45CB-AE6E-40CDD1BFCB55}" destId="{0736B56C-17B5-4C7F-8FC1-99A818EE48D7}" srcOrd="0" destOrd="0" presId="urn:microsoft.com/office/officeart/2008/layout/VerticalCurvedList"/>
    <dgm:cxn modelId="{948C29C8-88D7-4D88-BAF4-8AC288E3EA3C}" type="presParOf" srcId="{401984B1-BBFB-4829-898F-AC71FA45EF6B}" destId="{559D0DA6-602A-4418-8AB5-64D4B1DAD853}" srcOrd="5" destOrd="0" presId="urn:microsoft.com/office/officeart/2008/layout/VerticalCurvedList"/>
    <dgm:cxn modelId="{34C54B94-F8FC-4A11-925E-710FF8DE57A5}" type="presParOf" srcId="{401984B1-BBFB-4829-898F-AC71FA45EF6B}" destId="{784E6F30-F29E-4A57-AD84-FB309811A682}" srcOrd="6" destOrd="0" presId="urn:microsoft.com/office/officeart/2008/layout/VerticalCurvedList"/>
    <dgm:cxn modelId="{4F86F6FF-006D-4EBB-9DB9-9FC9256E4EAC}" type="presParOf" srcId="{784E6F30-F29E-4A57-AD84-FB309811A682}" destId="{CED2AFD0-A02B-4BFB-9F85-046C25F35127}" srcOrd="0" destOrd="0" presId="urn:microsoft.com/office/officeart/2008/layout/VerticalCurvedList"/>
    <dgm:cxn modelId="{480C34E0-C6B2-481B-8A9A-FAF066CC6AEB}" type="presParOf" srcId="{401984B1-BBFB-4829-898F-AC71FA45EF6B}" destId="{A9DC4DA7-14DF-4A1D-94DF-FAA17AE5594B}" srcOrd="7" destOrd="0" presId="urn:microsoft.com/office/officeart/2008/layout/VerticalCurvedList"/>
    <dgm:cxn modelId="{F9FE7A4D-C8BD-4E8D-8E1F-D5F8F2F94B8B}" type="presParOf" srcId="{401984B1-BBFB-4829-898F-AC71FA45EF6B}" destId="{3C454CAC-4313-4C26-8E17-E9BBC9F1FA3D}" srcOrd="8" destOrd="0" presId="urn:microsoft.com/office/officeart/2008/layout/VerticalCurvedList"/>
    <dgm:cxn modelId="{20A36AAF-0F1A-4E52-BA94-5F9A64FD137F}" type="presParOf" srcId="{3C454CAC-4313-4C26-8E17-E9BBC9F1FA3D}" destId="{70835CD7-E4FC-47F6-9268-62CD1D17C979}" srcOrd="0" destOrd="0" presId="urn:microsoft.com/office/officeart/2008/layout/VerticalCurvedList"/>
    <dgm:cxn modelId="{14849466-EBFE-44C6-A444-8423CCC823F2}" type="presParOf" srcId="{401984B1-BBFB-4829-898F-AC71FA45EF6B}" destId="{09DB08FA-F552-4F95-87C3-71E70F24C2F2}" srcOrd="9" destOrd="0" presId="urn:microsoft.com/office/officeart/2008/layout/VerticalCurvedList"/>
    <dgm:cxn modelId="{5CC40762-B1DA-416B-9156-20155352C48A}" type="presParOf" srcId="{401984B1-BBFB-4829-898F-AC71FA45EF6B}" destId="{A9A8DB8C-D2B0-4586-A867-E2FA5F4B83D2}" srcOrd="10" destOrd="0" presId="urn:microsoft.com/office/officeart/2008/layout/VerticalCurvedList"/>
    <dgm:cxn modelId="{7A4BC1F0-529D-4996-9491-FA7217C6CA6F}" type="presParOf" srcId="{A9A8DB8C-D2B0-4586-A867-E2FA5F4B83D2}" destId="{B8DAE6F6-6BFC-4D64-AEA6-DE1B3DCA26E6}" srcOrd="0" destOrd="0" presId="urn:microsoft.com/office/officeart/2008/layout/VerticalCurvedList"/>
    <dgm:cxn modelId="{D8CA8FDF-5970-4C16-BE39-9F0CDA711929}" type="presParOf" srcId="{401984B1-BBFB-4829-898F-AC71FA45EF6B}" destId="{00B93734-F60B-4D1C-B03A-977443B805C6}" srcOrd="11" destOrd="0" presId="urn:microsoft.com/office/officeart/2008/layout/VerticalCurvedList"/>
    <dgm:cxn modelId="{6217B46E-1722-4551-95FD-489C977B8304}" type="presParOf" srcId="{401984B1-BBFB-4829-898F-AC71FA45EF6B}" destId="{E5D0C8FE-35EE-43CA-B5D1-2230A4E65D22}" srcOrd="12" destOrd="0" presId="urn:microsoft.com/office/officeart/2008/layout/VerticalCurvedList"/>
    <dgm:cxn modelId="{9BCB5B48-2FB7-4BD7-ACC0-EBF014ACAD6E}" type="presParOf" srcId="{E5D0C8FE-35EE-43CA-B5D1-2230A4E65D22}" destId="{01088483-330F-4677-9342-A04427F934F4}" srcOrd="0" destOrd="0" presId="urn:microsoft.com/office/officeart/2008/layout/VerticalCurvedList"/>
    <dgm:cxn modelId="{CA0D4A52-9C34-4353-9A66-D6F4F1E77EFF}" type="presParOf" srcId="{401984B1-BBFB-4829-898F-AC71FA45EF6B}" destId="{41F13FB5-8A24-4C1E-95A1-6D419514A0F7}" srcOrd="13" destOrd="0" presId="urn:microsoft.com/office/officeart/2008/layout/VerticalCurvedList"/>
    <dgm:cxn modelId="{74908B45-B2AF-40A1-8887-93ADCB8E4B60}" type="presParOf" srcId="{401984B1-BBFB-4829-898F-AC71FA45EF6B}" destId="{5C857A65-6E22-4E0A-80F6-40A7016B64C2}" srcOrd="14" destOrd="0" presId="urn:microsoft.com/office/officeart/2008/layout/VerticalCurvedList"/>
    <dgm:cxn modelId="{78EB72D7-528A-439A-B0A4-F19B65EE9C57}" type="presParOf" srcId="{5C857A65-6E22-4E0A-80F6-40A7016B64C2}" destId="{FB345541-D00B-4232-BAFD-C65353B3635A}"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B851503-D1EB-4422-8CFC-6E7DD03E0D48}" type="doc">
      <dgm:prSet loTypeId="urn:microsoft.com/office/officeart/2008/layout/VerticalCurvedList" loCatId="list" qsTypeId="urn:microsoft.com/office/officeart/2005/8/quickstyle/3d3" qsCatId="3D" csTypeId="urn:microsoft.com/office/officeart/2005/8/colors/accent0_2" csCatId="mainScheme" phldr="1"/>
      <dgm:spPr/>
      <dgm:t>
        <a:bodyPr/>
        <a:lstStyle/>
        <a:p>
          <a:endParaRPr lang="en-US"/>
        </a:p>
      </dgm:t>
    </dgm:pt>
    <dgm:pt modelId="{FCFD33EF-0CE8-4A6C-9D5D-76AFBD8F90AF}">
      <dgm:prSet phldrT="[Text]" custT="1"/>
      <dgm:spPr/>
      <dgm:t>
        <a:bodyPr/>
        <a:lstStyle/>
        <a:p>
          <a:r>
            <a:rPr lang="en-US" sz="2200" dirty="0" err="1">
              <a:solidFill>
                <a:srgbClr val="191919"/>
              </a:solidFill>
              <a:latin typeface="Times New Roman" panose="02020603050405020304" pitchFamily="18" charset="0"/>
              <a:cs typeface="Times New Roman" panose="02020603050405020304" pitchFamily="18" charset="0"/>
            </a:rPr>
            <a:t>Tờ</a:t>
          </a:r>
          <a:r>
            <a:rPr lang="en-US" sz="2200" dirty="0">
              <a:solidFill>
                <a:srgbClr val="191919"/>
              </a:solidFill>
              <a:latin typeface="Times New Roman" panose="02020603050405020304" pitchFamily="18" charset="0"/>
              <a:cs typeface="Times New Roman" panose="02020603050405020304" pitchFamily="18" charset="0"/>
            </a:rPr>
            <a:t> </a:t>
          </a:r>
          <a:r>
            <a:rPr lang="en-US" sz="2200" dirty="0" err="1">
              <a:solidFill>
                <a:srgbClr val="191919"/>
              </a:solidFill>
              <a:latin typeface="Times New Roman" panose="02020603050405020304" pitchFamily="18" charset="0"/>
              <a:cs typeface="Times New Roman" panose="02020603050405020304" pitchFamily="18" charset="0"/>
            </a:rPr>
            <a:t>khai</a:t>
          </a:r>
          <a:r>
            <a:rPr lang="en-US" sz="2200" dirty="0">
              <a:solidFill>
                <a:srgbClr val="191919"/>
              </a:solidFill>
              <a:latin typeface="Times New Roman" panose="02020603050405020304" pitchFamily="18" charset="0"/>
              <a:cs typeface="Times New Roman" panose="02020603050405020304" pitchFamily="18" charset="0"/>
            </a:rPr>
            <a:t> </a:t>
          </a:r>
          <a:r>
            <a:rPr lang="en-US" sz="2200" dirty="0" err="1">
              <a:solidFill>
                <a:srgbClr val="191919"/>
              </a:solidFill>
              <a:latin typeface="Times New Roman" panose="02020603050405020304" pitchFamily="18" charset="0"/>
              <a:cs typeface="Times New Roman" panose="02020603050405020304" pitchFamily="18" charset="0"/>
            </a:rPr>
            <a:t>hải</a:t>
          </a:r>
          <a:r>
            <a:rPr lang="en-US" sz="2200" dirty="0">
              <a:solidFill>
                <a:srgbClr val="191919"/>
              </a:solidFill>
              <a:latin typeface="Times New Roman" panose="02020603050405020304" pitchFamily="18" charset="0"/>
              <a:cs typeface="Times New Roman" panose="02020603050405020304" pitchFamily="18" charset="0"/>
            </a:rPr>
            <a:t> </a:t>
          </a:r>
          <a:r>
            <a:rPr lang="en-US" sz="2200" dirty="0" err="1">
              <a:solidFill>
                <a:srgbClr val="191919"/>
              </a:solidFill>
              <a:latin typeface="Times New Roman" panose="02020603050405020304" pitchFamily="18" charset="0"/>
              <a:cs typeface="Times New Roman" panose="02020603050405020304" pitchFamily="18" charset="0"/>
            </a:rPr>
            <a:t>quan</a:t>
          </a:r>
          <a:r>
            <a:rPr lang="en-US" sz="2200" dirty="0">
              <a:solidFill>
                <a:srgbClr val="191919"/>
              </a:solidFill>
              <a:latin typeface="Times New Roman" panose="02020603050405020304" pitchFamily="18" charset="0"/>
              <a:cs typeface="Times New Roman" panose="02020603050405020304" pitchFamily="18" charset="0"/>
            </a:rPr>
            <a:t> (</a:t>
          </a:r>
          <a:r>
            <a:rPr lang="en-US" sz="2200" dirty="0" err="1">
              <a:solidFill>
                <a:srgbClr val="191919"/>
              </a:solidFill>
              <a:latin typeface="Times New Roman" panose="02020603050405020304" pitchFamily="18" charset="0"/>
              <a:cs typeface="Times New Roman" panose="02020603050405020304" pitchFamily="18" charset="0"/>
            </a:rPr>
            <a:t>tờ</a:t>
          </a:r>
          <a:r>
            <a:rPr lang="en-US" sz="2200" dirty="0">
              <a:solidFill>
                <a:srgbClr val="191919"/>
              </a:solidFill>
              <a:latin typeface="Times New Roman" panose="02020603050405020304" pitchFamily="18" charset="0"/>
              <a:cs typeface="Times New Roman" panose="02020603050405020304" pitchFamily="18" charset="0"/>
            </a:rPr>
            <a:t> </a:t>
          </a:r>
          <a:r>
            <a:rPr lang="en-US" sz="2200" dirty="0" err="1">
              <a:solidFill>
                <a:srgbClr val="191919"/>
              </a:solidFill>
              <a:latin typeface="Times New Roman" panose="02020603050405020304" pitchFamily="18" charset="0"/>
              <a:cs typeface="Times New Roman" panose="02020603050405020304" pitchFamily="18" charset="0"/>
            </a:rPr>
            <a:t>khai</a:t>
          </a:r>
          <a:r>
            <a:rPr lang="en-US" sz="2200" dirty="0">
              <a:solidFill>
                <a:srgbClr val="191919"/>
              </a:solidFill>
              <a:latin typeface="Times New Roman" panose="02020603050405020304" pitchFamily="18" charset="0"/>
              <a:cs typeface="Times New Roman" panose="02020603050405020304" pitchFamily="18" charset="0"/>
            </a:rPr>
            <a:t> </a:t>
          </a:r>
          <a:r>
            <a:rPr lang="en-US" sz="2200" dirty="0" err="1">
              <a:solidFill>
                <a:srgbClr val="191919"/>
              </a:solidFill>
              <a:latin typeface="Times New Roman" panose="02020603050405020304" pitchFamily="18" charset="0"/>
              <a:cs typeface="Times New Roman" panose="02020603050405020304" pitchFamily="18" charset="0"/>
            </a:rPr>
            <a:t>thông</a:t>
          </a:r>
          <a:r>
            <a:rPr lang="en-US" sz="2200" dirty="0">
              <a:solidFill>
                <a:srgbClr val="191919"/>
              </a:solidFill>
              <a:latin typeface="Times New Roman" panose="02020603050405020304" pitchFamily="18" charset="0"/>
              <a:cs typeface="Times New Roman" panose="02020603050405020304" pitchFamily="18" charset="0"/>
            </a:rPr>
            <a:t> </a:t>
          </a:r>
          <a:r>
            <a:rPr lang="en-US" sz="2200" dirty="0" err="1">
              <a:solidFill>
                <a:srgbClr val="191919"/>
              </a:solidFill>
              <a:latin typeface="Times New Roman" panose="02020603050405020304" pitchFamily="18" charset="0"/>
              <a:cs typeface="Times New Roman" panose="02020603050405020304" pitchFamily="18" charset="0"/>
            </a:rPr>
            <a:t>quan</a:t>
          </a:r>
          <a:r>
            <a:rPr lang="en-US" sz="2200" dirty="0">
              <a:solidFill>
                <a:srgbClr val="191919"/>
              </a:solidFill>
              <a:latin typeface="Times New Roman" panose="02020603050405020304" pitchFamily="18" charset="0"/>
              <a:cs typeface="Times New Roman" panose="02020603050405020304" pitchFamily="18" charset="0"/>
            </a:rPr>
            <a:t>) </a:t>
          </a:r>
        </a:p>
      </dgm:t>
    </dgm:pt>
    <dgm:pt modelId="{AD2244BC-0E47-42CD-94F9-839B84AF74BD}" type="parTrans" cxnId="{5E81F502-976A-43B5-B5B5-E4D04ECCF4FE}">
      <dgm:prSet/>
      <dgm:spPr/>
      <dgm:t>
        <a:bodyPr/>
        <a:lstStyle/>
        <a:p>
          <a:endParaRPr lang="en-US" sz="2200">
            <a:solidFill>
              <a:srgbClr val="191919"/>
            </a:solidFill>
            <a:latin typeface="Times New Roman" panose="02020603050405020304" pitchFamily="18" charset="0"/>
            <a:cs typeface="Times New Roman" panose="02020603050405020304" pitchFamily="18" charset="0"/>
          </a:endParaRPr>
        </a:p>
      </dgm:t>
    </dgm:pt>
    <dgm:pt modelId="{E7992178-0E6F-487D-BDDB-4484E86D12DC}" type="sibTrans" cxnId="{5E81F502-976A-43B5-B5B5-E4D04ECCF4FE}">
      <dgm:prSet/>
      <dgm:spPr/>
      <dgm:t>
        <a:bodyPr/>
        <a:lstStyle/>
        <a:p>
          <a:endParaRPr lang="en-US" sz="2200">
            <a:solidFill>
              <a:srgbClr val="191919"/>
            </a:solidFill>
            <a:latin typeface="Times New Roman" panose="02020603050405020304" pitchFamily="18" charset="0"/>
            <a:cs typeface="Times New Roman" panose="02020603050405020304" pitchFamily="18" charset="0"/>
          </a:endParaRPr>
        </a:p>
      </dgm:t>
    </dgm:pt>
    <dgm:pt modelId="{8D362AEB-990E-40AE-B55B-82AC6FCC6570}">
      <dgm:prSet custT="1"/>
      <dgm:spPr/>
      <dgm:t>
        <a:bodyPr/>
        <a:lstStyle/>
        <a:p>
          <a:r>
            <a:rPr lang="en-US" sz="2200" dirty="0" err="1">
              <a:solidFill>
                <a:srgbClr val="191919"/>
              </a:solidFill>
              <a:latin typeface="Times New Roman" panose="02020603050405020304" pitchFamily="18" charset="0"/>
              <a:cs typeface="Times New Roman" panose="02020603050405020304" pitchFamily="18" charset="0"/>
            </a:rPr>
            <a:t>Hóa</a:t>
          </a:r>
          <a:r>
            <a:rPr lang="en-US" sz="2200" dirty="0">
              <a:solidFill>
                <a:srgbClr val="191919"/>
              </a:solidFill>
              <a:latin typeface="Times New Roman" panose="02020603050405020304" pitchFamily="18" charset="0"/>
              <a:cs typeface="Times New Roman" panose="02020603050405020304" pitchFamily="18" charset="0"/>
            </a:rPr>
            <a:t> </a:t>
          </a:r>
          <a:r>
            <a:rPr lang="en-US" sz="2200" dirty="0" err="1">
              <a:solidFill>
                <a:srgbClr val="191919"/>
              </a:solidFill>
              <a:latin typeface="Times New Roman" panose="02020603050405020304" pitchFamily="18" charset="0"/>
              <a:cs typeface="Times New Roman" panose="02020603050405020304" pitchFamily="18" charset="0"/>
            </a:rPr>
            <a:t>đơn</a:t>
          </a:r>
          <a:r>
            <a:rPr lang="en-US" sz="2200" dirty="0">
              <a:solidFill>
                <a:srgbClr val="191919"/>
              </a:solidFill>
              <a:latin typeface="Times New Roman" panose="02020603050405020304" pitchFamily="18" charset="0"/>
              <a:cs typeface="Times New Roman" panose="02020603050405020304" pitchFamily="18" charset="0"/>
            </a:rPr>
            <a:t> </a:t>
          </a:r>
          <a:r>
            <a:rPr lang="en-US" sz="2200" dirty="0" err="1">
              <a:solidFill>
                <a:srgbClr val="191919"/>
              </a:solidFill>
              <a:latin typeface="Times New Roman" panose="02020603050405020304" pitchFamily="18" charset="0"/>
              <a:cs typeface="Times New Roman" panose="02020603050405020304" pitchFamily="18" charset="0"/>
            </a:rPr>
            <a:t>liên</a:t>
          </a:r>
          <a:r>
            <a:rPr lang="en-US" sz="2200" dirty="0">
              <a:solidFill>
                <a:srgbClr val="191919"/>
              </a:solidFill>
              <a:latin typeface="Times New Roman" panose="02020603050405020304" pitchFamily="18" charset="0"/>
              <a:cs typeface="Times New Roman" panose="02020603050405020304" pitchFamily="18" charset="0"/>
            </a:rPr>
            <a:t> </a:t>
          </a:r>
          <a:r>
            <a:rPr lang="en-US" sz="2200" dirty="0" err="1">
              <a:solidFill>
                <a:srgbClr val="191919"/>
              </a:solidFill>
              <a:latin typeface="Times New Roman" panose="02020603050405020304" pitchFamily="18" charset="0"/>
              <a:cs typeface="Times New Roman" panose="02020603050405020304" pitchFamily="18" charset="0"/>
            </a:rPr>
            <a:t>quan</a:t>
          </a:r>
          <a:r>
            <a:rPr lang="en-US" sz="2200" dirty="0">
              <a:solidFill>
                <a:srgbClr val="191919"/>
              </a:solidFill>
              <a:latin typeface="Times New Roman" panose="02020603050405020304" pitchFamily="18" charset="0"/>
              <a:cs typeface="Times New Roman" panose="02020603050405020304" pitchFamily="18" charset="0"/>
            </a:rPr>
            <a:t>: </a:t>
          </a:r>
          <a:r>
            <a:rPr lang="en-US" sz="2200" dirty="0" err="1">
              <a:solidFill>
                <a:srgbClr val="191919"/>
              </a:solidFill>
              <a:latin typeface="Times New Roman" panose="02020603050405020304" pitchFamily="18" charset="0"/>
              <a:cs typeface="Times New Roman" panose="02020603050405020304" pitchFamily="18" charset="0"/>
            </a:rPr>
            <a:t>phí</a:t>
          </a:r>
          <a:r>
            <a:rPr lang="en-US" sz="2200" dirty="0">
              <a:solidFill>
                <a:srgbClr val="191919"/>
              </a:solidFill>
              <a:latin typeface="Times New Roman" panose="02020603050405020304" pitchFamily="18" charset="0"/>
              <a:cs typeface="Times New Roman" panose="02020603050405020304" pitchFamily="18" charset="0"/>
            </a:rPr>
            <a:t> </a:t>
          </a:r>
          <a:r>
            <a:rPr lang="vi-VN" sz="2200" dirty="0">
              <a:solidFill>
                <a:srgbClr val="191919"/>
              </a:solidFill>
              <a:latin typeface="Times New Roman" panose="02020603050405020304" pitchFamily="18" charset="0"/>
              <a:cs typeface="Times New Roman" panose="02020603050405020304" pitchFamily="18" charset="0"/>
            </a:rPr>
            <a:t>kiểm hóa, nâng hạ, phí chứng từ, lưu kho</a:t>
          </a:r>
          <a:r>
            <a:rPr lang="en-US" sz="2200" dirty="0">
              <a:solidFill>
                <a:srgbClr val="191919"/>
              </a:solidFill>
              <a:latin typeface="Times New Roman" panose="02020603050405020304" pitchFamily="18" charset="0"/>
              <a:cs typeface="Times New Roman" panose="02020603050405020304" pitchFamily="18" charset="0"/>
            </a:rPr>
            <a:t>….</a:t>
          </a:r>
        </a:p>
      </dgm:t>
    </dgm:pt>
    <dgm:pt modelId="{9805935D-4BC4-4C04-AD94-52CD6452CFBC}" type="parTrans" cxnId="{D6DC6214-4D7F-424B-912D-418A2FBE006D}">
      <dgm:prSet/>
      <dgm:spPr/>
      <dgm:t>
        <a:bodyPr/>
        <a:lstStyle/>
        <a:p>
          <a:endParaRPr lang="en-US" sz="2200">
            <a:latin typeface="Times New Roman" panose="02020603050405020304" pitchFamily="18" charset="0"/>
            <a:cs typeface="Times New Roman" panose="02020603050405020304" pitchFamily="18" charset="0"/>
          </a:endParaRPr>
        </a:p>
      </dgm:t>
    </dgm:pt>
    <dgm:pt modelId="{3296A537-2F57-4F47-BD8C-638BEABC40A1}" type="sibTrans" cxnId="{D6DC6214-4D7F-424B-912D-418A2FBE006D}">
      <dgm:prSet/>
      <dgm:spPr/>
      <dgm:t>
        <a:bodyPr/>
        <a:lstStyle/>
        <a:p>
          <a:endParaRPr lang="en-US" sz="2200">
            <a:latin typeface="Times New Roman" panose="02020603050405020304" pitchFamily="18" charset="0"/>
            <a:cs typeface="Times New Roman" panose="02020603050405020304" pitchFamily="18" charset="0"/>
          </a:endParaRPr>
        </a:p>
      </dgm:t>
    </dgm:pt>
    <dgm:pt modelId="{DB3EC29F-67F1-4BD6-998A-0DE6A7BE3F42}">
      <dgm:prSet custT="1"/>
      <dgm:spPr/>
      <dgm:t>
        <a:bodyPr/>
        <a:lstStyle/>
        <a:p>
          <a:r>
            <a:rPr lang="en-US" sz="2200" dirty="0" err="1">
              <a:solidFill>
                <a:srgbClr val="191919"/>
              </a:solidFill>
              <a:latin typeface="Times New Roman" panose="02020603050405020304" pitchFamily="18" charset="0"/>
              <a:cs typeface="Times New Roman" panose="02020603050405020304" pitchFamily="18" charset="0"/>
            </a:rPr>
            <a:t>Giấy</a:t>
          </a:r>
          <a:r>
            <a:rPr lang="en-US" sz="2200" dirty="0">
              <a:solidFill>
                <a:srgbClr val="191919"/>
              </a:solidFill>
              <a:latin typeface="Times New Roman" panose="02020603050405020304" pitchFamily="18" charset="0"/>
              <a:cs typeface="Times New Roman" panose="02020603050405020304" pitchFamily="18" charset="0"/>
            </a:rPr>
            <a:t> </a:t>
          </a:r>
          <a:r>
            <a:rPr lang="en-US" sz="2200" dirty="0" err="1">
              <a:solidFill>
                <a:srgbClr val="191919"/>
              </a:solidFill>
              <a:latin typeface="Times New Roman" panose="02020603050405020304" pitchFamily="18" charset="0"/>
              <a:cs typeface="Times New Roman" panose="02020603050405020304" pitchFamily="18" charset="0"/>
            </a:rPr>
            <a:t>nộp</a:t>
          </a:r>
          <a:r>
            <a:rPr lang="en-US" sz="2200" dirty="0">
              <a:solidFill>
                <a:srgbClr val="191919"/>
              </a:solidFill>
              <a:latin typeface="Times New Roman" panose="02020603050405020304" pitchFamily="18" charset="0"/>
              <a:cs typeface="Times New Roman" panose="02020603050405020304" pitchFamily="18" charset="0"/>
            </a:rPr>
            <a:t> </a:t>
          </a:r>
          <a:r>
            <a:rPr lang="en-US" sz="2200" dirty="0" err="1">
              <a:solidFill>
                <a:srgbClr val="191919"/>
              </a:solidFill>
              <a:latin typeface="Times New Roman" panose="02020603050405020304" pitchFamily="18" charset="0"/>
              <a:cs typeface="Times New Roman" panose="02020603050405020304" pitchFamily="18" charset="0"/>
            </a:rPr>
            <a:t>tiền</a:t>
          </a:r>
          <a:r>
            <a:rPr lang="en-US" sz="2200" dirty="0">
              <a:solidFill>
                <a:srgbClr val="191919"/>
              </a:solidFill>
              <a:latin typeface="Times New Roman" panose="02020603050405020304" pitchFamily="18" charset="0"/>
              <a:cs typeface="Times New Roman" panose="02020603050405020304" pitchFamily="18" charset="0"/>
            </a:rPr>
            <a:t> </a:t>
          </a:r>
          <a:r>
            <a:rPr lang="en-US" sz="2200" dirty="0" err="1">
              <a:solidFill>
                <a:srgbClr val="191919"/>
              </a:solidFill>
              <a:latin typeface="Times New Roman" panose="02020603050405020304" pitchFamily="18" charset="0"/>
              <a:cs typeface="Times New Roman" panose="02020603050405020304" pitchFamily="18" charset="0"/>
            </a:rPr>
            <a:t>vào</a:t>
          </a:r>
          <a:r>
            <a:rPr lang="en-US" sz="2200" dirty="0">
              <a:solidFill>
                <a:srgbClr val="191919"/>
              </a:solidFill>
              <a:latin typeface="Times New Roman" panose="02020603050405020304" pitchFamily="18" charset="0"/>
              <a:cs typeface="Times New Roman" panose="02020603050405020304" pitchFamily="18" charset="0"/>
            </a:rPr>
            <a:t> NSNN</a:t>
          </a:r>
        </a:p>
      </dgm:t>
    </dgm:pt>
    <dgm:pt modelId="{4C4BB459-14AA-4EE7-A737-81F65CD7082B}" type="parTrans" cxnId="{3D5A8B82-62A4-43E5-A5B3-897E57BB24F5}">
      <dgm:prSet/>
      <dgm:spPr/>
      <dgm:t>
        <a:bodyPr/>
        <a:lstStyle/>
        <a:p>
          <a:endParaRPr lang="en-US" sz="2200">
            <a:latin typeface="Times New Roman" panose="02020603050405020304" pitchFamily="18" charset="0"/>
            <a:cs typeface="Times New Roman" panose="02020603050405020304" pitchFamily="18" charset="0"/>
          </a:endParaRPr>
        </a:p>
      </dgm:t>
    </dgm:pt>
    <dgm:pt modelId="{D5E17DB0-3FF4-430E-BD94-E6852F2502AD}" type="sibTrans" cxnId="{3D5A8B82-62A4-43E5-A5B3-897E57BB24F5}">
      <dgm:prSet/>
      <dgm:spPr/>
      <dgm:t>
        <a:bodyPr/>
        <a:lstStyle/>
        <a:p>
          <a:endParaRPr lang="en-US" sz="2200">
            <a:latin typeface="Times New Roman" panose="02020603050405020304" pitchFamily="18" charset="0"/>
            <a:cs typeface="Times New Roman" panose="02020603050405020304" pitchFamily="18" charset="0"/>
          </a:endParaRPr>
        </a:p>
      </dgm:t>
    </dgm:pt>
    <dgm:pt modelId="{6EF9240E-203A-44E3-9DA4-044D5D67BDEB}">
      <dgm:prSet custT="1"/>
      <dgm:spPr/>
      <dgm:t>
        <a:bodyPr/>
        <a:lstStyle/>
        <a:p>
          <a:r>
            <a:rPr lang="en-US" sz="2200" dirty="0" err="1">
              <a:solidFill>
                <a:srgbClr val="191919"/>
              </a:solidFill>
              <a:latin typeface="Times New Roman" panose="02020603050405020304" pitchFamily="18" charset="0"/>
              <a:cs typeface="Times New Roman" panose="02020603050405020304" pitchFamily="18" charset="0"/>
            </a:rPr>
            <a:t>Thông</a:t>
          </a:r>
          <a:r>
            <a:rPr lang="en-US" sz="2200" dirty="0">
              <a:solidFill>
                <a:srgbClr val="191919"/>
              </a:solidFill>
              <a:latin typeface="Times New Roman" panose="02020603050405020304" pitchFamily="18" charset="0"/>
              <a:cs typeface="Times New Roman" panose="02020603050405020304" pitchFamily="18" charset="0"/>
            </a:rPr>
            <a:t> </a:t>
          </a:r>
          <a:r>
            <a:rPr lang="en-US" sz="2200" dirty="0" err="1">
              <a:solidFill>
                <a:srgbClr val="191919"/>
              </a:solidFill>
              <a:latin typeface="Times New Roman" panose="02020603050405020304" pitchFamily="18" charset="0"/>
              <a:cs typeface="Times New Roman" panose="02020603050405020304" pitchFamily="18" charset="0"/>
            </a:rPr>
            <a:t>báo</a:t>
          </a:r>
          <a:r>
            <a:rPr lang="en-US" sz="2200" dirty="0">
              <a:solidFill>
                <a:srgbClr val="191919"/>
              </a:solidFill>
              <a:latin typeface="Times New Roman" panose="02020603050405020304" pitchFamily="18" charset="0"/>
              <a:cs typeface="Times New Roman" panose="02020603050405020304" pitchFamily="18" charset="0"/>
            </a:rPr>
            <a:t> </a:t>
          </a:r>
          <a:r>
            <a:rPr lang="en-US" sz="2200" dirty="0" err="1">
              <a:solidFill>
                <a:srgbClr val="191919"/>
              </a:solidFill>
              <a:latin typeface="Times New Roman" panose="02020603050405020304" pitchFamily="18" charset="0"/>
              <a:cs typeface="Times New Roman" panose="02020603050405020304" pitchFamily="18" charset="0"/>
            </a:rPr>
            <a:t>nộp</a:t>
          </a:r>
          <a:r>
            <a:rPr lang="en-US" sz="2200" dirty="0">
              <a:solidFill>
                <a:srgbClr val="191919"/>
              </a:solidFill>
              <a:latin typeface="Times New Roman" panose="02020603050405020304" pitchFamily="18" charset="0"/>
              <a:cs typeface="Times New Roman" panose="02020603050405020304" pitchFamily="18" charset="0"/>
            </a:rPr>
            <a:t> </a:t>
          </a:r>
          <a:r>
            <a:rPr lang="en-US" sz="2200" dirty="0" err="1">
              <a:solidFill>
                <a:srgbClr val="191919"/>
              </a:solidFill>
              <a:latin typeface="Times New Roman" panose="02020603050405020304" pitchFamily="18" charset="0"/>
              <a:cs typeface="Times New Roman" panose="02020603050405020304" pitchFamily="18" charset="0"/>
            </a:rPr>
            <a:t>thuế</a:t>
          </a:r>
          <a:r>
            <a:rPr lang="en-US" sz="2200" dirty="0">
              <a:solidFill>
                <a:srgbClr val="191919"/>
              </a:solidFill>
              <a:latin typeface="Times New Roman" panose="02020603050405020304" pitchFamily="18" charset="0"/>
              <a:cs typeface="Times New Roman" panose="02020603050405020304" pitchFamily="18" charset="0"/>
            </a:rPr>
            <a:t>/ UNC </a:t>
          </a:r>
          <a:r>
            <a:rPr lang="en-US" sz="2200" dirty="0" err="1">
              <a:solidFill>
                <a:srgbClr val="191919"/>
              </a:solidFill>
              <a:latin typeface="Times New Roman" panose="02020603050405020304" pitchFamily="18" charset="0"/>
              <a:cs typeface="Times New Roman" panose="02020603050405020304" pitchFamily="18" charset="0"/>
            </a:rPr>
            <a:t>thuế</a:t>
          </a:r>
          <a:endParaRPr lang="en-US" sz="2200" dirty="0">
            <a:solidFill>
              <a:srgbClr val="191919"/>
            </a:solidFill>
            <a:latin typeface="Times New Roman" panose="02020603050405020304" pitchFamily="18" charset="0"/>
            <a:cs typeface="Times New Roman" panose="02020603050405020304" pitchFamily="18" charset="0"/>
          </a:endParaRPr>
        </a:p>
      </dgm:t>
    </dgm:pt>
    <dgm:pt modelId="{BE9E4320-E139-4296-AF68-773AD6246DDE}" type="parTrans" cxnId="{218B1337-6198-4436-BDA7-488CF9E8ADDF}">
      <dgm:prSet/>
      <dgm:spPr/>
      <dgm:t>
        <a:bodyPr/>
        <a:lstStyle/>
        <a:p>
          <a:endParaRPr lang="en-US" sz="2200">
            <a:latin typeface="Times New Roman" panose="02020603050405020304" pitchFamily="18" charset="0"/>
            <a:cs typeface="Times New Roman" panose="02020603050405020304" pitchFamily="18" charset="0"/>
          </a:endParaRPr>
        </a:p>
      </dgm:t>
    </dgm:pt>
    <dgm:pt modelId="{7ED0C6BA-5493-4284-817F-CDC540B8E704}" type="sibTrans" cxnId="{218B1337-6198-4436-BDA7-488CF9E8ADDF}">
      <dgm:prSet/>
      <dgm:spPr/>
      <dgm:t>
        <a:bodyPr/>
        <a:lstStyle/>
        <a:p>
          <a:endParaRPr lang="en-US" sz="2200">
            <a:latin typeface="Times New Roman" panose="02020603050405020304" pitchFamily="18" charset="0"/>
            <a:cs typeface="Times New Roman" panose="02020603050405020304" pitchFamily="18" charset="0"/>
          </a:endParaRPr>
        </a:p>
      </dgm:t>
    </dgm:pt>
    <dgm:pt modelId="{341FE5A2-31CB-4DA5-AD6D-66CAE7603CAD}">
      <dgm:prSet custT="1"/>
      <dgm:spPr/>
      <dgm:t>
        <a:bodyPr/>
        <a:lstStyle/>
        <a:p>
          <a:r>
            <a:rPr lang="vi-VN" sz="2200" dirty="0">
              <a:solidFill>
                <a:srgbClr val="191919"/>
              </a:solidFill>
              <a:latin typeface="Times New Roman" panose="02020603050405020304" pitchFamily="18" charset="0"/>
              <a:cs typeface="Times New Roman" panose="02020603050405020304" pitchFamily="18" charset="0"/>
            </a:rPr>
            <a:t>Lệnh chi/ UNC thanh toán công nợ ngoại tệ người bán</a:t>
          </a:r>
          <a:endParaRPr lang="en-US" sz="2200" dirty="0">
            <a:solidFill>
              <a:srgbClr val="191919"/>
            </a:solidFill>
            <a:latin typeface="Times New Roman" panose="02020603050405020304" pitchFamily="18" charset="0"/>
            <a:cs typeface="Times New Roman" panose="02020603050405020304" pitchFamily="18" charset="0"/>
          </a:endParaRPr>
        </a:p>
      </dgm:t>
    </dgm:pt>
    <dgm:pt modelId="{282DE8A3-0533-4E14-A88F-EA7AD8BEC713}" type="parTrans" cxnId="{2EFAE9C1-74F7-46E7-BE0D-F1BEC6DAD2A5}">
      <dgm:prSet/>
      <dgm:spPr/>
      <dgm:t>
        <a:bodyPr/>
        <a:lstStyle/>
        <a:p>
          <a:endParaRPr lang="en-US" sz="2200">
            <a:latin typeface="Times New Roman" panose="02020603050405020304" pitchFamily="18" charset="0"/>
            <a:cs typeface="Times New Roman" panose="02020603050405020304" pitchFamily="18" charset="0"/>
          </a:endParaRPr>
        </a:p>
      </dgm:t>
    </dgm:pt>
    <dgm:pt modelId="{9291EEE5-8550-4398-8C38-FDEC4FA29A74}" type="sibTrans" cxnId="{2EFAE9C1-74F7-46E7-BE0D-F1BEC6DAD2A5}">
      <dgm:prSet/>
      <dgm:spPr/>
      <dgm:t>
        <a:bodyPr/>
        <a:lstStyle/>
        <a:p>
          <a:endParaRPr lang="en-US" sz="2200">
            <a:latin typeface="Times New Roman" panose="02020603050405020304" pitchFamily="18" charset="0"/>
            <a:cs typeface="Times New Roman" panose="02020603050405020304" pitchFamily="18" charset="0"/>
          </a:endParaRPr>
        </a:p>
      </dgm:t>
    </dgm:pt>
    <dgm:pt modelId="{F154C860-7758-4F60-92AD-02E131A7D37A}" type="pres">
      <dgm:prSet presAssocID="{4B851503-D1EB-4422-8CFC-6E7DD03E0D48}" presName="Name0" presStyleCnt="0">
        <dgm:presLayoutVars>
          <dgm:chMax val="7"/>
          <dgm:chPref val="7"/>
          <dgm:dir/>
        </dgm:presLayoutVars>
      </dgm:prSet>
      <dgm:spPr/>
      <dgm:t>
        <a:bodyPr/>
        <a:lstStyle/>
        <a:p>
          <a:endParaRPr lang="en-US"/>
        </a:p>
      </dgm:t>
    </dgm:pt>
    <dgm:pt modelId="{401984B1-BBFB-4829-898F-AC71FA45EF6B}" type="pres">
      <dgm:prSet presAssocID="{4B851503-D1EB-4422-8CFC-6E7DD03E0D48}" presName="Name1" presStyleCnt="0"/>
      <dgm:spPr/>
    </dgm:pt>
    <dgm:pt modelId="{BE8C8B34-1E5E-4CA4-93CA-9B633F66F126}" type="pres">
      <dgm:prSet presAssocID="{4B851503-D1EB-4422-8CFC-6E7DD03E0D48}" presName="cycle" presStyleCnt="0"/>
      <dgm:spPr/>
    </dgm:pt>
    <dgm:pt modelId="{83F1067C-E1BC-42D8-A535-D8CF68D4BFA5}" type="pres">
      <dgm:prSet presAssocID="{4B851503-D1EB-4422-8CFC-6E7DD03E0D48}" presName="srcNode" presStyleLbl="node1" presStyleIdx="0" presStyleCnt="5"/>
      <dgm:spPr/>
    </dgm:pt>
    <dgm:pt modelId="{75CFD3A8-33C1-478E-B6F1-995F082209D9}" type="pres">
      <dgm:prSet presAssocID="{4B851503-D1EB-4422-8CFC-6E7DD03E0D48}" presName="conn" presStyleLbl="parChTrans1D2" presStyleIdx="0" presStyleCnt="1"/>
      <dgm:spPr/>
      <dgm:t>
        <a:bodyPr/>
        <a:lstStyle/>
        <a:p>
          <a:endParaRPr lang="en-US"/>
        </a:p>
      </dgm:t>
    </dgm:pt>
    <dgm:pt modelId="{D055B7D7-4C02-48A9-BCDF-F499E634790D}" type="pres">
      <dgm:prSet presAssocID="{4B851503-D1EB-4422-8CFC-6E7DD03E0D48}" presName="extraNode" presStyleLbl="node1" presStyleIdx="0" presStyleCnt="5"/>
      <dgm:spPr/>
    </dgm:pt>
    <dgm:pt modelId="{ED807CE7-2C3A-43AF-978E-7CA587F44F06}" type="pres">
      <dgm:prSet presAssocID="{4B851503-D1EB-4422-8CFC-6E7DD03E0D48}" presName="dstNode" presStyleLbl="node1" presStyleIdx="0" presStyleCnt="5"/>
      <dgm:spPr/>
    </dgm:pt>
    <dgm:pt modelId="{DBE08EEF-283C-44AE-8574-8F148829D78B}" type="pres">
      <dgm:prSet presAssocID="{FCFD33EF-0CE8-4A6C-9D5D-76AFBD8F90AF}" presName="text_1" presStyleLbl="node1" presStyleIdx="0" presStyleCnt="5">
        <dgm:presLayoutVars>
          <dgm:bulletEnabled val="1"/>
        </dgm:presLayoutVars>
      </dgm:prSet>
      <dgm:spPr/>
      <dgm:t>
        <a:bodyPr/>
        <a:lstStyle/>
        <a:p>
          <a:endParaRPr lang="en-US"/>
        </a:p>
      </dgm:t>
    </dgm:pt>
    <dgm:pt modelId="{6FA6CDAD-6BF0-4901-960F-B0A64B9ECFF2}" type="pres">
      <dgm:prSet presAssocID="{FCFD33EF-0CE8-4A6C-9D5D-76AFBD8F90AF}" presName="accent_1" presStyleCnt="0"/>
      <dgm:spPr/>
    </dgm:pt>
    <dgm:pt modelId="{9A4D049E-49F6-49A9-891C-6FCE036D1C16}" type="pres">
      <dgm:prSet presAssocID="{FCFD33EF-0CE8-4A6C-9D5D-76AFBD8F90AF}" presName="accentRepeatNode" presStyleLbl="solidFgAcc1" presStyleIdx="0" presStyleCnt="5"/>
      <dgm:spPr/>
    </dgm:pt>
    <dgm:pt modelId="{618D6474-D70B-4434-B4E0-32587C89A8F3}" type="pres">
      <dgm:prSet presAssocID="{8D362AEB-990E-40AE-B55B-82AC6FCC6570}" presName="text_2" presStyleLbl="node1" presStyleIdx="1" presStyleCnt="5" custScaleY="146750">
        <dgm:presLayoutVars>
          <dgm:bulletEnabled val="1"/>
        </dgm:presLayoutVars>
      </dgm:prSet>
      <dgm:spPr/>
      <dgm:t>
        <a:bodyPr/>
        <a:lstStyle/>
        <a:p>
          <a:endParaRPr lang="en-US"/>
        </a:p>
      </dgm:t>
    </dgm:pt>
    <dgm:pt modelId="{8BF64489-F9BF-45CB-AE6E-40CDD1BFCB55}" type="pres">
      <dgm:prSet presAssocID="{8D362AEB-990E-40AE-B55B-82AC6FCC6570}" presName="accent_2" presStyleCnt="0"/>
      <dgm:spPr/>
    </dgm:pt>
    <dgm:pt modelId="{0736B56C-17B5-4C7F-8FC1-99A818EE48D7}" type="pres">
      <dgm:prSet presAssocID="{8D362AEB-990E-40AE-B55B-82AC6FCC6570}" presName="accentRepeatNode" presStyleLbl="solidFgAcc1" presStyleIdx="1" presStyleCnt="5"/>
      <dgm:spPr/>
    </dgm:pt>
    <dgm:pt modelId="{559D0DA6-602A-4418-8AB5-64D4B1DAD853}" type="pres">
      <dgm:prSet presAssocID="{DB3EC29F-67F1-4BD6-998A-0DE6A7BE3F42}" presName="text_3" presStyleLbl="node1" presStyleIdx="2" presStyleCnt="5">
        <dgm:presLayoutVars>
          <dgm:bulletEnabled val="1"/>
        </dgm:presLayoutVars>
      </dgm:prSet>
      <dgm:spPr/>
      <dgm:t>
        <a:bodyPr/>
        <a:lstStyle/>
        <a:p>
          <a:endParaRPr lang="en-US"/>
        </a:p>
      </dgm:t>
    </dgm:pt>
    <dgm:pt modelId="{784E6F30-F29E-4A57-AD84-FB309811A682}" type="pres">
      <dgm:prSet presAssocID="{DB3EC29F-67F1-4BD6-998A-0DE6A7BE3F42}" presName="accent_3" presStyleCnt="0"/>
      <dgm:spPr/>
    </dgm:pt>
    <dgm:pt modelId="{CED2AFD0-A02B-4BFB-9F85-046C25F35127}" type="pres">
      <dgm:prSet presAssocID="{DB3EC29F-67F1-4BD6-998A-0DE6A7BE3F42}" presName="accentRepeatNode" presStyleLbl="solidFgAcc1" presStyleIdx="2" presStyleCnt="5"/>
      <dgm:spPr/>
    </dgm:pt>
    <dgm:pt modelId="{A9DC4DA7-14DF-4A1D-94DF-FAA17AE5594B}" type="pres">
      <dgm:prSet presAssocID="{6EF9240E-203A-44E3-9DA4-044D5D67BDEB}" presName="text_4" presStyleLbl="node1" presStyleIdx="3" presStyleCnt="5">
        <dgm:presLayoutVars>
          <dgm:bulletEnabled val="1"/>
        </dgm:presLayoutVars>
      </dgm:prSet>
      <dgm:spPr/>
      <dgm:t>
        <a:bodyPr/>
        <a:lstStyle/>
        <a:p>
          <a:endParaRPr lang="en-US"/>
        </a:p>
      </dgm:t>
    </dgm:pt>
    <dgm:pt modelId="{3C454CAC-4313-4C26-8E17-E9BBC9F1FA3D}" type="pres">
      <dgm:prSet presAssocID="{6EF9240E-203A-44E3-9DA4-044D5D67BDEB}" presName="accent_4" presStyleCnt="0"/>
      <dgm:spPr/>
    </dgm:pt>
    <dgm:pt modelId="{70835CD7-E4FC-47F6-9268-62CD1D17C979}" type="pres">
      <dgm:prSet presAssocID="{6EF9240E-203A-44E3-9DA4-044D5D67BDEB}" presName="accentRepeatNode" presStyleLbl="solidFgAcc1" presStyleIdx="3" presStyleCnt="5"/>
      <dgm:spPr/>
    </dgm:pt>
    <dgm:pt modelId="{09DB08FA-F552-4F95-87C3-71E70F24C2F2}" type="pres">
      <dgm:prSet presAssocID="{341FE5A2-31CB-4DA5-AD6D-66CAE7603CAD}" presName="text_5" presStyleLbl="node1" presStyleIdx="4" presStyleCnt="5" custScaleY="149747" custLinFactNeighborX="1046" custLinFactNeighborY="24027">
        <dgm:presLayoutVars>
          <dgm:bulletEnabled val="1"/>
        </dgm:presLayoutVars>
      </dgm:prSet>
      <dgm:spPr/>
      <dgm:t>
        <a:bodyPr/>
        <a:lstStyle/>
        <a:p>
          <a:endParaRPr lang="en-US"/>
        </a:p>
      </dgm:t>
    </dgm:pt>
    <dgm:pt modelId="{A9A8DB8C-D2B0-4586-A867-E2FA5F4B83D2}" type="pres">
      <dgm:prSet presAssocID="{341FE5A2-31CB-4DA5-AD6D-66CAE7603CAD}" presName="accent_5" presStyleCnt="0"/>
      <dgm:spPr/>
    </dgm:pt>
    <dgm:pt modelId="{B8DAE6F6-6BFC-4D64-AEA6-DE1B3DCA26E6}" type="pres">
      <dgm:prSet presAssocID="{341FE5A2-31CB-4DA5-AD6D-66CAE7603CAD}" presName="accentRepeatNode" presStyleLbl="solidFgAcc1" presStyleIdx="4" presStyleCnt="5"/>
      <dgm:spPr/>
    </dgm:pt>
  </dgm:ptLst>
  <dgm:cxnLst>
    <dgm:cxn modelId="{3297B721-6663-4E93-BF6C-8CB3A25CEEAF}" type="presOf" srcId="{E7992178-0E6F-487D-BDDB-4484E86D12DC}" destId="{75CFD3A8-33C1-478E-B6F1-995F082209D9}" srcOrd="0" destOrd="0" presId="urn:microsoft.com/office/officeart/2008/layout/VerticalCurvedList"/>
    <dgm:cxn modelId="{5E81F502-976A-43B5-B5B5-E4D04ECCF4FE}" srcId="{4B851503-D1EB-4422-8CFC-6E7DD03E0D48}" destId="{FCFD33EF-0CE8-4A6C-9D5D-76AFBD8F90AF}" srcOrd="0" destOrd="0" parTransId="{AD2244BC-0E47-42CD-94F9-839B84AF74BD}" sibTransId="{E7992178-0E6F-487D-BDDB-4484E86D12DC}"/>
    <dgm:cxn modelId="{FE2F89EA-7A3F-4DD4-AC13-61A0A97ADD7F}" type="presOf" srcId="{6EF9240E-203A-44E3-9DA4-044D5D67BDEB}" destId="{A9DC4DA7-14DF-4A1D-94DF-FAA17AE5594B}" srcOrd="0" destOrd="0" presId="urn:microsoft.com/office/officeart/2008/layout/VerticalCurvedList"/>
    <dgm:cxn modelId="{218B1337-6198-4436-BDA7-488CF9E8ADDF}" srcId="{4B851503-D1EB-4422-8CFC-6E7DD03E0D48}" destId="{6EF9240E-203A-44E3-9DA4-044D5D67BDEB}" srcOrd="3" destOrd="0" parTransId="{BE9E4320-E139-4296-AF68-773AD6246DDE}" sibTransId="{7ED0C6BA-5493-4284-817F-CDC540B8E704}"/>
    <dgm:cxn modelId="{2EFAE9C1-74F7-46E7-BE0D-F1BEC6DAD2A5}" srcId="{4B851503-D1EB-4422-8CFC-6E7DD03E0D48}" destId="{341FE5A2-31CB-4DA5-AD6D-66CAE7603CAD}" srcOrd="4" destOrd="0" parTransId="{282DE8A3-0533-4E14-A88F-EA7AD8BEC713}" sibTransId="{9291EEE5-8550-4398-8C38-FDEC4FA29A74}"/>
    <dgm:cxn modelId="{D6DC6214-4D7F-424B-912D-418A2FBE006D}" srcId="{4B851503-D1EB-4422-8CFC-6E7DD03E0D48}" destId="{8D362AEB-990E-40AE-B55B-82AC6FCC6570}" srcOrd="1" destOrd="0" parTransId="{9805935D-4BC4-4C04-AD94-52CD6452CFBC}" sibTransId="{3296A537-2F57-4F47-BD8C-638BEABC40A1}"/>
    <dgm:cxn modelId="{3D5A8B82-62A4-43E5-A5B3-897E57BB24F5}" srcId="{4B851503-D1EB-4422-8CFC-6E7DD03E0D48}" destId="{DB3EC29F-67F1-4BD6-998A-0DE6A7BE3F42}" srcOrd="2" destOrd="0" parTransId="{4C4BB459-14AA-4EE7-A737-81F65CD7082B}" sibTransId="{D5E17DB0-3FF4-430E-BD94-E6852F2502AD}"/>
    <dgm:cxn modelId="{9C92F76D-3315-4581-95D6-1858EDEC50F7}" type="presOf" srcId="{DB3EC29F-67F1-4BD6-998A-0DE6A7BE3F42}" destId="{559D0DA6-602A-4418-8AB5-64D4B1DAD853}" srcOrd="0" destOrd="0" presId="urn:microsoft.com/office/officeart/2008/layout/VerticalCurvedList"/>
    <dgm:cxn modelId="{B8218A0A-2552-4074-939D-D70F99A843F0}" type="presOf" srcId="{4B851503-D1EB-4422-8CFC-6E7DD03E0D48}" destId="{F154C860-7758-4F60-92AD-02E131A7D37A}" srcOrd="0" destOrd="0" presId="urn:microsoft.com/office/officeart/2008/layout/VerticalCurvedList"/>
    <dgm:cxn modelId="{E7E79ABB-78D9-4910-BD6E-AC6ECBFFAC18}" type="presOf" srcId="{341FE5A2-31CB-4DA5-AD6D-66CAE7603CAD}" destId="{09DB08FA-F552-4F95-87C3-71E70F24C2F2}" srcOrd="0" destOrd="0" presId="urn:microsoft.com/office/officeart/2008/layout/VerticalCurvedList"/>
    <dgm:cxn modelId="{703F62BE-4DFE-43B8-95E5-B2FFBEBE8216}" type="presOf" srcId="{FCFD33EF-0CE8-4A6C-9D5D-76AFBD8F90AF}" destId="{DBE08EEF-283C-44AE-8574-8F148829D78B}" srcOrd="0" destOrd="0" presId="urn:microsoft.com/office/officeart/2008/layout/VerticalCurvedList"/>
    <dgm:cxn modelId="{E1A953D5-71C1-4CCD-9881-5B157D48F20F}" type="presOf" srcId="{8D362AEB-990E-40AE-B55B-82AC6FCC6570}" destId="{618D6474-D70B-4434-B4E0-32587C89A8F3}" srcOrd="0" destOrd="0" presId="urn:microsoft.com/office/officeart/2008/layout/VerticalCurvedList"/>
    <dgm:cxn modelId="{EC454E48-E5B9-4EFC-AACC-88D6ED6AD3FB}" type="presParOf" srcId="{F154C860-7758-4F60-92AD-02E131A7D37A}" destId="{401984B1-BBFB-4829-898F-AC71FA45EF6B}" srcOrd="0" destOrd="0" presId="urn:microsoft.com/office/officeart/2008/layout/VerticalCurvedList"/>
    <dgm:cxn modelId="{8EFF4B2D-D068-4E73-AEBE-14C86B686A0F}" type="presParOf" srcId="{401984B1-BBFB-4829-898F-AC71FA45EF6B}" destId="{BE8C8B34-1E5E-4CA4-93CA-9B633F66F126}" srcOrd="0" destOrd="0" presId="urn:microsoft.com/office/officeart/2008/layout/VerticalCurvedList"/>
    <dgm:cxn modelId="{7B528E8D-6AB9-48CD-A463-B3D4A07F1EC7}" type="presParOf" srcId="{BE8C8B34-1E5E-4CA4-93CA-9B633F66F126}" destId="{83F1067C-E1BC-42D8-A535-D8CF68D4BFA5}" srcOrd="0" destOrd="0" presId="urn:microsoft.com/office/officeart/2008/layout/VerticalCurvedList"/>
    <dgm:cxn modelId="{8789560C-F202-490C-8BDE-6CF05363BA8C}" type="presParOf" srcId="{BE8C8B34-1E5E-4CA4-93CA-9B633F66F126}" destId="{75CFD3A8-33C1-478E-B6F1-995F082209D9}" srcOrd="1" destOrd="0" presId="urn:microsoft.com/office/officeart/2008/layout/VerticalCurvedList"/>
    <dgm:cxn modelId="{741D8239-FE64-4B24-A1D0-EC25EF651E16}" type="presParOf" srcId="{BE8C8B34-1E5E-4CA4-93CA-9B633F66F126}" destId="{D055B7D7-4C02-48A9-BCDF-F499E634790D}" srcOrd="2" destOrd="0" presId="urn:microsoft.com/office/officeart/2008/layout/VerticalCurvedList"/>
    <dgm:cxn modelId="{999AE848-6292-450D-A284-1279DF2495BF}" type="presParOf" srcId="{BE8C8B34-1E5E-4CA4-93CA-9B633F66F126}" destId="{ED807CE7-2C3A-43AF-978E-7CA587F44F06}" srcOrd="3" destOrd="0" presId="urn:microsoft.com/office/officeart/2008/layout/VerticalCurvedList"/>
    <dgm:cxn modelId="{FB4E72E9-05BC-4BBE-BD66-A1B65E7EFCCF}" type="presParOf" srcId="{401984B1-BBFB-4829-898F-AC71FA45EF6B}" destId="{DBE08EEF-283C-44AE-8574-8F148829D78B}" srcOrd="1" destOrd="0" presId="urn:microsoft.com/office/officeart/2008/layout/VerticalCurvedList"/>
    <dgm:cxn modelId="{09C0D527-DA91-48E8-A716-5F9FE6A3901D}" type="presParOf" srcId="{401984B1-BBFB-4829-898F-AC71FA45EF6B}" destId="{6FA6CDAD-6BF0-4901-960F-B0A64B9ECFF2}" srcOrd="2" destOrd="0" presId="urn:microsoft.com/office/officeart/2008/layout/VerticalCurvedList"/>
    <dgm:cxn modelId="{12C9338A-A68F-40BA-AB3D-96475624AE5B}" type="presParOf" srcId="{6FA6CDAD-6BF0-4901-960F-B0A64B9ECFF2}" destId="{9A4D049E-49F6-49A9-891C-6FCE036D1C16}" srcOrd="0" destOrd="0" presId="urn:microsoft.com/office/officeart/2008/layout/VerticalCurvedList"/>
    <dgm:cxn modelId="{9323FDAE-291B-4F86-AA1B-2A52545ED622}" type="presParOf" srcId="{401984B1-BBFB-4829-898F-AC71FA45EF6B}" destId="{618D6474-D70B-4434-B4E0-32587C89A8F3}" srcOrd="3" destOrd="0" presId="urn:microsoft.com/office/officeart/2008/layout/VerticalCurvedList"/>
    <dgm:cxn modelId="{94C37BE9-7FFF-4324-9756-E2734B4D702F}" type="presParOf" srcId="{401984B1-BBFB-4829-898F-AC71FA45EF6B}" destId="{8BF64489-F9BF-45CB-AE6E-40CDD1BFCB55}" srcOrd="4" destOrd="0" presId="urn:microsoft.com/office/officeart/2008/layout/VerticalCurvedList"/>
    <dgm:cxn modelId="{2FF42BAB-AEDE-4EF2-9FBF-DDC4A4B482AE}" type="presParOf" srcId="{8BF64489-F9BF-45CB-AE6E-40CDD1BFCB55}" destId="{0736B56C-17B5-4C7F-8FC1-99A818EE48D7}" srcOrd="0" destOrd="0" presId="urn:microsoft.com/office/officeart/2008/layout/VerticalCurvedList"/>
    <dgm:cxn modelId="{6AB176AE-E327-493C-810C-495A861C1A21}" type="presParOf" srcId="{401984B1-BBFB-4829-898F-AC71FA45EF6B}" destId="{559D0DA6-602A-4418-8AB5-64D4B1DAD853}" srcOrd="5" destOrd="0" presId="urn:microsoft.com/office/officeart/2008/layout/VerticalCurvedList"/>
    <dgm:cxn modelId="{AFFC8AEA-1651-459F-AFB1-22337939A4A5}" type="presParOf" srcId="{401984B1-BBFB-4829-898F-AC71FA45EF6B}" destId="{784E6F30-F29E-4A57-AD84-FB309811A682}" srcOrd="6" destOrd="0" presId="urn:microsoft.com/office/officeart/2008/layout/VerticalCurvedList"/>
    <dgm:cxn modelId="{3D5975FE-8336-4428-A0B6-DD43C1A32CB0}" type="presParOf" srcId="{784E6F30-F29E-4A57-AD84-FB309811A682}" destId="{CED2AFD0-A02B-4BFB-9F85-046C25F35127}" srcOrd="0" destOrd="0" presId="urn:microsoft.com/office/officeart/2008/layout/VerticalCurvedList"/>
    <dgm:cxn modelId="{1EE3410B-9274-462E-BEBE-BF01062CA4CA}" type="presParOf" srcId="{401984B1-BBFB-4829-898F-AC71FA45EF6B}" destId="{A9DC4DA7-14DF-4A1D-94DF-FAA17AE5594B}" srcOrd="7" destOrd="0" presId="urn:microsoft.com/office/officeart/2008/layout/VerticalCurvedList"/>
    <dgm:cxn modelId="{03774CD0-AFC4-4975-8F60-32316C820C0B}" type="presParOf" srcId="{401984B1-BBFB-4829-898F-AC71FA45EF6B}" destId="{3C454CAC-4313-4C26-8E17-E9BBC9F1FA3D}" srcOrd="8" destOrd="0" presId="urn:microsoft.com/office/officeart/2008/layout/VerticalCurvedList"/>
    <dgm:cxn modelId="{402B3A96-608B-4C28-8706-F94556161C29}" type="presParOf" srcId="{3C454CAC-4313-4C26-8E17-E9BBC9F1FA3D}" destId="{70835CD7-E4FC-47F6-9268-62CD1D17C979}" srcOrd="0" destOrd="0" presId="urn:microsoft.com/office/officeart/2008/layout/VerticalCurvedList"/>
    <dgm:cxn modelId="{D056A0D1-5F5D-4318-AE69-D28D385A99BE}" type="presParOf" srcId="{401984B1-BBFB-4829-898F-AC71FA45EF6B}" destId="{09DB08FA-F552-4F95-87C3-71E70F24C2F2}" srcOrd="9" destOrd="0" presId="urn:microsoft.com/office/officeart/2008/layout/VerticalCurvedList"/>
    <dgm:cxn modelId="{5BC23442-B45B-4832-85E1-16A927A71499}" type="presParOf" srcId="{401984B1-BBFB-4829-898F-AC71FA45EF6B}" destId="{A9A8DB8C-D2B0-4586-A867-E2FA5F4B83D2}" srcOrd="10" destOrd="0" presId="urn:microsoft.com/office/officeart/2008/layout/VerticalCurvedList"/>
    <dgm:cxn modelId="{7190268C-EC53-4659-B97F-94D6855CFA06}" type="presParOf" srcId="{A9A8DB8C-D2B0-4586-A867-E2FA5F4B83D2}" destId="{B8DAE6F6-6BFC-4D64-AEA6-DE1B3DCA26E6}"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96A1CE9-A63F-4AEA-8B6E-3568A0E99E6F}" type="doc">
      <dgm:prSet loTypeId="urn:microsoft.com/office/officeart/2005/8/layout/process1" loCatId="process" qsTypeId="urn:microsoft.com/office/officeart/2005/8/quickstyle/simple1" qsCatId="simple" csTypeId="urn:microsoft.com/office/officeart/2005/8/colors/colorful4" csCatId="colorful" phldr="1"/>
      <dgm:spPr/>
    </dgm:pt>
    <dgm:pt modelId="{34A67172-B50F-43DD-B3B3-72A8143542F9}">
      <dgm:prSet phldrT="[Text]" custT="1">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en-US" sz="2800" b="1" dirty="0">
              <a:solidFill>
                <a:srgbClr val="191919"/>
              </a:solidFill>
              <a:latin typeface="Times New Roman" panose="02020603050405020304" pitchFamily="18" charset="0"/>
              <a:cs typeface="Times New Roman" panose="02020603050405020304" pitchFamily="18" charset="0"/>
            </a:rPr>
            <a:t>1. </a:t>
          </a:r>
        </a:p>
        <a:p>
          <a:r>
            <a:rPr lang="en-US" sz="2800" b="1" dirty="0" err="1">
              <a:solidFill>
                <a:srgbClr val="191919"/>
              </a:solidFill>
              <a:latin typeface="Times New Roman" panose="02020603050405020304" pitchFamily="18" charset="0"/>
              <a:cs typeface="Times New Roman" panose="02020603050405020304" pitchFamily="18" charset="0"/>
            </a:rPr>
            <a:t>Ký</a:t>
          </a:r>
          <a:r>
            <a:rPr lang="en-US" sz="2800" b="1" dirty="0">
              <a:solidFill>
                <a:srgbClr val="191919"/>
              </a:solidFill>
              <a:latin typeface="Times New Roman" panose="02020603050405020304" pitchFamily="18" charset="0"/>
              <a:cs typeface="Times New Roman" panose="02020603050405020304" pitchFamily="18" charset="0"/>
            </a:rPr>
            <a:t> </a:t>
          </a:r>
          <a:r>
            <a:rPr lang="en-US" sz="2800" b="1" dirty="0" err="1">
              <a:solidFill>
                <a:srgbClr val="191919"/>
              </a:solidFill>
              <a:latin typeface="Times New Roman" panose="02020603050405020304" pitchFamily="18" charset="0"/>
              <a:cs typeface="Times New Roman" panose="02020603050405020304" pitchFamily="18" charset="0"/>
            </a:rPr>
            <a:t>hợp</a:t>
          </a:r>
          <a:r>
            <a:rPr lang="en-US" sz="2800" b="1" dirty="0">
              <a:solidFill>
                <a:srgbClr val="191919"/>
              </a:solidFill>
              <a:latin typeface="Times New Roman" panose="02020603050405020304" pitchFamily="18" charset="0"/>
              <a:cs typeface="Times New Roman" panose="02020603050405020304" pitchFamily="18" charset="0"/>
            </a:rPr>
            <a:t> </a:t>
          </a:r>
          <a:r>
            <a:rPr lang="en-US" sz="2800" b="1" dirty="0" err="1">
              <a:solidFill>
                <a:srgbClr val="191919"/>
              </a:solidFill>
              <a:latin typeface="Times New Roman" panose="02020603050405020304" pitchFamily="18" charset="0"/>
              <a:cs typeface="Times New Roman" panose="02020603050405020304" pitchFamily="18" charset="0"/>
            </a:rPr>
            <a:t>đồng</a:t>
          </a:r>
          <a:r>
            <a:rPr lang="en-US" sz="2800" b="1" dirty="0">
              <a:solidFill>
                <a:srgbClr val="191919"/>
              </a:solidFill>
              <a:latin typeface="Times New Roman" panose="02020603050405020304" pitchFamily="18" charset="0"/>
              <a:cs typeface="Times New Roman" panose="02020603050405020304" pitchFamily="18" charset="0"/>
            </a:rPr>
            <a:t>, </a:t>
          </a:r>
          <a:r>
            <a:rPr lang="en-US" sz="2800" b="1" dirty="0" err="1">
              <a:solidFill>
                <a:srgbClr val="191919"/>
              </a:solidFill>
              <a:latin typeface="Times New Roman" panose="02020603050405020304" pitchFamily="18" charset="0"/>
              <a:cs typeface="Times New Roman" panose="02020603050405020304" pitchFamily="18" charset="0"/>
            </a:rPr>
            <a:t>ký</a:t>
          </a:r>
          <a:r>
            <a:rPr lang="en-US" sz="2800" b="1" dirty="0">
              <a:solidFill>
                <a:srgbClr val="191919"/>
              </a:solidFill>
              <a:latin typeface="Times New Roman" panose="02020603050405020304" pitchFamily="18" charset="0"/>
              <a:cs typeface="Times New Roman" panose="02020603050405020304" pitchFamily="18" charset="0"/>
            </a:rPr>
            <a:t> </a:t>
          </a:r>
          <a:r>
            <a:rPr lang="en-US" sz="2800" b="1" dirty="0" err="1">
              <a:solidFill>
                <a:srgbClr val="191919"/>
              </a:solidFill>
              <a:latin typeface="Times New Roman" panose="02020603050405020304" pitchFamily="18" charset="0"/>
              <a:cs typeface="Times New Roman" panose="02020603050405020304" pitchFamily="18" charset="0"/>
            </a:rPr>
            <a:t>quỹ</a:t>
          </a:r>
          <a:r>
            <a:rPr lang="en-US" sz="2800" b="1" dirty="0">
              <a:solidFill>
                <a:srgbClr val="191919"/>
              </a:solidFill>
              <a:latin typeface="Times New Roman" panose="02020603050405020304" pitchFamily="18" charset="0"/>
              <a:cs typeface="Times New Roman" panose="02020603050405020304" pitchFamily="18" charset="0"/>
            </a:rPr>
            <a:t> </a:t>
          </a:r>
          <a:r>
            <a:rPr lang="en-US" sz="2800" b="1" dirty="0" err="1">
              <a:solidFill>
                <a:srgbClr val="191919"/>
              </a:solidFill>
              <a:latin typeface="Times New Roman" panose="02020603050405020304" pitchFamily="18" charset="0"/>
              <a:cs typeface="Times New Roman" panose="02020603050405020304" pitchFamily="18" charset="0"/>
            </a:rPr>
            <a:t>mở</a:t>
          </a:r>
          <a:r>
            <a:rPr lang="en-US" sz="2800" b="1" dirty="0">
              <a:solidFill>
                <a:srgbClr val="191919"/>
              </a:solidFill>
              <a:latin typeface="Times New Roman" panose="02020603050405020304" pitchFamily="18" charset="0"/>
              <a:cs typeface="Times New Roman" panose="02020603050405020304" pitchFamily="18" charset="0"/>
            </a:rPr>
            <a:t> L/C (</a:t>
          </a:r>
          <a:r>
            <a:rPr lang="en-US" sz="2800" b="1" dirty="0" err="1">
              <a:solidFill>
                <a:srgbClr val="191919"/>
              </a:solidFill>
              <a:latin typeface="Times New Roman" panose="02020603050405020304" pitchFamily="18" charset="0"/>
              <a:cs typeface="Times New Roman" panose="02020603050405020304" pitchFamily="18" charset="0"/>
            </a:rPr>
            <a:t>nếu</a:t>
          </a:r>
          <a:r>
            <a:rPr lang="en-US" sz="2800" b="1" dirty="0">
              <a:solidFill>
                <a:srgbClr val="191919"/>
              </a:solidFill>
              <a:latin typeface="Times New Roman" panose="02020603050405020304" pitchFamily="18" charset="0"/>
              <a:cs typeface="Times New Roman" panose="02020603050405020304" pitchFamily="18" charset="0"/>
            </a:rPr>
            <a:t> </a:t>
          </a:r>
          <a:r>
            <a:rPr lang="en-US" sz="2800" b="1" dirty="0" err="1">
              <a:solidFill>
                <a:srgbClr val="191919"/>
              </a:solidFill>
              <a:latin typeface="Times New Roman" panose="02020603050405020304" pitchFamily="18" charset="0"/>
              <a:cs typeface="Times New Roman" panose="02020603050405020304" pitchFamily="18" charset="0"/>
            </a:rPr>
            <a:t>có</a:t>
          </a:r>
          <a:r>
            <a:rPr lang="en-US" sz="2800" b="1" dirty="0">
              <a:solidFill>
                <a:srgbClr val="191919"/>
              </a:solidFill>
              <a:latin typeface="Times New Roman" panose="02020603050405020304" pitchFamily="18" charset="0"/>
              <a:cs typeface="Times New Roman" panose="02020603050405020304" pitchFamily="18" charset="0"/>
            </a:rPr>
            <a:t>)</a:t>
          </a:r>
        </a:p>
      </dgm:t>
    </dgm:pt>
    <dgm:pt modelId="{CB3DD81D-B4B7-4A46-AB9A-4C84C6CA70D5}" type="parTrans" cxnId="{D930E6CF-1AC1-40CF-BBDA-47AA75269133}">
      <dgm:prSet/>
      <dgm:spPr/>
      <dgm:t>
        <a:bodyPr/>
        <a:lstStyle/>
        <a:p>
          <a:endParaRPr lang="en-US"/>
        </a:p>
      </dgm:t>
    </dgm:pt>
    <dgm:pt modelId="{D9A5298A-E73C-4833-80EF-8EDC4FE67749}" type="sibTrans" cxnId="{D930E6CF-1AC1-40CF-BBDA-47AA75269133}">
      <dgm:prSet>
        <dgm:style>
          <a:lnRef idx="1">
            <a:schemeClr val="accent2"/>
          </a:lnRef>
          <a:fillRef idx="3">
            <a:schemeClr val="accent2"/>
          </a:fillRef>
          <a:effectRef idx="2">
            <a:schemeClr val="accent2"/>
          </a:effectRef>
          <a:fontRef idx="minor">
            <a:schemeClr val="lt1"/>
          </a:fontRef>
        </dgm:style>
      </dgm:prSet>
      <dgm:spPr/>
      <dgm:t>
        <a:bodyPr/>
        <a:lstStyle/>
        <a:p>
          <a:endParaRPr lang="en-US" b="1" cap="none" spc="0">
            <a:ln w="22225">
              <a:solidFill>
                <a:schemeClr val="accent2"/>
              </a:solidFill>
              <a:prstDash val="solid"/>
            </a:ln>
            <a:solidFill>
              <a:schemeClr val="accent2">
                <a:lumMod val="40000"/>
                <a:lumOff val="60000"/>
              </a:schemeClr>
            </a:solidFill>
            <a:effectLst/>
          </a:endParaRPr>
        </a:p>
      </dgm:t>
    </dgm:pt>
    <dgm:pt modelId="{0B8B3A8F-2ECF-4B81-B449-E2326169ECD3}">
      <dgm:prSet phldrT="[Text]" custT="1">
        <dgm:style>
          <a:lnRef idx="2">
            <a:schemeClr val="accent2">
              <a:shade val="50000"/>
            </a:schemeClr>
          </a:lnRef>
          <a:fillRef idx="1">
            <a:schemeClr val="accent2"/>
          </a:fillRef>
          <a:effectRef idx="0">
            <a:schemeClr val="accent2"/>
          </a:effectRef>
          <a:fontRef idx="minor">
            <a:schemeClr val="lt1"/>
          </a:fontRef>
        </dgm:style>
      </dgm:prSet>
      <dgm:spPr/>
      <dgm:t>
        <a:bodyPr/>
        <a:lstStyle/>
        <a:p>
          <a:r>
            <a:rPr lang="en-US" sz="2800" b="1" dirty="0">
              <a:solidFill>
                <a:srgbClr val="191919"/>
              </a:solidFill>
              <a:latin typeface="Times New Roman" panose="02020603050405020304" pitchFamily="18" charset="0"/>
              <a:cs typeface="Times New Roman" panose="02020603050405020304" pitchFamily="18" charset="0"/>
            </a:rPr>
            <a:t>2. </a:t>
          </a:r>
        </a:p>
        <a:p>
          <a:r>
            <a:rPr lang="en-US" sz="2800" b="1" dirty="0" err="1">
              <a:solidFill>
                <a:srgbClr val="191919"/>
              </a:solidFill>
              <a:latin typeface="Times New Roman" panose="02020603050405020304" pitchFamily="18" charset="0"/>
              <a:cs typeface="Times New Roman" panose="02020603050405020304" pitchFamily="18" charset="0"/>
            </a:rPr>
            <a:t>Nhận</a:t>
          </a:r>
          <a:r>
            <a:rPr lang="en-US" sz="2800" b="1" dirty="0">
              <a:solidFill>
                <a:srgbClr val="191919"/>
              </a:solidFill>
              <a:latin typeface="Times New Roman" panose="02020603050405020304" pitchFamily="18" charset="0"/>
              <a:cs typeface="Times New Roman" panose="02020603050405020304" pitchFamily="18" charset="0"/>
            </a:rPr>
            <a:t> </a:t>
          </a:r>
          <a:r>
            <a:rPr lang="en-US" sz="2800" b="1" dirty="0" err="1">
              <a:solidFill>
                <a:srgbClr val="191919"/>
              </a:solidFill>
              <a:latin typeface="Times New Roman" panose="02020603050405020304" pitchFamily="18" charset="0"/>
              <a:cs typeface="Times New Roman" panose="02020603050405020304" pitchFamily="18" charset="0"/>
            </a:rPr>
            <a:t>hàng</a:t>
          </a:r>
          <a:endParaRPr lang="en-US" sz="2800" b="1" dirty="0">
            <a:solidFill>
              <a:srgbClr val="191919"/>
            </a:solidFill>
            <a:latin typeface="Times New Roman" panose="02020603050405020304" pitchFamily="18" charset="0"/>
            <a:cs typeface="Times New Roman" panose="02020603050405020304" pitchFamily="18" charset="0"/>
          </a:endParaRPr>
        </a:p>
      </dgm:t>
    </dgm:pt>
    <dgm:pt modelId="{9092C664-D54D-44DC-965A-59DC57CEFFCE}" type="parTrans" cxnId="{920714D9-07E5-4801-B218-D4AE764C633F}">
      <dgm:prSet/>
      <dgm:spPr/>
      <dgm:t>
        <a:bodyPr/>
        <a:lstStyle/>
        <a:p>
          <a:endParaRPr lang="en-US"/>
        </a:p>
      </dgm:t>
    </dgm:pt>
    <dgm:pt modelId="{4D3C01D7-764D-4921-B85D-25E5BDD802B2}" type="sibTrans" cxnId="{920714D9-07E5-4801-B218-D4AE764C633F}">
      <dgm:prSet/>
      <dgm:spPr/>
      <dgm:t>
        <a:bodyPr/>
        <a:lstStyle/>
        <a:p>
          <a:endParaRPr lang="en-US"/>
        </a:p>
      </dgm:t>
    </dgm:pt>
    <dgm:pt modelId="{B918B472-4736-43E2-84E6-BD44C8275A81}">
      <dgm:prSet phldrT="[Text]" custT="1"/>
      <dgm:spPr/>
      <dgm:t>
        <a:bodyPr/>
        <a:lstStyle/>
        <a:p>
          <a:r>
            <a:rPr lang="en-US" sz="2800" b="1" dirty="0">
              <a:solidFill>
                <a:srgbClr val="191919"/>
              </a:solidFill>
              <a:latin typeface="Times New Roman" panose="02020603050405020304" pitchFamily="18" charset="0"/>
              <a:cs typeface="Times New Roman" panose="02020603050405020304" pitchFamily="18" charset="0"/>
            </a:rPr>
            <a:t>3. </a:t>
          </a:r>
        </a:p>
        <a:p>
          <a:r>
            <a:rPr lang="en-US" sz="2800" b="1" dirty="0" err="1">
              <a:solidFill>
                <a:srgbClr val="191919"/>
              </a:solidFill>
              <a:latin typeface="Times New Roman" panose="02020603050405020304" pitchFamily="18" charset="0"/>
              <a:cs typeface="Times New Roman" panose="02020603050405020304" pitchFamily="18" charset="0"/>
            </a:rPr>
            <a:t>Khai</a:t>
          </a:r>
          <a:r>
            <a:rPr lang="en-US" sz="2800" b="1" dirty="0">
              <a:solidFill>
                <a:srgbClr val="191919"/>
              </a:solidFill>
              <a:latin typeface="Times New Roman" panose="02020603050405020304" pitchFamily="18" charset="0"/>
              <a:cs typeface="Times New Roman" panose="02020603050405020304" pitchFamily="18" charset="0"/>
            </a:rPr>
            <a:t> </a:t>
          </a:r>
          <a:r>
            <a:rPr lang="en-US" sz="2800" b="1" dirty="0" err="1">
              <a:solidFill>
                <a:srgbClr val="191919"/>
              </a:solidFill>
              <a:latin typeface="Times New Roman" panose="02020603050405020304" pitchFamily="18" charset="0"/>
              <a:cs typeface="Times New Roman" panose="02020603050405020304" pitchFamily="18" charset="0"/>
            </a:rPr>
            <a:t>báo</a:t>
          </a:r>
          <a:r>
            <a:rPr lang="en-US" sz="2800" b="1" dirty="0">
              <a:solidFill>
                <a:srgbClr val="191919"/>
              </a:solidFill>
              <a:latin typeface="Times New Roman" panose="02020603050405020304" pitchFamily="18" charset="0"/>
              <a:cs typeface="Times New Roman" panose="02020603050405020304" pitchFamily="18" charset="0"/>
            </a:rPr>
            <a:t> </a:t>
          </a:r>
          <a:r>
            <a:rPr lang="en-US" sz="2800" b="1" dirty="0" err="1">
              <a:solidFill>
                <a:srgbClr val="191919"/>
              </a:solidFill>
              <a:latin typeface="Times New Roman" panose="02020603050405020304" pitchFamily="18" charset="0"/>
              <a:cs typeface="Times New Roman" panose="02020603050405020304" pitchFamily="18" charset="0"/>
            </a:rPr>
            <a:t>thuế</a:t>
          </a:r>
          <a:r>
            <a:rPr lang="en-US" sz="2800" b="1" dirty="0">
              <a:solidFill>
                <a:srgbClr val="191919"/>
              </a:solidFill>
              <a:latin typeface="Times New Roman" panose="02020603050405020304" pitchFamily="18" charset="0"/>
              <a:cs typeface="Times New Roman" panose="02020603050405020304" pitchFamily="18" charset="0"/>
            </a:rPr>
            <a:t>  </a:t>
          </a:r>
          <a:r>
            <a:rPr lang="en-US" sz="2800" b="1" dirty="0" err="1">
              <a:solidFill>
                <a:srgbClr val="191919"/>
              </a:solidFill>
              <a:latin typeface="Times New Roman" panose="02020603050405020304" pitchFamily="18" charset="0"/>
              <a:cs typeface="Times New Roman" panose="02020603050405020304" pitchFamily="18" charset="0"/>
            </a:rPr>
            <a:t>hải</a:t>
          </a:r>
          <a:r>
            <a:rPr lang="en-US" sz="2800" b="1" dirty="0">
              <a:solidFill>
                <a:srgbClr val="191919"/>
              </a:solidFill>
              <a:latin typeface="Times New Roman" panose="02020603050405020304" pitchFamily="18" charset="0"/>
              <a:cs typeface="Times New Roman" panose="02020603050405020304" pitchFamily="18" charset="0"/>
            </a:rPr>
            <a:t> </a:t>
          </a:r>
          <a:r>
            <a:rPr lang="en-US" sz="2800" b="1" dirty="0" err="1">
              <a:solidFill>
                <a:srgbClr val="191919"/>
              </a:solidFill>
              <a:latin typeface="Times New Roman" panose="02020603050405020304" pitchFamily="18" charset="0"/>
              <a:cs typeface="Times New Roman" panose="02020603050405020304" pitchFamily="18" charset="0"/>
            </a:rPr>
            <a:t>quan</a:t>
          </a:r>
          <a:endParaRPr lang="en-US" sz="2800" b="1" dirty="0">
            <a:solidFill>
              <a:srgbClr val="191919"/>
            </a:solidFill>
            <a:latin typeface="Times New Roman" panose="02020603050405020304" pitchFamily="18" charset="0"/>
            <a:cs typeface="Times New Roman" panose="02020603050405020304" pitchFamily="18" charset="0"/>
          </a:endParaRPr>
        </a:p>
      </dgm:t>
    </dgm:pt>
    <dgm:pt modelId="{20CD2295-1BCA-49EB-90FD-CB5F499183B4}" type="parTrans" cxnId="{66982529-7C69-4AFC-A214-B8690F0B310F}">
      <dgm:prSet/>
      <dgm:spPr/>
      <dgm:t>
        <a:bodyPr/>
        <a:lstStyle/>
        <a:p>
          <a:endParaRPr lang="en-US"/>
        </a:p>
      </dgm:t>
    </dgm:pt>
    <dgm:pt modelId="{372D38CA-FFF3-4A81-AECD-842C894B0B4A}" type="sibTrans" cxnId="{66982529-7C69-4AFC-A214-B8690F0B310F}">
      <dgm:prSet/>
      <dgm:spPr/>
      <dgm:t>
        <a:bodyPr/>
        <a:lstStyle/>
        <a:p>
          <a:endParaRPr lang="en-US"/>
        </a:p>
      </dgm:t>
    </dgm:pt>
    <dgm:pt modelId="{4F329C4A-53C7-458B-9A23-3ACB63182A24}">
      <dgm:prSet phldrT="[Text]" custT="1"/>
      <dgm:spPr/>
      <dgm:t>
        <a:bodyPr/>
        <a:lstStyle/>
        <a:p>
          <a:r>
            <a:rPr lang="en-US" sz="2800" b="1" dirty="0">
              <a:solidFill>
                <a:srgbClr val="191919"/>
              </a:solidFill>
              <a:latin typeface="Times New Roman" panose="02020603050405020304" pitchFamily="18" charset="0"/>
              <a:cs typeface="Times New Roman" panose="02020603050405020304" pitchFamily="18" charset="0"/>
            </a:rPr>
            <a:t>4. </a:t>
          </a:r>
          <a:r>
            <a:rPr lang="en-US" sz="2800" b="1" dirty="0" err="1">
              <a:solidFill>
                <a:srgbClr val="191919"/>
              </a:solidFill>
              <a:latin typeface="Times New Roman" panose="02020603050405020304" pitchFamily="18" charset="0"/>
              <a:cs typeface="Times New Roman" panose="02020603050405020304" pitchFamily="18" charset="0"/>
            </a:rPr>
            <a:t>Thanh</a:t>
          </a:r>
          <a:r>
            <a:rPr lang="en-US" sz="2800" b="1" dirty="0">
              <a:solidFill>
                <a:srgbClr val="191919"/>
              </a:solidFill>
              <a:latin typeface="Times New Roman" panose="02020603050405020304" pitchFamily="18" charset="0"/>
              <a:cs typeface="Times New Roman" panose="02020603050405020304" pitchFamily="18" charset="0"/>
            </a:rPr>
            <a:t> </a:t>
          </a:r>
          <a:r>
            <a:rPr lang="en-US" sz="2800" b="1" dirty="0" err="1">
              <a:solidFill>
                <a:srgbClr val="191919"/>
              </a:solidFill>
              <a:latin typeface="Times New Roman" panose="02020603050405020304" pitchFamily="18" charset="0"/>
              <a:cs typeface="Times New Roman" panose="02020603050405020304" pitchFamily="18" charset="0"/>
            </a:rPr>
            <a:t>toán</a:t>
          </a:r>
          <a:r>
            <a:rPr lang="en-US" sz="2800" b="1" dirty="0">
              <a:solidFill>
                <a:srgbClr val="191919"/>
              </a:solidFill>
              <a:latin typeface="Times New Roman" panose="02020603050405020304" pitchFamily="18" charset="0"/>
              <a:cs typeface="Times New Roman" panose="02020603050405020304" pitchFamily="18" charset="0"/>
            </a:rPr>
            <a:t> </a:t>
          </a:r>
          <a:r>
            <a:rPr lang="en-US" sz="2800" b="1" dirty="0" err="1">
              <a:solidFill>
                <a:srgbClr val="191919"/>
              </a:solidFill>
              <a:latin typeface="Times New Roman" panose="02020603050405020304" pitchFamily="18" charset="0"/>
              <a:cs typeface="Times New Roman" panose="02020603050405020304" pitchFamily="18" charset="0"/>
            </a:rPr>
            <a:t>tiền</a:t>
          </a:r>
          <a:r>
            <a:rPr lang="en-US" sz="2800" b="1" dirty="0">
              <a:solidFill>
                <a:srgbClr val="191919"/>
              </a:solidFill>
              <a:latin typeface="Times New Roman" panose="02020603050405020304" pitchFamily="18" charset="0"/>
              <a:cs typeface="Times New Roman" panose="02020603050405020304" pitchFamily="18" charset="0"/>
            </a:rPr>
            <a:t> </a:t>
          </a:r>
          <a:r>
            <a:rPr lang="en-US" sz="2800" b="1" dirty="0" err="1">
              <a:solidFill>
                <a:srgbClr val="191919"/>
              </a:solidFill>
              <a:latin typeface="Times New Roman" panose="02020603050405020304" pitchFamily="18" charset="0"/>
              <a:cs typeface="Times New Roman" panose="02020603050405020304" pitchFamily="18" charset="0"/>
            </a:rPr>
            <a:t>hàng</a:t>
          </a:r>
          <a:r>
            <a:rPr lang="en-US" sz="2800" b="1" dirty="0">
              <a:solidFill>
                <a:srgbClr val="191919"/>
              </a:solidFill>
              <a:latin typeface="Times New Roman" panose="02020603050405020304" pitchFamily="18" charset="0"/>
              <a:cs typeface="Times New Roman" panose="02020603050405020304" pitchFamily="18" charset="0"/>
            </a:rPr>
            <a:t>,  </a:t>
          </a:r>
          <a:r>
            <a:rPr lang="en-US" sz="2800" b="1" dirty="0" err="1">
              <a:solidFill>
                <a:srgbClr val="191919"/>
              </a:solidFill>
              <a:latin typeface="Times New Roman" panose="02020603050405020304" pitchFamily="18" charset="0"/>
              <a:cs typeface="Times New Roman" panose="02020603050405020304" pitchFamily="18" charset="0"/>
            </a:rPr>
            <a:t>tiền</a:t>
          </a:r>
          <a:r>
            <a:rPr lang="en-US" sz="2800" b="1" dirty="0">
              <a:solidFill>
                <a:srgbClr val="191919"/>
              </a:solidFill>
              <a:latin typeface="Times New Roman" panose="02020603050405020304" pitchFamily="18" charset="0"/>
              <a:cs typeface="Times New Roman" panose="02020603050405020304" pitchFamily="18" charset="0"/>
            </a:rPr>
            <a:t> </a:t>
          </a:r>
          <a:r>
            <a:rPr lang="en-US" sz="2800" b="1" dirty="0" err="1">
              <a:solidFill>
                <a:srgbClr val="191919"/>
              </a:solidFill>
              <a:latin typeface="Times New Roman" panose="02020603050405020304" pitchFamily="18" charset="0"/>
              <a:cs typeface="Times New Roman" panose="02020603050405020304" pitchFamily="18" charset="0"/>
            </a:rPr>
            <a:t>thuế</a:t>
          </a:r>
          <a:r>
            <a:rPr lang="en-US" sz="2800" b="1" dirty="0">
              <a:solidFill>
                <a:srgbClr val="191919"/>
              </a:solidFill>
              <a:latin typeface="Times New Roman" panose="02020603050405020304" pitchFamily="18" charset="0"/>
              <a:cs typeface="Times New Roman" panose="02020603050405020304" pitchFamily="18" charset="0"/>
            </a:rPr>
            <a:t> </a:t>
          </a:r>
          <a:r>
            <a:rPr lang="en-US" sz="2800" b="1" dirty="0" err="1">
              <a:solidFill>
                <a:srgbClr val="191919"/>
              </a:solidFill>
              <a:latin typeface="Times New Roman" panose="02020603050405020304" pitchFamily="18" charset="0"/>
              <a:cs typeface="Times New Roman" panose="02020603050405020304" pitchFamily="18" charset="0"/>
            </a:rPr>
            <a:t>và</a:t>
          </a:r>
          <a:r>
            <a:rPr lang="en-US" sz="2800" b="1" dirty="0">
              <a:solidFill>
                <a:srgbClr val="191919"/>
              </a:solidFill>
              <a:latin typeface="Times New Roman" panose="02020603050405020304" pitchFamily="18" charset="0"/>
              <a:cs typeface="Times New Roman" panose="02020603050405020304" pitchFamily="18" charset="0"/>
            </a:rPr>
            <a:t> CP </a:t>
          </a:r>
          <a:r>
            <a:rPr lang="en-US" sz="2800" b="1" dirty="0" err="1">
              <a:solidFill>
                <a:srgbClr val="191919"/>
              </a:solidFill>
              <a:latin typeface="Times New Roman" panose="02020603050405020304" pitchFamily="18" charset="0"/>
              <a:cs typeface="Times New Roman" panose="02020603050405020304" pitchFamily="18" charset="0"/>
            </a:rPr>
            <a:t>liên</a:t>
          </a:r>
          <a:r>
            <a:rPr lang="en-US" sz="2800" b="1" dirty="0">
              <a:solidFill>
                <a:srgbClr val="191919"/>
              </a:solidFill>
              <a:latin typeface="Times New Roman" panose="02020603050405020304" pitchFamily="18" charset="0"/>
              <a:cs typeface="Times New Roman" panose="02020603050405020304" pitchFamily="18" charset="0"/>
            </a:rPr>
            <a:t> </a:t>
          </a:r>
          <a:r>
            <a:rPr lang="en-US" sz="2800" b="1" dirty="0" err="1">
              <a:solidFill>
                <a:srgbClr val="191919"/>
              </a:solidFill>
              <a:latin typeface="Times New Roman" panose="02020603050405020304" pitchFamily="18" charset="0"/>
              <a:cs typeface="Times New Roman" panose="02020603050405020304" pitchFamily="18" charset="0"/>
            </a:rPr>
            <a:t>quan</a:t>
          </a:r>
          <a:endParaRPr lang="en-US" sz="2800" b="1" dirty="0">
            <a:solidFill>
              <a:srgbClr val="191919"/>
            </a:solidFill>
            <a:latin typeface="Times New Roman" panose="02020603050405020304" pitchFamily="18" charset="0"/>
            <a:cs typeface="Times New Roman" panose="02020603050405020304" pitchFamily="18" charset="0"/>
          </a:endParaRPr>
        </a:p>
      </dgm:t>
    </dgm:pt>
    <dgm:pt modelId="{C5562F0A-0410-4D28-A3D4-439A6244D625}" type="parTrans" cxnId="{FF2BCA5E-56C3-498B-B57E-DE736BCDC97F}">
      <dgm:prSet/>
      <dgm:spPr/>
      <dgm:t>
        <a:bodyPr/>
        <a:lstStyle/>
        <a:p>
          <a:endParaRPr lang="en-US"/>
        </a:p>
      </dgm:t>
    </dgm:pt>
    <dgm:pt modelId="{C7B69DE8-B4C4-4BCF-89F1-589F8900CC45}" type="sibTrans" cxnId="{FF2BCA5E-56C3-498B-B57E-DE736BCDC97F}">
      <dgm:prSet/>
      <dgm:spPr/>
      <dgm:t>
        <a:bodyPr/>
        <a:lstStyle/>
        <a:p>
          <a:endParaRPr lang="en-US"/>
        </a:p>
      </dgm:t>
    </dgm:pt>
    <dgm:pt modelId="{CC931352-5554-402F-AA24-59BCBCC55EE3}" type="pres">
      <dgm:prSet presAssocID="{496A1CE9-A63F-4AEA-8B6E-3568A0E99E6F}" presName="Name0" presStyleCnt="0">
        <dgm:presLayoutVars>
          <dgm:dir/>
          <dgm:resizeHandles val="exact"/>
        </dgm:presLayoutVars>
      </dgm:prSet>
      <dgm:spPr/>
    </dgm:pt>
    <dgm:pt modelId="{23A7E1C1-312D-4772-BE09-5BAA39E47F4A}" type="pres">
      <dgm:prSet presAssocID="{34A67172-B50F-43DD-B3B3-72A8143542F9}" presName="node" presStyleLbl="node1" presStyleIdx="0" presStyleCnt="4">
        <dgm:presLayoutVars>
          <dgm:bulletEnabled val="1"/>
        </dgm:presLayoutVars>
      </dgm:prSet>
      <dgm:spPr/>
      <dgm:t>
        <a:bodyPr/>
        <a:lstStyle/>
        <a:p>
          <a:endParaRPr lang="en-US"/>
        </a:p>
      </dgm:t>
    </dgm:pt>
    <dgm:pt modelId="{2E669E88-486E-4331-BC13-7DFB5D7F8DBB}" type="pres">
      <dgm:prSet presAssocID="{D9A5298A-E73C-4833-80EF-8EDC4FE67749}" presName="sibTrans" presStyleLbl="sibTrans2D1" presStyleIdx="0" presStyleCnt="3"/>
      <dgm:spPr/>
      <dgm:t>
        <a:bodyPr/>
        <a:lstStyle/>
        <a:p>
          <a:endParaRPr lang="en-US"/>
        </a:p>
      </dgm:t>
    </dgm:pt>
    <dgm:pt modelId="{15A18F3C-C9B2-4742-9515-7666806EE338}" type="pres">
      <dgm:prSet presAssocID="{D9A5298A-E73C-4833-80EF-8EDC4FE67749}" presName="connectorText" presStyleLbl="sibTrans2D1" presStyleIdx="0" presStyleCnt="3"/>
      <dgm:spPr/>
      <dgm:t>
        <a:bodyPr/>
        <a:lstStyle/>
        <a:p>
          <a:endParaRPr lang="en-US"/>
        </a:p>
      </dgm:t>
    </dgm:pt>
    <dgm:pt modelId="{660B4843-8903-4903-AC6E-2EBCFD9AD49F}" type="pres">
      <dgm:prSet presAssocID="{0B8B3A8F-2ECF-4B81-B449-E2326169ECD3}" presName="node" presStyleLbl="node1" presStyleIdx="1" presStyleCnt="4">
        <dgm:presLayoutVars>
          <dgm:bulletEnabled val="1"/>
        </dgm:presLayoutVars>
      </dgm:prSet>
      <dgm:spPr/>
      <dgm:t>
        <a:bodyPr/>
        <a:lstStyle/>
        <a:p>
          <a:endParaRPr lang="en-US"/>
        </a:p>
      </dgm:t>
    </dgm:pt>
    <dgm:pt modelId="{C212B32D-215E-4055-B375-A7D53FAE2C5D}" type="pres">
      <dgm:prSet presAssocID="{4D3C01D7-764D-4921-B85D-25E5BDD802B2}" presName="sibTrans" presStyleLbl="sibTrans2D1" presStyleIdx="1" presStyleCnt="3"/>
      <dgm:spPr/>
      <dgm:t>
        <a:bodyPr/>
        <a:lstStyle/>
        <a:p>
          <a:endParaRPr lang="en-US"/>
        </a:p>
      </dgm:t>
    </dgm:pt>
    <dgm:pt modelId="{F75EAF94-96B1-4163-A0E4-5CF074D30BE9}" type="pres">
      <dgm:prSet presAssocID="{4D3C01D7-764D-4921-B85D-25E5BDD802B2}" presName="connectorText" presStyleLbl="sibTrans2D1" presStyleIdx="1" presStyleCnt="3"/>
      <dgm:spPr/>
      <dgm:t>
        <a:bodyPr/>
        <a:lstStyle/>
        <a:p>
          <a:endParaRPr lang="en-US"/>
        </a:p>
      </dgm:t>
    </dgm:pt>
    <dgm:pt modelId="{499BBFA6-3E99-4DC5-9122-48795FEE19A9}" type="pres">
      <dgm:prSet presAssocID="{B918B472-4736-43E2-84E6-BD44C8275A81}" presName="node" presStyleLbl="node1" presStyleIdx="2" presStyleCnt="4">
        <dgm:presLayoutVars>
          <dgm:bulletEnabled val="1"/>
        </dgm:presLayoutVars>
      </dgm:prSet>
      <dgm:spPr/>
      <dgm:t>
        <a:bodyPr/>
        <a:lstStyle/>
        <a:p>
          <a:endParaRPr lang="en-US"/>
        </a:p>
      </dgm:t>
    </dgm:pt>
    <dgm:pt modelId="{6DBD9638-AE4A-4097-886A-7AB8447FE893}" type="pres">
      <dgm:prSet presAssocID="{372D38CA-FFF3-4A81-AECD-842C894B0B4A}" presName="sibTrans" presStyleLbl="sibTrans2D1" presStyleIdx="2" presStyleCnt="3"/>
      <dgm:spPr/>
      <dgm:t>
        <a:bodyPr/>
        <a:lstStyle/>
        <a:p>
          <a:endParaRPr lang="en-US"/>
        </a:p>
      </dgm:t>
    </dgm:pt>
    <dgm:pt modelId="{73D233DD-65DD-44AE-BC89-BA4C691B27CC}" type="pres">
      <dgm:prSet presAssocID="{372D38CA-FFF3-4A81-AECD-842C894B0B4A}" presName="connectorText" presStyleLbl="sibTrans2D1" presStyleIdx="2" presStyleCnt="3"/>
      <dgm:spPr/>
      <dgm:t>
        <a:bodyPr/>
        <a:lstStyle/>
        <a:p>
          <a:endParaRPr lang="en-US"/>
        </a:p>
      </dgm:t>
    </dgm:pt>
    <dgm:pt modelId="{6F07C2FB-B4AC-4982-9451-FDD1760A1A20}" type="pres">
      <dgm:prSet presAssocID="{4F329C4A-53C7-458B-9A23-3ACB63182A24}" presName="node" presStyleLbl="node1" presStyleIdx="3" presStyleCnt="4">
        <dgm:presLayoutVars>
          <dgm:bulletEnabled val="1"/>
        </dgm:presLayoutVars>
      </dgm:prSet>
      <dgm:spPr/>
      <dgm:t>
        <a:bodyPr/>
        <a:lstStyle/>
        <a:p>
          <a:endParaRPr lang="en-US"/>
        </a:p>
      </dgm:t>
    </dgm:pt>
  </dgm:ptLst>
  <dgm:cxnLst>
    <dgm:cxn modelId="{29241841-941E-4767-9A12-8DF2EA34DEC0}" type="presOf" srcId="{D9A5298A-E73C-4833-80EF-8EDC4FE67749}" destId="{2E669E88-486E-4331-BC13-7DFB5D7F8DBB}" srcOrd="0" destOrd="0" presId="urn:microsoft.com/office/officeart/2005/8/layout/process1"/>
    <dgm:cxn modelId="{D930E6CF-1AC1-40CF-BBDA-47AA75269133}" srcId="{496A1CE9-A63F-4AEA-8B6E-3568A0E99E6F}" destId="{34A67172-B50F-43DD-B3B3-72A8143542F9}" srcOrd="0" destOrd="0" parTransId="{CB3DD81D-B4B7-4A46-AB9A-4C84C6CA70D5}" sibTransId="{D9A5298A-E73C-4833-80EF-8EDC4FE67749}"/>
    <dgm:cxn modelId="{823D71AC-3815-4E0E-84EE-9CAB99EBD677}" type="presOf" srcId="{34A67172-B50F-43DD-B3B3-72A8143542F9}" destId="{23A7E1C1-312D-4772-BE09-5BAA39E47F4A}" srcOrd="0" destOrd="0" presId="urn:microsoft.com/office/officeart/2005/8/layout/process1"/>
    <dgm:cxn modelId="{648A0B70-EC00-44AF-A0F5-F30E1623314C}" type="presOf" srcId="{372D38CA-FFF3-4A81-AECD-842C894B0B4A}" destId="{73D233DD-65DD-44AE-BC89-BA4C691B27CC}" srcOrd="1" destOrd="0" presId="urn:microsoft.com/office/officeart/2005/8/layout/process1"/>
    <dgm:cxn modelId="{FF2BCA5E-56C3-498B-B57E-DE736BCDC97F}" srcId="{496A1CE9-A63F-4AEA-8B6E-3568A0E99E6F}" destId="{4F329C4A-53C7-458B-9A23-3ACB63182A24}" srcOrd="3" destOrd="0" parTransId="{C5562F0A-0410-4D28-A3D4-439A6244D625}" sibTransId="{C7B69DE8-B4C4-4BCF-89F1-589F8900CC45}"/>
    <dgm:cxn modelId="{B6857289-1A78-400A-B3FC-F531059019CC}" type="presOf" srcId="{D9A5298A-E73C-4833-80EF-8EDC4FE67749}" destId="{15A18F3C-C9B2-4742-9515-7666806EE338}" srcOrd="1" destOrd="0" presId="urn:microsoft.com/office/officeart/2005/8/layout/process1"/>
    <dgm:cxn modelId="{66982529-7C69-4AFC-A214-B8690F0B310F}" srcId="{496A1CE9-A63F-4AEA-8B6E-3568A0E99E6F}" destId="{B918B472-4736-43E2-84E6-BD44C8275A81}" srcOrd="2" destOrd="0" parTransId="{20CD2295-1BCA-49EB-90FD-CB5F499183B4}" sibTransId="{372D38CA-FFF3-4A81-AECD-842C894B0B4A}"/>
    <dgm:cxn modelId="{6136D53A-D3F2-42E5-8F4D-CD76C5AC04BE}" type="presOf" srcId="{4D3C01D7-764D-4921-B85D-25E5BDD802B2}" destId="{F75EAF94-96B1-4163-A0E4-5CF074D30BE9}" srcOrd="1" destOrd="0" presId="urn:microsoft.com/office/officeart/2005/8/layout/process1"/>
    <dgm:cxn modelId="{920714D9-07E5-4801-B218-D4AE764C633F}" srcId="{496A1CE9-A63F-4AEA-8B6E-3568A0E99E6F}" destId="{0B8B3A8F-2ECF-4B81-B449-E2326169ECD3}" srcOrd="1" destOrd="0" parTransId="{9092C664-D54D-44DC-965A-59DC57CEFFCE}" sibTransId="{4D3C01D7-764D-4921-B85D-25E5BDD802B2}"/>
    <dgm:cxn modelId="{4E7EF3F7-439B-403F-99F5-57C4A47346C3}" type="presOf" srcId="{372D38CA-FFF3-4A81-AECD-842C894B0B4A}" destId="{6DBD9638-AE4A-4097-886A-7AB8447FE893}" srcOrd="0" destOrd="0" presId="urn:microsoft.com/office/officeart/2005/8/layout/process1"/>
    <dgm:cxn modelId="{D7816D7A-83F9-4B31-A99A-F4D69183FF96}" type="presOf" srcId="{4F329C4A-53C7-458B-9A23-3ACB63182A24}" destId="{6F07C2FB-B4AC-4982-9451-FDD1760A1A20}" srcOrd="0" destOrd="0" presId="urn:microsoft.com/office/officeart/2005/8/layout/process1"/>
    <dgm:cxn modelId="{A67B430F-CB69-49BC-8AA7-4C9936D055EA}" type="presOf" srcId="{0B8B3A8F-2ECF-4B81-B449-E2326169ECD3}" destId="{660B4843-8903-4903-AC6E-2EBCFD9AD49F}" srcOrd="0" destOrd="0" presId="urn:microsoft.com/office/officeart/2005/8/layout/process1"/>
    <dgm:cxn modelId="{A68355EC-D750-4B8B-B485-41676806C769}" type="presOf" srcId="{B918B472-4736-43E2-84E6-BD44C8275A81}" destId="{499BBFA6-3E99-4DC5-9122-48795FEE19A9}" srcOrd="0" destOrd="0" presId="urn:microsoft.com/office/officeart/2005/8/layout/process1"/>
    <dgm:cxn modelId="{4B39BA8C-AFFE-4218-80DB-850A3DAE3222}" type="presOf" srcId="{496A1CE9-A63F-4AEA-8B6E-3568A0E99E6F}" destId="{CC931352-5554-402F-AA24-59BCBCC55EE3}" srcOrd="0" destOrd="0" presId="urn:microsoft.com/office/officeart/2005/8/layout/process1"/>
    <dgm:cxn modelId="{6144B586-42D9-4150-9830-8B3C7582F14E}" type="presOf" srcId="{4D3C01D7-764D-4921-B85D-25E5BDD802B2}" destId="{C212B32D-215E-4055-B375-A7D53FAE2C5D}" srcOrd="0" destOrd="0" presId="urn:microsoft.com/office/officeart/2005/8/layout/process1"/>
    <dgm:cxn modelId="{64827241-FAC6-47FB-B3AE-C8F8F2C9623C}" type="presParOf" srcId="{CC931352-5554-402F-AA24-59BCBCC55EE3}" destId="{23A7E1C1-312D-4772-BE09-5BAA39E47F4A}" srcOrd="0" destOrd="0" presId="urn:microsoft.com/office/officeart/2005/8/layout/process1"/>
    <dgm:cxn modelId="{62CCE43F-AD17-4075-9A3F-54C20281B1FD}" type="presParOf" srcId="{CC931352-5554-402F-AA24-59BCBCC55EE3}" destId="{2E669E88-486E-4331-BC13-7DFB5D7F8DBB}" srcOrd="1" destOrd="0" presId="urn:microsoft.com/office/officeart/2005/8/layout/process1"/>
    <dgm:cxn modelId="{0EA2FE95-4E3F-481A-9B71-C1983585D2C7}" type="presParOf" srcId="{2E669E88-486E-4331-BC13-7DFB5D7F8DBB}" destId="{15A18F3C-C9B2-4742-9515-7666806EE338}" srcOrd="0" destOrd="0" presId="urn:microsoft.com/office/officeart/2005/8/layout/process1"/>
    <dgm:cxn modelId="{5B8BFD18-0192-40F9-97E2-BB039FD1E828}" type="presParOf" srcId="{CC931352-5554-402F-AA24-59BCBCC55EE3}" destId="{660B4843-8903-4903-AC6E-2EBCFD9AD49F}" srcOrd="2" destOrd="0" presId="urn:microsoft.com/office/officeart/2005/8/layout/process1"/>
    <dgm:cxn modelId="{6A3DDFC0-FB9C-430D-A79A-919EEFB9972D}" type="presParOf" srcId="{CC931352-5554-402F-AA24-59BCBCC55EE3}" destId="{C212B32D-215E-4055-B375-A7D53FAE2C5D}" srcOrd="3" destOrd="0" presId="urn:microsoft.com/office/officeart/2005/8/layout/process1"/>
    <dgm:cxn modelId="{DA528FE6-1E78-4B3F-BB0E-74883C4AED24}" type="presParOf" srcId="{C212B32D-215E-4055-B375-A7D53FAE2C5D}" destId="{F75EAF94-96B1-4163-A0E4-5CF074D30BE9}" srcOrd="0" destOrd="0" presId="urn:microsoft.com/office/officeart/2005/8/layout/process1"/>
    <dgm:cxn modelId="{BF0B6358-5FC0-40FA-975E-478CBAB171C8}" type="presParOf" srcId="{CC931352-5554-402F-AA24-59BCBCC55EE3}" destId="{499BBFA6-3E99-4DC5-9122-48795FEE19A9}" srcOrd="4" destOrd="0" presId="urn:microsoft.com/office/officeart/2005/8/layout/process1"/>
    <dgm:cxn modelId="{79662B9B-A0FC-46E2-B048-9B8687545994}" type="presParOf" srcId="{CC931352-5554-402F-AA24-59BCBCC55EE3}" destId="{6DBD9638-AE4A-4097-886A-7AB8447FE893}" srcOrd="5" destOrd="0" presId="urn:microsoft.com/office/officeart/2005/8/layout/process1"/>
    <dgm:cxn modelId="{47355A2A-691E-49BA-A8A6-89342A450333}" type="presParOf" srcId="{6DBD9638-AE4A-4097-886A-7AB8447FE893}" destId="{73D233DD-65DD-44AE-BC89-BA4C691B27CC}" srcOrd="0" destOrd="0" presId="urn:microsoft.com/office/officeart/2005/8/layout/process1"/>
    <dgm:cxn modelId="{4A113906-A042-4080-BFE7-7886E7731110}" type="presParOf" srcId="{CC931352-5554-402F-AA24-59BCBCC55EE3}" destId="{6F07C2FB-B4AC-4982-9451-FDD1760A1A20}" srcOrd="6"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4.xml><?xml version="1.0" encoding="utf-8"?>
<dgm:dataModel xmlns:dgm="http://schemas.openxmlformats.org/drawingml/2006/diagram" xmlns:a="http://schemas.openxmlformats.org/drawingml/2006/main">
  <dgm:ptLst>
    <dgm:pt modelId="{496A1CE9-A63F-4AEA-8B6E-3568A0E99E6F}" type="doc">
      <dgm:prSet loTypeId="urn:microsoft.com/office/officeart/2005/8/layout/process1" loCatId="process" qsTypeId="urn:microsoft.com/office/officeart/2005/8/quickstyle/simple1" qsCatId="simple" csTypeId="urn:microsoft.com/office/officeart/2005/8/colors/colorful4" csCatId="colorful" phldr="1"/>
      <dgm:spPr/>
    </dgm:pt>
    <dgm:pt modelId="{34A67172-B50F-43DD-B3B3-72A8143542F9}">
      <dgm:prSet phldrT="[Text]" custT="1">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en-US" sz="2800" b="1" dirty="0" err="1">
              <a:solidFill>
                <a:srgbClr val="191919"/>
              </a:solidFill>
              <a:latin typeface="Times New Roman" panose="02020603050405020304" pitchFamily="18" charset="0"/>
              <a:cs typeface="Times New Roman" panose="02020603050405020304" pitchFamily="18" charset="0"/>
            </a:rPr>
            <a:t>Ký</a:t>
          </a:r>
          <a:r>
            <a:rPr lang="en-US" sz="2800" b="1" dirty="0">
              <a:solidFill>
                <a:srgbClr val="191919"/>
              </a:solidFill>
              <a:latin typeface="Times New Roman" panose="02020603050405020304" pitchFamily="18" charset="0"/>
              <a:cs typeface="Times New Roman" panose="02020603050405020304" pitchFamily="18" charset="0"/>
            </a:rPr>
            <a:t> </a:t>
          </a:r>
          <a:r>
            <a:rPr lang="en-US" sz="2800" b="1" dirty="0" err="1">
              <a:solidFill>
                <a:srgbClr val="191919"/>
              </a:solidFill>
              <a:latin typeface="Times New Roman" panose="02020603050405020304" pitchFamily="18" charset="0"/>
              <a:cs typeface="Times New Roman" panose="02020603050405020304" pitchFamily="18" charset="0"/>
            </a:rPr>
            <a:t>hợp</a:t>
          </a:r>
          <a:r>
            <a:rPr lang="en-US" sz="2800" b="1" dirty="0">
              <a:solidFill>
                <a:srgbClr val="191919"/>
              </a:solidFill>
              <a:latin typeface="Times New Roman" panose="02020603050405020304" pitchFamily="18" charset="0"/>
              <a:cs typeface="Times New Roman" panose="02020603050405020304" pitchFamily="18" charset="0"/>
            </a:rPr>
            <a:t> </a:t>
          </a:r>
          <a:r>
            <a:rPr lang="en-US" sz="2800" b="1" dirty="0" err="1">
              <a:solidFill>
                <a:srgbClr val="191919"/>
              </a:solidFill>
              <a:latin typeface="Times New Roman" panose="02020603050405020304" pitchFamily="18" charset="0"/>
              <a:cs typeface="Times New Roman" panose="02020603050405020304" pitchFamily="18" charset="0"/>
            </a:rPr>
            <a:t>đồng</a:t>
          </a:r>
          <a:endParaRPr lang="en-US" sz="2800" b="1" dirty="0">
            <a:solidFill>
              <a:srgbClr val="191919"/>
            </a:solidFill>
            <a:latin typeface="Times New Roman" panose="02020603050405020304" pitchFamily="18" charset="0"/>
            <a:cs typeface="Times New Roman" panose="02020603050405020304" pitchFamily="18" charset="0"/>
          </a:endParaRPr>
        </a:p>
      </dgm:t>
    </dgm:pt>
    <dgm:pt modelId="{CB3DD81D-B4B7-4A46-AB9A-4C84C6CA70D5}" type="parTrans" cxnId="{D930E6CF-1AC1-40CF-BBDA-47AA75269133}">
      <dgm:prSet/>
      <dgm:spPr/>
      <dgm:t>
        <a:bodyPr/>
        <a:lstStyle/>
        <a:p>
          <a:endParaRPr lang="en-US"/>
        </a:p>
      </dgm:t>
    </dgm:pt>
    <dgm:pt modelId="{D9A5298A-E73C-4833-80EF-8EDC4FE67749}" type="sibTrans" cxnId="{D930E6CF-1AC1-40CF-BBDA-47AA75269133}">
      <dgm:prSet>
        <dgm:style>
          <a:lnRef idx="1">
            <a:schemeClr val="accent2"/>
          </a:lnRef>
          <a:fillRef idx="3">
            <a:schemeClr val="accent2"/>
          </a:fillRef>
          <a:effectRef idx="2">
            <a:schemeClr val="accent2"/>
          </a:effectRef>
          <a:fontRef idx="minor">
            <a:schemeClr val="lt1"/>
          </a:fontRef>
        </dgm:style>
      </dgm:prSet>
      <dgm:spPr/>
      <dgm:t>
        <a:bodyPr/>
        <a:lstStyle/>
        <a:p>
          <a:endParaRPr lang="en-US" b="1" cap="none" spc="0">
            <a:ln w="22225">
              <a:solidFill>
                <a:schemeClr val="accent2"/>
              </a:solidFill>
              <a:prstDash val="solid"/>
            </a:ln>
            <a:solidFill>
              <a:schemeClr val="accent2">
                <a:lumMod val="40000"/>
                <a:lumOff val="60000"/>
              </a:schemeClr>
            </a:solidFill>
            <a:effectLst/>
          </a:endParaRPr>
        </a:p>
      </dgm:t>
    </dgm:pt>
    <dgm:pt modelId="{0B8B3A8F-2ECF-4B81-B449-E2326169ECD3}">
      <dgm:prSet phldrT="[Text]" custT="1">
        <dgm:style>
          <a:lnRef idx="2">
            <a:schemeClr val="accent2">
              <a:shade val="50000"/>
            </a:schemeClr>
          </a:lnRef>
          <a:fillRef idx="1">
            <a:schemeClr val="accent2"/>
          </a:fillRef>
          <a:effectRef idx="0">
            <a:schemeClr val="accent2"/>
          </a:effectRef>
          <a:fontRef idx="minor">
            <a:schemeClr val="lt1"/>
          </a:fontRef>
        </dgm:style>
      </dgm:prSet>
      <dgm:spPr/>
      <dgm:t>
        <a:bodyPr/>
        <a:lstStyle/>
        <a:p>
          <a:r>
            <a:rPr lang="en-US" sz="2800" b="1" dirty="0">
              <a:solidFill>
                <a:srgbClr val="191919"/>
              </a:solidFill>
              <a:latin typeface="Times New Roman" panose="02020603050405020304" pitchFamily="18" charset="0"/>
              <a:cs typeface="Times New Roman" panose="02020603050405020304" pitchFamily="18" charset="0"/>
            </a:rPr>
            <a:t>KH </a:t>
          </a:r>
          <a:r>
            <a:rPr lang="en-US" sz="2800" b="1" dirty="0" err="1">
              <a:solidFill>
                <a:srgbClr val="191919"/>
              </a:solidFill>
              <a:latin typeface="Times New Roman" panose="02020603050405020304" pitchFamily="18" charset="0"/>
              <a:cs typeface="Times New Roman" panose="02020603050405020304" pitchFamily="18" charset="0"/>
            </a:rPr>
            <a:t>mở</a:t>
          </a:r>
          <a:r>
            <a:rPr lang="en-US" sz="2800" b="1" dirty="0">
              <a:solidFill>
                <a:srgbClr val="191919"/>
              </a:solidFill>
              <a:latin typeface="Times New Roman" panose="02020603050405020304" pitchFamily="18" charset="0"/>
              <a:cs typeface="Times New Roman" panose="02020603050405020304" pitchFamily="18" charset="0"/>
            </a:rPr>
            <a:t> L/C (</a:t>
          </a:r>
          <a:r>
            <a:rPr lang="en-US" sz="2800" b="1" dirty="0" err="1">
              <a:solidFill>
                <a:srgbClr val="191919"/>
              </a:solidFill>
              <a:latin typeface="Times New Roman" panose="02020603050405020304" pitchFamily="18" charset="0"/>
              <a:cs typeface="Times New Roman" panose="02020603050405020304" pitchFamily="18" charset="0"/>
            </a:rPr>
            <a:t>nếu</a:t>
          </a:r>
          <a:r>
            <a:rPr lang="en-US" sz="2800" b="1" dirty="0">
              <a:solidFill>
                <a:srgbClr val="191919"/>
              </a:solidFill>
              <a:latin typeface="Times New Roman" panose="02020603050405020304" pitchFamily="18" charset="0"/>
              <a:cs typeface="Times New Roman" panose="02020603050405020304" pitchFamily="18" charset="0"/>
            </a:rPr>
            <a:t> </a:t>
          </a:r>
          <a:r>
            <a:rPr lang="en-US" sz="2800" b="1" dirty="0" err="1">
              <a:solidFill>
                <a:srgbClr val="191919"/>
              </a:solidFill>
              <a:latin typeface="Times New Roman" panose="02020603050405020304" pitchFamily="18" charset="0"/>
              <a:cs typeface="Times New Roman" panose="02020603050405020304" pitchFamily="18" charset="0"/>
            </a:rPr>
            <a:t>có</a:t>
          </a:r>
          <a:r>
            <a:rPr lang="en-US" sz="2800" b="1" dirty="0">
              <a:solidFill>
                <a:srgbClr val="191919"/>
              </a:solidFill>
              <a:latin typeface="Times New Roman" panose="02020603050405020304" pitchFamily="18" charset="0"/>
              <a:cs typeface="Times New Roman" panose="02020603050405020304" pitchFamily="18" charset="0"/>
            </a:rPr>
            <a:t>)</a:t>
          </a:r>
        </a:p>
      </dgm:t>
    </dgm:pt>
    <dgm:pt modelId="{9092C664-D54D-44DC-965A-59DC57CEFFCE}" type="parTrans" cxnId="{920714D9-07E5-4801-B218-D4AE764C633F}">
      <dgm:prSet/>
      <dgm:spPr/>
      <dgm:t>
        <a:bodyPr/>
        <a:lstStyle/>
        <a:p>
          <a:endParaRPr lang="en-US"/>
        </a:p>
      </dgm:t>
    </dgm:pt>
    <dgm:pt modelId="{4D3C01D7-764D-4921-B85D-25E5BDD802B2}" type="sibTrans" cxnId="{920714D9-07E5-4801-B218-D4AE764C633F}">
      <dgm:prSet/>
      <dgm:spPr/>
      <dgm:t>
        <a:bodyPr/>
        <a:lstStyle/>
        <a:p>
          <a:endParaRPr lang="en-US"/>
        </a:p>
      </dgm:t>
    </dgm:pt>
    <dgm:pt modelId="{B918B472-4736-43E2-84E6-BD44C8275A81}">
      <dgm:prSet phldrT="[Text]" custT="1"/>
      <dgm:spPr/>
      <dgm:t>
        <a:bodyPr/>
        <a:lstStyle/>
        <a:p>
          <a:r>
            <a:rPr lang="en-US" sz="2400" b="1" dirty="0" err="1">
              <a:solidFill>
                <a:srgbClr val="191919"/>
              </a:solidFill>
              <a:latin typeface="Times New Roman" panose="02020603050405020304" pitchFamily="18" charset="0"/>
              <a:cs typeface="Times New Roman" panose="02020603050405020304" pitchFamily="18" charset="0"/>
            </a:rPr>
            <a:t>Chuẩn</a:t>
          </a:r>
          <a:r>
            <a:rPr lang="en-US" sz="2400" b="1" dirty="0">
              <a:solidFill>
                <a:srgbClr val="191919"/>
              </a:solidFill>
              <a:latin typeface="Times New Roman" panose="02020603050405020304" pitchFamily="18" charset="0"/>
              <a:cs typeface="Times New Roman" panose="02020603050405020304" pitchFamily="18" charset="0"/>
            </a:rPr>
            <a:t> </a:t>
          </a:r>
          <a:r>
            <a:rPr lang="en-US" sz="2400" b="1" dirty="0" err="1">
              <a:solidFill>
                <a:srgbClr val="191919"/>
              </a:solidFill>
              <a:latin typeface="Times New Roman" panose="02020603050405020304" pitchFamily="18" charset="0"/>
              <a:cs typeface="Times New Roman" panose="02020603050405020304" pitchFamily="18" charset="0"/>
            </a:rPr>
            <a:t>bị</a:t>
          </a:r>
          <a:r>
            <a:rPr lang="en-US" sz="2400" b="1" dirty="0">
              <a:solidFill>
                <a:srgbClr val="191919"/>
              </a:solidFill>
              <a:latin typeface="Times New Roman" panose="02020603050405020304" pitchFamily="18" charset="0"/>
              <a:cs typeface="Times New Roman" panose="02020603050405020304" pitchFamily="18" charset="0"/>
            </a:rPr>
            <a:t> </a:t>
          </a:r>
          <a:r>
            <a:rPr lang="en-US" sz="2400" b="1" dirty="0" err="1">
              <a:solidFill>
                <a:srgbClr val="191919"/>
              </a:solidFill>
              <a:latin typeface="Times New Roman" panose="02020603050405020304" pitchFamily="18" charset="0"/>
              <a:cs typeface="Times New Roman" panose="02020603050405020304" pitchFamily="18" charset="0"/>
            </a:rPr>
            <a:t>chứng</a:t>
          </a:r>
          <a:r>
            <a:rPr lang="en-US" sz="2400" b="1" dirty="0">
              <a:solidFill>
                <a:srgbClr val="191919"/>
              </a:solidFill>
              <a:latin typeface="Times New Roman" panose="02020603050405020304" pitchFamily="18" charset="0"/>
              <a:cs typeface="Times New Roman" panose="02020603050405020304" pitchFamily="18" charset="0"/>
            </a:rPr>
            <a:t> </a:t>
          </a:r>
          <a:r>
            <a:rPr lang="en-US" sz="2400" b="1" dirty="0" err="1">
              <a:solidFill>
                <a:srgbClr val="191919"/>
              </a:solidFill>
              <a:latin typeface="Times New Roman" panose="02020603050405020304" pitchFamily="18" charset="0"/>
              <a:cs typeface="Times New Roman" panose="02020603050405020304" pitchFamily="18" charset="0"/>
            </a:rPr>
            <a:t>từ</a:t>
          </a:r>
          <a:r>
            <a:rPr lang="en-US" sz="2400" b="1" dirty="0">
              <a:solidFill>
                <a:srgbClr val="191919"/>
              </a:solidFill>
              <a:latin typeface="Times New Roman" panose="02020603050405020304" pitchFamily="18" charset="0"/>
              <a:cs typeface="Times New Roman" panose="02020603050405020304" pitchFamily="18" charset="0"/>
            </a:rPr>
            <a:t>, </a:t>
          </a:r>
          <a:r>
            <a:rPr lang="en-US" sz="2400" b="1" dirty="0" err="1">
              <a:solidFill>
                <a:srgbClr val="191919"/>
              </a:solidFill>
              <a:latin typeface="Times New Roman" panose="02020603050405020304" pitchFamily="18" charset="0"/>
              <a:cs typeface="Times New Roman" panose="02020603050405020304" pitchFamily="18" charset="0"/>
            </a:rPr>
            <a:t>xuất</a:t>
          </a:r>
          <a:r>
            <a:rPr lang="en-US" sz="2400" b="1" dirty="0">
              <a:solidFill>
                <a:srgbClr val="191919"/>
              </a:solidFill>
              <a:latin typeface="Times New Roman" panose="02020603050405020304" pitchFamily="18" charset="0"/>
              <a:cs typeface="Times New Roman" panose="02020603050405020304" pitchFamily="18" charset="0"/>
            </a:rPr>
            <a:t> </a:t>
          </a:r>
          <a:r>
            <a:rPr lang="en-US" sz="2400" b="1" dirty="0" err="1">
              <a:solidFill>
                <a:srgbClr val="191919"/>
              </a:solidFill>
              <a:latin typeface="Times New Roman" panose="02020603050405020304" pitchFamily="18" charset="0"/>
              <a:cs typeface="Times New Roman" panose="02020603050405020304" pitchFamily="18" charset="0"/>
            </a:rPr>
            <a:t>hàng</a:t>
          </a:r>
          <a:endParaRPr lang="en-US" sz="2400" b="1" dirty="0">
            <a:solidFill>
              <a:srgbClr val="191919"/>
            </a:solidFill>
            <a:latin typeface="Times New Roman" panose="02020603050405020304" pitchFamily="18" charset="0"/>
            <a:cs typeface="Times New Roman" panose="02020603050405020304" pitchFamily="18" charset="0"/>
          </a:endParaRPr>
        </a:p>
      </dgm:t>
    </dgm:pt>
    <dgm:pt modelId="{20CD2295-1BCA-49EB-90FD-CB5F499183B4}" type="parTrans" cxnId="{66982529-7C69-4AFC-A214-B8690F0B310F}">
      <dgm:prSet/>
      <dgm:spPr/>
      <dgm:t>
        <a:bodyPr/>
        <a:lstStyle/>
        <a:p>
          <a:endParaRPr lang="en-US"/>
        </a:p>
      </dgm:t>
    </dgm:pt>
    <dgm:pt modelId="{372D38CA-FFF3-4A81-AECD-842C894B0B4A}" type="sibTrans" cxnId="{66982529-7C69-4AFC-A214-B8690F0B310F}">
      <dgm:prSet/>
      <dgm:spPr/>
      <dgm:t>
        <a:bodyPr/>
        <a:lstStyle/>
        <a:p>
          <a:endParaRPr lang="en-US"/>
        </a:p>
      </dgm:t>
    </dgm:pt>
    <dgm:pt modelId="{4F329C4A-53C7-458B-9A23-3ACB63182A24}">
      <dgm:prSet phldrT="[Text]" custT="1"/>
      <dgm:spPr/>
      <dgm:t>
        <a:bodyPr/>
        <a:lstStyle/>
        <a:p>
          <a:r>
            <a:rPr lang="en-US" sz="2400" b="1" dirty="0" err="1">
              <a:solidFill>
                <a:srgbClr val="191919"/>
              </a:solidFill>
              <a:latin typeface="Times New Roman" panose="02020603050405020304" pitchFamily="18" charset="0"/>
              <a:cs typeface="Times New Roman" panose="02020603050405020304" pitchFamily="18" charset="0"/>
            </a:rPr>
            <a:t>Làm</a:t>
          </a:r>
          <a:r>
            <a:rPr lang="en-US" sz="2400" b="1" dirty="0">
              <a:solidFill>
                <a:srgbClr val="191919"/>
              </a:solidFill>
              <a:latin typeface="Times New Roman" panose="02020603050405020304" pitchFamily="18" charset="0"/>
              <a:cs typeface="Times New Roman" panose="02020603050405020304" pitchFamily="18" charset="0"/>
            </a:rPr>
            <a:t> </a:t>
          </a:r>
          <a:r>
            <a:rPr lang="en-US" sz="2400" b="1" dirty="0" err="1">
              <a:solidFill>
                <a:srgbClr val="191919"/>
              </a:solidFill>
              <a:latin typeface="Times New Roman" panose="02020603050405020304" pitchFamily="18" charset="0"/>
              <a:cs typeface="Times New Roman" panose="02020603050405020304" pitchFamily="18" charset="0"/>
            </a:rPr>
            <a:t>thủ</a:t>
          </a:r>
          <a:r>
            <a:rPr lang="en-US" sz="2400" b="1" dirty="0">
              <a:solidFill>
                <a:srgbClr val="191919"/>
              </a:solidFill>
              <a:latin typeface="Times New Roman" panose="02020603050405020304" pitchFamily="18" charset="0"/>
              <a:cs typeface="Times New Roman" panose="02020603050405020304" pitchFamily="18" charset="0"/>
            </a:rPr>
            <a:t> </a:t>
          </a:r>
          <a:r>
            <a:rPr lang="en-US" sz="2400" b="1" dirty="0" err="1">
              <a:solidFill>
                <a:srgbClr val="191919"/>
              </a:solidFill>
              <a:latin typeface="Times New Roman" panose="02020603050405020304" pitchFamily="18" charset="0"/>
              <a:cs typeface="Times New Roman" panose="02020603050405020304" pitchFamily="18" charset="0"/>
            </a:rPr>
            <a:t>tục</a:t>
          </a:r>
          <a:r>
            <a:rPr lang="en-US" sz="2400" b="1" dirty="0">
              <a:solidFill>
                <a:srgbClr val="191919"/>
              </a:solidFill>
              <a:latin typeface="Times New Roman" panose="02020603050405020304" pitchFamily="18" charset="0"/>
              <a:cs typeface="Times New Roman" panose="02020603050405020304" pitchFamily="18" charset="0"/>
            </a:rPr>
            <a:t> </a:t>
          </a:r>
          <a:r>
            <a:rPr lang="en-US" sz="2400" b="1" dirty="0" err="1">
              <a:solidFill>
                <a:srgbClr val="191919"/>
              </a:solidFill>
              <a:latin typeface="Times New Roman" panose="02020603050405020304" pitchFamily="18" charset="0"/>
              <a:cs typeface="Times New Roman" panose="02020603050405020304" pitchFamily="18" charset="0"/>
            </a:rPr>
            <a:t>hải</a:t>
          </a:r>
          <a:r>
            <a:rPr lang="en-US" sz="2400" b="1" dirty="0">
              <a:solidFill>
                <a:srgbClr val="191919"/>
              </a:solidFill>
              <a:latin typeface="Times New Roman" panose="02020603050405020304" pitchFamily="18" charset="0"/>
              <a:cs typeface="Times New Roman" panose="02020603050405020304" pitchFamily="18" charset="0"/>
            </a:rPr>
            <a:t> </a:t>
          </a:r>
          <a:r>
            <a:rPr lang="en-US" sz="2400" b="1" dirty="0" err="1">
              <a:solidFill>
                <a:srgbClr val="191919"/>
              </a:solidFill>
              <a:latin typeface="Times New Roman" panose="02020603050405020304" pitchFamily="18" charset="0"/>
              <a:cs typeface="Times New Roman" panose="02020603050405020304" pitchFamily="18" charset="0"/>
            </a:rPr>
            <a:t>quan</a:t>
          </a:r>
          <a:r>
            <a:rPr lang="en-US" sz="2400" b="1" dirty="0">
              <a:solidFill>
                <a:srgbClr val="191919"/>
              </a:solidFill>
              <a:latin typeface="Times New Roman" panose="02020603050405020304" pitchFamily="18" charset="0"/>
              <a:cs typeface="Times New Roman" panose="02020603050405020304" pitchFamily="18" charset="0"/>
            </a:rPr>
            <a:t>, </a:t>
          </a:r>
          <a:r>
            <a:rPr lang="en-US" sz="2400" b="1" dirty="0" err="1">
              <a:solidFill>
                <a:srgbClr val="191919"/>
              </a:solidFill>
              <a:latin typeface="Times New Roman" panose="02020603050405020304" pitchFamily="18" charset="0"/>
              <a:cs typeface="Times New Roman" panose="02020603050405020304" pitchFamily="18" charset="0"/>
            </a:rPr>
            <a:t>giao</a:t>
          </a:r>
          <a:r>
            <a:rPr lang="en-US" sz="2400" b="1" dirty="0">
              <a:solidFill>
                <a:srgbClr val="191919"/>
              </a:solidFill>
              <a:latin typeface="Times New Roman" panose="02020603050405020304" pitchFamily="18" charset="0"/>
              <a:cs typeface="Times New Roman" panose="02020603050405020304" pitchFamily="18" charset="0"/>
            </a:rPr>
            <a:t> </a:t>
          </a:r>
          <a:r>
            <a:rPr lang="en-US" sz="2400" b="1" dirty="0" err="1">
              <a:solidFill>
                <a:srgbClr val="191919"/>
              </a:solidFill>
              <a:latin typeface="Times New Roman" panose="02020603050405020304" pitchFamily="18" charset="0"/>
              <a:cs typeface="Times New Roman" panose="02020603050405020304" pitchFamily="18" charset="0"/>
            </a:rPr>
            <a:t>hàng</a:t>
          </a:r>
          <a:endParaRPr lang="en-US" sz="2400" b="1" dirty="0">
            <a:solidFill>
              <a:srgbClr val="191919"/>
            </a:solidFill>
            <a:latin typeface="Times New Roman" panose="02020603050405020304" pitchFamily="18" charset="0"/>
            <a:cs typeface="Times New Roman" panose="02020603050405020304" pitchFamily="18" charset="0"/>
          </a:endParaRPr>
        </a:p>
      </dgm:t>
    </dgm:pt>
    <dgm:pt modelId="{C5562F0A-0410-4D28-A3D4-439A6244D625}" type="parTrans" cxnId="{FF2BCA5E-56C3-498B-B57E-DE736BCDC97F}">
      <dgm:prSet/>
      <dgm:spPr/>
      <dgm:t>
        <a:bodyPr/>
        <a:lstStyle/>
        <a:p>
          <a:endParaRPr lang="en-US"/>
        </a:p>
      </dgm:t>
    </dgm:pt>
    <dgm:pt modelId="{C7B69DE8-B4C4-4BCF-89F1-589F8900CC45}" type="sibTrans" cxnId="{FF2BCA5E-56C3-498B-B57E-DE736BCDC97F}">
      <dgm:prSet/>
      <dgm:spPr/>
      <dgm:t>
        <a:bodyPr/>
        <a:lstStyle/>
        <a:p>
          <a:endParaRPr lang="en-US"/>
        </a:p>
      </dgm:t>
    </dgm:pt>
    <dgm:pt modelId="{9C2FAAAB-11C4-4978-80A4-8A6B2F2B49A1}">
      <dgm:prSet phldrT="[Text]" custT="1"/>
      <dgm:spPr/>
      <dgm:t>
        <a:bodyPr/>
        <a:lstStyle/>
        <a:p>
          <a:r>
            <a:rPr lang="en-US" sz="2400" b="1" dirty="0">
              <a:solidFill>
                <a:srgbClr val="191919"/>
              </a:solidFill>
              <a:latin typeface="Times New Roman" panose="02020603050405020304" pitchFamily="18" charset="0"/>
              <a:cs typeface="Times New Roman" panose="02020603050405020304" pitchFamily="18" charset="0"/>
            </a:rPr>
            <a:t>KH </a:t>
          </a:r>
          <a:r>
            <a:rPr lang="en-US" sz="2400" b="1" dirty="0" err="1">
              <a:solidFill>
                <a:srgbClr val="191919"/>
              </a:solidFill>
              <a:latin typeface="Times New Roman" panose="02020603050405020304" pitchFamily="18" charset="0"/>
              <a:cs typeface="Times New Roman" panose="02020603050405020304" pitchFamily="18" charset="0"/>
            </a:rPr>
            <a:t>thanh</a:t>
          </a:r>
          <a:r>
            <a:rPr lang="en-US" sz="2400" b="1" dirty="0">
              <a:solidFill>
                <a:srgbClr val="191919"/>
              </a:solidFill>
              <a:latin typeface="Times New Roman" panose="02020603050405020304" pitchFamily="18" charset="0"/>
              <a:cs typeface="Times New Roman" panose="02020603050405020304" pitchFamily="18" charset="0"/>
            </a:rPr>
            <a:t> </a:t>
          </a:r>
          <a:r>
            <a:rPr lang="en-US" sz="2400" b="1" dirty="0" err="1">
              <a:solidFill>
                <a:srgbClr val="191919"/>
              </a:solidFill>
              <a:latin typeface="Times New Roman" panose="02020603050405020304" pitchFamily="18" charset="0"/>
              <a:cs typeface="Times New Roman" panose="02020603050405020304" pitchFamily="18" charset="0"/>
            </a:rPr>
            <a:t>toán</a:t>
          </a:r>
          <a:endParaRPr lang="en-US" sz="2400" b="1" dirty="0">
            <a:solidFill>
              <a:srgbClr val="191919"/>
            </a:solidFill>
            <a:latin typeface="Times New Roman" panose="02020603050405020304" pitchFamily="18" charset="0"/>
            <a:cs typeface="Times New Roman" panose="02020603050405020304" pitchFamily="18" charset="0"/>
          </a:endParaRPr>
        </a:p>
      </dgm:t>
    </dgm:pt>
    <dgm:pt modelId="{DE01656D-2772-4DCD-8B6B-6812C3A82C83}" type="parTrans" cxnId="{ACD2BEC1-5345-49C1-88AD-B1F8F800E47A}">
      <dgm:prSet/>
      <dgm:spPr/>
      <dgm:t>
        <a:bodyPr/>
        <a:lstStyle/>
        <a:p>
          <a:endParaRPr lang="en-US"/>
        </a:p>
      </dgm:t>
    </dgm:pt>
    <dgm:pt modelId="{B0CAF595-9F8E-463C-8862-C52D8B70551A}" type="sibTrans" cxnId="{ACD2BEC1-5345-49C1-88AD-B1F8F800E47A}">
      <dgm:prSet/>
      <dgm:spPr/>
      <dgm:t>
        <a:bodyPr/>
        <a:lstStyle/>
        <a:p>
          <a:endParaRPr lang="en-US"/>
        </a:p>
      </dgm:t>
    </dgm:pt>
    <dgm:pt modelId="{CA5505D7-E7F0-44ED-A3D3-19EC4B94EB40}">
      <dgm:prSet phldrT="[Text]"/>
      <dgm:spPr/>
      <dgm:t>
        <a:bodyPr/>
        <a:lstStyle/>
        <a:p>
          <a:r>
            <a:rPr lang="en-US" b="1" dirty="0" err="1">
              <a:solidFill>
                <a:srgbClr val="191919"/>
              </a:solidFill>
              <a:latin typeface="Times New Roman" panose="02020603050405020304" pitchFamily="18" charset="0"/>
              <a:cs typeface="Times New Roman" panose="02020603050405020304" pitchFamily="18" charset="0"/>
            </a:rPr>
            <a:t>Đóng</a:t>
          </a:r>
          <a:r>
            <a:rPr lang="en-US" b="1" dirty="0">
              <a:solidFill>
                <a:srgbClr val="191919"/>
              </a:solidFill>
              <a:latin typeface="Times New Roman" panose="02020603050405020304" pitchFamily="18" charset="0"/>
              <a:cs typeface="Times New Roman" panose="02020603050405020304" pitchFamily="18" charset="0"/>
            </a:rPr>
            <a:t> </a:t>
          </a:r>
          <a:r>
            <a:rPr lang="en-US" b="1" dirty="0" err="1">
              <a:solidFill>
                <a:srgbClr val="191919"/>
              </a:solidFill>
              <a:latin typeface="Times New Roman" panose="02020603050405020304" pitchFamily="18" charset="0"/>
              <a:cs typeface="Times New Roman" panose="02020603050405020304" pitchFamily="18" charset="0"/>
            </a:rPr>
            <a:t>thuế</a:t>
          </a:r>
          <a:r>
            <a:rPr lang="en-US" b="1" dirty="0">
              <a:solidFill>
                <a:srgbClr val="191919"/>
              </a:solidFill>
              <a:latin typeface="Times New Roman" panose="02020603050405020304" pitchFamily="18" charset="0"/>
              <a:cs typeface="Times New Roman" panose="02020603050405020304" pitchFamily="18" charset="0"/>
            </a:rPr>
            <a:t>, </a:t>
          </a:r>
          <a:r>
            <a:rPr lang="en-US" b="1" dirty="0" err="1">
              <a:solidFill>
                <a:srgbClr val="191919"/>
              </a:solidFill>
              <a:latin typeface="Times New Roman" panose="02020603050405020304" pitchFamily="18" charset="0"/>
              <a:cs typeface="Times New Roman" panose="02020603050405020304" pitchFamily="18" charset="0"/>
            </a:rPr>
            <a:t>thanh</a:t>
          </a:r>
          <a:r>
            <a:rPr lang="en-US" b="1" dirty="0">
              <a:solidFill>
                <a:srgbClr val="191919"/>
              </a:solidFill>
              <a:latin typeface="Times New Roman" panose="02020603050405020304" pitchFamily="18" charset="0"/>
              <a:cs typeface="Times New Roman" panose="02020603050405020304" pitchFamily="18" charset="0"/>
            </a:rPr>
            <a:t> </a:t>
          </a:r>
          <a:r>
            <a:rPr lang="en-US" b="1" dirty="0" err="1">
              <a:solidFill>
                <a:srgbClr val="191919"/>
              </a:solidFill>
              <a:latin typeface="Times New Roman" panose="02020603050405020304" pitchFamily="18" charset="0"/>
              <a:cs typeface="Times New Roman" panose="02020603050405020304" pitchFamily="18" charset="0"/>
            </a:rPr>
            <a:t>toán</a:t>
          </a:r>
          <a:r>
            <a:rPr lang="en-US" b="1" dirty="0">
              <a:solidFill>
                <a:srgbClr val="191919"/>
              </a:solidFill>
              <a:latin typeface="Times New Roman" panose="02020603050405020304" pitchFamily="18" charset="0"/>
              <a:cs typeface="Times New Roman" panose="02020603050405020304" pitchFamily="18" charset="0"/>
            </a:rPr>
            <a:t> CP </a:t>
          </a:r>
          <a:r>
            <a:rPr lang="en-US" b="1" dirty="0" err="1">
              <a:solidFill>
                <a:srgbClr val="191919"/>
              </a:solidFill>
              <a:latin typeface="Times New Roman" panose="02020603050405020304" pitchFamily="18" charset="0"/>
              <a:cs typeface="Times New Roman" panose="02020603050405020304" pitchFamily="18" charset="0"/>
            </a:rPr>
            <a:t>liên</a:t>
          </a:r>
          <a:r>
            <a:rPr lang="en-US" b="1" dirty="0">
              <a:solidFill>
                <a:srgbClr val="191919"/>
              </a:solidFill>
              <a:latin typeface="Times New Roman" panose="02020603050405020304" pitchFamily="18" charset="0"/>
              <a:cs typeface="Times New Roman" panose="02020603050405020304" pitchFamily="18" charset="0"/>
            </a:rPr>
            <a:t> </a:t>
          </a:r>
          <a:r>
            <a:rPr lang="en-US" b="1" dirty="0" err="1">
              <a:solidFill>
                <a:srgbClr val="191919"/>
              </a:solidFill>
              <a:latin typeface="Times New Roman" panose="02020603050405020304" pitchFamily="18" charset="0"/>
              <a:cs typeface="Times New Roman" panose="02020603050405020304" pitchFamily="18" charset="0"/>
            </a:rPr>
            <a:t>quan</a:t>
          </a:r>
          <a:endParaRPr lang="en-US" b="1" dirty="0">
            <a:solidFill>
              <a:srgbClr val="191919"/>
            </a:solidFill>
            <a:latin typeface="Times New Roman" panose="02020603050405020304" pitchFamily="18" charset="0"/>
            <a:cs typeface="Times New Roman" panose="02020603050405020304" pitchFamily="18" charset="0"/>
          </a:endParaRPr>
        </a:p>
      </dgm:t>
    </dgm:pt>
    <dgm:pt modelId="{8DA10C03-4427-442E-94E1-0A4E107EC41C}" type="parTrans" cxnId="{765BC7CC-B977-4067-A204-9D65FB444090}">
      <dgm:prSet/>
      <dgm:spPr/>
      <dgm:t>
        <a:bodyPr/>
        <a:lstStyle/>
        <a:p>
          <a:endParaRPr lang="en-US"/>
        </a:p>
      </dgm:t>
    </dgm:pt>
    <dgm:pt modelId="{1C22CC77-43B6-49EC-80C9-717E77FB8547}" type="sibTrans" cxnId="{765BC7CC-B977-4067-A204-9D65FB444090}">
      <dgm:prSet/>
      <dgm:spPr/>
      <dgm:t>
        <a:bodyPr/>
        <a:lstStyle/>
        <a:p>
          <a:endParaRPr lang="en-US"/>
        </a:p>
      </dgm:t>
    </dgm:pt>
    <dgm:pt modelId="{CC931352-5554-402F-AA24-59BCBCC55EE3}" type="pres">
      <dgm:prSet presAssocID="{496A1CE9-A63F-4AEA-8B6E-3568A0E99E6F}" presName="Name0" presStyleCnt="0">
        <dgm:presLayoutVars>
          <dgm:dir/>
          <dgm:resizeHandles val="exact"/>
        </dgm:presLayoutVars>
      </dgm:prSet>
      <dgm:spPr/>
    </dgm:pt>
    <dgm:pt modelId="{23A7E1C1-312D-4772-BE09-5BAA39E47F4A}" type="pres">
      <dgm:prSet presAssocID="{34A67172-B50F-43DD-B3B3-72A8143542F9}" presName="node" presStyleLbl="node1" presStyleIdx="0" presStyleCnt="6" custScaleX="144425">
        <dgm:presLayoutVars>
          <dgm:bulletEnabled val="1"/>
        </dgm:presLayoutVars>
      </dgm:prSet>
      <dgm:spPr/>
      <dgm:t>
        <a:bodyPr/>
        <a:lstStyle/>
        <a:p>
          <a:endParaRPr lang="en-US"/>
        </a:p>
      </dgm:t>
    </dgm:pt>
    <dgm:pt modelId="{2E669E88-486E-4331-BC13-7DFB5D7F8DBB}" type="pres">
      <dgm:prSet presAssocID="{D9A5298A-E73C-4833-80EF-8EDC4FE67749}" presName="sibTrans" presStyleLbl="sibTrans2D1" presStyleIdx="0" presStyleCnt="5"/>
      <dgm:spPr/>
      <dgm:t>
        <a:bodyPr/>
        <a:lstStyle/>
        <a:p>
          <a:endParaRPr lang="en-US"/>
        </a:p>
      </dgm:t>
    </dgm:pt>
    <dgm:pt modelId="{15A18F3C-C9B2-4742-9515-7666806EE338}" type="pres">
      <dgm:prSet presAssocID="{D9A5298A-E73C-4833-80EF-8EDC4FE67749}" presName="connectorText" presStyleLbl="sibTrans2D1" presStyleIdx="0" presStyleCnt="5"/>
      <dgm:spPr/>
      <dgm:t>
        <a:bodyPr/>
        <a:lstStyle/>
        <a:p>
          <a:endParaRPr lang="en-US"/>
        </a:p>
      </dgm:t>
    </dgm:pt>
    <dgm:pt modelId="{660B4843-8903-4903-AC6E-2EBCFD9AD49F}" type="pres">
      <dgm:prSet presAssocID="{0B8B3A8F-2ECF-4B81-B449-E2326169ECD3}" presName="node" presStyleLbl="node1" presStyleIdx="1" presStyleCnt="6" custScaleX="125865">
        <dgm:presLayoutVars>
          <dgm:bulletEnabled val="1"/>
        </dgm:presLayoutVars>
      </dgm:prSet>
      <dgm:spPr/>
      <dgm:t>
        <a:bodyPr/>
        <a:lstStyle/>
        <a:p>
          <a:endParaRPr lang="en-US"/>
        </a:p>
      </dgm:t>
    </dgm:pt>
    <dgm:pt modelId="{C212B32D-215E-4055-B375-A7D53FAE2C5D}" type="pres">
      <dgm:prSet presAssocID="{4D3C01D7-764D-4921-B85D-25E5BDD802B2}" presName="sibTrans" presStyleLbl="sibTrans2D1" presStyleIdx="1" presStyleCnt="5"/>
      <dgm:spPr/>
      <dgm:t>
        <a:bodyPr/>
        <a:lstStyle/>
        <a:p>
          <a:endParaRPr lang="en-US"/>
        </a:p>
      </dgm:t>
    </dgm:pt>
    <dgm:pt modelId="{F75EAF94-96B1-4163-A0E4-5CF074D30BE9}" type="pres">
      <dgm:prSet presAssocID="{4D3C01D7-764D-4921-B85D-25E5BDD802B2}" presName="connectorText" presStyleLbl="sibTrans2D1" presStyleIdx="1" presStyleCnt="5"/>
      <dgm:spPr/>
      <dgm:t>
        <a:bodyPr/>
        <a:lstStyle/>
        <a:p>
          <a:endParaRPr lang="en-US"/>
        </a:p>
      </dgm:t>
    </dgm:pt>
    <dgm:pt modelId="{499BBFA6-3E99-4DC5-9122-48795FEE19A9}" type="pres">
      <dgm:prSet presAssocID="{B918B472-4736-43E2-84E6-BD44C8275A81}" presName="node" presStyleLbl="node1" presStyleIdx="2" presStyleCnt="6" custScaleX="140815">
        <dgm:presLayoutVars>
          <dgm:bulletEnabled val="1"/>
        </dgm:presLayoutVars>
      </dgm:prSet>
      <dgm:spPr/>
      <dgm:t>
        <a:bodyPr/>
        <a:lstStyle/>
        <a:p>
          <a:endParaRPr lang="en-US"/>
        </a:p>
      </dgm:t>
    </dgm:pt>
    <dgm:pt modelId="{6DBD9638-AE4A-4097-886A-7AB8447FE893}" type="pres">
      <dgm:prSet presAssocID="{372D38CA-FFF3-4A81-AECD-842C894B0B4A}" presName="sibTrans" presStyleLbl="sibTrans2D1" presStyleIdx="2" presStyleCnt="5"/>
      <dgm:spPr/>
      <dgm:t>
        <a:bodyPr/>
        <a:lstStyle/>
        <a:p>
          <a:endParaRPr lang="en-US"/>
        </a:p>
      </dgm:t>
    </dgm:pt>
    <dgm:pt modelId="{73D233DD-65DD-44AE-BC89-BA4C691B27CC}" type="pres">
      <dgm:prSet presAssocID="{372D38CA-FFF3-4A81-AECD-842C894B0B4A}" presName="connectorText" presStyleLbl="sibTrans2D1" presStyleIdx="2" presStyleCnt="5"/>
      <dgm:spPr/>
      <dgm:t>
        <a:bodyPr/>
        <a:lstStyle/>
        <a:p>
          <a:endParaRPr lang="en-US"/>
        </a:p>
      </dgm:t>
    </dgm:pt>
    <dgm:pt modelId="{6F07C2FB-B4AC-4982-9451-FDD1760A1A20}" type="pres">
      <dgm:prSet presAssocID="{4F329C4A-53C7-458B-9A23-3ACB63182A24}" presName="node" presStyleLbl="node1" presStyleIdx="3" presStyleCnt="6" custScaleX="134676">
        <dgm:presLayoutVars>
          <dgm:bulletEnabled val="1"/>
        </dgm:presLayoutVars>
      </dgm:prSet>
      <dgm:spPr/>
      <dgm:t>
        <a:bodyPr/>
        <a:lstStyle/>
        <a:p>
          <a:endParaRPr lang="en-US"/>
        </a:p>
      </dgm:t>
    </dgm:pt>
    <dgm:pt modelId="{0D2162A6-4C01-42DC-9F50-AB4FFF921515}" type="pres">
      <dgm:prSet presAssocID="{C7B69DE8-B4C4-4BCF-89F1-589F8900CC45}" presName="sibTrans" presStyleLbl="sibTrans2D1" presStyleIdx="3" presStyleCnt="5"/>
      <dgm:spPr/>
      <dgm:t>
        <a:bodyPr/>
        <a:lstStyle/>
        <a:p>
          <a:endParaRPr lang="en-US"/>
        </a:p>
      </dgm:t>
    </dgm:pt>
    <dgm:pt modelId="{E26A296C-B663-4BC9-95B2-666BE7F1C49E}" type="pres">
      <dgm:prSet presAssocID="{C7B69DE8-B4C4-4BCF-89F1-589F8900CC45}" presName="connectorText" presStyleLbl="sibTrans2D1" presStyleIdx="3" presStyleCnt="5"/>
      <dgm:spPr/>
      <dgm:t>
        <a:bodyPr/>
        <a:lstStyle/>
        <a:p>
          <a:endParaRPr lang="en-US"/>
        </a:p>
      </dgm:t>
    </dgm:pt>
    <dgm:pt modelId="{3304486D-9F29-499C-9D4C-880CB693BE74}" type="pres">
      <dgm:prSet presAssocID="{CA5505D7-E7F0-44ED-A3D3-19EC4B94EB40}" presName="node" presStyleLbl="node1" presStyleIdx="4" presStyleCnt="6" custScaleX="114810">
        <dgm:presLayoutVars>
          <dgm:bulletEnabled val="1"/>
        </dgm:presLayoutVars>
      </dgm:prSet>
      <dgm:spPr/>
      <dgm:t>
        <a:bodyPr/>
        <a:lstStyle/>
        <a:p>
          <a:endParaRPr lang="en-US"/>
        </a:p>
      </dgm:t>
    </dgm:pt>
    <dgm:pt modelId="{2CFCD7BC-82E0-4696-A0C0-148B1A17EA79}" type="pres">
      <dgm:prSet presAssocID="{1C22CC77-43B6-49EC-80C9-717E77FB8547}" presName="sibTrans" presStyleLbl="sibTrans2D1" presStyleIdx="4" presStyleCnt="5"/>
      <dgm:spPr/>
      <dgm:t>
        <a:bodyPr/>
        <a:lstStyle/>
        <a:p>
          <a:endParaRPr lang="en-US"/>
        </a:p>
      </dgm:t>
    </dgm:pt>
    <dgm:pt modelId="{9ED61015-CAC2-43DC-9A69-04B79E6ABCF0}" type="pres">
      <dgm:prSet presAssocID="{1C22CC77-43B6-49EC-80C9-717E77FB8547}" presName="connectorText" presStyleLbl="sibTrans2D1" presStyleIdx="4" presStyleCnt="5"/>
      <dgm:spPr/>
      <dgm:t>
        <a:bodyPr/>
        <a:lstStyle/>
        <a:p>
          <a:endParaRPr lang="en-US"/>
        </a:p>
      </dgm:t>
    </dgm:pt>
    <dgm:pt modelId="{9E5BCDD4-5EB1-4BBB-8AA5-A466ED6E8075}" type="pres">
      <dgm:prSet presAssocID="{9C2FAAAB-11C4-4978-80A4-8A6B2F2B49A1}" presName="node" presStyleLbl="node1" presStyleIdx="5" presStyleCnt="6" custScaleX="131585">
        <dgm:presLayoutVars>
          <dgm:bulletEnabled val="1"/>
        </dgm:presLayoutVars>
      </dgm:prSet>
      <dgm:spPr/>
      <dgm:t>
        <a:bodyPr/>
        <a:lstStyle/>
        <a:p>
          <a:endParaRPr lang="en-US"/>
        </a:p>
      </dgm:t>
    </dgm:pt>
  </dgm:ptLst>
  <dgm:cxnLst>
    <dgm:cxn modelId="{4C13D480-3677-46C3-89EB-2DB9FA7555A7}" type="presOf" srcId="{496A1CE9-A63F-4AEA-8B6E-3568A0E99E6F}" destId="{CC931352-5554-402F-AA24-59BCBCC55EE3}" srcOrd="0" destOrd="0" presId="urn:microsoft.com/office/officeart/2005/8/layout/process1"/>
    <dgm:cxn modelId="{E7C07490-0F4D-48C5-BAE7-0A119ABBBEFA}" type="presOf" srcId="{4D3C01D7-764D-4921-B85D-25E5BDD802B2}" destId="{C212B32D-215E-4055-B375-A7D53FAE2C5D}" srcOrd="0" destOrd="0" presId="urn:microsoft.com/office/officeart/2005/8/layout/process1"/>
    <dgm:cxn modelId="{5D4F82DC-9128-41E4-998A-132C8BAED63D}" type="presOf" srcId="{D9A5298A-E73C-4833-80EF-8EDC4FE67749}" destId="{15A18F3C-C9B2-4742-9515-7666806EE338}" srcOrd="1" destOrd="0" presId="urn:microsoft.com/office/officeart/2005/8/layout/process1"/>
    <dgm:cxn modelId="{ACD2BEC1-5345-49C1-88AD-B1F8F800E47A}" srcId="{496A1CE9-A63F-4AEA-8B6E-3568A0E99E6F}" destId="{9C2FAAAB-11C4-4978-80A4-8A6B2F2B49A1}" srcOrd="5" destOrd="0" parTransId="{DE01656D-2772-4DCD-8B6B-6812C3A82C83}" sibTransId="{B0CAF595-9F8E-463C-8862-C52D8B70551A}"/>
    <dgm:cxn modelId="{E90E6288-A76C-4F19-9558-16E5C78D4F00}" type="presOf" srcId="{4D3C01D7-764D-4921-B85D-25E5BDD802B2}" destId="{F75EAF94-96B1-4163-A0E4-5CF074D30BE9}" srcOrd="1" destOrd="0" presId="urn:microsoft.com/office/officeart/2005/8/layout/process1"/>
    <dgm:cxn modelId="{89BCF8E0-2FAB-4287-9FB6-4067DF4D5F58}" type="presOf" srcId="{9C2FAAAB-11C4-4978-80A4-8A6B2F2B49A1}" destId="{9E5BCDD4-5EB1-4BBB-8AA5-A466ED6E8075}" srcOrd="0" destOrd="0" presId="urn:microsoft.com/office/officeart/2005/8/layout/process1"/>
    <dgm:cxn modelId="{FF28AA1E-A8D4-405B-9663-911EAC6B3FAD}" type="presOf" srcId="{34A67172-B50F-43DD-B3B3-72A8143542F9}" destId="{23A7E1C1-312D-4772-BE09-5BAA39E47F4A}" srcOrd="0" destOrd="0" presId="urn:microsoft.com/office/officeart/2005/8/layout/process1"/>
    <dgm:cxn modelId="{A6B03C48-542F-449F-9C35-2E146D140075}" type="presOf" srcId="{D9A5298A-E73C-4833-80EF-8EDC4FE67749}" destId="{2E669E88-486E-4331-BC13-7DFB5D7F8DBB}" srcOrd="0" destOrd="0" presId="urn:microsoft.com/office/officeart/2005/8/layout/process1"/>
    <dgm:cxn modelId="{40109791-257D-44A2-BD5B-B08B55EDDE56}" type="presOf" srcId="{C7B69DE8-B4C4-4BCF-89F1-589F8900CC45}" destId="{0D2162A6-4C01-42DC-9F50-AB4FFF921515}" srcOrd="0" destOrd="0" presId="urn:microsoft.com/office/officeart/2005/8/layout/process1"/>
    <dgm:cxn modelId="{69F5DAED-5921-4774-BE61-1822C8633E0B}" type="presOf" srcId="{C7B69DE8-B4C4-4BCF-89F1-589F8900CC45}" destId="{E26A296C-B663-4BC9-95B2-666BE7F1C49E}" srcOrd="1" destOrd="0" presId="urn:microsoft.com/office/officeart/2005/8/layout/process1"/>
    <dgm:cxn modelId="{D930E6CF-1AC1-40CF-BBDA-47AA75269133}" srcId="{496A1CE9-A63F-4AEA-8B6E-3568A0E99E6F}" destId="{34A67172-B50F-43DD-B3B3-72A8143542F9}" srcOrd="0" destOrd="0" parTransId="{CB3DD81D-B4B7-4A46-AB9A-4C84C6CA70D5}" sibTransId="{D9A5298A-E73C-4833-80EF-8EDC4FE67749}"/>
    <dgm:cxn modelId="{4A8030BE-5D8B-4EFD-B118-61A9C1A8B0B5}" type="presOf" srcId="{1C22CC77-43B6-49EC-80C9-717E77FB8547}" destId="{9ED61015-CAC2-43DC-9A69-04B79E6ABCF0}" srcOrd="1" destOrd="0" presId="urn:microsoft.com/office/officeart/2005/8/layout/process1"/>
    <dgm:cxn modelId="{2D2A818A-0D20-4EEF-99FD-1564FEB043C0}" type="presOf" srcId="{372D38CA-FFF3-4A81-AECD-842C894B0B4A}" destId="{73D233DD-65DD-44AE-BC89-BA4C691B27CC}" srcOrd="1" destOrd="0" presId="urn:microsoft.com/office/officeart/2005/8/layout/process1"/>
    <dgm:cxn modelId="{765BC7CC-B977-4067-A204-9D65FB444090}" srcId="{496A1CE9-A63F-4AEA-8B6E-3568A0E99E6F}" destId="{CA5505D7-E7F0-44ED-A3D3-19EC4B94EB40}" srcOrd="4" destOrd="0" parTransId="{8DA10C03-4427-442E-94E1-0A4E107EC41C}" sibTransId="{1C22CC77-43B6-49EC-80C9-717E77FB8547}"/>
    <dgm:cxn modelId="{A62EEFA7-F464-4A31-B4BC-0C0928A6D428}" type="presOf" srcId="{372D38CA-FFF3-4A81-AECD-842C894B0B4A}" destId="{6DBD9638-AE4A-4097-886A-7AB8447FE893}" srcOrd="0" destOrd="0" presId="urn:microsoft.com/office/officeart/2005/8/layout/process1"/>
    <dgm:cxn modelId="{9A8817E2-2804-4584-B141-ECE9FB8D0674}" type="presOf" srcId="{4F329C4A-53C7-458B-9A23-3ACB63182A24}" destId="{6F07C2FB-B4AC-4982-9451-FDD1760A1A20}" srcOrd="0" destOrd="0" presId="urn:microsoft.com/office/officeart/2005/8/layout/process1"/>
    <dgm:cxn modelId="{87B7DF2C-C632-4048-ACEB-7D2F298DA08F}" type="presOf" srcId="{0B8B3A8F-2ECF-4B81-B449-E2326169ECD3}" destId="{660B4843-8903-4903-AC6E-2EBCFD9AD49F}" srcOrd="0" destOrd="0" presId="urn:microsoft.com/office/officeart/2005/8/layout/process1"/>
    <dgm:cxn modelId="{84E1E64D-D3B3-4ECE-AFA8-5CBF255275E8}" type="presOf" srcId="{B918B472-4736-43E2-84E6-BD44C8275A81}" destId="{499BBFA6-3E99-4DC5-9122-48795FEE19A9}" srcOrd="0" destOrd="0" presId="urn:microsoft.com/office/officeart/2005/8/layout/process1"/>
    <dgm:cxn modelId="{66982529-7C69-4AFC-A214-B8690F0B310F}" srcId="{496A1CE9-A63F-4AEA-8B6E-3568A0E99E6F}" destId="{B918B472-4736-43E2-84E6-BD44C8275A81}" srcOrd="2" destOrd="0" parTransId="{20CD2295-1BCA-49EB-90FD-CB5F499183B4}" sibTransId="{372D38CA-FFF3-4A81-AECD-842C894B0B4A}"/>
    <dgm:cxn modelId="{920714D9-07E5-4801-B218-D4AE764C633F}" srcId="{496A1CE9-A63F-4AEA-8B6E-3568A0E99E6F}" destId="{0B8B3A8F-2ECF-4B81-B449-E2326169ECD3}" srcOrd="1" destOrd="0" parTransId="{9092C664-D54D-44DC-965A-59DC57CEFFCE}" sibTransId="{4D3C01D7-764D-4921-B85D-25E5BDD802B2}"/>
    <dgm:cxn modelId="{FF2BCA5E-56C3-498B-B57E-DE736BCDC97F}" srcId="{496A1CE9-A63F-4AEA-8B6E-3568A0E99E6F}" destId="{4F329C4A-53C7-458B-9A23-3ACB63182A24}" srcOrd="3" destOrd="0" parTransId="{C5562F0A-0410-4D28-A3D4-439A6244D625}" sibTransId="{C7B69DE8-B4C4-4BCF-89F1-589F8900CC45}"/>
    <dgm:cxn modelId="{86D3E9ED-E5A2-4E46-8A49-A8367BAFE6BA}" type="presOf" srcId="{CA5505D7-E7F0-44ED-A3D3-19EC4B94EB40}" destId="{3304486D-9F29-499C-9D4C-880CB693BE74}" srcOrd="0" destOrd="0" presId="urn:microsoft.com/office/officeart/2005/8/layout/process1"/>
    <dgm:cxn modelId="{CD6E1C83-9A6A-4103-AB8A-CC3D1CFBDE56}" type="presOf" srcId="{1C22CC77-43B6-49EC-80C9-717E77FB8547}" destId="{2CFCD7BC-82E0-4696-A0C0-148B1A17EA79}" srcOrd="0" destOrd="0" presId="urn:microsoft.com/office/officeart/2005/8/layout/process1"/>
    <dgm:cxn modelId="{F2DF64DC-FA8D-4C65-BC87-CBC5BAC24F35}" type="presParOf" srcId="{CC931352-5554-402F-AA24-59BCBCC55EE3}" destId="{23A7E1C1-312D-4772-BE09-5BAA39E47F4A}" srcOrd="0" destOrd="0" presId="urn:microsoft.com/office/officeart/2005/8/layout/process1"/>
    <dgm:cxn modelId="{1CAB2E9F-A874-49A4-B515-3D5AE3FD01A9}" type="presParOf" srcId="{CC931352-5554-402F-AA24-59BCBCC55EE3}" destId="{2E669E88-486E-4331-BC13-7DFB5D7F8DBB}" srcOrd="1" destOrd="0" presId="urn:microsoft.com/office/officeart/2005/8/layout/process1"/>
    <dgm:cxn modelId="{4D55744F-6BA2-4D9D-92A8-0238132F92F4}" type="presParOf" srcId="{2E669E88-486E-4331-BC13-7DFB5D7F8DBB}" destId="{15A18F3C-C9B2-4742-9515-7666806EE338}" srcOrd="0" destOrd="0" presId="urn:microsoft.com/office/officeart/2005/8/layout/process1"/>
    <dgm:cxn modelId="{38E4A06B-A40E-49AB-A14B-CEB2ACF95088}" type="presParOf" srcId="{CC931352-5554-402F-AA24-59BCBCC55EE3}" destId="{660B4843-8903-4903-AC6E-2EBCFD9AD49F}" srcOrd="2" destOrd="0" presId="urn:microsoft.com/office/officeart/2005/8/layout/process1"/>
    <dgm:cxn modelId="{8F5056B4-C780-4718-BAF2-DB031F2F6DD3}" type="presParOf" srcId="{CC931352-5554-402F-AA24-59BCBCC55EE3}" destId="{C212B32D-215E-4055-B375-A7D53FAE2C5D}" srcOrd="3" destOrd="0" presId="urn:microsoft.com/office/officeart/2005/8/layout/process1"/>
    <dgm:cxn modelId="{1262E5B4-20C8-4013-B127-BE7E690021B6}" type="presParOf" srcId="{C212B32D-215E-4055-B375-A7D53FAE2C5D}" destId="{F75EAF94-96B1-4163-A0E4-5CF074D30BE9}" srcOrd="0" destOrd="0" presId="urn:microsoft.com/office/officeart/2005/8/layout/process1"/>
    <dgm:cxn modelId="{AF3862D0-11D9-4974-B527-C425A659829C}" type="presParOf" srcId="{CC931352-5554-402F-AA24-59BCBCC55EE3}" destId="{499BBFA6-3E99-4DC5-9122-48795FEE19A9}" srcOrd="4" destOrd="0" presId="urn:microsoft.com/office/officeart/2005/8/layout/process1"/>
    <dgm:cxn modelId="{461B7AF9-E874-4691-A08B-DD808DB893F8}" type="presParOf" srcId="{CC931352-5554-402F-AA24-59BCBCC55EE3}" destId="{6DBD9638-AE4A-4097-886A-7AB8447FE893}" srcOrd="5" destOrd="0" presId="urn:microsoft.com/office/officeart/2005/8/layout/process1"/>
    <dgm:cxn modelId="{E32015BF-D303-4A61-A7C5-568A735215DF}" type="presParOf" srcId="{6DBD9638-AE4A-4097-886A-7AB8447FE893}" destId="{73D233DD-65DD-44AE-BC89-BA4C691B27CC}" srcOrd="0" destOrd="0" presId="urn:microsoft.com/office/officeart/2005/8/layout/process1"/>
    <dgm:cxn modelId="{9C202838-D0C9-472A-983C-8B548E2C3FFE}" type="presParOf" srcId="{CC931352-5554-402F-AA24-59BCBCC55EE3}" destId="{6F07C2FB-B4AC-4982-9451-FDD1760A1A20}" srcOrd="6" destOrd="0" presId="urn:microsoft.com/office/officeart/2005/8/layout/process1"/>
    <dgm:cxn modelId="{FCA360E2-018E-4815-ACF5-3B584100C434}" type="presParOf" srcId="{CC931352-5554-402F-AA24-59BCBCC55EE3}" destId="{0D2162A6-4C01-42DC-9F50-AB4FFF921515}" srcOrd="7" destOrd="0" presId="urn:microsoft.com/office/officeart/2005/8/layout/process1"/>
    <dgm:cxn modelId="{9009D42E-2269-46AF-812E-B5E278D2A27B}" type="presParOf" srcId="{0D2162A6-4C01-42DC-9F50-AB4FFF921515}" destId="{E26A296C-B663-4BC9-95B2-666BE7F1C49E}" srcOrd="0" destOrd="0" presId="urn:microsoft.com/office/officeart/2005/8/layout/process1"/>
    <dgm:cxn modelId="{28497846-B4D5-441F-A752-87E9D35EDDFD}" type="presParOf" srcId="{CC931352-5554-402F-AA24-59BCBCC55EE3}" destId="{3304486D-9F29-499C-9D4C-880CB693BE74}" srcOrd="8" destOrd="0" presId="urn:microsoft.com/office/officeart/2005/8/layout/process1"/>
    <dgm:cxn modelId="{9B7007C0-3427-406E-8B47-29008D48BAEC}" type="presParOf" srcId="{CC931352-5554-402F-AA24-59BCBCC55EE3}" destId="{2CFCD7BC-82E0-4696-A0C0-148B1A17EA79}" srcOrd="9" destOrd="0" presId="urn:microsoft.com/office/officeart/2005/8/layout/process1"/>
    <dgm:cxn modelId="{FB96A3DE-3EB8-4768-971B-00ED07223BB8}" type="presParOf" srcId="{2CFCD7BC-82E0-4696-A0C0-148B1A17EA79}" destId="{9ED61015-CAC2-43DC-9A69-04B79E6ABCF0}" srcOrd="0" destOrd="0" presId="urn:microsoft.com/office/officeart/2005/8/layout/process1"/>
    <dgm:cxn modelId="{793CDBA5-2AEF-4352-A607-AF079574E304}" type="presParOf" srcId="{CC931352-5554-402F-AA24-59BCBCC55EE3}" destId="{9E5BCDD4-5EB1-4BBB-8AA5-A466ED6E8075}" srcOrd="10"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CFD3A8-33C1-478E-B6F1-995F082209D9}">
      <dsp:nvSpPr>
        <dsp:cNvPr id="0" name=""/>
        <dsp:cNvSpPr/>
      </dsp:nvSpPr>
      <dsp:spPr>
        <a:xfrm>
          <a:off x="-5186811" y="-794817"/>
          <a:ext cx="6179268" cy="6179268"/>
        </a:xfrm>
        <a:prstGeom prst="blockArc">
          <a:avLst>
            <a:gd name="adj1" fmla="val 18900000"/>
            <a:gd name="adj2" fmla="val 2700000"/>
            <a:gd name="adj3" fmla="val 350"/>
          </a:avLst>
        </a:prstGeom>
        <a:noFill/>
        <a:ln w="12700" cap="flat" cmpd="sng" algn="ctr">
          <a:solidFill>
            <a:schemeClr val="dk2">
              <a:shade val="6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DBE08EEF-283C-44AE-8574-8F148829D78B}">
      <dsp:nvSpPr>
        <dsp:cNvPr id="0" name=""/>
        <dsp:cNvSpPr/>
      </dsp:nvSpPr>
      <dsp:spPr>
        <a:xfrm>
          <a:off x="321962" y="208644"/>
          <a:ext cx="6185767" cy="417105"/>
        </a:xfrm>
        <a:prstGeom prst="rect">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31078" tIns="55880" rIns="55880" bIns="55880" numCol="1" spcCol="1270" anchor="ctr" anchorCtr="0">
          <a:noAutofit/>
        </a:bodyPr>
        <a:lstStyle/>
        <a:p>
          <a:pPr lvl="0" algn="l" defTabSz="977900">
            <a:lnSpc>
              <a:spcPct val="90000"/>
            </a:lnSpc>
            <a:spcBef>
              <a:spcPct val="0"/>
            </a:spcBef>
            <a:spcAft>
              <a:spcPct val="35000"/>
            </a:spcAft>
          </a:pPr>
          <a:r>
            <a:rPr lang="en-US" sz="2200" kern="1200" dirty="0">
              <a:solidFill>
                <a:srgbClr val="191919"/>
              </a:solidFill>
              <a:latin typeface="Times New Roman" panose="02020603050405020304" pitchFamily="18" charset="0"/>
              <a:cs typeface="Times New Roman" panose="02020603050405020304" pitchFamily="18" charset="0"/>
            </a:rPr>
            <a:t>Contract (</a:t>
          </a:r>
          <a:r>
            <a:rPr lang="en-US" sz="2200" kern="1200" dirty="0" err="1">
              <a:solidFill>
                <a:srgbClr val="191919"/>
              </a:solidFill>
              <a:latin typeface="Times New Roman" panose="02020603050405020304" pitchFamily="18" charset="0"/>
              <a:cs typeface="Times New Roman" panose="02020603050405020304" pitchFamily="18" charset="0"/>
            </a:rPr>
            <a:t>Hợp</a:t>
          </a:r>
          <a:r>
            <a:rPr lang="en-US" sz="2200" kern="1200" dirty="0">
              <a:solidFill>
                <a:srgbClr val="191919"/>
              </a:solidFill>
              <a:latin typeface="Times New Roman" panose="02020603050405020304" pitchFamily="18" charset="0"/>
              <a:cs typeface="Times New Roman" panose="02020603050405020304" pitchFamily="18" charset="0"/>
            </a:rPr>
            <a:t> </a:t>
          </a:r>
          <a:r>
            <a:rPr lang="en-US" sz="2200" kern="1200" dirty="0" err="1">
              <a:solidFill>
                <a:srgbClr val="191919"/>
              </a:solidFill>
              <a:latin typeface="Times New Roman" panose="02020603050405020304" pitchFamily="18" charset="0"/>
              <a:cs typeface="Times New Roman" panose="02020603050405020304" pitchFamily="18" charset="0"/>
            </a:rPr>
            <a:t>đồng</a:t>
          </a:r>
          <a:r>
            <a:rPr lang="en-US" sz="2200" kern="1200" dirty="0">
              <a:solidFill>
                <a:srgbClr val="191919"/>
              </a:solidFill>
              <a:latin typeface="Times New Roman" panose="02020603050405020304" pitchFamily="18" charset="0"/>
              <a:cs typeface="Times New Roman" panose="02020603050405020304" pitchFamily="18" charset="0"/>
            </a:rPr>
            <a:t>), </a:t>
          </a:r>
          <a:r>
            <a:rPr lang="en-US" sz="2200" kern="1200" dirty="0" err="1">
              <a:solidFill>
                <a:srgbClr val="191919"/>
              </a:solidFill>
              <a:latin typeface="Times New Roman" panose="02020603050405020304" pitchFamily="18" charset="0"/>
              <a:cs typeface="Times New Roman" panose="02020603050405020304" pitchFamily="18" charset="0"/>
            </a:rPr>
            <a:t>đơn</a:t>
          </a:r>
          <a:r>
            <a:rPr lang="en-US" sz="2200" kern="1200" dirty="0">
              <a:solidFill>
                <a:srgbClr val="191919"/>
              </a:solidFill>
              <a:latin typeface="Times New Roman" panose="02020603050405020304" pitchFamily="18" charset="0"/>
              <a:cs typeface="Times New Roman" panose="02020603050405020304" pitchFamily="18" charset="0"/>
            </a:rPr>
            <a:t> </a:t>
          </a:r>
          <a:r>
            <a:rPr lang="en-US" sz="2200" kern="1200" dirty="0" err="1">
              <a:solidFill>
                <a:srgbClr val="191919"/>
              </a:solidFill>
              <a:latin typeface="Times New Roman" panose="02020603050405020304" pitchFamily="18" charset="0"/>
              <a:cs typeface="Times New Roman" panose="02020603050405020304" pitchFamily="18" charset="0"/>
            </a:rPr>
            <a:t>đặt</a:t>
          </a:r>
          <a:r>
            <a:rPr lang="en-US" sz="2200" kern="1200" dirty="0">
              <a:solidFill>
                <a:srgbClr val="191919"/>
              </a:solidFill>
              <a:latin typeface="Times New Roman" panose="02020603050405020304" pitchFamily="18" charset="0"/>
              <a:cs typeface="Times New Roman" panose="02020603050405020304" pitchFamily="18" charset="0"/>
            </a:rPr>
            <a:t> </a:t>
          </a:r>
          <a:r>
            <a:rPr lang="en-US" sz="2200" kern="1200" dirty="0" err="1">
              <a:solidFill>
                <a:srgbClr val="191919"/>
              </a:solidFill>
              <a:latin typeface="Times New Roman" panose="02020603050405020304" pitchFamily="18" charset="0"/>
              <a:cs typeface="Times New Roman" panose="02020603050405020304" pitchFamily="18" charset="0"/>
            </a:rPr>
            <a:t>hàng</a:t>
          </a:r>
          <a:endParaRPr lang="en-US" sz="2200" kern="1200" dirty="0">
            <a:solidFill>
              <a:srgbClr val="191919"/>
            </a:solidFill>
            <a:latin typeface="Times New Roman" panose="02020603050405020304" pitchFamily="18" charset="0"/>
            <a:cs typeface="Times New Roman" panose="02020603050405020304" pitchFamily="18" charset="0"/>
          </a:endParaRPr>
        </a:p>
      </dsp:txBody>
      <dsp:txXfrm>
        <a:off x="321962" y="208644"/>
        <a:ext cx="6185767" cy="417105"/>
      </dsp:txXfrm>
    </dsp:sp>
    <dsp:sp modelId="{9A4D049E-49F6-49A9-891C-6FCE036D1C16}">
      <dsp:nvSpPr>
        <dsp:cNvPr id="0" name=""/>
        <dsp:cNvSpPr/>
      </dsp:nvSpPr>
      <dsp:spPr>
        <a:xfrm>
          <a:off x="61271" y="156506"/>
          <a:ext cx="521382" cy="521382"/>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618D6474-D70B-4434-B4E0-32587C89A8F3}">
      <dsp:nvSpPr>
        <dsp:cNvPr id="0" name=""/>
        <dsp:cNvSpPr/>
      </dsp:nvSpPr>
      <dsp:spPr>
        <a:xfrm>
          <a:off x="699689" y="834670"/>
          <a:ext cx="5808040" cy="417105"/>
        </a:xfrm>
        <a:prstGeom prst="rect">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31078" tIns="55880" rIns="55880" bIns="55880" numCol="1" spcCol="1270" anchor="ctr" anchorCtr="0">
          <a:noAutofit/>
        </a:bodyPr>
        <a:lstStyle/>
        <a:p>
          <a:pPr lvl="0" algn="l" defTabSz="977900">
            <a:lnSpc>
              <a:spcPct val="90000"/>
            </a:lnSpc>
            <a:spcBef>
              <a:spcPct val="0"/>
            </a:spcBef>
            <a:spcAft>
              <a:spcPct val="35000"/>
            </a:spcAft>
          </a:pPr>
          <a:r>
            <a:rPr lang="vi-VN" sz="2200" kern="1200" dirty="0">
              <a:solidFill>
                <a:srgbClr val="191919"/>
              </a:solidFill>
              <a:latin typeface="Times New Roman" panose="02020603050405020304" pitchFamily="18" charset="0"/>
              <a:cs typeface="Times New Roman" panose="02020603050405020304" pitchFamily="18" charset="0"/>
            </a:rPr>
            <a:t>Invoice (Hóa đơn)</a:t>
          </a:r>
          <a:endParaRPr lang="en-US" sz="2200" kern="1200" dirty="0">
            <a:solidFill>
              <a:srgbClr val="191919"/>
            </a:solidFill>
            <a:latin typeface="Times New Roman" panose="02020603050405020304" pitchFamily="18" charset="0"/>
            <a:cs typeface="Times New Roman" panose="02020603050405020304" pitchFamily="18" charset="0"/>
          </a:endParaRPr>
        </a:p>
      </dsp:txBody>
      <dsp:txXfrm>
        <a:off x="699689" y="834670"/>
        <a:ext cx="5808040" cy="417105"/>
      </dsp:txXfrm>
    </dsp:sp>
    <dsp:sp modelId="{0736B56C-17B5-4C7F-8FC1-99A818EE48D7}">
      <dsp:nvSpPr>
        <dsp:cNvPr id="0" name=""/>
        <dsp:cNvSpPr/>
      </dsp:nvSpPr>
      <dsp:spPr>
        <a:xfrm>
          <a:off x="438998" y="782532"/>
          <a:ext cx="521382" cy="521382"/>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559D0DA6-602A-4418-8AB5-64D4B1DAD853}">
      <dsp:nvSpPr>
        <dsp:cNvPr id="0" name=""/>
        <dsp:cNvSpPr/>
      </dsp:nvSpPr>
      <dsp:spPr>
        <a:xfrm>
          <a:off x="906682" y="1460237"/>
          <a:ext cx="5601048" cy="417105"/>
        </a:xfrm>
        <a:prstGeom prst="rect">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31078" tIns="55880" rIns="55880" bIns="55880" numCol="1" spcCol="1270" anchor="ctr" anchorCtr="0">
          <a:noAutofit/>
        </a:bodyPr>
        <a:lstStyle/>
        <a:p>
          <a:pPr lvl="0" algn="l" defTabSz="977900">
            <a:lnSpc>
              <a:spcPct val="90000"/>
            </a:lnSpc>
            <a:spcBef>
              <a:spcPct val="0"/>
            </a:spcBef>
            <a:spcAft>
              <a:spcPct val="35000"/>
            </a:spcAft>
          </a:pPr>
          <a:r>
            <a:rPr lang="en-US" sz="2200" kern="1200" dirty="0">
              <a:solidFill>
                <a:srgbClr val="191919"/>
              </a:solidFill>
              <a:latin typeface="Times New Roman" panose="02020603050405020304" pitchFamily="18" charset="0"/>
              <a:cs typeface="Times New Roman" panose="02020603050405020304" pitchFamily="18" charset="0"/>
            </a:rPr>
            <a:t>Packing list (Phiếu đóng gói)</a:t>
          </a:r>
        </a:p>
      </dsp:txBody>
      <dsp:txXfrm>
        <a:off x="906682" y="1460237"/>
        <a:ext cx="5601048" cy="417105"/>
      </dsp:txXfrm>
    </dsp:sp>
    <dsp:sp modelId="{CED2AFD0-A02B-4BFB-9F85-046C25F35127}">
      <dsp:nvSpPr>
        <dsp:cNvPr id="0" name=""/>
        <dsp:cNvSpPr/>
      </dsp:nvSpPr>
      <dsp:spPr>
        <a:xfrm>
          <a:off x="645990" y="1408099"/>
          <a:ext cx="521382" cy="521382"/>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A9DC4DA7-14DF-4A1D-94DF-FAA17AE5594B}">
      <dsp:nvSpPr>
        <dsp:cNvPr id="0" name=""/>
        <dsp:cNvSpPr/>
      </dsp:nvSpPr>
      <dsp:spPr>
        <a:xfrm>
          <a:off x="972772" y="2086264"/>
          <a:ext cx="5534957" cy="417105"/>
        </a:xfrm>
        <a:prstGeom prst="rect">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31078" tIns="55880" rIns="55880" bIns="55880" numCol="1" spcCol="1270" anchor="ctr" anchorCtr="0">
          <a:noAutofit/>
        </a:bodyPr>
        <a:lstStyle/>
        <a:p>
          <a:pPr lvl="0" algn="l" defTabSz="977900">
            <a:lnSpc>
              <a:spcPct val="90000"/>
            </a:lnSpc>
            <a:spcBef>
              <a:spcPct val="0"/>
            </a:spcBef>
            <a:spcAft>
              <a:spcPct val="35000"/>
            </a:spcAft>
          </a:pPr>
          <a:r>
            <a:rPr lang="it-IT" sz="2200" kern="1200" dirty="0">
              <a:solidFill>
                <a:srgbClr val="191919"/>
              </a:solidFill>
              <a:latin typeface="Times New Roman" panose="02020603050405020304" pitchFamily="18" charset="0"/>
              <a:cs typeface="Times New Roman" panose="02020603050405020304" pitchFamily="18" charset="0"/>
            </a:rPr>
            <a:t>Specification (tờ kê chi tiết)</a:t>
          </a:r>
          <a:endParaRPr lang="en-US" sz="2200" kern="1200" dirty="0">
            <a:solidFill>
              <a:srgbClr val="191919"/>
            </a:solidFill>
            <a:latin typeface="Times New Roman" panose="02020603050405020304" pitchFamily="18" charset="0"/>
            <a:cs typeface="Times New Roman" panose="02020603050405020304" pitchFamily="18" charset="0"/>
          </a:endParaRPr>
        </a:p>
      </dsp:txBody>
      <dsp:txXfrm>
        <a:off x="972772" y="2086264"/>
        <a:ext cx="5534957" cy="417105"/>
      </dsp:txXfrm>
    </dsp:sp>
    <dsp:sp modelId="{70835CD7-E4FC-47F6-9268-62CD1D17C979}">
      <dsp:nvSpPr>
        <dsp:cNvPr id="0" name=""/>
        <dsp:cNvSpPr/>
      </dsp:nvSpPr>
      <dsp:spPr>
        <a:xfrm>
          <a:off x="712081" y="2034125"/>
          <a:ext cx="521382" cy="521382"/>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09DB08FA-F552-4F95-87C3-71E70F24C2F2}">
      <dsp:nvSpPr>
        <dsp:cNvPr id="0" name=""/>
        <dsp:cNvSpPr/>
      </dsp:nvSpPr>
      <dsp:spPr>
        <a:xfrm>
          <a:off x="906682" y="2712290"/>
          <a:ext cx="5601048" cy="417105"/>
        </a:xfrm>
        <a:prstGeom prst="rect">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31078" tIns="55880" rIns="55880" bIns="55880" numCol="1" spcCol="1270" anchor="ctr" anchorCtr="0">
          <a:noAutofit/>
        </a:bodyPr>
        <a:lstStyle/>
        <a:p>
          <a:pPr lvl="0" algn="l" defTabSz="977900">
            <a:lnSpc>
              <a:spcPct val="90000"/>
            </a:lnSpc>
            <a:spcBef>
              <a:spcPct val="0"/>
            </a:spcBef>
            <a:spcAft>
              <a:spcPct val="35000"/>
            </a:spcAft>
          </a:pPr>
          <a:r>
            <a:rPr lang="en-US" sz="2200" kern="1200" dirty="0">
              <a:solidFill>
                <a:srgbClr val="191919"/>
              </a:solidFill>
              <a:latin typeface="Times New Roman" panose="02020603050405020304" pitchFamily="18" charset="0"/>
              <a:cs typeface="Times New Roman" panose="02020603050405020304" pitchFamily="18" charset="0"/>
            </a:rPr>
            <a:t>Bill of lading (Vận đơn đường </a:t>
          </a:r>
          <a:r>
            <a:rPr lang="en-US" sz="2200" kern="1200" dirty="0" err="1">
              <a:solidFill>
                <a:srgbClr val="191919"/>
              </a:solidFill>
              <a:latin typeface="Times New Roman" panose="02020603050405020304" pitchFamily="18" charset="0"/>
              <a:cs typeface="Times New Roman" panose="02020603050405020304" pitchFamily="18" charset="0"/>
            </a:rPr>
            <a:t>biển</a:t>
          </a:r>
          <a:r>
            <a:rPr lang="en-US" sz="2200" kern="1200" dirty="0">
              <a:solidFill>
                <a:srgbClr val="191919"/>
              </a:solidFill>
              <a:latin typeface="Times New Roman" panose="02020603050405020304" pitchFamily="18" charset="0"/>
              <a:cs typeface="Times New Roman" panose="02020603050405020304" pitchFamily="18" charset="0"/>
            </a:rPr>
            <a:t>)</a:t>
          </a:r>
        </a:p>
      </dsp:txBody>
      <dsp:txXfrm>
        <a:off x="906682" y="2712290"/>
        <a:ext cx="5601048" cy="417105"/>
      </dsp:txXfrm>
    </dsp:sp>
    <dsp:sp modelId="{B8DAE6F6-6BFC-4D64-AEA6-DE1B3DCA26E6}">
      <dsp:nvSpPr>
        <dsp:cNvPr id="0" name=""/>
        <dsp:cNvSpPr/>
      </dsp:nvSpPr>
      <dsp:spPr>
        <a:xfrm>
          <a:off x="645990" y="2660151"/>
          <a:ext cx="521382" cy="521382"/>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00B93734-F60B-4D1C-B03A-977443B805C6}">
      <dsp:nvSpPr>
        <dsp:cNvPr id="0" name=""/>
        <dsp:cNvSpPr/>
      </dsp:nvSpPr>
      <dsp:spPr>
        <a:xfrm>
          <a:off x="699689" y="3337857"/>
          <a:ext cx="5808040" cy="417105"/>
        </a:xfrm>
        <a:prstGeom prst="rect">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31078" tIns="55880" rIns="55880" bIns="55880" numCol="1" spcCol="1270" anchor="ctr" anchorCtr="0">
          <a:noAutofit/>
        </a:bodyPr>
        <a:lstStyle/>
        <a:p>
          <a:pPr lvl="0" algn="l" defTabSz="977900">
            <a:lnSpc>
              <a:spcPct val="90000"/>
            </a:lnSpc>
            <a:spcBef>
              <a:spcPct val="0"/>
            </a:spcBef>
            <a:spcAft>
              <a:spcPct val="35000"/>
            </a:spcAft>
          </a:pPr>
          <a:r>
            <a:rPr lang="en-US" sz="2200" kern="1200" dirty="0">
              <a:solidFill>
                <a:srgbClr val="191919"/>
              </a:solidFill>
              <a:latin typeface="Times New Roman" panose="02020603050405020304" pitchFamily="18" charset="0"/>
              <a:cs typeface="Times New Roman" panose="02020603050405020304" pitchFamily="18" charset="0"/>
            </a:rPr>
            <a:t>Insurance Certificate (GCN </a:t>
          </a:r>
          <a:r>
            <a:rPr lang="en-US" sz="2200" kern="1200" dirty="0" err="1">
              <a:solidFill>
                <a:srgbClr val="191919"/>
              </a:solidFill>
              <a:latin typeface="Times New Roman" panose="02020603050405020304" pitchFamily="18" charset="0"/>
              <a:cs typeface="Times New Roman" panose="02020603050405020304" pitchFamily="18" charset="0"/>
            </a:rPr>
            <a:t>bảo</a:t>
          </a:r>
          <a:r>
            <a:rPr lang="en-US" sz="2200" kern="1200" dirty="0">
              <a:solidFill>
                <a:srgbClr val="191919"/>
              </a:solidFill>
              <a:latin typeface="Times New Roman" panose="02020603050405020304" pitchFamily="18" charset="0"/>
              <a:cs typeface="Times New Roman" panose="02020603050405020304" pitchFamily="18" charset="0"/>
            </a:rPr>
            <a:t> </a:t>
          </a:r>
          <a:r>
            <a:rPr lang="en-US" sz="2200" kern="1200" dirty="0" err="1">
              <a:solidFill>
                <a:srgbClr val="191919"/>
              </a:solidFill>
              <a:latin typeface="Times New Roman" panose="02020603050405020304" pitchFamily="18" charset="0"/>
              <a:cs typeface="Times New Roman" panose="02020603050405020304" pitchFamily="18" charset="0"/>
            </a:rPr>
            <a:t>hiểm</a:t>
          </a:r>
          <a:r>
            <a:rPr lang="en-US" sz="2200" kern="1200" dirty="0">
              <a:solidFill>
                <a:srgbClr val="191919"/>
              </a:solidFill>
              <a:latin typeface="Times New Roman" panose="02020603050405020304" pitchFamily="18" charset="0"/>
              <a:cs typeface="Times New Roman" panose="02020603050405020304" pitchFamily="18" charset="0"/>
            </a:rPr>
            <a:t>)</a:t>
          </a:r>
        </a:p>
      </dsp:txBody>
      <dsp:txXfrm>
        <a:off x="699689" y="3337857"/>
        <a:ext cx="5808040" cy="417105"/>
      </dsp:txXfrm>
    </dsp:sp>
    <dsp:sp modelId="{01088483-330F-4677-9342-A04427F934F4}">
      <dsp:nvSpPr>
        <dsp:cNvPr id="0" name=""/>
        <dsp:cNvSpPr/>
      </dsp:nvSpPr>
      <dsp:spPr>
        <a:xfrm>
          <a:off x="438998" y="3285718"/>
          <a:ext cx="521382" cy="521382"/>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41F13FB5-8A24-4C1E-95A1-6D419514A0F7}">
      <dsp:nvSpPr>
        <dsp:cNvPr id="0" name=""/>
        <dsp:cNvSpPr/>
      </dsp:nvSpPr>
      <dsp:spPr>
        <a:xfrm>
          <a:off x="321962" y="3963883"/>
          <a:ext cx="6185767" cy="417105"/>
        </a:xfrm>
        <a:prstGeom prst="rect">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31078" tIns="55880" rIns="55880" bIns="55880" numCol="1" spcCol="1270" anchor="ctr" anchorCtr="0">
          <a:noAutofit/>
        </a:bodyPr>
        <a:lstStyle/>
        <a:p>
          <a:pPr lvl="0" algn="l" defTabSz="977900">
            <a:lnSpc>
              <a:spcPct val="90000"/>
            </a:lnSpc>
            <a:spcBef>
              <a:spcPct val="0"/>
            </a:spcBef>
            <a:spcAft>
              <a:spcPct val="35000"/>
            </a:spcAft>
          </a:pPr>
          <a:r>
            <a:rPr lang="en-US" sz="2200" kern="1200" spc="-20" dirty="0">
              <a:solidFill>
                <a:srgbClr val="191919"/>
              </a:solidFill>
              <a:latin typeface="Times New Roman" panose="02020603050405020304" pitchFamily="18" charset="0"/>
              <a:cs typeface="Times New Roman" panose="02020603050405020304" pitchFamily="18" charset="0"/>
            </a:rPr>
            <a:t>Certificate</a:t>
          </a:r>
          <a:r>
            <a:rPr lang="en-US" sz="2200" kern="1200" spc="-60" dirty="0">
              <a:solidFill>
                <a:srgbClr val="191919"/>
              </a:solidFill>
              <a:latin typeface="Times New Roman" panose="02020603050405020304" pitchFamily="18" charset="0"/>
              <a:cs typeface="Times New Roman" panose="02020603050405020304" pitchFamily="18" charset="0"/>
            </a:rPr>
            <a:t> </a:t>
          </a:r>
          <a:r>
            <a:rPr lang="en-US" sz="2200" kern="1200" dirty="0">
              <a:solidFill>
                <a:srgbClr val="191919"/>
              </a:solidFill>
              <a:latin typeface="Times New Roman" panose="02020603050405020304" pitchFamily="18" charset="0"/>
              <a:cs typeface="Times New Roman" panose="02020603050405020304" pitchFamily="18" charset="0"/>
            </a:rPr>
            <a:t>of</a:t>
          </a:r>
          <a:r>
            <a:rPr lang="en-US" sz="2200" kern="1200" spc="-45" dirty="0">
              <a:solidFill>
                <a:srgbClr val="191919"/>
              </a:solidFill>
              <a:latin typeface="Times New Roman" panose="02020603050405020304" pitchFamily="18" charset="0"/>
              <a:cs typeface="Times New Roman" panose="02020603050405020304" pitchFamily="18" charset="0"/>
            </a:rPr>
            <a:t> </a:t>
          </a:r>
          <a:r>
            <a:rPr lang="en-US" sz="2200" kern="1200" spc="-25" dirty="0">
              <a:solidFill>
                <a:srgbClr val="191919"/>
              </a:solidFill>
              <a:latin typeface="Times New Roman" panose="02020603050405020304" pitchFamily="18" charset="0"/>
              <a:cs typeface="Times New Roman" panose="02020603050405020304" pitchFamily="18" charset="0"/>
            </a:rPr>
            <a:t>Origin</a:t>
          </a:r>
          <a:r>
            <a:rPr lang="en-US" sz="2200" kern="1200" spc="-65" dirty="0">
              <a:solidFill>
                <a:srgbClr val="191919"/>
              </a:solidFill>
              <a:latin typeface="Times New Roman" panose="02020603050405020304" pitchFamily="18" charset="0"/>
              <a:cs typeface="Times New Roman" panose="02020603050405020304" pitchFamily="18" charset="0"/>
            </a:rPr>
            <a:t> </a:t>
          </a:r>
          <a:r>
            <a:rPr lang="en-US" sz="2200" kern="1200" spc="-45" dirty="0">
              <a:solidFill>
                <a:srgbClr val="191919"/>
              </a:solidFill>
              <a:latin typeface="Times New Roman" panose="02020603050405020304" pitchFamily="18" charset="0"/>
              <a:cs typeface="Times New Roman" panose="02020603050405020304" pitchFamily="18" charset="0"/>
            </a:rPr>
            <a:t>(</a:t>
          </a:r>
          <a:r>
            <a:rPr lang="en-US" sz="2200" kern="1200" spc="-45" dirty="0" err="1">
              <a:solidFill>
                <a:srgbClr val="191919"/>
              </a:solidFill>
              <a:latin typeface="Times New Roman" panose="02020603050405020304" pitchFamily="18" charset="0"/>
              <a:cs typeface="Times New Roman" panose="02020603050405020304" pitchFamily="18" charset="0"/>
            </a:rPr>
            <a:t>Giấy</a:t>
          </a:r>
          <a:r>
            <a:rPr lang="en-US" sz="2200" kern="1200" spc="-45" dirty="0">
              <a:solidFill>
                <a:srgbClr val="191919"/>
              </a:solidFill>
              <a:latin typeface="Times New Roman" panose="02020603050405020304" pitchFamily="18" charset="0"/>
              <a:cs typeface="Times New Roman" panose="02020603050405020304" pitchFamily="18" charset="0"/>
            </a:rPr>
            <a:t> </a:t>
          </a:r>
          <a:r>
            <a:rPr lang="en-US" sz="2200" kern="1200" spc="-40" dirty="0" err="1">
              <a:solidFill>
                <a:srgbClr val="191919"/>
              </a:solidFill>
              <a:latin typeface="Times New Roman" panose="02020603050405020304" pitchFamily="18" charset="0"/>
              <a:cs typeface="Times New Roman" panose="02020603050405020304" pitchFamily="18" charset="0"/>
            </a:rPr>
            <a:t>chứng</a:t>
          </a:r>
          <a:r>
            <a:rPr lang="en-US" sz="2200" kern="1200" spc="-50" dirty="0">
              <a:solidFill>
                <a:srgbClr val="191919"/>
              </a:solidFill>
              <a:latin typeface="Times New Roman" panose="02020603050405020304" pitchFamily="18" charset="0"/>
              <a:cs typeface="Times New Roman" panose="02020603050405020304" pitchFamily="18" charset="0"/>
            </a:rPr>
            <a:t> </a:t>
          </a:r>
          <a:r>
            <a:rPr lang="en-US" sz="2200" kern="1200" spc="-30" dirty="0" err="1">
              <a:solidFill>
                <a:srgbClr val="191919"/>
              </a:solidFill>
              <a:latin typeface="Times New Roman" panose="02020603050405020304" pitchFamily="18" charset="0"/>
              <a:cs typeface="Times New Roman" panose="02020603050405020304" pitchFamily="18" charset="0"/>
            </a:rPr>
            <a:t>nhận</a:t>
          </a:r>
          <a:r>
            <a:rPr lang="en-US" sz="2200" kern="1200" spc="-50" dirty="0">
              <a:solidFill>
                <a:srgbClr val="191919"/>
              </a:solidFill>
              <a:latin typeface="Times New Roman" panose="02020603050405020304" pitchFamily="18" charset="0"/>
              <a:cs typeface="Times New Roman" panose="02020603050405020304" pitchFamily="18" charset="0"/>
            </a:rPr>
            <a:t> </a:t>
          </a:r>
          <a:r>
            <a:rPr lang="en-US" sz="2200" kern="1200" spc="-30" dirty="0" err="1">
              <a:solidFill>
                <a:srgbClr val="191919"/>
              </a:solidFill>
              <a:latin typeface="Times New Roman" panose="02020603050405020304" pitchFamily="18" charset="0"/>
              <a:cs typeface="Times New Roman" panose="02020603050405020304" pitchFamily="18" charset="0"/>
            </a:rPr>
            <a:t>xuất</a:t>
          </a:r>
          <a:r>
            <a:rPr lang="en-US" sz="2200" kern="1200" spc="-40" dirty="0">
              <a:solidFill>
                <a:srgbClr val="191919"/>
              </a:solidFill>
              <a:latin typeface="Times New Roman" panose="02020603050405020304" pitchFamily="18" charset="0"/>
              <a:cs typeface="Times New Roman" panose="02020603050405020304" pitchFamily="18" charset="0"/>
            </a:rPr>
            <a:t> </a:t>
          </a:r>
          <a:r>
            <a:rPr lang="en-US" sz="2200" kern="1200" spc="-40" dirty="0" err="1">
              <a:solidFill>
                <a:srgbClr val="191919"/>
              </a:solidFill>
              <a:latin typeface="Times New Roman" panose="02020603050405020304" pitchFamily="18" charset="0"/>
              <a:cs typeface="Times New Roman" panose="02020603050405020304" pitchFamily="18" charset="0"/>
            </a:rPr>
            <a:t>xứ</a:t>
          </a:r>
          <a:r>
            <a:rPr lang="en-US" sz="2200" kern="1200" spc="-40" dirty="0">
              <a:solidFill>
                <a:srgbClr val="191919"/>
              </a:solidFill>
              <a:latin typeface="Times New Roman" panose="02020603050405020304" pitchFamily="18" charset="0"/>
              <a:cs typeface="Times New Roman" panose="02020603050405020304" pitchFamily="18" charset="0"/>
            </a:rPr>
            <a:t>)</a:t>
          </a:r>
          <a:endParaRPr lang="en-US" sz="2200" kern="1200" dirty="0">
            <a:solidFill>
              <a:srgbClr val="191919"/>
            </a:solidFill>
            <a:latin typeface="Times New Roman" panose="02020603050405020304" pitchFamily="18" charset="0"/>
            <a:cs typeface="Times New Roman" panose="02020603050405020304" pitchFamily="18" charset="0"/>
          </a:endParaRPr>
        </a:p>
      </dsp:txBody>
      <dsp:txXfrm>
        <a:off x="321962" y="3963883"/>
        <a:ext cx="6185767" cy="417105"/>
      </dsp:txXfrm>
    </dsp:sp>
    <dsp:sp modelId="{FB345541-D00B-4232-BAFD-C65353B3635A}">
      <dsp:nvSpPr>
        <dsp:cNvPr id="0" name=""/>
        <dsp:cNvSpPr/>
      </dsp:nvSpPr>
      <dsp:spPr>
        <a:xfrm>
          <a:off x="61271" y="3911745"/>
          <a:ext cx="521382" cy="521382"/>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CFD3A8-33C1-478E-B6F1-995F082209D9}">
      <dsp:nvSpPr>
        <dsp:cNvPr id="0" name=""/>
        <dsp:cNvSpPr/>
      </dsp:nvSpPr>
      <dsp:spPr>
        <a:xfrm>
          <a:off x="-5189028" y="-794817"/>
          <a:ext cx="6179268" cy="6179268"/>
        </a:xfrm>
        <a:prstGeom prst="blockArc">
          <a:avLst>
            <a:gd name="adj1" fmla="val 18900000"/>
            <a:gd name="adj2" fmla="val 2700000"/>
            <a:gd name="adj3" fmla="val 350"/>
          </a:avLst>
        </a:prstGeom>
        <a:noFill/>
        <a:ln w="12700" cap="flat" cmpd="sng" algn="ctr">
          <a:solidFill>
            <a:schemeClr val="dk2">
              <a:shade val="6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DBE08EEF-283C-44AE-8574-8F148829D78B}">
      <dsp:nvSpPr>
        <dsp:cNvPr id="0" name=""/>
        <dsp:cNvSpPr/>
      </dsp:nvSpPr>
      <dsp:spPr>
        <a:xfrm>
          <a:off x="433109" y="286760"/>
          <a:ext cx="6072403" cy="573887"/>
        </a:xfrm>
        <a:prstGeom prst="rect">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5523" tIns="55880" rIns="55880" bIns="55880" numCol="1" spcCol="1270" anchor="ctr" anchorCtr="0">
          <a:noAutofit/>
        </a:bodyPr>
        <a:lstStyle/>
        <a:p>
          <a:pPr lvl="0" algn="l" defTabSz="977900">
            <a:lnSpc>
              <a:spcPct val="90000"/>
            </a:lnSpc>
            <a:spcBef>
              <a:spcPct val="0"/>
            </a:spcBef>
            <a:spcAft>
              <a:spcPct val="35000"/>
            </a:spcAft>
          </a:pPr>
          <a:r>
            <a:rPr lang="en-US" sz="2200" kern="1200" dirty="0" err="1">
              <a:solidFill>
                <a:srgbClr val="191919"/>
              </a:solidFill>
              <a:latin typeface="Times New Roman" panose="02020603050405020304" pitchFamily="18" charset="0"/>
              <a:cs typeface="Times New Roman" panose="02020603050405020304" pitchFamily="18" charset="0"/>
            </a:rPr>
            <a:t>Tờ</a:t>
          </a:r>
          <a:r>
            <a:rPr lang="en-US" sz="2200" kern="1200" dirty="0">
              <a:solidFill>
                <a:srgbClr val="191919"/>
              </a:solidFill>
              <a:latin typeface="Times New Roman" panose="02020603050405020304" pitchFamily="18" charset="0"/>
              <a:cs typeface="Times New Roman" panose="02020603050405020304" pitchFamily="18" charset="0"/>
            </a:rPr>
            <a:t> </a:t>
          </a:r>
          <a:r>
            <a:rPr lang="en-US" sz="2200" kern="1200" dirty="0" err="1">
              <a:solidFill>
                <a:srgbClr val="191919"/>
              </a:solidFill>
              <a:latin typeface="Times New Roman" panose="02020603050405020304" pitchFamily="18" charset="0"/>
              <a:cs typeface="Times New Roman" panose="02020603050405020304" pitchFamily="18" charset="0"/>
            </a:rPr>
            <a:t>khai</a:t>
          </a:r>
          <a:r>
            <a:rPr lang="en-US" sz="2200" kern="1200" dirty="0">
              <a:solidFill>
                <a:srgbClr val="191919"/>
              </a:solidFill>
              <a:latin typeface="Times New Roman" panose="02020603050405020304" pitchFamily="18" charset="0"/>
              <a:cs typeface="Times New Roman" panose="02020603050405020304" pitchFamily="18" charset="0"/>
            </a:rPr>
            <a:t> </a:t>
          </a:r>
          <a:r>
            <a:rPr lang="en-US" sz="2200" kern="1200" dirty="0" err="1">
              <a:solidFill>
                <a:srgbClr val="191919"/>
              </a:solidFill>
              <a:latin typeface="Times New Roman" panose="02020603050405020304" pitchFamily="18" charset="0"/>
              <a:cs typeface="Times New Roman" panose="02020603050405020304" pitchFamily="18" charset="0"/>
            </a:rPr>
            <a:t>hải</a:t>
          </a:r>
          <a:r>
            <a:rPr lang="en-US" sz="2200" kern="1200" dirty="0">
              <a:solidFill>
                <a:srgbClr val="191919"/>
              </a:solidFill>
              <a:latin typeface="Times New Roman" panose="02020603050405020304" pitchFamily="18" charset="0"/>
              <a:cs typeface="Times New Roman" panose="02020603050405020304" pitchFamily="18" charset="0"/>
            </a:rPr>
            <a:t> </a:t>
          </a:r>
          <a:r>
            <a:rPr lang="en-US" sz="2200" kern="1200" dirty="0" err="1">
              <a:solidFill>
                <a:srgbClr val="191919"/>
              </a:solidFill>
              <a:latin typeface="Times New Roman" panose="02020603050405020304" pitchFamily="18" charset="0"/>
              <a:cs typeface="Times New Roman" panose="02020603050405020304" pitchFamily="18" charset="0"/>
            </a:rPr>
            <a:t>quan</a:t>
          </a:r>
          <a:r>
            <a:rPr lang="en-US" sz="2200" kern="1200" dirty="0">
              <a:solidFill>
                <a:srgbClr val="191919"/>
              </a:solidFill>
              <a:latin typeface="Times New Roman" panose="02020603050405020304" pitchFamily="18" charset="0"/>
              <a:cs typeface="Times New Roman" panose="02020603050405020304" pitchFamily="18" charset="0"/>
            </a:rPr>
            <a:t> (</a:t>
          </a:r>
          <a:r>
            <a:rPr lang="en-US" sz="2200" kern="1200" dirty="0" err="1">
              <a:solidFill>
                <a:srgbClr val="191919"/>
              </a:solidFill>
              <a:latin typeface="Times New Roman" panose="02020603050405020304" pitchFamily="18" charset="0"/>
              <a:cs typeface="Times New Roman" panose="02020603050405020304" pitchFamily="18" charset="0"/>
            </a:rPr>
            <a:t>tờ</a:t>
          </a:r>
          <a:r>
            <a:rPr lang="en-US" sz="2200" kern="1200" dirty="0">
              <a:solidFill>
                <a:srgbClr val="191919"/>
              </a:solidFill>
              <a:latin typeface="Times New Roman" panose="02020603050405020304" pitchFamily="18" charset="0"/>
              <a:cs typeface="Times New Roman" panose="02020603050405020304" pitchFamily="18" charset="0"/>
            </a:rPr>
            <a:t> </a:t>
          </a:r>
          <a:r>
            <a:rPr lang="en-US" sz="2200" kern="1200" dirty="0" err="1">
              <a:solidFill>
                <a:srgbClr val="191919"/>
              </a:solidFill>
              <a:latin typeface="Times New Roman" panose="02020603050405020304" pitchFamily="18" charset="0"/>
              <a:cs typeface="Times New Roman" panose="02020603050405020304" pitchFamily="18" charset="0"/>
            </a:rPr>
            <a:t>khai</a:t>
          </a:r>
          <a:r>
            <a:rPr lang="en-US" sz="2200" kern="1200" dirty="0">
              <a:solidFill>
                <a:srgbClr val="191919"/>
              </a:solidFill>
              <a:latin typeface="Times New Roman" panose="02020603050405020304" pitchFamily="18" charset="0"/>
              <a:cs typeface="Times New Roman" panose="02020603050405020304" pitchFamily="18" charset="0"/>
            </a:rPr>
            <a:t> </a:t>
          </a:r>
          <a:r>
            <a:rPr lang="en-US" sz="2200" kern="1200" dirty="0" err="1">
              <a:solidFill>
                <a:srgbClr val="191919"/>
              </a:solidFill>
              <a:latin typeface="Times New Roman" panose="02020603050405020304" pitchFamily="18" charset="0"/>
              <a:cs typeface="Times New Roman" panose="02020603050405020304" pitchFamily="18" charset="0"/>
            </a:rPr>
            <a:t>thông</a:t>
          </a:r>
          <a:r>
            <a:rPr lang="en-US" sz="2200" kern="1200" dirty="0">
              <a:solidFill>
                <a:srgbClr val="191919"/>
              </a:solidFill>
              <a:latin typeface="Times New Roman" panose="02020603050405020304" pitchFamily="18" charset="0"/>
              <a:cs typeface="Times New Roman" panose="02020603050405020304" pitchFamily="18" charset="0"/>
            </a:rPr>
            <a:t> </a:t>
          </a:r>
          <a:r>
            <a:rPr lang="en-US" sz="2200" kern="1200" dirty="0" err="1">
              <a:solidFill>
                <a:srgbClr val="191919"/>
              </a:solidFill>
              <a:latin typeface="Times New Roman" panose="02020603050405020304" pitchFamily="18" charset="0"/>
              <a:cs typeface="Times New Roman" panose="02020603050405020304" pitchFamily="18" charset="0"/>
            </a:rPr>
            <a:t>quan</a:t>
          </a:r>
          <a:r>
            <a:rPr lang="en-US" sz="2200" kern="1200" dirty="0">
              <a:solidFill>
                <a:srgbClr val="191919"/>
              </a:solidFill>
              <a:latin typeface="Times New Roman" panose="02020603050405020304" pitchFamily="18" charset="0"/>
              <a:cs typeface="Times New Roman" panose="02020603050405020304" pitchFamily="18" charset="0"/>
            </a:rPr>
            <a:t>) </a:t>
          </a:r>
        </a:p>
      </dsp:txBody>
      <dsp:txXfrm>
        <a:off x="433109" y="286760"/>
        <a:ext cx="6072403" cy="573887"/>
      </dsp:txXfrm>
    </dsp:sp>
    <dsp:sp modelId="{9A4D049E-49F6-49A9-891C-6FCE036D1C16}">
      <dsp:nvSpPr>
        <dsp:cNvPr id="0" name=""/>
        <dsp:cNvSpPr/>
      </dsp:nvSpPr>
      <dsp:spPr>
        <a:xfrm>
          <a:off x="74430" y="215024"/>
          <a:ext cx="717359" cy="717359"/>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618D6474-D70B-4434-B4E0-32587C89A8F3}">
      <dsp:nvSpPr>
        <dsp:cNvPr id="0" name=""/>
        <dsp:cNvSpPr/>
      </dsp:nvSpPr>
      <dsp:spPr>
        <a:xfrm>
          <a:off x="844341" y="1013170"/>
          <a:ext cx="5661172" cy="842180"/>
        </a:xfrm>
        <a:prstGeom prst="rect">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5523" tIns="55880" rIns="55880" bIns="55880" numCol="1" spcCol="1270" anchor="ctr" anchorCtr="0">
          <a:noAutofit/>
        </a:bodyPr>
        <a:lstStyle/>
        <a:p>
          <a:pPr lvl="0" algn="l" defTabSz="977900">
            <a:lnSpc>
              <a:spcPct val="90000"/>
            </a:lnSpc>
            <a:spcBef>
              <a:spcPct val="0"/>
            </a:spcBef>
            <a:spcAft>
              <a:spcPct val="35000"/>
            </a:spcAft>
          </a:pPr>
          <a:r>
            <a:rPr lang="en-US" sz="2200" kern="1200" dirty="0" err="1">
              <a:solidFill>
                <a:srgbClr val="191919"/>
              </a:solidFill>
              <a:latin typeface="Times New Roman" panose="02020603050405020304" pitchFamily="18" charset="0"/>
              <a:cs typeface="Times New Roman" panose="02020603050405020304" pitchFamily="18" charset="0"/>
            </a:rPr>
            <a:t>Hóa</a:t>
          </a:r>
          <a:r>
            <a:rPr lang="en-US" sz="2200" kern="1200" dirty="0">
              <a:solidFill>
                <a:srgbClr val="191919"/>
              </a:solidFill>
              <a:latin typeface="Times New Roman" panose="02020603050405020304" pitchFamily="18" charset="0"/>
              <a:cs typeface="Times New Roman" panose="02020603050405020304" pitchFamily="18" charset="0"/>
            </a:rPr>
            <a:t> </a:t>
          </a:r>
          <a:r>
            <a:rPr lang="en-US" sz="2200" kern="1200" dirty="0" err="1">
              <a:solidFill>
                <a:srgbClr val="191919"/>
              </a:solidFill>
              <a:latin typeface="Times New Roman" panose="02020603050405020304" pitchFamily="18" charset="0"/>
              <a:cs typeface="Times New Roman" panose="02020603050405020304" pitchFamily="18" charset="0"/>
            </a:rPr>
            <a:t>đơn</a:t>
          </a:r>
          <a:r>
            <a:rPr lang="en-US" sz="2200" kern="1200" dirty="0">
              <a:solidFill>
                <a:srgbClr val="191919"/>
              </a:solidFill>
              <a:latin typeface="Times New Roman" panose="02020603050405020304" pitchFamily="18" charset="0"/>
              <a:cs typeface="Times New Roman" panose="02020603050405020304" pitchFamily="18" charset="0"/>
            </a:rPr>
            <a:t> </a:t>
          </a:r>
          <a:r>
            <a:rPr lang="en-US" sz="2200" kern="1200" dirty="0" err="1">
              <a:solidFill>
                <a:srgbClr val="191919"/>
              </a:solidFill>
              <a:latin typeface="Times New Roman" panose="02020603050405020304" pitchFamily="18" charset="0"/>
              <a:cs typeface="Times New Roman" panose="02020603050405020304" pitchFamily="18" charset="0"/>
            </a:rPr>
            <a:t>liên</a:t>
          </a:r>
          <a:r>
            <a:rPr lang="en-US" sz="2200" kern="1200" dirty="0">
              <a:solidFill>
                <a:srgbClr val="191919"/>
              </a:solidFill>
              <a:latin typeface="Times New Roman" panose="02020603050405020304" pitchFamily="18" charset="0"/>
              <a:cs typeface="Times New Roman" panose="02020603050405020304" pitchFamily="18" charset="0"/>
            </a:rPr>
            <a:t> </a:t>
          </a:r>
          <a:r>
            <a:rPr lang="en-US" sz="2200" kern="1200" dirty="0" err="1">
              <a:solidFill>
                <a:srgbClr val="191919"/>
              </a:solidFill>
              <a:latin typeface="Times New Roman" panose="02020603050405020304" pitchFamily="18" charset="0"/>
              <a:cs typeface="Times New Roman" panose="02020603050405020304" pitchFamily="18" charset="0"/>
            </a:rPr>
            <a:t>quan</a:t>
          </a:r>
          <a:r>
            <a:rPr lang="en-US" sz="2200" kern="1200" dirty="0">
              <a:solidFill>
                <a:srgbClr val="191919"/>
              </a:solidFill>
              <a:latin typeface="Times New Roman" panose="02020603050405020304" pitchFamily="18" charset="0"/>
              <a:cs typeface="Times New Roman" panose="02020603050405020304" pitchFamily="18" charset="0"/>
            </a:rPr>
            <a:t>: </a:t>
          </a:r>
          <a:r>
            <a:rPr lang="en-US" sz="2200" kern="1200" dirty="0" err="1">
              <a:solidFill>
                <a:srgbClr val="191919"/>
              </a:solidFill>
              <a:latin typeface="Times New Roman" panose="02020603050405020304" pitchFamily="18" charset="0"/>
              <a:cs typeface="Times New Roman" panose="02020603050405020304" pitchFamily="18" charset="0"/>
            </a:rPr>
            <a:t>phí</a:t>
          </a:r>
          <a:r>
            <a:rPr lang="en-US" sz="2200" kern="1200" dirty="0">
              <a:solidFill>
                <a:srgbClr val="191919"/>
              </a:solidFill>
              <a:latin typeface="Times New Roman" panose="02020603050405020304" pitchFamily="18" charset="0"/>
              <a:cs typeface="Times New Roman" panose="02020603050405020304" pitchFamily="18" charset="0"/>
            </a:rPr>
            <a:t> </a:t>
          </a:r>
          <a:r>
            <a:rPr lang="vi-VN" sz="2200" kern="1200" dirty="0">
              <a:solidFill>
                <a:srgbClr val="191919"/>
              </a:solidFill>
              <a:latin typeface="Times New Roman" panose="02020603050405020304" pitchFamily="18" charset="0"/>
              <a:cs typeface="Times New Roman" panose="02020603050405020304" pitchFamily="18" charset="0"/>
            </a:rPr>
            <a:t>kiểm hóa, nâng hạ, phí chứng từ, lưu kho</a:t>
          </a:r>
          <a:r>
            <a:rPr lang="en-US" sz="2200" kern="1200" dirty="0">
              <a:solidFill>
                <a:srgbClr val="191919"/>
              </a:solidFill>
              <a:latin typeface="Times New Roman" panose="02020603050405020304" pitchFamily="18" charset="0"/>
              <a:cs typeface="Times New Roman" panose="02020603050405020304" pitchFamily="18" charset="0"/>
            </a:rPr>
            <a:t>….</a:t>
          </a:r>
        </a:p>
      </dsp:txBody>
      <dsp:txXfrm>
        <a:off x="844341" y="1013170"/>
        <a:ext cx="5661172" cy="842180"/>
      </dsp:txXfrm>
    </dsp:sp>
    <dsp:sp modelId="{0736B56C-17B5-4C7F-8FC1-99A818EE48D7}">
      <dsp:nvSpPr>
        <dsp:cNvPr id="0" name=""/>
        <dsp:cNvSpPr/>
      </dsp:nvSpPr>
      <dsp:spPr>
        <a:xfrm>
          <a:off x="485661" y="1075580"/>
          <a:ext cx="717359" cy="717359"/>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559D0DA6-602A-4418-8AB5-64D4B1DAD853}">
      <dsp:nvSpPr>
        <dsp:cNvPr id="0" name=""/>
        <dsp:cNvSpPr/>
      </dsp:nvSpPr>
      <dsp:spPr>
        <a:xfrm>
          <a:off x="970556" y="2007873"/>
          <a:ext cx="5534957" cy="573887"/>
        </a:xfrm>
        <a:prstGeom prst="rect">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5523" tIns="55880" rIns="55880" bIns="55880" numCol="1" spcCol="1270" anchor="ctr" anchorCtr="0">
          <a:noAutofit/>
        </a:bodyPr>
        <a:lstStyle/>
        <a:p>
          <a:pPr lvl="0" algn="l" defTabSz="977900">
            <a:lnSpc>
              <a:spcPct val="90000"/>
            </a:lnSpc>
            <a:spcBef>
              <a:spcPct val="0"/>
            </a:spcBef>
            <a:spcAft>
              <a:spcPct val="35000"/>
            </a:spcAft>
          </a:pPr>
          <a:r>
            <a:rPr lang="en-US" sz="2200" kern="1200" dirty="0" err="1">
              <a:solidFill>
                <a:srgbClr val="191919"/>
              </a:solidFill>
              <a:latin typeface="Times New Roman" panose="02020603050405020304" pitchFamily="18" charset="0"/>
              <a:cs typeface="Times New Roman" panose="02020603050405020304" pitchFamily="18" charset="0"/>
            </a:rPr>
            <a:t>Giấy</a:t>
          </a:r>
          <a:r>
            <a:rPr lang="en-US" sz="2200" kern="1200" dirty="0">
              <a:solidFill>
                <a:srgbClr val="191919"/>
              </a:solidFill>
              <a:latin typeface="Times New Roman" panose="02020603050405020304" pitchFamily="18" charset="0"/>
              <a:cs typeface="Times New Roman" panose="02020603050405020304" pitchFamily="18" charset="0"/>
            </a:rPr>
            <a:t> </a:t>
          </a:r>
          <a:r>
            <a:rPr lang="en-US" sz="2200" kern="1200" dirty="0" err="1">
              <a:solidFill>
                <a:srgbClr val="191919"/>
              </a:solidFill>
              <a:latin typeface="Times New Roman" panose="02020603050405020304" pitchFamily="18" charset="0"/>
              <a:cs typeface="Times New Roman" panose="02020603050405020304" pitchFamily="18" charset="0"/>
            </a:rPr>
            <a:t>nộp</a:t>
          </a:r>
          <a:r>
            <a:rPr lang="en-US" sz="2200" kern="1200" dirty="0">
              <a:solidFill>
                <a:srgbClr val="191919"/>
              </a:solidFill>
              <a:latin typeface="Times New Roman" panose="02020603050405020304" pitchFamily="18" charset="0"/>
              <a:cs typeface="Times New Roman" panose="02020603050405020304" pitchFamily="18" charset="0"/>
            </a:rPr>
            <a:t> </a:t>
          </a:r>
          <a:r>
            <a:rPr lang="en-US" sz="2200" kern="1200" dirty="0" err="1">
              <a:solidFill>
                <a:srgbClr val="191919"/>
              </a:solidFill>
              <a:latin typeface="Times New Roman" panose="02020603050405020304" pitchFamily="18" charset="0"/>
              <a:cs typeface="Times New Roman" panose="02020603050405020304" pitchFamily="18" charset="0"/>
            </a:rPr>
            <a:t>tiền</a:t>
          </a:r>
          <a:r>
            <a:rPr lang="en-US" sz="2200" kern="1200" dirty="0">
              <a:solidFill>
                <a:srgbClr val="191919"/>
              </a:solidFill>
              <a:latin typeface="Times New Roman" panose="02020603050405020304" pitchFamily="18" charset="0"/>
              <a:cs typeface="Times New Roman" panose="02020603050405020304" pitchFamily="18" charset="0"/>
            </a:rPr>
            <a:t> </a:t>
          </a:r>
          <a:r>
            <a:rPr lang="en-US" sz="2200" kern="1200" dirty="0" err="1">
              <a:solidFill>
                <a:srgbClr val="191919"/>
              </a:solidFill>
              <a:latin typeface="Times New Roman" panose="02020603050405020304" pitchFamily="18" charset="0"/>
              <a:cs typeface="Times New Roman" panose="02020603050405020304" pitchFamily="18" charset="0"/>
            </a:rPr>
            <a:t>vào</a:t>
          </a:r>
          <a:r>
            <a:rPr lang="en-US" sz="2200" kern="1200" dirty="0">
              <a:solidFill>
                <a:srgbClr val="191919"/>
              </a:solidFill>
              <a:latin typeface="Times New Roman" panose="02020603050405020304" pitchFamily="18" charset="0"/>
              <a:cs typeface="Times New Roman" panose="02020603050405020304" pitchFamily="18" charset="0"/>
            </a:rPr>
            <a:t> NSNN</a:t>
          </a:r>
        </a:p>
      </dsp:txBody>
      <dsp:txXfrm>
        <a:off x="970556" y="2007873"/>
        <a:ext cx="5534957" cy="573887"/>
      </dsp:txXfrm>
    </dsp:sp>
    <dsp:sp modelId="{CED2AFD0-A02B-4BFB-9F85-046C25F35127}">
      <dsp:nvSpPr>
        <dsp:cNvPr id="0" name=""/>
        <dsp:cNvSpPr/>
      </dsp:nvSpPr>
      <dsp:spPr>
        <a:xfrm>
          <a:off x="611876" y="1936137"/>
          <a:ext cx="717359" cy="717359"/>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A9DC4DA7-14DF-4A1D-94DF-FAA17AE5594B}">
      <dsp:nvSpPr>
        <dsp:cNvPr id="0" name=""/>
        <dsp:cNvSpPr/>
      </dsp:nvSpPr>
      <dsp:spPr>
        <a:xfrm>
          <a:off x="844341" y="2868429"/>
          <a:ext cx="5661172" cy="573887"/>
        </a:xfrm>
        <a:prstGeom prst="rect">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5523" tIns="55880" rIns="55880" bIns="55880" numCol="1" spcCol="1270" anchor="ctr" anchorCtr="0">
          <a:noAutofit/>
        </a:bodyPr>
        <a:lstStyle/>
        <a:p>
          <a:pPr lvl="0" algn="l" defTabSz="977900">
            <a:lnSpc>
              <a:spcPct val="90000"/>
            </a:lnSpc>
            <a:spcBef>
              <a:spcPct val="0"/>
            </a:spcBef>
            <a:spcAft>
              <a:spcPct val="35000"/>
            </a:spcAft>
          </a:pPr>
          <a:r>
            <a:rPr lang="en-US" sz="2200" kern="1200" dirty="0" err="1">
              <a:solidFill>
                <a:srgbClr val="191919"/>
              </a:solidFill>
              <a:latin typeface="Times New Roman" panose="02020603050405020304" pitchFamily="18" charset="0"/>
              <a:cs typeface="Times New Roman" panose="02020603050405020304" pitchFamily="18" charset="0"/>
            </a:rPr>
            <a:t>Thông</a:t>
          </a:r>
          <a:r>
            <a:rPr lang="en-US" sz="2200" kern="1200" dirty="0">
              <a:solidFill>
                <a:srgbClr val="191919"/>
              </a:solidFill>
              <a:latin typeface="Times New Roman" panose="02020603050405020304" pitchFamily="18" charset="0"/>
              <a:cs typeface="Times New Roman" panose="02020603050405020304" pitchFamily="18" charset="0"/>
            </a:rPr>
            <a:t> </a:t>
          </a:r>
          <a:r>
            <a:rPr lang="en-US" sz="2200" kern="1200" dirty="0" err="1">
              <a:solidFill>
                <a:srgbClr val="191919"/>
              </a:solidFill>
              <a:latin typeface="Times New Roman" panose="02020603050405020304" pitchFamily="18" charset="0"/>
              <a:cs typeface="Times New Roman" panose="02020603050405020304" pitchFamily="18" charset="0"/>
            </a:rPr>
            <a:t>báo</a:t>
          </a:r>
          <a:r>
            <a:rPr lang="en-US" sz="2200" kern="1200" dirty="0">
              <a:solidFill>
                <a:srgbClr val="191919"/>
              </a:solidFill>
              <a:latin typeface="Times New Roman" panose="02020603050405020304" pitchFamily="18" charset="0"/>
              <a:cs typeface="Times New Roman" panose="02020603050405020304" pitchFamily="18" charset="0"/>
            </a:rPr>
            <a:t> </a:t>
          </a:r>
          <a:r>
            <a:rPr lang="en-US" sz="2200" kern="1200" dirty="0" err="1">
              <a:solidFill>
                <a:srgbClr val="191919"/>
              </a:solidFill>
              <a:latin typeface="Times New Roman" panose="02020603050405020304" pitchFamily="18" charset="0"/>
              <a:cs typeface="Times New Roman" panose="02020603050405020304" pitchFamily="18" charset="0"/>
            </a:rPr>
            <a:t>nộp</a:t>
          </a:r>
          <a:r>
            <a:rPr lang="en-US" sz="2200" kern="1200" dirty="0">
              <a:solidFill>
                <a:srgbClr val="191919"/>
              </a:solidFill>
              <a:latin typeface="Times New Roman" panose="02020603050405020304" pitchFamily="18" charset="0"/>
              <a:cs typeface="Times New Roman" panose="02020603050405020304" pitchFamily="18" charset="0"/>
            </a:rPr>
            <a:t> </a:t>
          </a:r>
          <a:r>
            <a:rPr lang="en-US" sz="2200" kern="1200" dirty="0" err="1">
              <a:solidFill>
                <a:srgbClr val="191919"/>
              </a:solidFill>
              <a:latin typeface="Times New Roman" panose="02020603050405020304" pitchFamily="18" charset="0"/>
              <a:cs typeface="Times New Roman" panose="02020603050405020304" pitchFamily="18" charset="0"/>
            </a:rPr>
            <a:t>thuế</a:t>
          </a:r>
          <a:r>
            <a:rPr lang="en-US" sz="2200" kern="1200" dirty="0">
              <a:solidFill>
                <a:srgbClr val="191919"/>
              </a:solidFill>
              <a:latin typeface="Times New Roman" panose="02020603050405020304" pitchFamily="18" charset="0"/>
              <a:cs typeface="Times New Roman" panose="02020603050405020304" pitchFamily="18" charset="0"/>
            </a:rPr>
            <a:t>/ UNC </a:t>
          </a:r>
          <a:r>
            <a:rPr lang="en-US" sz="2200" kern="1200" dirty="0" err="1">
              <a:solidFill>
                <a:srgbClr val="191919"/>
              </a:solidFill>
              <a:latin typeface="Times New Roman" panose="02020603050405020304" pitchFamily="18" charset="0"/>
              <a:cs typeface="Times New Roman" panose="02020603050405020304" pitchFamily="18" charset="0"/>
            </a:rPr>
            <a:t>thuế</a:t>
          </a:r>
          <a:endParaRPr lang="en-US" sz="2200" kern="1200" dirty="0">
            <a:solidFill>
              <a:srgbClr val="191919"/>
            </a:solidFill>
            <a:latin typeface="Times New Roman" panose="02020603050405020304" pitchFamily="18" charset="0"/>
            <a:cs typeface="Times New Roman" panose="02020603050405020304" pitchFamily="18" charset="0"/>
          </a:endParaRPr>
        </a:p>
      </dsp:txBody>
      <dsp:txXfrm>
        <a:off x="844341" y="2868429"/>
        <a:ext cx="5661172" cy="573887"/>
      </dsp:txXfrm>
    </dsp:sp>
    <dsp:sp modelId="{70835CD7-E4FC-47F6-9268-62CD1D17C979}">
      <dsp:nvSpPr>
        <dsp:cNvPr id="0" name=""/>
        <dsp:cNvSpPr/>
      </dsp:nvSpPr>
      <dsp:spPr>
        <a:xfrm>
          <a:off x="485661" y="2796693"/>
          <a:ext cx="717359" cy="717359"/>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09DB08FA-F552-4F95-87C3-71E70F24C2F2}">
      <dsp:nvSpPr>
        <dsp:cNvPr id="0" name=""/>
        <dsp:cNvSpPr/>
      </dsp:nvSpPr>
      <dsp:spPr>
        <a:xfrm>
          <a:off x="496598" y="3724127"/>
          <a:ext cx="6072403" cy="859379"/>
        </a:xfrm>
        <a:prstGeom prst="rect">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5523" tIns="55880" rIns="55880" bIns="55880" numCol="1" spcCol="1270" anchor="ctr" anchorCtr="0">
          <a:noAutofit/>
        </a:bodyPr>
        <a:lstStyle/>
        <a:p>
          <a:pPr lvl="0" algn="l" defTabSz="977900">
            <a:lnSpc>
              <a:spcPct val="90000"/>
            </a:lnSpc>
            <a:spcBef>
              <a:spcPct val="0"/>
            </a:spcBef>
            <a:spcAft>
              <a:spcPct val="35000"/>
            </a:spcAft>
          </a:pPr>
          <a:r>
            <a:rPr lang="vi-VN" sz="2200" kern="1200" dirty="0">
              <a:solidFill>
                <a:srgbClr val="191919"/>
              </a:solidFill>
              <a:latin typeface="Times New Roman" panose="02020603050405020304" pitchFamily="18" charset="0"/>
              <a:cs typeface="Times New Roman" panose="02020603050405020304" pitchFamily="18" charset="0"/>
            </a:rPr>
            <a:t>Lệnh chi/ UNC thanh toán công nợ ngoại tệ người bán</a:t>
          </a:r>
          <a:endParaRPr lang="en-US" sz="2200" kern="1200" dirty="0">
            <a:solidFill>
              <a:srgbClr val="191919"/>
            </a:solidFill>
            <a:latin typeface="Times New Roman" panose="02020603050405020304" pitchFamily="18" charset="0"/>
            <a:cs typeface="Times New Roman" panose="02020603050405020304" pitchFamily="18" charset="0"/>
          </a:endParaRPr>
        </a:p>
      </dsp:txBody>
      <dsp:txXfrm>
        <a:off x="496598" y="3724127"/>
        <a:ext cx="6072403" cy="859379"/>
      </dsp:txXfrm>
    </dsp:sp>
    <dsp:sp modelId="{B8DAE6F6-6BFC-4D64-AEA6-DE1B3DCA26E6}">
      <dsp:nvSpPr>
        <dsp:cNvPr id="0" name=""/>
        <dsp:cNvSpPr/>
      </dsp:nvSpPr>
      <dsp:spPr>
        <a:xfrm>
          <a:off x="74430" y="3657249"/>
          <a:ext cx="717359" cy="717359"/>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A7E1C1-312D-4772-BE09-5BAA39E47F4A}">
      <dsp:nvSpPr>
        <dsp:cNvPr id="0" name=""/>
        <dsp:cNvSpPr/>
      </dsp:nvSpPr>
      <dsp:spPr>
        <a:xfrm>
          <a:off x="3544" y="212357"/>
          <a:ext cx="1549578" cy="3639285"/>
        </a:xfrm>
        <a:prstGeom prst="roundRect">
          <a:avLst>
            <a:gd name="adj" fmla="val 10000"/>
          </a:avLst>
        </a:prstGeom>
        <a:solidFill>
          <a:schemeClr val="accent1"/>
        </a:solidFill>
        <a:ln w="12700" cap="flat" cmpd="sng" algn="ctr">
          <a:solidFill>
            <a:schemeClr val="accent1">
              <a:shade val="50000"/>
            </a:schemeClr>
          </a:solidFill>
          <a:prstDash val="solid"/>
          <a:miter lim="800000"/>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b="1" kern="1200" dirty="0">
              <a:solidFill>
                <a:srgbClr val="191919"/>
              </a:solidFill>
              <a:latin typeface="Times New Roman" panose="02020603050405020304" pitchFamily="18" charset="0"/>
              <a:cs typeface="Times New Roman" panose="02020603050405020304" pitchFamily="18" charset="0"/>
            </a:rPr>
            <a:t>1. </a:t>
          </a:r>
        </a:p>
        <a:p>
          <a:pPr lvl="0" algn="ctr" defTabSz="1244600">
            <a:lnSpc>
              <a:spcPct val="90000"/>
            </a:lnSpc>
            <a:spcBef>
              <a:spcPct val="0"/>
            </a:spcBef>
            <a:spcAft>
              <a:spcPct val="35000"/>
            </a:spcAft>
          </a:pPr>
          <a:r>
            <a:rPr lang="en-US" sz="2800" b="1" kern="1200" dirty="0" err="1">
              <a:solidFill>
                <a:srgbClr val="191919"/>
              </a:solidFill>
              <a:latin typeface="Times New Roman" panose="02020603050405020304" pitchFamily="18" charset="0"/>
              <a:cs typeface="Times New Roman" panose="02020603050405020304" pitchFamily="18" charset="0"/>
            </a:rPr>
            <a:t>Ký</a:t>
          </a:r>
          <a:r>
            <a:rPr lang="en-US" sz="2800" b="1" kern="1200" dirty="0">
              <a:solidFill>
                <a:srgbClr val="191919"/>
              </a:solidFill>
              <a:latin typeface="Times New Roman" panose="02020603050405020304" pitchFamily="18" charset="0"/>
              <a:cs typeface="Times New Roman" panose="02020603050405020304" pitchFamily="18" charset="0"/>
            </a:rPr>
            <a:t> </a:t>
          </a:r>
          <a:r>
            <a:rPr lang="en-US" sz="2800" b="1" kern="1200" dirty="0" err="1">
              <a:solidFill>
                <a:srgbClr val="191919"/>
              </a:solidFill>
              <a:latin typeface="Times New Roman" panose="02020603050405020304" pitchFamily="18" charset="0"/>
              <a:cs typeface="Times New Roman" panose="02020603050405020304" pitchFamily="18" charset="0"/>
            </a:rPr>
            <a:t>hợp</a:t>
          </a:r>
          <a:r>
            <a:rPr lang="en-US" sz="2800" b="1" kern="1200" dirty="0">
              <a:solidFill>
                <a:srgbClr val="191919"/>
              </a:solidFill>
              <a:latin typeface="Times New Roman" panose="02020603050405020304" pitchFamily="18" charset="0"/>
              <a:cs typeface="Times New Roman" panose="02020603050405020304" pitchFamily="18" charset="0"/>
            </a:rPr>
            <a:t> </a:t>
          </a:r>
          <a:r>
            <a:rPr lang="en-US" sz="2800" b="1" kern="1200" dirty="0" err="1">
              <a:solidFill>
                <a:srgbClr val="191919"/>
              </a:solidFill>
              <a:latin typeface="Times New Roman" panose="02020603050405020304" pitchFamily="18" charset="0"/>
              <a:cs typeface="Times New Roman" panose="02020603050405020304" pitchFamily="18" charset="0"/>
            </a:rPr>
            <a:t>đồng</a:t>
          </a:r>
          <a:r>
            <a:rPr lang="en-US" sz="2800" b="1" kern="1200" dirty="0">
              <a:solidFill>
                <a:srgbClr val="191919"/>
              </a:solidFill>
              <a:latin typeface="Times New Roman" panose="02020603050405020304" pitchFamily="18" charset="0"/>
              <a:cs typeface="Times New Roman" panose="02020603050405020304" pitchFamily="18" charset="0"/>
            </a:rPr>
            <a:t>, </a:t>
          </a:r>
          <a:r>
            <a:rPr lang="en-US" sz="2800" b="1" kern="1200" dirty="0" err="1">
              <a:solidFill>
                <a:srgbClr val="191919"/>
              </a:solidFill>
              <a:latin typeface="Times New Roman" panose="02020603050405020304" pitchFamily="18" charset="0"/>
              <a:cs typeface="Times New Roman" panose="02020603050405020304" pitchFamily="18" charset="0"/>
            </a:rPr>
            <a:t>ký</a:t>
          </a:r>
          <a:r>
            <a:rPr lang="en-US" sz="2800" b="1" kern="1200" dirty="0">
              <a:solidFill>
                <a:srgbClr val="191919"/>
              </a:solidFill>
              <a:latin typeface="Times New Roman" panose="02020603050405020304" pitchFamily="18" charset="0"/>
              <a:cs typeface="Times New Roman" panose="02020603050405020304" pitchFamily="18" charset="0"/>
            </a:rPr>
            <a:t> </a:t>
          </a:r>
          <a:r>
            <a:rPr lang="en-US" sz="2800" b="1" kern="1200" dirty="0" err="1">
              <a:solidFill>
                <a:srgbClr val="191919"/>
              </a:solidFill>
              <a:latin typeface="Times New Roman" panose="02020603050405020304" pitchFamily="18" charset="0"/>
              <a:cs typeface="Times New Roman" panose="02020603050405020304" pitchFamily="18" charset="0"/>
            </a:rPr>
            <a:t>quỹ</a:t>
          </a:r>
          <a:r>
            <a:rPr lang="en-US" sz="2800" b="1" kern="1200" dirty="0">
              <a:solidFill>
                <a:srgbClr val="191919"/>
              </a:solidFill>
              <a:latin typeface="Times New Roman" panose="02020603050405020304" pitchFamily="18" charset="0"/>
              <a:cs typeface="Times New Roman" panose="02020603050405020304" pitchFamily="18" charset="0"/>
            </a:rPr>
            <a:t> </a:t>
          </a:r>
          <a:r>
            <a:rPr lang="en-US" sz="2800" b="1" kern="1200" dirty="0" err="1">
              <a:solidFill>
                <a:srgbClr val="191919"/>
              </a:solidFill>
              <a:latin typeface="Times New Roman" panose="02020603050405020304" pitchFamily="18" charset="0"/>
              <a:cs typeface="Times New Roman" panose="02020603050405020304" pitchFamily="18" charset="0"/>
            </a:rPr>
            <a:t>mở</a:t>
          </a:r>
          <a:r>
            <a:rPr lang="en-US" sz="2800" b="1" kern="1200" dirty="0">
              <a:solidFill>
                <a:srgbClr val="191919"/>
              </a:solidFill>
              <a:latin typeface="Times New Roman" panose="02020603050405020304" pitchFamily="18" charset="0"/>
              <a:cs typeface="Times New Roman" panose="02020603050405020304" pitchFamily="18" charset="0"/>
            </a:rPr>
            <a:t> L/C (</a:t>
          </a:r>
          <a:r>
            <a:rPr lang="en-US" sz="2800" b="1" kern="1200" dirty="0" err="1">
              <a:solidFill>
                <a:srgbClr val="191919"/>
              </a:solidFill>
              <a:latin typeface="Times New Roman" panose="02020603050405020304" pitchFamily="18" charset="0"/>
              <a:cs typeface="Times New Roman" panose="02020603050405020304" pitchFamily="18" charset="0"/>
            </a:rPr>
            <a:t>nếu</a:t>
          </a:r>
          <a:r>
            <a:rPr lang="en-US" sz="2800" b="1" kern="1200" dirty="0">
              <a:solidFill>
                <a:srgbClr val="191919"/>
              </a:solidFill>
              <a:latin typeface="Times New Roman" panose="02020603050405020304" pitchFamily="18" charset="0"/>
              <a:cs typeface="Times New Roman" panose="02020603050405020304" pitchFamily="18" charset="0"/>
            </a:rPr>
            <a:t> </a:t>
          </a:r>
          <a:r>
            <a:rPr lang="en-US" sz="2800" b="1" kern="1200" dirty="0" err="1">
              <a:solidFill>
                <a:srgbClr val="191919"/>
              </a:solidFill>
              <a:latin typeface="Times New Roman" panose="02020603050405020304" pitchFamily="18" charset="0"/>
              <a:cs typeface="Times New Roman" panose="02020603050405020304" pitchFamily="18" charset="0"/>
            </a:rPr>
            <a:t>có</a:t>
          </a:r>
          <a:r>
            <a:rPr lang="en-US" sz="2800" b="1" kern="1200" dirty="0">
              <a:solidFill>
                <a:srgbClr val="191919"/>
              </a:solidFill>
              <a:latin typeface="Times New Roman" panose="02020603050405020304" pitchFamily="18" charset="0"/>
              <a:cs typeface="Times New Roman" panose="02020603050405020304" pitchFamily="18" charset="0"/>
            </a:rPr>
            <a:t>)</a:t>
          </a:r>
        </a:p>
      </dsp:txBody>
      <dsp:txXfrm>
        <a:off x="48930" y="257743"/>
        <a:ext cx="1458806" cy="3548513"/>
      </dsp:txXfrm>
    </dsp:sp>
    <dsp:sp modelId="{2E669E88-486E-4331-BC13-7DFB5D7F8DBB}">
      <dsp:nvSpPr>
        <dsp:cNvPr id="0" name=""/>
        <dsp:cNvSpPr/>
      </dsp:nvSpPr>
      <dsp:spPr>
        <a:xfrm>
          <a:off x="1708080" y="1839852"/>
          <a:ext cx="328510" cy="384295"/>
        </a:xfrm>
        <a:prstGeom prst="rightArrow">
          <a:avLst>
            <a:gd name="adj1" fmla="val 60000"/>
            <a:gd name="adj2" fmla="val 50000"/>
          </a:avLst>
        </a:prstGeom>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w="6350" cap="flat" cmpd="sng" algn="ctr">
          <a:solidFill>
            <a:schemeClr val="accent2"/>
          </a:solidFill>
          <a:prstDash val="solid"/>
          <a:miter lim="800000"/>
        </a:ln>
        <a:effectLst/>
      </dsp:spPr>
      <dsp:style>
        <a:lnRef idx="1">
          <a:schemeClr val="accent2"/>
        </a:lnRef>
        <a:fillRef idx="3">
          <a:schemeClr val="accent2"/>
        </a:fillRef>
        <a:effectRef idx="2">
          <a:schemeClr val="accent2"/>
        </a:effectRef>
        <a:fontRef idx="minor">
          <a:schemeClr val="lt1"/>
        </a:fontRef>
      </dsp:style>
      <dsp:txBody>
        <a:bodyPr spcFirstLastPara="0" vert="horz" wrap="square" lIns="0" tIns="0" rIns="0" bIns="0" numCol="1" spcCol="1270" anchor="ctr" anchorCtr="0">
          <a:noAutofit/>
        </a:bodyPr>
        <a:lstStyle/>
        <a:p>
          <a:pPr lvl="0" algn="ctr" defTabSz="1200150">
            <a:lnSpc>
              <a:spcPct val="90000"/>
            </a:lnSpc>
            <a:spcBef>
              <a:spcPct val="0"/>
            </a:spcBef>
            <a:spcAft>
              <a:spcPct val="35000"/>
            </a:spcAft>
          </a:pPr>
          <a:endParaRPr lang="en-US" sz="2700" b="1" kern="1200" cap="none" spc="0">
            <a:ln w="22225">
              <a:solidFill>
                <a:schemeClr val="accent2"/>
              </a:solidFill>
              <a:prstDash val="solid"/>
            </a:ln>
            <a:solidFill>
              <a:schemeClr val="accent2">
                <a:lumMod val="40000"/>
                <a:lumOff val="60000"/>
              </a:schemeClr>
            </a:solidFill>
            <a:effectLst/>
          </a:endParaRPr>
        </a:p>
      </dsp:txBody>
      <dsp:txXfrm>
        <a:off x="1708080" y="1916711"/>
        <a:ext cx="229957" cy="230577"/>
      </dsp:txXfrm>
    </dsp:sp>
    <dsp:sp modelId="{660B4843-8903-4903-AC6E-2EBCFD9AD49F}">
      <dsp:nvSpPr>
        <dsp:cNvPr id="0" name=""/>
        <dsp:cNvSpPr/>
      </dsp:nvSpPr>
      <dsp:spPr>
        <a:xfrm>
          <a:off x="2172953" y="212357"/>
          <a:ext cx="1549578" cy="3639285"/>
        </a:xfrm>
        <a:prstGeom prst="roundRect">
          <a:avLst>
            <a:gd name="adj" fmla="val 10000"/>
          </a:avLst>
        </a:prstGeom>
        <a:solidFill>
          <a:schemeClr val="accent2"/>
        </a:solidFill>
        <a:ln w="12700" cap="flat" cmpd="sng" algn="ctr">
          <a:solidFill>
            <a:schemeClr val="accent2">
              <a:shade val="50000"/>
            </a:schemeClr>
          </a:solidFill>
          <a:prstDash val="solid"/>
          <a:miter lim="800000"/>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b="1" kern="1200" dirty="0">
              <a:solidFill>
                <a:srgbClr val="191919"/>
              </a:solidFill>
              <a:latin typeface="Times New Roman" panose="02020603050405020304" pitchFamily="18" charset="0"/>
              <a:cs typeface="Times New Roman" panose="02020603050405020304" pitchFamily="18" charset="0"/>
            </a:rPr>
            <a:t>2. </a:t>
          </a:r>
        </a:p>
        <a:p>
          <a:pPr lvl="0" algn="ctr" defTabSz="1244600">
            <a:lnSpc>
              <a:spcPct val="90000"/>
            </a:lnSpc>
            <a:spcBef>
              <a:spcPct val="0"/>
            </a:spcBef>
            <a:spcAft>
              <a:spcPct val="35000"/>
            </a:spcAft>
          </a:pPr>
          <a:r>
            <a:rPr lang="en-US" sz="2800" b="1" kern="1200" dirty="0" err="1">
              <a:solidFill>
                <a:srgbClr val="191919"/>
              </a:solidFill>
              <a:latin typeface="Times New Roman" panose="02020603050405020304" pitchFamily="18" charset="0"/>
              <a:cs typeface="Times New Roman" panose="02020603050405020304" pitchFamily="18" charset="0"/>
            </a:rPr>
            <a:t>Nhận</a:t>
          </a:r>
          <a:r>
            <a:rPr lang="en-US" sz="2800" b="1" kern="1200" dirty="0">
              <a:solidFill>
                <a:srgbClr val="191919"/>
              </a:solidFill>
              <a:latin typeface="Times New Roman" panose="02020603050405020304" pitchFamily="18" charset="0"/>
              <a:cs typeface="Times New Roman" panose="02020603050405020304" pitchFamily="18" charset="0"/>
            </a:rPr>
            <a:t> </a:t>
          </a:r>
          <a:r>
            <a:rPr lang="en-US" sz="2800" b="1" kern="1200" dirty="0" err="1">
              <a:solidFill>
                <a:srgbClr val="191919"/>
              </a:solidFill>
              <a:latin typeface="Times New Roman" panose="02020603050405020304" pitchFamily="18" charset="0"/>
              <a:cs typeface="Times New Roman" panose="02020603050405020304" pitchFamily="18" charset="0"/>
            </a:rPr>
            <a:t>hàng</a:t>
          </a:r>
          <a:endParaRPr lang="en-US" sz="2800" b="1" kern="1200" dirty="0">
            <a:solidFill>
              <a:srgbClr val="191919"/>
            </a:solidFill>
            <a:latin typeface="Times New Roman" panose="02020603050405020304" pitchFamily="18" charset="0"/>
            <a:cs typeface="Times New Roman" panose="02020603050405020304" pitchFamily="18" charset="0"/>
          </a:endParaRPr>
        </a:p>
      </dsp:txBody>
      <dsp:txXfrm>
        <a:off x="2218339" y="257743"/>
        <a:ext cx="1458806" cy="3548513"/>
      </dsp:txXfrm>
    </dsp:sp>
    <dsp:sp modelId="{C212B32D-215E-4055-B375-A7D53FAE2C5D}">
      <dsp:nvSpPr>
        <dsp:cNvPr id="0" name=""/>
        <dsp:cNvSpPr/>
      </dsp:nvSpPr>
      <dsp:spPr>
        <a:xfrm>
          <a:off x="3877490" y="1839852"/>
          <a:ext cx="328510" cy="384295"/>
        </a:xfrm>
        <a:prstGeom prst="rightArrow">
          <a:avLst>
            <a:gd name="adj1" fmla="val 60000"/>
            <a:gd name="adj2" fmla="val 50000"/>
          </a:avLst>
        </a:prstGeom>
        <a:solidFill>
          <a:schemeClr val="accent4">
            <a:hueOff val="5197846"/>
            <a:satOff val="-23984"/>
            <a:lumOff val="883"/>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200150">
            <a:lnSpc>
              <a:spcPct val="90000"/>
            </a:lnSpc>
            <a:spcBef>
              <a:spcPct val="0"/>
            </a:spcBef>
            <a:spcAft>
              <a:spcPct val="35000"/>
            </a:spcAft>
          </a:pPr>
          <a:endParaRPr lang="en-US" sz="2700" kern="1200"/>
        </a:p>
      </dsp:txBody>
      <dsp:txXfrm>
        <a:off x="3877490" y="1916711"/>
        <a:ext cx="229957" cy="230577"/>
      </dsp:txXfrm>
    </dsp:sp>
    <dsp:sp modelId="{499BBFA6-3E99-4DC5-9122-48795FEE19A9}">
      <dsp:nvSpPr>
        <dsp:cNvPr id="0" name=""/>
        <dsp:cNvSpPr/>
      </dsp:nvSpPr>
      <dsp:spPr>
        <a:xfrm>
          <a:off x="4342363" y="212357"/>
          <a:ext cx="1549578" cy="3639285"/>
        </a:xfrm>
        <a:prstGeom prst="roundRect">
          <a:avLst>
            <a:gd name="adj" fmla="val 10000"/>
          </a:avLst>
        </a:prstGeom>
        <a:solidFill>
          <a:schemeClr val="accent4">
            <a:hueOff val="6930461"/>
            <a:satOff val="-31979"/>
            <a:lumOff val="117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b="1" kern="1200" dirty="0">
              <a:solidFill>
                <a:srgbClr val="191919"/>
              </a:solidFill>
              <a:latin typeface="Times New Roman" panose="02020603050405020304" pitchFamily="18" charset="0"/>
              <a:cs typeface="Times New Roman" panose="02020603050405020304" pitchFamily="18" charset="0"/>
            </a:rPr>
            <a:t>3. </a:t>
          </a:r>
        </a:p>
        <a:p>
          <a:pPr lvl="0" algn="ctr" defTabSz="1244600">
            <a:lnSpc>
              <a:spcPct val="90000"/>
            </a:lnSpc>
            <a:spcBef>
              <a:spcPct val="0"/>
            </a:spcBef>
            <a:spcAft>
              <a:spcPct val="35000"/>
            </a:spcAft>
          </a:pPr>
          <a:r>
            <a:rPr lang="en-US" sz="2800" b="1" kern="1200" dirty="0" err="1">
              <a:solidFill>
                <a:srgbClr val="191919"/>
              </a:solidFill>
              <a:latin typeface="Times New Roman" panose="02020603050405020304" pitchFamily="18" charset="0"/>
              <a:cs typeface="Times New Roman" panose="02020603050405020304" pitchFamily="18" charset="0"/>
            </a:rPr>
            <a:t>Khai</a:t>
          </a:r>
          <a:r>
            <a:rPr lang="en-US" sz="2800" b="1" kern="1200" dirty="0">
              <a:solidFill>
                <a:srgbClr val="191919"/>
              </a:solidFill>
              <a:latin typeface="Times New Roman" panose="02020603050405020304" pitchFamily="18" charset="0"/>
              <a:cs typeface="Times New Roman" panose="02020603050405020304" pitchFamily="18" charset="0"/>
            </a:rPr>
            <a:t> </a:t>
          </a:r>
          <a:r>
            <a:rPr lang="en-US" sz="2800" b="1" kern="1200" dirty="0" err="1">
              <a:solidFill>
                <a:srgbClr val="191919"/>
              </a:solidFill>
              <a:latin typeface="Times New Roman" panose="02020603050405020304" pitchFamily="18" charset="0"/>
              <a:cs typeface="Times New Roman" panose="02020603050405020304" pitchFamily="18" charset="0"/>
            </a:rPr>
            <a:t>báo</a:t>
          </a:r>
          <a:r>
            <a:rPr lang="en-US" sz="2800" b="1" kern="1200" dirty="0">
              <a:solidFill>
                <a:srgbClr val="191919"/>
              </a:solidFill>
              <a:latin typeface="Times New Roman" panose="02020603050405020304" pitchFamily="18" charset="0"/>
              <a:cs typeface="Times New Roman" panose="02020603050405020304" pitchFamily="18" charset="0"/>
            </a:rPr>
            <a:t> </a:t>
          </a:r>
          <a:r>
            <a:rPr lang="en-US" sz="2800" b="1" kern="1200" dirty="0" err="1">
              <a:solidFill>
                <a:srgbClr val="191919"/>
              </a:solidFill>
              <a:latin typeface="Times New Roman" panose="02020603050405020304" pitchFamily="18" charset="0"/>
              <a:cs typeface="Times New Roman" panose="02020603050405020304" pitchFamily="18" charset="0"/>
            </a:rPr>
            <a:t>thuế</a:t>
          </a:r>
          <a:r>
            <a:rPr lang="en-US" sz="2800" b="1" kern="1200" dirty="0">
              <a:solidFill>
                <a:srgbClr val="191919"/>
              </a:solidFill>
              <a:latin typeface="Times New Roman" panose="02020603050405020304" pitchFamily="18" charset="0"/>
              <a:cs typeface="Times New Roman" panose="02020603050405020304" pitchFamily="18" charset="0"/>
            </a:rPr>
            <a:t>  </a:t>
          </a:r>
          <a:r>
            <a:rPr lang="en-US" sz="2800" b="1" kern="1200" dirty="0" err="1">
              <a:solidFill>
                <a:srgbClr val="191919"/>
              </a:solidFill>
              <a:latin typeface="Times New Roman" panose="02020603050405020304" pitchFamily="18" charset="0"/>
              <a:cs typeface="Times New Roman" panose="02020603050405020304" pitchFamily="18" charset="0"/>
            </a:rPr>
            <a:t>hải</a:t>
          </a:r>
          <a:r>
            <a:rPr lang="en-US" sz="2800" b="1" kern="1200" dirty="0">
              <a:solidFill>
                <a:srgbClr val="191919"/>
              </a:solidFill>
              <a:latin typeface="Times New Roman" panose="02020603050405020304" pitchFamily="18" charset="0"/>
              <a:cs typeface="Times New Roman" panose="02020603050405020304" pitchFamily="18" charset="0"/>
            </a:rPr>
            <a:t> </a:t>
          </a:r>
          <a:r>
            <a:rPr lang="en-US" sz="2800" b="1" kern="1200" dirty="0" err="1">
              <a:solidFill>
                <a:srgbClr val="191919"/>
              </a:solidFill>
              <a:latin typeface="Times New Roman" panose="02020603050405020304" pitchFamily="18" charset="0"/>
              <a:cs typeface="Times New Roman" panose="02020603050405020304" pitchFamily="18" charset="0"/>
            </a:rPr>
            <a:t>quan</a:t>
          </a:r>
          <a:endParaRPr lang="en-US" sz="2800" b="1" kern="1200" dirty="0">
            <a:solidFill>
              <a:srgbClr val="191919"/>
            </a:solidFill>
            <a:latin typeface="Times New Roman" panose="02020603050405020304" pitchFamily="18" charset="0"/>
            <a:cs typeface="Times New Roman" panose="02020603050405020304" pitchFamily="18" charset="0"/>
          </a:endParaRPr>
        </a:p>
      </dsp:txBody>
      <dsp:txXfrm>
        <a:off x="4387749" y="257743"/>
        <a:ext cx="1458806" cy="3548513"/>
      </dsp:txXfrm>
    </dsp:sp>
    <dsp:sp modelId="{6DBD9638-AE4A-4097-886A-7AB8447FE893}">
      <dsp:nvSpPr>
        <dsp:cNvPr id="0" name=""/>
        <dsp:cNvSpPr/>
      </dsp:nvSpPr>
      <dsp:spPr>
        <a:xfrm>
          <a:off x="6046899" y="1839852"/>
          <a:ext cx="328510" cy="384295"/>
        </a:xfrm>
        <a:prstGeom prst="rightArrow">
          <a:avLst>
            <a:gd name="adj1" fmla="val 60000"/>
            <a:gd name="adj2" fmla="val 50000"/>
          </a:avLst>
        </a:prstGeom>
        <a:solidFill>
          <a:schemeClr val="accent4">
            <a:hueOff val="10395692"/>
            <a:satOff val="-47968"/>
            <a:lumOff val="176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200150">
            <a:lnSpc>
              <a:spcPct val="90000"/>
            </a:lnSpc>
            <a:spcBef>
              <a:spcPct val="0"/>
            </a:spcBef>
            <a:spcAft>
              <a:spcPct val="35000"/>
            </a:spcAft>
          </a:pPr>
          <a:endParaRPr lang="en-US" sz="2700" kern="1200"/>
        </a:p>
      </dsp:txBody>
      <dsp:txXfrm>
        <a:off x="6046899" y="1916711"/>
        <a:ext cx="229957" cy="230577"/>
      </dsp:txXfrm>
    </dsp:sp>
    <dsp:sp modelId="{6F07C2FB-B4AC-4982-9451-FDD1760A1A20}">
      <dsp:nvSpPr>
        <dsp:cNvPr id="0" name=""/>
        <dsp:cNvSpPr/>
      </dsp:nvSpPr>
      <dsp:spPr>
        <a:xfrm>
          <a:off x="6511773" y="212357"/>
          <a:ext cx="1549578" cy="3639285"/>
        </a:xfrm>
        <a:prstGeom prst="roundRect">
          <a:avLst>
            <a:gd name="adj" fmla="val 10000"/>
          </a:avLst>
        </a:prstGeom>
        <a:solidFill>
          <a:schemeClr val="accent4">
            <a:hueOff val="10395692"/>
            <a:satOff val="-47968"/>
            <a:lumOff val="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b="1" kern="1200" dirty="0">
              <a:solidFill>
                <a:srgbClr val="191919"/>
              </a:solidFill>
              <a:latin typeface="Times New Roman" panose="02020603050405020304" pitchFamily="18" charset="0"/>
              <a:cs typeface="Times New Roman" panose="02020603050405020304" pitchFamily="18" charset="0"/>
            </a:rPr>
            <a:t>4. </a:t>
          </a:r>
          <a:r>
            <a:rPr lang="en-US" sz="2800" b="1" kern="1200" dirty="0" err="1">
              <a:solidFill>
                <a:srgbClr val="191919"/>
              </a:solidFill>
              <a:latin typeface="Times New Roman" panose="02020603050405020304" pitchFamily="18" charset="0"/>
              <a:cs typeface="Times New Roman" panose="02020603050405020304" pitchFamily="18" charset="0"/>
            </a:rPr>
            <a:t>Thanh</a:t>
          </a:r>
          <a:r>
            <a:rPr lang="en-US" sz="2800" b="1" kern="1200" dirty="0">
              <a:solidFill>
                <a:srgbClr val="191919"/>
              </a:solidFill>
              <a:latin typeface="Times New Roman" panose="02020603050405020304" pitchFamily="18" charset="0"/>
              <a:cs typeface="Times New Roman" panose="02020603050405020304" pitchFamily="18" charset="0"/>
            </a:rPr>
            <a:t> </a:t>
          </a:r>
          <a:r>
            <a:rPr lang="en-US" sz="2800" b="1" kern="1200" dirty="0" err="1">
              <a:solidFill>
                <a:srgbClr val="191919"/>
              </a:solidFill>
              <a:latin typeface="Times New Roman" panose="02020603050405020304" pitchFamily="18" charset="0"/>
              <a:cs typeface="Times New Roman" panose="02020603050405020304" pitchFamily="18" charset="0"/>
            </a:rPr>
            <a:t>toán</a:t>
          </a:r>
          <a:r>
            <a:rPr lang="en-US" sz="2800" b="1" kern="1200" dirty="0">
              <a:solidFill>
                <a:srgbClr val="191919"/>
              </a:solidFill>
              <a:latin typeface="Times New Roman" panose="02020603050405020304" pitchFamily="18" charset="0"/>
              <a:cs typeface="Times New Roman" panose="02020603050405020304" pitchFamily="18" charset="0"/>
            </a:rPr>
            <a:t> </a:t>
          </a:r>
          <a:r>
            <a:rPr lang="en-US" sz="2800" b="1" kern="1200" dirty="0" err="1">
              <a:solidFill>
                <a:srgbClr val="191919"/>
              </a:solidFill>
              <a:latin typeface="Times New Roman" panose="02020603050405020304" pitchFamily="18" charset="0"/>
              <a:cs typeface="Times New Roman" panose="02020603050405020304" pitchFamily="18" charset="0"/>
            </a:rPr>
            <a:t>tiền</a:t>
          </a:r>
          <a:r>
            <a:rPr lang="en-US" sz="2800" b="1" kern="1200" dirty="0">
              <a:solidFill>
                <a:srgbClr val="191919"/>
              </a:solidFill>
              <a:latin typeface="Times New Roman" panose="02020603050405020304" pitchFamily="18" charset="0"/>
              <a:cs typeface="Times New Roman" panose="02020603050405020304" pitchFamily="18" charset="0"/>
            </a:rPr>
            <a:t> </a:t>
          </a:r>
          <a:r>
            <a:rPr lang="en-US" sz="2800" b="1" kern="1200" dirty="0" err="1">
              <a:solidFill>
                <a:srgbClr val="191919"/>
              </a:solidFill>
              <a:latin typeface="Times New Roman" panose="02020603050405020304" pitchFamily="18" charset="0"/>
              <a:cs typeface="Times New Roman" panose="02020603050405020304" pitchFamily="18" charset="0"/>
            </a:rPr>
            <a:t>hàng</a:t>
          </a:r>
          <a:r>
            <a:rPr lang="en-US" sz="2800" b="1" kern="1200" dirty="0">
              <a:solidFill>
                <a:srgbClr val="191919"/>
              </a:solidFill>
              <a:latin typeface="Times New Roman" panose="02020603050405020304" pitchFamily="18" charset="0"/>
              <a:cs typeface="Times New Roman" panose="02020603050405020304" pitchFamily="18" charset="0"/>
            </a:rPr>
            <a:t>,  </a:t>
          </a:r>
          <a:r>
            <a:rPr lang="en-US" sz="2800" b="1" kern="1200" dirty="0" err="1">
              <a:solidFill>
                <a:srgbClr val="191919"/>
              </a:solidFill>
              <a:latin typeface="Times New Roman" panose="02020603050405020304" pitchFamily="18" charset="0"/>
              <a:cs typeface="Times New Roman" panose="02020603050405020304" pitchFamily="18" charset="0"/>
            </a:rPr>
            <a:t>tiền</a:t>
          </a:r>
          <a:r>
            <a:rPr lang="en-US" sz="2800" b="1" kern="1200" dirty="0">
              <a:solidFill>
                <a:srgbClr val="191919"/>
              </a:solidFill>
              <a:latin typeface="Times New Roman" panose="02020603050405020304" pitchFamily="18" charset="0"/>
              <a:cs typeface="Times New Roman" panose="02020603050405020304" pitchFamily="18" charset="0"/>
            </a:rPr>
            <a:t> </a:t>
          </a:r>
          <a:r>
            <a:rPr lang="en-US" sz="2800" b="1" kern="1200" dirty="0" err="1">
              <a:solidFill>
                <a:srgbClr val="191919"/>
              </a:solidFill>
              <a:latin typeface="Times New Roman" panose="02020603050405020304" pitchFamily="18" charset="0"/>
              <a:cs typeface="Times New Roman" panose="02020603050405020304" pitchFamily="18" charset="0"/>
            </a:rPr>
            <a:t>thuế</a:t>
          </a:r>
          <a:r>
            <a:rPr lang="en-US" sz="2800" b="1" kern="1200" dirty="0">
              <a:solidFill>
                <a:srgbClr val="191919"/>
              </a:solidFill>
              <a:latin typeface="Times New Roman" panose="02020603050405020304" pitchFamily="18" charset="0"/>
              <a:cs typeface="Times New Roman" panose="02020603050405020304" pitchFamily="18" charset="0"/>
            </a:rPr>
            <a:t> </a:t>
          </a:r>
          <a:r>
            <a:rPr lang="en-US" sz="2800" b="1" kern="1200" dirty="0" err="1">
              <a:solidFill>
                <a:srgbClr val="191919"/>
              </a:solidFill>
              <a:latin typeface="Times New Roman" panose="02020603050405020304" pitchFamily="18" charset="0"/>
              <a:cs typeface="Times New Roman" panose="02020603050405020304" pitchFamily="18" charset="0"/>
            </a:rPr>
            <a:t>và</a:t>
          </a:r>
          <a:r>
            <a:rPr lang="en-US" sz="2800" b="1" kern="1200" dirty="0">
              <a:solidFill>
                <a:srgbClr val="191919"/>
              </a:solidFill>
              <a:latin typeface="Times New Roman" panose="02020603050405020304" pitchFamily="18" charset="0"/>
              <a:cs typeface="Times New Roman" panose="02020603050405020304" pitchFamily="18" charset="0"/>
            </a:rPr>
            <a:t> CP </a:t>
          </a:r>
          <a:r>
            <a:rPr lang="en-US" sz="2800" b="1" kern="1200" dirty="0" err="1">
              <a:solidFill>
                <a:srgbClr val="191919"/>
              </a:solidFill>
              <a:latin typeface="Times New Roman" panose="02020603050405020304" pitchFamily="18" charset="0"/>
              <a:cs typeface="Times New Roman" panose="02020603050405020304" pitchFamily="18" charset="0"/>
            </a:rPr>
            <a:t>liên</a:t>
          </a:r>
          <a:r>
            <a:rPr lang="en-US" sz="2800" b="1" kern="1200" dirty="0">
              <a:solidFill>
                <a:srgbClr val="191919"/>
              </a:solidFill>
              <a:latin typeface="Times New Roman" panose="02020603050405020304" pitchFamily="18" charset="0"/>
              <a:cs typeface="Times New Roman" panose="02020603050405020304" pitchFamily="18" charset="0"/>
            </a:rPr>
            <a:t> </a:t>
          </a:r>
          <a:r>
            <a:rPr lang="en-US" sz="2800" b="1" kern="1200" dirty="0" err="1">
              <a:solidFill>
                <a:srgbClr val="191919"/>
              </a:solidFill>
              <a:latin typeface="Times New Roman" panose="02020603050405020304" pitchFamily="18" charset="0"/>
              <a:cs typeface="Times New Roman" panose="02020603050405020304" pitchFamily="18" charset="0"/>
            </a:rPr>
            <a:t>quan</a:t>
          </a:r>
          <a:endParaRPr lang="en-US" sz="2800" b="1" kern="1200" dirty="0">
            <a:solidFill>
              <a:srgbClr val="191919"/>
            </a:solidFill>
            <a:latin typeface="Times New Roman" panose="02020603050405020304" pitchFamily="18" charset="0"/>
            <a:cs typeface="Times New Roman" panose="02020603050405020304" pitchFamily="18" charset="0"/>
          </a:endParaRPr>
        </a:p>
      </dsp:txBody>
      <dsp:txXfrm>
        <a:off x="6557159" y="257743"/>
        <a:ext cx="1458806" cy="354851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A7E1C1-312D-4772-BE09-5BAA39E47F4A}">
      <dsp:nvSpPr>
        <dsp:cNvPr id="0" name=""/>
        <dsp:cNvSpPr/>
      </dsp:nvSpPr>
      <dsp:spPr>
        <a:xfrm>
          <a:off x="7266" y="95558"/>
          <a:ext cx="1189614" cy="2463231"/>
        </a:xfrm>
        <a:prstGeom prst="roundRect">
          <a:avLst>
            <a:gd name="adj" fmla="val 10000"/>
          </a:avLst>
        </a:prstGeom>
        <a:solidFill>
          <a:schemeClr val="accent1"/>
        </a:solidFill>
        <a:ln w="12700" cap="flat" cmpd="sng" algn="ctr">
          <a:solidFill>
            <a:schemeClr val="accent1">
              <a:shade val="50000"/>
            </a:schemeClr>
          </a:solidFill>
          <a:prstDash val="solid"/>
          <a:miter lim="800000"/>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b="1" kern="1200" dirty="0" err="1">
              <a:solidFill>
                <a:srgbClr val="191919"/>
              </a:solidFill>
              <a:latin typeface="Times New Roman" panose="02020603050405020304" pitchFamily="18" charset="0"/>
              <a:cs typeface="Times New Roman" panose="02020603050405020304" pitchFamily="18" charset="0"/>
            </a:rPr>
            <a:t>Ký</a:t>
          </a:r>
          <a:r>
            <a:rPr lang="en-US" sz="2800" b="1" kern="1200" dirty="0">
              <a:solidFill>
                <a:srgbClr val="191919"/>
              </a:solidFill>
              <a:latin typeface="Times New Roman" panose="02020603050405020304" pitchFamily="18" charset="0"/>
              <a:cs typeface="Times New Roman" panose="02020603050405020304" pitchFamily="18" charset="0"/>
            </a:rPr>
            <a:t> </a:t>
          </a:r>
          <a:r>
            <a:rPr lang="en-US" sz="2800" b="1" kern="1200" dirty="0" err="1">
              <a:solidFill>
                <a:srgbClr val="191919"/>
              </a:solidFill>
              <a:latin typeface="Times New Roman" panose="02020603050405020304" pitchFamily="18" charset="0"/>
              <a:cs typeface="Times New Roman" panose="02020603050405020304" pitchFamily="18" charset="0"/>
            </a:rPr>
            <a:t>hợp</a:t>
          </a:r>
          <a:r>
            <a:rPr lang="en-US" sz="2800" b="1" kern="1200" dirty="0">
              <a:solidFill>
                <a:srgbClr val="191919"/>
              </a:solidFill>
              <a:latin typeface="Times New Roman" panose="02020603050405020304" pitchFamily="18" charset="0"/>
              <a:cs typeface="Times New Roman" panose="02020603050405020304" pitchFamily="18" charset="0"/>
            </a:rPr>
            <a:t> </a:t>
          </a:r>
          <a:r>
            <a:rPr lang="en-US" sz="2800" b="1" kern="1200" dirty="0" err="1">
              <a:solidFill>
                <a:srgbClr val="191919"/>
              </a:solidFill>
              <a:latin typeface="Times New Roman" panose="02020603050405020304" pitchFamily="18" charset="0"/>
              <a:cs typeface="Times New Roman" panose="02020603050405020304" pitchFamily="18" charset="0"/>
            </a:rPr>
            <a:t>đồng</a:t>
          </a:r>
          <a:endParaRPr lang="en-US" sz="2800" b="1" kern="1200" dirty="0">
            <a:solidFill>
              <a:srgbClr val="191919"/>
            </a:solidFill>
            <a:latin typeface="Times New Roman" panose="02020603050405020304" pitchFamily="18" charset="0"/>
            <a:cs typeface="Times New Roman" panose="02020603050405020304" pitchFamily="18" charset="0"/>
          </a:endParaRPr>
        </a:p>
      </dsp:txBody>
      <dsp:txXfrm>
        <a:off x="42109" y="130401"/>
        <a:ext cx="1119928" cy="2393545"/>
      </dsp:txXfrm>
    </dsp:sp>
    <dsp:sp modelId="{2E669E88-486E-4331-BC13-7DFB5D7F8DBB}">
      <dsp:nvSpPr>
        <dsp:cNvPr id="0" name=""/>
        <dsp:cNvSpPr/>
      </dsp:nvSpPr>
      <dsp:spPr>
        <a:xfrm>
          <a:off x="1279250" y="1225036"/>
          <a:ext cx="174622" cy="204275"/>
        </a:xfrm>
        <a:prstGeom prst="rightArrow">
          <a:avLst>
            <a:gd name="adj1" fmla="val 60000"/>
            <a:gd name="adj2" fmla="val 50000"/>
          </a:avLst>
        </a:prstGeom>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w="6350" cap="flat" cmpd="sng" algn="ctr">
          <a:solidFill>
            <a:schemeClr val="accent2"/>
          </a:solidFill>
          <a:prstDash val="solid"/>
          <a:miter lim="800000"/>
        </a:ln>
        <a:effectLst/>
      </dsp:spPr>
      <dsp:style>
        <a:lnRef idx="1">
          <a:schemeClr val="accent2"/>
        </a:lnRef>
        <a:fillRef idx="3">
          <a:schemeClr val="accent2"/>
        </a:fillRef>
        <a:effectRef idx="2">
          <a:schemeClr val="accent2"/>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b="1" kern="1200" cap="none" spc="0">
            <a:ln w="22225">
              <a:solidFill>
                <a:schemeClr val="accent2"/>
              </a:solidFill>
              <a:prstDash val="solid"/>
            </a:ln>
            <a:solidFill>
              <a:schemeClr val="accent2">
                <a:lumMod val="40000"/>
                <a:lumOff val="60000"/>
              </a:schemeClr>
            </a:solidFill>
            <a:effectLst/>
          </a:endParaRPr>
        </a:p>
      </dsp:txBody>
      <dsp:txXfrm>
        <a:off x="1279250" y="1265891"/>
        <a:ext cx="122235" cy="122565"/>
      </dsp:txXfrm>
    </dsp:sp>
    <dsp:sp modelId="{660B4843-8903-4903-AC6E-2EBCFD9AD49F}">
      <dsp:nvSpPr>
        <dsp:cNvPr id="0" name=""/>
        <dsp:cNvSpPr/>
      </dsp:nvSpPr>
      <dsp:spPr>
        <a:xfrm>
          <a:off x="1526357" y="95558"/>
          <a:ext cx="1036737" cy="2463231"/>
        </a:xfrm>
        <a:prstGeom prst="roundRect">
          <a:avLst>
            <a:gd name="adj" fmla="val 10000"/>
          </a:avLst>
        </a:prstGeom>
        <a:solidFill>
          <a:schemeClr val="accent2"/>
        </a:solidFill>
        <a:ln w="12700" cap="flat" cmpd="sng" algn="ctr">
          <a:solidFill>
            <a:schemeClr val="accent2">
              <a:shade val="50000"/>
            </a:schemeClr>
          </a:solidFill>
          <a:prstDash val="solid"/>
          <a:miter lim="800000"/>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b="1" kern="1200" dirty="0">
              <a:solidFill>
                <a:srgbClr val="191919"/>
              </a:solidFill>
              <a:latin typeface="Times New Roman" panose="02020603050405020304" pitchFamily="18" charset="0"/>
              <a:cs typeface="Times New Roman" panose="02020603050405020304" pitchFamily="18" charset="0"/>
            </a:rPr>
            <a:t>KH </a:t>
          </a:r>
          <a:r>
            <a:rPr lang="en-US" sz="2800" b="1" kern="1200" dirty="0" err="1">
              <a:solidFill>
                <a:srgbClr val="191919"/>
              </a:solidFill>
              <a:latin typeface="Times New Roman" panose="02020603050405020304" pitchFamily="18" charset="0"/>
              <a:cs typeface="Times New Roman" panose="02020603050405020304" pitchFamily="18" charset="0"/>
            </a:rPr>
            <a:t>mở</a:t>
          </a:r>
          <a:r>
            <a:rPr lang="en-US" sz="2800" b="1" kern="1200" dirty="0">
              <a:solidFill>
                <a:srgbClr val="191919"/>
              </a:solidFill>
              <a:latin typeface="Times New Roman" panose="02020603050405020304" pitchFamily="18" charset="0"/>
              <a:cs typeface="Times New Roman" panose="02020603050405020304" pitchFamily="18" charset="0"/>
            </a:rPr>
            <a:t> L/C (</a:t>
          </a:r>
          <a:r>
            <a:rPr lang="en-US" sz="2800" b="1" kern="1200" dirty="0" err="1">
              <a:solidFill>
                <a:srgbClr val="191919"/>
              </a:solidFill>
              <a:latin typeface="Times New Roman" panose="02020603050405020304" pitchFamily="18" charset="0"/>
              <a:cs typeface="Times New Roman" panose="02020603050405020304" pitchFamily="18" charset="0"/>
            </a:rPr>
            <a:t>nếu</a:t>
          </a:r>
          <a:r>
            <a:rPr lang="en-US" sz="2800" b="1" kern="1200" dirty="0">
              <a:solidFill>
                <a:srgbClr val="191919"/>
              </a:solidFill>
              <a:latin typeface="Times New Roman" panose="02020603050405020304" pitchFamily="18" charset="0"/>
              <a:cs typeface="Times New Roman" panose="02020603050405020304" pitchFamily="18" charset="0"/>
            </a:rPr>
            <a:t> </a:t>
          </a:r>
          <a:r>
            <a:rPr lang="en-US" sz="2800" b="1" kern="1200" dirty="0" err="1">
              <a:solidFill>
                <a:srgbClr val="191919"/>
              </a:solidFill>
              <a:latin typeface="Times New Roman" panose="02020603050405020304" pitchFamily="18" charset="0"/>
              <a:cs typeface="Times New Roman" panose="02020603050405020304" pitchFamily="18" charset="0"/>
            </a:rPr>
            <a:t>có</a:t>
          </a:r>
          <a:r>
            <a:rPr lang="en-US" sz="2800" b="1" kern="1200" dirty="0">
              <a:solidFill>
                <a:srgbClr val="191919"/>
              </a:solidFill>
              <a:latin typeface="Times New Roman" panose="02020603050405020304" pitchFamily="18" charset="0"/>
              <a:cs typeface="Times New Roman" panose="02020603050405020304" pitchFamily="18" charset="0"/>
            </a:rPr>
            <a:t>)</a:t>
          </a:r>
        </a:p>
      </dsp:txBody>
      <dsp:txXfrm>
        <a:off x="1556722" y="125923"/>
        <a:ext cx="976007" cy="2402501"/>
      </dsp:txXfrm>
    </dsp:sp>
    <dsp:sp modelId="{C212B32D-215E-4055-B375-A7D53FAE2C5D}">
      <dsp:nvSpPr>
        <dsp:cNvPr id="0" name=""/>
        <dsp:cNvSpPr/>
      </dsp:nvSpPr>
      <dsp:spPr>
        <a:xfrm>
          <a:off x="2645463" y="1225036"/>
          <a:ext cx="174622" cy="204275"/>
        </a:xfrm>
        <a:prstGeom prst="rightArrow">
          <a:avLst>
            <a:gd name="adj1" fmla="val 60000"/>
            <a:gd name="adj2" fmla="val 50000"/>
          </a:avLst>
        </a:prstGeom>
        <a:solidFill>
          <a:schemeClr val="accent4">
            <a:hueOff val="2598923"/>
            <a:satOff val="-11992"/>
            <a:lumOff val="441"/>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a:off x="2645463" y="1265891"/>
        <a:ext cx="122235" cy="122565"/>
      </dsp:txXfrm>
    </dsp:sp>
    <dsp:sp modelId="{499BBFA6-3E99-4DC5-9122-48795FEE19A9}">
      <dsp:nvSpPr>
        <dsp:cNvPr id="0" name=""/>
        <dsp:cNvSpPr/>
      </dsp:nvSpPr>
      <dsp:spPr>
        <a:xfrm>
          <a:off x="2892571" y="95558"/>
          <a:ext cx="1159879" cy="2463231"/>
        </a:xfrm>
        <a:prstGeom prst="roundRect">
          <a:avLst>
            <a:gd name="adj" fmla="val 10000"/>
          </a:avLst>
        </a:prstGeom>
        <a:solidFill>
          <a:schemeClr val="accent4">
            <a:hueOff val="4158277"/>
            <a:satOff val="-19187"/>
            <a:lumOff val="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b="1" kern="1200" dirty="0" err="1">
              <a:solidFill>
                <a:srgbClr val="191919"/>
              </a:solidFill>
              <a:latin typeface="Times New Roman" panose="02020603050405020304" pitchFamily="18" charset="0"/>
              <a:cs typeface="Times New Roman" panose="02020603050405020304" pitchFamily="18" charset="0"/>
            </a:rPr>
            <a:t>Chuẩn</a:t>
          </a:r>
          <a:r>
            <a:rPr lang="en-US" sz="2400" b="1" kern="1200" dirty="0">
              <a:solidFill>
                <a:srgbClr val="191919"/>
              </a:solidFill>
              <a:latin typeface="Times New Roman" panose="02020603050405020304" pitchFamily="18" charset="0"/>
              <a:cs typeface="Times New Roman" panose="02020603050405020304" pitchFamily="18" charset="0"/>
            </a:rPr>
            <a:t> </a:t>
          </a:r>
          <a:r>
            <a:rPr lang="en-US" sz="2400" b="1" kern="1200" dirty="0" err="1">
              <a:solidFill>
                <a:srgbClr val="191919"/>
              </a:solidFill>
              <a:latin typeface="Times New Roman" panose="02020603050405020304" pitchFamily="18" charset="0"/>
              <a:cs typeface="Times New Roman" panose="02020603050405020304" pitchFamily="18" charset="0"/>
            </a:rPr>
            <a:t>bị</a:t>
          </a:r>
          <a:r>
            <a:rPr lang="en-US" sz="2400" b="1" kern="1200" dirty="0">
              <a:solidFill>
                <a:srgbClr val="191919"/>
              </a:solidFill>
              <a:latin typeface="Times New Roman" panose="02020603050405020304" pitchFamily="18" charset="0"/>
              <a:cs typeface="Times New Roman" panose="02020603050405020304" pitchFamily="18" charset="0"/>
            </a:rPr>
            <a:t> </a:t>
          </a:r>
          <a:r>
            <a:rPr lang="en-US" sz="2400" b="1" kern="1200" dirty="0" err="1">
              <a:solidFill>
                <a:srgbClr val="191919"/>
              </a:solidFill>
              <a:latin typeface="Times New Roman" panose="02020603050405020304" pitchFamily="18" charset="0"/>
              <a:cs typeface="Times New Roman" panose="02020603050405020304" pitchFamily="18" charset="0"/>
            </a:rPr>
            <a:t>chứng</a:t>
          </a:r>
          <a:r>
            <a:rPr lang="en-US" sz="2400" b="1" kern="1200" dirty="0">
              <a:solidFill>
                <a:srgbClr val="191919"/>
              </a:solidFill>
              <a:latin typeface="Times New Roman" panose="02020603050405020304" pitchFamily="18" charset="0"/>
              <a:cs typeface="Times New Roman" panose="02020603050405020304" pitchFamily="18" charset="0"/>
            </a:rPr>
            <a:t> </a:t>
          </a:r>
          <a:r>
            <a:rPr lang="en-US" sz="2400" b="1" kern="1200" dirty="0" err="1">
              <a:solidFill>
                <a:srgbClr val="191919"/>
              </a:solidFill>
              <a:latin typeface="Times New Roman" panose="02020603050405020304" pitchFamily="18" charset="0"/>
              <a:cs typeface="Times New Roman" panose="02020603050405020304" pitchFamily="18" charset="0"/>
            </a:rPr>
            <a:t>từ</a:t>
          </a:r>
          <a:r>
            <a:rPr lang="en-US" sz="2400" b="1" kern="1200" dirty="0">
              <a:solidFill>
                <a:srgbClr val="191919"/>
              </a:solidFill>
              <a:latin typeface="Times New Roman" panose="02020603050405020304" pitchFamily="18" charset="0"/>
              <a:cs typeface="Times New Roman" panose="02020603050405020304" pitchFamily="18" charset="0"/>
            </a:rPr>
            <a:t>, </a:t>
          </a:r>
          <a:r>
            <a:rPr lang="en-US" sz="2400" b="1" kern="1200" dirty="0" err="1">
              <a:solidFill>
                <a:srgbClr val="191919"/>
              </a:solidFill>
              <a:latin typeface="Times New Roman" panose="02020603050405020304" pitchFamily="18" charset="0"/>
              <a:cs typeface="Times New Roman" panose="02020603050405020304" pitchFamily="18" charset="0"/>
            </a:rPr>
            <a:t>xuất</a:t>
          </a:r>
          <a:r>
            <a:rPr lang="en-US" sz="2400" b="1" kern="1200" dirty="0">
              <a:solidFill>
                <a:srgbClr val="191919"/>
              </a:solidFill>
              <a:latin typeface="Times New Roman" panose="02020603050405020304" pitchFamily="18" charset="0"/>
              <a:cs typeface="Times New Roman" panose="02020603050405020304" pitchFamily="18" charset="0"/>
            </a:rPr>
            <a:t> </a:t>
          </a:r>
          <a:r>
            <a:rPr lang="en-US" sz="2400" b="1" kern="1200" dirty="0" err="1">
              <a:solidFill>
                <a:srgbClr val="191919"/>
              </a:solidFill>
              <a:latin typeface="Times New Roman" panose="02020603050405020304" pitchFamily="18" charset="0"/>
              <a:cs typeface="Times New Roman" panose="02020603050405020304" pitchFamily="18" charset="0"/>
            </a:rPr>
            <a:t>hàng</a:t>
          </a:r>
          <a:endParaRPr lang="en-US" sz="2400" b="1" kern="1200" dirty="0">
            <a:solidFill>
              <a:srgbClr val="191919"/>
            </a:solidFill>
            <a:latin typeface="Times New Roman" panose="02020603050405020304" pitchFamily="18" charset="0"/>
            <a:cs typeface="Times New Roman" panose="02020603050405020304" pitchFamily="18" charset="0"/>
          </a:endParaRPr>
        </a:p>
      </dsp:txBody>
      <dsp:txXfrm>
        <a:off x="2926543" y="129530"/>
        <a:ext cx="1091935" cy="2395287"/>
      </dsp:txXfrm>
    </dsp:sp>
    <dsp:sp modelId="{6DBD9638-AE4A-4097-886A-7AB8447FE893}">
      <dsp:nvSpPr>
        <dsp:cNvPr id="0" name=""/>
        <dsp:cNvSpPr/>
      </dsp:nvSpPr>
      <dsp:spPr>
        <a:xfrm>
          <a:off x="4134819" y="1225036"/>
          <a:ext cx="174622" cy="204275"/>
        </a:xfrm>
        <a:prstGeom prst="rightArrow">
          <a:avLst>
            <a:gd name="adj1" fmla="val 60000"/>
            <a:gd name="adj2" fmla="val 50000"/>
          </a:avLst>
        </a:prstGeom>
        <a:solidFill>
          <a:schemeClr val="accent4">
            <a:hueOff val="5197846"/>
            <a:satOff val="-23984"/>
            <a:lumOff val="883"/>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a:off x="4134819" y="1265891"/>
        <a:ext cx="122235" cy="122565"/>
      </dsp:txXfrm>
    </dsp:sp>
    <dsp:sp modelId="{6F07C2FB-B4AC-4982-9451-FDD1760A1A20}">
      <dsp:nvSpPr>
        <dsp:cNvPr id="0" name=""/>
        <dsp:cNvSpPr/>
      </dsp:nvSpPr>
      <dsp:spPr>
        <a:xfrm>
          <a:off x="4381926" y="95558"/>
          <a:ext cx="1109313" cy="2463231"/>
        </a:xfrm>
        <a:prstGeom prst="roundRect">
          <a:avLst>
            <a:gd name="adj" fmla="val 10000"/>
          </a:avLst>
        </a:prstGeom>
        <a:solidFill>
          <a:schemeClr val="accent4">
            <a:hueOff val="6237415"/>
            <a:satOff val="-28781"/>
            <a:lumOff val="1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b="1" kern="1200" dirty="0" err="1">
              <a:solidFill>
                <a:srgbClr val="191919"/>
              </a:solidFill>
              <a:latin typeface="Times New Roman" panose="02020603050405020304" pitchFamily="18" charset="0"/>
              <a:cs typeface="Times New Roman" panose="02020603050405020304" pitchFamily="18" charset="0"/>
            </a:rPr>
            <a:t>Làm</a:t>
          </a:r>
          <a:r>
            <a:rPr lang="en-US" sz="2400" b="1" kern="1200" dirty="0">
              <a:solidFill>
                <a:srgbClr val="191919"/>
              </a:solidFill>
              <a:latin typeface="Times New Roman" panose="02020603050405020304" pitchFamily="18" charset="0"/>
              <a:cs typeface="Times New Roman" panose="02020603050405020304" pitchFamily="18" charset="0"/>
            </a:rPr>
            <a:t> </a:t>
          </a:r>
          <a:r>
            <a:rPr lang="en-US" sz="2400" b="1" kern="1200" dirty="0" err="1">
              <a:solidFill>
                <a:srgbClr val="191919"/>
              </a:solidFill>
              <a:latin typeface="Times New Roman" panose="02020603050405020304" pitchFamily="18" charset="0"/>
              <a:cs typeface="Times New Roman" panose="02020603050405020304" pitchFamily="18" charset="0"/>
            </a:rPr>
            <a:t>thủ</a:t>
          </a:r>
          <a:r>
            <a:rPr lang="en-US" sz="2400" b="1" kern="1200" dirty="0">
              <a:solidFill>
                <a:srgbClr val="191919"/>
              </a:solidFill>
              <a:latin typeface="Times New Roman" panose="02020603050405020304" pitchFamily="18" charset="0"/>
              <a:cs typeface="Times New Roman" panose="02020603050405020304" pitchFamily="18" charset="0"/>
            </a:rPr>
            <a:t> </a:t>
          </a:r>
          <a:r>
            <a:rPr lang="en-US" sz="2400" b="1" kern="1200" dirty="0" err="1">
              <a:solidFill>
                <a:srgbClr val="191919"/>
              </a:solidFill>
              <a:latin typeface="Times New Roman" panose="02020603050405020304" pitchFamily="18" charset="0"/>
              <a:cs typeface="Times New Roman" panose="02020603050405020304" pitchFamily="18" charset="0"/>
            </a:rPr>
            <a:t>tục</a:t>
          </a:r>
          <a:r>
            <a:rPr lang="en-US" sz="2400" b="1" kern="1200" dirty="0">
              <a:solidFill>
                <a:srgbClr val="191919"/>
              </a:solidFill>
              <a:latin typeface="Times New Roman" panose="02020603050405020304" pitchFamily="18" charset="0"/>
              <a:cs typeface="Times New Roman" panose="02020603050405020304" pitchFamily="18" charset="0"/>
            </a:rPr>
            <a:t> </a:t>
          </a:r>
          <a:r>
            <a:rPr lang="en-US" sz="2400" b="1" kern="1200" dirty="0" err="1">
              <a:solidFill>
                <a:srgbClr val="191919"/>
              </a:solidFill>
              <a:latin typeface="Times New Roman" panose="02020603050405020304" pitchFamily="18" charset="0"/>
              <a:cs typeface="Times New Roman" panose="02020603050405020304" pitchFamily="18" charset="0"/>
            </a:rPr>
            <a:t>hải</a:t>
          </a:r>
          <a:r>
            <a:rPr lang="en-US" sz="2400" b="1" kern="1200" dirty="0">
              <a:solidFill>
                <a:srgbClr val="191919"/>
              </a:solidFill>
              <a:latin typeface="Times New Roman" panose="02020603050405020304" pitchFamily="18" charset="0"/>
              <a:cs typeface="Times New Roman" panose="02020603050405020304" pitchFamily="18" charset="0"/>
            </a:rPr>
            <a:t> </a:t>
          </a:r>
          <a:r>
            <a:rPr lang="en-US" sz="2400" b="1" kern="1200" dirty="0" err="1">
              <a:solidFill>
                <a:srgbClr val="191919"/>
              </a:solidFill>
              <a:latin typeface="Times New Roman" panose="02020603050405020304" pitchFamily="18" charset="0"/>
              <a:cs typeface="Times New Roman" panose="02020603050405020304" pitchFamily="18" charset="0"/>
            </a:rPr>
            <a:t>quan</a:t>
          </a:r>
          <a:r>
            <a:rPr lang="en-US" sz="2400" b="1" kern="1200" dirty="0">
              <a:solidFill>
                <a:srgbClr val="191919"/>
              </a:solidFill>
              <a:latin typeface="Times New Roman" panose="02020603050405020304" pitchFamily="18" charset="0"/>
              <a:cs typeface="Times New Roman" panose="02020603050405020304" pitchFamily="18" charset="0"/>
            </a:rPr>
            <a:t>, </a:t>
          </a:r>
          <a:r>
            <a:rPr lang="en-US" sz="2400" b="1" kern="1200" dirty="0" err="1">
              <a:solidFill>
                <a:srgbClr val="191919"/>
              </a:solidFill>
              <a:latin typeface="Times New Roman" panose="02020603050405020304" pitchFamily="18" charset="0"/>
              <a:cs typeface="Times New Roman" panose="02020603050405020304" pitchFamily="18" charset="0"/>
            </a:rPr>
            <a:t>giao</a:t>
          </a:r>
          <a:r>
            <a:rPr lang="en-US" sz="2400" b="1" kern="1200" dirty="0">
              <a:solidFill>
                <a:srgbClr val="191919"/>
              </a:solidFill>
              <a:latin typeface="Times New Roman" panose="02020603050405020304" pitchFamily="18" charset="0"/>
              <a:cs typeface="Times New Roman" panose="02020603050405020304" pitchFamily="18" charset="0"/>
            </a:rPr>
            <a:t> </a:t>
          </a:r>
          <a:r>
            <a:rPr lang="en-US" sz="2400" b="1" kern="1200" dirty="0" err="1">
              <a:solidFill>
                <a:srgbClr val="191919"/>
              </a:solidFill>
              <a:latin typeface="Times New Roman" panose="02020603050405020304" pitchFamily="18" charset="0"/>
              <a:cs typeface="Times New Roman" panose="02020603050405020304" pitchFamily="18" charset="0"/>
            </a:rPr>
            <a:t>hàng</a:t>
          </a:r>
          <a:endParaRPr lang="en-US" sz="2400" b="1" kern="1200" dirty="0">
            <a:solidFill>
              <a:srgbClr val="191919"/>
            </a:solidFill>
            <a:latin typeface="Times New Roman" panose="02020603050405020304" pitchFamily="18" charset="0"/>
            <a:cs typeface="Times New Roman" panose="02020603050405020304" pitchFamily="18" charset="0"/>
          </a:endParaRPr>
        </a:p>
      </dsp:txBody>
      <dsp:txXfrm>
        <a:off x="4414417" y="128049"/>
        <a:ext cx="1044331" cy="2398249"/>
      </dsp:txXfrm>
    </dsp:sp>
    <dsp:sp modelId="{0D2162A6-4C01-42DC-9F50-AB4FFF921515}">
      <dsp:nvSpPr>
        <dsp:cNvPr id="0" name=""/>
        <dsp:cNvSpPr/>
      </dsp:nvSpPr>
      <dsp:spPr>
        <a:xfrm>
          <a:off x="5573608" y="1225036"/>
          <a:ext cx="174622" cy="204275"/>
        </a:xfrm>
        <a:prstGeom prst="rightArrow">
          <a:avLst>
            <a:gd name="adj1" fmla="val 60000"/>
            <a:gd name="adj2" fmla="val 50000"/>
          </a:avLst>
        </a:prstGeom>
        <a:solidFill>
          <a:schemeClr val="accent4">
            <a:hueOff val="7796769"/>
            <a:satOff val="-35976"/>
            <a:lumOff val="1324"/>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a:off x="5573608" y="1265891"/>
        <a:ext cx="122235" cy="122565"/>
      </dsp:txXfrm>
    </dsp:sp>
    <dsp:sp modelId="{3304486D-9F29-499C-9D4C-880CB693BE74}">
      <dsp:nvSpPr>
        <dsp:cNvPr id="0" name=""/>
        <dsp:cNvSpPr/>
      </dsp:nvSpPr>
      <dsp:spPr>
        <a:xfrm>
          <a:off x="5820715" y="95558"/>
          <a:ext cx="945678" cy="2463231"/>
        </a:xfrm>
        <a:prstGeom prst="roundRect">
          <a:avLst>
            <a:gd name="adj" fmla="val 10000"/>
          </a:avLst>
        </a:prstGeom>
        <a:solidFill>
          <a:schemeClr val="accent4">
            <a:hueOff val="8316554"/>
            <a:satOff val="-38374"/>
            <a:lumOff val="1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US" sz="2100" b="1" kern="1200" dirty="0" err="1">
              <a:solidFill>
                <a:srgbClr val="191919"/>
              </a:solidFill>
              <a:latin typeface="Times New Roman" panose="02020603050405020304" pitchFamily="18" charset="0"/>
              <a:cs typeface="Times New Roman" panose="02020603050405020304" pitchFamily="18" charset="0"/>
            </a:rPr>
            <a:t>Đóng</a:t>
          </a:r>
          <a:r>
            <a:rPr lang="en-US" sz="2100" b="1" kern="1200" dirty="0">
              <a:solidFill>
                <a:srgbClr val="191919"/>
              </a:solidFill>
              <a:latin typeface="Times New Roman" panose="02020603050405020304" pitchFamily="18" charset="0"/>
              <a:cs typeface="Times New Roman" panose="02020603050405020304" pitchFamily="18" charset="0"/>
            </a:rPr>
            <a:t> </a:t>
          </a:r>
          <a:r>
            <a:rPr lang="en-US" sz="2100" b="1" kern="1200" dirty="0" err="1">
              <a:solidFill>
                <a:srgbClr val="191919"/>
              </a:solidFill>
              <a:latin typeface="Times New Roman" panose="02020603050405020304" pitchFamily="18" charset="0"/>
              <a:cs typeface="Times New Roman" panose="02020603050405020304" pitchFamily="18" charset="0"/>
            </a:rPr>
            <a:t>thuế</a:t>
          </a:r>
          <a:r>
            <a:rPr lang="en-US" sz="2100" b="1" kern="1200" dirty="0">
              <a:solidFill>
                <a:srgbClr val="191919"/>
              </a:solidFill>
              <a:latin typeface="Times New Roman" panose="02020603050405020304" pitchFamily="18" charset="0"/>
              <a:cs typeface="Times New Roman" panose="02020603050405020304" pitchFamily="18" charset="0"/>
            </a:rPr>
            <a:t>, </a:t>
          </a:r>
          <a:r>
            <a:rPr lang="en-US" sz="2100" b="1" kern="1200" dirty="0" err="1">
              <a:solidFill>
                <a:srgbClr val="191919"/>
              </a:solidFill>
              <a:latin typeface="Times New Roman" panose="02020603050405020304" pitchFamily="18" charset="0"/>
              <a:cs typeface="Times New Roman" panose="02020603050405020304" pitchFamily="18" charset="0"/>
            </a:rPr>
            <a:t>thanh</a:t>
          </a:r>
          <a:r>
            <a:rPr lang="en-US" sz="2100" b="1" kern="1200" dirty="0">
              <a:solidFill>
                <a:srgbClr val="191919"/>
              </a:solidFill>
              <a:latin typeface="Times New Roman" panose="02020603050405020304" pitchFamily="18" charset="0"/>
              <a:cs typeface="Times New Roman" panose="02020603050405020304" pitchFamily="18" charset="0"/>
            </a:rPr>
            <a:t> </a:t>
          </a:r>
          <a:r>
            <a:rPr lang="en-US" sz="2100" b="1" kern="1200" dirty="0" err="1">
              <a:solidFill>
                <a:srgbClr val="191919"/>
              </a:solidFill>
              <a:latin typeface="Times New Roman" panose="02020603050405020304" pitchFamily="18" charset="0"/>
              <a:cs typeface="Times New Roman" panose="02020603050405020304" pitchFamily="18" charset="0"/>
            </a:rPr>
            <a:t>toán</a:t>
          </a:r>
          <a:r>
            <a:rPr lang="en-US" sz="2100" b="1" kern="1200" dirty="0">
              <a:solidFill>
                <a:srgbClr val="191919"/>
              </a:solidFill>
              <a:latin typeface="Times New Roman" panose="02020603050405020304" pitchFamily="18" charset="0"/>
              <a:cs typeface="Times New Roman" panose="02020603050405020304" pitchFamily="18" charset="0"/>
            </a:rPr>
            <a:t> CP </a:t>
          </a:r>
          <a:r>
            <a:rPr lang="en-US" sz="2100" b="1" kern="1200" dirty="0" err="1">
              <a:solidFill>
                <a:srgbClr val="191919"/>
              </a:solidFill>
              <a:latin typeface="Times New Roman" panose="02020603050405020304" pitchFamily="18" charset="0"/>
              <a:cs typeface="Times New Roman" panose="02020603050405020304" pitchFamily="18" charset="0"/>
            </a:rPr>
            <a:t>liên</a:t>
          </a:r>
          <a:r>
            <a:rPr lang="en-US" sz="2100" b="1" kern="1200" dirty="0">
              <a:solidFill>
                <a:srgbClr val="191919"/>
              </a:solidFill>
              <a:latin typeface="Times New Roman" panose="02020603050405020304" pitchFamily="18" charset="0"/>
              <a:cs typeface="Times New Roman" panose="02020603050405020304" pitchFamily="18" charset="0"/>
            </a:rPr>
            <a:t> </a:t>
          </a:r>
          <a:r>
            <a:rPr lang="en-US" sz="2100" b="1" kern="1200" dirty="0" err="1">
              <a:solidFill>
                <a:srgbClr val="191919"/>
              </a:solidFill>
              <a:latin typeface="Times New Roman" panose="02020603050405020304" pitchFamily="18" charset="0"/>
              <a:cs typeface="Times New Roman" panose="02020603050405020304" pitchFamily="18" charset="0"/>
            </a:rPr>
            <a:t>quan</a:t>
          </a:r>
          <a:endParaRPr lang="en-US" sz="2100" b="1" kern="1200" dirty="0">
            <a:solidFill>
              <a:srgbClr val="191919"/>
            </a:solidFill>
            <a:latin typeface="Times New Roman" panose="02020603050405020304" pitchFamily="18" charset="0"/>
            <a:cs typeface="Times New Roman" panose="02020603050405020304" pitchFamily="18" charset="0"/>
          </a:endParaRPr>
        </a:p>
      </dsp:txBody>
      <dsp:txXfrm>
        <a:off x="5848413" y="123256"/>
        <a:ext cx="890282" cy="2407835"/>
      </dsp:txXfrm>
    </dsp:sp>
    <dsp:sp modelId="{2CFCD7BC-82E0-4696-A0C0-148B1A17EA79}">
      <dsp:nvSpPr>
        <dsp:cNvPr id="0" name=""/>
        <dsp:cNvSpPr/>
      </dsp:nvSpPr>
      <dsp:spPr>
        <a:xfrm>
          <a:off x="6848763" y="1225036"/>
          <a:ext cx="174622" cy="204275"/>
        </a:xfrm>
        <a:prstGeom prst="rightArrow">
          <a:avLst>
            <a:gd name="adj1" fmla="val 60000"/>
            <a:gd name="adj2" fmla="val 50000"/>
          </a:avLst>
        </a:prstGeom>
        <a:solidFill>
          <a:schemeClr val="accent4">
            <a:hueOff val="10395692"/>
            <a:satOff val="-47968"/>
            <a:lumOff val="176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a:off x="6848763" y="1265891"/>
        <a:ext cx="122235" cy="122565"/>
      </dsp:txXfrm>
    </dsp:sp>
    <dsp:sp modelId="{9E5BCDD4-5EB1-4BBB-8AA5-A466ED6E8075}">
      <dsp:nvSpPr>
        <dsp:cNvPr id="0" name=""/>
        <dsp:cNvSpPr/>
      </dsp:nvSpPr>
      <dsp:spPr>
        <a:xfrm>
          <a:off x="7095870" y="95558"/>
          <a:ext cx="1083852" cy="2463231"/>
        </a:xfrm>
        <a:prstGeom prst="roundRect">
          <a:avLst>
            <a:gd name="adj" fmla="val 10000"/>
          </a:avLst>
        </a:prstGeom>
        <a:solidFill>
          <a:schemeClr val="accent4">
            <a:hueOff val="10395692"/>
            <a:satOff val="-47968"/>
            <a:lumOff val="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b="1" kern="1200" dirty="0">
              <a:solidFill>
                <a:srgbClr val="191919"/>
              </a:solidFill>
              <a:latin typeface="Times New Roman" panose="02020603050405020304" pitchFamily="18" charset="0"/>
              <a:cs typeface="Times New Roman" panose="02020603050405020304" pitchFamily="18" charset="0"/>
            </a:rPr>
            <a:t>KH </a:t>
          </a:r>
          <a:r>
            <a:rPr lang="en-US" sz="2400" b="1" kern="1200" dirty="0" err="1">
              <a:solidFill>
                <a:srgbClr val="191919"/>
              </a:solidFill>
              <a:latin typeface="Times New Roman" panose="02020603050405020304" pitchFamily="18" charset="0"/>
              <a:cs typeface="Times New Roman" panose="02020603050405020304" pitchFamily="18" charset="0"/>
            </a:rPr>
            <a:t>thanh</a:t>
          </a:r>
          <a:r>
            <a:rPr lang="en-US" sz="2400" b="1" kern="1200" dirty="0">
              <a:solidFill>
                <a:srgbClr val="191919"/>
              </a:solidFill>
              <a:latin typeface="Times New Roman" panose="02020603050405020304" pitchFamily="18" charset="0"/>
              <a:cs typeface="Times New Roman" panose="02020603050405020304" pitchFamily="18" charset="0"/>
            </a:rPr>
            <a:t> </a:t>
          </a:r>
          <a:r>
            <a:rPr lang="en-US" sz="2400" b="1" kern="1200" dirty="0" err="1">
              <a:solidFill>
                <a:srgbClr val="191919"/>
              </a:solidFill>
              <a:latin typeface="Times New Roman" panose="02020603050405020304" pitchFamily="18" charset="0"/>
              <a:cs typeface="Times New Roman" panose="02020603050405020304" pitchFamily="18" charset="0"/>
            </a:rPr>
            <a:t>toán</a:t>
          </a:r>
          <a:endParaRPr lang="en-US" sz="2400" b="1" kern="1200" dirty="0">
            <a:solidFill>
              <a:srgbClr val="191919"/>
            </a:solidFill>
            <a:latin typeface="Times New Roman" panose="02020603050405020304" pitchFamily="18" charset="0"/>
            <a:cs typeface="Times New Roman" panose="02020603050405020304" pitchFamily="18" charset="0"/>
          </a:endParaRPr>
        </a:p>
      </dsp:txBody>
      <dsp:txXfrm>
        <a:off x="7127615" y="127303"/>
        <a:ext cx="1020362" cy="2399741"/>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54CA7CF-DE48-48E2-87C7-EDD0C0DCCBA5}" type="datetimeFigureOut">
              <a:rPr lang="en-US" smtClean="0"/>
              <a:t>02/01/2024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F378B49-9A69-43EC-BCFC-78EBC7E76C23}" type="slidenum">
              <a:rPr lang="en-US" smtClean="0"/>
              <a:t>‹#›</a:t>
            </a:fld>
            <a:endParaRPr lang="en-US"/>
          </a:p>
        </p:txBody>
      </p:sp>
    </p:spTree>
    <p:extLst>
      <p:ext uri="{BB962C8B-B14F-4D97-AF65-F5344CB8AC3E}">
        <p14:creationId xmlns:p14="http://schemas.microsoft.com/office/powerpoint/2010/main" val="408432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p:cNvSpPr>
            <a:spLocks noGrp="1" noRot="1" noChangeAspect="1" noChangeArrowheads="1" noTextEdit="1"/>
          </p:cNvSpPr>
          <p:nvPr>
            <p:ph type="sldImg"/>
          </p:nvPr>
        </p:nvSpPr>
        <p:spPr>
          <a:ln/>
        </p:spPr>
      </p:sp>
      <p:sp>
        <p:nvSpPr>
          <p:cNvPr id="14339"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smtClean="0">
              <a:latin typeface="Arial" panose="020B0604020202020204" pitchFamily="34" charset="0"/>
            </a:endParaRPr>
          </a:p>
        </p:txBody>
      </p:sp>
      <p:sp>
        <p:nvSpPr>
          <p:cNvPr id="14340"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F1020A56-0767-48DB-8352-1A8656F0ABDB}" type="slidenum">
              <a:rPr lang="en-US" altLang="en-US" smtClean="0"/>
              <a:pPr/>
              <a:t>2</a:t>
            </a:fld>
            <a:endParaRPr lang="en-US" altLang="en-US" smtClean="0"/>
          </a:p>
        </p:txBody>
      </p:sp>
    </p:spTree>
    <p:extLst>
      <p:ext uri="{BB962C8B-B14F-4D97-AF65-F5344CB8AC3E}">
        <p14:creationId xmlns:p14="http://schemas.microsoft.com/office/powerpoint/2010/main" val="41807038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ChangeArrowheads="1" noTextEdit="1"/>
          </p:cNvSpPr>
          <p:nvPr>
            <p:ph type="sldImg"/>
          </p:nvPr>
        </p:nvSpPr>
        <p:spPr>
          <a:ln/>
        </p:spPr>
      </p:sp>
      <p:sp>
        <p:nvSpPr>
          <p:cNvPr id="27651" name="Notes Placeholder 2"/>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smtClean="0">
              <a:latin typeface="Arial" panose="020B0604020202020204" pitchFamily="34" charset="0"/>
            </a:endParaRPr>
          </a:p>
        </p:txBody>
      </p:sp>
      <p:sp>
        <p:nvSpPr>
          <p:cNvPr id="27652" name="Slide Number Placeholder 3"/>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DE087367-E649-4BB9-B595-3A5F5F09054D}" type="slidenum">
              <a:rPr lang="en-US" altLang="en-US" smtClean="0"/>
              <a:pPr/>
              <a:t>14</a:t>
            </a:fld>
            <a:endParaRPr lang="en-US" altLang="en-US" smtClean="0"/>
          </a:p>
        </p:txBody>
      </p:sp>
    </p:spTree>
    <p:extLst>
      <p:ext uri="{BB962C8B-B14F-4D97-AF65-F5344CB8AC3E}">
        <p14:creationId xmlns:p14="http://schemas.microsoft.com/office/powerpoint/2010/main" val="14479394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421E57D-FD60-4FAD-B2D3-E2E2764D0D19}" type="datetimeFigureOut">
              <a:rPr lang="en-US" smtClean="0"/>
              <a:t>02/01/2024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026DEF-5CFE-4A9D-87C8-B09479B660C4}" type="slidenum">
              <a:rPr lang="en-US" smtClean="0"/>
              <a:t>‹#›</a:t>
            </a:fld>
            <a:endParaRPr lang="en-US"/>
          </a:p>
        </p:txBody>
      </p:sp>
    </p:spTree>
    <p:extLst>
      <p:ext uri="{BB962C8B-B14F-4D97-AF65-F5344CB8AC3E}">
        <p14:creationId xmlns:p14="http://schemas.microsoft.com/office/powerpoint/2010/main" val="15330944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421E57D-FD60-4FAD-B2D3-E2E2764D0D19}" type="datetimeFigureOut">
              <a:rPr lang="en-US" smtClean="0"/>
              <a:t>02/01/2024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026DEF-5CFE-4A9D-87C8-B09479B660C4}" type="slidenum">
              <a:rPr lang="en-US" smtClean="0"/>
              <a:t>‹#›</a:t>
            </a:fld>
            <a:endParaRPr lang="en-US"/>
          </a:p>
        </p:txBody>
      </p:sp>
    </p:spTree>
    <p:extLst>
      <p:ext uri="{BB962C8B-B14F-4D97-AF65-F5344CB8AC3E}">
        <p14:creationId xmlns:p14="http://schemas.microsoft.com/office/powerpoint/2010/main" val="30121054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421E57D-FD60-4FAD-B2D3-E2E2764D0D19}" type="datetimeFigureOut">
              <a:rPr lang="en-US" smtClean="0"/>
              <a:t>02/01/2024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026DEF-5CFE-4A9D-87C8-B09479B660C4}" type="slidenum">
              <a:rPr lang="en-US" smtClean="0"/>
              <a:t>‹#›</a:t>
            </a:fld>
            <a:endParaRPr lang="en-US"/>
          </a:p>
        </p:txBody>
      </p:sp>
    </p:spTree>
    <p:extLst>
      <p:ext uri="{BB962C8B-B14F-4D97-AF65-F5344CB8AC3E}">
        <p14:creationId xmlns:p14="http://schemas.microsoft.com/office/powerpoint/2010/main" val="1324148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421E57D-FD60-4FAD-B2D3-E2E2764D0D19}" type="datetimeFigureOut">
              <a:rPr lang="en-US" smtClean="0"/>
              <a:t>02/01/2024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A026DEF-5CFE-4A9D-87C8-B09479B660C4}" type="slidenum">
              <a:rPr lang="en-US" smtClean="0"/>
              <a:t>‹#›</a:t>
            </a:fld>
            <a:endParaRPr lang="en-US"/>
          </a:p>
        </p:txBody>
      </p:sp>
    </p:spTree>
    <p:extLst>
      <p:ext uri="{BB962C8B-B14F-4D97-AF65-F5344CB8AC3E}">
        <p14:creationId xmlns:p14="http://schemas.microsoft.com/office/powerpoint/2010/main" val="25687738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421E57D-FD60-4FAD-B2D3-E2E2764D0D19}" type="datetimeFigureOut">
              <a:rPr lang="en-US" smtClean="0"/>
              <a:t>02/01/2024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A026DEF-5CFE-4A9D-87C8-B09479B660C4}" type="slidenum">
              <a:rPr lang="en-US" smtClean="0"/>
              <a:t>‹#›</a:t>
            </a:fld>
            <a:endParaRPr lang="en-US"/>
          </a:p>
        </p:txBody>
      </p:sp>
    </p:spTree>
    <p:extLst>
      <p:ext uri="{BB962C8B-B14F-4D97-AF65-F5344CB8AC3E}">
        <p14:creationId xmlns:p14="http://schemas.microsoft.com/office/powerpoint/2010/main" val="3710219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421E57D-FD60-4FAD-B2D3-E2E2764D0D19}" type="datetimeFigureOut">
              <a:rPr lang="en-US" smtClean="0"/>
              <a:t>02/01/2024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A026DEF-5CFE-4A9D-87C8-B09479B660C4}" type="slidenum">
              <a:rPr lang="en-US" smtClean="0"/>
              <a:t>‹#›</a:t>
            </a:fld>
            <a:endParaRPr lang="en-US"/>
          </a:p>
        </p:txBody>
      </p:sp>
    </p:spTree>
    <p:extLst>
      <p:ext uri="{BB962C8B-B14F-4D97-AF65-F5344CB8AC3E}">
        <p14:creationId xmlns:p14="http://schemas.microsoft.com/office/powerpoint/2010/main" val="11534714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21E57D-FD60-4FAD-B2D3-E2E2764D0D19}" type="datetimeFigureOut">
              <a:rPr lang="en-US" smtClean="0"/>
              <a:t>02/01/2024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A026DEF-5CFE-4A9D-87C8-B09479B660C4}" type="slidenum">
              <a:rPr lang="en-US" smtClean="0"/>
              <a:t>‹#›</a:t>
            </a:fld>
            <a:endParaRPr lang="en-US"/>
          </a:p>
        </p:txBody>
      </p:sp>
    </p:spTree>
    <p:extLst>
      <p:ext uri="{BB962C8B-B14F-4D97-AF65-F5344CB8AC3E}">
        <p14:creationId xmlns:p14="http://schemas.microsoft.com/office/powerpoint/2010/main" val="35672409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421E57D-FD60-4FAD-B2D3-E2E2764D0D19}" type="datetimeFigureOut">
              <a:rPr lang="en-US" smtClean="0"/>
              <a:t>02/01/2024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A026DEF-5CFE-4A9D-87C8-B09479B660C4}" type="slidenum">
              <a:rPr lang="en-US" smtClean="0"/>
              <a:t>‹#›</a:t>
            </a:fld>
            <a:endParaRPr lang="en-US"/>
          </a:p>
        </p:txBody>
      </p:sp>
    </p:spTree>
    <p:extLst>
      <p:ext uri="{BB962C8B-B14F-4D97-AF65-F5344CB8AC3E}">
        <p14:creationId xmlns:p14="http://schemas.microsoft.com/office/powerpoint/2010/main" val="25982238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421E57D-FD60-4FAD-B2D3-E2E2764D0D19}" type="datetimeFigureOut">
              <a:rPr lang="en-US" smtClean="0"/>
              <a:t>02/01/2024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A026DEF-5CFE-4A9D-87C8-B09479B660C4}" type="slidenum">
              <a:rPr lang="en-US" smtClean="0"/>
              <a:t>‹#›</a:t>
            </a:fld>
            <a:endParaRPr lang="en-US"/>
          </a:p>
        </p:txBody>
      </p:sp>
    </p:spTree>
    <p:extLst>
      <p:ext uri="{BB962C8B-B14F-4D97-AF65-F5344CB8AC3E}">
        <p14:creationId xmlns:p14="http://schemas.microsoft.com/office/powerpoint/2010/main" val="18981258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421E57D-FD60-4FAD-B2D3-E2E2764D0D19}" type="datetimeFigureOut">
              <a:rPr lang="en-US" smtClean="0"/>
              <a:t>02/01/2024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026DEF-5CFE-4A9D-87C8-B09479B660C4}" type="slidenum">
              <a:rPr lang="en-US" smtClean="0"/>
              <a:t>‹#›</a:t>
            </a:fld>
            <a:endParaRPr lang="en-US"/>
          </a:p>
        </p:txBody>
      </p:sp>
    </p:spTree>
    <p:extLst>
      <p:ext uri="{BB962C8B-B14F-4D97-AF65-F5344CB8AC3E}">
        <p14:creationId xmlns:p14="http://schemas.microsoft.com/office/powerpoint/2010/main" val="32665257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421E57D-FD60-4FAD-B2D3-E2E2764D0D19}" type="datetimeFigureOut">
              <a:rPr lang="en-US" smtClean="0"/>
              <a:t>02/01/2024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026DEF-5CFE-4A9D-87C8-B09479B660C4}" type="slidenum">
              <a:rPr lang="en-US" smtClean="0"/>
              <a:t>‹#›</a:t>
            </a:fld>
            <a:endParaRPr lang="en-US"/>
          </a:p>
        </p:txBody>
      </p:sp>
    </p:spTree>
    <p:extLst>
      <p:ext uri="{BB962C8B-B14F-4D97-AF65-F5344CB8AC3E}">
        <p14:creationId xmlns:p14="http://schemas.microsoft.com/office/powerpoint/2010/main" val="15594914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21E57D-FD60-4FAD-B2D3-E2E2764D0D19}" type="datetimeFigureOut">
              <a:rPr lang="en-US" smtClean="0"/>
              <a:t>02/01/2024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A026DEF-5CFE-4A9D-87C8-B09479B660C4}" type="slidenum">
              <a:rPr lang="en-US" smtClean="0"/>
              <a:t>‹#›</a:t>
            </a:fld>
            <a:endParaRPr lang="en-US"/>
          </a:p>
        </p:txBody>
      </p:sp>
    </p:spTree>
    <p:extLst>
      <p:ext uri="{BB962C8B-B14F-4D97-AF65-F5344CB8AC3E}">
        <p14:creationId xmlns:p14="http://schemas.microsoft.com/office/powerpoint/2010/main" val="29945957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2.png"/><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12.png"/><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4.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9710624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Hộp_Văn_Bản 24"/>
          <p:cNvSpPr txBox="1">
            <a:spLocks noChangeArrowheads="1"/>
          </p:cNvSpPr>
          <p:nvPr/>
        </p:nvSpPr>
        <p:spPr bwMode="auto">
          <a:xfrm>
            <a:off x="2425701" y="720726"/>
            <a:ext cx="7553325"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b="1" dirty="0">
                <a:solidFill>
                  <a:srgbClr val="FF0000"/>
                </a:solidFill>
                <a:latin typeface="Times New Roman" panose="02020603050405020304" pitchFamily="18" charset="0"/>
                <a:cs typeface="Times New Roman" panose="02020603050405020304" pitchFamily="18" charset="0"/>
              </a:rPr>
              <a:t>C</a:t>
            </a:r>
            <a:r>
              <a:rPr lang="vi-VN" altLang="en-US" b="1" dirty="0">
                <a:solidFill>
                  <a:srgbClr val="FF0000"/>
                </a:solidFill>
                <a:latin typeface="Times New Roman" panose="02020603050405020304" pitchFamily="18" charset="0"/>
                <a:cs typeface="Times New Roman" panose="02020603050405020304" pitchFamily="18" charset="0"/>
              </a:rPr>
              <a:t>HƯƠNG</a:t>
            </a:r>
            <a:r>
              <a:rPr lang="en-US" altLang="en-US" b="1" dirty="0">
                <a:solidFill>
                  <a:srgbClr val="FF0000"/>
                </a:solidFill>
                <a:latin typeface="Times New Roman" panose="02020603050405020304" pitchFamily="18" charset="0"/>
                <a:cs typeface="Times New Roman" panose="02020603050405020304" pitchFamily="18" charset="0"/>
              </a:rPr>
              <a:t> </a:t>
            </a:r>
            <a:r>
              <a:rPr lang="en-US" altLang="en-US" b="1" dirty="0" smtClean="0">
                <a:solidFill>
                  <a:srgbClr val="FF0000"/>
                </a:solidFill>
                <a:latin typeface="Times New Roman" panose="02020603050405020304" pitchFamily="18" charset="0"/>
                <a:cs typeface="Times New Roman" panose="02020603050405020304" pitchFamily="18" charset="0"/>
              </a:rPr>
              <a:t>3:</a:t>
            </a:r>
            <a:r>
              <a:rPr lang="vi-VN" altLang="en-US" b="1" dirty="0" smtClean="0">
                <a:solidFill>
                  <a:srgbClr val="FF0000"/>
                </a:solidFill>
                <a:latin typeface="Times New Roman" panose="02020603050405020304" pitchFamily="18" charset="0"/>
                <a:cs typeface="Times New Roman" panose="02020603050405020304" pitchFamily="18" charset="0"/>
              </a:rPr>
              <a:t> </a:t>
            </a:r>
            <a:endParaRPr lang="en-US" altLang="en-US" b="1" dirty="0">
              <a:solidFill>
                <a:srgbClr val="FF0000"/>
              </a:solidFill>
              <a:latin typeface="Times New Roman" panose="02020603050405020304" pitchFamily="18" charset="0"/>
              <a:cs typeface="Times New Roman" panose="02020603050405020304" pitchFamily="18" charset="0"/>
            </a:endParaRPr>
          </a:p>
          <a:p>
            <a:pPr algn="ctr" eaLnBrk="1" hangingPunct="1">
              <a:spcBef>
                <a:spcPct val="0"/>
              </a:spcBef>
              <a:buFontTx/>
              <a:buNone/>
            </a:pPr>
            <a:r>
              <a:rPr lang="vi-VN" altLang="en-US" b="1" dirty="0">
                <a:solidFill>
                  <a:srgbClr val="FF0000"/>
                </a:solidFill>
                <a:latin typeface="Times New Roman" panose="02020603050405020304" pitchFamily="18" charset="0"/>
                <a:cs typeface="Times New Roman" panose="02020603050405020304" pitchFamily="18" charset="0"/>
              </a:rPr>
              <a:t>KẾ TOÁN CÁC GIAO DỊCH NGOẠI TỆ</a:t>
            </a:r>
            <a:endParaRPr lang="en-US" altLang="en-US" dirty="0">
              <a:solidFill>
                <a:srgbClr val="FF0000"/>
              </a:solidFill>
              <a:latin typeface="Times New Roman" panose="02020603050405020304" pitchFamily="18" charset="0"/>
              <a:cs typeface="Times New Roman" panose="02020603050405020304" pitchFamily="18" charset="0"/>
            </a:endParaRPr>
          </a:p>
        </p:txBody>
      </p:sp>
      <p:sp>
        <p:nvSpPr>
          <p:cNvPr id="3" name="Rectangle 2"/>
          <p:cNvSpPr/>
          <p:nvPr/>
        </p:nvSpPr>
        <p:spPr>
          <a:xfrm>
            <a:off x="2416176" y="1952626"/>
            <a:ext cx="1744663" cy="461963"/>
          </a:xfrm>
          <a:prstGeom prst="rect">
            <a:avLst/>
          </a:prstGeom>
        </p:spPr>
        <p:txBody>
          <a:bodyPr wrap="none">
            <a:spAutoFit/>
          </a:bodyPr>
          <a:lstStyle/>
          <a:p>
            <a:pPr>
              <a:defRPr/>
            </a:pPr>
            <a:r>
              <a:rPr lang="en-US" sz="2400" b="1" dirty="0">
                <a:solidFill>
                  <a:schemeClr val="accent5">
                    <a:lumMod val="25000"/>
                  </a:schemeClr>
                </a:solidFill>
                <a:latin typeface="Times New Roman" panose="02020603050405020304" pitchFamily="18" charset="0"/>
                <a:cs typeface="Times New Roman" panose="02020603050405020304" pitchFamily="18" charset="0"/>
              </a:rPr>
              <a:t>MỤC TIÊU</a:t>
            </a:r>
          </a:p>
        </p:txBody>
      </p:sp>
      <p:sp>
        <p:nvSpPr>
          <p:cNvPr id="9" name="Rectangle 8"/>
          <p:cNvSpPr/>
          <p:nvPr/>
        </p:nvSpPr>
        <p:spPr>
          <a:xfrm>
            <a:off x="2428876" y="2414589"/>
            <a:ext cx="8012113" cy="3170237"/>
          </a:xfrm>
          <a:prstGeom prst="rect">
            <a:avLst/>
          </a:prstGeom>
        </p:spPr>
        <p:txBody>
          <a:bodyPr wrap="none">
            <a:spAutoFit/>
          </a:bodyPr>
          <a:lstStyle/>
          <a:p>
            <a:pPr marL="285750" indent="-285750" algn="just">
              <a:spcBef>
                <a:spcPts val="1200"/>
              </a:spcBef>
              <a:buFont typeface="Wingdings" panose="05000000000000000000" pitchFamily="2" charset="2"/>
              <a:buChar char="q"/>
              <a:defRPr/>
            </a:pPr>
            <a:r>
              <a:rPr lang="vi-VN" sz="2000" dirty="0">
                <a:solidFill>
                  <a:srgbClr val="191919"/>
                </a:solidFill>
                <a:latin typeface="Times New Roman" panose="02020603050405020304" pitchFamily="18" charset="0"/>
                <a:cs typeface="Times New Roman" panose="02020603050405020304" pitchFamily="18" charset="0"/>
              </a:rPr>
              <a:t>Hiểu được những nguyên tắc và phương pháp kế toán</a:t>
            </a:r>
            <a:r>
              <a:rPr lang="en-US" sz="2000" dirty="0">
                <a:solidFill>
                  <a:srgbClr val="191919"/>
                </a:solidFill>
                <a:latin typeface="Times New Roman" panose="02020603050405020304" pitchFamily="18" charset="0"/>
                <a:cs typeface="Times New Roman" panose="02020603050405020304" pitchFamily="18" charset="0"/>
              </a:rPr>
              <a:t> </a:t>
            </a:r>
            <a:r>
              <a:rPr lang="en-US" sz="2000" dirty="0" err="1">
                <a:solidFill>
                  <a:srgbClr val="191919"/>
                </a:solidFill>
                <a:latin typeface="Times New Roman" panose="02020603050405020304" pitchFamily="18" charset="0"/>
                <a:cs typeface="Times New Roman" panose="02020603050405020304" pitchFamily="18" charset="0"/>
              </a:rPr>
              <a:t>nghiệp</a:t>
            </a:r>
            <a:r>
              <a:rPr lang="en-US" sz="2000" dirty="0">
                <a:solidFill>
                  <a:srgbClr val="191919"/>
                </a:solidFill>
                <a:latin typeface="Times New Roman" panose="02020603050405020304" pitchFamily="18" charset="0"/>
                <a:cs typeface="Times New Roman" panose="02020603050405020304" pitchFamily="18" charset="0"/>
              </a:rPr>
              <a:t> </a:t>
            </a:r>
            <a:r>
              <a:rPr lang="en-US" sz="2000" dirty="0" err="1">
                <a:solidFill>
                  <a:srgbClr val="191919"/>
                </a:solidFill>
                <a:latin typeface="Times New Roman" panose="02020603050405020304" pitchFamily="18" charset="0"/>
                <a:cs typeface="Times New Roman" panose="02020603050405020304" pitchFamily="18" charset="0"/>
              </a:rPr>
              <a:t>vụ</a:t>
            </a:r>
            <a:r>
              <a:rPr lang="en-US" sz="2000" dirty="0">
                <a:solidFill>
                  <a:srgbClr val="191919"/>
                </a:solidFill>
                <a:latin typeface="Times New Roman" panose="02020603050405020304" pitchFamily="18" charset="0"/>
                <a:cs typeface="Times New Roman" panose="02020603050405020304" pitchFamily="18" charset="0"/>
              </a:rPr>
              <a:t> </a:t>
            </a:r>
            <a:r>
              <a:rPr lang="en-US" sz="2000" dirty="0" err="1">
                <a:solidFill>
                  <a:srgbClr val="191919"/>
                </a:solidFill>
                <a:latin typeface="Times New Roman" panose="02020603050405020304" pitchFamily="18" charset="0"/>
                <a:cs typeface="Times New Roman" panose="02020603050405020304" pitchFamily="18" charset="0"/>
              </a:rPr>
              <a:t>ngoại</a:t>
            </a:r>
            <a:r>
              <a:rPr lang="en-US" sz="2000" dirty="0">
                <a:solidFill>
                  <a:srgbClr val="191919"/>
                </a:solidFill>
                <a:latin typeface="Times New Roman" panose="02020603050405020304" pitchFamily="18" charset="0"/>
                <a:cs typeface="Times New Roman" panose="02020603050405020304" pitchFamily="18" charset="0"/>
              </a:rPr>
              <a:t> </a:t>
            </a:r>
            <a:r>
              <a:rPr lang="en-US" sz="2000" dirty="0" err="1">
                <a:solidFill>
                  <a:srgbClr val="191919"/>
                </a:solidFill>
                <a:latin typeface="Times New Roman" panose="02020603050405020304" pitchFamily="18" charset="0"/>
                <a:cs typeface="Times New Roman" panose="02020603050405020304" pitchFamily="18" charset="0"/>
              </a:rPr>
              <a:t>tệ</a:t>
            </a:r>
            <a:r>
              <a:rPr lang="en-US" sz="2000" dirty="0">
                <a:solidFill>
                  <a:srgbClr val="191919"/>
                </a:solidFill>
                <a:latin typeface="Times New Roman" panose="02020603050405020304" pitchFamily="18" charset="0"/>
                <a:cs typeface="Times New Roman" panose="02020603050405020304" pitchFamily="18" charset="0"/>
              </a:rPr>
              <a:t> </a:t>
            </a:r>
          </a:p>
          <a:p>
            <a:pPr algn="just">
              <a:spcBef>
                <a:spcPts val="1200"/>
              </a:spcBef>
              <a:defRPr/>
            </a:pPr>
            <a:r>
              <a:rPr lang="en-US" sz="2000" dirty="0" err="1">
                <a:solidFill>
                  <a:srgbClr val="191919"/>
                </a:solidFill>
                <a:latin typeface="Times New Roman" panose="02020603050405020304" pitchFamily="18" charset="0"/>
                <a:cs typeface="Times New Roman" panose="02020603050405020304" pitchFamily="18" charset="0"/>
              </a:rPr>
              <a:t>và</a:t>
            </a:r>
            <a:r>
              <a:rPr lang="en-US" sz="2000" dirty="0">
                <a:solidFill>
                  <a:srgbClr val="191919"/>
                </a:solidFill>
                <a:latin typeface="Times New Roman" panose="02020603050405020304" pitchFamily="18" charset="0"/>
                <a:cs typeface="Times New Roman" panose="02020603050405020304" pitchFamily="18" charset="0"/>
              </a:rPr>
              <a:t> </a:t>
            </a:r>
            <a:r>
              <a:rPr lang="en-US" sz="2000" dirty="0" err="1">
                <a:solidFill>
                  <a:srgbClr val="191919"/>
                </a:solidFill>
                <a:latin typeface="Times New Roman" panose="02020603050405020304" pitchFamily="18" charset="0"/>
                <a:cs typeface="Times New Roman" panose="02020603050405020304" pitchFamily="18" charset="0"/>
              </a:rPr>
              <a:t>hoạt</a:t>
            </a:r>
            <a:r>
              <a:rPr lang="en-US" sz="2000" dirty="0">
                <a:solidFill>
                  <a:srgbClr val="191919"/>
                </a:solidFill>
                <a:latin typeface="Times New Roman" panose="02020603050405020304" pitchFamily="18" charset="0"/>
                <a:cs typeface="Times New Roman" panose="02020603050405020304" pitchFamily="18" charset="0"/>
              </a:rPr>
              <a:t> </a:t>
            </a:r>
            <a:r>
              <a:rPr lang="en-US" sz="2000" dirty="0" err="1">
                <a:solidFill>
                  <a:srgbClr val="191919"/>
                </a:solidFill>
                <a:latin typeface="Times New Roman" panose="02020603050405020304" pitchFamily="18" charset="0"/>
                <a:cs typeface="Times New Roman" panose="02020603050405020304" pitchFamily="18" charset="0"/>
              </a:rPr>
              <a:t>động</a:t>
            </a:r>
            <a:r>
              <a:rPr lang="en-US" sz="2000" dirty="0">
                <a:solidFill>
                  <a:srgbClr val="191919"/>
                </a:solidFill>
                <a:latin typeface="Times New Roman" panose="02020603050405020304" pitchFamily="18" charset="0"/>
                <a:cs typeface="Times New Roman" panose="02020603050405020304" pitchFamily="18" charset="0"/>
              </a:rPr>
              <a:t> </a:t>
            </a:r>
            <a:r>
              <a:rPr lang="en-US" sz="2000" dirty="0" err="1">
                <a:solidFill>
                  <a:srgbClr val="191919"/>
                </a:solidFill>
                <a:latin typeface="Times New Roman" panose="02020603050405020304" pitchFamily="18" charset="0"/>
                <a:cs typeface="Times New Roman" panose="02020603050405020304" pitchFamily="18" charset="0"/>
              </a:rPr>
              <a:t>kinh</a:t>
            </a:r>
            <a:r>
              <a:rPr lang="en-US" sz="2000" dirty="0">
                <a:solidFill>
                  <a:srgbClr val="191919"/>
                </a:solidFill>
                <a:latin typeface="Times New Roman" panose="02020603050405020304" pitchFamily="18" charset="0"/>
                <a:cs typeface="Times New Roman" panose="02020603050405020304" pitchFamily="18" charset="0"/>
              </a:rPr>
              <a:t> </a:t>
            </a:r>
            <a:r>
              <a:rPr lang="en-US" sz="2000" dirty="0" err="1">
                <a:solidFill>
                  <a:srgbClr val="191919"/>
                </a:solidFill>
                <a:latin typeface="Times New Roman" panose="02020603050405020304" pitchFamily="18" charset="0"/>
                <a:cs typeface="Times New Roman" panose="02020603050405020304" pitchFamily="18" charset="0"/>
              </a:rPr>
              <a:t>doanh</a:t>
            </a:r>
            <a:r>
              <a:rPr lang="en-US" sz="2000" dirty="0">
                <a:solidFill>
                  <a:srgbClr val="191919"/>
                </a:solidFill>
                <a:latin typeface="Times New Roman" panose="02020603050405020304" pitchFamily="18" charset="0"/>
                <a:cs typeface="Times New Roman" panose="02020603050405020304" pitchFamily="18" charset="0"/>
              </a:rPr>
              <a:t> </a:t>
            </a:r>
            <a:r>
              <a:rPr lang="en-US" sz="2000" dirty="0" err="1">
                <a:solidFill>
                  <a:srgbClr val="191919"/>
                </a:solidFill>
                <a:latin typeface="Times New Roman" panose="02020603050405020304" pitchFamily="18" charset="0"/>
                <a:cs typeface="Times New Roman" panose="02020603050405020304" pitchFamily="18" charset="0"/>
              </a:rPr>
              <a:t>xuất</a:t>
            </a:r>
            <a:r>
              <a:rPr lang="en-US" sz="2000" dirty="0">
                <a:solidFill>
                  <a:srgbClr val="191919"/>
                </a:solidFill>
                <a:latin typeface="Times New Roman" panose="02020603050405020304" pitchFamily="18" charset="0"/>
                <a:cs typeface="Times New Roman" panose="02020603050405020304" pitchFamily="18" charset="0"/>
              </a:rPr>
              <a:t> </a:t>
            </a:r>
            <a:r>
              <a:rPr lang="en-US" sz="2000" dirty="0" err="1">
                <a:solidFill>
                  <a:srgbClr val="191919"/>
                </a:solidFill>
                <a:latin typeface="Times New Roman" panose="02020603050405020304" pitchFamily="18" charset="0"/>
                <a:cs typeface="Times New Roman" panose="02020603050405020304" pitchFamily="18" charset="0"/>
              </a:rPr>
              <a:t>nhập</a:t>
            </a:r>
            <a:r>
              <a:rPr lang="en-US" sz="2000" dirty="0">
                <a:solidFill>
                  <a:srgbClr val="191919"/>
                </a:solidFill>
                <a:latin typeface="Times New Roman" panose="02020603050405020304" pitchFamily="18" charset="0"/>
                <a:cs typeface="Times New Roman" panose="02020603050405020304" pitchFamily="18" charset="0"/>
              </a:rPr>
              <a:t> </a:t>
            </a:r>
            <a:r>
              <a:rPr lang="en-US" sz="2000" dirty="0" err="1">
                <a:solidFill>
                  <a:srgbClr val="191919"/>
                </a:solidFill>
                <a:latin typeface="Times New Roman" panose="02020603050405020304" pitchFamily="18" charset="0"/>
                <a:cs typeface="Times New Roman" panose="02020603050405020304" pitchFamily="18" charset="0"/>
              </a:rPr>
              <a:t>khẩu</a:t>
            </a:r>
            <a:r>
              <a:rPr lang="en-US" sz="2000" dirty="0">
                <a:solidFill>
                  <a:srgbClr val="191919"/>
                </a:solidFill>
                <a:latin typeface="Times New Roman" panose="02020603050405020304" pitchFamily="18" charset="0"/>
                <a:cs typeface="Times New Roman" panose="02020603050405020304" pitchFamily="18" charset="0"/>
              </a:rPr>
              <a:t>.</a:t>
            </a:r>
          </a:p>
          <a:p>
            <a:pPr marL="285750" indent="-285750" algn="just">
              <a:spcBef>
                <a:spcPts val="1200"/>
              </a:spcBef>
              <a:buFont typeface="Wingdings" panose="05000000000000000000" pitchFamily="2" charset="2"/>
              <a:buChar char="q"/>
              <a:defRPr/>
            </a:pPr>
            <a:r>
              <a:rPr lang="vi-VN" sz="2000" dirty="0">
                <a:solidFill>
                  <a:srgbClr val="191919"/>
                </a:solidFill>
                <a:latin typeface="Times New Roman" panose="02020603050405020304" pitchFamily="18" charset="0"/>
                <a:cs typeface="Times New Roman" panose="02020603050405020304" pitchFamily="18" charset="0"/>
              </a:rPr>
              <a:t>Xác định được các chứng kế toán nghiệp vụ ngoại tệ và hoạt động </a:t>
            </a:r>
            <a:endParaRPr lang="en-US" sz="2000" dirty="0">
              <a:solidFill>
                <a:srgbClr val="191919"/>
              </a:solidFill>
              <a:latin typeface="Times New Roman" panose="02020603050405020304" pitchFamily="18" charset="0"/>
              <a:cs typeface="Times New Roman" panose="02020603050405020304" pitchFamily="18" charset="0"/>
            </a:endParaRPr>
          </a:p>
          <a:p>
            <a:pPr algn="just">
              <a:spcBef>
                <a:spcPts val="1200"/>
              </a:spcBef>
              <a:defRPr/>
            </a:pPr>
            <a:r>
              <a:rPr lang="vi-VN" sz="2000" dirty="0">
                <a:solidFill>
                  <a:srgbClr val="191919"/>
                </a:solidFill>
                <a:latin typeface="Times New Roman" panose="02020603050405020304" pitchFamily="18" charset="0"/>
                <a:cs typeface="Times New Roman" panose="02020603050405020304" pitchFamily="18" charset="0"/>
              </a:rPr>
              <a:t>kinh doanh xuất nhập khẩu</a:t>
            </a:r>
            <a:r>
              <a:rPr lang="en-US" sz="2000" dirty="0">
                <a:solidFill>
                  <a:srgbClr val="191919"/>
                </a:solidFill>
                <a:latin typeface="Times New Roman" panose="02020603050405020304" pitchFamily="18" charset="0"/>
                <a:cs typeface="Times New Roman" panose="02020603050405020304" pitchFamily="18" charset="0"/>
              </a:rPr>
              <a:t>.</a:t>
            </a:r>
          </a:p>
          <a:p>
            <a:pPr marL="285750" indent="-285750" algn="just">
              <a:spcBef>
                <a:spcPts val="1200"/>
              </a:spcBef>
              <a:buFont typeface="Wingdings" panose="05000000000000000000" pitchFamily="2" charset="2"/>
              <a:buChar char="q"/>
              <a:defRPr/>
            </a:pPr>
            <a:r>
              <a:rPr lang="vi-VN" sz="2000" dirty="0">
                <a:solidFill>
                  <a:srgbClr val="191919"/>
                </a:solidFill>
                <a:latin typeface="Times New Roman" panose="02020603050405020304" pitchFamily="18" charset="0"/>
                <a:cs typeface="Times New Roman" panose="02020603050405020304" pitchFamily="18" charset="0"/>
              </a:rPr>
              <a:t>Thực hiện việc ghi chép kế toán trong lĩnh vực thu, chi</a:t>
            </a:r>
            <a:r>
              <a:rPr lang="en-US" sz="2000" dirty="0">
                <a:solidFill>
                  <a:srgbClr val="191919"/>
                </a:solidFill>
                <a:latin typeface="Times New Roman" panose="02020603050405020304" pitchFamily="18" charset="0"/>
                <a:cs typeface="Times New Roman" panose="02020603050405020304" pitchFamily="18" charset="0"/>
              </a:rPr>
              <a:t> </a:t>
            </a:r>
            <a:r>
              <a:rPr lang="en-US" sz="2000" dirty="0" err="1">
                <a:solidFill>
                  <a:srgbClr val="191919"/>
                </a:solidFill>
                <a:latin typeface="Times New Roman" panose="02020603050405020304" pitchFamily="18" charset="0"/>
                <a:cs typeface="Times New Roman" panose="02020603050405020304" pitchFamily="18" charset="0"/>
              </a:rPr>
              <a:t>ngoại</a:t>
            </a:r>
            <a:r>
              <a:rPr lang="en-US" sz="2000" dirty="0">
                <a:solidFill>
                  <a:srgbClr val="191919"/>
                </a:solidFill>
                <a:latin typeface="Times New Roman" panose="02020603050405020304" pitchFamily="18" charset="0"/>
                <a:cs typeface="Times New Roman" panose="02020603050405020304" pitchFamily="18" charset="0"/>
              </a:rPr>
              <a:t> </a:t>
            </a:r>
            <a:r>
              <a:rPr lang="en-US" sz="2000" dirty="0" err="1">
                <a:solidFill>
                  <a:srgbClr val="191919"/>
                </a:solidFill>
                <a:latin typeface="Times New Roman" panose="02020603050405020304" pitchFamily="18" charset="0"/>
                <a:cs typeface="Times New Roman" panose="02020603050405020304" pitchFamily="18" charset="0"/>
              </a:rPr>
              <a:t>tệ</a:t>
            </a:r>
            <a:r>
              <a:rPr lang="en-US" sz="2000" dirty="0">
                <a:solidFill>
                  <a:srgbClr val="191919"/>
                </a:solidFill>
                <a:latin typeface="Times New Roman" panose="02020603050405020304" pitchFamily="18" charset="0"/>
                <a:cs typeface="Times New Roman" panose="02020603050405020304" pitchFamily="18" charset="0"/>
              </a:rPr>
              <a:t>, </a:t>
            </a:r>
          </a:p>
          <a:p>
            <a:pPr algn="just">
              <a:spcBef>
                <a:spcPts val="1200"/>
              </a:spcBef>
              <a:defRPr/>
            </a:pPr>
            <a:r>
              <a:rPr lang="en-US" sz="2000" dirty="0" err="1">
                <a:solidFill>
                  <a:srgbClr val="191919"/>
                </a:solidFill>
                <a:latin typeface="Times New Roman" panose="02020603050405020304" pitchFamily="18" charset="0"/>
                <a:cs typeface="Times New Roman" panose="02020603050405020304" pitchFamily="18" charset="0"/>
              </a:rPr>
              <a:t>hoạt</a:t>
            </a:r>
            <a:r>
              <a:rPr lang="en-US" sz="2000" dirty="0">
                <a:solidFill>
                  <a:srgbClr val="191919"/>
                </a:solidFill>
                <a:latin typeface="Times New Roman" panose="02020603050405020304" pitchFamily="18" charset="0"/>
                <a:cs typeface="Times New Roman" panose="02020603050405020304" pitchFamily="18" charset="0"/>
              </a:rPr>
              <a:t> </a:t>
            </a:r>
            <a:r>
              <a:rPr lang="en-US" sz="2000" dirty="0" err="1">
                <a:solidFill>
                  <a:srgbClr val="191919"/>
                </a:solidFill>
                <a:latin typeface="Times New Roman" panose="02020603050405020304" pitchFamily="18" charset="0"/>
                <a:cs typeface="Times New Roman" panose="02020603050405020304" pitchFamily="18" charset="0"/>
              </a:rPr>
              <a:t>động</a:t>
            </a:r>
            <a:r>
              <a:rPr lang="en-US" sz="2000" dirty="0">
                <a:solidFill>
                  <a:srgbClr val="191919"/>
                </a:solidFill>
                <a:latin typeface="Times New Roman" panose="02020603050405020304" pitchFamily="18" charset="0"/>
                <a:cs typeface="Times New Roman" panose="02020603050405020304" pitchFamily="18" charset="0"/>
              </a:rPr>
              <a:t> </a:t>
            </a:r>
            <a:r>
              <a:rPr lang="en-US" sz="2000" dirty="0" err="1">
                <a:solidFill>
                  <a:srgbClr val="191919"/>
                </a:solidFill>
                <a:latin typeface="Times New Roman" panose="02020603050405020304" pitchFamily="18" charset="0"/>
                <a:cs typeface="Times New Roman" panose="02020603050405020304" pitchFamily="18" charset="0"/>
              </a:rPr>
              <a:t>xuất</a:t>
            </a:r>
            <a:r>
              <a:rPr lang="en-US" sz="2000" dirty="0">
                <a:solidFill>
                  <a:srgbClr val="191919"/>
                </a:solidFill>
                <a:latin typeface="Times New Roman" panose="02020603050405020304" pitchFamily="18" charset="0"/>
                <a:cs typeface="Times New Roman" panose="02020603050405020304" pitchFamily="18" charset="0"/>
              </a:rPr>
              <a:t> </a:t>
            </a:r>
            <a:r>
              <a:rPr lang="en-US" sz="2000" dirty="0" err="1">
                <a:solidFill>
                  <a:srgbClr val="191919"/>
                </a:solidFill>
                <a:latin typeface="Times New Roman" panose="02020603050405020304" pitchFamily="18" charset="0"/>
                <a:cs typeface="Times New Roman" panose="02020603050405020304" pitchFamily="18" charset="0"/>
              </a:rPr>
              <a:t>nhập</a:t>
            </a:r>
            <a:r>
              <a:rPr lang="en-US" sz="2000" dirty="0">
                <a:solidFill>
                  <a:srgbClr val="191919"/>
                </a:solidFill>
                <a:latin typeface="Times New Roman" panose="02020603050405020304" pitchFamily="18" charset="0"/>
                <a:cs typeface="Times New Roman" panose="02020603050405020304" pitchFamily="18" charset="0"/>
              </a:rPr>
              <a:t> </a:t>
            </a:r>
            <a:r>
              <a:rPr lang="en-US" sz="2000" dirty="0" err="1">
                <a:solidFill>
                  <a:srgbClr val="191919"/>
                </a:solidFill>
                <a:latin typeface="Times New Roman" panose="02020603050405020304" pitchFamily="18" charset="0"/>
                <a:cs typeface="Times New Roman" panose="02020603050405020304" pitchFamily="18" charset="0"/>
              </a:rPr>
              <a:t>khẩu</a:t>
            </a:r>
            <a:r>
              <a:rPr lang="en-US" sz="2000" dirty="0">
                <a:solidFill>
                  <a:srgbClr val="191919"/>
                </a:solidFill>
                <a:latin typeface="Times New Roman" panose="02020603050405020304" pitchFamily="18" charset="0"/>
                <a:cs typeface="Times New Roman" panose="02020603050405020304" pitchFamily="18" charset="0"/>
              </a:rPr>
              <a:t> </a:t>
            </a:r>
            <a:r>
              <a:rPr lang="en-US" sz="2000" dirty="0" err="1">
                <a:solidFill>
                  <a:srgbClr val="191919"/>
                </a:solidFill>
                <a:latin typeface="Times New Roman" panose="02020603050405020304" pitchFamily="18" charset="0"/>
                <a:cs typeface="Times New Roman" panose="02020603050405020304" pitchFamily="18" charset="0"/>
              </a:rPr>
              <a:t>khi</a:t>
            </a:r>
            <a:r>
              <a:rPr lang="en-US" sz="2000" dirty="0">
                <a:solidFill>
                  <a:srgbClr val="191919"/>
                </a:solidFill>
                <a:latin typeface="Times New Roman" panose="02020603050405020304" pitchFamily="18" charset="0"/>
                <a:cs typeface="Times New Roman" panose="02020603050405020304" pitchFamily="18" charset="0"/>
              </a:rPr>
              <a:t> </a:t>
            </a:r>
            <a:r>
              <a:rPr lang="en-US" sz="2000" dirty="0" err="1">
                <a:solidFill>
                  <a:srgbClr val="191919"/>
                </a:solidFill>
                <a:latin typeface="Times New Roman" panose="02020603050405020304" pitchFamily="18" charset="0"/>
                <a:cs typeface="Times New Roman" panose="02020603050405020304" pitchFamily="18" charset="0"/>
              </a:rPr>
              <a:t>ghi</a:t>
            </a:r>
            <a:r>
              <a:rPr lang="en-US" sz="2000" dirty="0">
                <a:solidFill>
                  <a:srgbClr val="191919"/>
                </a:solidFill>
                <a:latin typeface="Times New Roman" panose="02020603050405020304" pitchFamily="18" charset="0"/>
                <a:cs typeface="Times New Roman" panose="02020603050405020304" pitchFamily="18" charset="0"/>
              </a:rPr>
              <a:t> </a:t>
            </a:r>
            <a:r>
              <a:rPr lang="en-US" sz="2000" dirty="0" err="1">
                <a:solidFill>
                  <a:srgbClr val="191919"/>
                </a:solidFill>
                <a:latin typeface="Times New Roman" panose="02020603050405020304" pitchFamily="18" charset="0"/>
                <a:cs typeface="Times New Roman" panose="02020603050405020304" pitchFamily="18" charset="0"/>
              </a:rPr>
              <a:t>nhận</a:t>
            </a:r>
            <a:r>
              <a:rPr lang="en-US" sz="2000" dirty="0">
                <a:solidFill>
                  <a:srgbClr val="191919"/>
                </a:solidFill>
                <a:latin typeface="Times New Roman" panose="02020603050405020304" pitchFamily="18" charset="0"/>
                <a:cs typeface="Times New Roman" panose="02020603050405020304" pitchFamily="18" charset="0"/>
              </a:rPr>
              <a:t> ban </a:t>
            </a:r>
            <a:r>
              <a:rPr lang="en-US" sz="2000" dirty="0" err="1">
                <a:solidFill>
                  <a:srgbClr val="191919"/>
                </a:solidFill>
                <a:latin typeface="Times New Roman" panose="02020603050405020304" pitchFamily="18" charset="0"/>
                <a:cs typeface="Times New Roman" panose="02020603050405020304" pitchFamily="18" charset="0"/>
              </a:rPr>
              <a:t>đầu</a:t>
            </a:r>
            <a:r>
              <a:rPr lang="en-US" sz="2000" dirty="0">
                <a:solidFill>
                  <a:srgbClr val="191919"/>
                </a:solidFill>
                <a:latin typeface="Times New Roman" panose="02020603050405020304" pitchFamily="18" charset="0"/>
                <a:cs typeface="Times New Roman" panose="02020603050405020304" pitchFamily="18" charset="0"/>
              </a:rPr>
              <a:t> </a:t>
            </a:r>
            <a:r>
              <a:rPr lang="en-US" sz="2000" dirty="0" err="1">
                <a:solidFill>
                  <a:srgbClr val="191919"/>
                </a:solidFill>
                <a:latin typeface="Times New Roman" panose="02020603050405020304" pitchFamily="18" charset="0"/>
                <a:cs typeface="Times New Roman" panose="02020603050405020304" pitchFamily="18" charset="0"/>
              </a:rPr>
              <a:t>và</a:t>
            </a:r>
            <a:r>
              <a:rPr lang="en-US" sz="2000" dirty="0">
                <a:solidFill>
                  <a:srgbClr val="191919"/>
                </a:solidFill>
                <a:latin typeface="Times New Roman" panose="02020603050405020304" pitchFamily="18" charset="0"/>
                <a:cs typeface="Times New Roman" panose="02020603050405020304" pitchFamily="18" charset="0"/>
              </a:rPr>
              <a:t> </a:t>
            </a:r>
            <a:r>
              <a:rPr lang="en-US" sz="2000" dirty="0" err="1">
                <a:solidFill>
                  <a:srgbClr val="191919"/>
                </a:solidFill>
                <a:latin typeface="Times New Roman" panose="02020603050405020304" pitchFamily="18" charset="0"/>
                <a:cs typeface="Times New Roman" panose="02020603050405020304" pitchFamily="18" charset="0"/>
              </a:rPr>
              <a:t>báo</a:t>
            </a:r>
            <a:r>
              <a:rPr lang="en-US" sz="2000" dirty="0">
                <a:solidFill>
                  <a:srgbClr val="191919"/>
                </a:solidFill>
                <a:latin typeface="Times New Roman" panose="02020603050405020304" pitchFamily="18" charset="0"/>
                <a:cs typeface="Times New Roman" panose="02020603050405020304" pitchFamily="18" charset="0"/>
              </a:rPr>
              <a:t> </a:t>
            </a:r>
            <a:r>
              <a:rPr lang="en-US" sz="2000" dirty="0" err="1">
                <a:solidFill>
                  <a:srgbClr val="191919"/>
                </a:solidFill>
                <a:latin typeface="Times New Roman" panose="02020603050405020304" pitchFamily="18" charset="0"/>
                <a:cs typeface="Times New Roman" panose="02020603050405020304" pitchFamily="18" charset="0"/>
              </a:rPr>
              <a:t>cáo</a:t>
            </a:r>
            <a:r>
              <a:rPr lang="en-US" sz="2000" dirty="0">
                <a:solidFill>
                  <a:srgbClr val="191919"/>
                </a:solidFill>
                <a:latin typeface="Times New Roman" panose="02020603050405020304" pitchFamily="18" charset="0"/>
                <a:cs typeface="Times New Roman" panose="02020603050405020304" pitchFamily="18" charset="0"/>
              </a:rPr>
              <a:t> </a:t>
            </a:r>
            <a:r>
              <a:rPr lang="en-US" sz="2000" dirty="0" err="1">
                <a:solidFill>
                  <a:srgbClr val="191919"/>
                </a:solidFill>
                <a:latin typeface="Times New Roman" panose="02020603050405020304" pitchFamily="18" charset="0"/>
                <a:cs typeface="Times New Roman" panose="02020603050405020304" pitchFamily="18" charset="0"/>
              </a:rPr>
              <a:t>các</a:t>
            </a:r>
            <a:r>
              <a:rPr lang="en-US" sz="2000" dirty="0">
                <a:solidFill>
                  <a:srgbClr val="191919"/>
                </a:solidFill>
                <a:latin typeface="Times New Roman" panose="02020603050405020304" pitchFamily="18" charset="0"/>
                <a:cs typeface="Times New Roman" panose="02020603050405020304" pitchFamily="18" charset="0"/>
              </a:rPr>
              <a:t> </a:t>
            </a:r>
            <a:r>
              <a:rPr lang="en-US" sz="2000" dirty="0" err="1">
                <a:solidFill>
                  <a:srgbClr val="191919"/>
                </a:solidFill>
                <a:latin typeface="Times New Roman" panose="02020603050405020304" pitchFamily="18" charset="0"/>
                <a:cs typeface="Times New Roman" panose="02020603050405020304" pitchFamily="18" charset="0"/>
              </a:rPr>
              <a:t>khoản</a:t>
            </a:r>
            <a:r>
              <a:rPr lang="en-US" sz="2000" dirty="0">
                <a:solidFill>
                  <a:srgbClr val="191919"/>
                </a:solidFill>
                <a:latin typeface="Times New Roman" panose="02020603050405020304" pitchFamily="18" charset="0"/>
                <a:cs typeface="Times New Roman" panose="02020603050405020304" pitchFamily="18" charset="0"/>
              </a:rPr>
              <a:t> </a:t>
            </a:r>
            <a:r>
              <a:rPr lang="en-US" sz="2000" dirty="0" err="1">
                <a:solidFill>
                  <a:srgbClr val="191919"/>
                </a:solidFill>
                <a:latin typeface="Times New Roman" panose="02020603050405020304" pitchFamily="18" charset="0"/>
                <a:cs typeface="Times New Roman" panose="02020603050405020304" pitchFamily="18" charset="0"/>
              </a:rPr>
              <a:t>mục</a:t>
            </a:r>
            <a:r>
              <a:rPr lang="en-US" sz="2000" dirty="0">
                <a:solidFill>
                  <a:srgbClr val="191919"/>
                </a:solidFill>
                <a:latin typeface="Times New Roman" panose="02020603050405020304" pitchFamily="18" charset="0"/>
                <a:cs typeface="Times New Roman" panose="02020603050405020304" pitchFamily="18" charset="0"/>
              </a:rPr>
              <a:t> </a:t>
            </a:r>
          </a:p>
          <a:p>
            <a:pPr algn="just">
              <a:spcBef>
                <a:spcPts val="1200"/>
              </a:spcBef>
              <a:defRPr/>
            </a:pPr>
            <a:r>
              <a:rPr lang="en-US" sz="2000" dirty="0" err="1">
                <a:solidFill>
                  <a:srgbClr val="191919"/>
                </a:solidFill>
                <a:latin typeface="Times New Roman" panose="02020603050405020304" pitchFamily="18" charset="0"/>
                <a:cs typeface="Times New Roman" panose="02020603050405020304" pitchFamily="18" charset="0"/>
              </a:rPr>
              <a:t>có</a:t>
            </a:r>
            <a:r>
              <a:rPr lang="en-US" sz="2000" dirty="0">
                <a:solidFill>
                  <a:srgbClr val="191919"/>
                </a:solidFill>
                <a:latin typeface="Times New Roman" panose="02020603050405020304" pitchFamily="18" charset="0"/>
                <a:cs typeface="Times New Roman" panose="02020603050405020304" pitchFamily="18" charset="0"/>
              </a:rPr>
              <a:t> </a:t>
            </a:r>
            <a:r>
              <a:rPr lang="en-US" sz="2000" dirty="0" err="1">
                <a:solidFill>
                  <a:srgbClr val="191919"/>
                </a:solidFill>
                <a:latin typeface="Times New Roman" panose="02020603050405020304" pitchFamily="18" charset="0"/>
                <a:cs typeface="Times New Roman" panose="02020603050405020304" pitchFamily="18" charset="0"/>
              </a:rPr>
              <a:t>gốc</a:t>
            </a:r>
            <a:r>
              <a:rPr lang="en-US" sz="2000" dirty="0">
                <a:solidFill>
                  <a:srgbClr val="191919"/>
                </a:solidFill>
                <a:latin typeface="Times New Roman" panose="02020603050405020304" pitchFamily="18" charset="0"/>
                <a:cs typeface="Times New Roman" panose="02020603050405020304" pitchFamily="18" charset="0"/>
              </a:rPr>
              <a:t> </a:t>
            </a:r>
            <a:r>
              <a:rPr lang="en-US" sz="2000" dirty="0" err="1">
                <a:solidFill>
                  <a:srgbClr val="191919"/>
                </a:solidFill>
                <a:latin typeface="Times New Roman" panose="02020603050405020304" pitchFamily="18" charset="0"/>
                <a:cs typeface="Times New Roman" panose="02020603050405020304" pitchFamily="18" charset="0"/>
              </a:rPr>
              <a:t>ngoại</a:t>
            </a:r>
            <a:r>
              <a:rPr lang="en-US" sz="2000" dirty="0">
                <a:solidFill>
                  <a:srgbClr val="191919"/>
                </a:solidFill>
                <a:latin typeface="Times New Roman" panose="02020603050405020304" pitchFamily="18" charset="0"/>
                <a:cs typeface="Times New Roman" panose="02020603050405020304" pitchFamily="18" charset="0"/>
              </a:rPr>
              <a:t> </a:t>
            </a:r>
            <a:r>
              <a:rPr lang="en-US" sz="2000" dirty="0" err="1">
                <a:solidFill>
                  <a:srgbClr val="191919"/>
                </a:solidFill>
                <a:latin typeface="Times New Roman" panose="02020603050405020304" pitchFamily="18" charset="0"/>
                <a:cs typeface="Times New Roman" panose="02020603050405020304" pitchFamily="18" charset="0"/>
              </a:rPr>
              <a:t>tệ</a:t>
            </a:r>
            <a:r>
              <a:rPr lang="en-US" sz="2000" dirty="0">
                <a:solidFill>
                  <a:srgbClr val="191919"/>
                </a:solidFill>
                <a:latin typeface="Times New Roman" panose="02020603050405020304" pitchFamily="18" charset="0"/>
                <a:cs typeface="Times New Roman" panose="02020603050405020304" pitchFamily="18" charset="0"/>
              </a:rPr>
              <a:t> </a:t>
            </a:r>
            <a:r>
              <a:rPr lang="en-US" sz="2000" dirty="0" err="1">
                <a:solidFill>
                  <a:srgbClr val="191919"/>
                </a:solidFill>
                <a:latin typeface="Times New Roman" panose="02020603050405020304" pitchFamily="18" charset="0"/>
                <a:cs typeface="Times New Roman" panose="02020603050405020304" pitchFamily="18" charset="0"/>
              </a:rPr>
              <a:t>tại</a:t>
            </a:r>
            <a:r>
              <a:rPr lang="en-US" sz="2000" dirty="0">
                <a:solidFill>
                  <a:srgbClr val="191919"/>
                </a:solidFill>
                <a:latin typeface="Times New Roman" panose="02020603050405020304" pitchFamily="18" charset="0"/>
                <a:cs typeface="Times New Roman" panose="02020603050405020304" pitchFamily="18" charset="0"/>
              </a:rPr>
              <a:t> </a:t>
            </a:r>
            <a:r>
              <a:rPr lang="en-US" sz="2000" dirty="0" err="1">
                <a:solidFill>
                  <a:srgbClr val="191919"/>
                </a:solidFill>
                <a:latin typeface="Times New Roman" panose="02020603050405020304" pitchFamily="18" charset="0"/>
                <a:cs typeface="Times New Roman" panose="02020603050405020304" pitchFamily="18" charset="0"/>
              </a:rPr>
              <a:t>ngày</a:t>
            </a:r>
            <a:r>
              <a:rPr lang="en-US" sz="2000" dirty="0">
                <a:solidFill>
                  <a:srgbClr val="191919"/>
                </a:solidFill>
                <a:latin typeface="Times New Roman" panose="02020603050405020304" pitchFamily="18" charset="0"/>
                <a:cs typeface="Times New Roman" panose="02020603050405020304" pitchFamily="18" charset="0"/>
              </a:rPr>
              <a:t> </a:t>
            </a:r>
            <a:r>
              <a:rPr lang="en-US" sz="2000" dirty="0" err="1">
                <a:solidFill>
                  <a:srgbClr val="191919"/>
                </a:solidFill>
                <a:latin typeface="Times New Roman" panose="02020603050405020304" pitchFamily="18" charset="0"/>
                <a:cs typeface="Times New Roman" panose="02020603050405020304" pitchFamily="18" charset="0"/>
              </a:rPr>
              <a:t>lập</a:t>
            </a:r>
            <a:r>
              <a:rPr lang="en-US" sz="2000" dirty="0">
                <a:solidFill>
                  <a:srgbClr val="191919"/>
                </a:solidFill>
                <a:latin typeface="Times New Roman" panose="02020603050405020304" pitchFamily="18" charset="0"/>
                <a:cs typeface="Times New Roman" panose="02020603050405020304" pitchFamily="18" charset="0"/>
              </a:rPr>
              <a:t> </a:t>
            </a:r>
            <a:r>
              <a:rPr lang="en-US" sz="2000" dirty="0" err="1">
                <a:solidFill>
                  <a:srgbClr val="191919"/>
                </a:solidFill>
                <a:latin typeface="Times New Roman" panose="02020603050405020304" pitchFamily="18" charset="0"/>
                <a:cs typeface="Times New Roman" panose="02020603050405020304" pitchFamily="18" charset="0"/>
              </a:rPr>
              <a:t>Bảng</a:t>
            </a:r>
            <a:r>
              <a:rPr lang="en-US" sz="2000" dirty="0">
                <a:solidFill>
                  <a:srgbClr val="191919"/>
                </a:solidFill>
                <a:latin typeface="Times New Roman" panose="02020603050405020304" pitchFamily="18" charset="0"/>
                <a:cs typeface="Times New Roman" panose="02020603050405020304" pitchFamily="18" charset="0"/>
              </a:rPr>
              <a:t> </a:t>
            </a:r>
            <a:r>
              <a:rPr lang="en-US" sz="2000" dirty="0" err="1">
                <a:solidFill>
                  <a:srgbClr val="191919"/>
                </a:solidFill>
                <a:latin typeface="Times New Roman" panose="02020603050405020304" pitchFamily="18" charset="0"/>
                <a:cs typeface="Times New Roman" panose="02020603050405020304" pitchFamily="18" charset="0"/>
              </a:rPr>
              <a:t>cân</a:t>
            </a:r>
            <a:r>
              <a:rPr lang="en-US" sz="2000" dirty="0">
                <a:solidFill>
                  <a:srgbClr val="191919"/>
                </a:solidFill>
                <a:latin typeface="Times New Roman" panose="02020603050405020304" pitchFamily="18" charset="0"/>
                <a:cs typeface="Times New Roman" panose="02020603050405020304" pitchFamily="18" charset="0"/>
              </a:rPr>
              <a:t> </a:t>
            </a:r>
            <a:r>
              <a:rPr lang="en-US" sz="2000" dirty="0" err="1">
                <a:solidFill>
                  <a:srgbClr val="191919"/>
                </a:solidFill>
                <a:latin typeface="Times New Roman" panose="02020603050405020304" pitchFamily="18" charset="0"/>
                <a:cs typeface="Times New Roman" panose="02020603050405020304" pitchFamily="18" charset="0"/>
              </a:rPr>
              <a:t>đối</a:t>
            </a:r>
            <a:r>
              <a:rPr lang="en-US" sz="2000" dirty="0">
                <a:solidFill>
                  <a:srgbClr val="191919"/>
                </a:solidFill>
                <a:latin typeface="Times New Roman" panose="02020603050405020304" pitchFamily="18" charset="0"/>
                <a:cs typeface="Times New Roman" panose="02020603050405020304" pitchFamily="18" charset="0"/>
              </a:rPr>
              <a:t> </a:t>
            </a:r>
            <a:r>
              <a:rPr lang="en-US" sz="2000" dirty="0" err="1">
                <a:solidFill>
                  <a:srgbClr val="191919"/>
                </a:solidFill>
                <a:latin typeface="Times New Roman" panose="02020603050405020304" pitchFamily="18" charset="0"/>
                <a:cs typeface="Times New Roman" panose="02020603050405020304" pitchFamily="18" charset="0"/>
              </a:rPr>
              <a:t>kế</a:t>
            </a:r>
            <a:r>
              <a:rPr lang="en-US" sz="2000" dirty="0">
                <a:solidFill>
                  <a:srgbClr val="191919"/>
                </a:solidFill>
                <a:latin typeface="Times New Roman" panose="02020603050405020304" pitchFamily="18" charset="0"/>
                <a:cs typeface="Times New Roman" panose="02020603050405020304" pitchFamily="18" charset="0"/>
              </a:rPr>
              <a:t> </a:t>
            </a:r>
            <a:r>
              <a:rPr lang="en-US" sz="2000" dirty="0" err="1">
                <a:solidFill>
                  <a:srgbClr val="191919"/>
                </a:solidFill>
                <a:latin typeface="Times New Roman" panose="02020603050405020304" pitchFamily="18" charset="0"/>
                <a:cs typeface="Times New Roman" panose="02020603050405020304" pitchFamily="18" charset="0"/>
              </a:rPr>
              <a:t>toán</a:t>
            </a:r>
            <a:r>
              <a:rPr lang="en-US" dirty="0">
                <a:solidFill>
                  <a:srgbClr val="191919"/>
                </a:solidFill>
              </a:rPr>
              <a:t>.</a:t>
            </a:r>
            <a:endParaRPr lang="vi-VN" dirty="0">
              <a:solidFill>
                <a:srgbClr val="191919"/>
              </a:solidFill>
            </a:endParaRPr>
          </a:p>
        </p:txBody>
      </p:sp>
    </p:spTree>
    <p:extLst>
      <p:ext uri="{BB962C8B-B14F-4D97-AF65-F5344CB8AC3E}">
        <p14:creationId xmlns:p14="http://schemas.microsoft.com/office/powerpoint/2010/main" val="3381672903"/>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circle(in)">
                                      <p:cBhvr>
                                        <p:cTn id="10"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object 8"/>
          <p:cNvSpPr>
            <a:spLocks noChangeArrowheads="1"/>
          </p:cNvSpPr>
          <p:nvPr/>
        </p:nvSpPr>
        <p:spPr bwMode="auto">
          <a:xfrm>
            <a:off x="3540126" y="4192588"/>
            <a:ext cx="3419475" cy="184785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800"/>
          </a:p>
        </p:txBody>
      </p:sp>
      <p:sp>
        <p:nvSpPr>
          <p:cNvPr id="15363" name="Rectangle 2"/>
          <p:cNvSpPr>
            <a:spLocks noChangeArrowheads="1"/>
          </p:cNvSpPr>
          <p:nvPr/>
        </p:nvSpPr>
        <p:spPr bwMode="auto">
          <a:xfrm>
            <a:off x="2549525" y="1535114"/>
            <a:ext cx="7164388"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358775">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spcAft>
                <a:spcPts val="600"/>
              </a:spcAft>
              <a:buNone/>
            </a:pPr>
            <a:r>
              <a:rPr lang="nl-NL" altLang="en-US" sz="2400" i="1">
                <a:solidFill>
                  <a:srgbClr val="1D2127"/>
                </a:solidFill>
                <a:latin typeface="Times New Roman" panose="02020603050405020304" pitchFamily="18" charset="0"/>
                <a:cs typeface="Times New Roman" panose="02020603050405020304" pitchFamily="18" charset="0"/>
              </a:rPr>
              <a:t>Chênh lệch tỷ giá hối đoái:</a:t>
            </a:r>
            <a:r>
              <a:rPr lang="nl-NL" altLang="en-US" sz="2400">
                <a:solidFill>
                  <a:srgbClr val="1D2127"/>
                </a:solidFill>
                <a:latin typeface="Times New Roman" panose="02020603050405020304" pitchFamily="18" charset="0"/>
                <a:cs typeface="Times New Roman" panose="02020603050405020304" pitchFamily="18" charset="0"/>
              </a:rPr>
              <a:t> Là chênh lệch phát sinh từ việc trao đổi thực tế hoặc quy đổi của cùng một số lượng </a:t>
            </a:r>
            <a:r>
              <a:rPr lang="nl-NL" altLang="en-US" sz="2400" b="1">
                <a:solidFill>
                  <a:srgbClr val="1D2127"/>
                </a:solidFill>
                <a:latin typeface="Times New Roman" panose="02020603050405020304" pitchFamily="18" charset="0"/>
                <a:cs typeface="Times New Roman" panose="02020603050405020304" pitchFamily="18" charset="0"/>
              </a:rPr>
              <a:t>ngoại tệ</a:t>
            </a:r>
            <a:r>
              <a:rPr lang="nl-NL" altLang="en-US" sz="2400">
                <a:solidFill>
                  <a:srgbClr val="1D2127"/>
                </a:solidFill>
                <a:latin typeface="Times New Roman" panose="02020603050405020304" pitchFamily="18" charset="0"/>
                <a:cs typeface="Times New Roman" panose="02020603050405020304" pitchFamily="18" charset="0"/>
              </a:rPr>
              <a:t> sang </a:t>
            </a:r>
            <a:r>
              <a:rPr lang="nl-NL" altLang="en-US" sz="2400" b="1">
                <a:solidFill>
                  <a:srgbClr val="1D2127"/>
                </a:solidFill>
                <a:latin typeface="Times New Roman" panose="02020603050405020304" pitchFamily="18" charset="0"/>
                <a:cs typeface="Times New Roman" panose="02020603050405020304" pitchFamily="18" charset="0"/>
              </a:rPr>
              <a:t>đơn vị tiền tệ kế toán</a:t>
            </a:r>
            <a:r>
              <a:rPr lang="nl-NL" altLang="en-US" sz="2400">
                <a:solidFill>
                  <a:srgbClr val="1D2127"/>
                </a:solidFill>
                <a:latin typeface="Times New Roman" panose="02020603050405020304" pitchFamily="18" charset="0"/>
                <a:cs typeface="Times New Roman" panose="02020603050405020304" pitchFamily="18" charset="0"/>
              </a:rPr>
              <a:t> theo các </a:t>
            </a:r>
            <a:r>
              <a:rPr lang="nl-NL" altLang="en-US" sz="2400" b="1" u="sng">
                <a:solidFill>
                  <a:srgbClr val="1D2127"/>
                </a:solidFill>
                <a:latin typeface="Times New Roman" panose="02020603050405020304" pitchFamily="18" charset="0"/>
                <a:cs typeface="Times New Roman" panose="02020603050405020304" pitchFamily="18" charset="0"/>
              </a:rPr>
              <a:t>tỷ giá hối đoái</a:t>
            </a:r>
            <a:r>
              <a:rPr lang="nl-NL" altLang="en-US" sz="2400" u="sng">
                <a:solidFill>
                  <a:srgbClr val="1D2127"/>
                </a:solidFill>
                <a:latin typeface="Times New Roman" panose="02020603050405020304" pitchFamily="18" charset="0"/>
                <a:cs typeface="Times New Roman" panose="02020603050405020304" pitchFamily="18" charset="0"/>
              </a:rPr>
              <a:t> </a:t>
            </a:r>
            <a:r>
              <a:rPr lang="nl-NL" altLang="en-US" sz="2400" b="1" u="sng">
                <a:solidFill>
                  <a:srgbClr val="1D2127"/>
                </a:solidFill>
                <a:latin typeface="Times New Roman" panose="02020603050405020304" pitchFamily="18" charset="0"/>
                <a:cs typeface="Times New Roman" panose="02020603050405020304" pitchFamily="18" charset="0"/>
              </a:rPr>
              <a:t>khác nhau</a:t>
            </a:r>
            <a:r>
              <a:rPr lang="nl-NL" altLang="en-US" sz="2400">
                <a:solidFill>
                  <a:srgbClr val="1D2127"/>
                </a:solidFill>
                <a:latin typeface="Times New Roman" panose="02020603050405020304" pitchFamily="18" charset="0"/>
                <a:cs typeface="Times New Roman" panose="02020603050405020304" pitchFamily="18" charset="0"/>
              </a:rPr>
              <a:t>.</a:t>
            </a:r>
            <a:endParaRPr lang="en-US" altLang="en-US" sz="2400">
              <a:latin typeface="Times New Roman" panose="02020603050405020304" pitchFamily="18" charset="0"/>
              <a:cs typeface="Times New Roman" panose="02020603050405020304" pitchFamily="18" charset="0"/>
            </a:endParaRPr>
          </a:p>
        </p:txBody>
      </p:sp>
      <p:sp>
        <p:nvSpPr>
          <p:cNvPr id="9" name="object 42"/>
          <p:cNvSpPr txBox="1"/>
          <p:nvPr/>
        </p:nvSpPr>
        <p:spPr>
          <a:xfrm>
            <a:off x="2927351" y="3429001"/>
            <a:ext cx="1223963" cy="390525"/>
          </a:xfrm>
          <a:prstGeom prst="rect">
            <a:avLst/>
          </a:prstGeom>
        </p:spPr>
        <p:txBody>
          <a:bodyPr lIns="0" tIns="12700" rIns="0" bIns="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2700">
              <a:spcBef>
                <a:spcPts val="100"/>
              </a:spcBef>
              <a:defRPr/>
            </a:pPr>
            <a:r>
              <a:rPr sz="2400" b="1" spc="-5" dirty="0">
                <a:solidFill>
                  <a:schemeClr val="tx2">
                    <a:lumMod val="50000"/>
                  </a:schemeClr>
                </a:solidFill>
                <a:cs typeface="Arial"/>
              </a:rPr>
              <a:t>Ngoại</a:t>
            </a:r>
            <a:r>
              <a:rPr sz="2400" b="1" spc="-114" dirty="0">
                <a:solidFill>
                  <a:schemeClr val="tx2">
                    <a:lumMod val="50000"/>
                  </a:schemeClr>
                </a:solidFill>
                <a:cs typeface="Arial"/>
              </a:rPr>
              <a:t> </a:t>
            </a:r>
            <a:r>
              <a:rPr sz="2400" b="1" dirty="0">
                <a:solidFill>
                  <a:schemeClr val="tx2">
                    <a:lumMod val="50000"/>
                  </a:schemeClr>
                </a:solidFill>
                <a:cs typeface="Arial"/>
              </a:rPr>
              <a:t>tệ</a:t>
            </a:r>
            <a:endParaRPr sz="2400" dirty="0">
              <a:solidFill>
                <a:schemeClr val="tx2">
                  <a:lumMod val="50000"/>
                </a:schemeClr>
              </a:solidFill>
              <a:cs typeface="Arial"/>
            </a:endParaRPr>
          </a:p>
        </p:txBody>
      </p:sp>
      <p:sp>
        <p:nvSpPr>
          <p:cNvPr id="15365" name="object 45"/>
          <p:cNvSpPr>
            <a:spLocks/>
          </p:cNvSpPr>
          <p:nvPr/>
        </p:nvSpPr>
        <p:spPr bwMode="auto">
          <a:xfrm>
            <a:off x="4367213" y="3625850"/>
            <a:ext cx="2819400" cy="76200"/>
          </a:xfrm>
          <a:custGeom>
            <a:avLst/>
            <a:gdLst>
              <a:gd name="T0" fmla="*/ 2743200 w 2819400"/>
              <a:gd name="T1" fmla="*/ 0 h 76200"/>
              <a:gd name="T2" fmla="*/ 2743200 w 2819400"/>
              <a:gd name="T3" fmla="*/ 76200 h 76200"/>
              <a:gd name="T4" fmla="*/ 2794000 w 2819400"/>
              <a:gd name="T5" fmla="*/ 50800 h 76200"/>
              <a:gd name="T6" fmla="*/ 2755900 w 2819400"/>
              <a:gd name="T7" fmla="*/ 50800 h 76200"/>
              <a:gd name="T8" fmla="*/ 2755900 w 2819400"/>
              <a:gd name="T9" fmla="*/ 25400 h 76200"/>
              <a:gd name="T10" fmla="*/ 2794000 w 2819400"/>
              <a:gd name="T11" fmla="*/ 25400 h 76200"/>
              <a:gd name="T12" fmla="*/ 2743200 w 2819400"/>
              <a:gd name="T13" fmla="*/ 0 h 76200"/>
              <a:gd name="T14" fmla="*/ 2743200 w 2819400"/>
              <a:gd name="T15" fmla="*/ 25400 h 76200"/>
              <a:gd name="T16" fmla="*/ 0 w 2819400"/>
              <a:gd name="T17" fmla="*/ 25400 h 76200"/>
              <a:gd name="T18" fmla="*/ 0 w 2819400"/>
              <a:gd name="T19" fmla="*/ 50800 h 76200"/>
              <a:gd name="T20" fmla="*/ 2743200 w 2819400"/>
              <a:gd name="T21" fmla="*/ 50800 h 76200"/>
              <a:gd name="T22" fmla="*/ 2743200 w 2819400"/>
              <a:gd name="T23" fmla="*/ 25400 h 76200"/>
              <a:gd name="T24" fmla="*/ 2794000 w 2819400"/>
              <a:gd name="T25" fmla="*/ 25400 h 76200"/>
              <a:gd name="T26" fmla="*/ 2755900 w 2819400"/>
              <a:gd name="T27" fmla="*/ 25400 h 76200"/>
              <a:gd name="T28" fmla="*/ 2755900 w 2819400"/>
              <a:gd name="T29" fmla="*/ 50800 h 76200"/>
              <a:gd name="T30" fmla="*/ 2794000 w 2819400"/>
              <a:gd name="T31" fmla="*/ 50800 h 76200"/>
              <a:gd name="T32" fmla="*/ 2819400 w 2819400"/>
              <a:gd name="T33" fmla="*/ 38100 h 76200"/>
              <a:gd name="T34" fmla="*/ 2794000 w 2819400"/>
              <a:gd name="T35" fmla="*/ 25400 h 762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819400" h="76200">
                <a:moveTo>
                  <a:pt x="2743200" y="0"/>
                </a:moveTo>
                <a:lnTo>
                  <a:pt x="2743200" y="76200"/>
                </a:lnTo>
                <a:lnTo>
                  <a:pt x="2794000" y="50800"/>
                </a:lnTo>
                <a:lnTo>
                  <a:pt x="2755900" y="50800"/>
                </a:lnTo>
                <a:lnTo>
                  <a:pt x="2755900" y="25400"/>
                </a:lnTo>
                <a:lnTo>
                  <a:pt x="2794000" y="25400"/>
                </a:lnTo>
                <a:lnTo>
                  <a:pt x="2743200" y="0"/>
                </a:lnTo>
                <a:close/>
              </a:path>
              <a:path w="2819400" h="76200">
                <a:moveTo>
                  <a:pt x="2743200" y="25400"/>
                </a:moveTo>
                <a:lnTo>
                  <a:pt x="0" y="25400"/>
                </a:lnTo>
                <a:lnTo>
                  <a:pt x="0" y="50800"/>
                </a:lnTo>
                <a:lnTo>
                  <a:pt x="2743200" y="50800"/>
                </a:lnTo>
                <a:lnTo>
                  <a:pt x="2743200" y="25400"/>
                </a:lnTo>
                <a:close/>
              </a:path>
              <a:path w="2819400" h="76200">
                <a:moveTo>
                  <a:pt x="2794000" y="25400"/>
                </a:moveTo>
                <a:lnTo>
                  <a:pt x="2755900" y="25400"/>
                </a:lnTo>
                <a:lnTo>
                  <a:pt x="2755900" y="50800"/>
                </a:lnTo>
                <a:lnTo>
                  <a:pt x="2794000" y="50800"/>
                </a:lnTo>
                <a:lnTo>
                  <a:pt x="2819400" y="38100"/>
                </a:lnTo>
                <a:lnTo>
                  <a:pt x="2794000" y="25400"/>
                </a:lnTo>
                <a:close/>
              </a:path>
            </a:pathLst>
          </a:custGeom>
          <a:solidFill>
            <a:srgbClr val="191919"/>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a:p>
        </p:txBody>
      </p:sp>
      <p:sp>
        <p:nvSpPr>
          <p:cNvPr id="11" name="object 43"/>
          <p:cNvSpPr txBox="1"/>
          <p:nvPr/>
        </p:nvSpPr>
        <p:spPr>
          <a:xfrm>
            <a:off x="7186613" y="3244851"/>
            <a:ext cx="3065462" cy="760413"/>
          </a:xfrm>
          <a:prstGeom prst="rect">
            <a:avLst/>
          </a:prstGeom>
        </p:spPr>
        <p:txBody>
          <a:bodyPr lIns="0" tIns="12700" rIns="0" bIns="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2700">
              <a:spcBef>
                <a:spcPts val="100"/>
              </a:spcBef>
              <a:defRPr/>
            </a:pPr>
            <a:r>
              <a:rPr sz="2400" b="1" spc="-5" dirty="0">
                <a:solidFill>
                  <a:schemeClr val="tx2">
                    <a:lumMod val="50000"/>
                  </a:schemeClr>
                </a:solidFill>
                <a:cs typeface="Arial"/>
              </a:rPr>
              <a:t>Đv </a:t>
            </a:r>
            <a:r>
              <a:rPr sz="2400" b="1" dirty="0">
                <a:solidFill>
                  <a:schemeClr val="tx2">
                    <a:lumMod val="50000"/>
                  </a:schemeClr>
                </a:solidFill>
                <a:cs typeface="Arial"/>
              </a:rPr>
              <a:t>tiền tệ </a:t>
            </a:r>
            <a:r>
              <a:rPr sz="2400" b="1" spc="10" dirty="0">
                <a:solidFill>
                  <a:schemeClr val="tx2">
                    <a:lumMod val="50000"/>
                  </a:schemeClr>
                </a:solidFill>
                <a:cs typeface="Arial"/>
              </a:rPr>
              <a:t>thống</a:t>
            </a:r>
            <a:r>
              <a:rPr sz="2400" b="1" spc="-130" dirty="0">
                <a:solidFill>
                  <a:schemeClr val="tx2">
                    <a:lumMod val="50000"/>
                  </a:schemeClr>
                </a:solidFill>
                <a:cs typeface="Arial"/>
              </a:rPr>
              <a:t> </a:t>
            </a:r>
            <a:r>
              <a:rPr sz="2400" b="1" spc="10" dirty="0">
                <a:solidFill>
                  <a:schemeClr val="tx2">
                    <a:lumMod val="50000"/>
                  </a:schemeClr>
                </a:solidFill>
                <a:cs typeface="Arial"/>
              </a:rPr>
              <a:t>nhất</a:t>
            </a:r>
            <a:endParaRPr sz="2400" dirty="0">
              <a:solidFill>
                <a:schemeClr val="tx2">
                  <a:lumMod val="50000"/>
                </a:schemeClr>
              </a:solidFill>
              <a:cs typeface="Arial"/>
            </a:endParaRPr>
          </a:p>
          <a:p>
            <a:pPr marL="989965">
              <a:spcBef>
                <a:spcPts val="20"/>
              </a:spcBef>
              <a:defRPr/>
            </a:pPr>
            <a:r>
              <a:rPr sz="2400" b="1" spc="-15" dirty="0">
                <a:solidFill>
                  <a:schemeClr val="tx2">
                    <a:lumMod val="50000"/>
                  </a:schemeClr>
                </a:solidFill>
                <a:cs typeface="Arial"/>
              </a:rPr>
              <a:t>(VND)</a:t>
            </a:r>
            <a:endParaRPr sz="2400" dirty="0">
              <a:solidFill>
                <a:schemeClr val="tx2">
                  <a:lumMod val="50000"/>
                </a:schemeClr>
              </a:solidFill>
              <a:cs typeface="Arial"/>
            </a:endParaRPr>
          </a:p>
        </p:txBody>
      </p:sp>
      <p:sp>
        <p:nvSpPr>
          <p:cNvPr id="4" name="Rectangle 3"/>
          <p:cNvSpPr/>
          <p:nvPr/>
        </p:nvSpPr>
        <p:spPr>
          <a:xfrm>
            <a:off x="4783138" y="3157538"/>
            <a:ext cx="2012950" cy="400050"/>
          </a:xfrm>
          <a:prstGeom prst="rect">
            <a:avLst/>
          </a:prstGeom>
        </p:spPr>
        <p:txBody>
          <a:bodyPr wrap="none">
            <a:spAutoFit/>
          </a:bodyPr>
          <a:lstStyle/>
          <a:p>
            <a:pPr>
              <a:defRPr/>
            </a:pPr>
            <a:r>
              <a:rPr lang="en-US" sz="2000" b="1" spc="35" dirty="0" err="1">
                <a:solidFill>
                  <a:srgbClr val="FFC000"/>
                </a:solidFill>
                <a:latin typeface="Arial"/>
                <a:cs typeface="Arial"/>
              </a:rPr>
              <a:t>Tỷ</a:t>
            </a:r>
            <a:r>
              <a:rPr lang="en-US" sz="2000" b="1" spc="35" dirty="0">
                <a:solidFill>
                  <a:srgbClr val="FFC000"/>
                </a:solidFill>
                <a:latin typeface="Arial"/>
                <a:cs typeface="Arial"/>
              </a:rPr>
              <a:t> </a:t>
            </a:r>
            <a:r>
              <a:rPr lang="en-US" sz="2000" b="1" spc="-30" dirty="0" err="1">
                <a:solidFill>
                  <a:srgbClr val="FFC000"/>
                </a:solidFill>
                <a:latin typeface="Arial"/>
                <a:cs typeface="Arial"/>
              </a:rPr>
              <a:t>giá</a:t>
            </a:r>
            <a:r>
              <a:rPr lang="en-US" sz="2000" b="1" spc="-30" dirty="0">
                <a:solidFill>
                  <a:srgbClr val="FFC000"/>
                </a:solidFill>
                <a:latin typeface="Arial"/>
                <a:cs typeface="Arial"/>
              </a:rPr>
              <a:t> </a:t>
            </a:r>
            <a:r>
              <a:rPr lang="en-US" sz="2000" b="1" spc="-30" dirty="0" err="1">
                <a:solidFill>
                  <a:srgbClr val="FFC000"/>
                </a:solidFill>
                <a:latin typeface="Arial"/>
                <a:cs typeface="Arial"/>
              </a:rPr>
              <a:t>hối</a:t>
            </a:r>
            <a:r>
              <a:rPr lang="en-US" sz="2000" b="1" spc="-30" dirty="0">
                <a:solidFill>
                  <a:srgbClr val="FFC000"/>
                </a:solidFill>
                <a:latin typeface="Arial"/>
                <a:cs typeface="Arial"/>
              </a:rPr>
              <a:t> </a:t>
            </a:r>
            <a:r>
              <a:rPr lang="en-US" sz="2000" b="1" spc="-30" dirty="0" err="1">
                <a:solidFill>
                  <a:srgbClr val="FFC000"/>
                </a:solidFill>
                <a:latin typeface="Arial"/>
                <a:cs typeface="Arial"/>
              </a:rPr>
              <a:t>đoái</a:t>
            </a:r>
            <a:r>
              <a:rPr lang="en-US" sz="2000" b="1" spc="-30" dirty="0">
                <a:solidFill>
                  <a:srgbClr val="FFC000"/>
                </a:solidFill>
                <a:latin typeface="Arial"/>
                <a:cs typeface="Arial"/>
              </a:rPr>
              <a:t> </a:t>
            </a:r>
            <a:endParaRPr lang="en-US" dirty="0">
              <a:solidFill>
                <a:srgbClr val="FFC000"/>
              </a:solidFill>
            </a:endParaRPr>
          </a:p>
        </p:txBody>
      </p:sp>
      <p:sp>
        <p:nvSpPr>
          <p:cNvPr id="10" name="Title 1"/>
          <p:cNvSpPr txBox="1">
            <a:spLocks/>
          </p:cNvSpPr>
          <p:nvPr/>
        </p:nvSpPr>
        <p:spPr bwMode="auto">
          <a:xfrm>
            <a:off x="2566988" y="663575"/>
            <a:ext cx="8229600" cy="762000"/>
          </a:xfrm>
          <a:prstGeom prst="rect">
            <a:avLst/>
          </a:prstGeom>
          <a:noFill/>
          <a:ln>
            <a:noFill/>
          </a:ln>
          <a:effectLst/>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pPr>
              <a:defRPr/>
            </a:pPr>
            <a:r>
              <a:rPr lang="en-US" sz="3200" b="1" kern="0" dirty="0" err="1">
                <a:solidFill>
                  <a:srgbClr val="FF0000"/>
                </a:solidFill>
                <a:latin typeface="Times New Roman" panose="02020603050405020304" pitchFamily="18" charset="0"/>
                <a:cs typeface="Times New Roman" panose="02020603050405020304" pitchFamily="18" charset="0"/>
              </a:rPr>
              <a:t>Các</a:t>
            </a:r>
            <a:r>
              <a:rPr lang="en-US" sz="3200" b="1" kern="0" dirty="0">
                <a:solidFill>
                  <a:srgbClr val="FF0000"/>
                </a:solidFill>
                <a:latin typeface="Times New Roman" panose="02020603050405020304" pitchFamily="18" charset="0"/>
                <a:cs typeface="Times New Roman" panose="02020603050405020304" pitchFamily="18" charset="0"/>
              </a:rPr>
              <a:t> </a:t>
            </a:r>
            <a:r>
              <a:rPr lang="en-US" sz="3200" b="1" kern="0" dirty="0" err="1">
                <a:solidFill>
                  <a:srgbClr val="FF0000"/>
                </a:solidFill>
                <a:latin typeface="Times New Roman" panose="02020603050405020304" pitchFamily="18" charset="0"/>
                <a:cs typeface="Times New Roman" panose="02020603050405020304" pitchFamily="18" charset="0"/>
              </a:rPr>
              <a:t>khái</a:t>
            </a:r>
            <a:r>
              <a:rPr lang="en-US" sz="3200" b="1" kern="0" dirty="0">
                <a:solidFill>
                  <a:srgbClr val="FF0000"/>
                </a:solidFill>
                <a:latin typeface="Times New Roman" panose="02020603050405020304" pitchFamily="18" charset="0"/>
                <a:cs typeface="Times New Roman" panose="02020603050405020304" pitchFamily="18" charset="0"/>
              </a:rPr>
              <a:t> </a:t>
            </a:r>
            <a:r>
              <a:rPr lang="en-US" sz="3200" b="1" kern="0" dirty="0" err="1">
                <a:solidFill>
                  <a:srgbClr val="FF0000"/>
                </a:solidFill>
                <a:latin typeface="Times New Roman" panose="02020603050405020304" pitchFamily="18" charset="0"/>
                <a:cs typeface="Times New Roman" panose="02020603050405020304" pitchFamily="18" charset="0"/>
              </a:rPr>
              <a:t>niệm</a:t>
            </a:r>
            <a:r>
              <a:rPr lang="en-US" sz="3200" b="1" kern="0" dirty="0">
                <a:solidFill>
                  <a:srgbClr val="FF0000"/>
                </a:solidFill>
                <a:latin typeface="Times New Roman" panose="02020603050405020304" pitchFamily="18" charset="0"/>
                <a:cs typeface="Times New Roman" panose="02020603050405020304" pitchFamily="18" charset="0"/>
              </a:rPr>
              <a:t> </a:t>
            </a:r>
            <a:r>
              <a:rPr lang="en-US" sz="3200" b="1" kern="0" dirty="0" err="1">
                <a:solidFill>
                  <a:srgbClr val="FF0000"/>
                </a:solidFill>
                <a:latin typeface="Times New Roman" panose="02020603050405020304" pitchFamily="18" charset="0"/>
                <a:cs typeface="Times New Roman" panose="02020603050405020304" pitchFamily="18" charset="0"/>
              </a:rPr>
              <a:t>cơ</a:t>
            </a:r>
            <a:r>
              <a:rPr lang="en-US" sz="3200" b="1" kern="0" dirty="0">
                <a:solidFill>
                  <a:srgbClr val="FF0000"/>
                </a:solidFill>
                <a:latin typeface="Times New Roman" panose="02020603050405020304" pitchFamily="18" charset="0"/>
                <a:cs typeface="Times New Roman" panose="02020603050405020304" pitchFamily="18" charset="0"/>
              </a:rPr>
              <a:t> </a:t>
            </a:r>
            <a:r>
              <a:rPr lang="en-US" sz="3200" b="1" kern="0" dirty="0" err="1">
                <a:solidFill>
                  <a:srgbClr val="FF0000"/>
                </a:solidFill>
                <a:latin typeface="Times New Roman" panose="02020603050405020304" pitchFamily="18" charset="0"/>
                <a:cs typeface="Times New Roman" panose="02020603050405020304" pitchFamily="18" charset="0"/>
              </a:rPr>
              <a:t>bản</a:t>
            </a:r>
            <a:r>
              <a:rPr lang="en-US" sz="3200" b="1" kern="0" dirty="0">
                <a:solidFill>
                  <a:srgbClr val="FF0000"/>
                </a:solidFill>
                <a:latin typeface="Times New Roman" panose="02020603050405020304" pitchFamily="18" charset="0"/>
                <a:cs typeface="Times New Roman" panose="02020603050405020304" pitchFamily="18" charset="0"/>
              </a:rPr>
              <a:t> (VAS 10)</a:t>
            </a:r>
          </a:p>
        </p:txBody>
      </p:sp>
    </p:spTree>
    <p:extLst>
      <p:ext uri="{BB962C8B-B14F-4D97-AF65-F5344CB8AC3E}">
        <p14:creationId xmlns:p14="http://schemas.microsoft.com/office/powerpoint/2010/main" val="119303966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5363"/>
                                        </p:tgtEl>
                                        <p:attrNameLst>
                                          <p:attrName>style.visibility</p:attrName>
                                        </p:attrNameLst>
                                      </p:cBhvr>
                                      <p:to>
                                        <p:strVal val="visible"/>
                                      </p:to>
                                    </p:set>
                                    <p:animEffect transition="in" filter="fade">
                                      <p:cBhvr>
                                        <p:cTn id="12" dur="1000"/>
                                        <p:tgtEl>
                                          <p:spTgt spid="15363"/>
                                        </p:tgtEl>
                                      </p:cBhvr>
                                    </p:animEffect>
                                    <p:anim calcmode="lin" valueType="num">
                                      <p:cBhvr>
                                        <p:cTn id="13" dur="1000" fill="hold"/>
                                        <p:tgtEl>
                                          <p:spTgt spid="15363"/>
                                        </p:tgtEl>
                                        <p:attrNameLst>
                                          <p:attrName>ppt_x</p:attrName>
                                        </p:attrNameLst>
                                      </p:cBhvr>
                                      <p:tavLst>
                                        <p:tav tm="0">
                                          <p:val>
                                            <p:strVal val="#ppt_x"/>
                                          </p:val>
                                        </p:tav>
                                        <p:tav tm="100000">
                                          <p:val>
                                            <p:strVal val="#ppt_x"/>
                                          </p:val>
                                        </p:tav>
                                      </p:tavLst>
                                    </p:anim>
                                    <p:anim calcmode="lin" valueType="num">
                                      <p:cBhvr>
                                        <p:cTn id="14" dur="1000" fill="hold"/>
                                        <p:tgtEl>
                                          <p:spTgt spid="15363"/>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5365"/>
                                        </p:tgtEl>
                                        <p:attrNameLst>
                                          <p:attrName>style.visibility</p:attrName>
                                        </p:attrNameLst>
                                      </p:cBhvr>
                                      <p:to>
                                        <p:strVal val="visible"/>
                                      </p:to>
                                    </p:set>
                                    <p:anim calcmode="lin" valueType="num">
                                      <p:cBhvr additive="base">
                                        <p:cTn id="23" dur="500" fill="hold"/>
                                        <p:tgtEl>
                                          <p:spTgt spid="15365"/>
                                        </p:tgtEl>
                                        <p:attrNameLst>
                                          <p:attrName>ppt_x</p:attrName>
                                        </p:attrNameLst>
                                      </p:cBhvr>
                                      <p:tavLst>
                                        <p:tav tm="0">
                                          <p:val>
                                            <p:strVal val="#ppt_x"/>
                                          </p:val>
                                        </p:tav>
                                        <p:tav tm="100000">
                                          <p:val>
                                            <p:strVal val="#ppt_x"/>
                                          </p:val>
                                        </p:tav>
                                      </p:tavLst>
                                    </p:anim>
                                    <p:anim calcmode="lin" valueType="num">
                                      <p:cBhvr additive="base">
                                        <p:cTn id="24" dur="500" fill="hold"/>
                                        <p:tgtEl>
                                          <p:spTgt spid="15365"/>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ppt_x"/>
                                          </p:val>
                                        </p:tav>
                                        <p:tav tm="100000">
                                          <p:val>
                                            <p:strVal val="#ppt_x"/>
                                          </p:val>
                                        </p:tav>
                                      </p:tavLst>
                                    </p:anim>
                                    <p:anim calcmode="lin" valueType="num">
                                      <p:cBhvr additive="base">
                                        <p:cTn id="28" dur="500" fill="hold"/>
                                        <p:tgtEl>
                                          <p:spTgt spid="4"/>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5362"/>
                                        </p:tgtEl>
                                        <p:attrNameLst>
                                          <p:attrName>style.visibility</p:attrName>
                                        </p:attrNameLst>
                                      </p:cBhvr>
                                      <p:to>
                                        <p:strVal val="visible"/>
                                      </p:to>
                                    </p:set>
                                    <p:anim calcmode="lin" valueType="num">
                                      <p:cBhvr additive="base">
                                        <p:cTn id="35" dur="500" fill="hold"/>
                                        <p:tgtEl>
                                          <p:spTgt spid="15362"/>
                                        </p:tgtEl>
                                        <p:attrNameLst>
                                          <p:attrName>ppt_x</p:attrName>
                                        </p:attrNameLst>
                                      </p:cBhvr>
                                      <p:tavLst>
                                        <p:tav tm="0">
                                          <p:val>
                                            <p:strVal val="#ppt_x"/>
                                          </p:val>
                                        </p:tav>
                                        <p:tav tm="100000">
                                          <p:val>
                                            <p:strVal val="#ppt_x"/>
                                          </p:val>
                                        </p:tav>
                                      </p:tavLst>
                                    </p:anim>
                                    <p:anim calcmode="lin" valueType="num">
                                      <p:cBhvr additive="base">
                                        <p:cTn id="36" dur="500" fill="hold"/>
                                        <p:tgtEl>
                                          <p:spTgt spid="1536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animBg="1"/>
      <p:bldP spid="15363" grpId="0"/>
      <p:bldP spid="9" grpId="0"/>
      <p:bldP spid="11" grpId="0"/>
      <p:bldP spid="4"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noChangeArrowheads="1"/>
          </p:cNvSpPr>
          <p:nvPr>
            <p:ph type="title"/>
          </p:nvPr>
        </p:nvSpPr>
        <p:spPr>
          <a:xfrm>
            <a:off x="2316163" y="1011238"/>
            <a:ext cx="8229600" cy="762000"/>
          </a:xfrm>
        </p:spPr>
        <p:txBody>
          <a:bodyPr/>
          <a:lstStyle/>
          <a:p>
            <a:r>
              <a:rPr lang="en-US" altLang="en-US" sz="3200" b="1">
                <a:solidFill>
                  <a:srgbClr val="FF0000"/>
                </a:solidFill>
                <a:latin typeface="Times New Roman" panose="02020603050405020304" pitchFamily="18" charset="0"/>
                <a:cs typeface="Times New Roman" panose="02020603050405020304" pitchFamily="18" charset="0"/>
              </a:rPr>
              <a:t>Các khái niệm cơ bản (VAS 10)</a:t>
            </a:r>
          </a:p>
        </p:txBody>
      </p:sp>
      <p:sp>
        <p:nvSpPr>
          <p:cNvPr id="16387" name="Content Placeholder 2"/>
          <p:cNvSpPr>
            <a:spLocks noGrp="1" noChangeArrowheads="1"/>
          </p:cNvSpPr>
          <p:nvPr>
            <p:ph sz="half" idx="1"/>
          </p:nvPr>
        </p:nvSpPr>
        <p:spPr>
          <a:xfrm>
            <a:off x="1973263" y="1773238"/>
            <a:ext cx="4038600" cy="3700462"/>
          </a:xfrm>
        </p:spPr>
        <p:txBody>
          <a:bodyPr/>
          <a:lstStyle/>
          <a:p>
            <a:r>
              <a:rPr lang="nl-NL" altLang="en-US" b="1" i="1" smtClean="0">
                <a:latin typeface="Times New Roman" panose="02020603050405020304" pitchFamily="18" charset="0"/>
                <a:cs typeface="Times New Roman" panose="02020603050405020304" pitchFamily="18" charset="0"/>
              </a:rPr>
              <a:t>Đơn vị tiền tệ kế toán:</a:t>
            </a:r>
            <a:r>
              <a:rPr lang="nl-NL" altLang="en-US" i="1" smtClean="0">
                <a:latin typeface="Times New Roman" panose="02020603050405020304" pitchFamily="18" charset="0"/>
                <a:cs typeface="Times New Roman" panose="02020603050405020304" pitchFamily="18" charset="0"/>
              </a:rPr>
              <a:t> </a:t>
            </a:r>
            <a:r>
              <a:rPr lang="nl-NL" altLang="en-US" smtClean="0">
                <a:latin typeface="Times New Roman" panose="02020603050405020304" pitchFamily="18" charset="0"/>
                <a:cs typeface="Times New Roman" panose="02020603050405020304" pitchFamily="18" charset="0"/>
              </a:rPr>
              <a:t>Là đơn vị tiền tệ được sử dụng chính thức trong việc ghi sổ kế toán và lập báo cáo tài chính.</a:t>
            </a:r>
            <a:endParaRPr lang="en-US" altLang="en-US" smtClean="0">
              <a:latin typeface="Times New Roman" panose="02020603050405020304" pitchFamily="18" charset="0"/>
              <a:cs typeface="Times New Roman" panose="02020603050405020304" pitchFamily="18" charset="0"/>
            </a:endParaRPr>
          </a:p>
        </p:txBody>
      </p:sp>
      <p:sp>
        <p:nvSpPr>
          <p:cNvPr id="16388" name="Content Placeholder 3"/>
          <p:cNvSpPr>
            <a:spLocks noGrp="1"/>
          </p:cNvSpPr>
          <p:nvPr>
            <p:ph sz="half" idx="2"/>
          </p:nvPr>
        </p:nvSpPr>
        <p:spPr>
          <a:xfrm>
            <a:off x="6094413" y="1773238"/>
            <a:ext cx="4038600" cy="3700462"/>
          </a:xfrm>
        </p:spPr>
        <p:txBody>
          <a:bodyPr/>
          <a:lstStyle/>
          <a:p>
            <a:pPr>
              <a:defRPr/>
            </a:pPr>
            <a:r>
              <a:rPr lang="nl-NL" b="1" i="1" dirty="0">
                <a:latin typeface="Times New Roman" panose="02020603050405020304" pitchFamily="18" charset="0"/>
                <a:cs typeface="Times New Roman" panose="02020603050405020304" pitchFamily="18" charset="0"/>
              </a:rPr>
              <a:t>Ngoại tệ:</a:t>
            </a:r>
            <a:r>
              <a:rPr lang="nl-NL" dirty="0">
                <a:latin typeface="Times New Roman" panose="02020603050405020304" pitchFamily="18" charset="0"/>
                <a:cs typeface="Times New Roman" panose="02020603050405020304" pitchFamily="18" charset="0"/>
              </a:rPr>
              <a:t> Là đơn vị tiền tệ khác với đơn vị tiền tệ kế toán của một doanh nghiệp.</a:t>
            </a:r>
          </a:p>
          <a:p>
            <a:pPr marL="0" indent="0">
              <a:buNone/>
              <a:defRPr/>
            </a:pPr>
            <a:endParaRPr lang="en-US" dirty="0">
              <a:latin typeface="Times New Roman" panose="02020603050405020304" pitchFamily="18" charset="0"/>
              <a:cs typeface="Times New Roman" panose="02020603050405020304" pitchFamily="18" charset="0"/>
            </a:endParaRPr>
          </a:p>
          <a:p>
            <a:pPr>
              <a:defRPr/>
            </a:pPr>
            <a:r>
              <a:rPr lang="nl-NL" b="1" i="1" dirty="0">
                <a:latin typeface="Times New Roman" panose="02020603050405020304" pitchFamily="18" charset="0"/>
                <a:cs typeface="Times New Roman" panose="02020603050405020304" pitchFamily="18" charset="0"/>
              </a:rPr>
              <a:t>Tỷ giá hối đoái:</a:t>
            </a:r>
            <a:r>
              <a:rPr lang="nl-NL" dirty="0">
                <a:latin typeface="Times New Roman" panose="02020603050405020304" pitchFamily="18" charset="0"/>
                <a:cs typeface="Times New Roman" panose="02020603050405020304" pitchFamily="18" charset="0"/>
              </a:rPr>
              <a:t> Là tỷ giá trao đổi giữa hai đơn vị tiền tệ.</a:t>
            </a:r>
            <a:endParaRPr lang="en-US" dirty="0">
              <a:latin typeface="Times New Roman" panose="02020603050405020304" pitchFamily="18" charset="0"/>
              <a:cs typeface="Times New Roman" panose="02020603050405020304" pitchFamily="18" charset="0"/>
            </a:endParaRPr>
          </a:p>
          <a:p>
            <a:pPr>
              <a:defRPr/>
            </a:pPr>
            <a:endParaRPr lang="en-US" dirty="0">
              <a:latin typeface="Times New Roman" panose="02020603050405020304" pitchFamily="18" charset="0"/>
              <a:cs typeface="Times New Roman" panose="02020603050405020304" pitchFamily="18" charset="0"/>
            </a:endParaRPr>
          </a:p>
        </p:txBody>
      </p:sp>
      <p:grpSp>
        <p:nvGrpSpPr>
          <p:cNvPr id="16389" name="Group 1"/>
          <p:cNvGrpSpPr>
            <a:grpSpLocks/>
          </p:cNvGrpSpPr>
          <p:nvPr/>
        </p:nvGrpSpPr>
        <p:grpSpPr bwMode="auto">
          <a:xfrm>
            <a:off x="3143251" y="4400551"/>
            <a:ext cx="2868613" cy="1425575"/>
            <a:chOff x="1799692" y="4797152"/>
            <a:chExt cx="1824229" cy="1117092"/>
          </a:xfrm>
        </p:grpSpPr>
        <p:sp>
          <p:nvSpPr>
            <p:cNvPr id="16390" name="object 58"/>
            <p:cNvSpPr>
              <a:spLocks noChangeArrowheads="1"/>
            </p:cNvSpPr>
            <p:nvPr/>
          </p:nvSpPr>
          <p:spPr bwMode="auto">
            <a:xfrm>
              <a:off x="1799692" y="4797152"/>
              <a:ext cx="1824229" cy="1117092"/>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800"/>
            </a:p>
          </p:txBody>
        </p:sp>
        <p:sp>
          <p:nvSpPr>
            <p:cNvPr id="16391" name="object 59"/>
            <p:cNvSpPr>
              <a:spLocks noChangeArrowheads="1"/>
            </p:cNvSpPr>
            <p:nvPr/>
          </p:nvSpPr>
          <p:spPr bwMode="auto">
            <a:xfrm>
              <a:off x="1799692" y="4814327"/>
              <a:ext cx="1581966" cy="939926"/>
            </a:xfrm>
            <a:prstGeom prst="rect">
              <a:avLst/>
            </a:prstGeom>
            <a:blipFill dpi="0" rotWithShape="1">
              <a:blip r:embed="rId3"/>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800"/>
            </a:p>
          </p:txBody>
        </p:sp>
      </p:grpSp>
    </p:spTree>
    <p:extLst>
      <p:ext uri="{BB962C8B-B14F-4D97-AF65-F5344CB8AC3E}">
        <p14:creationId xmlns:p14="http://schemas.microsoft.com/office/powerpoint/2010/main" val="2093856379"/>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792539" y="1141414"/>
            <a:ext cx="7800975" cy="522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1"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012950" y="2816225"/>
            <a:ext cx="1765300" cy="1176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8243184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17410"/>
                                        </p:tgtEl>
                                        <p:attrNameLst>
                                          <p:attrName>style.visibility</p:attrName>
                                        </p:attrNameLst>
                                      </p:cBhvr>
                                      <p:to>
                                        <p:strVal val="visible"/>
                                      </p:to>
                                    </p:set>
                                    <p:animEffect transition="in" filter="wipe(down)">
                                      <p:cBhvr>
                                        <p:cTn id="7" dur="500"/>
                                        <p:tgtEl>
                                          <p:spTgt spid="17410"/>
                                        </p:tgtEl>
                                      </p:cBhvr>
                                    </p:animEffect>
                                  </p:childTnLst>
                                </p:cTn>
                              </p:par>
                              <p:par>
                                <p:cTn id="8" presetID="22" presetClass="entr" presetSubtype="4" fill="hold" nodeType="withEffect">
                                  <p:stCondLst>
                                    <p:cond delay="0"/>
                                  </p:stCondLst>
                                  <p:childTnLst>
                                    <p:set>
                                      <p:cBhvr>
                                        <p:cTn id="9" dur="1" fill="hold">
                                          <p:stCondLst>
                                            <p:cond delay="0"/>
                                          </p:stCondLst>
                                        </p:cTn>
                                        <p:tgtEl>
                                          <p:spTgt spid="17411"/>
                                        </p:tgtEl>
                                        <p:attrNameLst>
                                          <p:attrName>style.visibility</p:attrName>
                                        </p:attrNameLst>
                                      </p:cBhvr>
                                      <p:to>
                                        <p:strVal val="visible"/>
                                      </p:to>
                                    </p:set>
                                    <p:animEffect transition="in" filter="wipe(down)">
                                      <p:cBhvr>
                                        <p:cTn id="10" dur="500"/>
                                        <p:tgtEl>
                                          <p:spTgt spid="174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434" name="Straight Connector 16"/>
          <p:cNvCxnSpPr>
            <a:cxnSpLocks noChangeShapeType="1"/>
          </p:cNvCxnSpPr>
          <p:nvPr/>
        </p:nvCxnSpPr>
        <p:spPr bwMode="auto">
          <a:xfrm>
            <a:off x="4352925" y="4400550"/>
            <a:ext cx="5830888" cy="0"/>
          </a:xfrm>
          <a:prstGeom prst="line">
            <a:avLst/>
          </a:prstGeom>
          <a:noFill/>
          <a:ln w="6350" algn="ctr">
            <a:solidFill>
              <a:srgbClr val="4A7EBB"/>
            </a:solidFill>
            <a:prstDash val="dash"/>
            <a:round/>
            <a:headEnd/>
            <a:tailEnd/>
          </a:ln>
          <a:extLst>
            <a:ext uri="{909E8E84-426E-40DD-AFC4-6F175D3DCCD1}">
              <a14:hiddenFill xmlns:a14="http://schemas.microsoft.com/office/drawing/2010/main">
                <a:noFill/>
              </a14:hiddenFill>
            </a:ext>
          </a:extLst>
        </p:spPr>
      </p:cxnSp>
      <p:cxnSp>
        <p:nvCxnSpPr>
          <p:cNvPr id="18435" name="Straight Connector 17"/>
          <p:cNvCxnSpPr>
            <a:cxnSpLocks noChangeShapeType="1"/>
          </p:cNvCxnSpPr>
          <p:nvPr/>
        </p:nvCxnSpPr>
        <p:spPr bwMode="auto">
          <a:xfrm flipV="1">
            <a:off x="4038600" y="2979738"/>
            <a:ext cx="6019800" cy="4762"/>
          </a:xfrm>
          <a:prstGeom prst="line">
            <a:avLst/>
          </a:prstGeom>
          <a:noFill/>
          <a:ln w="6350" algn="ctr">
            <a:solidFill>
              <a:srgbClr val="4A7EBB"/>
            </a:solidFill>
            <a:prstDash val="dash"/>
            <a:round/>
            <a:headEnd/>
            <a:tailEnd/>
          </a:ln>
          <a:extLst>
            <a:ext uri="{909E8E84-426E-40DD-AFC4-6F175D3DCCD1}">
              <a14:hiddenFill xmlns:a14="http://schemas.microsoft.com/office/drawing/2010/main">
                <a:noFill/>
              </a14:hiddenFill>
            </a:ext>
          </a:extLst>
        </p:spPr>
      </p:cxnSp>
      <p:sp>
        <p:nvSpPr>
          <p:cNvPr id="6" name="Oval 10"/>
          <p:cNvSpPr/>
          <p:nvPr/>
        </p:nvSpPr>
        <p:spPr bwMode="auto">
          <a:xfrm>
            <a:off x="1813276" y="3254353"/>
            <a:ext cx="2939176" cy="3413524"/>
          </a:xfrm>
          <a:prstGeom prst="ellipse">
            <a:avLst/>
          </a:prstGeom>
          <a:gradFill flip="none" rotWithShape="1">
            <a:gsLst>
              <a:gs pos="0">
                <a:srgbClr val="4BACC6">
                  <a:lumMod val="50000"/>
                  <a:shade val="30000"/>
                  <a:satMod val="115000"/>
                  <a:alpha val="86000"/>
                </a:srgbClr>
              </a:gs>
              <a:gs pos="50000">
                <a:srgbClr val="4BACC6">
                  <a:lumMod val="50000"/>
                  <a:shade val="67500"/>
                  <a:satMod val="115000"/>
                </a:srgbClr>
              </a:gs>
              <a:gs pos="100000">
                <a:srgbClr val="4BACC6">
                  <a:lumMod val="50000"/>
                  <a:shade val="100000"/>
                  <a:satMod val="115000"/>
                </a:srgbClr>
              </a:gs>
            </a:gsLst>
            <a:path path="circle">
              <a:fillToRect l="100000" t="100000"/>
            </a:path>
            <a:tileRect r="-100000" b="-100000"/>
          </a:gradFill>
          <a:ln w="25400" cap="flat" cmpd="sng" algn="ctr">
            <a:noFill/>
            <a:prstDash val="solid"/>
          </a:ln>
          <a:effectLst>
            <a:outerShdw blurRad="165100" dist="127000" dir="5400000" algn="t" rotWithShape="0">
              <a:prstClr val="black">
                <a:alpha val="82000"/>
              </a:prstClr>
            </a:outerShdw>
          </a:effectLst>
          <a:scene3d>
            <a:camera prst="orthographicFront">
              <a:rot lat="17787819" lon="20410651" rev="1456871"/>
            </a:camera>
            <a:lightRig rig="threePt" dir="t"/>
          </a:scene3d>
          <a:sp3d>
            <a:bevelT w="254000" h="0"/>
            <a:bevelB w="0" h="254000"/>
          </a:sp3d>
        </p:spPr>
        <p:txBody>
          <a:bodyPr anchor="ctr"/>
          <a:lstStyle/>
          <a:p>
            <a:pPr algn="ctr">
              <a:defRPr/>
            </a:pPr>
            <a:r>
              <a:rPr lang="en-US" sz="2800" kern="0" dirty="0">
                <a:solidFill>
                  <a:prstClr val="white"/>
                </a:solidFill>
                <a:latin typeface="Delicious Heavy" pitchFamily="50" charset="0"/>
              </a:rPr>
              <a:t>3</a:t>
            </a:r>
          </a:p>
        </p:txBody>
      </p:sp>
      <p:sp>
        <p:nvSpPr>
          <p:cNvPr id="7" name="Oval 11"/>
          <p:cNvSpPr/>
          <p:nvPr/>
        </p:nvSpPr>
        <p:spPr bwMode="auto">
          <a:xfrm>
            <a:off x="2124454" y="2200305"/>
            <a:ext cx="2497949" cy="2948074"/>
          </a:xfrm>
          <a:prstGeom prst="ellipse">
            <a:avLst/>
          </a:prstGeom>
          <a:gradFill flip="none" rotWithShape="1">
            <a:gsLst>
              <a:gs pos="0">
                <a:srgbClr val="9BBB59">
                  <a:lumMod val="75000"/>
                  <a:shade val="30000"/>
                  <a:satMod val="115000"/>
                  <a:alpha val="86000"/>
                </a:srgbClr>
              </a:gs>
              <a:gs pos="50000">
                <a:srgbClr val="9BBB59">
                  <a:lumMod val="75000"/>
                  <a:shade val="67500"/>
                  <a:satMod val="115000"/>
                </a:srgbClr>
              </a:gs>
              <a:gs pos="100000">
                <a:srgbClr val="9BBB59">
                  <a:lumMod val="75000"/>
                  <a:shade val="100000"/>
                  <a:satMod val="115000"/>
                </a:srgbClr>
              </a:gs>
            </a:gsLst>
            <a:path path="circle">
              <a:fillToRect l="100000" t="100000"/>
            </a:path>
            <a:tileRect r="-100000" b="-100000"/>
          </a:gradFill>
          <a:ln w="25400" cap="flat" cmpd="sng" algn="ctr">
            <a:noFill/>
            <a:prstDash val="solid"/>
          </a:ln>
          <a:effectLst>
            <a:outerShdw blurRad="165100" dist="127000" dir="5400000" algn="t" rotWithShape="0">
              <a:prstClr val="black">
                <a:alpha val="82000"/>
              </a:prstClr>
            </a:outerShdw>
          </a:effectLst>
          <a:scene3d>
            <a:camera prst="orthographicFront">
              <a:rot lat="17787819" lon="20410651" rev="1456871"/>
            </a:camera>
            <a:lightRig rig="threePt" dir="t"/>
          </a:scene3d>
          <a:sp3d>
            <a:bevelT w="254000" h="0"/>
            <a:bevelB w="0" h="254000"/>
          </a:sp3d>
        </p:spPr>
        <p:txBody>
          <a:bodyPr anchor="ctr"/>
          <a:lstStyle/>
          <a:p>
            <a:pPr algn="ctr">
              <a:defRPr/>
            </a:pPr>
            <a:r>
              <a:rPr lang="en-US" sz="2800" kern="0" dirty="0">
                <a:solidFill>
                  <a:prstClr val="white"/>
                </a:solidFill>
                <a:latin typeface="Delicious Heavy" pitchFamily="50" charset="0"/>
              </a:rPr>
              <a:t>2</a:t>
            </a:r>
          </a:p>
        </p:txBody>
      </p:sp>
      <p:sp>
        <p:nvSpPr>
          <p:cNvPr id="8" name="Oval 12"/>
          <p:cNvSpPr/>
          <p:nvPr/>
        </p:nvSpPr>
        <p:spPr bwMode="auto">
          <a:xfrm>
            <a:off x="2369365" y="1261073"/>
            <a:ext cx="2008125" cy="2200394"/>
          </a:xfrm>
          <a:prstGeom prst="ellipse">
            <a:avLst/>
          </a:prstGeom>
          <a:gradFill flip="none" rotWithShape="1">
            <a:gsLst>
              <a:gs pos="0">
                <a:srgbClr val="F79646">
                  <a:lumMod val="75000"/>
                  <a:shade val="30000"/>
                  <a:satMod val="115000"/>
                  <a:alpha val="86000"/>
                </a:srgbClr>
              </a:gs>
              <a:gs pos="50000">
                <a:srgbClr val="F79646">
                  <a:lumMod val="75000"/>
                  <a:shade val="67500"/>
                  <a:satMod val="115000"/>
                </a:srgbClr>
              </a:gs>
              <a:gs pos="100000">
                <a:srgbClr val="F79646">
                  <a:lumMod val="75000"/>
                  <a:shade val="100000"/>
                  <a:satMod val="115000"/>
                </a:srgbClr>
              </a:gs>
            </a:gsLst>
            <a:path path="circle">
              <a:fillToRect l="100000" t="100000"/>
            </a:path>
            <a:tileRect r="-100000" b="-100000"/>
          </a:gradFill>
          <a:ln w="25400" cap="flat" cmpd="sng" algn="ctr">
            <a:noFill/>
            <a:prstDash val="solid"/>
          </a:ln>
          <a:effectLst>
            <a:outerShdw blurRad="165100" dist="127000" dir="5400000" algn="t" rotWithShape="0">
              <a:prstClr val="black">
                <a:alpha val="82000"/>
              </a:prstClr>
            </a:outerShdw>
          </a:effectLst>
          <a:scene3d>
            <a:camera prst="orthographicFront">
              <a:rot lat="17787819" lon="20410651" rev="1456871"/>
            </a:camera>
            <a:lightRig rig="threePt" dir="t"/>
          </a:scene3d>
          <a:sp3d>
            <a:bevelT w="254000" h="0"/>
            <a:bevelB w="0" h="254000"/>
          </a:sp3d>
        </p:spPr>
        <p:txBody>
          <a:bodyPr anchor="ctr"/>
          <a:lstStyle/>
          <a:p>
            <a:pPr algn="ctr">
              <a:defRPr/>
            </a:pPr>
            <a:r>
              <a:rPr lang="en-US" sz="2800" kern="0" dirty="0">
                <a:solidFill>
                  <a:prstClr val="white"/>
                </a:solidFill>
                <a:latin typeface="Delicious Heavy" pitchFamily="50" charset="0"/>
              </a:rPr>
              <a:t>1</a:t>
            </a:r>
          </a:p>
        </p:txBody>
      </p:sp>
      <p:sp>
        <p:nvSpPr>
          <p:cNvPr id="16" name="Hộp_Văn_Bản 15"/>
          <p:cNvSpPr txBox="1">
            <a:spLocks noChangeArrowheads="1"/>
          </p:cNvSpPr>
          <p:nvPr/>
        </p:nvSpPr>
        <p:spPr bwMode="auto">
          <a:xfrm>
            <a:off x="3781425" y="928688"/>
            <a:ext cx="5943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b="1">
                <a:solidFill>
                  <a:srgbClr val="FF0000"/>
                </a:solidFill>
                <a:latin typeface="Times New Roman" panose="02020603050405020304" pitchFamily="18" charset="0"/>
                <a:cs typeface="Times New Roman" panose="02020603050405020304" pitchFamily="18" charset="0"/>
              </a:rPr>
              <a:t>Các trường hợp phát sinh CLTG</a:t>
            </a:r>
          </a:p>
        </p:txBody>
      </p:sp>
      <p:sp>
        <p:nvSpPr>
          <p:cNvPr id="19469" name="Hộp_Văn_Bản 18"/>
          <p:cNvSpPr txBox="1">
            <a:spLocks noChangeArrowheads="1"/>
          </p:cNvSpPr>
          <p:nvPr/>
        </p:nvSpPr>
        <p:spPr bwMode="auto">
          <a:xfrm>
            <a:off x="4662489" y="1878013"/>
            <a:ext cx="5337175" cy="646112"/>
          </a:xfrm>
          <a:prstGeom prst="rect">
            <a:avLst/>
          </a:prstGeom>
          <a:noFill/>
          <a:ln>
            <a:noFill/>
          </a:ln>
        </p:spPr>
        <p:txBody>
          <a:bodyPr wrap="none" anchor="ctr">
            <a:spAutoFit/>
          </a:bodyPr>
          <a:lstStyle>
            <a:lvl1pPr marL="285750" indent="-28575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 typeface="Wingdings" panose="05000000000000000000" pitchFamily="2" charset="2"/>
              <a:buChar char="Ø"/>
              <a:defRPr/>
            </a:pPr>
            <a:r>
              <a:rPr lang="en-US" sz="1800" dirty="0" err="1">
                <a:latin typeface="Times New Roman" panose="02020603050405020304" pitchFamily="18" charset="0"/>
                <a:cs typeface="Times New Roman" panose="02020603050405020304" pitchFamily="18" charset="0"/>
              </a:rPr>
              <a:t>Thực</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tế</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mua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bán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trao</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đổi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thanh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toán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các</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nghiệp</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vụ</a:t>
            </a:r>
            <a:r>
              <a:rPr lang="en-US" sz="1800" dirty="0">
                <a:latin typeface="Times New Roman" panose="02020603050405020304" pitchFamily="18" charset="0"/>
                <a:cs typeface="Times New Roman" panose="02020603050405020304" pitchFamily="18" charset="0"/>
              </a:rPr>
              <a:t> </a:t>
            </a:r>
          </a:p>
          <a:p>
            <a:pPr marL="0" indent="0">
              <a:spcBef>
                <a:spcPct val="0"/>
              </a:spcBef>
              <a:buNone/>
              <a:defRPr/>
            </a:pPr>
            <a:r>
              <a:rPr lang="en-US" sz="1800" dirty="0" err="1">
                <a:latin typeface="Times New Roman" panose="02020603050405020304" pitchFamily="18" charset="0"/>
                <a:cs typeface="Times New Roman" panose="02020603050405020304" pitchFamily="18" charset="0"/>
              </a:rPr>
              <a:t>kinh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tế</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phát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sinh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bằng</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ngoại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tệ</a:t>
            </a:r>
            <a:r>
              <a:rPr lang="en-US" sz="1800"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trong</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kỳ</a:t>
            </a:r>
            <a:endParaRPr lang="en-US" sz="1800" b="1" i="1" dirty="0">
              <a:latin typeface="Times New Roman" panose="02020603050405020304" pitchFamily="18" charset="0"/>
              <a:cs typeface="Times New Roman" panose="02020603050405020304" pitchFamily="18" charset="0"/>
            </a:endParaRPr>
          </a:p>
        </p:txBody>
      </p:sp>
      <p:sp>
        <p:nvSpPr>
          <p:cNvPr id="18441" name="Hộp_Văn_Bản 19"/>
          <p:cNvSpPr txBox="1">
            <a:spLocks noChangeArrowheads="1"/>
          </p:cNvSpPr>
          <p:nvPr/>
        </p:nvSpPr>
        <p:spPr bwMode="auto">
          <a:xfrm>
            <a:off x="4689475" y="2514600"/>
            <a:ext cx="52593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lang="en-US" altLang="en-US" sz="1800" i="1">
                <a:latin typeface="Times New Roman" panose="02020603050405020304" pitchFamily="18" charset="0"/>
                <a:cs typeface="Times New Roman" panose="02020603050405020304" pitchFamily="18" charset="0"/>
              </a:rPr>
              <a:t>Hay còn gọi là chênh lệch tỷ giá hối đoái </a:t>
            </a:r>
            <a:r>
              <a:rPr lang="en-US" altLang="en-US" sz="1800" b="1" i="1">
                <a:latin typeface="Times New Roman" panose="02020603050405020304" pitchFamily="18" charset="0"/>
                <a:cs typeface="Times New Roman" panose="02020603050405020304" pitchFamily="18" charset="0"/>
              </a:rPr>
              <a:t>đã thực hiện</a:t>
            </a:r>
          </a:p>
        </p:txBody>
      </p:sp>
      <p:sp>
        <p:nvSpPr>
          <p:cNvPr id="19471" name="Hộp_Văn_Bản 20"/>
          <p:cNvSpPr txBox="1">
            <a:spLocks noChangeArrowheads="1"/>
          </p:cNvSpPr>
          <p:nvPr/>
        </p:nvSpPr>
        <p:spPr bwMode="auto">
          <a:xfrm>
            <a:off x="4699001" y="3325813"/>
            <a:ext cx="5192713" cy="646112"/>
          </a:xfrm>
          <a:prstGeom prst="rect">
            <a:avLst/>
          </a:prstGeom>
          <a:noFill/>
          <a:ln>
            <a:noFill/>
          </a:ln>
        </p:spPr>
        <p:txBody>
          <a:bodyPr wrap="none">
            <a:spAutoFit/>
          </a:bodyPr>
          <a:lstStyle>
            <a:lvl1pPr marL="285750" indent="-28575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 typeface="Wingdings" panose="05000000000000000000" pitchFamily="2" charset="2"/>
              <a:buChar char="Ø"/>
              <a:defRPr/>
            </a:pPr>
            <a:r>
              <a:rPr lang="en-US" sz="1800" dirty="0" err="1">
                <a:latin typeface="Times New Roman" panose="02020603050405020304" pitchFamily="18" charset="0"/>
                <a:cs typeface="Times New Roman" panose="02020603050405020304" pitchFamily="18" charset="0"/>
              </a:rPr>
              <a:t>Đánh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giá</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lại</a:t>
            </a:r>
            <a:r>
              <a:rPr lang="en-US" sz="1800" dirty="0">
                <a:latin typeface="Times New Roman" panose="02020603050405020304" pitchFamily="18" charset="0"/>
                <a:cs typeface="Times New Roman" panose="02020603050405020304" pitchFamily="18" charset="0"/>
              </a:rPr>
              <a:t> </a:t>
            </a:r>
            <a:r>
              <a:rPr lang="en-US" sz="1800" i="1" u="sng" dirty="0" err="1">
                <a:solidFill>
                  <a:srgbClr val="FF0000"/>
                </a:solidFill>
                <a:latin typeface="Times New Roman" panose="02020603050405020304" pitchFamily="18" charset="0"/>
                <a:cs typeface="Times New Roman" panose="02020603050405020304" pitchFamily="18" charset="0"/>
              </a:rPr>
              <a:t>các</a:t>
            </a:r>
            <a:r>
              <a:rPr lang="en-US" sz="1800" i="1" u="sng" dirty="0">
                <a:solidFill>
                  <a:srgbClr val="FF0000"/>
                </a:solidFill>
                <a:latin typeface="Times New Roman" panose="02020603050405020304" pitchFamily="18" charset="0"/>
                <a:cs typeface="Times New Roman" panose="02020603050405020304" pitchFamily="18" charset="0"/>
              </a:rPr>
              <a:t> </a:t>
            </a:r>
            <a:r>
              <a:rPr lang="en-US" sz="1800" i="1" u="sng" dirty="0" err="1">
                <a:solidFill>
                  <a:srgbClr val="FF0000"/>
                </a:solidFill>
                <a:latin typeface="Times New Roman" panose="02020603050405020304" pitchFamily="18" charset="0"/>
                <a:cs typeface="Times New Roman" panose="02020603050405020304" pitchFamily="18" charset="0"/>
              </a:rPr>
              <a:t>khoản</a:t>
            </a:r>
            <a:r>
              <a:rPr lang="en-US" sz="1800" i="1" u="sng" dirty="0">
                <a:solidFill>
                  <a:srgbClr val="FF0000"/>
                </a:solidFill>
                <a:latin typeface="Times New Roman" panose="02020603050405020304" pitchFamily="18" charset="0"/>
                <a:cs typeface="Times New Roman" panose="02020603050405020304" pitchFamily="18" charset="0"/>
              </a:rPr>
              <a:t> </a:t>
            </a:r>
            <a:r>
              <a:rPr lang="en-US" sz="1800" i="1" u="sng" dirty="0" err="1">
                <a:solidFill>
                  <a:srgbClr val="FF0000"/>
                </a:solidFill>
                <a:latin typeface="Times New Roman" panose="02020603050405020304" pitchFamily="18" charset="0"/>
                <a:cs typeface="Times New Roman" panose="02020603050405020304" pitchFamily="18" charset="0"/>
              </a:rPr>
              <a:t>mục</a:t>
            </a:r>
            <a:r>
              <a:rPr lang="en-US" sz="1800" i="1" u="sng" dirty="0">
                <a:solidFill>
                  <a:srgbClr val="FF0000"/>
                </a:solidFill>
                <a:latin typeface="Times New Roman" panose="02020603050405020304" pitchFamily="18" charset="0"/>
                <a:cs typeface="Times New Roman" panose="02020603050405020304" pitchFamily="18" charset="0"/>
              </a:rPr>
              <a:t> </a:t>
            </a:r>
            <a:r>
              <a:rPr lang="en-US" sz="1800" i="1" u="sng" dirty="0" err="1">
                <a:solidFill>
                  <a:srgbClr val="FF0000"/>
                </a:solidFill>
                <a:latin typeface="Times New Roman" panose="02020603050405020304" pitchFamily="18" charset="0"/>
                <a:cs typeface="Times New Roman" panose="02020603050405020304" pitchFamily="18" charset="0"/>
              </a:rPr>
              <a:t>tiền</a:t>
            </a:r>
            <a:r>
              <a:rPr lang="en-US" sz="1800" i="1" u="sng" dirty="0">
                <a:solidFill>
                  <a:srgbClr val="FF0000"/>
                </a:solidFill>
                <a:latin typeface="Times New Roman" panose="02020603050405020304" pitchFamily="18" charset="0"/>
                <a:cs typeface="Times New Roman" panose="02020603050405020304" pitchFamily="18" charset="0"/>
              </a:rPr>
              <a:t> </a:t>
            </a:r>
            <a:r>
              <a:rPr lang="en-US" sz="1800" i="1" u="sng" dirty="0" err="1">
                <a:solidFill>
                  <a:srgbClr val="FF0000"/>
                </a:solidFill>
                <a:latin typeface="Times New Roman" panose="02020603050405020304" pitchFamily="18" charset="0"/>
                <a:cs typeface="Times New Roman" panose="02020603050405020304" pitchFamily="18" charset="0"/>
              </a:rPr>
              <a:t>tệ</a:t>
            </a:r>
            <a:r>
              <a:rPr lang="en-US" sz="1800" i="1" u="sng" dirty="0">
                <a:solidFill>
                  <a:srgbClr val="FF0000"/>
                </a:solidFill>
                <a:latin typeface="Times New Roman" panose="02020603050405020304" pitchFamily="18" charset="0"/>
                <a:cs typeface="Times New Roman" panose="02020603050405020304" pitchFamily="18" charset="0"/>
              </a:rPr>
              <a:t> </a:t>
            </a:r>
            <a:r>
              <a:rPr lang="en-US" sz="1800" i="1" u="sng" dirty="0" err="1">
                <a:solidFill>
                  <a:srgbClr val="FF0000"/>
                </a:solidFill>
                <a:latin typeface="Times New Roman" panose="02020603050405020304" pitchFamily="18" charset="0"/>
                <a:cs typeface="Times New Roman" panose="02020603050405020304" pitchFamily="18" charset="0"/>
              </a:rPr>
              <a:t>có</a:t>
            </a:r>
            <a:r>
              <a:rPr lang="en-US" sz="1800" i="1" u="sng" dirty="0">
                <a:solidFill>
                  <a:srgbClr val="FF0000"/>
                </a:solidFill>
                <a:latin typeface="Times New Roman" panose="02020603050405020304" pitchFamily="18" charset="0"/>
                <a:cs typeface="Times New Roman" panose="02020603050405020304" pitchFamily="18" charset="0"/>
              </a:rPr>
              <a:t> </a:t>
            </a:r>
            <a:r>
              <a:rPr lang="en-US" sz="1800" i="1" u="sng" dirty="0" err="1">
                <a:solidFill>
                  <a:srgbClr val="FF0000"/>
                </a:solidFill>
                <a:latin typeface="Times New Roman" panose="02020603050405020304" pitchFamily="18" charset="0"/>
                <a:cs typeface="Times New Roman" panose="02020603050405020304" pitchFamily="18" charset="0"/>
              </a:rPr>
              <a:t>gốc</a:t>
            </a:r>
            <a:r>
              <a:rPr lang="en-US" sz="1800" i="1" u="sng" dirty="0">
                <a:solidFill>
                  <a:srgbClr val="FF0000"/>
                </a:solidFill>
                <a:latin typeface="Times New Roman" panose="02020603050405020304" pitchFamily="18" charset="0"/>
                <a:cs typeface="Times New Roman" panose="02020603050405020304" pitchFamily="18" charset="0"/>
              </a:rPr>
              <a:t> </a:t>
            </a:r>
            <a:r>
              <a:rPr lang="en-US" sz="1800" i="1" u="sng" dirty="0" err="1">
                <a:solidFill>
                  <a:srgbClr val="FF0000"/>
                </a:solidFill>
                <a:latin typeface="Times New Roman" panose="02020603050405020304" pitchFamily="18" charset="0"/>
                <a:cs typeface="Times New Roman" panose="02020603050405020304" pitchFamily="18" charset="0"/>
              </a:rPr>
              <a:t>ngoại</a:t>
            </a:r>
            <a:r>
              <a:rPr lang="en-US" sz="1800" i="1" u="sng" dirty="0">
                <a:solidFill>
                  <a:srgbClr val="FF0000"/>
                </a:solidFill>
                <a:latin typeface="Times New Roman" panose="02020603050405020304" pitchFamily="18" charset="0"/>
                <a:cs typeface="Times New Roman" panose="02020603050405020304" pitchFamily="18" charset="0"/>
              </a:rPr>
              <a:t> </a:t>
            </a:r>
            <a:r>
              <a:rPr lang="en-US" sz="1800" i="1" u="sng" dirty="0" err="1">
                <a:solidFill>
                  <a:srgbClr val="FF0000"/>
                </a:solidFill>
                <a:latin typeface="Times New Roman" panose="02020603050405020304" pitchFamily="18" charset="0"/>
                <a:cs typeface="Times New Roman" panose="02020603050405020304" pitchFamily="18" charset="0"/>
              </a:rPr>
              <a:t>tệ</a:t>
            </a:r>
            <a:r>
              <a:rPr lang="en-US" sz="1800" i="1" u="sng" dirty="0">
                <a:solidFill>
                  <a:srgbClr val="FF0000"/>
                </a:solidFill>
                <a:latin typeface="Times New Roman" panose="02020603050405020304" pitchFamily="18" charset="0"/>
                <a:cs typeface="Times New Roman" panose="02020603050405020304" pitchFamily="18" charset="0"/>
              </a:rPr>
              <a:t> </a:t>
            </a:r>
          </a:p>
          <a:p>
            <a:pPr marL="0" indent="0" algn="just">
              <a:spcBef>
                <a:spcPct val="0"/>
              </a:spcBef>
              <a:buNone/>
              <a:defRPr/>
            </a:pPr>
            <a:r>
              <a:rPr lang="en-US" sz="1800" dirty="0" err="1">
                <a:latin typeface="Times New Roman" panose="02020603050405020304" pitchFamily="18" charset="0"/>
                <a:cs typeface="Times New Roman" panose="02020603050405020304" pitchFamily="18" charset="0"/>
              </a:rPr>
              <a:t>tại</a:t>
            </a:r>
            <a:r>
              <a:rPr lang="en-US" sz="1800"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thời</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điểm</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lập</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Báo</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cáo</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tài</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chính</a:t>
            </a:r>
            <a:endParaRPr lang="en-US" sz="1800" b="1" i="1" dirty="0">
              <a:latin typeface="Times New Roman" panose="02020603050405020304" pitchFamily="18" charset="0"/>
              <a:cs typeface="Times New Roman" panose="02020603050405020304" pitchFamily="18" charset="0"/>
            </a:endParaRPr>
          </a:p>
        </p:txBody>
      </p:sp>
      <p:sp>
        <p:nvSpPr>
          <p:cNvPr id="18443" name="Hộp_Văn_Bản 21"/>
          <p:cNvSpPr txBox="1">
            <a:spLocks noChangeArrowheads="1"/>
          </p:cNvSpPr>
          <p:nvPr/>
        </p:nvSpPr>
        <p:spPr bwMode="auto">
          <a:xfrm>
            <a:off x="4702175" y="3922714"/>
            <a:ext cx="55133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1800" i="1">
                <a:latin typeface="Times New Roman" panose="02020603050405020304" pitchFamily="18" charset="0"/>
                <a:cs typeface="Times New Roman" panose="02020603050405020304" pitchFamily="18" charset="0"/>
              </a:rPr>
              <a:t>Hay còn gọi là chênh lệch tỷ giá hối đoái </a:t>
            </a:r>
            <a:r>
              <a:rPr lang="en-US" altLang="en-US" sz="1800" b="1" i="1">
                <a:latin typeface="Times New Roman" panose="02020603050405020304" pitchFamily="18" charset="0"/>
                <a:cs typeface="Times New Roman" panose="02020603050405020304" pitchFamily="18" charset="0"/>
              </a:rPr>
              <a:t>chưa thực hiện</a:t>
            </a:r>
          </a:p>
        </p:txBody>
      </p:sp>
      <p:sp>
        <p:nvSpPr>
          <p:cNvPr id="19473" name="Hộp_Văn_Bản 22"/>
          <p:cNvSpPr txBox="1">
            <a:spLocks noChangeArrowheads="1"/>
          </p:cNvSpPr>
          <p:nvPr/>
        </p:nvSpPr>
        <p:spPr bwMode="auto">
          <a:xfrm>
            <a:off x="4757739" y="4716463"/>
            <a:ext cx="5432425" cy="646112"/>
          </a:xfrm>
          <a:prstGeom prst="rect">
            <a:avLst/>
          </a:prstGeom>
          <a:noFill/>
          <a:ln>
            <a:noFill/>
          </a:ln>
        </p:spPr>
        <p:txBody>
          <a:bodyPr wrap="none">
            <a:spAutoFit/>
          </a:bodyPr>
          <a:lstStyle>
            <a:lvl1pPr marL="285750" indent="-28575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 typeface="Wingdings" panose="05000000000000000000" pitchFamily="2" charset="2"/>
              <a:buChar char="Ø"/>
              <a:defRPr/>
            </a:pPr>
            <a:r>
              <a:rPr lang="en-US" sz="1800" dirty="0" err="1">
                <a:latin typeface="Times New Roman" panose="02020603050405020304" pitchFamily="18" charset="0"/>
                <a:cs typeface="Times New Roman" panose="02020603050405020304" pitchFamily="18" charset="0"/>
              </a:rPr>
              <a:t>Chuyển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đổi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Báo</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cáo</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tài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chính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được</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lập</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bằng</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ngoại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tệ</a:t>
            </a:r>
            <a:r>
              <a:rPr lang="en-US" sz="1800" dirty="0">
                <a:latin typeface="Times New Roman" panose="02020603050405020304" pitchFamily="18" charset="0"/>
                <a:cs typeface="Times New Roman" panose="02020603050405020304" pitchFamily="18" charset="0"/>
              </a:rPr>
              <a:t> </a:t>
            </a:r>
          </a:p>
          <a:p>
            <a:pPr marL="0" indent="0">
              <a:spcBef>
                <a:spcPct val="0"/>
              </a:spcBef>
              <a:buNone/>
              <a:defRPr/>
            </a:pPr>
            <a:r>
              <a:rPr lang="en-US" sz="1800" dirty="0">
                <a:latin typeface="Times New Roman" panose="02020603050405020304" pitchFamily="18" charset="0"/>
                <a:cs typeface="Times New Roman" panose="02020603050405020304" pitchFamily="18" charset="0"/>
              </a:rPr>
              <a:t>sang </a:t>
            </a:r>
            <a:r>
              <a:rPr lang="en-US" sz="1800" dirty="0" err="1">
                <a:latin typeface="Times New Roman" panose="02020603050405020304" pitchFamily="18" charset="0"/>
                <a:cs typeface="Times New Roman" panose="02020603050405020304" pitchFamily="18" charset="0"/>
              </a:rPr>
              <a:t>Đồng</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Việt</a:t>
            </a:r>
            <a:r>
              <a:rPr lang="en-US" sz="1800" dirty="0">
                <a:latin typeface="Times New Roman" panose="02020603050405020304" pitchFamily="18" charset="0"/>
                <a:cs typeface="Times New Roman" panose="02020603050405020304" pitchFamily="18" charset="0"/>
              </a:rPr>
              <a:t> Nam</a:t>
            </a:r>
            <a:endParaRPr lang="en-US" sz="18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99744255"/>
      </p:ext>
    </p:extLst>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6" presetClass="entr" presetSubtype="21"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arn(inVertical)">
                                      <p:cBhvr>
                                        <p:cTn id="13" dur="500"/>
                                        <p:tgtEl>
                                          <p:spTgt spid="8"/>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19469"/>
                                        </p:tgtEl>
                                        <p:attrNameLst>
                                          <p:attrName>style.visibility</p:attrName>
                                        </p:attrNameLst>
                                      </p:cBhvr>
                                      <p:to>
                                        <p:strVal val="visible"/>
                                      </p:to>
                                    </p:set>
                                    <p:animEffect transition="in" filter="barn(inVertical)">
                                      <p:cBhvr>
                                        <p:cTn id="16" dur="500"/>
                                        <p:tgtEl>
                                          <p:spTgt spid="19469"/>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18441"/>
                                        </p:tgtEl>
                                        <p:attrNameLst>
                                          <p:attrName>style.visibility</p:attrName>
                                        </p:attrNameLst>
                                      </p:cBhvr>
                                      <p:to>
                                        <p:strVal val="visible"/>
                                      </p:to>
                                    </p:set>
                                    <p:animEffect transition="in" filter="barn(inVertical)">
                                      <p:cBhvr>
                                        <p:cTn id="19" dur="500"/>
                                        <p:tgtEl>
                                          <p:spTgt spid="18441"/>
                                        </p:tgtEl>
                                      </p:cBhvr>
                                    </p:animEffect>
                                  </p:childTnLst>
                                </p:cTn>
                              </p:par>
                              <p:par>
                                <p:cTn id="20" presetID="16" presetClass="entr" presetSubtype="21" fill="hold" nodeType="withEffect">
                                  <p:stCondLst>
                                    <p:cond delay="0"/>
                                  </p:stCondLst>
                                  <p:childTnLst>
                                    <p:set>
                                      <p:cBhvr>
                                        <p:cTn id="21" dur="1" fill="hold">
                                          <p:stCondLst>
                                            <p:cond delay="0"/>
                                          </p:stCondLst>
                                        </p:cTn>
                                        <p:tgtEl>
                                          <p:spTgt spid="18435"/>
                                        </p:tgtEl>
                                        <p:attrNameLst>
                                          <p:attrName>style.visibility</p:attrName>
                                        </p:attrNameLst>
                                      </p:cBhvr>
                                      <p:to>
                                        <p:strVal val="visible"/>
                                      </p:to>
                                    </p:set>
                                    <p:animEffect transition="in" filter="barn(inVertical)">
                                      <p:cBhvr>
                                        <p:cTn id="22" dur="500"/>
                                        <p:tgtEl>
                                          <p:spTgt spid="18435"/>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6" presetClass="entr" presetSubtype="21"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arn(inVertical)">
                                      <p:cBhvr>
                                        <p:cTn id="27" dur="500"/>
                                        <p:tgtEl>
                                          <p:spTgt spid="7"/>
                                        </p:tgtEl>
                                      </p:cBhvr>
                                    </p:animEffect>
                                  </p:childTnLst>
                                </p:cTn>
                              </p:par>
                              <p:par>
                                <p:cTn id="28" presetID="16" presetClass="entr" presetSubtype="21" fill="hold" grpId="0" nodeType="withEffect">
                                  <p:stCondLst>
                                    <p:cond delay="0"/>
                                  </p:stCondLst>
                                  <p:childTnLst>
                                    <p:set>
                                      <p:cBhvr>
                                        <p:cTn id="29" dur="1" fill="hold">
                                          <p:stCondLst>
                                            <p:cond delay="0"/>
                                          </p:stCondLst>
                                        </p:cTn>
                                        <p:tgtEl>
                                          <p:spTgt spid="19471"/>
                                        </p:tgtEl>
                                        <p:attrNameLst>
                                          <p:attrName>style.visibility</p:attrName>
                                        </p:attrNameLst>
                                      </p:cBhvr>
                                      <p:to>
                                        <p:strVal val="visible"/>
                                      </p:to>
                                    </p:set>
                                    <p:animEffect transition="in" filter="barn(inVertical)">
                                      <p:cBhvr>
                                        <p:cTn id="30" dur="500"/>
                                        <p:tgtEl>
                                          <p:spTgt spid="19471"/>
                                        </p:tgtEl>
                                      </p:cBhvr>
                                    </p:animEffect>
                                  </p:childTnLst>
                                </p:cTn>
                              </p:par>
                              <p:par>
                                <p:cTn id="31" presetID="16" presetClass="entr" presetSubtype="21" fill="hold" grpId="0" nodeType="withEffect">
                                  <p:stCondLst>
                                    <p:cond delay="0"/>
                                  </p:stCondLst>
                                  <p:childTnLst>
                                    <p:set>
                                      <p:cBhvr>
                                        <p:cTn id="32" dur="1" fill="hold">
                                          <p:stCondLst>
                                            <p:cond delay="0"/>
                                          </p:stCondLst>
                                        </p:cTn>
                                        <p:tgtEl>
                                          <p:spTgt spid="18443"/>
                                        </p:tgtEl>
                                        <p:attrNameLst>
                                          <p:attrName>style.visibility</p:attrName>
                                        </p:attrNameLst>
                                      </p:cBhvr>
                                      <p:to>
                                        <p:strVal val="visible"/>
                                      </p:to>
                                    </p:set>
                                    <p:animEffect transition="in" filter="barn(inVertical)">
                                      <p:cBhvr>
                                        <p:cTn id="33" dur="500"/>
                                        <p:tgtEl>
                                          <p:spTgt spid="18443"/>
                                        </p:tgtEl>
                                      </p:cBhvr>
                                    </p:animEffect>
                                  </p:childTnLst>
                                </p:cTn>
                              </p:par>
                              <p:par>
                                <p:cTn id="34" presetID="16" presetClass="entr" presetSubtype="21" fill="hold" nodeType="withEffect">
                                  <p:stCondLst>
                                    <p:cond delay="0"/>
                                  </p:stCondLst>
                                  <p:childTnLst>
                                    <p:set>
                                      <p:cBhvr>
                                        <p:cTn id="35" dur="1" fill="hold">
                                          <p:stCondLst>
                                            <p:cond delay="0"/>
                                          </p:stCondLst>
                                        </p:cTn>
                                        <p:tgtEl>
                                          <p:spTgt spid="18434"/>
                                        </p:tgtEl>
                                        <p:attrNameLst>
                                          <p:attrName>style.visibility</p:attrName>
                                        </p:attrNameLst>
                                      </p:cBhvr>
                                      <p:to>
                                        <p:strVal val="visible"/>
                                      </p:to>
                                    </p:set>
                                    <p:animEffect transition="in" filter="barn(inVertical)">
                                      <p:cBhvr>
                                        <p:cTn id="36" dur="500"/>
                                        <p:tgtEl>
                                          <p:spTgt spid="18434"/>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16" presetClass="entr" presetSubtype="21" fill="hold" nodeType="click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barn(inVertical)">
                                      <p:cBhvr>
                                        <p:cTn id="41" dur="500"/>
                                        <p:tgtEl>
                                          <p:spTgt spid="6"/>
                                        </p:tgtEl>
                                      </p:cBhvr>
                                    </p:animEffect>
                                  </p:childTnLst>
                                </p:cTn>
                              </p:par>
                              <p:par>
                                <p:cTn id="42" presetID="16" presetClass="entr" presetSubtype="21" fill="hold" grpId="0" nodeType="withEffect">
                                  <p:stCondLst>
                                    <p:cond delay="0"/>
                                  </p:stCondLst>
                                  <p:childTnLst>
                                    <p:set>
                                      <p:cBhvr>
                                        <p:cTn id="43" dur="1" fill="hold">
                                          <p:stCondLst>
                                            <p:cond delay="0"/>
                                          </p:stCondLst>
                                        </p:cTn>
                                        <p:tgtEl>
                                          <p:spTgt spid="19473"/>
                                        </p:tgtEl>
                                        <p:attrNameLst>
                                          <p:attrName>style.visibility</p:attrName>
                                        </p:attrNameLst>
                                      </p:cBhvr>
                                      <p:to>
                                        <p:strVal val="visible"/>
                                      </p:to>
                                    </p:set>
                                    <p:animEffect transition="in" filter="barn(inVertical)">
                                      <p:cBhvr>
                                        <p:cTn id="44" dur="500"/>
                                        <p:tgtEl>
                                          <p:spTgt spid="194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9469" grpId="0"/>
      <p:bldP spid="18441" grpId="0"/>
      <p:bldP spid="19471" grpId="0"/>
      <p:bldP spid="18443" grpId="0"/>
      <p:bldP spid="1947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548189" y="4113213"/>
            <a:ext cx="3279775" cy="183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a:spLocks noChangeArrowheads="1"/>
          </p:cNvSpPr>
          <p:nvPr/>
        </p:nvSpPr>
        <p:spPr bwMode="auto">
          <a:xfrm>
            <a:off x="4346575" y="674688"/>
            <a:ext cx="38989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b="1">
                <a:solidFill>
                  <a:srgbClr val="FF0000"/>
                </a:solidFill>
                <a:latin typeface="Times New Roman" panose="02020603050405020304" pitchFamily="18" charset="0"/>
                <a:cs typeface="Times New Roman" panose="02020603050405020304" pitchFamily="18" charset="0"/>
              </a:rPr>
              <a:t>Nguyên tắc ghi nhận </a:t>
            </a:r>
          </a:p>
        </p:txBody>
      </p:sp>
      <p:sp>
        <p:nvSpPr>
          <p:cNvPr id="19460" name="Rectangle 6"/>
          <p:cNvSpPr>
            <a:spLocks noChangeArrowheads="1"/>
          </p:cNvSpPr>
          <p:nvPr/>
        </p:nvSpPr>
        <p:spPr bwMode="auto">
          <a:xfrm>
            <a:off x="2317750" y="1576388"/>
            <a:ext cx="7956550" cy="224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vi-VN" altLang="en-US" sz="2800">
                <a:latin typeface="Times New Roman" panose="02020603050405020304" pitchFamily="18" charset="0"/>
                <a:cs typeface="Times New Roman" panose="02020603050405020304" pitchFamily="18" charset="0"/>
              </a:rPr>
              <a:t>Các doanh nghiệp có nghiệp vụ kinh tế phát sinh bằng ngoại tệ phải thực hiện </a:t>
            </a:r>
            <a:r>
              <a:rPr lang="vi-VN" altLang="en-US" sz="2800" i="1">
                <a:latin typeface="Times New Roman" panose="02020603050405020304" pitchFamily="18" charset="0"/>
                <a:cs typeface="Times New Roman" panose="02020603050405020304" pitchFamily="18" charset="0"/>
              </a:rPr>
              <a:t>ghi sổ kế toán </a:t>
            </a:r>
            <a:r>
              <a:rPr lang="vi-VN" altLang="en-US" sz="2800">
                <a:latin typeface="Times New Roman" panose="02020603050405020304" pitchFamily="18" charset="0"/>
                <a:cs typeface="Times New Roman" panose="02020603050405020304" pitchFamily="18" charset="0"/>
              </a:rPr>
              <a:t>và </a:t>
            </a:r>
            <a:r>
              <a:rPr lang="vi-VN" altLang="en-US" sz="2800" i="1">
                <a:latin typeface="Times New Roman" panose="02020603050405020304" pitchFamily="18" charset="0"/>
                <a:cs typeface="Times New Roman" panose="02020603050405020304" pitchFamily="18" charset="0"/>
              </a:rPr>
              <a:t>lập Báo cáo tài chính</a:t>
            </a:r>
            <a:r>
              <a:rPr lang="vi-VN" altLang="en-US" sz="2800">
                <a:latin typeface="Times New Roman" panose="02020603050405020304" pitchFamily="18" charset="0"/>
                <a:cs typeface="Times New Roman" panose="02020603050405020304" pitchFamily="18" charset="0"/>
              </a:rPr>
              <a:t> theo một </a:t>
            </a:r>
            <a:r>
              <a:rPr lang="vi-VN" altLang="en-US" sz="2800" b="1">
                <a:solidFill>
                  <a:srgbClr val="FF0000"/>
                </a:solidFill>
                <a:latin typeface="Times New Roman" panose="02020603050405020304" pitchFamily="18" charset="0"/>
                <a:cs typeface="Times New Roman" panose="02020603050405020304" pitchFamily="18" charset="0"/>
              </a:rPr>
              <a:t>đơn vị tiền tệ thống nhất </a:t>
            </a:r>
            <a:r>
              <a:rPr lang="vi-VN" altLang="en-US" sz="2800">
                <a:latin typeface="Times New Roman" panose="02020603050405020304" pitchFamily="18" charset="0"/>
                <a:cs typeface="Times New Roman" panose="02020603050405020304" pitchFamily="18" charset="0"/>
              </a:rPr>
              <a:t>là Đồng Việt Nam, hoặc đơn vị tiền tệ chính thức sử dụng trong kế toán</a:t>
            </a:r>
            <a:r>
              <a:rPr lang="en-US" altLang="en-US" sz="280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97546678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19460"/>
                                        </p:tgtEl>
                                        <p:attrNameLst>
                                          <p:attrName>style.visibility</p:attrName>
                                        </p:attrNameLst>
                                      </p:cBhvr>
                                      <p:to>
                                        <p:strVal val="visible"/>
                                      </p:to>
                                    </p:set>
                                    <p:animEffect transition="in" filter="wipe(down)">
                                      <p:cBhvr>
                                        <p:cTn id="14" dur="500"/>
                                        <p:tgtEl>
                                          <p:spTgt spid="19460"/>
                                        </p:tgtEl>
                                      </p:cBhvr>
                                    </p:animEffect>
                                  </p:childTnLst>
                                </p:cTn>
                              </p:par>
                              <p:par>
                                <p:cTn id="15" presetID="22" presetClass="entr" presetSubtype="4" fill="hold" nodeType="withEffect">
                                  <p:stCondLst>
                                    <p:cond delay="0"/>
                                  </p:stCondLst>
                                  <p:childTnLst>
                                    <p:set>
                                      <p:cBhvr>
                                        <p:cTn id="16" dur="1" fill="hold">
                                          <p:stCondLst>
                                            <p:cond delay="0"/>
                                          </p:stCondLst>
                                        </p:cTn>
                                        <p:tgtEl>
                                          <p:spTgt spid="19458"/>
                                        </p:tgtEl>
                                        <p:attrNameLst>
                                          <p:attrName>style.visibility</p:attrName>
                                        </p:attrNameLst>
                                      </p:cBhvr>
                                      <p:to>
                                        <p:strVal val="visible"/>
                                      </p:to>
                                    </p:set>
                                    <p:animEffect transition="in" filter="wipe(down)">
                                      <p:cBhvr>
                                        <p:cTn id="17" dur="500"/>
                                        <p:tgtEl>
                                          <p:spTgt spid="194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946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a:spLocks noChangeArrowheads="1"/>
          </p:cNvSpPr>
          <p:nvPr/>
        </p:nvSpPr>
        <p:spPr bwMode="auto">
          <a:xfrm>
            <a:off x="4343400" y="579438"/>
            <a:ext cx="38989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b="1">
                <a:solidFill>
                  <a:srgbClr val="FF0000"/>
                </a:solidFill>
                <a:latin typeface="Times New Roman" panose="02020603050405020304" pitchFamily="18" charset="0"/>
                <a:cs typeface="Times New Roman" panose="02020603050405020304" pitchFamily="18" charset="0"/>
              </a:rPr>
              <a:t>Nguyên tắc ghi nhận </a:t>
            </a:r>
          </a:p>
        </p:txBody>
      </p:sp>
      <p:sp>
        <p:nvSpPr>
          <p:cNvPr id="7" name="Rectangle 6"/>
          <p:cNvSpPr/>
          <p:nvPr/>
        </p:nvSpPr>
        <p:spPr>
          <a:xfrm>
            <a:off x="3830639" y="1449388"/>
            <a:ext cx="4860925" cy="400050"/>
          </a:xfrm>
          <a:prstGeom prst="rect">
            <a:avLst/>
          </a:prstGeom>
        </p:spPr>
        <p:txBody>
          <a:bodyPr>
            <a:spAutoFit/>
          </a:bodyPr>
          <a:lstStyle/>
          <a:p>
            <a:pPr marL="12700" algn="ctr">
              <a:spcBef>
                <a:spcPts val="135"/>
              </a:spcBef>
              <a:defRPr/>
            </a:pPr>
            <a:r>
              <a:rPr lang="en-US" sz="2000" b="1" spc="20" dirty="0">
                <a:solidFill>
                  <a:schemeClr val="tx1">
                    <a:lumMod val="50000"/>
                  </a:schemeClr>
                </a:solidFill>
                <a:latin typeface="Times New Roman" panose="02020603050405020304" pitchFamily="18" charset="0"/>
                <a:cs typeface="Times New Roman" panose="02020603050405020304" pitchFamily="18" charset="0"/>
              </a:rPr>
              <a:t>CÁC LOẠI TỶ </a:t>
            </a:r>
            <a:r>
              <a:rPr lang="en-US" sz="2000" b="1" spc="15" dirty="0">
                <a:solidFill>
                  <a:schemeClr val="tx1">
                    <a:lumMod val="50000"/>
                  </a:schemeClr>
                </a:solidFill>
                <a:latin typeface="Times New Roman" panose="02020603050405020304" pitchFamily="18" charset="0"/>
                <a:cs typeface="Times New Roman" panose="02020603050405020304" pitchFamily="18" charset="0"/>
              </a:rPr>
              <a:t>GIÁ </a:t>
            </a:r>
            <a:r>
              <a:rPr lang="en-US" sz="2000" b="1" spc="20" dirty="0">
                <a:solidFill>
                  <a:schemeClr val="tx1">
                    <a:lumMod val="50000"/>
                  </a:schemeClr>
                </a:solidFill>
                <a:latin typeface="Times New Roman" panose="02020603050405020304" pitchFamily="18" charset="0"/>
                <a:cs typeface="Times New Roman" panose="02020603050405020304" pitchFamily="18" charset="0"/>
              </a:rPr>
              <a:t>HỐI</a:t>
            </a:r>
            <a:r>
              <a:rPr lang="en-US" sz="2000" b="1" spc="-85" dirty="0">
                <a:solidFill>
                  <a:schemeClr val="tx1">
                    <a:lumMod val="50000"/>
                  </a:schemeClr>
                </a:solidFill>
                <a:latin typeface="Times New Roman" panose="02020603050405020304" pitchFamily="18" charset="0"/>
                <a:cs typeface="Times New Roman" panose="02020603050405020304" pitchFamily="18" charset="0"/>
              </a:rPr>
              <a:t> </a:t>
            </a:r>
            <a:r>
              <a:rPr lang="en-US" sz="2000" b="1" spc="20" dirty="0">
                <a:solidFill>
                  <a:schemeClr val="tx1">
                    <a:lumMod val="50000"/>
                  </a:schemeClr>
                </a:solidFill>
                <a:latin typeface="Times New Roman" panose="02020603050405020304" pitchFamily="18" charset="0"/>
                <a:cs typeface="Times New Roman" panose="02020603050405020304" pitchFamily="18" charset="0"/>
              </a:rPr>
              <a:t>ĐOÁI</a:t>
            </a:r>
            <a:endParaRPr lang="en-US" sz="2000" dirty="0">
              <a:solidFill>
                <a:schemeClr val="tx1">
                  <a:lumMod val="50000"/>
                </a:schemeClr>
              </a:solidFill>
              <a:latin typeface="Times New Roman" panose="02020603050405020304" pitchFamily="18" charset="0"/>
              <a:cs typeface="Times New Roman" panose="02020603050405020304" pitchFamily="18" charset="0"/>
            </a:endParaRPr>
          </a:p>
        </p:txBody>
      </p:sp>
      <p:cxnSp>
        <p:nvCxnSpPr>
          <p:cNvPr id="10" name="Straight Arrow Connector 9"/>
          <p:cNvCxnSpPr>
            <a:endCxn id="12" idx="0"/>
          </p:cNvCxnSpPr>
          <p:nvPr/>
        </p:nvCxnSpPr>
        <p:spPr>
          <a:xfrm flipH="1">
            <a:off x="3989389" y="1841500"/>
            <a:ext cx="2289175" cy="558800"/>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11" name="Straight Arrow Connector 10"/>
          <p:cNvCxnSpPr/>
          <p:nvPr/>
        </p:nvCxnSpPr>
        <p:spPr>
          <a:xfrm>
            <a:off x="6261100" y="1847851"/>
            <a:ext cx="2235200" cy="544513"/>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sp>
        <p:nvSpPr>
          <p:cNvPr id="12" name="Rounded Rectangle 11"/>
          <p:cNvSpPr/>
          <p:nvPr/>
        </p:nvSpPr>
        <p:spPr>
          <a:xfrm>
            <a:off x="2998788" y="2400300"/>
            <a:ext cx="1981200" cy="750888"/>
          </a:xfrm>
          <a:prstGeom prst="roundRect">
            <a:avLst/>
          </a:prstGeom>
        </p:spPr>
        <p:style>
          <a:lnRef idx="3">
            <a:schemeClr val="lt1"/>
          </a:lnRef>
          <a:fillRef idx="1">
            <a:schemeClr val="accent1"/>
          </a:fillRef>
          <a:effectRef idx="1">
            <a:schemeClr val="accent1"/>
          </a:effectRef>
          <a:fontRef idx="minor">
            <a:schemeClr val="lt1"/>
          </a:fontRef>
        </p:style>
        <p:txBody>
          <a:bodyPr anchor="ctr"/>
          <a:lstStyle/>
          <a:p>
            <a:pPr algn="ctr">
              <a:defRPr/>
            </a:pPr>
            <a:r>
              <a:rPr lang="en-US" sz="2000" b="1" dirty="0" err="1">
                <a:solidFill>
                  <a:schemeClr val="tx1"/>
                </a:solidFill>
                <a:latin typeface="Times New Roman" panose="02020603050405020304" pitchFamily="18" charset="0"/>
                <a:cs typeface="Times New Roman" panose="02020603050405020304" pitchFamily="18" charset="0"/>
              </a:rPr>
              <a:t>Tỷ</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giá</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giao</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dịch</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thực</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tế</a:t>
            </a:r>
            <a:endParaRPr lang="en-US" sz="2000" b="1" dirty="0">
              <a:solidFill>
                <a:schemeClr val="tx1"/>
              </a:solidFill>
              <a:latin typeface="Times New Roman" panose="02020603050405020304" pitchFamily="18" charset="0"/>
              <a:cs typeface="Times New Roman" panose="02020603050405020304" pitchFamily="18" charset="0"/>
            </a:endParaRPr>
          </a:p>
        </p:txBody>
      </p:sp>
      <p:sp>
        <p:nvSpPr>
          <p:cNvPr id="13" name="Rounded Rectangle 12"/>
          <p:cNvSpPr/>
          <p:nvPr/>
        </p:nvSpPr>
        <p:spPr>
          <a:xfrm>
            <a:off x="7535863" y="2433638"/>
            <a:ext cx="1981200" cy="717550"/>
          </a:xfrm>
          <a:prstGeom prst="roundRect">
            <a:avLst/>
          </a:prstGeom>
        </p:spPr>
        <p:style>
          <a:lnRef idx="3">
            <a:schemeClr val="lt1"/>
          </a:lnRef>
          <a:fillRef idx="1">
            <a:schemeClr val="accent2"/>
          </a:fillRef>
          <a:effectRef idx="1">
            <a:schemeClr val="accent2"/>
          </a:effectRef>
          <a:fontRef idx="minor">
            <a:schemeClr val="lt1"/>
          </a:fontRef>
        </p:style>
        <p:txBody>
          <a:bodyPr anchor="ctr"/>
          <a:lstStyle/>
          <a:p>
            <a:pPr algn="ctr">
              <a:defRPr/>
            </a:pPr>
            <a:r>
              <a:rPr lang="en-US" sz="2000" b="1" dirty="0" err="1">
                <a:solidFill>
                  <a:schemeClr val="tx1"/>
                </a:solidFill>
                <a:latin typeface="Times New Roman" panose="02020603050405020304" pitchFamily="18" charset="0"/>
                <a:cs typeface="Times New Roman" panose="02020603050405020304" pitchFamily="18" charset="0"/>
              </a:rPr>
              <a:t>Tỷ</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giá</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ghi</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sổ</a:t>
            </a:r>
            <a:endParaRPr lang="en-US" sz="2000" b="1" dirty="0">
              <a:solidFill>
                <a:schemeClr val="tx1"/>
              </a:solidFill>
              <a:latin typeface="Times New Roman" panose="02020603050405020304" pitchFamily="18" charset="0"/>
              <a:cs typeface="Times New Roman" panose="02020603050405020304" pitchFamily="18" charset="0"/>
            </a:endParaRPr>
          </a:p>
        </p:txBody>
      </p:sp>
      <p:cxnSp>
        <p:nvCxnSpPr>
          <p:cNvPr id="17" name="Straight Arrow Connector 16"/>
          <p:cNvCxnSpPr>
            <a:stCxn id="12" idx="2"/>
          </p:cNvCxnSpPr>
          <p:nvPr/>
        </p:nvCxnSpPr>
        <p:spPr>
          <a:xfrm flipH="1">
            <a:off x="2892426" y="3151188"/>
            <a:ext cx="1096963" cy="60166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9" name="Straight Arrow Connector 18"/>
          <p:cNvCxnSpPr>
            <a:stCxn id="12" idx="2"/>
          </p:cNvCxnSpPr>
          <p:nvPr/>
        </p:nvCxnSpPr>
        <p:spPr>
          <a:xfrm>
            <a:off x="3989388" y="3151188"/>
            <a:ext cx="990600" cy="60166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0" name="Rounded Rectangle 19"/>
          <p:cNvSpPr/>
          <p:nvPr/>
        </p:nvSpPr>
        <p:spPr>
          <a:xfrm>
            <a:off x="2171700" y="3752851"/>
            <a:ext cx="1563688" cy="68421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err="1">
                <a:solidFill>
                  <a:schemeClr val="tx1"/>
                </a:solidFill>
                <a:latin typeface="Times New Roman" panose="02020603050405020304" pitchFamily="18" charset="0"/>
                <a:cs typeface="Times New Roman" panose="02020603050405020304" pitchFamily="18" charset="0"/>
              </a:rPr>
              <a:t>Phát</a:t>
            </a:r>
            <a:r>
              <a:rPr lang="en-US" b="1" dirty="0">
                <a:solidFill>
                  <a:schemeClr val="tx1"/>
                </a:solidFill>
                <a:latin typeface="Times New Roman" panose="02020603050405020304" pitchFamily="18" charset="0"/>
                <a:cs typeface="Times New Roman" panose="02020603050405020304" pitchFamily="18" charset="0"/>
              </a:rPr>
              <a:t> </a:t>
            </a:r>
            <a:r>
              <a:rPr lang="en-US" b="1" dirty="0" err="1">
                <a:solidFill>
                  <a:schemeClr val="tx1"/>
                </a:solidFill>
                <a:latin typeface="Times New Roman" panose="02020603050405020304" pitchFamily="18" charset="0"/>
                <a:cs typeface="Times New Roman" panose="02020603050405020304" pitchFamily="18" charset="0"/>
              </a:rPr>
              <a:t>sinh</a:t>
            </a:r>
            <a:r>
              <a:rPr lang="en-US" b="1" dirty="0">
                <a:solidFill>
                  <a:schemeClr val="tx1"/>
                </a:solidFill>
                <a:latin typeface="Times New Roman" panose="02020603050405020304" pitchFamily="18" charset="0"/>
                <a:cs typeface="Times New Roman" panose="02020603050405020304" pitchFamily="18" charset="0"/>
              </a:rPr>
              <a:t> </a:t>
            </a:r>
            <a:r>
              <a:rPr lang="en-US" b="1" dirty="0" err="1">
                <a:solidFill>
                  <a:schemeClr val="tx1"/>
                </a:solidFill>
                <a:latin typeface="Times New Roman" panose="02020603050405020304" pitchFamily="18" charset="0"/>
                <a:cs typeface="Times New Roman" panose="02020603050405020304" pitchFamily="18" charset="0"/>
              </a:rPr>
              <a:t>trong</a:t>
            </a:r>
            <a:r>
              <a:rPr lang="en-US" b="1" dirty="0">
                <a:solidFill>
                  <a:schemeClr val="tx1"/>
                </a:solidFill>
                <a:latin typeface="Times New Roman" panose="02020603050405020304" pitchFamily="18" charset="0"/>
                <a:cs typeface="Times New Roman" panose="02020603050405020304" pitchFamily="18" charset="0"/>
              </a:rPr>
              <a:t> </a:t>
            </a:r>
            <a:r>
              <a:rPr lang="en-US" b="1" dirty="0" err="1">
                <a:solidFill>
                  <a:schemeClr val="tx1"/>
                </a:solidFill>
                <a:latin typeface="Times New Roman" panose="02020603050405020304" pitchFamily="18" charset="0"/>
                <a:cs typeface="Times New Roman" panose="02020603050405020304" pitchFamily="18" charset="0"/>
              </a:rPr>
              <a:t>kỳ</a:t>
            </a:r>
            <a:endParaRPr lang="en-US" b="1" dirty="0">
              <a:solidFill>
                <a:schemeClr val="tx1"/>
              </a:solidFill>
              <a:latin typeface="Times New Roman" panose="02020603050405020304" pitchFamily="18" charset="0"/>
              <a:cs typeface="Times New Roman" panose="02020603050405020304" pitchFamily="18" charset="0"/>
            </a:endParaRPr>
          </a:p>
        </p:txBody>
      </p:sp>
      <p:sp>
        <p:nvSpPr>
          <p:cNvPr id="21" name="Rounded Rectangle 20"/>
          <p:cNvSpPr/>
          <p:nvPr/>
        </p:nvSpPr>
        <p:spPr>
          <a:xfrm>
            <a:off x="4173538" y="3752851"/>
            <a:ext cx="1649412" cy="68421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err="1">
                <a:solidFill>
                  <a:schemeClr val="tx1"/>
                </a:solidFill>
                <a:latin typeface="Times New Roman" panose="02020603050405020304" pitchFamily="18" charset="0"/>
                <a:cs typeface="Times New Roman" panose="02020603050405020304" pitchFamily="18" charset="0"/>
              </a:rPr>
              <a:t>Tại</a:t>
            </a:r>
            <a:r>
              <a:rPr lang="en-US" b="1" dirty="0">
                <a:solidFill>
                  <a:schemeClr val="tx1"/>
                </a:solidFill>
                <a:latin typeface="Times New Roman" panose="02020603050405020304" pitchFamily="18" charset="0"/>
                <a:cs typeface="Times New Roman" panose="02020603050405020304" pitchFamily="18" charset="0"/>
              </a:rPr>
              <a:t> </a:t>
            </a:r>
            <a:r>
              <a:rPr lang="en-US" b="1" dirty="0" err="1">
                <a:solidFill>
                  <a:schemeClr val="tx1"/>
                </a:solidFill>
                <a:latin typeface="Times New Roman" panose="02020603050405020304" pitchFamily="18" charset="0"/>
                <a:cs typeface="Times New Roman" panose="02020603050405020304" pitchFamily="18" charset="0"/>
              </a:rPr>
              <a:t>thời</a:t>
            </a:r>
            <a:r>
              <a:rPr lang="en-US" b="1" dirty="0">
                <a:solidFill>
                  <a:schemeClr val="tx1"/>
                </a:solidFill>
                <a:latin typeface="Times New Roman" panose="02020603050405020304" pitchFamily="18" charset="0"/>
                <a:cs typeface="Times New Roman" panose="02020603050405020304" pitchFamily="18" charset="0"/>
              </a:rPr>
              <a:t> </a:t>
            </a:r>
            <a:r>
              <a:rPr lang="en-US" b="1" dirty="0" err="1">
                <a:solidFill>
                  <a:schemeClr val="tx1"/>
                </a:solidFill>
                <a:latin typeface="Times New Roman" panose="02020603050405020304" pitchFamily="18" charset="0"/>
                <a:cs typeface="Times New Roman" panose="02020603050405020304" pitchFamily="18" charset="0"/>
              </a:rPr>
              <a:t>điểm</a:t>
            </a:r>
            <a:r>
              <a:rPr lang="en-US" b="1" dirty="0">
                <a:solidFill>
                  <a:schemeClr val="tx1"/>
                </a:solidFill>
                <a:latin typeface="Times New Roman" panose="02020603050405020304" pitchFamily="18" charset="0"/>
                <a:cs typeface="Times New Roman" panose="02020603050405020304" pitchFamily="18" charset="0"/>
              </a:rPr>
              <a:t> </a:t>
            </a:r>
            <a:r>
              <a:rPr lang="en-US" b="1" dirty="0" err="1">
                <a:solidFill>
                  <a:schemeClr val="tx1"/>
                </a:solidFill>
                <a:latin typeface="Times New Roman" panose="02020603050405020304" pitchFamily="18" charset="0"/>
                <a:cs typeface="Times New Roman" panose="02020603050405020304" pitchFamily="18" charset="0"/>
              </a:rPr>
              <a:t>lập</a:t>
            </a:r>
            <a:r>
              <a:rPr lang="en-US" b="1" dirty="0">
                <a:solidFill>
                  <a:schemeClr val="tx1"/>
                </a:solidFill>
                <a:latin typeface="Times New Roman" panose="02020603050405020304" pitchFamily="18" charset="0"/>
                <a:cs typeface="Times New Roman" panose="02020603050405020304" pitchFamily="18" charset="0"/>
              </a:rPr>
              <a:t> BCTC</a:t>
            </a:r>
          </a:p>
        </p:txBody>
      </p:sp>
      <p:cxnSp>
        <p:nvCxnSpPr>
          <p:cNvPr id="22" name="Straight Arrow Connector 21"/>
          <p:cNvCxnSpPr/>
          <p:nvPr/>
        </p:nvCxnSpPr>
        <p:spPr>
          <a:xfrm flipH="1">
            <a:off x="7461250" y="3168651"/>
            <a:ext cx="1098550" cy="60166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3" name="Straight Arrow Connector 22"/>
          <p:cNvCxnSpPr/>
          <p:nvPr/>
        </p:nvCxnSpPr>
        <p:spPr>
          <a:xfrm>
            <a:off x="8559800" y="3168651"/>
            <a:ext cx="990600" cy="60166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4" name="Rounded Rectangle 23"/>
          <p:cNvSpPr/>
          <p:nvPr/>
        </p:nvSpPr>
        <p:spPr>
          <a:xfrm>
            <a:off x="6742113" y="3770313"/>
            <a:ext cx="1547812" cy="1027112"/>
          </a:xfrm>
          <a:prstGeom prst="roundRect">
            <a:avLst/>
          </a:prstGeom>
        </p:spPr>
        <p:style>
          <a:lnRef idx="3">
            <a:schemeClr val="lt1"/>
          </a:lnRef>
          <a:fillRef idx="1">
            <a:schemeClr val="accent2"/>
          </a:fillRef>
          <a:effectRef idx="1">
            <a:schemeClr val="accent2"/>
          </a:effectRef>
          <a:fontRef idx="minor">
            <a:schemeClr val="lt1"/>
          </a:fontRef>
        </p:style>
        <p:txBody>
          <a:bodyPr anchor="ctr"/>
          <a:lstStyle/>
          <a:p>
            <a:pPr algn="ctr">
              <a:defRPr/>
            </a:pPr>
            <a:r>
              <a:rPr lang="en-US" sz="2000" b="1" dirty="0" err="1">
                <a:solidFill>
                  <a:schemeClr val="tx1"/>
                </a:solidFill>
                <a:latin typeface="Times New Roman" panose="02020603050405020304" pitchFamily="18" charset="0"/>
                <a:cs typeface="Times New Roman" panose="02020603050405020304" pitchFamily="18" charset="0"/>
              </a:rPr>
              <a:t>Thực</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tế</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đích</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danh</a:t>
            </a:r>
            <a:endParaRPr lang="en-US" sz="2000" b="1" dirty="0">
              <a:solidFill>
                <a:schemeClr val="tx1"/>
              </a:solidFill>
              <a:latin typeface="Times New Roman" panose="02020603050405020304" pitchFamily="18" charset="0"/>
              <a:cs typeface="Times New Roman" panose="02020603050405020304" pitchFamily="18" charset="0"/>
            </a:endParaRPr>
          </a:p>
        </p:txBody>
      </p:sp>
      <p:sp>
        <p:nvSpPr>
          <p:cNvPr id="25" name="Rounded Rectangle 24"/>
          <p:cNvSpPr/>
          <p:nvPr/>
        </p:nvSpPr>
        <p:spPr>
          <a:xfrm>
            <a:off x="8743951" y="3770313"/>
            <a:ext cx="1547813" cy="1027112"/>
          </a:xfrm>
          <a:prstGeom prst="roundRect">
            <a:avLst/>
          </a:prstGeom>
        </p:spPr>
        <p:style>
          <a:lnRef idx="3">
            <a:schemeClr val="lt1"/>
          </a:lnRef>
          <a:fillRef idx="1">
            <a:schemeClr val="accent2"/>
          </a:fillRef>
          <a:effectRef idx="1">
            <a:schemeClr val="accent2"/>
          </a:effectRef>
          <a:fontRef idx="minor">
            <a:schemeClr val="lt1"/>
          </a:fontRef>
        </p:style>
        <p:txBody>
          <a:bodyPr anchor="ctr"/>
          <a:lstStyle/>
          <a:p>
            <a:pPr algn="ctr">
              <a:defRPr/>
            </a:pPr>
            <a:r>
              <a:rPr lang="en-US" sz="2000" b="1" dirty="0" err="1">
                <a:solidFill>
                  <a:schemeClr val="tx1"/>
                </a:solidFill>
                <a:latin typeface="Times New Roman" panose="02020603050405020304" pitchFamily="18" charset="0"/>
                <a:cs typeface="Times New Roman" panose="02020603050405020304" pitchFamily="18" charset="0"/>
              </a:rPr>
              <a:t>Bình</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quân</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gia</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quyền</a:t>
            </a:r>
            <a:r>
              <a:rPr lang="en-US" sz="2000" b="1" dirty="0">
                <a:solidFill>
                  <a:schemeClr val="tx1"/>
                </a:solidFill>
                <a:latin typeface="Times New Roman" panose="02020603050405020304" pitchFamily="18" charset="0"/>
                <a:cs typeface="Times New Roman" panose="02020603050405020304" pitchFamily="18" charset="0"/>
              </a:rPr>
              <a:t> di </a:t>
            </a:r>
            <a:r>
              <a:rPr lang="en-US" sz="2000" b="1" dirty="0" err="1">
                <a:solidFill>
                  <a:schemeClr val="tx1"/>
                </a:solidFill>
                <a:latin typeface="Times New Roman" panose="02020603050405020304" pitchFamily="18" charset="0"/>
                <a:cs typeface="Times New Roman" panose="02020603050405020304" pitchFamily="18" charset="0"/>
              </a:rPr>
              <a:t>động</a:t>
            </a:r>
            <a:endParaRPr lang="en-US" sz="2000" b="1" dirty="0">
              <a:solidFill>
                <a:schemeClr val="tx1"/>
              </a:solidFill>
              <a:latin typeface="Times New Roman" panose="02020603050405020304" pitchFamily="18" charset="0"/>
              <a:cs typeface="Times New Roman" panose="02020603050405020304" pitchFamily="18" charset="0"/>
            </a:endParaRPr>
          </a:p>
        </p:txBody>
      </p:sp>
      <p:cxnSp>
        <p:nvCxnSpPr>
          <p:cNvPr id="32" name="Straight Arrow Connector 31"/>
          <p:cNvCxnSpPr>
            <a:stCxn id="20" idx="2"/>
          </p:cNvCxnSpPr>
          <p:nvPr/>
        </p:nvCxnSpPr>
        <p:spPr>
          <a:xfrm flipH="1">
            <a:off x="2495550" y="4437063"/>
            <a:ext cx="457200" cy="46831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37" name="Straight Arrow Connector 36"/>
          <p:cNvCxnSpPr>
            <a:stCxn id="20" idx="2"/>
          </p:cNvCxnSpPr>
          <p:nvPr/>
        </p:nvCxnSpPr>
        <p:spPr>
          <a:xfrm>
            <a:off x="2952751" y="4437063"/>
            <a:ext cx="442913" cy="46831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38" name="Straight Arrow Connector 37"/>
          <p:cNvCxnSpPr/>
          <p:nvPr/>
        </p:nvCxnSpPr>
        <p:spPr>
          <a:xfrm flipH="1">
            <a:off x="4476751" y="4437063"/>
            <a:ext cx="449263" cy="46831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39" name="Straight Arrow Connector 38"/>
          <p:cNvCxnSpPr/>
          <p:nvPr/>
        </p:nvCxnSpPr>
        <p:spPr>
          <a:xfrm>
            <a:off x="4926013" y="4437063"/>
            <a:ext cx="450850" cy="46831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40" name="Oval 39"/>
          <p:cNvSpPr/>
          <p:nvPr/>
        </p:nvSpPr>
        <p:spPr>
          <a:xfrm>
            <a:off x="2171700" y="4905376"/>
            <a:ext cx="827088" cy="68421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solidFill>
                  <a:schemeClr val="tx1"/>
                </a:solidFill>
                <a:latin typeface="Times New Roman" panose="02020603050405020304" pitchFamily="18" charset="0"/>
                <a:cs typeface="Times New Roman" panose="02020603050405020304" pitchFamily="18" charset="0"/>
              </a:rPr>
              <a:t>TG </a:t>
            </a:r>
            <a:r>
              <a:rPr lang="en-US" dirty="0" err="1">
                <a:solidFill>
                  <a:schemeClr val="tx1"/>
                </a:solidFill>
                <a:latin typeface="Times New Roman" panose="02020603050405020304" pitchFamily="18" charset="0"/>
                <a:cs typeface="Times New Roman" panose="02020603050405020304" pitchFamily="18" charset="0"/>
              </a:rPr>
              <a:t>mua</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41" name="Oval 40"/>
          <p:cNvSpPr/>
          <p:nvPr/>
        </p:nvSpPr>
        <p:spPr>
          <a:xfrm>
            <a:off x="3100389" y="4905376"/>
            <a:ext cx="795337" cy="68421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tx1"/>
              </a:solidFill>
              <a:latin typeface="Times New Roman" panose="02020603050405020304" pitchFamily="18" charset="0"/>
              <a:cs typeface="Times New Roman" panose="02020603050405020304" pitchFamily="18" charset="0"/>
            </a:endParaRPr>
          </a:p>
          <a:p>
            <a:pPr algn="ctr">
              <a:defRPr/>
            </a:pPr>
            <a:r>
              <a:rPr lang="en-US" dirty="0">
                <a:solidFill>
                  <a:schemeClr val="tx1"/>
                </a:solidFill>
                <a:latin typeface="Times New Roman" panose="02020603050405020304" pitchFamily="18" charset="0"/>
                <a:cs typeface="Times New Roman" panose="02020603050405020304" pitchFamily="18" charset="0"/>
              </a:rPr>
              <a:t>TG </a:t>
            </a:r>
            <a:r>
              <a:rPr lang="en-US" dirty="0" err="1">
                <a:solidFill>
                  <a:schemeClr val="tx1"/>
                </a:solidFill>
                <a:latin typeface="Times New Roman" panose="02020603050405020304" pitchFamily="18" charset="0"/>
                <a:cs typeface="Times New Roman" panose="02020603050405020304" pitchFamily="18" charset="0"/>
              </a:rPr>
              <a:t>bán</a:t>
            </a:r>
            <a:endParaRPr lang="en-US" dirty="0">
              <a:solidFill>
                <a:schemeClr val="tx1"/>
              </a:solidFill>
              <a:latin typeface="Times New Roman" panose="02020603050405020304" pitchFamily="18" charset="0"/>
              <a:cs typeface="Times New Roman" panose="02020603050405020304" pitchFamily="18" charset="0"/>
            </a:endParaRPr>
          </a:p>
          <a:p>
            <a:pPr algn="ctr">
              <a:defRPr/>
            </a:pPr>
            <a:endParaRPr lang="en-US" dirty="0"/>
          </a:p>
        </p:txBody>
      </p:sp>
      <p:sp>
        <p:nvSpPr>
          <p:cNvPr id="44" name="Oval 43"/>
          <p:cNvSpPr/>
          <p:nvPr/>
        </p:nvSpPr>
        <p:spPr>
          <a:xfrm>
            <a:off x="4098925" y="4905376"/>
            <a:ext cx="827088" cy="68421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solidFill>
                  <a:schemeClr val="tx1"/>
                </a:solidFill>
                <a:latin typeface="Times New Roman" panose="02020603050405020304" pitchFamily="18" charset="0"/>
                <a:cs typeface="Times New Roman" panose="02020603050405020304" pitchFamily="18" charset="0"/>
              </a:rPr>
              <a:t>TG </a:t>
            </a:r>
            <a:r>
              <a:rPr lang="en-US" dirty="0" err="1">
                <a:solidFill>
                  <a:schemeClr val="tx1"/>
                </a:solidFill>
                <a:latin typeface="Times New Roman" panose="02020603050405020304" pitchFamily="18" charset="0"/>
                <a:cs typeface="Times New Roman" panose="02020603050405020304" pitchFamily="18" charset="0"/>
              </a:rPr>
              <a:t>mua</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45" name="Oval 44"/>
          <p:cNvSpPr/>
          <p:nvPr/>
        </p:nvSpPr>
        <p:spPr>
          <a:xfrm>
            <a:off x="5027614" y="4905376"/>
            <a:ext cx="795337" cy="68421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tx1"/>
              </a:solidFill>
              <a:latin typeface="Times New Roman" panose="02020603050405020304" pitchFamily="18" charset="0"/>
              <a:cs typeface="Times New Roman" panose="02020603050405020304" pitchFamily="18" charset="0"/>
            </a:endParaRPr>
          </a:p>
          <a:p>
            <a:pPr algn="ctr">
              <a:defRPr/>
            </a:pPr>
            <a:r>
              <a:rPr lang="en-US" dirty="0">
                <a:solidFill>
                  <a:schemeClr val="tx1"/>
                </a:solidFill>
                <a:latin typeface="Times New Roman" panose="02020603050405020304" pitchFamily="18" charset="0"/>
                <a:cs typeface="Times New Roman" panose="02020603050405020304" pitchFamily="18" charset="0"/>
              </a:rPr>
              <a:t>TG </a:t>
            </a:r>
            <a:r>
              <a:rPr lang="en-US" dirty="0" err="1">
                <a:solidFill>
                  <a:schemeClr val="tx1"/>
                </a:solidFill>
                <a:latin typeface="Times New Roman" panose="02020603050405020304" pitchFamily="18" charset="0"/>
                <a:cs typeface="Times New Roman" panose="02020603050405020304" pitchFamily="18" charset="0"/>
              </a:rPr>
              <a:t>bán</a:t>
            </a:r>
            <a:endParaRPr lang="en-US" dirty="0">
              <a:solidFill>
                <a:schemeClr val="tx1"/>
              </a:solidFill>
              <a:latin typeface="Times New Roman" panose="02020603050405020304" pitchFamily="18" charset="0"/>
              <a:cs typeface="Times New Roman" panose="02020603050405020304" pitchFamily="18" charset="0"/>
            </a:endParaRPr>
          </a:p>
          <a:p>
            <a:pPr algn="ctr">
              <a:defRPr/>
            </a:pPr>
            <a:endParaRPr lang="en-US" dirty="0"/>
          </a:p>
        </p:txBody>
      </p:sp>
    </p:spTree>
    <p:extLst>
      <p:ext uri="{BB962C8B-B14F-4D97-AF65-F5344CB8AC3E}">
        <p14:creationId xmlns:p14="http://schemas.microsoft.com/office/powerpoint/2010/main" val="126006544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2000"/>
                                        <p:tgtEl>
                                          <p:spTgt spid="7"/>
                                        </p:tgtEl>
                                      </p:cBhvr>
                                    </p:animEffect>
                                  </p:childTnLst>
                                </p:cTn>
                              </p:par>
                              <p:par>
                                <p:cTn id="13" presetID="6" presetClass="entr" presetSubtype="16"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circle(in)">
                                      <p:cBhvr>
                                        <p:cTn id="15" dur="2000"/>
                                        <p:tgtEl>
                                          <p:spTgt spid="10"/>
                                        </p:tgtEl>
                                      </p:cBhvr>
                                    </p:animEffect>
                                  </p:childTnLst>
                                </p:cTn>
                              </p:par>
                              <p:par>
                                <p:cTn id="16" presetID="6" presetClass="entr" presetSubtype="16"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circle(in)">
                                      <p:cBhvr>
                                        <p:cTn id="18" dur="2000"/>
                                        <p:tgtEl>
                                          <p:spTgt spid="11"/>
                                        </p:tgtEl>
                                      </p:cBhvr>
                                    </p:animEffect>
                                  </p:childTnLst>
                                </p:cTn>
                              </p:par>
                              <p:par>
                                <p:cTn id="19" presetID="6" presetClass="entr" presetSubtype="16"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circle(in)">
                                      <p:cBhvr>
                                        <p:cTn id="21" dur="2000"/>
                                        <p:tgtEl>
                                          <p:spTgt spid="12"/>
                                        </p:tgtEl>
                                      </p:cBhvr>
                                    </p:animEffect>
                                  </p:childTnLst>
                                </p:cTn>
                              </p:par>
                              <p:par>
                                <p:cTn id="22" presetID="6" presetClass="entr" presetSubtype="16"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circle(in)">
                                      <p:cBhvr>
                                        <p:cTn id="24" dur="2000"/>
                                        <p:tgtEl>
                                          <p:spTgt spid="13"/>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22" presetClass="entr" presetSubtype="4" fill="hold" nodeType="click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wipe(down)">
                                      <p:cBhvr>
                                        <p:cTn id="29" dur="500"/>
                                        <p:tgtEl>
                                          <p:spTgt spid="17"/>
                                        </p:tgtEl>
                                      </p:cBhvr>
                                    </p:animEffect>
                                  </p:childTnLst>
                                </p:cTn>
                              </p:par>
                              <p:par>
                                <p:cTn id="30" presetID="22" presetClass="entr" presetSubtype="4" fill="hold" nodeType="with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wipe(down)">
                                      <p:cBhvr>
                                        <p:cTn id="32" dur="500"/>
                                        <p:tgtEl>
                                          <p:spTgt spid="19"/>
                                        </p:tgtEl>
                                      </p:cBhvr>
                                    </p:animEffect>
                                  </p:childTnLst>
                                </p:cTn>
                              </p:par>
                              <p:par>
                                <p:cTn id="33" presetID="22" presetClass="entr" presetSubtype="4" fill="hold" grpId="0" nodeType="with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wipe(down)">
                                      <p:cBhvr>
                                        <p:cTn id="35" dur="500"/>
                                        <p:tgtEl>
                                          <p:spTgt spid="20"/>
                                        </p:tgtEl>
                                      </p:cBhvr>
                                    </p:animEffect>
                                  </p:childTnLst>
                                </p:cTn>
                              </p:par>
                              <p:par>
                                <p:cTn id="36" presetID="22" presetClass="entr" presetSubtype="4" fill="hold" grpId="0" nodeType="with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wipe(down)">
                                      <p:cBhvr>
                                        <p:cTn id="38" dur="500"/>
                                        <p:tgtEl>
                                          <p:spTgt spid="21"/>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42" presetClass="entr" presetSubtype="0" fill="hold" nodeType="clickEffect">
                                  <p:stCondLst>
                                    <p:cond delay="0"/>
                                  </p:stCondLst>
                                  <p:childTnLst>
                                    <p:set>
                                      <p:cBhvr>
                                        <p:cTn id="42" dur="1" fill="hold">
                                          <p:stCondLst>
                                            <p:cond delay="0"/>
                                          </p:stCondLst>
                                        </p:cTn>
                                        <p:tgtEl>
                                          <p:spTgt spid="32"/>
                                        </p:tgtEl>
                                        <p:attrNameLst>
                                          <p:attrName>style.visibility</p:attrName>
                                        </p:attrNameLst>
                                      </p:cBhvr>
                                      <p:to>
                                        <p:strVal val="visible"/>
                                      </p:to>
                                    </p:set>
                                    <p:animEffect transition="in" filter="fade">
                                      <p:cBhvr>
                                        <p:cTn id="43" dur="1000"/>
                                        <p:tgtEl>
                                          <p:spTgt spid="32"/>
                                        </p:tgtEl>
                                      </p:cBhvr>
                                    </p:animEffect>
                                    <p:anim calcmode="lin" valueType="num">
                                      <p:cBhvr>
                                        <p:cTn id="44" dur="1000" fill="hold"/>
                                        <p:tgtEl>
                                          <p:spTgt spid="32"/>
                                        </p:tgtEl>
                                        <p:attrNameLst>
                                          <p:attrName>ppt_x</p:attrName>
                                        </p:attrNameLst>
                                      </p:cBhvr>
                                      <p:tavLst>
                                        <p:tav tm="0">
                                          <p:val>
                                            <p:strVal val="#ppt_x"/>
                                          </p:val>
                                        </p:tav>
                                        <p:tav tm="100000">
                                          <p:val>
                                            <p:strVal val="#ppt_x"/>
                                          </p:val>
                                        </p:tav>
                                      </p:tavLst>
                                    </p:anim>
                                    <p:anim calcmode="lin" valueType="num">
                                      <p:cBhvr>
                                        <p:cTn id="45" dur="1000" fill="hold"/>
                                        <p:tgtEl>
                                          <p:spTgt spid="32"/>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37"/>
                                        </p:tgtEl>
                                        <p:attrNameLst>
                                          <p:attrName>style.visibility</p:attrName>
                                        </p:attrNameLst>
                                      </p:cBhvr>
                                      <p:to>
                                        <p:strVal val="visible"/>
                                      </p:to>
                                    </p:set>
                                    <p:animEffect transition="in" filter="fade">
                                      <p:cBhvr>
                                        <p:cTn id="48" dur="1000"/>
                                        <p:tgtEl>
                                          <p:spTgt spid="37"/>
                                        </p:tgtEl>
                                      </p:cBhvr>
                                    </p:animEffect>
                                    <p:anim calcmode="lin" valueType="num">
                                      <p:cBhvr>
                                        <p:cTn id="49" dur="1000" fill="hold"/>
                                        <p:tgtEl>
                                          <p:spTgt spid="37"/>
                                        </p:tgtEl>
                                        <p:attrNameLst>
                                          <p:attrName>ppt_x</p:attrName>
                                        </p:attrNameLst>
                                      </p:cBhvr>
                                      <p:tavLst>
                                        <p:tav tm="0">
                                          <p:val>
                                            <p:strVal val="#ppt_x"/>
                                          </p:val>
                                        </p:tav>
                                        <p:tav tm="100000">
                                          <p:val>
                                            <p:strVal val="#ppt_x"/>
                                          </p:val>
                                        </p:tav>
                                      </p:tavLst>
                                    </p:anim>
                                    <p:anim calcmode="lin" valueType="num">
                                      <p:cBhvr>
                                        <p:cTn id="50" dur="1000" fill="hold"/>
                                        <p:tgtEl>
                                          <p:spTgt spid="37"/>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40"/>
                                        </p:tgtEl>
                                        <p:attrNameLst>
                                          <p:attrName>style.visibility</p:attrName>
                                        </p:attrNameLst>
                                      </p:cBhvr>
                                      <p:to>
                                        <p:strVal val="visible"/>
                                      </p:to>
                                    </p:set>
                                    <p:animEffect transition="in" filter="fade">
                                      <p:cBhvr>
                                        <p:cTn id="53" dur="1000"/>
                                        <p:tgtEl>
                                          <p:spTgt spid="40"/>
                                        </p:tgtEl>
                                      </p:cBhvr>
                                    </p:animEffect>
                                    <p:anim calcmode="lin" valueType="num">
                                      <p:cBhvr>
                                        <p:cTn id="54" dur="1000" fill="hold"/>
                                        <p:tgtEl>
                                          <p:spTgt spid="40"/>
                                        </p:tgtEl>
                                        <p:attrNameLst>
                                          <p:attrName>ppt_x</p:attrName>
                                        </p:attrNameLst>
                                      </p:cBhvr>
                                      <p:tavLst>
                                        <p:tav tm="0">
                                          <p:val>
                                            <p:strVal val="#ppt_x"/>
                                          </p:val>
                                        </p:tav>
                                        <p:tav tm="100000">
                                          <p:val>
                                            <p:strVal val="#ppt_x"/>
                                          </p:val>
                                        </p:tav>
                                      </p:tavLst>
                                    </p:anim>
                                    <p:anim calcmode="lin" valueType="num">
                                      <p:cBhvr>
                                        <p:cTn id="55" dur="1000" fill="hold"/>
                                        <p:tgtEl>
                                          <p:spTgt spid="40"/>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41"/>
                                        </p:tgtEl>
                                        <p:attrNameLst>
                                          <p:attrName>style.visibility</p:attrName>
                                        </p:attrNameLst>
                                      </p:cBhvr>
                                      <p:to>
                                        <p:strVal val="visible"/>
                                      </p:to>
                                    </p:set>
                                    <p:animEffect transition="in" filter="fade">
                                      <p:cBhvr>
                                        <p:cTn id="58" dur="1000"/>
                                        <p:tgtEl>
                                          <p:spTgt spid="41"/>
                                        </p:tgtEl>
                                      </p:cBhvr>
                                    </p:animEffect>
                                    <p:anim calcmode="lin" valueType="num">
                                      <p:cBhvr>
                                        <p:cTn id="59" dur="1000" fill="hold"/>
                                        <p:tgtEl>
                                          <p:spTgt spid="41"/>
                                        </p:tgtEl>
                                        <p:attrNameLst>
                                          <p:attrName>ppt_x</p:attrName>
                                        </p:attrNameLst>
                                      </p:cBhvr>
                                      <p:tavLst>
                                        <p:tav tm="0">
                                          <p:val>
                                            <p:strVal val="#ppt_x"/>
                                          </p:val>
                                        </p:tav>
                                        <p:tav tm="100000">
                                          <p:val>
                                            <p:strVal val="#ppt_x"/>
                                          </p:val>
                                        </p:tav>
                                      </p:tavLst>
                                    </p:anim>
                                    <p:anim calcmode="lin" valueType="num">
                                      <p:cBhvr>
                                        <p:cTn id="60" dur="1000" fill="hold"/>
                                        <p:tgtEl>
                                          <p:spTgt spid="41"/>
                                        </p:tgtEl>
                                        <p:attrNameLst>
                                          <p:attrName>ppt_y</p:attrName>
                                        </p:attrNameLst>
                                      </p:cBhvr>
                                      <p:tavLst>
                                        <p:tav tm="0">
                                          <p:val>
                                            <p:strVal val="#ppt_y+.1"/>
                                          </p:val>
                                        </p:tav>
                                        <p:tav tm="100000">
                                          <p:val>
                                            <p:strVal val="#ppt_y"/>
                                          </p:val>
                                        </p:tav>
                                      </p:tavLst>
                                    </p:anim>
                                  </p:childTnLst>
                                </p:cTn>
                              </p:par>
                              <p:par>
                                <p:cTn id="61" presetID="42" presetClass="entr" presetSubtype="0" fill="hold" nodeType="withEffect">
                                  <p:stCondLst>
                                    <p:cond delay="0"/>
                                  </p:stCondLst>
                                  <p:childTnLst>
                                    <p:set>
                                      <p:cBhvr>
                                        <p:cTn id="62" dur="1" fill="hold">
                                          <p:stCondLst>
                                            <p:cond delay="0"/>
                                          </p:stCondLst>
                                        </p:cTn>
                                        <p:tgtEl>
                                          <p:spTgt spid="38"/>
                                        </p:tgtEl>
                                        <p:attrNameLst>
                                          <p:attrName>style.visibility</p:attrName>
                                        </p:attrNameLst>
                                      </p:cBhvr>
                                      <p:to>
                                        <p:strVal val="visible"/>
                                      </p:to>
                                    </p:set>
                                    <p:animEffect transition="in" filter="fade">
                                      <p:cBhvr>
                                        <p:cTn id="63" dur="1000"/>
                                        <p:tgtEl>
                                          <p:spTgt spid="38"/>
                                        </p:tgtEl>
                                      </p:cBhvr>
                                    </p:animEffect>
                                    <p:anim calcmode="lin" valueType="num">
                                      <p:cBhvr>
                                        <p:cTn id="64" dur="1000" fill="hold"/>
                                        <p:tgtEl>
                                          <p:spTgt spid="38"/>
                                        </p:tgtEl>
                                        <p:attrNameLst>
                                          <p:attrName>ppt_x</p:attrName>
                                        </p:attrNameLst>
                                      </p:cBhvr>
                                      <p:tavLst>
                                        <p:tav tm="0">
                                          <p:val>
                                            <p:strVal val="#ppt_x"/>
                                          </p:val>
                                        </p:tav>
                                        <p:tav tm="100000">
                                          <p:val>
                                            <p:strVal val="#ppt_x"/>
                                          </p:val>
                                        </p:tav>
                                      </p:tavLst>
                                    </p:anim>
                                    <p:anim calcmode="lin" valueType="num">
                                      <p:cBhvr>
                                        <p:cTn id="65" dur="1000" fill="hold"/>
                                        <p:tgtEl>
                                          <p:spTgt spid="38"/>
                                        </p:tgtEl>
                                        <p:attrNameLst>
                                          <p:attrName>ppt_y</p:attrName>
                                        </p:attrNameLst>
                                      </p:cBhvr>
                                      <p:tavLst>
                                        <p:tav tm="0">
                                          <p:val>
                                            <p:strVal val="#ppt_y+.1"/>
                                          </p:val>
                                        </p:tav>
                                        <p:tav tm="100000">
                                          <p:val>
                                            <p:strVal val="#ppt_y"/>
                                          </p:val>
                                        </p:tav>
                                      </p:tavLst>
                                    </p:anim>
                                  </p:childTnLst>
                                </p:cTn>
                              </p:par>
                              <p:par>
                                <p:cTn id="66" presetID="42" presetClass="entr" presetSubtype="0" fill="hold" nodeType="withEffect">
                                  <p:stCondLst>
                                    <p:cond delay="0"/>
                                  </p:stCondLst>
                                  <p:childTnLst>
                                    <p:set>
                                      <p:cBhvr>
                                        <p:cTn id="67" dur="1" fill="hold">
                                          <p:stCondLst>
                                            <p:cond delay="0"/>
                                          </p:stCondLst>
                                        </p:cTn>
                                        <p:tgtEl>
                                          <p:spTgt spid="39"/>
                                        </p:tgtEl>
                                        <p:attrNameLst>
                                          <p:attrName>style.visibility</p:attrName>
                                        </p:attrNameLst>
                                      </p:cBhvr>
                                      <p:to>
                                        <p:strVal val="visible"/>
                                      </p:to>
                                    </p:set>
                                    <p:animEffect transition="in" filter="fade">
                                      <p:cBhvr>
                                        <p:cTn id="68" dur="1000"/>
                                        <p:tgtEl>
                                          <p:spTgt spid="39"/>
                                        </p:tgtEl>
                                      </p:cBhvr>
                                    </p:animEffect>
                                    <p:anim calcmode="lin" valueType="num">
                                      <p:cBhvr>
                                        <p:cTn id="69" dur="1000" fill="hold"/>
                                        <p:tgtEl>
                                          <p:spTgt spid="39"/>
                                        </p:tgtEl>
                                        <p:attrNameLst>
                                          <p:attrName>ppt_x</p:attrName>
                                        </p:attrNameLst>
                                      </p:cBhvr>
                                      <p:tavLst>
                                        <p:tav tm="0">
                                          <p:val>
                                            <p:strVal val="#ppt_x"/>
                                          </p:val>
                                        </p:tav>
                                        <p:tav tm="100000">
                                          <p:val>
                                            <p:strVal val="#ppt_x"/>
                                          </p:val>
                                        </p:tav>
                                      </p:tavLst>
                                    </p:anim>
                                    <p:anim calcmode="lin" valueType="num">
                                      <p:cBhvr>
                                        <p:cTn id="70" dur="1000" fill="hold"/>
                                        <p:tgtEl>
                                          <p:spTgt spid="39"/>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44"/>
                                        </p:tgtEl>
                                        <p:attrNameLst>
                                          <p:attrName>style.visibility</p:attrName>
                                        </p:attrNameLst>
                                      </p:cBhvr>
                                      <p:to>
                                        <p:strVal val="visible"/>
                                      </p:to>
                                    </p:set>
                                    <p:animEffect transition="in" filter="fade">
                                      <p:cBhvr>
                                        <p:cTn id="73" dur="1000"/>
                                        <p:tgtEl>
                                          <p:spTgt spid="44"/>
                                        </p:tgtEl>
                                      </p:cBhvr>
                                    </p:animEffect>
                                    <p:anim calcmode="lin" valueType="num">
                                      <p:cBhvr>
                                        <p:cTn id="74" dur="1000" fill="hold"/>
                                        <p:tgtEl>
                                          <p:spTgt spid="44"/>
                                        </p:tgtEl>
                                        <p:attrNameLst>
                                          <p:attrName>ppt_x</p:attrName>
                                        </p:attrNameLst>
                                      </p:cBhvr>
                                      <p:tavLst>
                                        <p:tav tm="0">
                                          <p:val>
                                            <p:strVal val="#ppt_x"/>
                                          </p:val>
                                        </p:tav>
                                        <p:tav tm="100000">
                                          <p:val>
                                            <p:strVal val="#ppt_x"/>
                                          </p:val>
                                        </p:tav>
                                      </p:tavLst>
                                    </p:anim>
                                    <p:anim calcmode="lin" valueType="num">
                                      <p:cBhvr>
                                        <p:cTn id="75" dur="1000" fill="hold"/>
                                        <p:tgtEl>
                                          <p:spTgt spid="44"/>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45"/>
                                        </p:tgtEl>
                                        <p:attrNameLst>
                                          <p:attrName>style.visibility</p:attrName>
                                        </p:attrNameLst>
                                      </p:cBhvr>
                                      <p:to>
                                        <p:strVal val="visible"/>
                                      </p:to>
                                    </p:set>
                                    <p:animEffect transition="in" filter="fade">
                                      <p:cBhvr>
                                        <p:cTn id="78" dur="1000"/>
                                        <p:tgtEl>
                                          <p:spTgt spid="45"/>
                                        </p:tgtEl>
                                      </p:cBhvr>
                                    </p:animEffect>
                                    <p:anim calcmode="lin" valueType="num">
                                      <p:cBhvr>
                                        <p:cTn id="79" dur="1000" fill="hold"/>
                                        <p:tgtEl>
                                          <p:spTgt spid="45"/>
                                        </p:tgtEl>
                                        <p:attrNameLst>
                                          <p:attrName>ppt_x</p:attrName>
                                        </p:attrNameLst>
                                      </p:cBhvr>
                                      <p:tavLst>
                                        <p:tav tm="0">
                                          <p:val>
                                            <p:strVal val="#ppt_x"/>
                                          </p:val>
                                        </p:tav>
                                        <p:tav tm="100000">
                                          <p:val>
                                            <p:strVal val="#ppt_x"/>
                                          </p:val>
                                        </p:tav>
                                      </p:tavLst>
                                    </p:anim>
                                    <p:anim calcmode="lin" valueType="num">
                                      <p:cBhvr>
                                        <p:cTn id="80" dur="1000" fill="hold"/>
                                        <p:tgtEl>
                                          <p:spTgt spid="45"/>
                                        </p:tgtEl>
                                        <p:attrNameLst>
                                          <p:attrName>ppt_y</p:attrName>
                                        </p:attrNameLst>
                                      </p:cBhvr>
                                      <p:tavLst>
                                        <p:tav tm="0">
                                          <p:val>
                                            <p:strVal val="#ppt_y+.1"/>
                                          </p:val>
                                        </p:tav>
                                        <p:tav tm="100000">
                                          <p:val>
                                            <p:strVal val="#ppt_y"/>
                                          </p:val>
                                        </p:tav>
                                      </p:tavLst>
                                    </p:anim>
                                  </p:childTnLst>
                                </p:cTn>
                              </p:par>
                            </p:childTnLst>
                          </p:cTn>
                        </p:par>
                      </p:childTnLst>
                    </p:cTn>
                  </p:par>
                  <p:par>
                    <p:cTn id="81" fill="hold" nodeType="clickPar">
                      <p:stCondLst>
                        <p:cond delay="indefinite"/>
                      </p:stCondLst>
                      <p:childTnLst>
                        <p:par>
                          <p:cTn id="82" fill="hold" nodeType="withGroup">
                            <p:stCondLst>
                              <p:cond delay="0"/>
                            </p:stCondLst>
                            <p:childTnLst>
                              <p:par>
                                <p:cTn id="83" presetID="22" presetClass="entr" presetSubtype="4" fill="hold" nodeType="clickEffect">
                                  <p:stCondLst>
                                    <p:cond delay="0"/>
                                  </p:stCondLst>
                                  <p:childTnLst>
                                    <p:set>
                                      <p:cBhvr>
                                        <p:cTn id="84" dur="1" fill="hold">
                                          <p:stCondLst>
                                            <p:cond delay="0"/>
                                          </p:stCondLst>
                                        </p:cTn>
                                        <p:tgtEl>
                                          <p:spTgt spid="22"/>
                                        </p:tgtEl>
                                        <p:attrNameLst>
                                          <p:attrName>style.visibility</p:attrName>
                                        </p:attrNameLst>
                                      </p:cBhvr>
                                      <p:to>
                                        <p:strVal val="visible"/>
                                      </p:to>
                                    </p:set>
                                    <p:animEffect transition="in" filter="wipe(down)">
                                      <p:cBhvr>
                                        <p:cTn id="85" dur="500"/>
                                        <p:tgtEl>
                                          <p:spTgt spid="22"/>
                                        </p:tgtEl>
                                      </p:cBhvr>
                                    </p:animEffect>
                                  </p:childTnLst>
                                </p:cTn>
                              </p:par>
                              <p:par>
                                <p:cTn id="86" presetID="22" presetClass="entr" presetSubtype="4" fill="hold" nodeType="withEffect">
                                  <p:stCondLst>
                                    <p:cond delay="0"/>
                                  </p:stCondLst>
                                  <p:childTnLst>
                                    <p:set>
                                      <p:cBhvr>
                                        <p:cTn id="87" dur="1" fill="hold">
                                          <p:stCondLst>
                                            <p:cond delay="0"/>
                                          </p:stCondLst>
                                        </p:cTn>
                                        <p:tgtEl>
                                          <p:spTgt spid="23"/>
                                        </p:tgtEl>
                                        <p:attrNameLst>
                                          <p:attrName>style.visibility</p:attrName>
                                        </p:attrNameLst>
                                      </p:cBhvr>
                                      <p:to>
                                        <p:strVal val="visible"/>
                                      </p:to>
                                    </p:set>
                                    <p:animEffect transition="in" filter="wipe(down)">
                                      <p:cBhvr>
                                        <p:cTn id="88" dur="500"/>
                                        <p:tgtEl>
                                          <p:spTgt spid="23"/>
                                        </p:tgtEl>
                                      </p:cBhvr>
                                    </p:animEffect>
                                  </p:childTnLst>
                                </p:cTn>
                              </p:par>
                              <p:par>
                                <p:cTn id="89" presetID="22" presetClass="entr" presetSubtype="4" fill="hold" grpId="0" nodeType="withEffect">
                                  <p:stCondLst>
                                    <p:cond delay="0"/>
                                  </p:stCondLst>
                                  <p:childTnLst>
                                    <p:set>
                                      <p:cBhvr>
                                        <p:cTn id="90" dur="1" fill="hold">
                                          <p:stCondLst>
                                            <p:cond delay="0"/>
                                          </p:stCondLst>
                                        </p:cTn>
                                        <p:tgtEl>
                                          <p:spTgt spid="24"/>
                                        </p:tgtEl>
                                        <p:attrNameLst>
                                          <p:attrName>style.visibility</p:attrName>
                                        </p:attrNameLst>
                                      </p:cBhvr>
                                      <p:to>
                                        <p:strVal val="visible"/>
                                      </p:to>
                                    </p:set>
                                    <p:animEffect transition="in" filter="wipe(down)">
                                      <p:cBhvr>
                                        <p:cTn id="91" dur="500"/>
                                        <p:tgtEl>
                                          <p:spTgt spid="24"/>
                                        </p:tgtEl>
                                      </p:cBhvr>
                                    </p:animEffect>
                                  </p:childTnLst>
                                </p:cTn>
                              </p:par>
                              <p:par>
                                <p:cTn id="92" presetID="22" presetClass="entr" presetSubtype="4" fill="hold" grpId="0" nodeType="withEffect">
                                  <p:stCondLst>
                                    <p:cond delay="0"/>
                                  </p:stCondLst>
                                  <p:childTnLst>
                                    <p:set>
                                      <p:cBhvr>
                                        <p:cTn id="93" dur="1" fill="hold">
                                          <p:stCondLst>
                                            <p:cond delay="0"/>
                                          </p:stCondLst>
                                        </p:cTn>
                                        <p:tgtEl>
                                          <p:spTgt spid="25"/>
                                        </p:tgtEl>
                                        <p:attrNameLst>
                                          <p:attrName>style.visibility</p:attrName>
                                        </p:attrNameLst>
                                      </p:cBhvr>
                                      <p:to>
                                        <p:strVal val="visible"/>
                                      </p:to>
                                    </p:set>
                                    <p:animEffect transition="in" filter="wipe(down)">
                                      <p:cBhvr>
                                        <p:cTn id="94"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2" grpId="0" animBg="1"/>
      <p:bldP spid="13" grpId="0" animBg="1"/>
      <p:bldP spid="20" grpId="0" animBg="1"/>
      <p:bldP spid="21" grpId="0" animBg="1"/>
      <p:bldP spid="24" grpId="0" animBg="1"/>
      <p:bldP spid="25" grpId="0" animBg="1"/>
      <p:bldP spid="40" grpId="0" animBg="1"/>
      <p:bldP spid="41" grpId="0" animBg="1"/>
      <p:bldP spid="44" grpId="0" animBg="1"/>
      <p:bldP spid="4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566988" y="1304926"/>
            <a:ext cx="7092950" cy="469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ounded Rectangle 1"/>
          <p:cNvSpPr/>
          <p:nvPr/>
        </p:nvSpPr>
        <p:spPr>
          <a:xfrm>
            <a:off x="4475164" y="728663"/>
            <a:ext cx="4897437" cy="468312"/>
          </a:xfrm>
          <a:prstGeom prst="roundRect">
            <a:avLst/>
          </a:prstGeom>
          <a:solidFill>
            <a:srgbClr val="FF9966"/>
          </a:solidFill>
        </p:spPr>
        <p:style>
          <a:lnRef idx="2">
            <a:schemeClr val="accent1">
              <a:shade val="50000"/>
            </a:schemeClr>
          </a:lnRef>
          <a:fillRef idx="1001">
            <a:schemeClr val="dk2"/>
          </a:fillRef>
          <a:effectRef idx="0">
            <a:schemeClr val="accent1"/>
          </a:effectRef>
          <a:fontRef idx="minor">
            <a:schemeClr val="lt1"/>
          </a:fontRef>
        </p:style>
        <p:txBody>
          <a:bodyPr anchor="ctr"/>
          <a:lstStyle/>
          <a:p>
            <a:pPr algn="ctr">
              <a:defRPr/>
            </a:pPr>
            <a:r>
              <a:rPr lang="en-US" sz="2400" b="1" dirty="0">
                <a:solidFill>
                  <a:schemeClr val="tx1"/>
                </a:solidFill>
                <a:latin typeface="Times New Roman" panose="02020603050405020304" pitchFamily="18" charset="0"/>
                <a:cs typeface="Times New Roman" panose="02020603050405020304" pitchFamily="18" charset="0"/>
              </a:rPr>
              <a:t>PHÁT SINH TRONG KỲ</a:t>
            </a:r>
          </a:p>
        </p:txBody>
      </p:sp>
    </p:spTree>
    <p:extLst>
      <p:ext uri="{BB962C8B-B14F-4D97-AF65-F5344CB8AC3E}">
        <p14:creationId xmlns:p14="http://schemas.microsoft.com/office/powerpoint/2010/main" val="3939301916"/>
      </p:ext>
    </p:extLst>
  </p:cSld>
  <p:clrMapOvr>
    <a:masterClrMapping/>
  </p:clrMapOvr>
  <p:transition spd="slow">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4"/>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03501" y="1436688"/>
            <a:ext cx="7485063" cy="435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ounded Rectangle 2"/>
          <p:cNvSpPr/>
          <p:nvPr/>
        </p:nvSpPr>
        <p:spPr>
          <a:xfrm>
            <a:off x="4475164" y="728663"/>
            <a:ext cx="4897437" cy="468312"/>
          </a:xfrm>
          <a:prstGeom prst="roundRect">
            <a:avLst/>
          </a:prstGeom>
          <a:solidFill>
            <a:srgbClr val="FF9966"/>
          </a:solidFill>
        </p:spPr>
        <p:style>
          <a:lnRef idx="2">
            <a:schemeClr val="accent1">
              <a:shade val="50000"/>
            </a:schemeClr>
          </a:lnRef>
          <a:fillRef idx="1001">
            <a:schemeClr val="dk2"/>
          </a:fillRef>
          <a:effectRef idx="0">
            <a:schemeClr val="accent1"/>
          </a:effectRef>
          <a:fontRef idx="minor">
            <a:schemeClr val="lt1"/>
          </a:fontRef>
        </p:style>
        <p:txBody>
          <a:bodyPr anchor="ctr"/>
          <a:lstStyle/>
          <a:p>
            <a:pPr algn="ctr">
              <a:defRPr/>
            </a:pPr>
            <a:r>
              <a:rPr lang="en-US" sz="2400" b="1" dirty="0">
                <a:solidFill>
                  <a:schemeClr val="tx1"/>
                </a:solidFill>
                <a:latin typeface="Times New Roman" panose="02020603050405020304" pitchFamily="18" charset="0"/>
                <a:cs typeface="Times New Roman" panose="02020603050405020304" pitchFamily="18" charset="0"/>
              </a:rPr>
              <a:t>TẠI THỜI ĐIỂM LẬP BCTC</a:t>
            </a:r>
          </a:p>
        </p:txBody>
      </p:sp>
    </p:spTree>
    <p:extLst>
      <p:ext uri="{BB962C8B-B14F-4D97-AF65-F5344CB8AC3E}">
        <p14:creationId xmlns:p14="http://schemas.microsoft.com/office/powerpoint/2010/main" val="3251589283"/>
      </p:ext>
    </p:extLst>
  </p:cSld>
  <p:clrMapOvr>
    <a:masterClrMapping/>
  </p:clrMapOvr>
  <p:transition spd="slow">
    <p:push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4"/>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35200" y="1412875"/>
            <a:ext cx="7740650" cy="447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ounded Rectangle 2"/>
          <p:cNvSpPr/>
          <p:nvPr/>
        </p:nvSpPr>
        <p:spPr>
          <a:xfrm>
            <a:off x="4475164" y="728663"/>
            <a:ext cx="4897437" cy="468312"/>
          </a:xfrm>
          <a:prstGeom prst="roundRect">
            <a:avLst/>
          </a:prstGeom>
          <a:solidFill>
            <a:srgbClr val="FF9966"/>
          </a:solidFill>
        </p:spPr>
        <p:style>
          <a:lnRef idx="2">
            <a:schemeClr val="accent1">
              <a:shade val="50000"/>
            </a:schemeClr>
          </a:lnRef>
          <a:fillRef idx="1001">
            <a:schemeClr val="dk2"/>
          </a:fillRef>
          <a:effectRef idx="0">
            <a:schemeClr val="accent1"/>
          </a:effectRef>
          <a:fontRef idx="minor">
            <a:schemeClr val="lt1"/>
          </a:fontRef>
        </p:style>
        <p:txBody>
          <a:bodyPr anchor="ctr"/>
          <a:lstStyle/>
          <a:p>
            <a:pPr algn="ctr">
              <a:defRPr/>
            </a:pPr>
            <a:r>
              <a:rPr lang="en-US" sz="2400" b="1" dirty="0">
                <a:solidFill>
                  <a:schemeClr val="tx1"/>
                </a:solidFill>
                <a:latin typeface="Times New Roman" panose="02020603050405020304" pitchFamily="18" charset="0"/>
                <a:cs typeface="Times New Roman" panose="02020603050405020304" pitchFamily="18" charset="0"/>
              </a:rPr>
              <a:t>TỶ GIÁ GHI SỔ</a:t>
            </a:r>
          </a:p>
        </p:txBody>
      </p:sp>
    </p:spTree>
    <p:extLst>
      <p:ext uri="{BB962C8B-B14F-4D97-AF65-F5344CB8AC3E}">
        <p14:creationId xmlns:p14="http://schemas.microsoft.com/office/powerpoint/2010/main" val="2263591233"/>
      </p:ext>
    </p:extLst>
  </p:cSld>
  <p:clrMapOvr>
    <a:masterClrMapping/>
  </p:clrMapOvr>
  <p:transition spd="slow">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nvGraphicFramePr>
        <p:xfrm>
          <a:off x="2279651" y="1160464"/>
          <a:ext cx="7885113" cy="4846637"/>
        </p:xfrm>
        <a:graphic>
          <a:graphicData uri="http://schemas.openxmlformats.org/drawingml/2006/table">
            <a:tbl>
              <a:tblPr/>
              <a:tblGrid>
                <a:gridCol w="1439863">
                  <a:extLst>
                    <a:ext uri="{9D8B030D-6E8A-4147-A177-3AD203B41FA5}">
                      <a16:colId xmlns:a16="http://schemas.microsoft.com/office/drawing/2014/main" val="20000"/>
                    </a:ext>
                  </a:extLst>
                </a:gridCol>
                <a:gridCol w="3924659">
                  <a:extLst>
                    <a:ext uri="{9D8B030D-6E8A-4147-A177-3AD203B41FA5}">
                      <a16:colId xmlns:a16="http://schemas.microsoft.com/office/drawing/2014/main" val="20001"/>
                    </a:ext>
                  </a:extLst>
                </a:gridCol>
                <a:gridCol w="2520591">
                  <a:extLst>
                    <a:ext uri="{9D8B030D-6E8A-4147-A177-3AD203B41FA5}">
                      <a16:colId xmlns:a16="http://schemas.microsoft.com/office/drawing/2014/main" val="20002"/>
                    </a:ext>
                  </a:extLst>
                </a:gridCol>
              </a:tblGrid>
              <a:tr h="670604">
                <a:tc>
                  <a:txBody>
                    <a:bodyPr/>
                    <a:lstStyle>
                      <a:lvl1pPr>
                        <a:spcBef>
                          <a:spcPct val="20000"/>
                        </a:spcBef>
                        <a:tabLst>
                          <a:tab pos="269875" algn="r"/>
                          <a:tab pos="358775" algn="l"/>
                          <a:tab pos="2519363" algn="l"/>
                          <a:tab pos="3240088" algn="l"/>
                          <a:tab pos="4410075" algn="ctr"/>
                        </a:tabLst>
                        <a:defRPr sz="2800">
                          <a:solidFill>
                            <a:schemeClr val="tx1"/>
                          </a:solidFill>
                          <a:latin typeface="Arial" panose="020B0604020202020204" pitchFamily="34" charset="0"/>
                        </a:defRPr>
                      </a:lvl1pPr>
                      <a:lvl2pPr marL="742950" indent="-285750">
                        <a:spcBef>
                          <a:spcPct val="20000"/>
                        </a:spcBef>
                        <a:tabLst>
                          <a:tab pos="269875" algn="r"/>
                          <a:tab pos="358775" algn="l"/>
                          <a:tab pos="2519363" algn="l"/>
                          <a:tab pos="3240088" algn="l"/>
                          <a:tab pos="4410075" algn="ctr"/>
                        </a:tabLst>
                        <a:defRPr sz="2400">
                          <a:solidFill>
                            <a:schemeClr val="tx1"/>
                          </a:solidFill>
                          <a:latin typeface="Arial" panose="020B0604020202020204" pitchFamily="34" charset="0"/>
                        </a:defRPr>
                      </a:lvl2pPr>
                      <a:lvl3pPr marL="1143000" indent="-228600">
                        <a:spcBef>
                          <a:spcPct val="20000"/>
                        </a:spcBef>
                        <a:tabLst>
                          <a:tab pos="269875" algn="r"/>
                          <a:tab pos="358775" algn="l"/>
                          <a:tab pos="2519363" algn="l"/>
                          <a:tab pos="3240088" algn="l"/>
                          <a:tab pos="4410075" algn="ctr"/>
                        </a:tabLst>
                        <a:defRPr sz="2000">
                          <a:solidFill>
                            <a:schemeClr val="tx1"/>
                          </a:solidFill>
                          <a:latin typeface="Arial" panose="020B0604020202020204" pitchFamily="34" charset="0"/>
                        </a:defRPr>
                      </a:lvl3pPr>
                      <a:lvl4pPr marL="16002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4pPr>
                      <a:lvl5pPr marL="20574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5pPr>
                      <a:lvl6pPr marL="25146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6pPr>
                      <a:lvl7pPr marL="29718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7pPr>
                      <a:lvl8pPr marL="34290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8pPr>
                      <a:lvl9pPr marL="38862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9pPr>
                    </a:lstStyle>
                    <a:p>
                      <a:pPr marL="0" marR="0" lvl="0" indent="0" algn="l" defTabSz="914400" rtl="0" eaLnBrk="1" fontAlgn="base" latinLnBrk="0" hangingPunct="1">
                        <a:lnSpc>
                          <a:spcPct val="110000"/>
                        </a:lnSpc>
                        <a:spcBef>
                          <a:spcPts val="200"/>
                        </a:spcBef>
                        <a:spcAft>
                          <a:spcPts val="200"/>
                        </a:spcAft>
                        <a:buClrTx/>
                        <a:buSzTx/>
                        <a:buFontTx/>
                        <a:buNone/>
                        <a:tabLst>
                          <a:tab pos="269875" algn="r"/>
                          <a:tab pos="358775" algn="l"/>
                          <a:tab pos="2519363" algn="l"/>
                          <a:tab pos="3240088" algn="l"/>
                          <a:tab pos="4410075" algn="ctr"/>
                        </a:tabLst>
                      </a:pPr>
                      <a:r>
                        <a:rPr kumimoji="0" 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0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Chỉ</a:t>
                      </a:r>
                      <a:r>
                        <a:rPr kumimoji="0" 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0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tiêu</a:t>
                      </a:r>
                      <a:endParaRPr kumimoji="0" 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marL="54726" marR="5472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tabLst>
                          <a:tab pos="269875" algn="r"/>
                          <a:tab pos="358775" algn="l"/>
                          <a:tab pos="2519363" algn="l"/>
                          <a:tab pos="3240088" algn="l"/>
                          <a:tab pos="4410075" algn="ctr"/>
                        </a:tabLst>
                        <a:defRPr sz="2800">
                          <a:solidFill>
                            <a:schemeClr val="tx1"/>
                          </a:solidFill>
                          <a:latin typeface="Arial" panose="020B0604020202020204" pitchFamily="34" charset="0"/>
                        </a:defRPr>
                      </a:lvl1pPr>
                      <a:lvl2pPr marL="742950" indent="-285750">
                        <a:spcBef>
                          <a:spcPct val="20000"/>
                        </a:spcBef>
                        <a:tabLst>
                          <a:tab pos="269875" algn="r"/>
                          <a:tab pos="358775" algn="l"/>
                          <a:tab pos="2519363" algn="l"/>
                          <a:tab pos="3240088" algn="l"/>
                          <a:tab pos="4410075" algn="ctr"/>
                        </a:tabLst>
                        <a:defRPr sz="2400">
                          <a:solidFill>
                            <a:schemeClr val="tx1"/>
                          </a:solidFill>
                          <a:latin typeface="Arial" panose="020B0604020202020204" pitchFamily="34" charset="0"/>
                        </a:defRPr>
                      </a:lvl2pPr>
                      <a:lvl3pPr marL="1143000" indent="-228600">
                        <a:spcBef>
                          <a:spcPct val="20000"/>
                        </a:spcBef>
                        <a:tabLst>
                          <a:tab pos="269875" algn="r"/>
                          <a:tab pos="358775" algn="l"/>
                          <a:tab pos="2519363" algn="l"/>
                          <a:tab pos="3240088" algn="l"/>
                          <a:tab pos="4410075" algn="ctr"/>
                        </a:tabLst>
                        <a:defRPr sz="2000">
                          <a:solidFill>
                            <a:schemeClr val="tx1"/>
                          </a:solidFill>
                          <a:latin typeface="Arial" panose="020B0604020202020204" pitchFamily="34" charset="0"/>
                        </a:defRPr>
                      </a:lvl3pPr>
                      <a:lvl4pPr marL="16002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4pPr>
                      <a:lvl5pPr marL="20574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5pPr>
                      <a:lvl6pPr marL="25146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6pPr>
                      <a:lvl7pPr marL="29718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7pPr>
                      <a:lvl8pPr marL="34290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8pPr>
                      <a:lvl9pPr marL="38862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9pPr>
                    </a:lstStyle>
                    <a:p>
                      <a:pPr marL="0" marR="0" lvl="0" indent="0" algn="ctr" defTabSz="914400" rtl="0" eaLnBrk="1" fontAlgn="base" latinLnBrk="0" hangingPunct="1">
                        <a:lnSpc>
                          <a:spcPct val="110000"/>
                        </a:lnSpc>
                        <a:spcBef>
                          <a:spcPts val="200"/>
                        </a:spcBef>
                        <a:spcAft>
                          <a:spcPts val="200"/>
                        </a:spcAft>
                        <a:buClrTx/>
                        <a:buSzTx/>
                        <a:buFontTx/>
                        <a:buNone/>
                        <a:tabLst>
                          <a:tab pos="269875" algn="r"/>
                          <a:tab pos="358775" algn="l"/>
                          <a:tab pos="2519363" algn="l"/>
                          <a:tab pos="3240088" algn="l"/>
                          <a:tab pos="4410075" algn="ctr"/>
                        </a:tabLst>
                      </a:pPr>
                      <a:r>
                        <a:rPr kumimoji="0" lang="en-US" sz="2000" b="1"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Các khoản mục tiền tệ </a:t>
                      </a:r>
                    </a:p>
                  </a:txBody>
                  <a:tcPr marL="54726" marR="5472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tabLst>
                          <a:tab pos="269875" algn="r"/>
                          <a:tab pos="358775" algn="l"/>
                          <a:tab pos="2519363" algn="l"/>
                          <a:tab pos="3240088" algn="l"/>
                          <a:tab pos="4410075" algn="ctr"/>
                        </a:tabLst>
                        <a:defRPr sz="2800">
                          <a:solidFill>
                            <a:schemeClr val="tx1"/>
                          </a:solidFill>
                          <a:latin typeface="Arial" panose="020B0604020202020204" pitchFamily="34" charset="0"/>
                        </a:defRPr>
                      </a:lvl1pPr>
                      <a:lvl2pPr marL="742950" indent="-285750">
                        <a:spcBef>
                          <a:spcPct val="20000"/>
                        </a:spcBef>
                        <a:tabLst>
                          <a:tab pos="269875" algn="r"/>
                          <a:tab pos="358775" algn="l"/>
                          <a:tab pos="2519363" algn="l"/>
                          <a:tab pos="3240088" algn="l"/>
                          <a:tab pos="4410075" algn="ctr"/>
                        </a:tabLst>
                        <a:defRPr sz="2400">
                          <a:solidFill>
                            <a:schemeClr val="tx1"/>
                          </a:solidFill>
                          <a:latin typeface="Arial" panose="020B0604020202020204" pitchFamily="34" charset="0"/>
                        </a:defRPr>
                      </a:lvl2pPr>
                      <a:lvl3pPr marL="1143000" indent="-228600">
                        <a:spcBef>
                          <a:spcPct val="20000"/>
                        </a:spcBef>
                        <a:tabLst>
                          <a:tab pos="269875" algn="r"/>
                          <a:tab pos="358775" algn="l"/>
                          <a:tab pos="2519363" algn="l"/>
                          <a:tab pos="3240088" algn="l"/>
                          <a:tab pos="4410075" algn="ctr"/>
                        </a:tabLst>
                        <a:defRPr sz="2000">
                          <a:solidFill>
                            <a:schemeClr val="tx1"/>
                          </a:solidFill>
                          <a:latin typeface="Arial" panose="020B0604020202020204" pitchFamily="34" charset="0"/>
                        </a:defRPr>
                      </a:lvl3pPr>
                      <a:lvl4pPr marL="16002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4pPr>
                      <a:lvl5pPr marL="20574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5pPr>
                      <a:lvl6pPr marL="25146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6pPr>
                      <a:lvl7pPr marL="29718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7pPr>
                      <a:lvl8pPr marL="34290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8pPr>
                      <a:lvl9pPr marL="38862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9pPr>
                    </a:lstStyle>
                    <a:p>
                      <a:pPr marL="0" marR="0" lvl="0" indent="0" algn="ctr" defTabSz="914400" rtl="0" eaLnBrk="1" fontAlgn="base" latinLnBrk="0" hangingPunct="1">
                        <a:lnSpc>
                          <a:spcPct val="110000"/>
                        </a:lnSpc>
                        <a:spcBef>
                          <a:spcPts val="200"/>
                        </a:spcBef>
                        <a:spcAft>
                          <a:spcPts val="200"/>
                        </a:spcAft>
                        <a:buClrTx/>
                        <a:buSzTx/>
                        <a:buFontTx/>
                        <a:buNone/>
                        <a:tabLst>
                          <a:tab pos="269875" algn="r"/>
                          <a:tab pos="358775" algn="l"/>
                          <a:tab pos="2519363" algn="l"/>
                          <a:tab pos="3240088" algn="l"/>
                          <a:tab pos="4410075" algn="ctr"/>
                        </a:tabLst>
                      </a:pPr>
                      <a:r>
                        <a:rPr kumimoji="0" lang="en-US" sz="2000" b="1"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Các khoản mục phi tiền tệ</a:t>
                      </a:r>
                    </a:p>
                  </a:txBody>
                  <a:tcPr marL="54726" marR="5472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4176033">
                <a:tc>
                  <a:txBody>
                    <a:bodyPr/>
                    <a:lstStyle>
                      <a:lvl1pPr>
                        <a:spcBef>
                          <a:spcPct val="20000"/>
                        </a:spcBef>
                        <a:tabLst>
                          <a:tab pos="269875" algn="r"/>
                          <a:tab pos="358775" algn="l"/>
                          <a:tab pos="2519363" algn="l"/>
                          <a:tab pos="3240088" algn="l"/>
                          <a:tab pos="4410075" algn="ctr"/>
                        </a:tabLst>
                        <a:defRPr sz="2800">
                          <a:solidFill>
                            <a:schemeClr val="tx1"/>
                          </a:solidFill>
                          <a:latin typeface="Arial" panose="020B0604020202020204" pitchFamily="34" charset="0"/>
                        </a:defRPr>
                      </a:lvl1pPr>
                      <a:lvl2pPr marL="742950" indent="-285750">
                        <a:spcBef>
                          <a:spcPct val="20000"/>
                        </a:spcBef>
                        <a:tabLst>
                          <a:tab pos="269875" algn="r"/>
                          <a:tab pos="358775" algn="l"/>
                          <a:tab pos="2519363" algn="l"/>
                          <a:tab pos="3240088" algn="l"/>
                          <a:tab pos="4410075" algn="ctr"/>
                        </a:tabLst>
                        <a:defRPr sz="2400">
                          <a:solidFill>
                            <a:schemeClr val="tx1"/>
                          </a:solidFill>
                          <a:latin typeface="Arial" panose="020B0604020202020204" pitchFamily="34" charset="0"/>
                        </a:defRPr>
                      </a:lvl2pPr>
                      <a:lvl3pPr marL="1143000" indent="-228600">
                        <a:spcBef>
                          <a:spcPct val="20000"/>
                        </a:spcBef>
                        <a:tabLst>
                          <a:tab pos="269875" algn="r"/>
                          <a:tab pos="358775" algn="l"/>
                          <a:tab pos="2519363" algn="l"/>
                          <a:tab pos="3240088" algn="l"/>
                          <a:tab pos="4410075" algn="ctr"/>
                        </a:tabLst>
                        <a:defRPr sz="2000">
                          <a:solidFill>
                            <a:schemeClr val="tx1"/>
                          </a:solidFill>
                          <a:latin typeface="Arial" panose="020B0604020202020204" pitchFamily="34" charset="0"/>
                        </a:defRPr>
                      </a:lvl3pPr>
                      <a:lvl4pPr marL="16002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4pPr>
                      <a:lvl5pPr marL="20574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5pPr>
                      <a:lvl6pPr marL="25146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6pPr>
                      <a:lvl7pPr marL="29718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7pPr>
                      <a:lvl8pPr marL="34290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8pPr>
                      <a:lvl9pPr marL="38862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9pPr>
                    </a:lstStyle>
                    <a:p>
                      <a:pPr marL="0" marR="0" lvl="0" indent="0" algn="just" defTabSz="914400" rtl="0" eaLnBrk="1" fontAlgn="base" latinLnBrk="0" hangingPunct="1">
                        <a:lnSpc>
                          <a:spcPct val="110000"/>
                        </a:lnSpc>
                        <a:spcBef>
                          <a:spcPts val="200"/>
                        </a:spcBef>
                        <a:spcAft>
                          <a:spcPts val="200"/>
                        </a:spcAft>
                        <a:buClrTx/>
                        <a:buSzTx/>
                        <a:buFontTx/>
                        <a:buNone/>
                        <a:tabLst>
                          <a:tab pos="269875" algn="r"/>
                          <a:tab pos="358775" algn="l"/>
                          <a:tab pos="2519363" algn="l"/>
                          <a:tab pos="3240088" algn="l"/>
                          <a:tab pos="4410075" algn="ctr"/>
                        </a:tabLst>
                      </a:pPr>
                      <a:r>
                        <a:rPr kumimoji="0" lang="en-US" sz="2000" b="1"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Khái niệm</a:t>
                      </a:r>
                    </a:p>
                  </a:txBody>
                  <a:tcPr marL="54726" marR="5472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tabLst>
                          <a:tab pos="269875" algn="r"/>
                          <a:tab pos="358775" algn="l"/>
                          <a:tab pos="2519363" algn="l"/>
                          <a:tab pos="3240088" algn="l"/>
                          <a:tab pos="4410075" algn="ctr"/>
                        </a:tabLst>
                        <a:defRPr sz="2800">
                          <a:solidFill>
                            <a:schemeClr val="tx1"/>
                          </a:solidFill>
                          <a:latin typeface="Arial" panose="020B0604020202020204" pitchFamily="34" charset="0"/>
                        </a:defRPr>
                      </a:lvl1pPr>
                      <a:lvl2pPr marL="742950" indent="-285750">
                        <a:spcBef>
                          <a:spcPct val="20000"/>
                        </a:spcBef>
                        <a:tabLst>
                          <a:tab pos="269875" algn="r"/>
                          <a:tab pos="358775" algn="l"/>
                          <a:tab pos="2519363" algn="l"/>
                          <a:tab pos="3240088" algn="l"/>
                          <a:tab pos="4410075" algn="ctr"/>
                        </a:tabLst>
                        <a:defRPr sz="2400">
                          <a:solidFill>
                            <a:schemeClr val="tx1"/>
                          </a:solidFill>
                          <a:latin typeface="Arial" panose="020B0604020202020204" pitchFamily="34" charset="0"/>
                        </a:defRPr>
                      </a:lvl2pPr>
                      <a:lvl3pPr marL="1143000" indent="-228600">
                        <a:spcBef>
                          <a:spcPct val="20000"/>
                        </a:spcBef>
                        <a:tabLst>
                          <a:tab pos="269875" algn="r"/>
                          <a:tab pos="358775" algn="l"/>
                          <a:tab pos="2519363" algn="l"/>
                          <a:tab pos="3240088" algn="l"/>
                          <a:tab pos="4410075" algn="ctr"/>
                        </a:tabLst>
                        <a:defRPr sz="2000">
                          <a:solidFill>
                            <a:schemeClr val="tx1"/>
                          </a:solidFill>
                          <a:latin typeface="Arial" panose="020B0604020202020204" pitchFamily="34" charset="0"/>
                        </a:defRPr>
                      </a:lvl3pPr>
                      <a:lvl4pPr marL="16002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4pPr>
                      <a:lvl5pPr marL="20574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5pPr>
                      <a:lvl6pPr marL="25146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6pPr>
                      <a:lvl7pPr marL="29718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7pPr>
                      <a:lvl8pPr marL="34290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8pPr>
                      <a:lvl9pPr marL="38862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9pPr>
                    </a:lstStyle>
                    <a:p>
                      <a:pPr marL="0" marR="0" lvl="0" indent="0" algn="just" defTabSz="914400" rtl="0" eaLnBrk="1" fontAlgn="base" latinLnBrk="0" hangingPunct="1">
                        <a:lnSpc>
                          <a:spcPct val="110000"/>
                        </a:lnSpc>
                        <a:spcBef>
                          <a:spcPts val="200"/>
                        </a:spcBef>
                        <a:spcAft>
                          <a:spcPts val="200"/>
                        </a:spcAft>
                        <a:buClrTx/>
                        <a:buSzTx/>
                        <a:buFontTx/>
                        <a:buNone/>
                        <a:tabLst>
                          <a:tab pos="269875" algn="r"/>
                          <a:tab pos="358775" algn="l"/>
                          <a:tab pos="2519363" algn="l"/>
                          <a:tab pos="3240088" algn="l"/>
                          <a:tab pos="4410075" algn="ctr"/>
                        </a:tabLst>
                      </a:pPr>
                      <a:r>
                        <a:rPr kumimoji="0" lang="en-US" sz="20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Là</a:t>
                      </a: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0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tiền</a:t>
                      </a: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0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và</a:t>
                      </a: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0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các</a:t>
                      </a: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0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khoản</a:t>
                      </a: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0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tương</a:t>
                      </a: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0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đương</a:t>
                      </a: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0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tiền</a:t>
                      </a: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0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hiện</a:t>
                      </a: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0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có</a:t>
                      </a: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0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các</a:t>
                      </a: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0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khoản</a:t>
                      </a: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0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phải</a:t>
                      </a: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0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thu</a:t>
                      </a: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0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hoặc</a:t>
                      </a: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0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nợ</a:t>
                      </a: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0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phải</a:t>
                      </a: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0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trả</a:t>
                      </a: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0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bằng</a:t>
                      </a: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0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một</a:t>
                      </a: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0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lượng</a:t>
                      </a: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0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tiền</a:t>
                      </a: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0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cố</a:t>
                      </a: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0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định</a:t>
                      </a: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0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hoặc</a:t>
                      </a: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0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có</a:t>
                      </a: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0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thể</a:t>
                      </a: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0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xác</a:t>
                      </a: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0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định</a:t>
                      </a: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0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được</a:t>
                      </a: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p>
                      <a:pPr marL="0" marR="0" lvl="0" indent="0" algn="just" defTabSz="914400" rtl="0" eaLnBrk="1" fontAlgn="base" latinLnBrk="0" hangingPunct="1">
                        <a:lnSpc>
                          <a:spcPct val="110000"/>
                        </a:lnSpc>
                        <a:spcBef>
                          <a:spcPts val="200"/>
                        </a:spcBef>
                        <a:spcAft>
                          <a:spcPts val="200"/>
                        </a:spcAft>
                        <a:buClrTx/>
                        <a:buSzTx/>
                        <a:buFontTx/>
                        <a:buNone/>
                        <a:tabLst>
                          <a:tab pos="269875" algn="r"/>
                          <a:tab pos="358775" algn="l"/>
                          <a:tab pos="2519363" algn="l"/>
                          <a:tab pos="3240088" algn="l"/>
                          <a:tab pos="4410075" algn="ctr"/>
                        </a:tabLst>
                      </a:pPr>
                      <a:r>
                        <a:rPr kumimoji="0" lang="en-US" sz="2000" b="1" i="1" u="none" strike="noStrike" cap="none" normalizeH="0" baseline="0" dirty="0" err="1">
                          <a:ln>
                            <a:noFill/>
                          </a:ln>
                          <a:solidFill>
                            <a:srgbClr val="202020"/>
                          </a:solidFill>
                          <a:effectLst/>
                          <a:latin typeface="Times New Roman" panose="02020603050405020304" pitchFamily="18" charset="0"/>
                          <a:cs typeface="Times New Roman" panose="02020603050405020304" pitchFamily="18" charset="0"/>
                        </a:rPr>
                        <a:t>Ngoại</a:t>
                      </a:r>
                      <a:r>
                        <a:rPr kumimoji="0" lang="en-US" sz="2000" b="1" i="1" u="none" strike="noStrike" cap="none" normalizeH="0" baseline="0" dirty="0">
                          <a:ln>
                            <a:noFill/>
                          </a:ln>
                          <a:solidFill>
                            <a:srgbClr val="202020"/>
                          </a:solidFill>
                          <a:effectLst/>
                          <a:latin typeface="Times New Roman" panose="02020603050405020304" pitchFamily="18" charset="0"/>
                          <a:cs typeface="Times New Roman" panose="02020603050405020304" pitchFamily="18" charset="0"/>
                        </a:rPr>
                        <a:t> </a:t>
                      </a:r>
                      <a:r>
                        <a:rPr kumimoji="0" lang="en-US" sz="2000" b="1" i="1" u="none" strike="noStrike" cap="none" normalizeH="0" baseline="0" dirty="0" err="1">
                          <a:ln>
                            <a:noFill/>
                          </a:ln>
                          <a:solidFill>
                            <a:srgbClr val="202020"/>
                          </a:solidFill>
                          <a:effectLst/>
                          <a:latin typeface="Times New Roman" panose="02020603050405020304" pitchFamily="18" charset="0"/>
                          <a:cs typeface="Times New Roman" panose="02020603050405020304" pitchFamily="18" charset="0"/>
                        </a:rPr>
                        <a:t>trừ</a:t>
                      </a:r>
                      <a:r>
                        <a:rPr kumimoji="0" lang="en-US" sz="2000" b="1" i="1" u="none" strike="noStrike" cap="none" normalizeH="0" baseline="0" dirty="0">
                          <a:ln>
                            <a:noFill/>
                          </a:ln>
                          <a:solidFill>
                            <a:srgbClr val="202020"/>
                          </a:solidFill>
                          <a:effectLst/>
                          <a:latin typeface="Times New Roman" panose="02020603050405020304" pitchFamily="18" charset="0"/>
                          <a:cs typeface="Times New Roman" panose="02020603050405020304" pitchFamily="18" charset="0"/>
                        </a:rPr>
                        <a:t>:</a:t>
                      </a:r>
                    </a:p>
                    <a:p>
                      <a:pPr marL="0" marR="0" lvl="0" indent="0" algn="just" defTabSz="914400" rtl="0" eaLnBrk="1" fontAlgn="base" latinLnBrk="0" hangingPunct="1">
                        <a:lnSpc>
                          <a:spcPct val="110000"/>
                        </a:lnSpc>
                        <a:spcBef>
                          <a:spcPts val="200"/>
                        </a:spcBef>
                        <a:spcAft>
                          <a:spcPts val="200"/>
                        </a:spcAft>
                        <a:buClrTx/>
                        <a:buSzTx/>
                        <a:buFontTx/>
                        <a:buNone/>
                        <a:tabLst>
                          <a:tab pos="269875" algn="r"/>
                          <a:tab pos="358775" algn="l"/>
                          <a:tab pos="2519363" algn="l"/>
                          <a:tab pos="3240088" algn="l"/>
                          <a:tab pos="4410075" algn="ctr"/>
                        </a:tabLst>
                      </a:pPr>
                      <a:r>
                        <a:rPr kumimoji="0" lang="en-US" sz="2000" b="0" i="1" u="none" strike="noStrike" cap="none" normalizeH="0" baseline="0" dirty="0">
                          <a:ln>
                            <a:noFill/>
                          </a:ln>
                          <a:solidFill>
                            <a:srgbClr val="8000FF"/>
                          </a:solidFill>
                          <a:effectLst/>
                          <a:latin typeface="Times New Roman" panose="02020603050405020304" pitchFamily="18" charset="0"/>
                          <a:cs typeface="Times New Roman" panose="02020603050405020304" pitchFamily="18" charset="0"/>
                        </a:rPr>
                        <a:t>	</a:t>
                      </a:r>
                      <a:r>
                        <a:rPr kumimoji="0" lang="en-US" sz="2000" b="0" i="1" u="none" strike="noStrike" cap="none" normalizeH="0" baseline="0" dirty="0" err="1">
                          <a:ln>
                            <a:noFill/>
                          </a:ln>
                          <a:solidFill>
                            <a:srgbClr val="8000FF"/>
                          </a:solidFill>
                          <a:effectLst/>
                          <a:latin typeface="Times New Roman" panose="02020603050405020304" pitchFamily="18" charset="0"/>
                          <a:cs typeface="Times New Roman" panose="02020603050405020304" pitchFamily="18" charset="0"/>
                        </a:rPr>
                        <a:t>Các</a:t>
                      </a:r>
                      <a:r>
                        <a:rPr kumimoji="0" lang="en-US" sz="2000" b="0" i="1" u="none" strike="noStrike" cap="none" normalizeH="0" baseline="0" dirty="0">
                          <a:ln>
                            <a:noFill/>
                          </a:ln>
                          <a:solidFill>
                            <a:srgbClr val="8000FF"/>
                          </a:solidFill>
                          <a:effectLst/>
                          <a:latin typeface="Times New Roman" panose="02020603050405020304" pitchFamily="18" charset="0"/>
                          <a:cs typeface="Times New Roman" panose="02020603050405020304" pitchFamily="18" charset="0"/>
                        </a:rPr>
                        <a:t> </a:t>
                      </a:r>
                      <a:r>
                        <a:rPr kumimoji="0" lang="en-US" sz="2000" b="0" i="1" u="none" strike="noStrike" cap="none" normalizeH="0" baseline="0" dirty="0" err="1">
                          <a:ln>
                            <a:noFill/>
                          </a:ln>
                          <a:solidFill>
                            <a:srgbClr val="8000FF"/>
                          </a:solidFill>
                          <a:effectLst/>
                          <a:latin typeface="Times New Roman" panose="02020603050405020304" pitchFamily="18" charset="0"/>
                          <a:cs typeface="Times New Roman" panose="02020603050405020304" pitchFamily="18" charset="0"/>
                        </a:rPr>
                        <a:t>khoản</a:t>
                      </a:r>
                      <a:r>
                        <a:rPr kumimoji="0" lang="en-US" sz="2000" b="0" i="1" u="none" strike="noStrike" cap="none" normalizeH="0" baseline="0" dirty="0">
                          <a:ln>
                            <a:noFill/>
                          </a:ln>
                          <a:solidFill>
                            <a:srgbClr val="8000FF"/>
                          </a:solidFill>
                          <a:effectLst/>
                          <a:latin typeface="Times New Roman" panose="02020603050405020304" pitchFamily="18" charset="0"/>
                          <a:cs typeface="Times New Roman" panose="02020603050405020304" pitchFamily="18" charset="0"/>
                        </a:rPr>
                        <a:t> </a:t>
                      </a:r>
                      <a:r>
                        <a:rPr kumimoji="0" lang="en-US" sz="2000" b="0" i="1" u="none" strike="noStrike" cap="none" normalizeH="0" baseline="0" dirty="0" err="1">
                          <a:ln>
                            <a:noFill/>
                          </a:ln>
                          <a:solidFill>
                            <a:srgbClr val="8000FF"/>
                          </a:solidFill>
                          <a:effectLst/>
                          <a:latin typeface="Times New Roman" panose="02020603050405020304" pitchFamily="18" charset="0"/>
                          <a:cs typeface="Times New Roman" panose="02020603050405020304" pitchFamily="18" charset="0"/>
                        </a:rPr>
                        <a:t>trả</a:t>
                      </a:r>
                      <a:r>
                        <a:rPr kumimoji="0" lang="en-US" sz="2000" b="0" i="1" u="none" strike="noStrike" cap="none" normalizeH="0" baseline="0" dirty="0">
                          <a:ln>
                            <a:noFill/>
                          </a:ln>
                          <a:solidFill>
                            <a:srgbClr val="8000FF"/>
                          </a:solidFill>
                          <a:effectLst/>
                          <a:latin typeface="Times New Roman" panose="02020603050405020304" pitchFamily="18" charset="0"/>
                          <a:cs typeface="Times New Roman" panose="02020603050405020304" pitchFamily="18" charset="0"/>
                        </a:rPr>
                        <a:t> </a:t>
                      </a:r>
                      <a:r>
                        <a:rPr kumimoji="0" lang="en-US" sz="2000" b="0" i="1" u="none" strike="noStrike" cap="none" normalizeH="0" baseline="0" dirty="0" err="1">
                          <a:ln>
                            <a:noFill/>
                          </a:ln>
                          <a:solidFill>
                            <a:srgbClr val="8000FF"/>
                          </a:solidFill>
                          <a:effectLst/>
                          <a:latin typeface="Times New Roman" panose="02020603050405020304" pitchFamily="18" charset="0"/>
                          <a:cs typeface="Times New Roman" panose="02020603050405020304" pitchFamily="18" charset="0"/>
                        </a:rPr>
                        <a:t>trước</a:t>
                      </a:r>
                      <a:r>
                        <a:rPr kumimoji="0" lang="en-US" sz="2000" b="0" i="1" u="none" strike="noStrike" cap="none" normalizeH="0" baseline="0" dirty="0">
                          <a:ln>
                            <a:noFill/>
                          </a:ln>
                          <a:solidFill>
                            <a:srgbClr val="8000FF"/>
                          </a:solidFill>
                          <a:effectLst/>
                          <a:latin typeface="Times New Roman" panose="02020603050405020304" pitchFamily="18" charset="0"/>
                          <a:cs typeface="Times New Roman" panose="02020603050405020304" pitchFamily="18" charset="0"/>
                        </a:rPr>
                        <a:t> </a:t>
                      </a:r>
                      <a:r>
                        <a:rPr kumimoji="0" lang="en-US" sz="2000" b="0" i="1" u="none" strike="noStrike" cap="none" normalizeH="0" baseline="0" dirty="0" err="1">
                          <a:ln>
                            <a:noFill/>
                          </a:ln>
                          <a:solidFill>
                            <a:srgbClr val="8000FF"/>
                          </a:solidFill>
                          <a:effectLst/>
                          <a:latin typeface="Times New Roman" panose="02020603050405020304" pitchFamily="18" charset="0"/>
                          <a:cs typeface="Times New Roman" panose="02020603050405020304" pitchFamily="18" charset="0"/>
                        </a:rPr>
                        <a:t>cho</a:t>
                      </a:r>
                      <a:r>
                        <a:rPr kumimoji="0" lang="en-US" sz="2000" b="0" i="1" u="none" strike="noStrike" cap="none" normalizeH="0" baseline="0" dirty="0">
                          <a:ln>
                            <a:noFill/>
                          </a:ln>
                          <a:solidFill>
                            <a:srgbClr val="8000FF"/>
                          </a:solidFill>
                          <a:effectLst/>
                          <a:latin typeface="Times New Roman" panose="02020603050405020304" pitchFamily="18" charset="0"/>
                          <a:cs typeface="Times New Roman" panose="02020603050405020304" pitchFamily="18" charset="0"/>
                        </a:rPr>
                        <a:t> </a:t>
                      </a:r>
                      <a:r>
                        <a:rPr kumimoji="0" lang="en-US" sz="2000" b="0" i="1" u="none" strike="noStrike" cap="none" normalizeH="0" baseline="0" dirty="0" err="1">
                          <a:ln>
                            <a:noFill/>
                          </a:ln>
                          <a:solidFill>
                            <a:srgbClr val="8000FF"/>
                          </a:solidFill>
                          <a:effectLst/>
                          <a:latin typeface="Times New Roman" panose="02020603050405020304" pitchFamily="18" charset="0"/>
                          <a:cs typeface="Times New Roman" panose="02020603050405020304" pitchFamily="18" charset="0"/>
                        </a:rPr>
                        <a:t>người</a:t>
                      </a:r>
                      <a:r>
                        <a:rPr kumimoji="0" lang="en-US" sz="2000" b="0" i="1" u="none" strike="noStrike" cap="none" normalizeH="0" baseline="0" dirty="0">
                          <a:ln>
                            <a:noFill/>
                          </a:ln>
                          <a:solidFill>
                            <a:srgbClr val="8000FF"/>
                          </a:solidFill>
                          <a:effectLst/>
                          <a:latin typeface="Times New Roman" panose="02020603050405020304" pitchFamily="18" charset="0"/>
                          <a:cs typeface="Times New Roman" panose="02020603050405020304" pitchFamily="18" charset="0"/>
                        </a:rPr>
                        <a:t> </a:t>
                      </a:r>
                      <a:r>
                        <a:rPr kumimoji="0" lang="en-US" sz="2000" b="0" i="1" u="none" strike="noStrike" cap="none" normalizeH="0" baseline="0" dirty="0" err="1">
                          <a:ln>
                            <a:noFill/>
                          </a:ln>
                          <a:solidFill>
                            <a:srgbClr val="8000FF"/>
                          </a:solidFill>
                          <a:effectLst/>
                          <a:latin typeface="Times New Roman" panose="02020603050405020304" pitchFamily="18" charset="0"/>
                          <a:cs typeface="Times New Roman" panose="02020603050405020304" pitchFamily="18" charset="0"/>
                        </a:rPr>
                        <a:t>bán</a:t>
                      </a:r>
                      <a:r>
                        <a:rPr kumimoji="0" lang="en-US" sz="2000" b="0" i="1" u="none" strike="noStrike" cap="none" normalizeH="0" baseline="0" dirty="0">
                          <a:ln>
                            <a:noFill/>
                          </a:ln>
                          <a:solidFill>
                            <a:srgbClr val="8000FF"/>
                          </a:solidFill>
                          <a:effectLst/>
                          <a:latin typeface="Times New Roman" panose="02020603050405020304" pitchFamily="18" charset="0"/>
                          <a:cs typeface="Times New Roman" panose="02020603050405020304" pitchFamily="18" charset="0"/>
                        </a:rPr>
                        <a:t> </a:t>
                      </a:r>
                      <a:r>
                        <a:rPr kumimoji="0" lang="en-US" sz="2000" b="0" i="1" u="none" strike="noStrike" cap="none" normalizeH="0" baseline="0" dirty="0" err="1">
                          <a:ln>
                            <a:noFill/>
                          </a:ln>
                          <a:solidFill>
                            <a:srgbClr val="8000FF"/>
                          </a:solidFill>
                          <a:effectLst/>
                          <a:latin typeface="Times New Roman" panose="02020603050405020304" pitchFamily="18" charset="0"/>
                          <a:cs typeface="Times New Roman" panose="02020603050405020304" pitchFamily="18" charset="0"/>
                        </a:rPr>
                        <a:t>và</a:t>
                      </a:r>
                      <a:r>
                        <a:rPr kumimoji="0" lang="en-US" sz="2000" b="0" i="1" u="none" strike="noStrike" cap="none" normalizeH="0" baseline="0" dirty="0">
                          <a:ln>
                            <a:noFill/>
                          </a:ln>
                          <a:solidFill>
                            <a:srgbClr val="8000FF"/>
                          </a:solidFill>
                          <a:effectLst/>
                          <a:latin typeface="Times New Roman" panose="02020603050405020304" pitchFamily="18" charset="0"/>
                          <a:cs typeface="Times New Roman" panose="02020603050405020304" pitchFamily="18" charset="0"/>
                        </a:rPr>
                        <a:t> </a:t>
                      </a:r>
                      <a:r>
                        <a:rPr kumimoji="0" lang="en-US" sz="2000" b="0" i="1" u="none" strike="noStrike" cap="none" normalizeH="0" baseline="0" dirty="0" err="1">
                          <a:ln>
                            <a:noFill/>
                          </a:ln>
                          <a:solidFill>
                            <a:srgbClr val="8000FF"/>
                          </a:solidFill>
                          <a:effectLst/>
                          <a:latin typeface="Times New Roman" panose="02020603050405020304" pitchFamily="18" charset="0"/>
                          <a:cs typeface="Times New Roman" panose="02020603050405020304" pitchFamily="18" charset="0"/>
                        </a:rPr>
                        <a:t>các</a:t>
                      </a:r>
                      <a:r>
                        <a:rPr kumimoji="0" lang="en-US" sz="2000" b="0" i="1" u="none" strike="noStrike" cap="none" normalizeH="0" baseline="0" dirty="0">
                          <a:ln>
                            <a:noFill/>
                          </a:ln>
                          <a:solidFill>
                            <a:srgbClr val="8000FF"/>
                          </a:solidFill>
                          <a:effectLst/>
                          <a:latin typeface="Times New Roman" panose="02020603050405020304" pitchFamily="18" charset="0"/>
                          <a:cs typeface="Times New Roman" panose="02020603050405020304" pitchFamily="18" charset="0"/>
                        </a:rPr>
                        <a:t> </a:t>
                      </a:r>
                      <a:r>
                        <a:rPr kumimoji="0" lang="en-US" sz="2000" b="0" i="1" u="none" strike="noStrike" cap="none" normalizeH="0" baseline="0" dirty="0" err="1">
                          <a:ln>
                            <a:noFill/>
                          </a:ln>
                          <a:solidFill>
                            <a:srgbClr val="8000FF"/>
                          </a:solidFill>
                          <a:effectLst/>
                          <a:latin typeface="Times New Roman" panose="02020603050405020304" pitchFamily="18" charset="0"/>
                          <a:cs typeface="Times New Roman" panose="02020603050405020304" pitchFamily="18" charset="0"/>
                        </a:rPr>
                        <a:t>khoản</a:t>
                      </a:r>
                      <a:r>
                        <a:rPr kumimoji="0" lang="en-US" sz="2000" b="0" i="1" u="none" strike="noStrike" cap="none" normalizeH="0" baseline="0" dirty="0">
                          <a:ln>
                            <a:noFill/>
                          </a:ln>
                          <a:solidFill>
                            <a:srgbClr val="8000FF"/>
                          </a:solidFill>
                          <a:effectLst/>
                          <a:latin typeface="Times New Roman" panose="02020603050405020304" pitchFamily="18" charset="0"/>
                          <a:cs typeface="Times New Roman" panose="02020603050405020304" pitchFamily="18" charset="0"/>
                        </a:rPr>
                        <a:t> chi </a:t>
                      </a:r>
                      <a:r>
                        <a:rPr kumimoji="0" lang="en-US" sz="2000" b="0" i="1" u="none" strike="noStrike" cap="none" normalizeH="0" baseline="0" dirty="0" err="1">
                          <a:ln>
                            <a:noFill/>
                          </a:ln>
                          <a:solidFill>
                            <a:srgbClr val="8000FF"/>
                          </a:solidFill>
                          <a:effectLst/>
                          <a:latin typeface="Times New Roman" panose="02020603050405020304" pitchFamily="18" charset="0"/>
                          <a:cs typeface="Times New Roman" panose="02020603050405020304" pitchFamily="18" charset="0"/>
                        </a:rPr>
                        <a:t>phí</a:t>
                      </a:r>
                      <a:r>
                        <a:rPr kumimoji="0" lang="en-US" sz="2000" b="0" i="1" u="none" strike="noStrike" cap="none" normalizeH="0" baseline="0" dirty="0">
                          <a:ln>
                            <a:noFill/>
                          </a:ln>
                          <a:solidFill>
                            <a:srgbClr val="8000FF"/>
                          </a:solidFill>
                          <a:effectLst/>
                          <a:latin typeface="Times New Roman" panose="02020603050405020304" pitchFamily="18" charset="0"/>
                          <a:cs typeface="Times New Roman" panose="02020603050405020304" pitchFamily="18" charset="0"/>
                        </a:rPr>
                        <a:t> </a:t>
                      </a:r>
                      <a:r>
                        <a:rPr kumimoji="0" lang="en-US" sz="2000" b="0" i="1" u="none" strike="noStrike" cap="none" normalizeH="0" baseline="0" dirty="0" err="1">
                          <a:ln>
                            <a:noFill/>
                          </a:ln>
                          <a:solidFill>
                            <a:srgbClr val="8000FF"/>
                          </a:solidFill>
                          <a:effectLst/>
                          <a:latin typeface="Times New Roman" panose="02020603050405020304" pitchFamily="18" charset="0"/>
                          <a:cs typeface="Times New Roman" panose="02020603050405020304" pitchFamily="18" charset="0"/>
                        </a:rPr>
                        <a:t>trả</a:t>
                      </a:r>
                      <a:r>
                        <a:rPr kumimoji="0" lang="en-US" sz="2000" b="0" i="1" u="none" strike="noStrike" cap="none" normalizeH="0" baseline="0" dirty="0">
                          <a:ln>
                            <a:noFill/>
                          </a:ln>
                          <a:solidFill>
                            <a:srgbClr val="8000FF"/>
                          </a:solidFill>
                          <a:effectLst/>
                          <a:latin typeface="Times New Roman" panose="02020603050405020304" pitchFamily="18" charset="0"/>
                          <a:cs typeface="Times New Roman" panose="02020603050405020304" pitchFamily="18" charset="0"/>
                        </a:rPr>
                        <a:t> </a:t>
                      </a:r>
                      <a:r>
                        <a:rPr kumimoji="0" lang="en-US" sz="2000" b="0" i="1" u="none" strike="noStrike" cap="none" normalizeH="0" baseline="0" dirty="0" err="1">
                          <a:ln>
                            <a:noFill/>
                          </a:ln>
                          <a:solidFill>
                            <a:srgbClr val="8000FF"/>
                          </a:solidFill>
                          <a:effectLst/>
                          <a:latin typeface="Times New Roman" panose="02020603050405020304" pitchFamily="18" charset="0"/>
                          <a:cs typeface="Times New Roman" panose="02020603050405020304" pitchFamily="18" charset="0"/>
                        </a:rPr>
                        <a:t>trước</a:t>
                      </a:r>
                      <a:r>
                        <a:rPr kumimoji="0" lang="en-US" sz="2000" b="0" i="1" u="none" strike="noStrike" cap="none" normalizeH="0" baseline="0" dirty="0">
                          <a:ln>
                            <a:noFill/>
                          </a:ln>
                          <a:solidFill>
                            <a:srgbClr val="8000FF"/>
                          </a:solidFill>
                          <a:effectLst/>
                          <a:latin typeface="Times New Roman" panose="02020603050405020304" pitchFamily="18" charset="0"/>
                          <a:cs typeface="Times New Roman" panose="02020603050405020304" pitchFamily="18" charset="0"/>
                        </a:rPr>
                        <a:t> </a:t>
                      </a:r>
                      <a:r>
                        <a:rPr kumimoji="0" lang="en-US" sz="2000" b="0" i="1" u="none" strike="noStrike" cap="none" normalizeH="0" baseline="0" dirty="0" err="1">
                          <a:ln>
                            <a:noFill/>
                          </a:ln>
                          <a:solidFill>
                            <a:srgbClr val="8000FF"/>
                          </a:solidFill>
                          <a:effectLst/>
                          <a:latin typeface="Times New Roman" panose="02020603050405020304" pitchFamily="18" charset="0"/>
                          <a:cs typeface="Times New Roman" panose="02020603050405020304" pitchFamily="18" charset="0"/>
                        </a:rPr>
                        <a:t>bằng</a:t>
                      </a:r>
                      <a:r>
                        <a:rPr kumimoji="0" lang="en-US" sz="2000" b="0" i="1" u="none" strike="noStrike" cap="none" normalizeH="0" baseline="0" dirty="0">
                          <a:ln>
                            <a:noFill/>
                          </a:ln>
                          <a:solidFill>
                            <a:srgbClr val="8000FF"/>
                          </a:solidFill>
                          <a:effectLst/>
                          <a:latin typeface="Times New Roman" panose="02020603050405020304" pitchFamily="18" charset="0"/>
                          <a:cs typeface="Times New Roman" panose="02020603050405020304" pitchFamily="18" charset="0"/>
                        </a:rPr>
                        <a:t> </a:t>
                      </a:r>
                      <a:r>
                        <a:rPr kumimoji="0" lang="en-US" sz="2000" b="0" i="1" u="none" strike="noStrike" cap="none" normalizeH="0" baseline="0" dirty="0" err="1">
                          <a:ln>
                            <a:noFill/>
                          </a:ln>
                          <a:solidFill>
                            <a:srgbClr val="8000FF"/>
                          </a:solidFill>
                          <a:effectLst/>
                          <a:latin typeface="Times New Roman" panose="02020603050405020304" pitchFamily="18" charset="0"/>
                          <a:cs typeface="Times New Roman" panose="02020603050405020304" pitchFamily="18" charset="0"/>
                        </a:rPr>
                        <a:t>ngoại</a:t>
                      </a:r>
                      <a:r>
                        <a:rPr kumimoji="0" lang="en-US" sz="2000" b="0" i="1" u="none" strike="noStrike" cap="none" normalizeH="0" baseline="0" dirty="0">
                          <a:ln>
                            <a:noFill/>
                          </a:ln>
                          <a:solidFill>
                            <a:srgbClr val="8000FF"/>
                          </a:solidFill>
                          <a:effectLst/>
                          <a:latin typeface="Times New Roman" panose="02020603050405020304" pitchFamily="18" charset="0"/>
                          <a:cs typeface="Times New Roman" panose="02020603050405020304" pitchFamily="18" charset="0"/>
                        </a:rPr>
                        <a:t> </a:t>
                      </a:r>
                      <a:r>
                        <a:rPr kumimoji="0" lang="en-US" sz="2000" b="0" i="1" u="none" strike="noStrike" cap="none" normalizeH="0" baseline="0" dirty="0" err="1">
                          <a:ln>
                            <a:noFill/>
                          </a:ln>
                          <a:solidFill>
                            <a:srgbClr val="8000FF"/>
                          </a:solidFill>
                          <a:effectLst/>
                          <a:latin typeface="Times New Roman" panose="02020603050405020304" pitchFamily="18" charset="0"/>
                          <a:cs typeface="Times New Roman" panose="02020603050405020304" pitchFamily="18" charset="0"/>
                        </a:rPr>
                        <a:t>tệ</a:t>
                      </a:r>
                      <a:r>
                        <a:rPr kumimoji="0" lang="en-US" sz="2000" b="0" i="1" u="none" strike="noStrike" cap="none" normalizeH="0" baseline="0" dirty="0">
                          <a:ln>
                            <a:noFill/>
                          </a:ln>
                          <a:solidFill>
                            <a:srgbClr val="8000FF"/>
                          </a:solidFill>
                          <a:effectLst/>
                          <a:latin typeface="Times New Roman" panose="02020603050405020304" pitchFamily="18" charset="0"/>
                          <a:cs typeface="Times New Roman" panose="02020603050405020304" pitchFamily="18" charset="0"/>
                        </a:rPr>
                        <a:t> </a:t>
                      </a:r>
                      <a:r>
                        <a:rPr kumimoji="0" lang="en-US" sz="2000" b="0" i="1" u="none" strike="noStrike" cap="none" normalizeH="0" baseline="0" dirty="0" err="1">
                          <a:ln>
                            <a:noFill/>
                          </a:ln>
                          <a:solidFill>
                            <a:srgbClr val="8000FF"/>
                          </a:solidFill>
                          <a:effectLst/>
                          <a:latin typeface="Times New Roman" panose="02020603050405020304" pitchFamily="18" charset="0"/>
                          <a:cs typeface="Times New Roman" panose="02020603050405020304" pitchFamily="18" charset="0"/>
                        </a:rPr>
                        <a:t>không</a:t>
                      </a:r>
                      <a:r>
                        <a:rPr kumimoji="0" lang="en-US" sz="2000" b="0" i="1" u="none" strike="noStrike" cap="none" normalizeH="0" baseline="0" dirty="0">
                          <a:ln>
                            <a:noFill/>
                          </a:ln>
                          <a:solidFill>
                            <a:srgbClr val="8000FF"/>
                          </a:solidFill>
                          <a:effectLst/>
                          <a:latin typeface="Times New Roman" panose="02020603050405020304" pitchFamily="18" charset="0"/>
                          <a:cs typeface="Times New Roman" panose="02020603050405020304" pitchFamily="18" charset="0"/>
                        </a:rPr>
                        <a:t> </a:t>
                      </a:r>
                      <a:r>
                        <a:rPr kumimoji="0" lang="en-US" sz="2000" b="0" i="1" u="none" strike="noStrike" cap="none" normalizeH="0" baseline="0" dirty="0" err="1">
                          <a:ln>
                            <a:noFill/>
                          </a:ln>
                          <a:solidFill>
                            <a:srgbClr val="8000FF"/>
                          </a:solidFill>
                          <a:effectLst/>
                          <a:latin typeface="Times New Roman" panose="02020603050405020304" pitchFamily="18" charset="0"/>
                          <a:cs typeface="Times New Roman" panose="02020603050405020304" pitchFamily="18" charset="0"/>
                        </a:rPr>
                        <a:t>thu</a:t>
                      </a:r>
                      <a:r>
                        <a:rPr kumimoji="0" lang="en-US" sz="2000" b="0" i="1" u="none" strike="noStrike" cap="none" normalizeH="0" baseline="0" dirty="0">
                          <a:ln>
                            <a:noFill/>
                          </a:ln>
                          <a:solidFill>
                            <a:srgbClr val="8000FF"/>
                          </a:solidFill>
                          <a:effectLst/>
                          <a:latin typeface="Times New Roman" panose="02020603050405020304" pitchFamily="18" charset="0"/>
                          <a:cs typeface="Times New Roman" panose="02020603050405020304" pitchFamily="18" charset="0"/>
                        </a:rPr>
                        <a:t> </a:t>
                      </a:r>
                      <a:r>
                        <a:rPr kumimoji="0" lang="en-US" sz="2000" b="0" i="1" u="none" strike="noStrike" cap="none" normalizeH="0" baseline="0" dirty="0" err="1">
                          <a:ln>
                            <a:noFill/>
                          </a:ln>
                          <a:solidFill>
                            <a:srgbClr val="8000FF"/>
                          </a:solidFill>
                          <a:effectLst/>
                          <a:latin typeface="Times New Roman" panose="02020603050405020304" pitchFamily="18" charset="0"/>
                          <a:cs typeface="Times New Roman" panose="02020603050405020304" pitchFamily="18" charset="0"/>
                        </a:rPr>
                        <a:t>lại</a:t>
                      </a:r>
                      <a:r>
                        <a:rPr kumimoji="0" lang="en-US" sz="2000" b="0" i="1" u="none" strike="noStrike" cap="none" normalizeH="0" baseline="0" dirty="0">
                          <a:ln>
                            <a:noFill/>
                          </a:ln>
                          <a:solidFill>
                            <a:srgbClr val="8000FF"/>
                          </a:solidFill>
                          <a:effectLst/>
                          <a:latin typeface="Times New Roman" panose="02020603050405020304" pitchFamily="18" charset="0"/>
                          <a:cs typeface="Times New Roman" panose="02020603050405020304" pitchFamily="18" charset="0"/>
                        </a:rPr>
                        <a:t> </a:t>
                      </a:r>
                      <a:r>
                        <a:rPr kumimoji="0" lang="en-US" sz="2000" b="0" i="1" u="none" strike="noStrike" cap="none" normalizeH="0" baseline="0" dirty="0" err="1">
                          <a:ln>
                            <a:noFill/>
                          </a:ln>
                          <a:solidFill>
                            <a:srgbClr val="8000FF"/>
                          </a:solidFill>
                          <a:effectLst/>
                          <a:latin typeface="Times New Roman" panose="02020603050405020304" pitchFamily="18" charset="0"/>
                          <a:cs typeface="Times New Roman" panose="02020603050405020304" pitchFamily="18" charset="0"/>
                        </a:rPr>
                        <a:t>tiền</a:t>
                      </a:r>
                      <a:endParaRPr kumimoji="0" lang="en-US" sz="2000" b="0" i="1" u="none" strike="noStrike" cap="none" normalizeH="0" baseline="0" dirty="0">
                        <a:ln>
                          <a:noFill/>
                        </a:ln>
                        <a:solidFill>
                          <a:srgbClr val="8000FF"/>
                        </a:solidFill>
                        <a:effectLst/>
                        <a:latin typeface="Times New Roman" panose="02020603050405020304" pitchFamily="18" charset="0"/>
                        <a:cs typeface="Times New Roman" panose="02020603050405020304" pitchFamily="18" charset="0"/>
                      </a:endParaRPr>
                    </a:p>
                    <a:p>
                      <a:pPr marL="0" marR="0" lvl="0" indent="0" algn="just" defTabSz="914400" rtl="0" eaLnBrk="1" fontAlgn="base" latinLnBrk="0" hangingPunct="1">
                        <a:lnSpc>
                          <a:spcPct val="110000"/>
                        </a:lnSpc>
                        <a:spcBef>
                          <a:spcPts val="200"/>
                        </a:spcBef>
                        <a:spcAft>
                          <a:spcPts val="200"/>
                        </a:spcAft>
                        <a:buClrTx/>
                        <a:buSzTx/>
                        <a:buFontTx/>
                        <a:buNone/>
                        <a:tabLst>
                          <a:tab pos="269875" algn="r"/>
                          <a:tab pos="358775" algn="l"/>
                          <a:tab pos="2519363" algn="l"/>
                          <a:tab pos="3240088" algn="l"/>
                          <a:tab pos="4410075" algn="ctr"/>
                        </a:tabLst>
                      </a:pPr>
                      <a:r>
                        <a:rPr kumimoji="0" lang="en-US" sz="2000" b="0" i="1" u="none" strike="noStrike" cap="none" normalizeH="0" baseline="0" dirty="0">
                          <a:ln>
                            <a:noFill/>
                          </a:ln>
                          <a:solidFill>
                            <a:srgbClr val="8000FF"/>
                          </a:solidFill>
                          <a:effectLst/>
                          <a:latin typeface="Times New Roman" panose="02020603050405020304" pitchFamily="18" charset="0"/>
                          <a:cs typeface="Times New Roman" panose="02020603050405020304" pitchFamily="18" charset="0"/>
                        </a:rPr>
                        <a:t>	</a:t>
                      </a:r>
                      <a:r>
                        <a:rPr kumimoji="0" lang="en-US" sz="2000" b="0" i="1" u="none" strike="noStrike" cap="none" normalizeH="0" baseline="0" dirty="0" err="1">
                          <a:ln>
                            <a:noFill/>
                          </a:ln>
                          <a:solidFill>
                            <a:srgbClr val="8000FF"/>
                          </a:solidFill>
                          <a:effectLst/>
                          <a:latin typeface="Times New Roman" panose="02020603050405020304" pitchFamily="18" charset="0"/>
                          <a:cs typeface="Times New Roman" panose="02020603050405020304" pitchFamily="18" charset="0"/>
                        </a:rPr>
                        <a:t>Các</a:t>
                      </a:r>
                      <a:r>
                        <a:rPr kumimoji="0" lang="en-US" sz="2000" b="0" i="1" u="none" strike="noStrike" cap="none" normalizeH="0" baseline="0" dirty="0">
                          <a:ln>
                            <a:noFill/>
                          </a:ln>
                          <a:solidFill>
                            <a:srgbClr val="8000FF"/>
                          </a:solidFill>
                          <a:effectLst/>
                          <a:latin typeface="Times New Roman" panose="02020603050405020304" pitchFamily="18" charset="0"/>
                          <a:cs typeface="Times New Roman" panose="02020603050405020304" pitchFamily="18" charset="0"/>
                        </a:rPr>
                        <a:t> </a:t>
                      </a:r>
                      <a:r>
                        <a:rPr kumimoji="0" lang="en-US" sz="2000" b="0" i="1" u="none" strike="noStrike" cap="none" normalizeH="0" baseline="0" dirty="0" err="1">
                          <a:ln>
                            <a:noFill/>
                          </a:ln>
                          <a:solidFill>
                            <a:srgbClr val="8000FF"/>
                          </a:solidFill>
                          <a:effectLst/>
                          <a:latin typeface="Times New Roman" panose="02020603050405020304" pitchFamily="18" charset="0"/>
                          <a:cs typeface="Times New Roman" panose="02020603050405020304" pitchFamily="18" charset="0"/>
                        </a:rPr>
                        <a:t>khoản</a:t>
                      </a:r>
                      <a:r>
                        <a:rPr kumimoji="0" lang="en-US" sz="2000" b="0" i="1" u="none" strike="noStrike" cap="none" normalizeH="0" baseline="0" dirty="0">
                          <a:ln>
                            <a:noFill/>
                          </a:ln>
                          <a:solidFill>
                            <a:srgbClr val="8000FF"/>
                          </a:solidFill>
                          <a:effectLst/>
                          <a:latin typeface="Times New Roman" panose="02020603050405020304" pitchFamily="18" charset="0"/>
                          <a:cs typeface="Times New Roman" panose="02020603050405020304" pitchFamily="18" charset="0"/>
                        </a:rPr>
                        <a:t> </a:t>
                      </a:r>
                      <a:r>
                        <a:rPr kumimoji="0" lang="en-US" sz="2000" b="0" i="1" u="none" strike="noStrike" cap="none" normalizeH="0" baseline="0" dirty="0" err="1">
                          <a:ln>
                            <a:noFill/>
                          </a:ln>
                          <a:solidFill>
                            <a:srgbClr val="8000FF"/>
                          </a:solidFill>
                          <a:effectLst/>
                          <a:latin typeface="Times New Roman" panose="02020603050405020304" pitchFamily="18" charset="0"/>
                          <a:cs typeface="Times New Roman" panose="02020603050405020304" pitchFamily="18" charset="0"/>
                        </a:rPr>
                        <a:t>người</a:t>
                      </a:r>
                      <a:r>
                        <a:rPr kumimoji="0" lang="en-US" sz="2000" b="0" i="1" u="none" strike="noStrike" cap="none" normalizeH="0" baseline="0" dirty="0">
                          <a:ln>
                            <a:noFill/>
                          </a:ln>
                          <a:solidFill>
                            <a:srgbClr val="8000FF"/>
                          </a:solidFill>
                          <a:effectLst/>
                          <a:latin typeface="Times New Roman" panose="02020603050405020304" pitchFamily="18" charset="0"/>
                          <a:cs typeface="Times New Roman" panose="02020603050405020304" pitchFamily="18" charset="0"/>
                        </a:rPr>
                        <a:t> </a:t>
                      </a:r>
                      <a:r>
                        <a:rPr kumimoji="0" lang="en-US" sz="2000" b="0" i="1" u="none" strike="noStrike" cap="none" normalizeH="0" baseline="0" dirty="0" err="1">
                          <a:ln>
                            <a:noFill/>
                          </a:ln>
                          <a:solidFill>
                            <a:srgbClr val="8000FF"/>
                          </a:solidFill>
                          <a:effectLst/>
                          <a:latin typeface="Times New Roman" panose="02020603050405020304" pitchFamily="18" charset="0"/>
                          <a:cs typeface="Times New Roman" panose="02020603050405020304" pitchFamily="18" charset="0"/>
                        </a:rPr>
                        <a:t>mua</a:t>
                      </a:r>
                      <a:r>
                        <a:rPr kumimoji="0" lang="en-US" sz="2000" b="0" i="1" u="none" strike="noStrike" cap="none" normalizeH="0" baseline="0" dirty="0">
                          <a:ln>
                            <a:noFill/>
                          </a:ln>
                          <a:solidFill>
                            <a:srgbClr val="8000FF"/>
                          </a:solidFill>
                          <a:effectLst/>
                          <a:latin typeface="Times New Roman" panose="02020603050405020304" pitchFamily="18" charset="0"/>
                          <a:cs typeface="Times New Roman" panose="02020603050405020304" pitchFamily="18" charset="0"/>
                        </a:rPr>
                        <a:t> </a:t>
                      </a:r>
                      <a:r>
                        <a:rPr kumimoji="0" lang="en-US" sz="2000" b="0" i="1" u="none" strike="noStrike" cap="none" normalizeH="0" baseline="0" dirty="0" err="1">
                          <a:ln>
                            <a:noFill/>
                          </a:ln>
                          <a:solidFill>
                            <a:srgbClr val="8000FF"/>
                          </a:solidFill>
                          <a:effectLst/>
                          <a:latin typeface="Times New Roman" panose="02020603050405020304" pitchFamily="18" charset="0"/>
                          <a:cs typeface="Times New Roman" panose="02020603050405020304" pitchFamily="18" charset="0"/>
                        </a:rPr>
                        <a:t>trả</a:t>
                      </a:r>
                      <a:r>
                        <a:rPr kumimoji="0" lang="en-US" sz="2000" b="0" i="1" u="none" strike="noStrike" cap="none" normalizeH="0" baseline="0" dirty="0">
                          <a:ln>
                            <a:noFill/>
                          </a:ln>
                          <a:solidFill>
                            <a:srgbClr val="8000FF"/>
                          </a:solidFill>
                          <a:effectLst/>
                          <a:latin typeface="Times New Roman" panose="02020603050405020304" pitchFamily="18" charset="0"/>
                          <a:cs typeface="Times New Roman" panose="02020603050405020304" pitchFamily="18" charset="0"/>
                        </a:rPr>
                        <a:t> </a:t>
                      </a:r>
                      <a:r>
                        <a:rPr kumimoji="0" lang="en-US" sz="2000" b="0" i="1" u="none" strike="noStrike" cap="none" normalizeH="0" baseline="0" dirty="0" err="1">
                          <a:ln>
                            <a:noFill/>
                          </a:ln>
                          <a:solidFill>
                            <a:srgbClr val="8000FF"/>
                          </a:solidFill>
                          <a:effectLst/>
                          <a:latin typeface="Times New Roman" panose="02020603050405020304" pitchFamily="18" charset="0"/>
                          <a:cs typeface="Times New Roman" panose="02020603050405020304" pitchFamily="18" charset="0"/>
                        </a:rPr>
                        <a:t>tiền</a:t>
                      </a:r>
                      <a:r>
                        <a:rPr kumimoji="0" lang="en-US" sz="2000" b="0" i="1" u="none" strike="noStrike" cap="none" normalizeH="0" baseline="0" dirty="0">
                          <a:ln>
                            <a:noFill/>
                          </a:ln>
                          <a:solidFill>
                            <a:srgbClr val="8000FF"/>
                          </a:solidFill>
                          <a:effectLst/>
                          <a:latin typeface="Times New Roman" panose="02020603050405020304" pitchFamily="18" charset="0"/>
                          <a:cs typeface="Times New Roman" panose="02020603050405020304" pitchFamily="18" charset="0"/>
                        </a:rPr>
                        <a:t> </a:t>
                      </a:r>
                      <a:r>
                        <a:rPr kumimoji="0" lang="en-US" sz="2000" b="0" i="1" u="none" strike="noStrike" cap="none" normalizeH="0" baseline="0" dirty="0" err="1">
                          <a:ln>
                            <a:noFill/>
                          </a:ln>
                          <a:solidFill>
                            <a:srgbClr val="8000FF"/>
                          </a:solidFill>
                          <a:effectLst/>
                          <a:latin typeface="Times New Roman" panose="02020603050405020304" pitchFamily="18" charset="0"/>
                          <a:cs typeface="Times New Roman" panose="02020603050405020304" pitchFamily="18" charset="0"/>
                        </a:rPr>
                        <a:t>trước</a:t>
                      </a:r>
                      <a:r>
                        <a:rPr kumimoji="0" lang="en-US" sz="2000" b="0" i="1" u="none" strike="noStrike" cap="none" normalizeH="0" baseline="0" dirty="0">
                          <a:ln>
                            <a:noFill/>
                          </a:ln>
                          <a:solidFill>
                            <a:srgbClr val="8000FF"/>
                          </a:solidFill>
                          <a:effectLst/>
                          <a:latin typeface="Times New Roman" panose="02020603050405020304" pitchFamily="18" charset="0"/>
                          <a:cs typeface="Times New Roman" panose="02020603050405020304" pitchFamily="18" charset="0"/>
                        </a:rPr>
                        <a:t> </a:t>
                      </a:r>
                      <a:r>
                        <a:rPr kumimoji="0" lang="en-US" sz="2000" b="0" i="1" u="none" strike="noStrike" cap="none" normalizeH="0" baseline="0" dirty="0" err="1">
                          <a:ln>
                            <a:noFill/>
                          </a:ln>
                          <a:solidFill>
                            <a:srgbClr val="8000FF"/>
                          </a:solidFill>
                          <a:effectLst/>
                          <a:latin typeface="Times New Roman" panose="02020603050405020304" pitchFamily="18" charset="0"/>
                          <a:cs typeface="Times New Roman" panose="02020603050405020304" pitchFamily="18" charset="0"/>
                        </a:rPr>
                        <a:t>và</a:t>
                      </a:r>
                      <a:r>
                        <a:rPr kumimoji="0" lang="en-US" sz="2000" b="0" i="1" u="none" strike="noStrike" cap="none" normalizeH="0" baseline="0" dirty="0">
                          <a:ln>
                            <a:noFill/>
                          </a:ln>
                          <a:solidFill>
                            <a:srgbClr val="8000FF"/>
                          </a:solidFill>
                          <a:effectLst/>
                          <a:latin typeface="Times New Roman" panose="02020603050405020304" pitchFamily="18" charset="0"/>
                          <a:cs typeface="Times New Roman" panose="02020603050405020304" pitchFamily="18" charset="0"/>
                        </a:rPr>
                        <a:t> </a:t>
                      </a:r>
                      <a:r>
                        <a:rPr kumimoji="0" lang="en-US" sz="2000" b="0" i="1" u="none" strike="noStrike" cap="none" normalizeH="0" baseline="0" dirty="0" err="1">
                          <a:ln>
                            <a:noFill/>
                          </a:ln>
                          <a:solidFill>
                            <a:srgbClr val="8000FF"/>
                          </a:solidFill>
                          <a:effectLst/>
                          <a:latin typeface="Times New Roman" panose="02020603050405020304" pitchFamily="18" charset="0"/>
                          <a:cs typeface="Times New Roman" panose="02020603050405020304" pitchFamily="18" charset="0"/>
                        </a:rPr>
                        <a:t>các</a:t>
                      </a:r>
                      <a:r>
                        <a:rPr kumimoji="0" lang="en-US" sz="2000" b="0" i="1" u="none" strike="noStrike" cap="none" normalizeH="0" baseline="0" dirty="0">
                          <a:ln>
                            <a:noFill/>
                          </a:ln>
                          <a:solidFill>
                            <a:srgbClr val="8000FF"/>
                          </a:solidFill>
                          <a:effectLst/>
                          <a:latin typeface="Times New Roman" panose="02020603050405020304" pitchFamily="18" charset="0"/>
                          <a:cs typeface="Times New Roman" panose="02020603050405020304" pitchFamily="18" charset="0"/>
                        </a:rPr>
                        <a:t> </a:t>
                      </a:r>
                      <a:r>
                        <a:rPr kumimoji="0" lang="en-US" sz="2000" b="0" i="1" u="none" strike="noStrike" cap="none" normalizeH="0" baseline="0" dirty="0" err="1">
                          <a:ln>
                            <a:noFill/>
                          </a:ln>
                          <a:solidFill>
                            <a:srgbClr val="8000FF"/>
                          </a:solidFill>
                          <a:effectLst/>
                          <a:latin typeface="Times New Roman" panose="02020603050405020304" pitchFamily="18" charset="0"/>
                          <a:cs typeface="Times New Roman" panose="02020603050405020304" pitchFamily="18" charset="0"/>
                        </a:rPr>
                        <a:t>khoản</a:t>
                      </a:r>
                      <a:r>
                        <a:rPr kumimoji="0" lang="en-US" sz="2000" b="0" i="1" u="none" strike="noStrike" cap="none" normalizeH="0" baseline="0" dirty="0">
                          <a:ln>
                            <a:noFill/>
                          </a:ln>
                          <a:solidFill>
                            <a:srgbClr val="8000FF"/>
                          </a:solidFill>
                          <a:effectLst/>
                          <a:latin typeface="Times New Roman" panose="02020603050405020304" pitchFamily="18" charset="0"/>
                          <a:cs typeface="Times New Roman" panose="02020603050405020304" pitchFamily="18" charset="0"/>
                        </a:rPr>
                        <a:t> </a:t>
                      </a:r>
                      <a:r>
                        <a:rPr kumimoji="0" lang="en-US" sz="2000" b="0" i="1" u="none" strike="noStrike" cap="none" normalizeH="0" baseline="0" dirty="0" err="1">
                          <a:ln>
                            <a:noFill/>
                          </a:ln>
                          <a:solidFill>
                            <a:srgbClr val="8000FF"/>
                          </a:solidFill>
                          <a:effectLst/>
                          <a:latin typeface="Times New Roman" panose="02020603050405020304" pitchFamily="18" charset="0"/>
                          <a:cs typeface="Times New Roman" panose="02020603050405020304" pitchFamily="18" charset="0"/>
                        </a:rPr>
                        <a:t>doanh</a:t>
                      </a:r>
                      <a:r>
                        <a:rPr kumimoji="0" lang="en-US" sz="2000" b="0" i="1" u="none" strike="noStrike" cap="none" normalizeH="0" baseline="0" dirty="0">
                          <a:ln>
                            <a:noFill/>
                          </a:ln>
                          <a:solidFill>
                            <a:srgbClr val="8000FF"/>
                          </a:solidFill>
                          <a:effectLst/>
                          <a:latin typeface="Times New Roman" panose="02020603050405020304" pitchFamily="18" charset="0"/>
                          <a:cs typeface="Times New Roman" panose="02020603050405020304" pitchFamily="18" charset="0"/>
                        </a:rPr>
                        <a:t> </a:t>
                      </a:r>
                      <a:r>
                        <a:rPr kumimoji="0" lang="en-US" sz="2000" b="0" i="1" u="none" strike="noStrike" cap="none" normalizeH="0" baseline="0" dirty="0" err="1">
                          <a:ln>
                            <a:noFill/>
                          </a:ln>
                          <a:solidFill>
                            <a:srgbClr val="8000FF"/>
                          </a:solidFill>
                          <a:effectLst/>
                          <a:latin typeface="Times New Roman" panose="02020603050405020304" pitchFamily="18" charset="0"/>
                          <a:cs typeface="Times New Roman" panose="02020603050405020304" pitchFamily="18" charset="0"/>
                        </a:rPr>
                        <a:t>thu</a:t>
                      </a:r>
                      <a:r>
                        <a:rPr kumimoji="0" lang="en-US" sz="2000" b="0" i="1" u="none" strike="noStrike" cap="none" normalizeH="0" baseline="0" dirty="0">
                          <a:ln>
                            <a:noFill/>
                          </a:ln>
                          <a:solidFill>
                            <a:srgbClr val="8000FF"/>
                          </a:solidFill>
                          <a:effectLst/>
                          <a:latin typeface="Times New Roman" panose="02020603050405020304" pitchFamily="18" charset="0"/>
                          <a:cs typeface="Times New Roman" panose="02020603050405020304" pitchFamily="18" charset="0"/>
                        </a:rPr>
                        <a:t> </a:t>
                      </a:r>
                      <a:r>
                        <a:rPr kumimoji="0" lang="en-US" sz="2000" b="0" i="1" u="none" strike="noStrike" cap="none" normalizeH="0" baseline="0" dirty="0" err="1">
                          <a:ln>
                            <a:noFill/>
                          </a:ln>
                          <a:solidFill>
                            <a:srgbClr val="8000FF"/>
                          </a:solidFill>
                          <a:effectLst/>
                          <a:latin typeface="Times New Roman" panose="02020603050405020304" pitchFamily="18" charset="0"/>
                          <a:cs typeface="Times New Roman" panose="02020603050405020304" pitchFamily="18" charset="0"/>
                        </a:rPr>
                        <a:t>nhận</a:t>
                      </a:r>
                      <a:r>
                        <a:rPr kumimoji="0" lang="en-US" sz="2000" b="0" i="1" u="none" strike="noStrike" cap="none" normalizeH="0" baseline="0" dirty="0">
                          <a:ln>
                            <a:noFill/>
                          </a:ln>
                          <a:solidFill>
                            <a:srgbClr val="8000FF"/>
                          </a:solidFill>
                          <a:effectLst/>
                          <a:latin typeface="Times New Roman" panose="02020603050405020304" pitchFamily="18" charset="0"/>
                          <a:cs typeface="Times New Roman" panose="02020603050405020304" pitchFamily="18" charset="0"/>
                        </a:rPr>
                        <a:t> </a:t>
                      </a:r>
                      <a:r>
                        <a:rPr kumimoji="0" lang="en-US" sz="2000" b="0" i="1" u="none" strike="noStrike" cap="none" normalizeH="0" baseline="0" dirty="0" err="1">
                          <a:ln>
                            <a:noFill/>
                          </a:ln>
                          <a:solidFill>
                            <a:srgbClr val="8000FF"/>
                          </a:solidFill>
                          <a:effectLst/>
                          <a:latin typeface="Times New Roman" panose="02020603050405020304" pitchFamily="18" charset="0"/>
                          <a:cs typeface="Times New Roman" panose="02020603050405020304" pitchFamily="18" charset="0"/>
                        </a:rPr>
                        <a:t>trước</a:t>
                      </a:r>
                      <a:r>
                        <a:rPr kumimoji="0" lang="en-US" sz="2000" b="0" i="1" u="none" strike="noStrike" cap="none" normalizeH="0" baseline="0" dirty="0">
                          <a:ln>
                            <a:noFill/>
                          </a:ln>
                          <a:solidFill>
                            <a:srgbClr val="8000FF"/>
                          </a:solidFill>
                          <a:effectLst/>
                          <a:latin typeface="Times New Roman" panose="02020603050405020304" pitchFamily="18" charset="0"/>
                          <a:cs typeface="Times New Roman" panose="02020603050405020304" pitchFamily="18" charset="0"/>
                        </a:rPr>
                        <a:t> </a:t>
                      </a:r>
                      <a:r>
                        <a:rPr kumimoji="0" lang="en-US" sz="2000" b="0" i="1" u="none" strike="noStrike" cap="none" normalizeH="0" baseline="0" dirty="0" err="1">
                          <a:ln>
                            <a:noFill/>
                          </a:ln>
                          <a:solidFill>
                            <a:srgbClr val="8000FF"/>
                          </a:solidFill>
                          <a:effectLst/>
                          <a:latin typeface="Times New Roman" panose="02020603050405020304" pitchFamily="18" charset="0"/>
                          <a:cs typeface="Times New Roman" panose="02020603050405020304" pitchFamily="18" charset="0"/>
                        </a:rPr>
                        <a:t>bằng</a:t>
                      </a:r>
                      <a:r>
                        <a:rPr kumimoji="0" lang="en-US" sz="2000" b="0" i="1" u="none" strike="noStrike" cap="none" normalizeH="0" baseline="0" dirty="0">
                          <a:ln>
                            <a:noFill/>
                          </a:ln>
                          <a:solidFill>
                            <a:srgbClr val="8000FF"/>
                          </a:solidFill>
                          <a:effectLst/>
                          <a:latin typeface="Times New Roman" panose="02020603050405020304" pitchFamily="18" charset="0"/>
                          <a:cs typeface="Times New Roman" panose="02020603050405020304" pitchFamily="18" charset="0"/>
                        </a:rPr>
                        <a:t> </a:t>
                      </a:r>
                      <a:r>
                        <a:rPr kumimoji="0" lang="en-US" sz="2000" b="0" i="1" u="none" strike="noStrike" cap="none" normalizeH="0" baseline="0" dirty="0" err="1">
                          <a:ln>
                            <a:noFill/>
                          </a:ln>
                          <a:solidFill>
                            <a:srgbClr val="8000FF"/>
                          </a:solidFill>
                          <a:effectLst/>
                          <a:latin typeface="Times New Roman" panose="02020603050405020304" pitchFamily="18" charset="0"/>
                          <a:cs typeface="Times New Roman" panose="02020603050405020304" pitchFamily="18" charset="0"/>
                        </a:rPr>
                        <a:t>ngoại</a:t>
                      </a:r>
                      <a:r>
                        <a:rPr kumimoji="0" lang="en-US" sz="2000" b="0" i="1" u="none" strike="noStrike" cap="none" normalizeH="0" baseline="0" dirty="0">
                          <a:ln>
                            <a:noFill/>
                          </a:ln>
                          <a:solidFill>
                            <a:srgbClr val="8000FF"/>
                          </a:solidFill>
                          <a:effectLst/>
                          <a:latin typeface="Times New Roman" panose="02020603050405020304" pitchFamily="18" charset="0"/>
                          <a:cs typeface="Times New Roman" panose="02020603050405020304" pitchFamily="18" charset="0"/>
                        </a:rPr>
                        <a:t> </a:t>
                      </a:r>
                      <a:r>
                        <a:rPr kumimoji="0" lang="en-US" sz="2000" b="0" i="1" u="none" strike="noStrike" cap="none" normalizeH="0" baseline="0" dirty="0" err="1">
                          <a:ln>
                            <a:noFill/>
                          </a:ln>
                          <a:solidFill>
                            <a:srgbClr val="8000FF"/>
                          </a:solidFill>
                          <a:effectLst/>
                          <a:latin typeface="Times New Roman" panose="02020603050405020304" pitchFamily="18" charset="0"/>
                          <a:cs typeface="Times New Roman" panose="02020603050405020304" pitchFamily="18" charset="0"/>
                        </a:rPr>
                        <a:t>tệ</a:t>
                      </a:r>
                      <a:r>
                        <a:rPr kumimoji="0" lang="en-US" sz="2000" b="0" i="1" u="none" strike="noStrike" cap="none" normalizeH="0" baseline="0" dirty="0">
                          <a:ln>
                            <a:noFill/>
                          </a:ln>
                          <a:solidFill>
                            <a:srgbClr val="8000FF"/>
                          </a:solidFill>
                          <a:effectLst/>
                          <a:latin typeface="Times New Roman" panose="02020603050405020304" pitchFamily="18" charset="0"/>
                          <a:cs typeface="Times New Roman" panose="02020603050405020304" pitchFamily="18" charset="0"/>
                        </a:rPr>
                        <a:t> </a:t>
                      </a:r>
                      <a:r>
                        <a:rPr kumimoji="0" lang="en-US" sz="2000" b="0" i="1" u="none" strike="noStrike" cap="none" normalizeH="0" baseline="0" dirty="0" err="1">
                          <a:ln>
                            <a:noFill/>
                          </a:ln>
                          <a:solidFill>
                            <a:srgbClr val="8000FF"/>
                          </a:solidFill>
                          <a:effectLst/>
                          <a:latin typeface="Times New Roman" panose="02020603050405020304" pitchFamily="18" charset="0"/>
                          <a:cs typeface="Times New Roman" panose="02020603050405020304" pitchFamily="18" charset="0"/>
                        </a:rPr>
                        <a:t>không</a:t>
                      </a:r>
                      <a:r>
                        <a:rPr kumimoji="0" lang="en-US" sz="2000" b="0" i="1" u="none" strike="noStrike" cap="none" normalizeH="0" baseline="0" dirty="0">
                          <a:ln>
                            <a:noFill/>
                          </a:ln>
                          <a:solidFill>
                            <a:srgbClr val="8000FF"/>
                          </a:solidFill>
                          <a:effectLst/>
                          <a:latin typeface="Times New Roman" panose="02020603050405020304" pitchFamily="18" charset="0"/>
                          <a:cs typeface="Times New Roman" panose="02020603050405020304" pitchFamily="18" charset="0"/>
                        </a:rPr>
                        <a:t> </a:t>
                      </a:r>
                      <a:r>
                        <a:rPr kumimoji="0" lang="en-US" sz="2000" b="0" i="1" u="none" strike="noStrike" cap="none" normalizeH="0" baseline="0" dirty="0" err="1">
                          <a:ln>
                            <a:noFill/>
                          </a:ln>
                          <a:solidFill>
                            <a:srgbClr val="8000FF"/>
                          </a:solidFill>
                          <a:effectLst/>
                          <a:latin typeface="Times New Roman" panose="02020603050405020304" pitchFamily="18" charset="0"/>
                          <a:cs typeface="Times New Roman" panose="02020603050405020304" pitchFamily="18" charset="0"/>
                        </a:rPr>
                        <a:t>thu</a:t>
                      </a:r>
                      <a:r>
                        <a:rPr kumimoji="0" lang="en-US" sz="2000" b="0" i="1" u="none" strike="noStrike" cap="none" normalizeH="0" baseline="0" dirty="0">
                          <a:ln>
                            <a:noFill/>
                          </a:ln>
                          <a:solidFill>
                            <a:srgbClr val="8000FF"/>
                          </a:solidFill>
                          <a:effectLst/>
                          <a:latin typeface="Times New Roman" panose="02020603050405020304" pitchFamily="18" charset="0"/>
                          <a:cs typeface="Times New Roman" panose="02020603050405020304" pitchFamily="18" charset="0"/>
                        </a:rPr>
                        <a:t> </a:t>
                      </a:r>
                      <a:r>
                        <a:rPr kumimoji="0" lang="en-US" sz="2000" b="0" i="1" u="none" strike="noStrike" cap="none" normalizeH="0" baseline="0" dirty="0" err="1">
                          <a:ln>
                            <a:noFill/>
                          </a:ln>
                          <a:solidFill>
                            <a:srgbClr val="8000FF"/>
                          </a:solidFill>
                          <a:effectLst/>
                          <a:latin typeface="Times New Roman" panose="02020603050405020304" pitchFamily="18" charset="0"/>
                          <a:cs typeface="Times New Roman" panose="02020603050405020304" pitchFamily="18" charset="0"/>
                        </a:rPr>
                        <a:t>lại</a:t>
                      </a:r>
                      <a:r>
                        <a:rPr kumimoji="0" lang="en-US" sz="2000" b="0" i="1" u="none" strike="noStrike" cap="none" normalizeH="0" baseline="0" dirty="0">
                          <a:ln>
                            <a:noFill/>
                          </a:ln>
                          <a:solidFill>
                            <a:srgbClr val="8000FF"/>
                          </a:solidFill>
                          <a:effectLst/>
                          <a:latin typeface="Times New Roman" panose="02020603050405020304" pitchFamily="18" charset="0"/>
                          <a:cs typeface="Times New Roman" panose="02020603050405020304" pitchFamily="18" charset="0"/>
                        </a:rPr>
                        <a:t> </a:t>
                      </a:r>
                      <a:r>
                        <a:rPr kumimoji="0" lang="en-US" sz="2000" b="0" i="1" u="none" strike="noStrike" cap="none" normalizeH="0" baseline="0" dirty="0" err="1">
                          <a:ln>
                            <a:noFill/>
                          </a:ln>
                          <a:solidFill>
                            <a:srgbClr val="8000FF"/>
                          </a:solidFill>
                          <a:effectLst/>
                          <a:latin typeface="Times New Roman" panose="02020603050405020304" pitchFamily="18" charset="0"/>
                          <a:cs typeface="Times New Roman" panose="02020603050405020304" pitchFamily="18" charset="0"/>
                        </a:rPr>
                        <a:t>tiền</a:t>
                      </a:r>
                      <a:endParaRPr kumimoji="0" lang="en-US" sz="2000" b="0" i="1" u="none" strike="noStrike" cap="none" normalizeH="0" baseline="0" dirty="0">
                        <a:ln>
                          <a:noFill/>
                        </a:ln>
                        <a:solidFill>
                          <a:srgbClr val="8000FF"/>
                        </a:solidFill>
                        <a:effectLst/>
                        <a:latin typeface="Times New Roman" panose="02020603050405020304" pitchFamily="18" charset="0"/>
                        <a:cs typeface="Times New Roman" panose="02020603050405020304" pitchFamily="18" charset="0"/>
                      </a:endParaRPr>
                    </a:p>
                  </a:txBody>
                  <a:tcPr marL="54726" marR="5472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3ECFF"/>
                    </a:solidFill>
                  </a:tcPr>
                </a:tc>
                <a:tc>
                  <a:txBody>
                    <a:bodyPr/>
                    <a:lstStyle>
                      <a:lvl1pPr>
                        <a:spcBef>
                          <a:spcPct val="20000"/>
                        </a:spcBef>
                        <a:tabLst>
                          <a:tab pos="269875" algn="r"/>
                          <a:tab pos="358775" algn="l"/>
                          <a:tab pos="2519363" algn="l"/>
                          <a:tab pos="3240088" algn="l"/>
                          <a:tab pos="4410075" algn="ctr"/>
                        </a:tabLst>
                        <a:defRPr sz="2800">
                          <a:solidFill>
                            <a:schemeClr val="tx1"/>
                          </a:solidFill>
                          <a:latin typeface="Arial" panose="020B0604020202020204" pitchFamily="34" charset="0"/>
                        </a:defRPr>
                      </a:lvl1pPr>
                      <a:lvl2pPr marL="742950" indent="-285750">
                        <a:spcBef>
                          <a:spcPct val="20000"/>
                        </a:spcBef>
                        <a:tabLst>
                          <a:tab pos="269875" algn="r"/>
                          <a:tab pos="358775" algn="l"/>
                          <a:tab pos="2519363" algn="l"/>
                          <a:tab pos="3240088" algn="l"/>
                          <a:tab pos="4410075" algn="ctr"/>
                        </a:tabLst>
                        <a:defRPr sz="2400">
                          <a:solidFill>
                            <a:schemeClr val="tx1"/>
                          </a:solidFill>
                          <a:latin typeface="Arial" panose="020B0604020202020204" pitchFamily="34" charset="0"/>
                        </a:defRPr>
                      </a:lvl2pPr>
                      <a:lvl3pPr marL="1143000" indent="-228600">
                        <a:spcBef>
                          <a:spcPct val="20000"/>
                        </a:spcBef>
                        <a:tabLst>
                          <a:tab pos="269875" algn="r"/>
                          <a:tab pos="358775" algn="l"/>
                          <a:tab pos="2519363" algn="l"/>
                          <a:tab pos="3240088" algn="l"/>
                          <a:tab pos="4410075" algn="ctr"/>
                        </a:tabLst>
                        <a:defRPr sz="2000">
                          <a:solidFill>
                            <a:schemeClr val="tx1"/>
                          </a:solidFill>
                          <a:latin typeface="Arial" panose="020B0604020202020204" pitchFamily="34" charset="0"/>
                        </a:defRPr>
                      </a:lvl3pPr>
                      <a:lvl4pPr marL="16002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4pPr>
                      <a:lvl5pPr marL="20574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5pPr>
                      <a:lvl6pPr marL="25146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6pPr>
                      <a:lvl7pPr marL="29718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7pPr>
                      <a:lvl8pPr marL="34290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8pPr>
                      <a:lvl9pPr marL="38862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9pPr>
                    </a:lstStyle>
                    <a:p>
                      <a:pPr marL="0" marR="0" lvl="0" indent="0" algn="just" defTabSz="914400" rtl="0" eaLnBrk="1" fontAlgn="base" latinLnBrk="0" hangingPunct="1">
                        <a:lnSpc>
                          <a:spcPct val="110000"/>
                        </a:lnSpc>
                        <a:spcBef>
                          <a:spcPts val="200"/>
                        </a:spcBef>
                        <a:spcAft>
                          <a:spcPts val="200"/>
                        </a:spcAft>
                        <a:buClrTx/>
                        <a:buSzTx/>
                        <a:buFontTx/>
                        <a:buNone/>
                        <a:tabLst>
                          <a:tab pos="269875" algn="r"/>
                          <a:tab pos="358775" algn="l"/>
                          <a:tab pos="2519363" algn="l"/>
                          <a:tab pos="3240088" algn="l"/>
                          <a:tab pos="4410075" algn="ctr"/>
                        </a:tabLst>
                      </a:pPr>
                      <a:r>
                        <a:rPr kumimoji="0" lang="en-US" sz="20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Là</a:t>
                      </a: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0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các</a:t>
                      </a: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0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khoản</a:t>
                      </a: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0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mục</a:t>
                      </a: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0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không</a:t>
                      </a: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0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phải</a:t>
                      </a: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0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là</a:t>
                      </a: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0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các</a:t>
                      </a: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0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khoản</a:t>
                      </a: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0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mục</a:t>
                      </a: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0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tiền</a:t>
                      </a: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0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tệ</a:t>
                      </a: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just" defTabSz="914400" rtl="0" eaLnBrk="1" fontAlgn="base" latinLnBrk="0" hangingPunct="1">
                        <a:lnSpc>
                          <a:spcPct val="110000"/>
                        </a:lnSpc>
                        <a:spcBef>
                          <a:spcPts val="200"/>
                        </a:spcBef>
                        <a:spcAft>
                          <a:spcPts val="200"/>
                        </a:spcAft>
                        <a:buClrTx/>
                        <a:buSzTx/>
                        <a:buFontTx/>
                        <a:buNone/>
                        <a:tabLst>
                          <a:tab pos="269875" algn="r"/>
                          <a:tab pos="358775" algn="l"/>
                          <a:tab pos="2519363" algn="l"/>
                          <a:tab pos="3240088" algn="l"/>
                          <a:tab pos="4410075" algn="ctr"/>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(VD: HTK, TSCĐ,…)</a:t>
                      </a:r>
                    </a:p>
                  </a:txBody>
                  <a:tcPr marL="54726" marR="5472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3ECFF"/>
                    </a:solidFill>
                  </a:tcPr>
                </a:tc>
                <a:extLst>
                  <a:ext uri="{0D108BD9-81ED-4DB2-BD59-A6C34878D82A}">
                    <a16:rowId xmlns:a16="http://schemas.microsoft.com/office/drawing/2014/main" val="10001"/>
                  </a:ext>
                </a:extLst>
              </a:tr>
            </a:tbl>
          </a:graphicData>
        </a:graphic>
      </p:graphicFrame>
      <p:sp>
        <p:nvSpPr>
          <p:cNvPr id="6" name="Rectangle 5"/>
          <p:cNvSpPr>
            <a:spLocks noChangeArrowheads="1"/>
          </p:cNvSpPr>
          <p:nvPr/>
        </p:nvSpPr>
        <p:spPr bwMode="auto">
          <a:xfrm>
            <a:off x="3792539" y="476250"/>
            <a:ext cx="6599237"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800" b="1">
                <a:solidFill>
                  <a:srgbClr val="FF0000"/>
                </a:solidFill>
                <a:latin typeface="Times New Roman" panose="02020603050405020304" pitchFamily="18" charset="0"/>
                <a:cs typeface="Times New Roman" panose="02020603050405020304" pitchFamily="18" charset="0"/>
              </a:rPr>
              <a:t>Cách</a:t>
            </a:r>
            <a:r>
              <a:rPr lang="en-US" altLang="en-US" b="1">
                <a:solidFill>
                  <a:srgbClr val="FF0000"/>
                </a:solidFill>
                <a:latin typeface="Times New Roman" panose="02020603050405020304" pitchFamily="18" charset="0"/>
                <a:cs typeface="Times New Roman" panose="02020603050405020304" pitchFamily="18" charset="0"/>
              </a:rPr>
              <a:t> xác định các khoản mục tiền tệ</a:t>
            </a:r>
          </a:p>
        </p:txBody>
      </p:sp>
    </p:spTree>
    <p:extLst>
      <p:ext uri="{BB962C8B-B14F-4D97-AF65-F5344CB8AC3E}">
        <p14:creationId xmlns:p14="http://schemas.microsoft.com/office/powerpoint/2010/main" val="1527034925"/>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nvGraphicFramePr>
        <p:xfrm>
          <a:off x="2279651" y="1160464"/>
          <a:ext cx="7885113" cy="4979987"/>
        </p:xfrm>
        <a:graphic>
          <a:graphicData uri="http://schemas.openxmlformats.org/drawingml/2006/table">
            <a:tbl>
              <a:tblPr/>
              <a:tblGrid>
                <a:gridCol w="1404082">
                  <a:extLst>
                    <a:ext uri="{9D8B030D-6E8A-4147-A177-3AD203B41FA5}">
                      <a16:colId xmlns:a16="http://schemas.microsoft.com/office/drawing/2014/main" val="20000"/>
                    </a:ext>
                  </a:extLst>
                </a:gridCol>
                <a:gridCol w="3780693">
                  <a:extLst>
                    <a:ext uri="{9D8B030D-6E8A-4147-A177-3AD203B41FA5}">
                      <a16:colId xmlns:a16="http://schemas.microsoft.com/office/drawing/2014/main" val="20001"/>
                    </a:ext>
                  </a:extLst>
                </a:gridCol>
                <a:gridCol w="2700338">
                  <a:extLst>
                    <a:ext uri="{9D8B030D-6E8A-4147-A177-3AD203B41FA5}">
                      <a16:colId xmlns:a16="http://schemas.microsoft.com/office/drawing/2014/main" val="20002"/>
                    </a:ext>
                  </a:extLst>
                </a:gridCol>
              </a:tblGrid>
              <a:tr h="704169">
                <a:tc>
                  <a:txBody>
                    <a:bodyPr/>
                    <a:lstStyle>
                      <a:lvl1pPr>
                        <a:spcBef>
                          <a:spcPct val="20000"/>
                        </a:spcBef>
                        <a:tabLst>
                          <a:tab pos="269875" algn="r"/>
                          <a:tab pos="358775" algn="l"/>
                          <a:tab pos="2519363" algn="l"/>
                          <a:tab pos="3240088" algn="l"/>
                          <a:tab pos="4410075" algn="ctr"/>
                        </a:tabLst>
                        <a:defRPr sz="2800">
                          <a:solidFill>
                            <a:schemeClr val="tx1"/>
                          </a:solidFill>
                          <a:latin typeface="Arial" panose="020B0604020202020204" pitchFamily="34" charset="0"/>
                        </a:defRPr>
                      </a:lvl1pPr>
                      <a:lvl2pPr marL="742950" indent="-285750">
                        <a:spcBef>
                          <a:spcPct val="20000"/>
                        </a:spcBef>
                        <a:tabLst>
                          <a:tab pos="269875" algn="r"/>
                          <a:tab pos="358775" algn="l"/>
                          <a:tab pos="2519363" algn="l"/>
                          <a:tab pos="3240088" algn="l"/>
                          <a:tab pos="4410075" algn="ctr"/>
                        </a:tabLst>
                        <a:defRPr sz="2400">
                          <a:solidFill>
                            <a:schemeClr val="tx1"/>
                          </a:solidFill>
                          <a:latin typeface="Arial" panose="020B0604020202020204" pitchFamily="34" charset="0"/>
                        </a:defRPr>
                      </a:lvl2pPr>
                      <a:lvl3pPr marL="1143000" indent="-228600">
                        <a:spcBef>
                          <a:spcPct val="20000"/>
                        </a:spcBef>
                        <a:tabLst>
                          <a:tab pos="269875" algn="r"/>
                          <a:tab pos="358775" algn="l"/>
                          <a:tab pos="2519363" algn="l"/>
                          <a:tab pos="3240088" algn="l"/>
                          <a:tab pos="4410075" algn="ctr"/>
                        </a:tabLst>
                        <a:defRPr sz="2000">
                          <a:solidFill>
                            <a:schemeClr val="tx1"/>
                          </a:solidFill>
                          <a:latin typeface="Arial" panose="020B0604020202020204" pitchFamily="34" charset="0"/>
                        </a:defRPr>
                      </a:lvl3pPr>
                      <a:lvl4pPr marL="16002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4pPr>
                      <a:lvl5pPr marL="20574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5pPr>
                      <a:lvl6pPr marL="25146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6pPr>
                      <a:lvl7pPr marL="29718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7pPr>
                      <a:lvl8pPr marL="34290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8pPr>
                      <a:lvl9pPr marL="38862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9pPr>
                    </a:lstStyle>
                    <a:p>
                      <a:pPr marL="0" marR="0" lvl="0" indent="0" algn="l" defTabSz="914400" rtl="0" eaLnBrk="1" fontAlgn="base" latinLnBrk="0" hangingPunct="1">
                        <a:lnSpc>
                          <a:spcPct val="110000"/>
                        </a:lnSpc>
                        <a:spcBef>
                          <a:spcPts val="200"/>
                        </a:spcBef>
                        <a:spcAft>
                          <a:spcPts val="200"/>
                        </a:spcAft>
                        <a:buClrTx/>
                        <a:buSzTx/>
                        <a:buFontTx/>
                        <a:buNone/>
                        <a:tabLst>
                          <a:tab pos="269875" algn="r"/>
                          <a:tab pos="358775" algn="l"/>
                          <a:tab pos="2519363" algn="l"/>
                          <a:tab pos="3240088" algn="l"/>
                          <a:tab pos="4410075" algn="ctr"/>
                        </a:tabLst>
                      </a:pPr>
                      <a:r>
                        <a:rPr kumimoji="0" lang="en-US" sz="21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Chỉ</a:t>
                      </a:r>
                      <a:r>
                        <a:rPr kumimoji="0" lang="en-US" sz="21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tiêu</a:t>
                      </a:r>
                      <a:endParaRPr kumimoji="0" lang="en-US" sz="21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marL="54726" marR="5472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tabLst>
                          <a:tab pos="269875" algn="r"/>
                          <a:tab pos="358775" algn="l"/>
                          <a:tab pos="2519363" algn="l"/>
                          <a:tab pos="3240088" algn="l"/>
                          <a:tab pos="4410075" algn="ctr"/>
                        </a:tabLst>
                        <a:defRPr sz="2800">
                          <a:solidFill>
                            <a:schemeClr val="tx1"/>
                          </a:solidFill>
                          <a:latin typeface="Arial" panose="020B0604020202020204" pitchFamily="34" charset="0"/>
                        </a:defRPr>
                      </a:lvl1pPr>
                      <a:lvl2pPr marL="742950" indent="-285750">
                        <a:spcBef>
                          <a:spcPct val="20000"/>
                        </a:spcBef>
                        <a:tabLst>
                          <a:tab pos="269875" algn="r"/>
                          <a:tab pos="358775" algn="l"/>
                          <a:tab pos="2519363" algn="l"/>
                          <a:tab pos="3240088" algn="l"/>
                          <a:tab pos="4410075" algn="ctr"/>
                        </a:tabLst>
                        <a:defRPr sz="2400">
                          <a:solidFill>
                            <a:schemeClr val="tx1"/>
                          </a:solidFill>
                          <a:latin typeface="Arial" panose="020B0604020202020204" pitchFamily="34" charset="0"/>
                        </a:defRPr>
                      </a:lvl2pPr>
                      <a:lvl3pPr marL="1143000" indent="-228600">
                        <a:spcBef>
                          <a:spcPct val="20000"/>
                        </a:spcBef>
                        <a:tabLst>
                          <a:tab pos="269875" algn="r"/>
                          <a:tab pos="358775" algn="l"/>
                          <a:tab pos="2519363" algn="l"/>
                          <a:tab pos="3240088" algn="l"/>
                          <a:tab pos="4410075" algn="ctr"/>
                        </a:tabLst>
                        <a:defRPr sz="2000">
                          <a:solidFill>
                            <a:schemeClr val="tx1"/>
                          </a:solidFill>
                          <a:latin typeface="Arial" panose="020B0604020202020204" pitchFamily="34" charset="0"/>
                        </a:defRPr>
                      </a:lvl3pPr>
                      <a:lvl4pPr marL="16002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4pPr>
                      <a:lvl5pPr marL="20574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5pPr>
                      <a:lvl6pPr marL="25146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6pPr>
                      <a:lvl7pPr marL="29718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7pPr>
                      <a:lvl8pPr marL="34290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8pPr>
                      <a:lvl9pPr marL="38862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9pPr>
                    </a:lstStyle>
                    <a:p>
                      <a:pPr marL="0" marR="0" lvl="0" indent="0" algn="ctr" defTabSz="914400" rtl="0" eaLnBrk="1" fontAlgn="base" latinLnBrk="0" hangingPunct="1">
                        <a:lnSpc>
                          <a:spcPct val="110000"/>
                        </a:lnSpc>
                        <a:spcBef>
                          <a:spcPts val="200"/>
                        </a:spcBef>
                        <a:spcAft>
                          <a:spcPts val="200"/>
                        </a:spcAft>
                        <a:buClrTx/>
                        <a:buSzTx/>
                        <a:buFontTx/>
                        <a:buNone/>
                        <a:tabLst>
                          <a:tab pos="269875" algn="r"/>
                          <a:tab pos="358775" algn="l"/>
                          <a:tab pos="2519363" algn="l"/>
                          <a:tab pos="3240088" algn="l"/>
                          <a:tab pos="4410075" algn="ctr"/>
                        </a:tabLst>
                      </a:pPr>
                      <a:r>
                        <a:rPr kumimoji="0" lang="en-US" sz="2100" b="1"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Các khoản mục tiền tệ </a:t>
                      </a:r>
                    </a:p>
                  </a:txBody>
                  <a:tcPr marL="54726" marR="5472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tabLst>
                          <a:tab pos="269875" algn="r"/>
                          <a:tab pos="358775" algn="l"/>
                          <a:tab pos="2519363" algn="l"/>
                          <a:tab pos="3240088" algn="l"/>
                          <a:tab pos="4410075" algn="ctr"/>
                        </a:tabLst>
                        <a:defRPr sz="2800">
                          <a:solidFill>
                            <a:schemeClr val="tx1"/>
                          </a:solidFill>
                          <a:latin typeface="Arial" panose="020B0604020202020204" pitchFamily="34" charset="0"/>
                        </a:defRPr>
                      </a:lvl1pPr>
                      <a:lvl2pPr marL="742950" indent="-285750">
                        <a:spcBef>
                          <a:spcPct val="20000"/>
                        </a:spcBef>
                        <a:tabLst>
                          <a:tab pos="269875" algn="r"/>
                          <a:tab pos="358775" algn="l"/>
                          <a:tab pos="2519363" algn="l"/>
                          <a:tab pos="3240088" algn="l"/>
                          <a:tab pos="4410075" algn="ctr"/>
                        </a:tabLst>
                        <a:defRPr sz="2400">
                          <a:solidFill>
                            <a:schemeClr val="tx1"/>
                          </a:solidFill>
                          <a:latin typeface="Arial" panose="020B0604020202020204" pitchFamily="34" charset="0"/>
                        </a:defRPr>
                      </a:lvl2pPr>
                      <a:lvl3pPr marL="1143000" indent="-228600">
                        <a:spcBef>
                          <a:spcPct val="20000"/>
                        </a:spcBef>
                        <a:tabLst>
                          <a:tab pos="269875" algn="r"/>
                          <a:tab pos="358775" algn="l"/>
                          <a:tab pos="2519363" algn="l"/>
                          <a:tab pos="3240088" algn="l"/>
                          <a:tab pos="4410075" algn="ctr"/>
                        </a:tabLst>
                        <a:defRPr sz="2000">
                          <a:solidFill>
                            <a:schemeClr val="tx1"/>
                          </a:solidFill>
                          <a:latin typeface="Arial" panose="020B0604020202020204" pitchFamily="34" charset="0"/>
                        </a:defRPr>
                      </a:lvl3pPr>
                      <a:lvl4pPr marL="16002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4pPr>
                      <a:lvl5pPr marL="20574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5pPr>
                      <a:lvl6pPr marL="25146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6pPr>
                      <a:lvl7pPr marL="29718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7pPr>
                      <a:lvl8pPr marL="34290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8pPr>
                      <a:lvl9pPr marL="38862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9pPr>
                    </a:lstStyle>
                    <a:p>
                      <a:pPr marL="0" marR="0" lvl="0" indent="0" algn="ctr" defTabSz="914400" rtl="0" eaLnBrk="1" fontAlgn="base" latinLnBrk="0" hangingPunct="1">
                        <a:lnSpc>
                          <a:spcPct val="110000"/>
                        </a:lnSpc>
                        <a:spcBef>
                          <a:spcPts val="200"/>
                        </a:spcBef>
                        <a:spcAft>
                          <a:spcPts val="200"/>
                        </a:spcAft>
                        <a:buClrTx/>
                        <a:buSzTx/>
                        <a:buFontTx/>
                        <a:buNone/>
                        <a:tabLst>
                          <a:tab pos="269875" algn="r"/>
                          <a:tab pos="358775" algn="l"/>
                          <a:tab pos="2519363" algn="l"/>
                          <a:tab pos="3240088" algn="l"/>
                          <a:tab pos="4410075" algn="ctr"/>
                        </a:tabLst>
                      </a:pPr>
                      <a:r>
                        <a:rPr kumimoji="0" lang="en-US" sz="2100" b="1"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Các khoản mục phi tiền tệ</a:t>
                      </a:r>
                    </a:p>
                  </a:txBody>
                  <a:tcPr marL="54726" marR="5472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2163312">
                <a:tc>
                  <a:txBody>
                    <a:bodyPr/>
                    <a:lstStyle>
                      <a:lvl1pPr>
                        <a:spcBef>
                          <a:spcPct val="20000"/>
                        </a:spcBef>
                        <a:tabLst>
                          <a:tab pos="269875" algn="r"/>
                          <a:tab pos="358775" algn="l"/>
                          <a:tab pos="2519363" algn="l"/>
                          <a:tab pos="3240088" algn="l"/>
                          <a:tab pos="4410075" algn="ctr"/>
                        </a:tabLst>
                        <a:defRPr sz="2800">
                          <a:solidFill>
                            <a:schemeClr val="tx1"/>
                          </a:solidFill>
                          <a:latin typeface="Arial" panose="020B0604020202020204" pitchFamily="34" charset="0"/>
                        </a:defRPr>
                      </a:lvl1pPr>
                      <a:lvl2pPr marL="742950" indent="-285750">
                        <a:spcBef>
                          <a:spcPct val="20000"/>
                        </a:spcBef>
                        <a:tabLst>
                          <a:tab pos="269875" algn="r"/>
                          <a:tab pos="358775" algn="l"/>
                          <a:tab pos="2519363" algn="l"/>
                          <a:tab pos="3240088" algn="l"/>
                          <a:tab pos="4410075" algn="ctr"/>
                        </a:tabLst>
                        <a:defRPr sz="2400">
                          <a:solidFill>
                            <a:schemeClr val="tx1"/>
                          </a:solidFill>
                          <a:latin typeface="Arial" panose="020B0604020202020204" pitchFamily="34" charset="0"/>
                        </a:defRPr>
                      </a:lvl2pPr>
                      <a:lvl3pPr marL="1143000" indent="-228600">
                        <a:spcBef>
                          <a:spcPct val="20000"/>
                        </a:spcBef>
                        <a:tabLst>
                          <a:tab pos="269875" algn="r"/>
                          <a:tab pos="358775" algn="l"/>
                          <a:tab pos="2519363" algn="l"/>
                          <a:tab pos="3240088" algn="l"/>
                          <a:tab pos="4410075" algn="ctr"/>
                        </a:tabLst>
                        <a:defRPr sz="2000">
                          <a:solidFill>
                            <a:schemeClr val="tx1"/>
                          </a:solidFill>
                          <a:latin typeface="Arial" panose="020B0604020202020204" pitchFamily="34" charset="0"/>
                        </a:defRPr>
                      </a:lvl3pPr>
                      <a:lvl4pPr marL="16002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4pPr>
                      <a:lvl5pPr marL="20574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5pPr>
                      <a:lvl6pPr marL="25146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6pPr>
                      <a:lvl7pPr marL="29718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7pPr>
                      <a:lvl8pPr marL="34290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8pPr>
                      <a:lvl9pPr marL="38862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9pPr>
                    </a:lstStyle>
                    <a:p>
                      <a:pPr marL="0" marR="0" lvl="0" indent="0" algn="just" defTabSz="914400" rtl="0" eaLnBrk="1" fontAlgn="base" latinLnBrk="0" hangingPunct="1">
                        <a:lnSpc>
                          <a:spcPct val="110000"/>
                        </a:lnSpc>
                        <a:spcBef>
                          <a:spcPts val="200"/>
                        </a:spcBef>
                        <a:spcAft>
                          <a:spcPts val="200"/>
                        </a:spcAft>
                        <a:buClrTx/>
                        <a:buSzTx/>
                        <a:buFontTx/>
                        <a:buNone/>
                        <a:tabLst>
                          <a:tab pos="269875" algn="r"/>
                          <a:tab pos="358775" algn="l"/>
                          <a:tab pos="2519363" algn="l"/>
                          <a:tab pos="3240088" algn="l"/>
                          <a:tab pos="4410075" algn="ctr"/>
                        </a:tabLst>
                      </a:pPr>
                      <a:r>
                        <a:rPr kumimoji="0" lang="en-US" sz="21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Tỷ</a:t>
                      </a:r>
                      <a:r>
                        <a:rPr kumimoji="0" lang="en-US" sz="21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giá</a:t>
                      </a:r>
                      <a:r>
                        <a:rPr kumimoji="0" lang="en-US" sz="21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ghi</a:t>
                      </a:r>
                      <a:r>
                        <a:rPr kumimoji="0" lang="en-US" sz="21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nhận</a:t>
                      </a:r>
                      <a:r>
                        <a:rPr kumimoji="0" lang="en-US" sz="21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p>
                  </a:txBody>
                  <a:tcPr marL="54726" marR="5472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tabLst>
                          <a:tab pos="269875" algn="r"/>
                          <a:tab pos="358775" algn="l"/>
                          <a:tab pos="2519363" algn="l"/>
                          <a:tab pos="3240088" algn="l"/>
                          <a:tab pos="4410075" algn="ctr"/>
                        </a:tabLst>
                        <a:defRPr sz="2800">
                          <a:solidFill>
                            <a:schemeClr val="tx1"/>
                          </a:solidFill>
                          <a:latin typeface="Arial" panose="020B0604020202020204" pitchFamily="34" charset="0"/>
                        </a:defRPr>
                      </a:lvl1pPr>
                      <a:lvl2pPr marL="742950" indent="-285750">
                        <a:spcBef>
                          <a:spcPct val="20000"/>
                        </a:spcBef>
                        <a:tabLst>
                          <a:tab pos="269875" algn="r"/>
                          <a:tab pos="358775" algn="l"/>
                          <a:tab pos="2519363" algn="l"/>
                          <a:tab pos="3240088" algn="l"/>
                          <a:tab pos="4410075" algn="ctr"/>
                        </a:tabLst>
                        <a:defRPr sz="2400">
                          <a:solidFill>
                            <a:schemeClr val="tx1"/>
                          </a:solidFill>
                          <a:latin typeface="Arial" panose="020B0604020202020204" pitchFamily="34" charset="0"/>
                        </a:defRPr>
                      </a:lvl2pPr>
                      <a:lvl3pPr marL="1143000" indent="-228600">
                        <a:spcBef>
                          <a:spcPct val="20000"/>
                        </a:spcBef>
                        <a:tabLst>
                          <a:tab pos="269875" algn="r"/>
                          <a:tab pos="358775" algn="l"/>
                          <a:tab pos="2519363" algn="l"/>
                          <a:tab pos="3240088" algn="l"/>
                          <a:tab pos="4410075" algn="ctr"/>
                        </a:tabLst>
                        <a:defRPr sz="2000">
                          <a:solidFill>
                            <a:schemeClr val="tx1"/>
                          </a:solidFill>
                          <a:latin typeface="Arial" panose="020B0604020202020204" pitchFamily="34" charset="0"/>
                        </a:defRPr>
                      </a:lvl3pPr>
                      <a:lvl4pPr marL="16002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4pPr>
                      <a:lvl5pPr marL="20574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5pPr>
                      <a:lvl6pPr marL="25146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6pPr>
                      <a:lvl7pPr marL="29718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7pPr>
                      <a:lvl8pPr marL="34290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8pPr>
                      <a:lvl9pPr marL="38862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9pPr>
                    </a:lstStyle>
                    <a:p>
                      <a:pPr marL="342900" marR="0" lvl="0" indent="-342900" algn="just" defTabSz="914400" rtl="0" eaLnBrk="1" fontAlgn="base" latinLnBrk="0" hangingPunct="1">
                        <a:lnSpc>
                          <a:spcPct val="110000"/>
                        </a:lnSpc>
                        <a:spcBef>
                          <a:spcPts val="200"/>
                        </a:spcBef>
                        <a:spcAft>
                          <a:spcPts val="200"/>
                        </a:spcAft>
                        <a:buClrTx/>
                        <a:buSzTx/>
                        <a:buFont typeface="Symbol" panose="05050102010706020507" pitchFamily="18" charset="2"/>
                        <a:buChar char=""/>
                        <a:tabLst>
                          <a:tab pos="269875" algn="r"/>
                          <a:tab pos="358775" algn="l"/>
                          <a:tab pos="2519363" algn="l"/>
                          <a:tab pos="3240088" algn="l"/>
                          <a:tab pos="4410075" algn="ctr"/>
                        </a:tabLst>
                      </a:pP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Khi</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hình</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thành</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phát</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sinh</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tăng</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ghi</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nhận</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theo</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tỷ</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giá</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ngày</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giao</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dịch</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(TG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mua</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TG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bán</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p>
                      <a:pPr marL="342900" marR="0" lvl="0" indent="-342900" algn="just" defTabSz="914400" rtl="0" eaLnBrk="1" fontAlgn="base" latinLnBrk="0" hangingPunct="1">
                        <a:lnSpc>
                          <a:spcPct val="110000"/>
                        </a:lnSpc>
                        <a:spcBef>
                          <a:spcPts val="200"/>
                        </a:spcBef>
                        <a:spcAft>
                          <a:spcPts val="200"/>
                        </a:spcAft>
                        <a:buClrTx/>
                        <a:buSzTx/>
                        <a:buFont typeface="Symbol" panose="05050102010706020507" pitchFamily="18" charset="2"/>
                        <a:buChar char=""/>
                        <a:tabLst>
                          <a:tab pos="269875" algn="r"/>
                          <a:tab pos="358775" algn="l"/>
                          <a:tab pos="2519363" algn="l"/>
                          <a:tab pos="3240088" algn="l"/>
                          <a:tab pos="4410075" algn="ctr"/>
                        </a:tabLst>
                      </a:pP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Khi</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sử</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dụng</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phát</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sinh</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giảm</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theo</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tỷ</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giá</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ghi</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sổ</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kế</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toán</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txBody>
                  <a:tcPr marL="54726" marR="5472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AF6FF"/>
                    </a:solidFill>
                  </a:tcPr>
                </a:tc>
                <a:tc>
                  <a:txBody>
                    <a:bodyPr/>
                    <a:lstStyle>
                      <a:lvl1pPr>
                        <a:spcBef>
                          <a:spcPct val="20000"/>
                        </a:spcBef>
                        <a:tabLst>
                          <a:tab pos="269875" algn="r"/>
                          <a:tab pos="358775" algn="l"/>
                          <a:tab pos="2519363" algn="l"/>
                          <a:tab pos="3240088" algn="l"/>
                          <a:tab pos="4410075" algn="ctr"/>
                        </a:tabLst>
                        <a:defRPr sz="2800">
                          <a:solidFill>
                            <a:schemeClr val="tx1"/>
                          </a:solidFill>
                          <a:latin typeface="Arial" panose="020B0604020202020204" pitchFamily="34" charset="0"/>
                        </a:defRPr>
                      </a:lvl1pPr>
                      <a:lvl2pPr marL="742950" indent="-285750">
                        <a:spcBef>
                          <a:spcPct val="20000"/>
                        </a:spcBef>
                        <a:tabLst>
                          <a:tab pos="269875" algn="r"/>
                          <a:tab pos="358775" algn="l"/>
                          <a:tab pos="2519363" algn="l"/>
                          <a:tab pos="3240088" algn="l"/>
                          <a:tab pos="4410075" algn="ctr"/>
                        </a:tabLst>
                        <a:defRPr sz="2400">
                          <a:solidFill>
                            <a:schemeClr val="tx1"/>
                          </a:solidFill>
                          <a:latin typeface="Arial" panose="020B0604020202020204" pitchFamily="34" charset="0"/>
                        </a:defRPr>
                      </a:lvl2pPr>
                      <a:lvl3pPr marL="1143000" indent="-228600">
                        <a:spcBef>
                          <a:spcPct val="20000"/>
                        </a:spcBef>
                        <a:tabLst>
                          <a:tab pos="269875" algn="r"/>
                          <a:tab pos="358775" algn="l"/>
                          <a:tab pos="2519363" algn="l"/>
                          <a:tab pos="3240088" algn="l"/>
                          <a:tab pos="4410075" algn="ctr"/>
                        </a:tabLst>
                        <a:defRPr sz="2000">
                          <a:solidFill>
                            <a:schemeClr val="tx1"/>
                          </a:solidFill>
                          <a:latin typeface="Arial" panose="020B0604020202020204" pitchFamily="34" charset="0"/>
                        </a:defRPr>
                      </a:lvl3pPr>
                      <a:lvl4pPr marL="16002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4pPr>
                      <a:lvl5pPr marL="20574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5pPr>
                      <a:lvl6pPr marL="25146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6pPr>
                      <a:lvl7pPr marL="29718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7pPr>
                      <a:lvl8pPr marL="34290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8pPr>
                      <a:lvl9pPr marL="38862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9pPr>
                    </a:lstStyle>
                    <a:p>
                      <a:pPr marL="0" marR="0" lvl="0" indent="0" algn="just" defTabSz="914400" rtl="0" eaLnBrk="1" fontAlgn="base" latinLnBrk="0" hangingPunct="1">
                        <a:lnSpc>
                          <a:spcPct val="110000"/>
                        </a:lnSpc>
                        <a:spcBef>
                          <a:spcPts val="200"/>
                        </a:spcBef>
                        <a:spcAft>
                          <a:spcPts val="200"/>
                        </a:spcAft>
                        <a:buClrTx/>
                        <a:buSzTx/>
                        <a:buFontTx/>
                        <a:buNone/>
                        <a:tabLst>
                          <a:tab pos="269875" algn="r"/>
                          <a:tab pos="358775" algn="l"/>
                          <a:tab pos="2519363" algn="l"/>
                          <a:tab pos="3240088" algn="l"/>
                          <a:tab pos="4410075" algn="ctr"/>
                        </a:tabLst>
                      </a:pPr>
                      <a:r>
                        <a:rPr kumimoji="0" lang="en-US" sz="21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Phản ánh theo ghi nhận theo tỷ giá ngày giao dịch (TG mua, TG bán).</a:t>
                      </a:r>
                    </a:p>
                  </a:txBody>
                  <a:tcPr marL="54726" marR="5472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AF6FF"/>
                    </a:solidFill>
                  </a:tcPr>
                </a:tc>
                <a:extLst>
                  <a:ext uri="{0D108BD9-81ED-4DB2-BD59-A6C34878D82A}">
                    <a16:rowId xmlns:a16="http://schemas.microsoft.com/office/drawing/2014/main" val="10001"/>
                  </a:ext>
                </a:extLst>
              </a:tr>
              <a:tr h="1056253">
                <a:tc>
                  <a:txBody>
                    <a:bodyPr/>
                    <a:lstStyle>
                      <a:lvl1pPr>
                        <a:spcBef>
                          <a:spcPct val="20000"/>
                        </a:spcBef>
                        <a:tabLst>
                          <a:tab pos="269875" algn="r"/>
                          <a:tab pos="358775" algn="l"/>
                          <a:tab pos="2519363" algn="l"/>
                          <a:tab pos="3240088" algn="l"/>
                          <a:tab pos="4410075" algn="ctr"/>
                        </a:tabLst>
                        <a:defRPr sz="2800">
                          <a:solidFill>
                            <a:schemeClr val="tx1"/>
                          </a:solidFill>
                          <a:latin typeface="Arial" panose="020B0604020202020204" pitchFamily="34" charset="0"/>
                        </a:defRPr>
                      </a:lvl1pPr>
                      <a:lvl2pPr marL="742950" indent="-285750">
                        <a:spcBef>
                          <a:spcPct val="20000"/>
                        </a:spcBef>
                        <a:tabLst>
                          <a:tab pos="269875" algn="r"/>
                          <a:tab pos="358775" algn="l"/>
                          <a:tab pos="2519363" algn="l"/>
                          <a:tab pos="3240088" algn="l"/>
                          <a:tab pos="4410075" algn="ctr"/>
                        </a:tabLst>
                        <a:defRPr sz="2400">
                          <a:solidFill>
                            <a:schemeClr val="tx1"/>
                          </a:solidFill>
                          <a:latin typeface="Arial" panose="020B0604020202020204" pitchFamily="34" charset="0"/>
                        </a:defRPr>
                      </a:lvl2pPr>
                      <a:lvl3pPr marL="1143000" indent="-228600">
                        <a:spcBef>
                          <a:spcPct val="20000"/>
                        </a:spcBef>
                        <a:tabLst>
                          <a:tab pos="269875" algn="r"/>
                          <a:tab pos="358775" algn="l"/>
                          <a:tab pos="2519363" algn="l"/>
                          <a:tab pos="3240088" algn="l"/>
                          <a:tab pos="4410075" algn="ctr"/>
                        </a:tabLst>
                        <a:defRPr sz="2000">
                          <a:solidFill>
                            <a:schemeClr val="tx1"/>
                          </a:solidFill>
                          <a:latin typeface="Arial" panose="020B0604020202020204" pitchFamily="34" charset="0"/>
                        </a:defRPr>
                      </a:lvl3pPr>
                      <a:lvl4pPr marL="16002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4pPr>
                      <a:lvl5pPr marL="20574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5pPr>
                      <a:lvl6pPr marL="25146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6pPr>
                      <a:lvl7pPr marL="29718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7pPr>
                      <a:lvl8pPr marL="34290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8pPr>
                      <a:lvl9pPr marL="38862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9pPr>
                    </a:lstStyle>
                    <a:p>
                      <a:pPr marL="0" marR="0" lvl="0" indent="0" algn="just" defTabSz="914400" rtl="0" eaLnBrk="1" fontAlgn="base" latinLnBrk="0" hangingPunct="1">
                        <a:lnSpc>
                          <a:spcPct val="110000"/>
                        </a:lnSpc>
                        <a:spcBef>
                          <a:spcPts val="200"/>
                        </a:spcBef>
                        <a:spcAft>
                          <a:spcPts val="200"/>
                        </a:spcAft>
                        <a:buClrTx/>
                        <a:buSzTx/>
                        <a:buFontTx/>
                        <a:buNone/>
                        <a:tabLst>
                          <a:tab pos="269875" algn="r"/>
                          <a:tab pos="358775" algn="l"/>
                          <a:tab pos="2519363" algn="l"/>
                          <a:tab pos="3240088" algn="l"/>
                          <a:tab pos="4410075" algn="ctr"/>
                        </a:tabLst>
                      </a:pPr>
                      <a:r>
                        <a:rPr kumimoji="0" lang="en-US" sz="2100" b="1"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Theo dõi trên sổ sách </a:t>
                      </a:r>
                    </a:p>
                  </a:txBody>
                  <a:tcPr marL="54726" marR="5472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tabLst>
                          <a:tab pos="269875" algn="r"/>
                          <a:tab pos="358775" algn="l"/>
                          <a:tab pos="2519363" algn="l"/>
                          <a:tab pos="3240088" algn="l"/>
                          <a:tab pos="4410075" algn="ctr"/>
                        </a:tabLst>
                        <a:defRPr sz="2800">
                          <a:solidFill>
                            <a:schemeClr val="tx1"/>
                          </a:solidFill>
                          <a:latin typeface="Arial" panose="020B0604020202020204" pitchFamily="34" charset="0"/>
                        </a:defRPr>
                      </a:lvl1pPr>
                      <a:lvl2pPr marL="742950" indent="-285750">
                        <a:spcBef>
                          <a:spcPct val="20000"/>
                        </a:spcBef>
                        <a:tabLst>
                          <a:tab pos="269875" algn="r"/>
                          <a:tab pos="358775" algn="l"/>
                          <a:tab pos="2519363" algn="l"/>
                          <a:tab pos="3240088" algn="l"/>
                          <a:tab pos="4410075" algn="ctr"/>
                        </a:tabLst>
                        <a:defRPr sz="2400">
                          <a:solidFill>
                            <a:schemeClr val="tx1"/>
                          </a:solidFill>
                          <a:latin typeface="Arial" panose="020B0604020202020204" pitchFamily="34" charset="0"/>
                        </a:defRPr>
                      </a:lvl2pPr>
                      <a:lvl3pPr marL="1143000" indent="-228600">
                        <a:spcBef>
                          <a:spcPct val="20000"/>
                        </a:spcBef>
                        <a:tabLst>
                          <a:tab pos="269875" algn="r"/>
                          <a:tab pos="358775" algn="l"/>
                          <a:tab pos="2519363" algn="l"/>
                          <a:tab pos="3240088" algn="l"/>
                          <a:tab pos="4410075" algn="ctr"/>
                        </a:tabLst>
                        <a:defRPr sz="2000">
                          <a:solidFill>
                            <a:schemeClr val="tx1"/>
                          </a:solidFill>
                          <a:latin typeface="Arial" panose="020B0604020202020204" pitchFamily="34" charset="0"/>
                        </a:defRPr>
                      </a:lvl3pPr>
                      <a:lvl4pPr marL="16002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4pPr>
                      <a:lvl5pPr marL="20574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5pPr>
                      <a:lvl6pPr marL="25146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6pPr>
                      <a:lvl7pPr marL="29718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7pPr>
                      <a:lvl8pPr marL="34290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8pPr>
                      <a:lvl9pPr marL="38862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9pPr>
                    </a:lstStyle>
                    <a:p>
                      <a:pPr marL="0" marR="0" lvl="0" indent="0" algn="just" defTabSz="914400" rtl="0" eaLnBrk="1" fontAlgn="base" latinLnBrk="0" hangingPunct="1">
                        <a:lnSpc>
                          <a:spcPct val="110000"/>
                        </a:lnSpc>
                        <a:spcBef>
                          <a:spcPts val="200"/>
                        </a:spcBef>
                        <a:spcAft>
                          <a:spcPts val="200"/>
                        </a:spcAft>
                        <a:buClrTx/>
                        <a:buSzTx/>
                        <a:buFontTx/>
                        <a:buNone/>
                        <a:tabLst>
                          <a:tab pos="269875" algn="r"/>
                          <a:tab pos="358775" algn="l"/>
                          <a:tab pos="2519363" algn="l"/>
                          <a:tab pos="3240088" algn="l"/>
                          <a:tab pos="4410075" algn="ctr"/>
                        </a:tabLst>
                      </a:pP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Theo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dõi</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đồng</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thời</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nguyên</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tệ</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và</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đơn</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vị</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tiền</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tệ</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kế</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toán</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txBody>
                  <a:tcPr marL="54726" marR="5472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3ECFF"/>
                    </a:solidFill>
                  </a:tcPr>
                </a:tc>
                <a:tc>
                  <a:txBody>
                    <a:bodyPr/>
                    <a:lstStyle>
                      <a:lvl1pPr>
                        <a:spcBef>
                          <a:spcPct val="20000"/>
                        </a:spcBef>
                        <a:tabLst>
                          <a:tab pos="269875" algn="r"/>
                          <a:tab pos="358775" algn="l"/>
                          <a:tab pos="2519363" algn="l"/>
                          <a:tab pos="3240088" algn="l"/>
                          <a:tab pos="4410075" algn="ctr"/>
                        </a:tabLst>
                        <a:defRPr sz="2800">
                          <a:solidFill>
                            <a:schemeClr val="tx1"/>
                          </a:solidFill>
                          <a:latin typeface="Arial" panose="020B0604020202020204" pitchFamily="34" charset="0"/>
                        </a:defRPr>
                      </a:lvl1pPr>
                      <a:lvl2pPr marL="742950" indent="-285750">
                        <a:spcBef>
                          <a:spcPct val="20000"/>
                        </a:spcBef>
                        <a:tabLst>
                          <a:tab pos="269875" algn="r"/>
                          <a:tab pos="358775" algn="l"/>
                          <a:tab pos="2519363" algn="l"/>
                          <a:tab pos="3240088" algn="l"/>
                          <a:tab pos="4410075" algn="ctr"/>
                        </a:tabLst>
                        <a:defRPr sz="2400">
                          <a:solidFill>
                            <a:schemeClr val="tx1"/>
                          </a:solidFill>
                          <a:latin typeface="Arial" panose="020B0604020202020204" pitchFamily="34" charset="0"/>
                        </a:defRPr>
                      </a:lvl2pPr>
                      <a:lvl3pPr marL="1143000" indent="-228600">
                        <a:spcBef>
                          <a:spcPct val="20000"/>
                        </a:spcBef>
                        <a:tabLst>
                          <a:tab pos="269875" algn="r"/>
                          <a:tab pos="358775" algn="l"/>
                          <a:tab pos="2519363" algn="l"/>
                          <a:tab pos="3240088" algn="l"/>
                          <a:tab pos="4410075" algn="ctr"/>
                        </a:tabLst>
                        <a:defRPr sz="2000">
                          <a:solidFill>
                            <a:schemeClr val="tx1"/>
                          </a:solidFill>
                          <a:latin typeface="Arial" panose="020B0604020202020204" pitchFamily="34" charset="0"/>
                        </a:defRPr>
                      </a:lvl3pPr>
                      <a:lvl4pPr marL="16002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4pPr>
                      <a:lvl5pPr marL="20574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5pPr>
                      <a:lvl6pPr marL="25146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6pPr>
                      <a:lvl7pPr marL="29718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7pPr>
                      <a:lvl8pPr marL="34290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8pPr>
                      <a:lvl9pPr marL="38862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9pPr>
                    </a:lstStyle>
                    <a:p>
                      <a:pPr marL="0" marR="0" lvl="0" indent="0" algn="just" defTabSz="914400" rtl="0" eaLnBrk="1" fontAlgn="base" latinLnBrk="0" hangingPunct="1">
                        <a:lnSpc>
                          <a:spcPct val="110000"/>
                        </a:lnSpc>
                        <a:spcBef>
                          <a:spcPts val="200"/>
                        </a:spcBef>
                        <a:spcAft>
                          <a:spcPts val="200"/>
                        </a:spcAft>
                        <a:buClrTx/>
                        <a:buSzTx/>
                        <a:buFontTx/>
                        <a:buNone/>
                        <a:tabLst>
                          <a:tab pos="269875" algn="r"/>
                          <a:tab pos="358775" algn="l"/>
                          <a:tab pos="2519363" algn="l"/>
                          <a:tab pos="3240088" algn="l"/>
                          <a:tab pos="4410075" algn="ctr"/>
                        </a:tabLst>
                      </a:pP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Không</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theo</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dõi</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nguyên</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tệ</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txBody>
                  <a:tcPr marL="54726" marR="5472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3ECFF"/>
                    </a:solidFill>
                  </a:tcPr>
                </a:tc>
                <a:extLst>
                  <a:ext uri="{0D108BD9-81ED-4DB2-BD59-A6C34878D82A}">
                    <a16:rowId xmlns:a16="http://schemas.microsoft.com/office/drawing/2014/main" val="10002"/>
                  </a:ext>
                </a:extLst>
              </a:tr>
              <a:tr h="1056253">
                <a:tc>
                  <a:txBody>
                    <a:bodyPr/>
                    <a:lstStyle>
                      <a:lvl1pPr>
                        <a:spcBef>
                          <a:spcPct val="20000"/>
                        </a:spcBef>
                        <a:tabLst>
                          <a:tab pos="269875" algn="r"/>
                          <a:tab pos="358775" algn="l"/>
                          <a:tab pos="2519363" algn="l"/>
                          <a:tab pos="3240088" algn="l"/>
                          <a:tab pos="4410075" algn="ctr"/>
                        </a:tabLst>
                        <a:defRPr sz="2800">
                          <a:solidFill>
                            <a:schemeClr val="tx1"/>
                          </a:solidFill>
                          <a:latin typeface="Arial" panose="020B0604020202020204" pitchFamily="34" charset="0"/>
                        </a:defRPr>
                      </a:lvl1pPr>
                      <a:lvl2pPr marL="742950" indent="-285750">
                        <a:spcBef>
                          <a:spcPct val="20000"/>
                        </a:spcBef>
                        <a:tabLst>
                          <a:tab pos="269875" algn="r"/>
                          <a:tab pos="358775" algn="l"/>
                          <a:tab pos="2519363" algn="l"/>
                          <a:tab pos="3240088" algn="l"/>
                          <a:tab pos="4410075" algn="ctr"/>
                        </a:tabLst>
                        <a:defRPr sz="2400">
                          <a:solidFill>
                            <a:schemeClr val="tx1"/>
                          </a:solidFill>
                          <a:latin typeface="Arial" panose="020B0604020202020204" pitchFamily="34" charset="0"/>
                        </a:defRPr>
                      </a:lvl2pPr>
                      <a:lvl3pPr marL="1143000" indent="-228600">
                        <a:spcBef>
                          <a:spcPct val="20000"/>
                        </a:spcBef>
                        <a:tabLst>
                          <a:tab pos="269875" algn="r"/>
                          <a:tab pos="358775" algn="l"/>
                          <a:tab pos="2519363" algn="l"/>
                          <a:tab pos="3240088" algn="l"/>
                          <a:tab pos="4410075" algn="ctr"/>
                        </a:tabLst>
                        <a:defRPr sz="2000">
                          <a:solidFill>
                            <a:schemeClr val="tx1"/>
                          </a:solidFill>
                          <a:latin typeface="Arial" panose="020B0604020202020204" pitchFamily="34" charset="0"/>
                        </a:defRPr>
                      </a:lvl3pPr>
                      <a:lvl4pPr marL="16002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4pPr>
                      <a:lvl5pPr marL="20574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5pPr>
                      <a:lvl6pPr marL="25146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6pPr>
                      <a:lvl7pPr marL="29718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7pPr>
                      <a:lvl8pPr marL="34290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8pPr>
                      <a:lvl9pPr marL="38862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9pPr>
                    </a:lstStyle>
                    <a:p>
                      <a:pPr marL="0" marR="0" lvl="0" indent="0" algn="just" defTabSz="914400" rtl="0" eaLnBrk="1" fontAlgn="base" latinLnBrk="0" hangingPunct="1">
                        <a:lnSpc>
                          <a:spcPct val="110000"/>
                        </a:lnSpc>
                        <a:spcBef>
                          <a:spcPts val="200"/>
                        </a:spcBef>
                        <a:spcAft>
                          <a:spcPts val="200"/>
                        </a:spcAft>
                        <a:buClrTx/>
                        <a:buSzTx/>
                        <a:buFontTx/>
                        <a:buNone/>
                        <a:tabLst>
                          <a:tab pos="269875" algn="r"/>
                          <a:tab pos="358775" algn="l"/>
                          <a:tab pos="2519363" algn="l"/>
                          <a:tab pos="3240088" algn="l"/>
                          <a:tab pos="4410075" algn="ctr"/>
                        </a:tabLst>
                      </a:pPr>
                      <a:r>
                        <a:rPr kumimoji="0" lang="en-US" sz="2100" b="1"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Tại ngày lập BCTC</a:t>
                      </a:r>
                    </a:p>
                  </a:txBody>
                  <a:tcPr marL="54726" marR="5472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tabLst>
                          <a:tab pos="269875" algn="r"/>
                          <a:tab pos="358775" algn="l"/>
                          <a:tab pos="2519363" algn="l"/>
                          <a:tab pos="3240088" algn="l"/>
                          <a:tab pos="4410075" algn="ctr"/>
                        </a:tabLst>
                        <a:defRPr sz="2800">
                          <a:solidFill>
                            <a:schemeClr val="tx1"/>
                          </a:solidFill>
                          <a:latin typeface="Arial" panose="020B0604020202020204" pitchFamily="34" charset="0"/>
                        </a:defRPr>
                      </a:lvl1pPr>
                      <a:lvl2pPr marL="742950" indent="-285750">
                        <a:spcBef>
                          <a:spcPct val="20000"/>
                        </a:spcBef>
                        <a:tabLst>
                          <a:tab pos="269875" algn="r"/>
                          <a:tab pos="358775" algn="l"/>
                          <a:tab pos="2519363" algn="l"/>
                          <a:tab pos="3240088" algn="l"/>
                          <a:tab pos="4410075" algn="ctr"/>
                        </a:tabLst>
                        <a:defRPr sz="2400">
                          <a:solidFill>
                            <a:schemeClr val="tx1"/>
                          </a:solidFill>
                          <a:latin typeface="Arial" panose="020B0604020202020204" pitchFamily="34" charset="0"/>
                        </a:defRPr>
                      </a:lvl2pPr>
                      <a:lvl3pPr marL="1143000" indent="-228600">
                        <a:spcBef>
                          <a:spcPct val="20000"/>
                        </a:spcBef>
                        <a:tabLst>
                          <a:tab pos="269875" algn="r"/>
                          <a:tab pos="358775" algn="l"/>
                          <a:tab pos="2519363" algn="l"/>
                          <a:tab pos="3240088" algn="l"/>
                          <a:tab pos="4410075" algn="ctr"/>
                        </a:tabLst>
                        <a:defRPr sz="2000">
                          <a:solidFill>
                            <a:schemeClr val="tx1"/>
                          </a:solidFill>
                          <a:latin typeface="Arial" panose="020B0604020202020204" pitchFamily="34" charset="0"/>
                        </a:defRPr>
                      </a:lvl3pPr>
                      <a:lvl4pPr marL="16002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4pPr>
                      <a:lvl5pPr marL="20574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5pPr>
                      <a:lvl6pPr marL="25146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6pPr>
                      <a:lvl7pPr marL="29718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7pPr>
                      <a:lvl8pPr marL="34290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8pPr>
                      <a:lvl9pPr marL="38862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9pPr>
                    </a:lstStyle>
                    <a:p>
                      <a:pPr marL="0" marR="0" lvl="0" indent="0" algn="just" defTabSz="914400" rtl="0" eaLnBrk="1" fontAlgn="base" latinLnBrk="0" hangingPunct="1">
                        <a:lnSpc>
                          <a:spcPct val="110000"/>
                        </a:lnSpc>
                        <a:spcBef>
                          <a:spcPts val="200"/>
                        </a:spcBef>
                        <a:spcAft>
                          <a:spcPts val="200"/>
                        </a:spcAft>
                        <a:buClrTx/>
                        <a:buSzTx/>
                        <a:buFontTx/>
                        <a:buNone/>
                        <a:tabLst>
                          <a:tab pos="269875" algn="r"/>
                          <a:tab pos="358775" algn="l"/>
                          <a:tab pos="2519363" algn="l"/>
                          <a:tab pos="3240088" algn="l"/>
                          <a:tab pos="4410075" algn="ctr"/>
                        </a:tabLst>
                      </a:pPr>
                      <a:r>
                        <a:rPr kumimoji="0" lang="en-US" sz="21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Phải đánh giá lại cuối kỳ để lập &amp; trình bày BCTC (báo cáo theo tỷ giá hối đoái cuối kỳ).</a:t>
                      </a:r>
                    </a:p>
                  </a:txBody>
                  <a:tcPr marL="54726" marR="5472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AF6FF"/>
                    </a:solidFill>
                  </a:tcPr>
                </a:tc>
                <a:tc>
                  <a:txBody>
                    <a:bodyPr/>
                    <a:lstStyle>
                      <a:lvl1pPr>
                        <a:spcBef>
                          <a:spcPct val="20000"/>
                        </a:spcBef>
                        <a:tabLst>
                          <a:tab pos="269875" algn="r"/>
                          <a:tab pos="358775" algn="l"/>
                          <a:tab pos="2519363" algn="l"/>
                          <a:tab pos="3240088" algn="l"/>
                          <a:tab pos="4410075" algn="ctr"/>
                        </a:tabLst>
                        <a:defRPr sz="2800">
                          <a:solidFill>
                            <a:schemeClr val="tx1"/>
                          </a:solidFill>
                          <a:latin typeface="Arial" panose="020B0604020202020204" pitchFamily="34" charset="0"/>
                        </a:defRPr>
                      </a:lvl1pPr>
                      <a:lvl2pPr marL="742950" indent="-285750">
                        <a:spcBef>
                          <a:spcPct val="20000"/>
                        </a:spcBef>
                        <a:tabLst>
                          <a:tab pos="269875" algn="r"/>
                          <a:tab pos="358775" algn="l"/>
                          <a:tab pos="2519363" algn="l"/>
                          <a:tab pos="3240088" algn="l"/>
                          <a:tab pos="4410075" algn="ctr"/>
                        </a:tabLst>
                        <a:defRPr sz="2400">
                          <a:solidFill>
                            <a:schemeClr val="tx1"/>
                          </a:solidFill>
                          <a:latin typeface="Arial" panose="020B0604020202020204" pitchFamily="34" charset="0"/>
                        </a:defRPr>
                      </a:lvl2pPr>
                      <a:lvl3pPr marL="1143000" indent="-228600">
                        <a:spcBef>
                          <a:spcPct val="20000"/>
                        </a:spcBef>
                        <a:tabLst>
                          <a:tab pos="269875" algn="r"/>
                          <a:tab pos="358775" algn="l"/>
                          <a:tab pos="2519363" algn="l"/>
                          <a:tab pos="3240088" algn="l"/>
                          <a:tab pos="4410075" algn="ctr"/>
                        </a:tabLst>
                        <a:defRPr sz="2000">
                          <a:solidFill>
                            <a:schemeClr val="tx1"/>
                          </a:solidFill>
                          <a:latin typeface="Arial" panose="020B0604020202020204" pitchFamily="34" charset="0"/>
                        </a:defRPr>
                      </a:lvl3pPr>
                      <a:lvl4pPr marL="16002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4pPr>
                      <a:lvl5pPr marL="20574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5pPr>
                      <a:lvl6pPr marL="25146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6pPr>
                      <a:lvl7pPr marL="29718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7pPr>
                      <a:lvl8pPr marL="34290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8pPr>
                      <a:lvl9pPr marL="38862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9pPr>
                    </a:lstStyle>
                    <a:p>
                      <a:pPr marL="0" marR="0" lvl="0" indent="0" algn="just" defTabSz="914400" rtl="0" eaLnBrk="1" fontAlgn="base" latinLnBrk="0" hangingPunct="1">
                        <a:lnSpc>
                          <a:spcPct val="110000"/>
                        </a:lnSpc>
                        <a:spcBef>
                          <a:spcPts val="200"/>
                        </a:spcBef>
                        <a:spcAft>
                          <a:spcPts val="200"/>
                        </a:spcAft>
                        <a:buClrTx/>
                        <a:buSzTx/>
                        <a:buFontTx/>
                        <a:buNone/>
                        <a:tabLst>
                          <a:tab pos="269875" algn="r"/>
                          <a:tab pos="358775" algn="l"/>
                          <a:tab pos="2519363" algn="l"/>
                          <a:tab pos="3240088" algn="l"/>
                          <a:tab pos="4410075" algn="ctr"/>
                        </a:tabLst>
                      </a:pP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Không</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đánh</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giá</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lại</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cuối</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kỳ</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báo</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cáo</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theo</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tỷ</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giá</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ngày</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giao</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sz="21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dịch</a:t>
                      </a:r>
                      <a:r>
                        <a:rPr kumimoji="0" lang="en-US" sz="2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txBody>
                  <a:tcPr marL="54726" marR="5472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AF6FF"/>
                    </a:solidFill>
                  </a:tcPr>
                </a:tc>
                <a:extLst>
                  <a:ext uri="{0D108BD9-81ED-4DB2-BD59-A6C34878D82A}">
                    <a16:rowId xmlns:a16="http://schemas.microsoft.com/office/drawing/2014/main" val="10003"/>
                  </a:ext>
                </a:extLst>
              </a:tr>
            </a:tbl>
          </a:graphicData>
        </a:graphic>
      </p:graphicFrame>
      <p:sp>
        <p:nvSpPr>
          <p:cNvPr id="6" name="Rectangle 5"/>
          <p:cNvSpPr>
            <a:spLocks noChangeArrowheads="1"/>
          </p:cNvSpPr>
          <p:nvPr/>
        </p:nvSpPr>
        <p:spPr bwMode="auto">
          <a:xfrm>
            <a:off x="3792539" y="476250"/>
            <a:ext cx="6599237"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800" b="1">
                <a:solidFill>
                  <a:srgbClr val="FF0000"/>
                </a:solidFill>
                <a:latin typeface="Times New Roman" panose="02020603050405020304" pitchFamily="18" charset="0"/>
                <a:cs typeface="Times New Roman" panose="02020603050405020304" pitchFamily="18" charset="0"/>
              </a:rPr>
              <a:t>Cách</a:t>
            </a:r>
            <a:r>
              <a:rPr lang="en-US" altLang="en-US" b="1">
                <a:solidFill>
                  <a:srgbClr val="FF0000"/>
                </a:solidFill>
                <a:latin typeface="Times New Roman" panose="02020603050405020304" pitchFamily="18" charset="0"/>
                <a:cs typeface="Times New Roman" panose="02020603050405020304" pitchFamily="18" charset="0"/>
              </a:rPr>
              <a:t> xác định các khoản mục tiền tệ</a:t>
            </a:r>
          </a:p>
        </p:txBody>
      </p:sp>
    </p:spTree>
    <p:extLst>
      <p:ext uri="{BB962C8B-B14F-4D97-AF65-F5344CB8AC3E}">
        <p14:creationId xmlns:p14="http://schemas.microsoft.com/office/powerpoint/2010/main" val="2229602977"/>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4"/>
          <p:cNvSpPr>
            <a:spLocks noChangeArrowheads="1"/>
          </p:cNvSpPr>
          <p:nvPr/>
        </p:nvSpPr>
        <p:spPr bwMode="auto">
          <a:xfrm>
            <a:off x="3792538" y="488950"/>
            <a:ext cx="6551612" cy="820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158750">
              <a:spcBef>
                <a:spcPct val="20000"/>
              </a:spcBef>
              <a:buChar char="•"/>
              <a:tabLst>
                <a:tab pos="269875" algn="r"/>
                <a:tab pos="358775" algn="l"/>
                <a:tab pos="2519363" algn="l"/>
                <a:tab pos="3240088" algn="l"/>
                <a:tab pos="4410075" algn="ctr"/>
              </a:tabLst>
              <a:defRPr sz="3200">
                <a:solidFill>
                  <a:schemeClr val="tx1"/>
                </a:solidFill>
                <a:latin typeface="Arial" panose="020B0604020202020204" pitchFamily="34" charset="0"/>
              </a:defRPr>
            </a:lvl1pPr>
            <a:lvl2pPr marL="742950" indent="-285750">
              <a:spcBef>
                <a:spcPct val="20000"/>
              </a:spcBef>
              <a:buChar char="–"/>
              <a:tabLst>
                <a:tab pos="269875" algn="r"/>
                <a:tab pos="358775" algn="l"/>
                <a:tab pos="2519363" algn="l"/>
                <a:tab pos="3240088" algn="l"/>
                <a:tab pos="4410075" algn="ctr"/>
              </a:tabLst>
              <a:defRPr sz="2800">
                <a:solidFill>
                  <a:schemeClr val="tx1"/>
                </a:solidFill>
                <a:latin typeface="Arial" panose="020B0604020202020204" pitchFamily="34" charset="0"/>
              </a:defRPr>
            </a:lvl2pPr>
            <a:lvl3pPr marL="1143000" indent="-228600">
              <a:spcBef>
                <a:spcPct val="20000"/>
              </a:spcBef>
              <a:buChar char="•"/>
              <a:tabLst>
                <a:tab pos="269875" algn="r"/>
                <a:tab pos="358775" algn="l"/>
                <a:tab pos="2519363" algn="l"/>
                <a:tab pos="3240088" algn="l"/>
                <a:tab pos="4410075" algn="ctr"/>
              </a:tabLst>
              <a:defRPr sz="2400">
                <a:solidFill>
                  <a:schemeClr val="tx1"/>
                </a:solidFill>
                <a:latin typeface="Arial" panose="020B0604020202020204" pitchFamily="34" charset="0"/>
              </a:defRPr>
            </a:lvl3pPr>
            <a:lvl4pPr marL="1600200" indent="-228600">
              <a:spcBef>
                <a:spcPct val="20000"/>
              </a:spcBef>
              <a:buChar char="–"/>
              <a:tabLst>
                <a:tab pos="269875" algn="r"/>
                <a:tab pos="358775" algn="l"/>
                <a:tab pos="2519363" algn="l"/>
                <a:tab pos="3240088" algn="l"/>
                <a:tab pos="4410075" algn="ctr"/>
              </a:tabLst>
              <a:defRPr sz="2000">
                <a:solidFill>
                  <a:schemeClr val="tx1"/>
                </a:solidFill>
                <a:latin typeface="Arial" panose="020B0604020202020204" pitchFamily="34" charset="0"/>
              </a:defRPr>
            </a:lvl4pPr>
            <a:lvl5pPr marL="2057400" indent="-228600">
              <a:spcBef>
                <a:spcPct val="20000"/>
              </a:spcBef>
              <a:buChar char="»"/>
              <a:tabLst>
                <a:tab pos="269875" algn="r"/>
                <a:tab pos="358775" algn="l"/>
                <a:tab pos="2519363" algn="l"/>
                <a:tab pos="3240088" algn="l"/>
                <a:tab pos="4410075" algn="ctr"/>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269875" algn="r"/>
                <a:tab pos="358775" algn="l"/>
                <a:tab pos="2519363" algn="l"/>
                <a:tab pos="3240088" algn="l"/>
                <a:tab pos="4410075" algn="ctr"/>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269875" algn="r"/>
                <a:tab pos="358775" algn="l"/>
                <a:tab pos="2519363" algn="l"/>
                <a:tab pos="3240088" algn="l"/>
                <a:tab pos="4410075" algn="ctr"/>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269875" algn="r"/>
                <a:tab pos="358775" algn="l"/>
                <a:tab pos="2519363" algn="l"/>
                <a:tab pos="3240088" algn="l"/>
                <a:tab pos="4410075" algn="ctr"/>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269875" algn="r"/>
                <a:tab pos="358775" algn="l"/>
                <a:tab pos="2519363" algn="l"/>
                <a:tab pos="3240088" algn="l"/>
                <a:tab pos="4410075" algn="ctr"/>
              </a:tabLst>
              <a:defRPr sz="2000">
                <a:solidFill>
                  <a:schemeClr val="tx1"/>
                </a:solidFill>
                <a:latin typeface="Arial" panose="020B0604020202020204" pitchFamily="34" charset="0"/>
              </a:defRPr>
            </a:lvl9pPr>
          </a:lstStyle>
          <a:p>
            <a:pPr algn="just">
              <a:lnSpc>
                <a:spcPct val="110000"/>
              </a:lnSpc>
              <a:spcBef>
                <a:spcPts val="200"/>
              </a:spcBef>
              <a:spcAft>
                <a:spcPts val="200"/>
              </a:spcAft>
              <a:buNone/>
            </a:pPr>
            <a:r>
              <a:rPr lang="en-US" altLang="en-US" sz="2000" b="1" u="sng">
                <a:latin typeface="Times New Roman" panose="02020603050405020304" pitchFamily="18" charset="0"/>
                <a:cs typeface="Times New Roman" panose="02020603050405020304" pitchFamily="18" charset="0"/>
              </a:rPr>
              <a:t>Ví dụ 1:</a:t>
            </a:r>
            <a:endParaRPr lang="en-US" altLang="en-US" sz="2000">
              <a:latin typeface="Times New Roman" panose="02020603050405020304" pitchFamily="18" charset="0"/>
              <a:cs typeface="Times New Roman" panose="02020603050405020304" pitchFamily="18" charset="0"/>
            </a:endParaRPr>
          </a:p>
          <a:p>
            <a:pPr algn="just">
              <a:lnSpc>
                <a:spcPct val="110000"/>
              </a:lnSpc>
              <a:spcBef>
                <a:spcPts val="200"/>
              </a:spcBef>
              <a:spcAft>
                <a:spcPts val="200"/>
              </a:spcAft>
              <a:buNone/>
            </a:pPr>
            <a:r>
              <a:rPr lang="en-US" altLang="en-US" sz="2000">
                <a:latin typeface="Times New Roman" panose="02020603050405020304" pitchFamily="18" charset="0"/>
                <a:cs typeface="Times New Roman" panose="02020603050405020304" pitchFamily="18" charset="0"/>
              </a:rPr>
              <a:t>Có số dư ngoại tệ một số TK vào ngày 31/12/202x như sau:</a:t>
            </a:r>
          </a:p>
        </p:txBody>
      </p:sp>
      <p:graphicFrame>
        <p:nvGraphicFramePr>
          <p:cNvPr id="6" name="Table 5"/>
          <p:cNvGraphicFramePr>
            <a:graphicFrameLocks noGrp="1"/>
          </p:cNvGraphicFramePr>
          <p:nvPr/>
        </p:nvGraphicFramePr>
        <p:xfrm>
          <a:off x="2279650" y="1336676"/>
          <a:ext cx="7812088" cy="4222749"/>
        </p:xfrm>
        <a:graphic>
          <a:graphicData uri="http://schemas.openxmlformats.org/drawingml/2006/table">
            <a:tbl>
              <a:tblPr/>
              <a:tblGrid>
                <a:gridCol w="1038225">
                  <a:extLst>
                    <a:ext uri="{9D8B030D-6E8A-4147-A177-3AD203B41FA5}">
                      <a16:colId xmlns:a16="http://schemas.microsoft.com/office/drawing/2014/main" val="20000"/>
                    </a:ext>
                  </a:extLst>
                </a:gridCol>
                <a:gridCol w="1865313">
                  <a:extLst>
                    <a:ext uri="{9D8B030D-6E8A-4147-A177-3AD203B41FA5}">
                      <a16:colId xmlns:a16="http://schemas.microsoft.com/office/drawing/2014/main" val="20001"/>
                    </a:ext>
                  </a:extLst>
                </a:gridCol>
                <a:gridCol w="1785937">
                  <a:extLst>
                    <a:ext uri="{9D8B030D-6E8A-4147-A177-3AD203B41FA5}">
                      <a16:colId xmlns:a16="http://schemas.microsoft.com/office/drawing/2014/main" val="20002"/>
                    </a:ext>
                  </a:extLst>
                </a:gridCol>
                <a:gridCol w="3122613">
                  <a:extLst>
                    <a:ext uri="{9D8B030D-6E8A-4147-A177-3AD203B41FA5}">
                      <a16:colId xmlns:a16="http://schemas.microsoft.com/office/drawing/2014/main" val="20003"/>
                    </a:ext>
                  </a:extLst>
                </a:gridCol>
              </a:tblGrid>
              <a:tr h="1018424">
                <a:tc>
                  <a:txBody>
                    <a:bodyPr/>
                    <a:lstStyle>
                      <a:lvl1pPr>
                        <a:spcBef>
                          <a:spcPct val="20000"/>
                        </a:spcBef>
                        <a:tabLst>
                          <a:tab pos="269875" algn="r"/>
                          <a:tab pos="358775" algn="l"/>
                          <a:tab pos="2519363" algn="l"/>
                          <a:tab pos="3240088" algn="l"/>
                          <a:tab pos="4410075" algn="ctr"/>
                        </a:tabLst>
                        <a:defRPr sz="2800">
                          <a:solidFill>
                            <a:schemeClr val="tx1"/>
                          </a:solidFill>
                          <a:latin typeface="Arial" panose="020B0604020202020204" pitchFamily="34" charset="0"/>
                        </a:defRPr>
                      </a:lvl1pPr>
                      <a:lvl2pPr marL="742950" indent="-285750">
                        <a:spcBef>
                          <a:spcPct val="20000"/>
                        </a:spcBef>
                        <a:tabLst>
                          <a:tab pos="269875" algn="r"/>
                          <a:tab pos="358775" algn="l"/>
                          <a:tab pos="2519363" algn="l"/>
                          <a:tab pos="3240088" algn="l"/>
                          <a:tab pos="4410075" algn="ctr"/>
                        </a:tabLst>
                        <a:defRPr sz="2400">
                          <a:solidFill>
                            <a:schemeClr val="tx1"/>
                          </a:solidFill>
                          <a:latin typeface="Arial" panose="020B0604020202020204" pitchFamily="34" charset="0"/>
                        </a:defRPr>
                      </a:lvl2pPr>
                      <a:lvl3pPr marL="1143000" indent="-228600">
                        <a:spcBef>
                          <a:spcPct val="20000"/>
                        </a:spcBef>
                        <a:tabLst>
                          <a:tab pos="269875" algn="r"/>
                          <a:tab pos="358775" algn="l"/>
                          <a:tab pos="2519363" algn="l"/>
                          <a:tab pos="3240088" algn="l"/>
                          <a:tab pos="4410075" algn="ctr"/>
                        </a:tabLst>
                        <a:defRPr sz="2000">
                          <a:solidFill>
                            <a:schemeClr val="tx1"/>
                          </a:solidFill>
                          <a:latin typeface="Arial" panose="020B0604020202020204" pitchFamily="34" charset="0"/>
                        </a:defRPr>
                      </a:lvl3pPr>
                      <a:lvl4pPr marL="16002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4pPr>
                      <a:lvl5pPr marL="20574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5pPr>
                      <a:lvl6pPr marL="25146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6pPr>
                      <a:lvl7pPr marL="29718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7pPr>
                      <a:lvl8pPr marL="34290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8pPr>
                      <a:lvl9pPr marL="38862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9pPr>
                    </a:lstStyle>
                    <a:p>
                      <a:pPr marL="0" marR="0" lvl="0" indent="0" algn="ctr" defTabSz="914400" rtl="0" eaLnBrk="1" fontAlgn="base" latinLnBrk="0" hangingPunct="1">
                        <a:lnSpc>
                          <a:spcPct val="110000"/>
                        </a:lnSpc>
                        <a:spcBef>
                          <a:spcPts val="200"/>
                        </a:spcBef>
                        <a:spcAft>
                          <a:spcPts val="200"/>
                        </a:spcAft>
                        <a:buClrTx/>
                        <a:buSzTx/>
                        <a:buFontTx/>
                        <a:buNone/>
                        <a:tabLst>
                          <a:tab pos="269875" algn="r"/>
                          <a:tab pos="358775" algn="l"/>
                          <a:tab pos="2519363" algn="l"/>
                          <a:tab pos="3240088" algn="l"/>
                          <a:tab pos="4410075" algn="ctr"/>
                        </a:tabLst>
                      </a:pPr>
                      <a:r>
                        <a:rPr kumimoji="0" lang="en-US" sz="2000" b="1"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TK</a:t>
                      </a:r>
                    </a:p>
                  </a:txBody>
                  <a:tcPr marL="9525" marR="9525" marT="1708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1"/>
                    </a:solidFill>
                  </a:tcPr>
                </a:tc>
                <a:tc>
                  <a:txBody>
                    <a:bodyPr/>
                    <a:lstStyle>
                      <a:lvl1pPr>
                        <a:spcBef>
                          <a:spcPct val="20000"/>
                        </a:spcBef>
                        <a:tabLst>
                          <a:tab pos="269875" algn="r"/>
                          <a:tab pos="358775" algn="l"/>
                          <a:tab pos="2519363" algn="l"/>
                          <a:tab pos="3240088" algn="l"/>
                          <a:tab pos="4410075" algn="ctr"/>
                        </a:tabLst>
                        <a:defRPr sz="2800">
                          <a:solidFill>
                            <a:schemeClr val="tx1"/>
                          </a:solidFill>
                          <a:latin typeface="Arial" panose="020B0604020202020204" pitchFamily="34" charset="0"/>
                        </a:defRPr>
                      </a:lvl1pPr>
                      <a:lvl2pPr marL="742950" indent="-285750">
                        <a:spcBef>
                          <a:spcPct val="20000"/>
                        </a:spcBef>
                        <a:tabLst>
                          <a:tab pos="269875" algn="r"/>
                          <a:tab pos="358775" algn="l"/>
                          <a:tab pos="2519363" algn="l"/>
                          <a:tab pos="3240088" algn="l"/>
                          <a:tab pos="4410075" algn="ctr"/>
                        </a:tabLst>
                        <a:defRPr sz="2400">
                          <a:solidFill>
                            <a:schemeClr val="tx1"/>
                          </a:solidFill>
                          <a:latin typeface="Arial" panose="020B0604020202020204" pitchFamily="34" charset="0"/>
                        </a:defRPr>
                      </a:lvl2pPr>
                      <a:lvl3pPr marL="1143000" indent="-228600">
                        <a:spcBef>
                          <a:spcPct val="20000"/>
                        </a:spcBef>
                        <a:tabLst>
                          <a:tab pos="269875" algn="r"/>
                          <a:tab pos="358775" algn="l"/>
                          <a:tab pos="2519363" algn="l"/>
                          <a:tab pos="3240088" algn="l"/>
                          <a:tab pos="4410075" algn="ctr"/>
                        </a:tabLst>
                        <a:defRPr sz="2000">
                          <a:solidFill>
                            <a:schemeClr val="tx1"/>
                          </a:solidFill>
                          <a:latin typeface="Arial" panose="020B0604020202020204" pitchFamily="34" charset="0"/>
                        </a:defRPr>
                      </a:lvl3pPr>
                      <a:lvl4pPr marL="16002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4pPr>
                      <a:lvl5pPr marL="20574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5pPr>
                      <a:lvl6pPr marL="25146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6pPr>
                      <a:lvl7pPr marL="29718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7pPr>
                      <a:lvl8pPr marL="34290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8pPr>
                      <a:lvl9pPr marL="38862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9pPr>
                    </a:lstStyle>
                    <a:p>
                      <a:pPr marL="0" marR="0" lvl="0" indent="0" algn="ctr" defTabSz="914400" rtl="0" eaLnBrk="1" fontAlgn="base" latinLnBrk="0" hangingPunct="1">
                        <a:lnSpc>
                          <a:spcPct val="110000"/>
                        </a:lnSpc>
                        <a:spcBef>
                          <a:spcPts val="200"/>
                        </a:spcBef>
                        <a:spcAft>
                          <a:spcPts val="200"/>
                        </a:spcAft>
                        <a:buClrTx/>
                        <a:buSzTx/>
                        <a:buFontTx/>
                        <a:buNone/>
                        <a:tabLst>
                          <a:tab pos="269875" algn="r"/>
                          <a:tab pos="358775" algn="l"/>
                          <a:tab pos="2519363" algn="l"/>
                          <a:tab pos="3240088" algn="l"/>
                          <a:tab pos="4410075" algn="ctr"/>
                        </a:tabLst>
                      </a:pPr>
                      <a:r>
                        <a:rPr kumimoji="0" lang="en-US" sz="2000" b="1" i="0" u="none" strike="noStrike" cap="none" normalizeH="0" baseline="0">
                          <a:ln>
                            <a:noFill/>
                          </a:ln>
                          <a:solidFill>
                            <a:srgbClr val="FFFFFF"/>
                          </a:solidFill>
                          <a:effectLst/>
                          <a:latin typeface="Times New Roman" panose="02020603050405020304" pitchFamily="18" charset="0"/>
                          <a:cs typeface="Times New Roman" panose="02020603050405020304" pitchFamily="18" charset="0"/>
                        </a:rPr>
                        <a:t>Nguyên tệ</a:t>
                      </a:r>
                    </a:p>
                    <a:p>
                      <a:pPr marL="0" marR="0" lvl="0" indent="0" algn="ctr" defTabSz="914400" rtl="0" eaLnBrk="1" fontAlgn="base" latinLnBrk="0" hangingPunct="1">
                        <a:lnSpc>
                          <a:spcPct val="110000"/>
                        </a:lnSpc>
                        <a:spcBef>
                          <a:spcPts val="200"/>
                        </a:spcBef>
                        <a:spcAft>
                          <a:spcPts val="200"/>
                        </a:spcAft>
                        <a:buClrTx/>
                        <a:buSzTx/>
                        <a:buFontTx/>
                        <a:buNone/>
                        <a:tabLst>
                          <a:tab pos="269875" algn="r"/>
                          <a:tab pos="358775" algn="l"/>
                          <a:tab pos="2519363" algn="l"/>
                          <a:tab pos="3240088" algn="l"/>
                          <a:tab pos="4410075" algn="ctr"/>
                        </a:tabLst>
                      </a:pPr>
                      <a:r>
                        <a:rPr kumimoji="0" lang="en-US" sz="2000" b="1" i="0" u="none" strike="noStrike" cap="none" normalizeH="0" baseline="0">
                          <a:ln>
                            <a:noFill/>
                          </a:ln>
                          <a:solidFill>
                            <a:srgbClr val="FFFFFF"/>
                          </a:solidFill>
                          <a:effectLst/>
                          <a:latin typeface="Times New Roman" panose="02020603050405020304" pitchFamily="18" charset="0"/>
                          <a:cs typeface="Times New Roman" panose="02020603050405020304" pitchFamily="18" charset="0"/>
                        </a:rPr>
                        <a:t>(USD)</a:t>
                      </a:r>
                    </a:p>
                  </a:txBody>
                  <a:tcPr marL="9525" marR="9525" marT="1708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1"/>
                    </a:solidFill>
                  </a:tcPr>
                </a:tc>
                <a:tc>
                  <a:txBody>
                    <a:bodyPr/>
                    <a:lstStyle>
                      <a:lvl1pPr>
                        <a:spcBef>
                          <a:spcPct val="20000"/>
                        </a:spcBef>
                        <a:tabLst>
                          <a:tab pos="269875" algn="r"/>
                          <a:tab pos="358775" algn="l"/>
                          <a:tab pos="2519363" algn="l"/>
                          <a:tab pos="3240088" algn="l"/>
                          <a:tab pos="4410075" algn="ctr"/>
                        </a:tabLst>
                        <a:defRPr sz="2800">
                          <a:solidFill>
                            <a:schemeClr val="tx1"/>
                          </a:solidFill>
                          <a:latin typeface="Arial" panose="020B0604020202020204" pitchFamily="34" charset="0"/>
                        </a:defRPr>
                      </a:lvl1pPr>
                      <a:lvl2pPr marL="742950" indent="-285750">
                        <a:spcBef>
                          <a:spcPct val="20000"/>
                        </a:spcBef>
                        <a:tabLst>
                          <a:tab pos="269875" algn="r"/>
                          <a:tab pos="358775" algn="l"/>
                          <a:tab pos="2519363" algn="l"/>
                          <a:tab pos="3240088" algn="l"/>
                          <a:tab pos="4410075" algn="ctr"/>
                        </a:tabLst>
                        <a:defRPr sz="2400">
                          <a:solidFill>
                            <a:schemeClr val="tx1"/>
                          </a:solidFill>
                          <a:latin typeface="Arial" panose="020B0604020202020204" pitchFamily="34" charset="0"/>
                        </a:defRPr>
                      </a:lvl2pPr>
                      <a:lvl3pPr marL="1143000" indent="-228600">
                        <a:spcBef>
                          <a:spcPct val="20000"/>
                        </a:spcBef>
                        <a:tabLst>
                          <a:tab pos="269875" algn="r"/>
                          <a:tab pos="358775" algn="l"/>
                          <a:tab pos="2519363" algn="l"/>
                          <a:tab pos="3240088" algn="l"/>
                          <a:tab pos="4410075" algn="ctr"/>
                        </a:tabLst>
                        <a:defRPr sz="2000">
                          <a:solidFill>
                            <a:schemeClr val="tx1"/>
                          </a:solidFill>
                          <a:latin typeface="Arial" panose="020B0604020202020204" pitchFamily="34" charset="0"/>
                        </a:defRPr>
                      </a:lvl3pPr>
                      <a:lvl4pPr marL="16002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4pPr>
                      <a:lvl5pPr marL="20574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5pPr>
                      <a:lvl6pPr marL="25146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6pPr>
                      <a:lvl7pPr marL="29718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7pPr>
                      <a:lvl8pPr marL="34290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8pPr>
                      <a:lvl9pPr marL="38862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9pPr>
                    </a:lstStyle>
                    <a:p>
                      <a:pPr marL="0" marR="0" lvl="0" indent="0" algn="ctr" defTabSz="914400" rtl="0" eaLnBrk="1" fontAlgn="base" latinLnBrk="0" hangingPunct="1">
                        <a:lnSpc>
                          <a:spcPct val="110000"/>
                        </a:lnSpc>
                        <a:spcBef>
                          <a:spcPts val="200"/>
                        </a:spcBef>
                        <a:spcAft>
                          <a:spcPts val="200"/>
                        </a:spcAft>
                        <a:buClrTx/>
                        <a:buSzTx/>
                        <a:buFontTx/>
                        <a:buNone/>
                        <a:tabLst>
                          <a:tab pos="269875" algn="r"/>
                          <a:tab pos="358775" algn="l"/>
                          <a:tab pos="2519363" algn="l"/>
                          <a:tab pos="3240088" algn="l"/>
                          <a:tab pos="4410075" algn="ctr"/>
                        </a:tabLst>
                      </a:pPr>
                      <a:r>
                        <a:rPr kumimoji="0" lang="en-US" sz="2000" b="1" i="0" u="none" strike="noStrike" cap="none" normalizeH="0" baseline="0">
                          <a:ln>
                            <a:noFill/>
                          </a:ln>
                          <a:solidFill>
                            <a:srgbClr val="FFFFFF"/>
                          </a:solidFill>
                          <a:effectLst/>
                          <a:latin typeface="Times New Roman" panose="02020603050405020304" pitchFamily="18" charset="0"/>
                          <a:cs typeface="Times New Roman" panose="02020603050405020304" pitchFamily="18" charset="0"/>
                        </a:rPr>
                        <a:t>Tỷ giá trên sổ kế  toán (VND/USD)</a:t>
                      </a:r>
                    </a:p>
                  </a:txBody>
                  <a:tcPr marL="9525" marR="9525" marT="12654"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1"/>
                    </a:solidFill>
                  </a:tcPr>
                </a:tc>
                <a:tc>
                  <a:txBody>
                    <a:bodyPr/>
                    <a:lstStyle>
                      <a:lvl1pPr>
                        <a:spcBef>
                          <a:spcPct val="20000"/>
                        </a:spcBef>
                        <a:tabLst>
                          <a:tab pos="269875" algn="r"/>
                          <a:tab pos="358775" algn="l"/>
                          <a:tab pos="2519363" algn="l"/>
                          <a:tab pos="3240088" algn="l"/>
                          <a:tab pos="4410075" algn="ctr"/>
                        </a:tabLst>
                        <a:defRPr sz="2800">
                          <a:solidFill>
                            <a:schemeClr val="tx1"/>
                          </a:solidFill>
                          <a:latin typeface="Arial" panose="020B0604020202020204" pitchFamily="34" charset="0"/>
                        </a:defRPr>
                      </a:lvl1pPr>
                      <a:lvl2pPr marL="742950" indent="-285750">
                        <a:spcBef>
                          <a:spcPct val="20000"/>
                        </a:spcBef>
                        <a:tabLst>
                          <a:tab pos="269875" algn="r"/>
                          <a:tab pos="358775" algn="l"/>
                          <a:tab pos="2519363" algn="l"/>
                          <a:tab pos="3240088" algn="l"/>
                          <a:tab pos="4410075" algn="ctr"/>
                        </a:tabLst>
                        <a:defRPr sz="2400">
                          <a:solidFill>
                            <a:schemeClr val="tx1"/>
                          </a:solidFill>
                          <a:latin typeface="Arial" panose="020B0604020202020204" pitchFamily="34" charset="0"/>
                        </a:defRPr>
                      </a:lvl2pPr>
                      <a:lvl3pPr marL="1143000" indent="-228600">
                        <a:spcBef>
                          <a:spcPct val="20000"/>
                        </a:spcBef>
                        <a:tabLst>
                          <a:tab pos="269875" algn="r"/>
                          <a:tab pos="358775" algn="l"/>
                          <a:tab pos="2519363" algn="l"/>
                          <a:tab pos="3240088" algn="l"/>
                          <a:tab pos="4410075" algn="ctr"/>
                        </a:tabLst>
                        <a:defRPr sz="2000">
                          <a:solidFill>
                            <a:schemeClr val="tx1"/>
                          </a:solidFill>
                          <a:latin typeface="Arial" panose="020B0604020202020204" pitchFamily="34" charset="0"/>
                        </a:defRPr>
                      </a:lvl3pPr>
                      <a:lvl4pPr marL="16002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4pPr>
                      <a:lvl5pPr marL="20574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5pPr>
                      <a:lvl6pPr marL="25146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6pPr>
                      <a:lvl7pPr marL="29718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7pPr>
                      <a:lvl8pPr marL="34290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8pPr>
                      <a:lvl9pPr marL="38862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9pPr>
                    </a:lstStyle>
                    <a:p>
                      <a:pPr marL="0" marR="0" lvl="0" indent="0" algn="ctr" defTabSz="914400" rtl="0" eaLnBrk="1" fontAlgn="base" latinLnBrk="0" hangingPunct="1">
                        <a:lnSpc>
                          <a:spcPct val="110000"/>
                        </a:lnSpc>
                        <a:spcBef>
                          <a:spcPts val="200"/>
                        </a:spcBef>
                        <a:spcAft>
                          <a:spcPts val="200"/>
                        </a:spcAft>
                        <a:buClrTx/>
                        <a:buSzTx/>
                        <a:buFontTx/>
                        <a:buNone/>
                        <a:tabLst>
                          <a:tab pos="269875" algn="r"/>
                          <a:tab pos="358775" algn="l"/>
                          <a:tab pos="2519363" algn="l"/>
                          <a:tab pos="3240088" algn="l"/>
                          <a:tab pos="4410075" algn="ctr"/>
                        </a:tabLst>
                      </a:pPr>
                      <a:r>
                        <a:rPr kumimoji="0" lang="en-US" sz="2000" b="1" i="0" u="none" strike="noStrike" cap="none" normalizeH="0" baseline="0">
                          <a:ln>
                            <a:noFill/>
                          </a:ln>
                          <a:solidFill>
                            <a:srgbClr val="FFFFFF"/>
                          </a:solidFill>
                          <a:effectLst/>
                          <a:latin typeface="Times New Roman" panose="02020603050405020304" pitchFamily="18" charset="0"/>
                          <a:cs typeface="Times New Roman" panose="02020603050405020304" pitchFamily="18" charset="0"/>
                        </a:rPr>
                        <a:t>Ghi chú cho</a:t>
                      </a:r>
                    </a:p>
                    <a:p>
                      <a:pPr marL="0" marR="0" lvl="0" indent="0" algn="ctr" defTabSz="914400" rtl="0" eaLnBrk="1" fontAlgn="base" latinLnBrk="0" hangingPunct="1">
                        <a:lnSpc>
                          <a:spcPct val="110000"/>
                        </a:lnSpc>
                        <a:spcBef>
                          <a:spcPts val="200"/>
                        </a:spcBef>
                        <a:spcAft>
                          <a:spcPts val="200"/>
                        </a:spcAft>
                        <a:buClrTx/>
                        <a:buSzTx/>
                        <a:buFontTx/>
                        <a:buNone/>
                        <a:tabLst>
                          <a:tab pos="269875" algn="r"/>
                          <a:tab pos="358775" algn="l"/>
                          <a:tab pos="2519363" algn="l"/>
                          <a:tab pos="3240088" algn="l"/>
                          <a:tab pos="4410075" algn="ctr"/>
                        </a:tabLst>
                      </a:pPr>
                      <a:r>
                        <a:rPr kumimoji="0" lang="en-US" sz="2000" b="1" i="0" u="none" strike="noStrike" cap="none" normalizeH="0" baseline="0">
                          <a:ln>
                            <a:noFill/>
                          </a:ln>
                          <a:solidFill>
                            <a:srgbClr val="FFFFFF"/>
                          </a:solidFill>
                          <a:effectLst/>
                          <a:latin typeface="Times New Roman" panose="02020603050405020304" pitchFamily="18" charset="0"/>
                          <a:cs typeface="Times New Roman" panose="02020603050405020304" pitchFamily="18" charset="0"/>
                        </a:rPr>
                        <a:t>khoản mục</a:t>
                      </a:r>
                    </a:p>
                  </a:txBody>
                  <a:tcPr marL="9525" marR="9525" marT="1708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1"/>
                    </a:solidFill>
                  </a:tcPr>
                </a:tc>
                <a:extLst>
                  <a:ext uri="{0D108BD9-81ED-4DB2-BD59-A6C34878D82A}">
                    <a16:rowId xmlns:a16="http://schemas.microsoft.com/office/drawing/2014/main" val="10000"/>
                  </a:ext>
                </a:extLst>
              </a:tr>
              <a:tr h="687598">
                <a:tc>
                  <a:txBody>
                    <a:bodyPr/>
                    <a:lstStyle>
                      <a:lvl1pPr>
                        <a:spcBef>
                          <a:spcPct val="20000"/>
                        </a:spcBef>
                        <a:tabLst>
                          <a:tab pos="2519363" algn="l"/>
                          <a:tab pos="3240088" algn="l"/>
                          <a:tab pos="4410075" algn="ctr"/>
                        </a:tabLst>
                        <a:defRPr sz="2800">
                          <a:solidFill>
                            <a:schemeClr val="tx1"/>
                          </a:solidFill>
                          <a:latin typeface="Arial" panose="020B0604020202020204" pitchFamily="34" charset="0"/>
                        </a:defRPr>
                      </a:lvl1pPr>
                      <a:lvl2pPr marL="742950" indent="-285750">
                        <a:spcBef>
                          <a:spcPct val="20000"/>
                        </a:spcBef>
                        <a:tabLst>
                          <a:tab pos="2519363" algn="l"/>
                          <a:tab pos="3240088" algn="l"/>
                          <a:tab pos="4410075" algn="ctr"/>
                        </a:tabLst>
                        <a:defRPr sz="2400">
                          <a:solidFill>
                            <a:schemeClr val="tx1"/>
                          </a:solidFill>
                          <a:latin typeface="Arial" panose="020B0604020202020204" pitchFamily="34" charset="0"/>
                        </a:defRPr>
                      </a:lvl2pPr>
                      <a:lvl3pPr marL="1143000" indent="-228600">
                        <a:spcBef>
                          <a:spcPct val="20000"/>
                        </a:spcBef>
                        <a:tabLst>
                          <a:tab pos="2519363" algn="l"/>
                          <a:tab pos="3240088" algn="l"/>
                          <a:tab pos="4410075" algn="ctr"/>
                        </a:tabLst>
                        <a:defRPr sz="2000">
                          <a:solidFill>
                            <a:schemeClr val="tx1"/>
                          </a:solidFill>
                          <a:latin typeface="Arial" panose="020B0604020202020204" pitchFamily="34" charset="0"/>
                        </a:defRPr>
                      </a:lvl3pPr>
                      <a:lvl4pPr marL="1600200" indent="-228600">
                        <a:spcBef>
                          <a:spcPct val="20000"/>
                        </a:spcBef>
                        <a:tabLst>
                          <a:tab pos="2519363" algn="l"/>
                          <a:tab pos="3240088" algn="l"/>
                          <a:tab pos="4410075" algn="ctr"/>
                        </a:tabLst>
                        <a:defRPr>
                          <a:solidFill>
                            <a:schemeClr val="tx1"/>
                          </a:solidFill>
                          <a:latin typeface="Arial" panose="020B0604020202020204" pitchFamily="34" charset="0"/>
                        </a:defRPr>
                      </a:lvl4pPr>
                      <a:lvl5pPr marL="2057400" indent="-228600">
                        <a:spcBef>
                          <a:spcPct val="20000"/>
                        </a:spcBef>
                        <a:tabLst>
                          <a:tab pos="2519363" algn="l"/>
                          <a:tab pos="3240088" algn="l"/>
                          <a:tab pos="4410075" algn="ctr"/>
                        </a:tabLst>
                        <a:defRPr>
                          <a:solidFill>
                            <a:schemeClr val="tx1"/>
                          </a:solidFill>
                          <a:latin typeface="Arial" panose="020B0604020202020204" pitchFamily="34" charset="0"/>
                        </a:defRPr>
                      </a:lvl5pPr>
                      <a:lvl6pPr marL="2514600" indent="-228600" eaLnBrk="0" fontAlgn="base" hangingPunct="0">
                        <a:spcBef>
                          <a:spcPct val="20000"/>
                        </a:spcBef>
                        <a:spcAft>
                          <a:spcPct val="0"/>
                        </a:spcAft>
                        <a:tabLst>
                          <a:tab pos="2519363" algn="l"/>
                          <a:tab pos="3240088" algn="l"/>
                          <a:tab pos="4410075" algn="ctr"/>
                        </a:tabLst>
                        <a:defRPr>
                          <a:solidFill>
                            <a:schemeClr val="tx1"/>
                          </a:solidFill>
                          <a:latin typeface="Arial" panose="020B0604020202020204" pitchFamily="34" charset="0"/>
                        </a:defRPr>
                      </a:lvl6pPr>
                      <a:lvl7pPr marL="2971800" indent="-228600" eaLnBrk="0" fontAlgn="base" hangingPunct="0">
                        <a:spcBef>
                          <a:spcPct val="20000"/>
                        </a:spcBef>
                        <a:spcAft>
                          <a:spcPct val="0"/>
                        </a:spcAft>
                        <a:tabLst>
                          <a:tab pos="2519363" algn="l"/>
                          <a:tab pos="3240088" algn="l"/>
                          <a:tab pos="4410075" algn="ctr"/>
                        </a:tabLst>
                        <a:defRPr>
                          <a:solidFill>
                            <a:schemeClr val="tx1"/>
                          </a:solidFill>
                          <a:latin typeface="Arial" panose="020B0604020202020204" pitchFamily="34" charset="0"/>
                        </a:defRPr>
                      </a:lvl7pPr>
                      <a:lvl8pPr marL="3429000" indent="-228600" eaLnBrk="0" fontAlgn="base" hangingPunct="0">
                        <a:spcBef>
                          <a:spcPct val="20000"/>
                        </a:spcBef>
                        <a:spcAft>
                          <a:spcPct val="0"/>
                        </a:spcAft>
                        <a:tabLst>
                          <a:tab pos="2519363" algn="l"/>
                          <a:tab pos="3240088" algn="l"/>
                          <a:tab pos="4410075" algn="ctr"/>
                        </a:tabLst>
                        <a:defRPr>
                          <a:solidFill>
                            <a:schemeClr val="tx1"/>
                          </a:solidFill>
                          <a:latin typeface="Arial" panose="020B0604020202020204" pitchFamily="34" charset="0"/>
                        </a:defRPr>
                      </a:lvl8pPr>
                      <a:lvl9pPr marL="3886200" indent="-228600" eaLnBrk="0" fontAlgn="base" hangingPunct="0">
                        <a:spcBef>
                          <a:spcPct val="20000"/>
                        </a:spcBef>
                        <a:spcAft>
                          <a:spcPct val="0"/>
                        </a:spcAft>
                        <a:tabLst>
                          <a:tab pos="2519363" algn="l"/>
                          <a:tab pos="3240088" algn="l"/>
                          <a:tab pos="4410075" algn="ctr"/>
                        </a:tabLst>
                        <a:defRPr>
                          <a:solidFill>
                            <a:schemeClr val="tx1"/>
                          </a:solidFill>
                          <a:latin typeface="Arial" panose="020B0604020202020204" pitchFamily="34" charset="0"/>
                        </a:defRPr>
                      </a:lvl9pPr>
                    </a:lstStyle>
                    <a:p>
                      <a:pPr marL="0" marR="0" lvl="0" indent="0" algn="ctr" defTabSz="914400" rtl="0" eaLnBrk="1" fontAlgn="base" latinLnBrk="0" hangingPunct="1">
                        <a:lnSpc>
                          <a:spcPct val="110000"/>
                        </a:lnSpc>
                        <a:spcBef>
                          <a:spcPts val="200"/>
                        </a:spcBef>
                        <a:spcAft>
                          <a:spcPts val="200"/>
                        </a:spcAft>
                        <a:buClrTx/>
                        <a:buSzTx/>
                        <a:buFontTx/>
                        <a:buNone/>
                        <a:tabLst>
                          <a:tab pos="2519363" algn="l"/>
                          <a:tab pos="3240088" algn="l"/>
                          <a:tab pos="4410075" algn="ctr"/>
                        </a:tabLst>
                      </a:pPr>
                      <a:r>
                        <a:rPr kumimoji="0" lang="en-US" sz="2000" b="0" i="0" u="none" strike="noStrike" cap="none" normalizeH="0" baseline="0">
                          <a:ln>
                            <a:noFill/>
                          </a:ln>
                          <a:solidFill>
                            <a:srgbClr val="202020"/>
                          </a:solidFill>
                          <a:effectLst/>
                          <a:latin typeface="Times New Roman" panose="02020603050405020304" pitchFamily="18" charset="0"/>
                          <a:cs typeface="Times New Roman" panose="02020603050405020304" pitchFamily="18" charset="0"/>
                        </a:rPr>
                        <a:t>128-A</a:t>
                      </a:r>
                    </a:p>
                  </a:txBody>
                  <a:tcPr marL="9525" marR="9525" marT="1708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0D0D0"/>
                    </a:solidFill>
                  </a:tcPr>
                </a:tc>
                <a:tc>
                  <a:txBody>
                    <a:bodyPr/>
                    <a:lstStyle>
                      <a:lvl1pPr indent="158750">
                        <a:spcBef>
                          <a:spcPct val="20000"/>
                        </a:spcBef>
                        <a:tabLst>
                          <a:tab pos="269875" algn="r"/>
                          <a:tab pos="358775" algn="l"/>
                          <a:tab pos="2519363" algn="l"/>
                          <a:tab pos="3240088" algn="l"/>
                          <a:tab pos="4410075" algn="ctr"/>
                        </a:tabLst>
                        <a:defRPr sz="2800">
                          <a:solidFill>
                            <a:schemeClr val="tx1"/>
                          </a:solidFill>
                          <a:latin typeface="Arial" panose="020B0604020202020204" pitchFamily="34" charset="0"/>
                        </a:defRPr>
                      </a:lvl1pPr>
                      <a:lvl2pPr marL="742950" indent="-285750">
                        <a:spcBef>
                          <a:spcPct val="20000"/>
                        </a:spcBef>
                        <a:tabLst>
                          <a:tab pos="269875" algn="r"/>
                          <a:tab pos="358775" algn="l"/>
                          <a:tab pos="2519363" algn="l"/>
                          <a:tab pos="3240088" algn="l"/>
                          <a:tab pos="4410075" algn="ctr"/>
                        </a:tabLst>
                        <a:defRPr sz="2400">
                          <a:solidFill>
                            <a:schemeClr val="tx1"/>
                          </a:solidFill>
                          <a:latin typeface="Arial" panose="020B0604020202020204" pitchFamily="34" charset="0"/>
                        </a:defRPr>
                      </a:lvl2pPr>
                      <a:lvl3pPr marL="1143000" indent="-228600">
                        <a:spcBef>
                          <a:spcPct val="20000"/>
                        </a:spcBef>
                        <a:tabLst>
                          <a:tab pos="269875" algn="r"/>
                          <a:tab pos="358775" algn="l"/>
                          <a:tab pos="2519363" algn="l"/>
                          <a:tab pos="3240088" algn="l"/>
                          <a:tab pos="4410075" algn="ctr"/>
                        </a:tabLst>
                        <a:defRPr sz="2000">
                          <a:solidFill>
                            <a:schemeClr val="tx1"/>
                          </a:solidFill>
                          <a:latin typeface="Arial" panose="020B0604020202020204" pitchFamily="34" charset="0"/>
                        </a:defRPr>
                      </a:lvl3pPr>
                      <a:lvl4pPr marL="16002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4pPr>
                      <a:lvl5pPr marL="20574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5pPr>
                      <a:lvl6pPr marL="25146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6pPr>
                      <a:lvl7pPr marL="29718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7pPr>
                      <a:lvl8pPr marL="34290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8pPr>
                      <a:lvl9pPr marL="38862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9pPr>
                    </a:lstStyle>
                    <a:p>
                      <a:pPr marL="0" marR="0" lvl="0" indent="158750" algn="ctr" defTabSz="914400" rtl="0" eaLnBrk="1" fontAlgn="base" latinLnBrk="0" hangingPunct="1">
                        <a:lnSpc>
                          <a:spcPct val="110000"/>
                        </a:lnSpc>
                        <a:spcBef>
                          <a:spcPts val="200"/>
                        </a:spcBef>
                        <a:spcAft>
                          <a:spcPts val="200"/>
                        </a:spcAft>
                        <a:buClrTx/>
                        <a:buSzTx/>
                        <a:buFontTx/>
                        <a:buNone/>
                        <a:tabLst>
                          <a:tab pos="269875" algn="r"/>
                          <a:tab pos="358775" algn="l"/>
                          <a:tab pos="2519363" algn="l"/>
                          <a:tab pos="3240088" algn="l"/>
                          <a:tab pos="4410075" algn="ctr"/>
                        </a:tabLst>
                      </a:pPr>
                      <a:r>
                        <a:rPr kumimoji="0" lang="en-US" sz="2000" b="0" i="0" u="none" strike="noStrike" cap="none" normalizeH="0" baseline="0">
                          <a:ln>
                            <a:noFill/>
                          </a:ln>
                          <a:solidFill>
                            <a:srgbClr val="202020"/>
                          </a:solidFill>
                          <a:effectLst/>
                          <a:latin typeface="Times New Roman" panose="02020603050405020304" pitchFamily="18" charset="0"/>
                          <a:cs typeface="Times New Roman" panose="02020603050405020304" pitchFamily="18" charset="0"/>
                        </a:rPr>
                        <a:t>Dư Nợ: 2.000</a:t>
                      </a:r>
                    </a:p>
                  </a:txBody>
                  <a:tcPr marL="9525" marR="9525" marT="1708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0D0D0"/>
                    </a:solidFill>
                  </a:tcPr>
                </a:tc>
                <a:tc>
                  <a:txBody>
                    <a:bodyPr/>
                    <a:lstStyle>
                      <a:lvl1pPr indent="158750">
                        <a:spcBef>
                          <a:spcPct val="20000"/>
                        </a:spcBef>
                        <a:tabLst>
                          <a:tab pos="269875" algn="r"/>
                          <a:tab pos="358775" algn="l"/>
                          <a:tab pos="2519363" algn="l"/>
                          <a:tab pos="3240088" algn="l"/>
                          <a:tab pos="4410075" algn="ctr"/>
                        </a:tabLst>
                        <a:defRPr sz="2800">
                          <a:solidFill>
                            <a:schemeClr val="tx1"/>
                          </a:solidFill>
                          <a:latin typeface="Arial" panose="020B0604020202020204" pitchFamily="34" charset="0"/>
                        </a:defRPr>
                      </a:lvl1pPr>
                      <a:lvl2pPr marL="742950" indent="-285750">
                        <a:spcBef>
                          <a:spcPct val="20000"/>
                        </a:spcBef>
                        <a:tabLst>
                          <a:tab pos="269875" algn="r"/>
                          <a:tab pos="358775" algn="l"/>
                          <a:tab pos="2519363" algn="l"/>
                          <a:tab pos="3240088" algn="l"/>
                          <a:tab pos="4410075" algn="ctr"/>
                        </a:tabLst>
                        <a:defRPr sz="2400">
                          <a:solidFill>
                            <a:schemeClr val="tx1"/>
                          </a:solidFill>
                          <a:latin typeface="Arial" panose="020B0604020202020204" pitchFamily="34" charset="0"/>
                        </a:defRPr>
                      </a:lvl2pPr>
                      <a:lvl3pPr marL="1143000" indent="-228600">
                        <a:spcBef>
                          <a:spcPct val="20000"/>
                        </a:spcBef>
                        <a:tabLst>
                          <a:tab pos="269875" algn="r"/>
                          <a:tab pos="358775" algn="l"/>
                          <a:tab pos="2519363" algn="l"/>
                          <a:tab pos="3240088" algn="l"/>
                          <a:tab pos="4410075" algn="ctr"/>
                        </a:tabLst>
                        <a:defRPr sz="2000">
                          <a:solidFill>
                            <a:schemeClr val="tx1"/>
                          </a:solidFill>
                          <a:latin typeface="Arial" panose="020B0604020202020204" pitchFamily="34" charset="0"/>
                        </a:defRPr>
                      </a:lvl3pPr>
                      <a:lvl4pPr marL="16002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4pPr>
                      <a:lvl5pPr marL="20574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5pPr>
                      <a:lvl6pPr marL="25146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6pPr>
                      <a:lvl7pPr marL="29718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7pPr>
                      <a:lvl8pPr marL="34290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8pPr>
                      <a:lvl9pPr marL="38862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9pPr>
                    </a:lstStyle>
                    <a:p>
                      <a:pPr marL="0" marR="0" lvl="0" indent="158750" algn="ctr" defTabSz="914400" rtl="0" eaLnBrk="1" fontAlgn="base" latinLnBrk="0" hangingPunct="1">
                        <a:lnSpc>
                          <a:spcPct val="110000"/>
                        </a:lnSpc>
                        <a:spcBef>
                          <a:spcPts val="200"/>
                        </a:spcBef>
                        <a:spcAft>
                          <a:spcPts val="200"/>
                        </a:spcAft>
                        <a:buClrTx/>
                        <a:buSzTx/>
                        <a:buFontTx/>
                        <a:buNone/>
                        <a:tabLst>
                          <a:tab pos="269875" algn="r"/>
                          <a:tab pos="358775" algn="l"/>
                          <a:tab pos="2519363" algn="l"/>
                          <a:tab pos="3240088" algn="l"/>
                          <a:tab pos="4410075" algn="ctr"/>
                        </a:tabLst>
                      </a:pPr>
                      <a:r>
                        <a:rPr kumimoji="0" lang="en-US" sz="2000" b="0" i="0" u="none" strike="noStrike" cap="none" normalizeH="0" baseline="0">
                          <a:ln>
                            <a:noFill/>
                          </a:ln>
                          <a:solidFill>
                            <a:srgbClr val="202020"/>
                          </a:solidFill>
                          <a:effectLst/>
                          <a:latin typeface="Times New Roman" panose="02020603050405020304" pitchFamily="18" charset="0"/>
                          <a:cs typeface="Times New Roman" panose="02020603050405020304" pitchFamily="18" charset="0"/>
                        </a:rPr>
                        <a:t>22.100</a:t>
                      </a:r>
                    </a:p>
                  </a:txBody>
                  <a:tcPr marL="9525" marR="9525" marT="1708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0D0D0"/>
                    </a:solidFill>
                  </a:tcPr>
                </a:tc>
                <a:tc>
                  <a:txBody>
                    <a:bodyPr/>
                    <a:lstStyle>
                      <a:lvl1pPr indent="158750">
                        <a:spcBef>
                          <a:spcPct val="20000"/>
                        </a:spcBef>
                        <a:tabLst>
                          <a:tab pos="269875" algn="r"/>
                          <a:tab pos="358775" algn="l"/>
                          <a:tab pos="2519363" algn="l"/>
                          <a:tab pos="3240088" algn="l"/>
                          <a:tab pos="4410075" algn="ctr"/>
                        </a:tabLst>
                        <a:defRPr sz="2800">
                          <a:solidFill>
                            <a:schemeClr val="tx1"/>
                          </a:solidFill>
                          <a:latin typeface="Arial" panose="020B0604020202020204" pitchFamily="34" charset="0"/>
                        </a:defRPr>
                      </a:lvl1pPr>
                      <a:lvl2pPr marL="742950" indent="-285750">
                        <a:spcBef>
                          <a:spcPct val="20000"/>
                        </a:spcBef>
                        <a:tabLst>
                          <a:tab pos="269875" algn="r"/>
                          <a:tab pos="358775" algn="l"/>
                          <a:tab pos="2519363" algn="l"/>
                          <a:tab pos="3240088" algn="l"/>
                          <a:tab pos="4410075" algn="ctr"/>
                        </a:tabLst>
                        <a:defRPr sz="2400">
                          <a:solidFill>
                            <a:schemeClr val="tx1"/>
                          </a:solidFill>
                          <a:latin typeface="Arial" panose="020B0604020202020204" pitchFamily="34" charset="0"/>
                        </a:defRPr>
                      </a:lvl2pPr>
                      <a:lvl3pPr marL="1143000" indent="-228600">
                        <a:spcBef>
                          <a:spcPct val="20000"/>
                        </a:spcBef>
                        <a:tabLst>
                          <a:tab pos="269875" algn="r"/>
                          <a:tab pos="358775" algn="l"/>
                          <a:tab pos="2519363" algn="l"/>
                          <a:tab pos="3240088" algn="l"/>
                          <a:tab pos="4410075" algn="ctr"/>
                        </a:tabLst>
                        <a:defRPr sz="2000">
                          <a:solidFill>
                            <a:schemeClr val="tx1"/>
                          </a:solidFill>
                          <a:latin typeface="Arial" panose="020B0604020202020204" pitchFamily="34" charset="0"/>
                        </a:defRPr>
                      </a:lvl3pPr>
                      <a:lvl4pPr marL="16002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4pPr>
                      <a:lvl5pPr marL="20574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5pPr>
                      <a:lvl6pPr marL="25146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6pPr>
                      <a:lvl7pPr marL="29718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7pPr>
                      <a:lvl8pPr marL="34290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8pPr>
                      <a:lvl9pPr marL="38862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9pPr>
                    </a:lstStyle>
                    <a:p>
                      <a:pPr marL="0" marR="0" lvl="0" indent="158750" algn="just" defTabSz="914400" rtl="0" eaLnBrk="1" fontAlgn="base" latinLnBrk="0" hangingPunct="1">
                        <a:lnSpc>
                          <a:spcPct val="110000"/>
                        </a:lnSpc>
                        <a:spcBef>
                          <a:spcPts val="200"/>
                        </a:spcBef>
                        <a:spcAft>
                          <a:spcPts val="200"/>
                        </a:spcAft>
                        <a:buClrTx/>
                        <a:buSzTx/>
                        <a:buFontTx/>
                        <a:buNone/>
                        <a:tabLst>
                          <a:tab pos="269875" algn="r"/>
                          <a:tab pos="358775" algn="l"/>
                          <a:tab pos="2519363" algn="l"/>
                          <a:tab pos="3240088" algn="l"/>
                          <a:tab pos="4410075" algn="ctr"/>
                        </a:tabLst>
                      </a:pPr>
                      <a:r>
                        <a:rPr kumimoji="0" lang="en-US" sz="2000" b="0" i="0" u="none" strike="noStrike" cap="none" normalizeH="0" baseline="0">
                          <a:ln>
                            <a:noFill/>
                          </a:ln>
                          <a:solidFill>
                            <a:srgbClr val="202020"/>
                          </a:solidFill>
                          <a:effectLst/>
                          <a:latin typeface="Times New Roman" panose="02020603050405020304" pitchFamily="18" charset="0"/>
                          <a:cs typeface="Times New Roman" panose="02020603050405020304" pitchFamily="18" charset="0"/>
                        </a:rPr>
                        <a:t>Số dư tiết kiệm tại ngân hàng A</a:t>
                      </a:r>
                    </a:p>
                  </a:txBody>
                  <a:tcPr marL="9525" marR="9525" marT="1708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0D0D0"/>
                    </a:solidFill>
                  </a:tcPr>
                </a:tc>
                <a:extLst>
                  <a:ext uri="{0D108BD9-81ED-4DB2-BD59-A6C34878D82A}">
                    <a16:rowId xmlns:a16="http://schemas.microsoft.com/office/drawing/2014/main" val="10001"/>
                  </a:ext>
                </a:extLst>
              </a:tr>
              <a:tr h="352341">
                <a:tc>
                  <a:txBody>
                    <a:bodyPr/>
                    <a:lstStyle>
                      <a:lvl1pPr>
                        <a:spcBef>
                          <a:spcPct val="20000"/>
                        </a:spcBef>
                        <a:tabLst>
                          <a:tab pos="2519363" algn="l"/>
                          <a:tab pos="3240088" algn="l"/>
                          <a:tab pos="4410075" algn="ctr"/>
                        </a:tabLst>
                        <a:defRPr sz="2800">
                          <a:solidFill>
                            <a:schemeClr val="tx1"/>
                          </a:solidFill>
                          <a:latin typeface="Arial" panose="020B0604020202020204" pitchFamily="34" charset="0"/>
                        </a:defRPr>
                      </a:lvl1pPr>
                      <a:lvl2pPr marL="742950" indent="-285750">
                        <a:spcBef>
                          <a:spcPct val="20000"/>
                        </a:spcBef>
                        <a:tabLst>
                          <a:tab pos="2519363" algn="l"/>
                          <a:tab pos="3240088" algn="l"/>
                          <a:tab pos="4410075" algn="ctr"/>
                        </a:tabLst>
                        <a:defRPr sz="2400">
                          <a:solidFill>
                            <a:schemeClr val="tx1"/>
                          </a:solidFill>
                          <a:latin typeface="Arial" panose="020B0604020202020204" pitchFamily="34" charset="0"/>
                        </a:defRPr>
                      </a:lvl2pPr>
                      <a:lvl3pPr marL="1143000" indent="-228600">
                        <a:spcBef>
                          <a:spcPct val="20000"/>
                        </a:spcBef>
                        <a:tabLst>
                          <a:tab pos="2519363" algn="l"/>
                          <a:tab pos="3240088" algn="l"/>
                          <a:tab pos="4410075" algn="ctr"/>
                        </a:tabLst>
                        <a:defRPr sz="2000">
                          <a:solidFill>
                            <a:schemeClr val="tx1"/>
                          </a:solidFill>
                          <a:latin typeface="Arial" panose="020B0604020202020204" pitchFamily="34" charset="0"/>
                        </a:defRPr>
                      </a:lvl3pPr>
                      <a:lvl4pPr marL="1600200" indent="-228600">
                        <a:spcBef>
                          <a:spcPct val="20000"/>
                        </a:spcBef>
                        <a:tabLst>
                          <a:tab pos="2519363" algn="l"/>
                          <a:tab pos="3240088" algn="l"/>
                          <a:tab pos="4410075" algn="ctr"/>
                        </a:tabLst>
                        <a:defRPr>
                          <a:solidFill>
                            <a:schemeClr val="tx1"/>
                          </a:solidFill>
                          <a:latin typeface="Arial" panose="020B0604020202020204" pitchFamily="34" charset="0"/>
                        </a:defRPr>
                      </a:lvl4pPr>
                      <a:lvl5pPr marL="2057400" indent="-228600">
                        <a:spcBef>
                          <a:spcPct val="20000"/>
                        </a:spcBef>
                        <a:tabLst>
                          <a:tab pos="2519363" algn="l"/>
                          <a:tab pos="3240088" algn="l"/>
                          <a:tab pos="4410075" algn="ctr"/>
                        </a:tabLst>
                        <a:defRPr>
                          <a:solidFill>
                            <a:schemeClr val="tx1"/>
                          </a:solidFill>
                          <a:latin typeface="Arial" panose="020B0604020202020204" pitchFamily="34" charset="0"/>
                        </a:defRPr>
                      </a:lvl5pPr>
                      <a:lvl6pPr marL="2514600" indent="-228600" eaLnBrk="0" fontAlgn="base" hangingPunct="0">
                        <a:spcBef>
                          <a:spcPct val="20000"/>
                        </a:spcBef>
                        <a:spcAft>
                          <a:spcPct val="0"/>
                        </a:spcAft>
                        <a:tabLst>
                          <a:tab pos="2519363" algn="l"/>
                          <a:tab pos="3240088" algn="l"/>
                          <a:tab pos="4410075" algn="ctr"/>
                        </a:tabLst>
                        <a:defRPr>
                          <a:solidFill>
                            <a:schemeClr val="tx1"/>
                          </a:solidFill>
                          <a:latin typeface="Arial" panose="020B0604020202020204" pitchFamily="34" charset="0"/>
                        </a:defRPr>
                      </a:lvl6pPr>
                      <a:lvl7pPr marL="2971800" indent="-228600" eaLnBrk="0" fontAlgn="base" hangingPunct="0">
                        <a:spcBef>
                          <a:spcPct val="20000"/>
                        </a:spcBef>
                        <a:spcAft>
                          <a:spcPct val="0"/>
                        </a:spcAft>
                        <a:tabLst>
                          <a:tab pos="2519363" algn="l"/>
                          <a:tab pos="3240088" algn="l"/>
                          <a:tab pos="4410075" algn="ctr"/>
                        </a:tabLst>
                        <a:defRPr>
                          <a:solidFill>
                            <a:schemeClr val="tx1"/>
                          </a:solidFill>
                          <a:latin typeface="Arial" panose="020B0604020202020204" pitchFamily="34" charset="0"/>
                        </a:defRPr>
                      </a:lvl7pPr>
                      <a:lvl8pPr marL="3429000" indent="-228600" eaLnBrk="0" fontAlgn="base" hangingPunct="0">
                        <a:spcBef>
                          <a:spcPct val="20000"/>
                        </a:spcBef>
                        <a:spcAft>
                          <a:spcPct val="0"/>
                        </a:spcAft>
                        <a:tabLst>
                          <a:tab pos="2519363" algn="l"/>
                          <a:tab pos="3240088" algn="l"/>
                          <a:tab pos="4410075" algn="ctr"/>
                        </a:tabLst>
                        <a:defRPr>
                          <a:solidFill>
                            <a:schemeClr val="tx1"/>
                          </a:solidFill>
                          <a:latin typeface="Arial" panose="020B0604020202020204" pitchFamily="34" charset="0"/>
                        </a:defRPr>
                      </a:lvl8pPr>
                      <a:lvl9pPr marL="3886200" indent="-228600" eaLnBrk="0" fontAlgn="base" hangingPunct="0">
                        <a:spcBef>
                          <a:spcPct val="20000"/>
                        </a:spcBef>
                        <a:spcAft>
                          <a:spcPct val="0"/>
                        </a:spcAft>
                        <a:tabLst>
                          <a:tab pos="2519363" algn="l"/>
                          <a:tab pos="3240088" algn="l"/>
                          <a:tab pos="4410075" algn="ctr"/>
                        </a:tabLst>
                        <a:defRPr>
                          <a:solidFill>
                            <a:schemeClr val="tx1"/>
                          </a:solidFill>
                          <a:latin typeface="Arial" panose="020B0604020202020204" pitchFamily="34" charset="0"/>
                        </a:defRPr>
                      </a:lvl9pPr>
                    </a:lstStyle>
                    <a:p>
                      <a:pPr marL="0" marR="0" lvl="0" indent="0" algn="ctr" defTabSz="914400" rtl="0" eaLnBrk="1" fontAlgn="base" latinLnBrk="0" hangingPunct="1">
                        <a:lnSpc>
                          <a:spcPct val="110000"/>
                        </a:lnSpc>
                        <a:spcBef>
                          <a:spcPts val="200"/>
                        </a:spcBef>
                        <a:spcAft>
                          <a:spcPts val="200"/>
                        </a:spcAft>
                        <a:buClrTx/>
                        <a:buSzTx/>
                        <a:buFontTx/>
                        <a:buNone/>
                        <a:tabLst>
                          <a:tab pos="2519363" algn="l"/>
                          <a:tab pos="3240088" algn="l"/>
                          <a:tab pos="4410075" algn="ctr"/>
                        </a:tabLst>
                      </a:pPr>
                      <a:r>
                        <a:rPr kumimoji="0" lang="en-US" sz="2000" b="0" i="0" u="none" strike="noStrike" cap="none" normalizeH="0" baseline="0">
                          <a:ln>
                            <a:noFill/>
                          </a:ln>
                          <a:solidFill>
                            <a:srgbClr val="202020"/>
                          </a:solidFill>
                          <a:effectLst/>
                          <a:latin typeface="Times New Roman" panose="02020603050405020304" pitchFamily="18" charset="0"/>
                          <a:cs typeface="Times New Roman" panose="02020603050405020304" pitchFamily="18" charset="0"/>
                        </a:rPr>
                        <a:t>131 A</a:t>
                      </a:r>
                    </a:p>
                  </a:txBody>
                  <a:tcPr marL="9525" marR="9525" marT="1708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9E9"/>
                    </a:solidFill>
                  </a:tcPr>
                </a:tc>
                <a:tc>
                  <a:txBody>
                    <a:bodyPr/>
                    <a:lstStyle>
                      <a:lvl1pPr indent="158750">
                        <a:spcBef>
                          <a:spcPct val="20000"/>
                        </a:spcBef>
                        <a:tabLst>
                          <a:tab pos="269875" algn="r"/>
                          <a:tab pos="358775" algn="l"/>
                          <a:tab pos="2519363" algn="l"/>
                          <a:tab pos="3240088" algn="l"/>
                          <a:tab pos="4410075" algn="ctr"/>
                        </a:tabLst>
                        <a:defRPr sz="2800">
                          <a:solidFill>
                            <a:schemeClr val="tx1"/>
                          </a:solidFill>
                          <a:latin typeface="Arial" panose="020B0604020202020204" pitchFamily="34" charset="0"/>
                        </a:defRPr>
                      </a:lvl1pPr>
                      <a:lvl2pPr marL="742950" indent="-285750">
                        <a:spcBef>
                          <a:spcPct val="20000"/>
                        </a:spcBef>
                        <a:tabLst>
                          <a:tab pos="269875" algn="r"/>
                          <a:tab pos="358775" algn="l"/>
                          <a:tab pos="2519363" algn="l"/>
                          <a:tab pos="3240088" algn="l"/>
                          <a:tab pos="4410075" algn="ctr"/>
                        </a:tabLst>
                        <a:defRPr sz="2400">
                          <a:solidFill>
                            <a:schemeClr val="tx1"/>
                          </a:solidFill>
                          <a:latin typeface="Arial" panose="020B0604020202020204" pitchFamily="34" charset="0"/>
                        </a:defRPr>
                      </a:lvl2pPr>
                      <a:lvl3pPr marL="1143000" indent="-228600">
                        <a:spcBef>
                          <a:spcPct val="20000"/>
                        </a:spcBef>
                        <a:tabLst>
                          <a:tab pos="269875" algn="r"/>
                          <a:tab pos="358775" algn="l"/>
                          <a:tab pos="2519363" algn="l"/>
                          <a:tab pos="3240088" algn="l"/>
                          <a:tab pos="4410075" algn="ctr"/>
                        </a:tabLst>
                        <a:defRPr sz="2000">
                          <a:solidFill>
                            <a:schemeClr val="tx1"/>
                          </a:solidFill>
                          <a:latin typeface="Arial" panose="020B0604020202020204" pitchFamily="34" charset="0"/>
                        </a:defRPr>
                      </a:lvl3pPr>
                      <a:lvl4pPr marL="16002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4pPr>
                      <a:lvl5pPr marL="20574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5pPr>
                      <a:lvl6pPr marL="25146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6pPr>
                      <a:lvl7pPr marL="29718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7pPr>
                      <a:lvl8pPr marL="34290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8pPr>
                      <a:lvl9pPr marL="38862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9pPr>
                    </a:lstStyle>
                    <a:p>
                      <a:pPr marL="0" marR="0" lvl="0" indent="158750" algn="ctr" defTabSz="914400" rtl="0" eaLnBrk="1" fontAlgn="base" latinLnBrk="0" hangingPunct="1">
                        <a:lnSpc>
                          <a:spcPct val="110000"/>
                        </a:lnSpc>
                        <a:spcBef>
                          <a:spcPts val="200"/>
                        </a:spcBef>
                        <a:spcAft>
                          <a:spcPts val="200"/>
                        </a:spcAft>
                        <a:buClrTx/>
                        <a:buSzTx/>
                        <a:buFontTx/>
                        <a:buNone/>
                        <a:tabLst>
                          <a:tab pos="269875" algn="r"/>
                          <a:tab pos="358775" algn="l"/>
                          <a:tab pos="2519363" algn="l"/>
                          <a:tab pos="3240088" algn="l"/>
                          <a:tab pos="4410075" algn="ctr"/>
                        </a:tabLst>
                      </a:pPr>
                      <a:r>
                        <a:rPr kumimoji="0" lang="en-US" sz="2000" b="0" i="0" u="none" strike="noStrike" cap="none" normalizeH="0" baseline="0">
                          <a:ln>
                            <a:noFill/>
                          </a:ln>
                          <a:solidFill>
                            <a:srgbClr val="202020"/>
                          </a:solidFill>
                          <a:effectLst/>
                          <a:latin typeface="Times New Roman" panose="02020603050405020304" pitchFamily="18" charset="0"/>
                          <a:cs typeface="Times New Roman" panose="02020603050405020304" pitchFamily="18" charset="0"/>
                        </a:rPr>
                        <a:t>Dự Nợ: 4.000</a:t>
                      </a:r>
                    </a:p>
                  </a:txBody>
                  <a:tcPr marL="9525" marR="9525" marT="1708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9E9"/>
                    </a:solidFill>
                  </a:tcPr>
                </a:tc>
                <a:tc>
                  <a:txBody>
                    <a:bodyPr/>
                    <a:lstStyle>
                      <a:lvl1pPr indent="158750">
                        <a:spcBef>
                          <a:spcPct val="20000"/>
                        </a:spcBef>
                        <a:tabLst>
                          <a:tab pos="269875" algn="r"/>
                          <a:tab pos="358775" algn="l"/>
                          <a:tab pos="2519363" algn="l"/>
                          <a:tab pos="3240088" algn="l"/>
                          <a:tab pos="4410075" algn="ctr"/>
                        </a:tabLst>
                        <a:defRPr sz="2800">
                          <a:solidFill>
                            <a:schemeClr val="tx1"/>
                          </a:solidFill>
                          <a:latin typeface="Arial" panose="020B0604020202020204" pitchFamily="34" charset="0"/>
                        </a:defRPr>
                      </a:lvl1pPr>
                      <a:lvl2pPr marL="742950" indent="-285750">
                        <a:spcBef>
                          <a:spcPct val="20000"/>
                        </a:spcBef>
                        <a:tabLst>
                          <a:tab pos="269875" algn="r"/>
                          <a:tab pos="358775" algn="l"/>
                          <a:tab pos="2519363" algn="l"/>
                          <a:tab pos="3240088" algn="l"/>
                          <a:tab pos="4410075" algn="ctr"/>
                        </a:tabLst>
                        <a:defRPr sz="2400">
                          <a:solidFill>
                            <a:schemeClr val="tx1"/>
                          </a:solidFill>
                          <a:latin typeface="Arial" panose="020B0604020202020204" pitchFamily="34" charset="0"/>
                        </a:defRPr>
                      </a:lvl2pPr>
                      <a:lvl3pPr marL="1143000" indent="-228600">
                        <a:spcBef>
                          <a:spcPct val="20000"/>
                        </a:spcBef>
                        <a:tabLst>
                          <a:tab pos="269875" algn="r"/>
                          <a:tab pos="358775" algn="l"/>
                          <a:tab pos="2519363" algn="l"/>
                          <a:tab pos="3240088" algn="l"/>
                          <a:tab pos="4410075" algn="ctr"/>
                        </a:tabLst>
                        <a:defRPr sz="2000">
                          <a:solidFill>
                            <a:schemeClr val="tx1"/>
                          </a:solidFill>
                          <a:latin typeface="Arial" panose="020B0604020202020204" pitchFamily="34" charset="0"/>
                        </a:defRPr>
                      </a:lvl3pPr>
                      <a:lvl4pPr marL="16002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4pPr>
                      <a:lvl5pPr marL="20574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5pPr>
                      <a:lvl6pPr marL="25146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6pPr>
                      <a:lvl7pPr marL="29718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7pPr>
                      <a:lvl8pPr marL="34290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8pPr>
                      <a:lvl9pPr marL="38862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9pPr>
                    </a:lstStyle>
                    <a:p>
                      <a:pPr marL="0" marR="0" lvl="0" indent="158750" algn="ctr" defTabSz="914400" rtl="0" eaLnBrk="1" fontAlgn="base" latinLnBrk="0" hangingPunct="1">
                        <a:lnSpc>
                          <a:spcPct val="110000"/>
                        </a:lnSpc>
                        <a:spcBef>
                          <a:spcPts val="200"/>
                        </a:spcBef>
                        <a:spcAft>
                          <a:spcPts val="200"/>
                        </a:spcAft>
                        <a:buClrTx/>
                        <a:buSzTx/>
                        <a:buFontTx/>
                        <a:buNone/>
                        <a:tabLst>
                          <a:tab pos="269875" algn="r"/>
                          <a:tab pos="358775" algn="l"/>
                          <a:tab pos="2519363" algn="l"/>
                          <a:tab pos="3240088" algn="l"/>
                          <a:tab pos="4410075" algn="ctr"/>
                        </a:tabLst>
                      </a:pPr>
                      <a:r>
                        <a:rPr kumimoji="0" lang="en-US" sz="2000" b="0" i="0" u="none" strike="noStrike" cap="none" normalizeH="0" baseline="0">
                          <a:ln>
                            <a:noFill/>
                          </a:ln>
                          <a:solidFill>
                            <a:srgbClr val="202020"/>
                          </a:solidFill>
                          <a:effectLst/>
                          <a:latin typeface="Times New Roman" panose="02020603050405020304" pitchFamily="18" charset="0"/>
                          <a:cs typeface="Times New Roman" panose="02020603050405020304" pitchFamily="18" charset="0"/>
                        </a:rPr>
                        <a:t>22.500</a:t>
                      </a:r>
                    </a:p>
                  </a:txBody>
                  <a:tcPr marL="9525" marR="9525" marT="1708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9E9"/>
                    </a:solidFill>
                  </a:tcPr>
                </a:tc>
                <a:tc>
                  <a:txBody>
                    <a:bodyPr/>
                    <a:lstStyle>
                      <a:lvl1pPr indent="158750">
                        <a:spcBef>
                          <a:spcPct val="20000"/>
                        </a:spcBef>
                        <a:tabLst>
                          <a:tab pos="269875" algn="r"/>
                          <a:tab pos="358775" algn="l"/>
                          <a:tab pos="2519363" algn="l"/>
                          <a:tab pos="3240088" algn="l"/>
                          <a:tab pos="4410075" algn="ctr"/>
                        </a:tabLst>
                        <a:defRPr sz="2800">
                          <a:solidFill>
                            <a:schemeClr val="tx1"/>
                          </a:solidFill>
                          <a:latin typeface="Arial" panose="020B0604020202020204" pitchFamily="34" charset="0"/>
                        </a:defRPr>
                      </a:lvl1pPr>
                      <a:lvl2pPr marL="742950" indent="-285750">
                        <a:spcBef>
                          <a:spcPct val="20000"/>
                        </a:spcBef>
                        <a:tabLst>
                          <a:tab pos="269875" algn="r"/>
                          <a:tab pos="358775" algn="l"/>
                          <a:tab pos="2519363" algn="l"/>
                          <a:tab pos="3240088" algn="l"/>
                          <a:tab pos="4410075" algn="ctr"/>
                        </a:tabLst>
                        <a:defRPr sz="2400">
                          <a:solidFill>
                            <a:schemeClr val="tx1"/>
                          </a:solidFill>
                          <a:latin typeface="Arial" panose="020B0604020202020204" pitchFamily="34" charset="0"/>
                        </a:defRPr>
                      </a:lvl2pPr>
                      <a:lvl3pPr marL="1143000" indent="-228600">
                        <a:spcBef>
                          <a:spcPct val="20000"/>
                        </a:spcBef>
                        <a:tabLst>
                          <a:tab pos="269875" algn="r"/>
                          <a:tab pos="358775" algn="l"/>
                          <a:tab pos="2519363" algn="l"/>
                          <a:tab pos="3240088" algn="l"/>
                          <a:tab pos="4410075" algn="ctr"/>
                        </a:tabLst>
                        <a:defRPr sz="2000">
                          <a:solidFill>
                            <a:schemeClr val="tx1"/>
                          </a:solidFill>
                          <a:latin typeface="Arial" panose="020B0604020202020204" pitchFamily="34" charset="0"/>
                        </a:defRPr>
                      </a:lvl3pPr>
                      <a:lvl4pPr marL="16002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4pPr>
                      <a:lvl5pPr marL="20574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5pPr>
                      <a:lvl6pPr marL="25146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6pPr>
                      <a:lvl7pPr marL="29718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7pPr>
                      <a:lvl8pPr marL="34290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8pPr>
                      <a:lvl9pPr marL="38862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9pPr>
                    </a:lstStyle>
                    <a:p>
                      <a:pPr marL="0" marR="0" lvl="0" indent="158750" algn="just" defTabSz="914400" rtl="0" eaLnBrk="1" fontAlgn="base" latinLnBrk="0" hangingPunct="1">
                        <a:lnSpc>
                          <a:spcPct val="110000"/>
                        </a:lnSpc>
                        <a:spcBef>
                          <a:spcPts val="200"/>
                        </a:spcBef>
                        <a:spcAft>
                          <a:spcPts val="200"/>
                        </a:spcAft>
                        <a:buClrTx/>
                        <a:buSzTx/>
                        <a:buFontTx/>
                        <a:buNone/>
                        <a:tabLst>
                          <a:tab pos="269875" algn="r"/>
                          <a:tab pos="358775" algn="l"/>
                          <a:tab pos="2519363" algn="l"/>
                          <a:tab pos="3240088" algn="l"/>
                          <a:tab pos="4410075" algn="ctr"/>
                        </a:tabLst>
                      </a:pPr>
                      <a:r>
                        <a:rPr kumimoji="0" lang="en-US" sz="2000" b="0" i="0" u="none" strike="noStrike" cap="none" normalizeH="0" baseline="0">
                          <a:ln>
                            <a:noFill/>
                          </a:ln>
                          <a:solidFill>
                            <a:srgbClr val="202020"/>
                          </a:solidFill>
                          <a:effectLst/>
                          <a:latin typeface="Times New Roman" panose="02020603050405020304" pitchFamily="18" charset="0"/>
                          <a:cs typeface="Times New Roman" panose="02020603050405020304" pitchFamily="18" charset="0"/>
                        </a:rPr>
                        <a:t>Phải thu khách hàng A</a:t>
                      </a:r>
                    </a:p>
                  </a:txBody>
                  <a:tcPr marL="9525" marR="9525" marT="1708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9E9"/>
                    </a:solidFill>
                  </a:tcPr>
                </a:tc>
                <a:extLst>
                  <a:ext uri="{0D108BD9-81ED-4DB2-BD59-A6C34878D82A}">
                    <a16:rowId xmlns:a16="http://schemas.microsoft.com/office/drawing/2014/main" val="10002"/>
                  </a:ext>
                </a:extLst>
              </a:tr>
              <a:tr h="1073651">
                <a:tc>
                  <a:txBody>
                    <a:bodyPr/>
                    <a:lstStyle>
                      <a:lvl1pPr>
                        <a:spcBef>
                          <a:spcPct val="20000"/>
                        </a:spcBef>
                        <a:tabLst>
                          <a:tab pos="2519363" algn="l"/>
                          <a:tab pos="3240088" algn="l"/>
                          <a:tab pos="4410075" algn="ctr"/>
                        </a:tabLst>
                        <a:defRPr sz="2800">
                          <a:solidFill>
                            <a:schemeClr val="tx1"/>
                          </a:solidFill>
                          <a:latin typeface="Arial" panose="020B0604020202020204" pitchFamily="34" charset="0"/>
                        </a:defRPr>
                      </a:lvl1pPr>
                      <a:lvl2pPr marL="742950" indent="-285750">
                        <a:spcBef>
                          <a:spcPct val="20000"/>
                        </a:spcBef>
                        <a:tabLst>
                          <a:tab pos="2519363" algn="l"/>
                          <a:tab pos="3240088" algn="l"/>
                          <a:tab pos="4410075" algn="ctr"/>
                        </a:tabLst>
                        <a:defRPr sz="2400">
                          <a:solidFill>
                            <a:schemeClr val="tx1"/>
                          </a:solidFill>
                          <a:latin typeface="Arial" panose="020B0604020202020204" pitchFamily="34" charset="0"/>
                        </a:defRPr>
                      </a:lvl2pPr>
                      <a:lvl3pPr marL="1143000" indent="-228600">
                        <a:spcBef>
                          <a:spcPct val="20000"/>
                        </a:spcBef>
                        <a:tabLst>
                          <a:tab pos="2519363" algn="l"/>
                          <a:tab pos="3240088" algn="l"/>
                          <a:tab pos="4410075" algn="ctr"/>
                        </a:tabLst>
                        <a:defRPr sz="2000">
                          <a:solidFill>
                            <a:schemeClr val="tx1"/>
                          </a:solidFill>
                          <a:latin typeface="Arial" panose="020B0604020202020204" pitchFamily="34" charset="0"/>
                        </a:defRPr>
                      </a:lvl3pPr>
                      <a:lvl4pPr marL="1600200" indent="-228600">
                        <a:spcBef>
                          <a:spcPct val="20000"/>
                        </a:spcBef>
                        <a:tabLst>
                          <a:tab pos="2519363" algn="l"/>
                          <a:tab pos="3240088" algn="l"/>
                          <a:tab pos="4410075" algn="ctr"/>
                        </a:tabLst>
                        <a:defRPr>
                          <a:solidFill>
                            <a:schemeClr val="tx1"/>
                          </a:solidFill>
                          <a:latin typeface="Arial" panose="020B0604020202020204" pitchFamily="34" charset="0"/>
                        </a:defRPr>
                      </a:lvl4pPr>
                      <a:lvl5pPr marL="2057400" indent="-228600">
                        <a:spcBef>
                          <a:spcPct val="20000"/>
                        </a:spcBef>
                        <a:tabLst>
                          <a:tab pos="2519363" algn="l"/>
                          <a:tab pos="3240088" algn="l"/>
                          <a:tab pos="4410075" algn="ctr"/>
                        </a:tabLst>
                        <a:defRPr>
                          <a:solidFill>
                            <a:schemeClr val="tx1"/>
                          </a:solidFill>
                          <a:latin typeface="Arial" panose="020B0604020202020204" pitchFamily="34" charset="0"/>
                        </a:defRPr>
                      </a:lvl5pPr>
                      <a:lvl6pPr marL="2514600" indent="-228600" eaLnBrk="0" fontAlgn="base" hangingPunct="0">
                        <a:spcBef>
                          <a:spcPct val="20000"/>
                        </a:spcBef>
                        <a:spcAft>
                          <a:spcPct val="0"/>
                        </a:spcAft>
                        <a:tabLst>
                          <a:tab pos="2519363" algn="l"/>
                          <a:tab pos="3240088" algn="l"/>
                          <a:tab pos="4410075" algn="ctr"/>
                        </a:tabLst>
                        <a:defRPr>
                          <a:solidFill>
                            <a:schemeClr val="tx1"/>
                          </a:solidFill>
                          <a:latin typeface="Arial" panose="020B0604020202020204" pitchFamily="34" charset="0"/>
                        </a:defRPr>
                      </a:lvl6pPr>
                      <a:lvl7pPr marL="2971800" indent="-228600" eaLnBrk="0" fontAlgn="base" hangingPunct="0">
                        <a:spcBef>
                          <a:spcPct val="20000"/>
                        </a:spcBef>
                        <a:spcAft>
                          <a:spcPct val="0"/>
                        </a:spcAft>
                        <a:tabLst>
                          <a:tab pos="2519363" algn="l"/>
                          <a:tab pos="3240088" algn="l"/>
                          <a:tab pos="4410075" algn="ctr"/>
                        </a:tabLst>
                        <a:defRPr>
                          <a:solidFill>
                            <a:schemeClr val="tx1"/>
                          </a:solidFill>
                          <a:latin typeface="Arial" panose="020B0604020202020204" pitchFamily="34" charset="0"/>
                        </a:defRPr>
                      </a:lvl7pPr>
                      <a:lvl8pPr marL="3429000" indent="-228600" eaLnBrk="0" fontAlgn="base" hangingPunct="0">
                        <a:spcBef>
                          <a:spcPct val="20000"/>
                        </a:spcBef>
                        <a:spcAft>
                          <a:spcPct val="0"/>
                        </a:spcAft>
                        <a:tabLst>
                          <a:tab pos="2519363" algn="l"/>
                          <a:tab pos="3240088" algn="l"/>
                          <a:tab pos="4410075" algn="ctr"/>
                        </a:tabLst>
                        <a:defRPr>
                          <a:solidFill>
                            <a:schemeClr val="tx1"/>
                          </a:solidFill>
                          <a:latin typeface="Arial" panose="020B0604020202020204" pitchFamily="34" charset="0"/>
                        </a:defRPr>
                      </a:lvl8pPr>
                      <a:lvl9pPr marL="3886200" indent="-228600" eaLnBrk="0" fontAlgn="base" hangingPunct="0">
                        <a:spcBef>
                          <a:spcPct val="20000"/>
                        </a:spcBef>
                        <a:spcAft>
                          <a:spcPct val="0"/>
                        </a:spcAft>
                        <a:tabLst>
                          <a:tab pos="2519363" algn="l"/>
                          <a:tab pos="3240088" algn="l"/>
                          <a:tab pos="4410075" algn="ctr"/>
                        </a:tabLst>
                        <a:defRPr>
                          <a:solidFill>
                            <a:schemeClr val="tx1"/>
                          </a:solidFill>
                          <a:latin typeface="Arial" panose="020B0604020202020204" pitchFamily="34" charset="0"/>
                        </a:defRPr>
                      </a:lvl9pPr>
                    </a:lstStyle>
                    <a:p>
                      <a:pPr marL="0" marR="0" lvl="0" indent="0" algn="ctr" defTabSz="914400" rtl="0" eaLnBrk="1" fontAlgn="base" latinLnBrk="0" hangingPunct="1">
                        <a:lnSpc>
                          <a:spcPct val="110000"/>
                        </a:lnSpc>
                        <a:spcBef>
                          <a:spcPts val="200"/>
                        </a:spcBef>
                        <a:spcAft>
                          <a:spcPts val="200"/>
                        </a:spcAft>
                        <a:buClrTx/>
                        <a:buSzTx/>
                        <a:buFontTx/>
                        <a:buNone/>
                        <a:tabLst>
                          <a:tab pos="2519363" algn="l"/>
                          <a:tab pos="3240088" algn="l"/>
                          <a:tab pos="4410075" algn="ctr"/>
                        </a:tabLst>
                      </a:pPr>
                      <a:r>
                        <a:rPr kumimoji="0" lang="en-US" sz="2000" b="0" i="0" u="none" strike="noStrike" cap="none" normalizeH="0" baseline="0">
                          <a:ln>
                            <a:noFill/>
                          </a:ln>
                          <a:solidFill>
                            <a:srgbClr val="202020"/>
                          </a:solidFill>
                          <a:effectLst/>
                          <a:latin typeface="Times New Roman" panose="02020603050405020304" pitchFamily="18" charset="0"/>
                          <a:cs typeface="Times New Roman" panose="02020603050405020304" pitchFamily="18" charset="0"/>
                        </a:rPr>
                        <a:t>131 B</a:t>
                      </a:r>
                    </a:p>
                  </a:txBody>
                  <a:tcPr marL="9525" marR="9525" marT="1708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0D0D0"/>
                    </a:solidFill>
                  </a:tcPr>
                </a:tc>
                <a:tc>
                  <a:txBody>
                    <a:bodyPr/>
                    <a:lstStyle>
                      <a:lvl1pPr indent="158750">
                        <a:spcBef>
                          <a:spcPct val="20000"/>
                        </a:spcBef>
                        <a:tabLst>
                          <a:tab pos="269875" algn="r"/>
                          <a:tab pos="358775" algn="l"/>
                          <a:tab pos="2519363" algn="l"/>
                          <a:tab pos="3240088" algn="l"/>
                          <a:tab pos="4410075" algn="ctr"/>
                        </a:tabLst>
                        <a:defRPr sz="2800">
                          <a:solidFill>
                            <a:schemeClr val="tx1"/>
                          </a:solidFill>
                          <a:latin typeface="Arial" panose="020B0604020202020204" pitchFamily="34" charset="0"/>
                        </a:defRPr>
                      </a:lvl1pPr>
                      <a:lvl2pPr marL="742950" indent="-285750">
                        <a:spcBef>
                          <a:spcPct val="20000"/>
                        </a:spcBef>
                        <a:tabLst>
                          <a:tab pos="269875" algn="r"/>
                          <a:tab pos="358775" algn="l"/>
                          <a:tab pos="2519363" algn="l"/>
                          <a:tab pos="3240088" algn="l"/>
                          <a:tab pos="4410075" algn="ctr"/>
                        </a:tabLst>
                        <a:defRPr sz="2400">
                          <a:solidFill>
                            <a:schemeClr val="tx1"/>
                          </a:solidFill>
                          <a:latin typeface="Arial" panose="020B0604020202020204" pitchFamily="34" charset="0"/>
                        </a:defRPr>
                      </a:lvl2pPr>
                      <a:lvl3pPr marL="1143000" indent="-228600">
                        <a:spcBef>
                          <a:spcPct val="20000"/>
                        </a:spcBef>
                        <a:tabLst>
                          <a:tab pos="269875" algn="r"/>
                          <a:tab pos="358775" algn="l"/>
                          <a:tab pos="2519363" algn="l"/>
                          <a:tab pos="3240088" algn="l"/>
                          <a:tab pos="4410075" algn="ctr"/>
                        </a:tabLst>
                        <a:defRPr sz="2000">
                          <a:solidFill>
                            <a:schemeClr val="tx1"/>
                          </a:solidFill>
                          <a:latin typeface="Arial" panose="020B0604020202020204" pitchFamily="34" charset="0"/>
                        </a:defRPr>
                      </a:lvl3pPr>
                      <a:lvl4pPr marL="16002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4pPr>
                      <a:lvl5pPr marL="20574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5pPr>
                      <a:lvl6pPr marL="25146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6pPr>
                      <a:lvl7pPr marL="29718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7pPr>
                      <a:lvl8pPr marL="34290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8pPr>
                      <a:lvl9pPr marL="38862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9pPr>
                    </a:lstStyle>
                    <a:p>
                      <a:pPr marL="0" marR="0" lvl="0" indent="158750" algn="ctr" defTabSz="914400" rtl="0" eaLnBrk="1" fontAlgn="base" latinLnBrk="0" hangingPunct="1">
                        <a:lnSpc>
                          <a:spcPct val="110000"/>
                        </a:lnSpc>
                        <a:spcBef>
                          <a:spcPts val="200"/>
                        </a:spcBef>
                        <a:spcAft>
                          <a:spcPts val="200"/>
                        </a:spcAft>
                        <a:buClrTx/>
                        <a:buSzTx/>
                        <a:buFontTx/>
                        <a:buNone/>
                        <a:tabLst>
                          <a:tab pos="269875" algn="r"/>
                          <a:tab pos="358775" algn="l"/>
                          <a:tab pos="2519363" algn="l"/>
                          <a:tab pos="3240088" algn="l"/>
                          <a:tab pos="4410075" algn="ctr"/>
                        </a:tabLst>
                      </a:pPr>
                      <a:r>
                        <a:rPr kumimoji="0" lang="en-US" sz="2000" b="0" i="0" u="none" strike="noStrike" cap="none" normalizeH="0" baseline="0">
                          <a:ln>
                            <a:noFill/>
                          </a:ln>
                          <a:solidFill>
                            <a:srgbClr val="202020"/>
                          </a:solidFill>
                          <a:effectLst/>
                          <a:latin typeface="Times New Roman" panose="02020603050405020304" pitchFamily="18" charset="0"/>
                          <a:cs typeface="Times New Roman" panose="02020603050405020304" pitchFamily="18" charset="0"/>
                        </a:rPr>
                        <a:t>Dư Có: 3000</a:t>
                      </a:r>
                    </a:p>
                  </a:txBody>
                  <a:tcPr marL="9525" marR="9525" marT="1708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0D0D0"/>
                    </a:solidFill>
                  </a:tcPr>
                </a:tc>
                <a:tc>
                  <a:txBody>
                    <a:bodyPr/>
                    <a:lstStyle>
                      <a:lvl1pPr indent="158750">
                        <a:spcBef>
                          <a:spcPct val="20000"/>
                        </a:spcBef>
                        <a:tabLst>
                          <a:tab pos="269875" algn="r"/>
                          <a:tab pos="358775" algn="l"/>
                          <a:tab pos="2519363" algn="l"/>
                          <a:tab pos="3240088" algn="l"/>
                          <a:tab pos="4410075" algn="ctr"/>
                        </a:tabLst>
                        <a:defRPr sz="2800">
                          <a:solidFill>
                            <a:schemeClr val="tx1"/>
                          </a:solidFill>
                          <a:latin typeface="Arial" panose="020B0604020202020204" pitchFamily="34" charset="0"/>
                        </a:defRPr>
                      </a:lvl1pPr>
                      <a:lvl2pPr marL="742950" indent="-285750">
                        <a:spcBef>
                          <a:spcPct val="20000"/>
                        </a:spcBef>
                        <a:tabLst>
                          <a:tab pos="269875" algn="r"/>
                          <a:tab pos="358775" algn="l"/>
                          <a:tab pos="2519363" algn="l"/>
                          <a:tab pos="3240088" algn="l"/>
                          <a:tab pos="4410075" algn="ctr"/>
                        </a:tabLst>
                        <a:defRPr sz="2400">
                          <a:solidFill>
                            <a:schemeClr val="tx1"/>
                          </a:solidFill>
                          <a:latin typeface="Arial" panose="020B0604020202020204" pitchFamily="34" charset="0"/>
                        </a:defRPr>
                      </a:lvl2pPr>
                      <a:lvl3pPr marL="1143000" indent="-228600">
                        <a:spcBef>
                          <a:spcPct val="20000"/>
                        </a:spcBef>
                        <a:tabLst>
                          <a:tab pos="269875" algn="r"/>
                          <a:tab pos="358775" algn="l"/>
                          <a:tab pos="2519363" algn="l"/>
                          <a:tab pos="3240088" algn="l"/>
                          <a:tab pos="4410075" algn="ctr"/>
                        </a:tabLst>
                        <a:defRPr sz="2000">
                          <a:solidFill>
                            <a:schemeClr val="tx1"/>
                          </a:solidFill>
                          <a:latin typeface="Arial" panose="020B0604020202020204" pitchFamily="34" charset="0"/>
                        </a:defRPr>
                      </a:lvl3pPr>
                      <a:lvl4pPr marL="16002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4pPr>
                      <a:lvl5pPr marL="20574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5pPr>
                      <a:lvl6pPr marL="25146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6pPr>
                      <a:lvl7pPr marL="29718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7pPr>
                      <a:lvl8pPr marL="34290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8pPr>
                      <a:lvl9pPr marL="38862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9pPr>
                    </a:lstStyle>
                    <a:p>
                      <a:pPr marL="0" marR="0" lvl="0" indent="158750" algn="ctr" defTabSz="914400" rtl="0" eaLnBrk="1" fontAlgn="base" latinLnBrk="0" hangingPunct="1">
                        <a:lnSpc>
                          <a:spcPct val="110000"/>
                        </a:lnSpc>
                        <a:spcBef>
                          <a:spcPts val="200"/>
                        </a:spcBef>
                        <a:spcAft>
                          <a:spcPts val="200"/>
                        </a:spcAft>
                        <a:buClrTx/>
                        <a:buSzTx/>
                        <a:buFontTx/>
                        <a:buNone/>
                        <a:tabLst>
                          <a:tab pos="269875" algn="r"/>
                          <a:tab pos="358775" algn="l"/>
                          <a:tab pos="2519363" algn="l"/>
                          <a:tab pos="3240088" algn="l"/>
                          <a:tab pos="4410075" algn="ctr"/>
                        </a:tabLst>
                      </a:pPr>
                      <a:r>
                        <a:rPr kumimoji="0" lang="en-US" sz="2000" b="0" i="0" u="none" strike="noStrike" cap="none" normalizeH="0" baseline="0">
                          <a:ln>
                            <a:noFill/>
                          </a:ln>
                          <a:solidFill>
                            <a:srgbClr val="202020"/>
                          </a:solidFill>
                          <a:effectLst/>
                          <a:latin typeface="Times New Roman" panose="02020603050405020304" pitchFamily="18" charset="0"/>
                          <a:cs typeface="Times New Roman" panose="02020603050405020304" pitchFamily="18" charset="0"/>
                        </a:rPr>
                        <a:t>22.710</a:t>
                      </a:r>
                    </a:p>
                  </a:txBody>
                  <a:tcPr marL="9525" marR="9525" marT="1708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0D0D0"/>
                    </a:solidFill>
                  </a:tcPr>
                </a:tc>
                <a:tc>
                  <a:txBody>
                    <a:bodyPr/>
                    <a:lstStyle>
                      <a:lvl1pPr indent="158750">
                        <a:spcBef>
                          <a:spcPct val="20000"/>
                        </a:spcBef>
                        <a:tabLst>
                          <a:tab pos="269875" algn="r"/>
                          <a:tab pos="358775" algn="l"/>
                          <a:tab pos="2519363" algn="l"/>
                          <a:tab pos="3240088" algn="l"/>
                          <a:tab pos="4410075" algn="ctr"/>
                        </a:tabLst>
                        <a:defRPr sz="2800">
                          <a:solidFill>
                            <a:schemeClr val="tx1"/>
                          </a:solidFill>
                          <a:latin typeface="Arial" panose="020B0604020202020204" pitchFamily="34" charset="0"/>
                        </a:defRPr>
                      </a:lvl1pPr>
                      <a:lvl2pPr marL="742950" indent="-285750">
                        <a:spcBef>
                          <a:spcPct val="20000"/>
                        </a:spcBef>
                        <a:tabLst>
                          <a:tab pos="269875" algn="r"/>
                          <a:tab pos="358775" algn="l"/>
                          <a:tab pos="2519363" algn="l"/>
                          <a:tab pos="3240088" algn="l"/>
                          <a:tab pos="4410075" algn="ctr"/>
                        </a:tabLst>
                        <a:defRPr sz="2400">
                          <a:solidFill>
                            <a:schemeClr val="tx1"/>
                          </a:solidFill>
                          <a:latin typeface="Arial" panose="020B0604020202020204" pitchFamily="34" charset="0"/>
                        </a:defRPr>
                      </a:lvl2pPr>
                      <a:lvl3pPr marL="1143000" indent="-228600">
                        <a:spcBef>
                          <a:spcPct val="20000"/>
                        </a:spcBef>
                        <a:tabLst>
                          <a:tab pos="269875" algn="r"/>
                          <a:tab pos="358775" algn="l"/>
                          <a:tab pos="2519363" algn="l"/>
                          <a:tab pos="3240088" algn="l"/>
                          <a:tab pos="4410075" algn="ctr"/>
                        </a:tabLst>
                        <a:defRPr sz="2000">
                          <a:solidFill>
                            <a:schemeClr val="tx1"/>
                          </a:solidFill>
                          <a:latin typeface="Arial" panose="020B0604020202020204" pitchFamily="34" charset="0"/>
                        </a:defRPr>
                      </a:lvl3pPr>
                      <a:lvl4pPr marL="16002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4pPr>
                      <a:lvl5pPr marL="20574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5pPr>
                      <a:lvl6pPr marL="25146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6pPr>
                      <a:lvl7pPr marL="29718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7pPr>
                      <a:lvl8pPr marL="34290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8pPr>
                      <a:lvl9pPr marL="38862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9pPr>
                    </a:lstStyle>
                    <a:p>
                      <a:pPr marL="0" marR="0" lvl="0" indent="158750" algn="just" defTabSz="914400" rtl="0" eaLnBrk="1" fontAlgn="base" latinLnBrk="0" hangingPunct="1">
                        <a:lnSpc>
                          <a:spcPct val="110000"/>
                        </a:lnSpc>
                        <a:spcBef>
                          <a:spcPts val="200"/>
                        </a:spcBef>
                        <a:spcAft>
                          <a:spcPts val="200"/>
                        </a:spcAft>
                        <a:buClrTx/>
                        <a:buSzTx/>
                        <a:buFontTx/>
                        <a:buNone/>
                        <a:tabLst>
                          <a:tab pos="269875" algn="r"/>
                          <a:tab pos="358775" algn="l"/>
                          <a:tab pos="2519363" algn="l"/>
                          <a:tab pos="3240088" algn="l"/>
                          <a:tab pos="4410075" algn="ctr"/>
                        </a:tabLst>
                      </a:pPr>
                      <a:r>
                        <a:rPr kumimoji="0" lang="en-US" sz="2000" b="0" i="0" u="none" strike="noStrike" cap="none" normalizeH="0" baseline="0">
                          <a:ln>
                            <a:noFill/>
                          </a:ln>
                          <a:solidFill>
                            <a:srgbClr val="202020"/>
                          </a:solidFill>
                          <a:effectLst/>
                          <a:latin typeface="Times New Roman" panose="02020603050405020304" pitchFamily="18" charset="0"/>
                          <a:cs typeface="Times New Roman" panose="02020603050405020304" pitchFamily="18" charset="0"/>
                        </a:rPr>
                        <a:t>Khách hàng B ứng trước </a:t>
                      </a:r>
                    </a:p>
                    <a:p>
                      <a:pPr marL="0" marR="0" lvl="0" indent="158750" algn="just" defTabSz="914400" rtl="0" eaLnBrk="1" fontAlgn="base" latinLnBrk="0" hangingPunct="1">
                        <a:lnSpc>
                          <a:spcPct val="110000"/>
                        </a:lnSpc>
                        <a:spcBef>
                          <a:spcPts val="200"/>
                        </a:spcBef>
                        <a:spcAft>
                          <a:spcPts val="200"/>
                        </a:spcAft>
                        <a:buClrTx/>
                        <a:buSzTx/>
                        <a:buFontTx/>
                        <a:buNone/>
                        <a:tabLst>
                          <a:tab pos="269875" algn="r"/>
                          <a:tab pos="358775" algn="l"/>
                          <a:tab pos="2519363" algn="l"/>
                          <a:tab pos="3240088" algn="l"/>
                          <a:tab pos="4410075" algn="ctr"/>
                        </a:tabLst>
                      </a:pPr>
                      <a:r>
                        <a:rPr kumimoji="0" lang="en-US" sz="2000" b="0" i="0" u="none" strike="noStrike" cap="none" normalizeH="0" baseline="0">
                          <a:ln>
                            <a:noFill/>
                          </a:ln>
                          <a:solidFill>
                            <a:srgbClr val="202020"/>
                          </a:solidFill>
                          <a:effectLst/>
                          <a:latin typeface="Times New Roman" panose="02020603050405020304" pitchFamily="18" charset="0"/>
                          <a:cs typeface="Times New Roman" panose="02020603050405020304" pitchFamily="18" charset="0"/>
                        </a:rPr>
                        <a:t>(sẽ giao hàng vào tháng 01/202x+1)</a:t>
                      </a:r>
                    </a:p>
                  </a:txBody>
                  <a:tcPr marL="9525" marR="9525" marT="1708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0D0D0"/>
                    </a:solidFill>
                  </a:tcPr>
                </a:tc>
                <a:extLst>
                  <a:ext uri="{0D108BD9-81ED-4DB2-BD59-A6C34878D82A}">
                    <a16:rowId xmlns:a16="http://schemas.microsoft.com/office/drawing/2014/main" val="10003"/>
                  </a:ext>
                </a:extLst>
              </a:tr>
              <a:tr h="738394">
                <a:tc>
                  <a:txBody>
                    <a:bodyPr/>
                    <a:lstStyle>
                      <a:lvl1pPr>
                        <a:spcBef>
                          <a:spcPct val="20000"/>
                        </a:spcBef>
                        <a:tabLst>
                          <a:tab pos="2519363" algn="l"/>
                          <a:tab pos="3240088" algn="l"/>
                          <a:tab pos="4410075" algn="ctr"/>
                        </a:tabLst>
                        <a:defRPr sz="2800">
                          <a:solidFill>
                            <a:schemeClr val="tx1"/>
                          </a:solidFill>
                          <a:latin typeface="Arial" panose="020B0604020202020204" pitchFamily="34" charset="0"/>
                        </a:defRPr>
                      </a:lvl1pPr>
                      <a:lvl2pPr marL="742950" indent="-285750">
                        <a:spcBef>
                          <a:spcPct val="20000"/>
                        </a:spcBef>
                        <a:tabLst>
                          <a:tab pos="2519363" algn="l"/>
                          <a:tab pos="3240088" algn="l"/>
                          <a:tab pos="4410075" algn="ctr"/>
                        </a:tabLst>
                        <a:defRPr sz="2400">
                          <a:solidFill>
                            <a:schemeClr val="tx1"/>
                          </a:solidFill>
                          <a:latin typeface="Arial" panose="020B0604020202020204" pitchFamily="34" charset="0"/>
                        </a:defRPr>
                      </a:lvl2pPr>
                      <a:lvl3pPr marL="1143000" indent="-228600">
                        <a:spcBef>
                          <a:spcPct val="20000"/>
                        </a:spcBef>
                        <a:tabLst>
                          <a:tab pos="2519363" algn="l"/>
                          <a:tab pos="3240088" algn="l"/>
                          <a:tab pos="4410075" algn="ctr"/>
                        </a:tabLst>
                        <a:defRPr sz="2000">
                          <a:solidFill>
                            <a:schemeClr val="tx1"/>
                          </a:solidFill>
                          <a:latin typeface="Arial" panose="020B0604020202020204" pitchFamily="34" charset="0"/>
                        </a:defRPr>
                      </a:lvl3pPr>
                      <a:lvl4pPr marL="1600200" indent="-228600">
                        <a:spcBef>
                          <a:spcPct val="20000"/>
                        </a:spcBef>
                        <a:tabLst>
                          <a:tab pos="2519363" algn="l"/>
                          <a:tab pos="3240088" algn="l"/>
                          <a:tab pos="4410075" algn="ctr"/>
                        </a:tabLst>
                        <a:defRPr>
                          <a:solidFill>
                            <a:schemeClr val="tx1"/>
                          </a:solidFill>
                          <a:latin typeface="Arial" panose="020B0604020202020204" pitchFamily="34" charset="0"/>
                        </a:defRPr>
                      </a:lvl4pPr>
                      <a:lvl5pPr marL="2057400" indent="-228600">
                        <a:spcBef>
                          <a:spcPct val="20000"/>
                        </a:spcBef>
                        <a:tabLst>
                          <a:tab pos="2519363" algn="l"/>
                          <a:tab pos="3240088" algn="l"/>
                          <a:tab pos="4410075" algn="ctr"/>
                        </a:tabLst>
                        <a:defRPr>
                          <a:solidFill>
                            <a:schemeClr val="tx1"/>
                          </a:solidFill>
                          <a:latin typeface="Arial" panose="020B0604020202020204" pitchFamily="34" charset="0"/>
                        </a:defRPr>
                      </a:lvl5pPr>
                      <a:lvl6pPr marL="2514600" indent="-228600" eaLnBrk="0" fontAlgn="base" hangingPunct="0">
                        <a:spcBef>
                          <a:spcPct val="20000"/>
                        </a:spcBef>
                        <a:spcAft>
                          <a:spcPct val="0"/>
                        </a:spcAft>
                        <a:tabLst>
                          <a:tab pos="2519363" algn="l"/>
                          <a:tab pos="3240088" algn="l"/>
                          <a:tab pos="4410075" algn="ctr"/>
                        </a:tabLst>
                        <a:defRPr>
                          <a:solidFill>
                            <a:schemeClr val="tx1"/>
                          </a:solidFill>
                          <a:latin typeface="Arial" panose="020B0604020202020204" pitchFamily="34" charset="0"/>
                        </a:defRPr>
                      </a:lvl6pPr>
                      <a:lvl7pPr marL="2971800" indent="-228600" eaLnBrk="0" fontAlgn="base" hangingPunct="0">
                        <a:spcBef>
                          <a:spcPct val="20000"/>
                        </a:spcBef>
                        <a:spcAft>
                          <a:spcPct val="0"/>
                        </a:spcAft>
                        <a:tabLst>
                          <a:tab pos="2519363" algn="l"/>
                          <a:tab pos="3240088" algn="l"/>
                          <a:tab pos="4410075" algn="ctr"/>
                        </a:tabLst>
                        <a:defRPr>
                          <a:solidFill>
                            <a:schemeClr val="tx1"/>
                          </a:solidFill>
                          <a:latin typeface="Arial" panose="020B0604020202020204" pitchFamily="34" charset="0"/>
                        </a:defRPr>
                      </a:lvl7pPr>
                      <a:lvl8pPr marL="3429000" indent="-228600" eaLnBrk="0" fontAlgn="base" hangingPunct="0">
                        <a:spcBef>
                          <a:spcPct val="20000"/>
                        </a:spcBef>
                        <a:spcAft>
                          <a:spcPct val="0"/>
                        </a:spcAft>
                        <a:tabLst>
                          <a:tab pos="2519363" algn="l"/>
                          <a:tab pos="3240088" algn="l"/>
                          <a:tab pos="4410075" algn="ctr"/>
                        </a:tabLst>
                        <a:defRPr>
                          <a:solidFill>
                            <a:schemeClr val="tx1"/>
                          </a:solidFill>
                          <a:latin typeface="Arial" panose="020B0604020202020204" pitchFamily="34" charset="0"/>
                        </a:defRPr>
                      </a:lvl8pPr>
                      <a:lvl9pPr marL="3886200" indent="-228600" eaLnBrk="0" fontAlgn="base" hangingPunct="0">
                        <a:spcBef>
                          <a:spcPct val="20000"/>
                        </a:spcBef>
                        <a:spcAft>
                          <a:spcPct val="0"/>
                        </a:spcAft>
                        <a:tabLst>
                          <a:tab pos="2519363" algn="l"/>
                          <a:tab pos="3240088" algn="l"/>
                          <a:tab pos="4410075" algn="ctr"/>
                        </a:tabLst>
                        <a:defRPr>
                          <a:solidFill>
                            <a:schemeClr val="tx1"/>
                          </a:solidFill>
                          <a:latin typeface="Arial" panose="020B0604020202020204" pitchFamily="34" charset="0"/>
                        </a:defRPr>
                      </a:lvl9pPr>
                    </a:lstStyle>
                    <a:p>
                      <a:pPr marL="0" marR="0" lvl="0" indent="0" algn="ctr" defTabSz="914400" rtl="0" eaLnBrk="1" fontAlgn="base" latinLnBrk="0" hangingPunct="1">
                        <a:lnSpc>
                          <a:spcPct val="110000"/>
                        </a:lnSpc>
                        <a:spcBef>
                          <a:spcPts val="200"/>
                        </a:spcBef>
                        <a:spcAft>
                          <a:spcPts val="200"/>
                        </a:spcAft>
                        <a:buClrTx/>
                        <a:buSzTx/>
                        <a:buFontTx/>
                        <a:buNone/>
                        <a:tabLst>
                          <a:tab pos="2519363" algn="l"/>
                          <a:tab pos="3240088" algn="l"/>
                          <a:tab pos="4410075" algn="ctr"/>
                        </a:tabLst>
                      </a:pPr>
                      <a:r>
                        <a:rPr kumimoji="0" lang="en-US" sz="2000" b="0" i="0" u="none" strike="noStrike" cap="none" normalizeH="0" baseline="0">
                          <a:ln>
                            <a:noFill/>
                          </a:ln>
                          <a:solidFill>
                            <a:srgbClr val="202020"/>
                          </a:solidFill>
                          <a:effectLst/>
                          <a:latin typeface="Times New Roman" panose="02020603050405020304" pitchFamily="18" charset="0"/>
                          <a:cs typeface="Times New Roman" panose="02020603050405020304" pitchFamily="18" charset="0"/>
                        </a:rPr>
                        <a:t>244</a:t>
                      </a:r>
                    </a:p>
                  </a:txBody>
                  <a:tcPr marL="9525" marR="9525" marT="1708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9E9"/>
                    </a:solidFill>
                  </a:tcPr>
                </a:tc>
                <a:tc>
                  <a:txBody>
                    <a:bodyPr/>
                    <a:lstStyle>
                      <a:lvl1pPr indent="158750">
                        <a:spcBef>
                          <a:spcPct val="20000"/>
                        </a:spcBef>
                        <a:tabLst>
                          <a:tab pos="269875" algn="r"/>
                          <a:tab pos="358775" algn="l"/>
                          <a:tab pos="2519363" algn="l"/>
                          <a:tab pos="3240088" algn="l"/>
                          <a:tab pos="4410075" algn="ctr"/>
                        </a:tabLst>
                        <a:defRPr sz="2800">
                          <a:solidFill>
                            <a:schemeClr val="tx1"/>
                          </a:solidFill>
                          <a:latin typeface="Arial" panose="020B0604020202020204" pitchFamily="34" charset="0"/>
                        </a:defRPr>
                      </a:lvl1pPr>
                      <a:lvl2pPr marL="742950" indent="-285750">
                        <a:spcBef>
                          <a:spcPct val="20000"/>
                        </a:spcBef>
                        <a:tabLst>
                          <a:tab pos="269875" algn="r"/>
                          <a:tab pos="358775" algn="l"/>
                          <a:tab pos="2519363" algn="l"/>
                          <a:tab pos="3240088" algn="l"/>
                          <a:tab pos="4410075" algn="ctr"/>
                        </a:tabLst>
                        <a:defRPr sz="2400">
                          <a:solidFill>
                            <a:schemeClr val="tx1"/>
                          </a:solidFill>
                          <a:latin typeface="Arial" panose="020B0604020202020204" pitchFamily="34" charset="0"/>
                        </a:defRPr>
                      </a:lvl2pPr>
                      <a:lvl3pPr marL="1143000" indent="-228600">
                        <a:spcBef>
                          <a:spcPct val="20000"/>
                        </a:spcBef>
                        <a:tabLst>
                          <a:tab pos="269875" algn="r"/>
                          <a:tab pos="358775" algn="l"/>
                          <a:tab pos="2519363" algn="l"/>
                          <a:tab pos="3240088" algn="l"/>
                          <a:tab pos="4410075" algn="ctr"/>
                        </a:tabLst>
                        <a:defRPr sz="2000">
                          <a:solidFill>
                            <a:schemeClr val="tx1"/>
                          </a:solidFill>
                          <a:latin typeface="Arial" panose="020B0604020202020204" pitchFamily="34" charset="0"/>
                        </a:defRPr>
                      </a:lvl3pPr>
                      <a:lvl4pPr marL="16002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4pPr>
                      <a:lvl5pPr marL="20574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5pPr>
                      <a:lvl6pPr marL="25146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6pPr>
                      <a:lvl7pPr marL="29718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7pPr>
                      <a:lvl8pPr marL="34290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8pPr>
                      <a:lvl9pPr marL="38862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9pPr>
                    </a:lstStyle>
                    <a:p>
                      <a:pPr marL="0" marR="0" lvl="0" indent="158750" algn="ctr" defTabSz="914400" rtl="0" eaLnBrk="1" fontAlgn="base" latinLnBrk="0" hangingPunct="1">
                        <a:lnSpc>
                          <a:spcPct val="110000"/>
                        </a:lnSpc>
                        <a:spcBef>
                          <a:spcPts val="200"/>
                        </a:spcBef>
                        <a:spcAft>
                          <a:spcPts val="200"/>
                        </a:spcAft>
                        <a:buClrTx/>
                        <a:buSzTx/>
                        <a:buFontTx/>
                        <a:buNone/>
                        <a:tabLst>
                          <a:tab pos="269875" algn="r"/>
                          <a:tab pos="358775" algn="l"/>
                          <a:tab pos="2519363" algn="l"/>
                          <a:tab pos="3240088" algn="l"/>
                          <a:tab pos="4410075" algn="ctr"/>
                        </a:tabLst>
                      </a:pPr>
                      <a:r>
                        <a:rPr kumimoji="0" lang="en-US" sz="2000" b="0" i="0" u="none" strike="noStrike" cap="none" normalizeH="0" baseline="0">
                          <a:ln>
                            <a:noFill/>
                          </a:ln>
                          <a:solidFill>
                            <a:srgbClr val="202020"/>
                          </a:solidFill>
                          <a:effectLst/>
                          <a:latin typeface="Times New Roman" panose="02020603050405020304" pitchFamily="18" charset="0"/>
                          <a:cs typeface="Times New Roman" panose="02020603050405020304" pitchFamily="18" charset="0"/>
                        </a:rPr>
                        <a:t>Dư Nợ: 1.000</a:t>
                      </a:r>
                    </a:p>
                  </a:txBody>
                  <a:tcPr marL="9525" marR="9525" marT="1708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9E9"/>
                    </a:solidFill>
                  </a:tcPr>
                </a:tc>
                <a:tc>
                  <a:txBody>
                    <a:bodyPr/>
                    <a:lstStyle>
                      <a:lvl1pPr indent="158750">
                        <a:spcBef>
                          <a:spcPct val="20000"/>
                        </a:spcBef>
                        <a:tabLst>
                          <a:tab pos="269875" algn="r"/>
                          <a:tab pos="358775" algn="l"/>
                          <a:tab pos="2519363" algn="l"/>
                          <a:tab pos="3240088" algn="l"/>
                          <a:tab pos="4410075" algn="ctr"/>
                        </a:tabLst>
                        <a:defRPr sz="2800">
                          <a:solidFill>
                            <a:schemeClr val="tx1"/>
                          </a:solidFill>
                          <a:latin typeface="Arial" panose="020B0604020202020204" pitchFamily="34" charset="0"/>
                        </a:defRPr>
                      </a:lvl1pPr>
                      <a:lvl2pPr marL="742950" indent="-285750">
                        <a:spcBef>
                          <a:spcPct val="20000"/>
                        </a:spcBef>
                        <a:tabLst>
                          <a:tab pos="269875" algn="r"/>
                          <a:tab pos="358775" algn="l"/>
                          <a:tab pos="2519363" algn="l"/>
                          <a:tab pos="3240088" algn="l"/>
                          <a:tab pos="4410075" algn="ctr"/>
                        </a:tabLst>
                        <a:defRPr sz="2400">
                          <a:solidFill>
                            <a:schemeClr val="tx1"/>
                          </a:solidFill>
                          <a:latin typeface="Arial" panose="020B0604020202020204" pitchFamily="34" charset="0"/>
                        </a:defRPr>
                      </a:lvl2pPr>
                      <a:lvl3pPr marL="1143000" indent="-228600">
                        <a:spcBef>
                          <a:spcPct val="20000"/>
                        </a:spcBef>
                        <a:tabLst>
                          <a:tab pos="269875" algn="r"/>
                          <a:tab pos="358775" algn="l"/>
                          <a:tab pos="2519363" algn="l"/>
                          <a:tab pos="3240088" algn="l"/>
                          <a:tab pos="4410075" algn="ctr"/>
                        </a:tabLst>
                        <a:defRPr sz="2000">
                          <a:solidFill>
                            <a:schemeClr val="tx1"/>
                          </a:solidFill>
                          <a:latin typeface="Arial" panose="020B0604020202020204" pitchFamily="34" charset="0"/>
                        </a:defRPr>
                      </a:lvl3pPr>
                      <a:lvl4pPr marL="16002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4pPr>
                      <a:lvl5pPr marL="20574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5pPr>
                      <a:lvl6pPr marL="25146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6pPr>
                      <a:lvl7pPr marL="29718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7pPr>
                      <a:lvl8pPr marL="34290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8pPr>
                      <a:lvl9pPr marL="38862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9pPr>
                    </a:lstStyle>
                    <a:p>
                      <a:pPr marL="0" marR="0" lvl="0" indent="158750" algn="ctr" defTabSz="914400" rtl="0" eaLnBrk="1" fontAlgn="base" latinLnBrk="0" hangingPunct="1">
                        <a:lnSpc>
                          <a:spcPct val="110000"/>
                        </a:lnSpc>
                        <a:spcBef>
                          <a:spcPts val="200"/>
                        </a:spcBef>
                        <a:spcAft>
                          <a:spcPts val="200"/>
                        </a:spcAft>
                        <a:buClrTx/>
                        <a:buSzTx/>
                        <a:buFontTx/>
                        <a:buNone/>
                        <a:tabLst>
                          <a:tab pos="269875" algn="r"/>
                          <a:tab pos="358775" algn="l"/>
                          <a:tab pos="2519363" algn="l"/>
                          <a:tab pos="3240088" algn="l"/>
                          <a:tab pos="4410075" algn="ctr"/>
                        </a:tabLst>
                      </a:pPr>
                      <a:r>
                        <a:rPr kumimoji="0" lang="en-US" sz="2000" b="0" i="0" u="none" strike="noStrike" cap="none" normalizeH="0" baseline="0">
                          <a:ln>
                            <a:noFill/>
                          </a:ln>
                          <a:solidFill>
                            <a:srgbClr val="202020"/>
                          </a:solidFill>
                          <a:effectLst/>
                          <a:latin typeface="Times New Roman" panose="02020603050405020304" pitchFamily="18" charset="0"/>
                          <a:cs typeface="Times New Roman" panose="02020603050405020304" pitchFamily="18" charset="0"/>
                        </a:rPr>
                        <a:t>23.000</a:t>
                      </a:r>
                    </a:p>
                  </a:txBody>
                  <a:tcPr marL="9525" marR="9525" marT="1708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9E9"/>
                    </a:solidFill>
                  </a:tcPr>
                </a:tc>
                <a:tc>
                  <a:txBody>
                    <a:bodyPr/>
                    <a:lstStyle>
                      <a:lvl1pPr indent="158750">
                        <a:spcBef>
                          <a:spcPct val="20000"/>
                        </a:spcBef>
                        <a:tabLst>
                          <a:tab pos="269875" algn="r"/>
                          <a:tab pos="358775" algn="l"/>
                          <a:tab pos="2519363" algn="l"/>
                          <a:tab pos="3240088" algn="l"/>
                          <a:tab pos="4410075" algn="ctr"/>
                        </a:tabLst>
                        <a:defRPr sz="2800">
                          <a:solidFill>
                            <a:schemeClr val="tx1"/>
                          </a:solidFill>
                          <a:latin typeface="Arial" panose="020B0604020202020204" pitchFamily="34" charset="0"/>
                        </a:defRPr>
                      </a:lvl1pPr>
                      <a:lvl2pPr marL="742950" indent="-285750">
                        <a:spcBef>
                          <a:spcPct val="20000"/>
                        </a:spcBef>
                        <a:tabLst>
                          <a:tab pos="269875" algn="r"/>
                          <a:tab pos="358775" algn="l"/>
                          <a:tab pos="2519363" algn="l"/>
                          <a:tab pos="3240088" algn="l"/>
                          <a:tab pos="4410075" algn="ctr"/>
                        </a:tabLst>
                        <a:defRPr sz="2400">
                          <a:solidFill>
                            <a:schemeClr val="tx1"/>
                          </a:solidFill>
                          <a:latin typeface="Arial" panose="020B0604020202020204" pitchFamily="34" charset="0"/>
                        </a:defRPr>
                      </a:lvl2pPr>
                      <a:lvl3pPr marL="1143000" indent="-228600">
                        <a:spcBef>
                          <a:spcPct val="20000"/>
                        </a:spcBef>
                        <a:tabLst>
                          <a:tab pos="269875" algn="r"/>
                          <a:tab pos="358775" algn="l"/>
                          <a:tab pos="2519363" algn="l"/>
                          <a:tab pos="3240088" algn="l"/>
                          <a:tab pos="4410075" algn="ctr"/>
                        </a:tabLst>
                        <a:defRPr sz="2000">
                          <a:solidFill>
                            <a:schemeClr val="tx1"/>
                          </a:solidFill>
                          <a:latin typeface="Arial" panose="020B0604020202020204" pitchFamily="34" charset="0"/>
                        </a:defRPr>
                      </a:lvl3pPr>
                      <a:lvl4pPr marL="16002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4pPr>
                      <a:lvl5pPr marL="20574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5pPr>
                      <a:lvl6pPr marL="25146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6pPr>
                      <a:lvl7pPr marL="29718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7pPr>
                      <a:lvl8pPr marL="34290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8pPr>
                      <a:lvl9pPr marL="38862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9pPr>
                    </a:lstStyle>
                    <a:p>
                      <a:pPr marL="0" marR="0" lvl="0" indent="158750" algn="just" defTabSz="914400" rtl="0" eaLnBrk="1" fontAlgn="base" latinLnBrk="0" hangingPunct="1">
                        <a:lnSpc>
                          <a:spcPct val="110000"/>
                        </a:lnSpc>
                        <a:spcBef>
                          <a:spcPts val="200"/>
                        </a:spcBef>
                        <a:spcAft>
                          <a:spcPts val="200"/>
                        </a:spcAft>
                        <a:buClrTx/>
                        <a:buSzTx/>
                        <a:buFontTx/>
                        <a:buNone/>
                        <a:tabLst>
                          <a:tab pos="269875" algn="r"/>
                          <a:tab pos="358775" algn="l"/>
                          <a:tab pos="2519363" algn="l"/>
                          <a:tab pos="3240088" algn="l"/>
                          <a:tab pos="4410075" algn="ctr"/>
                        </a:tabLst>
                      </a:pPr>
                      <a:r>
                        <a:rPr kumimoji="0" lang="en-US" sz="2000" b="0" i="0" u="none" strike="noStrike" cap="none" normalizeH="0" baseline="0">
                          <a:ln>
                            <a:noFill/>
                          </a:ln>
                          <a:solidFill>
                            <a:srgbClr val="202020"/>
                          </a:solidFill>
                          <a:effectLst/>
                          <a:latin typeface="Times New Roman" panose="02020603050405020304" pitchFamily="18" charset="0"/>
                          <a:cs typeface="Times New Roman" panose="02020603050405020304" pitchFamily="18" charset="0"/>
                        </a:rPr>
                        <a:t>Ký quỹ (Nhận lại bằng tiền</a:t>
                      </a:r>
                    </a:p>
                    <a:p>
                      <a:pPr marL="0" marR="0" lvl="0" indent="158750" algn="just" defTabSz="914400" rtl="0" eaLnBrk="1" fontAlgn="base" latinLnBrk="0" hangingPunct="1">
                        <a:lnSpc>
                          <a:spcPct val="110000"/>
                        </a:lnSpc>
                        <a:spcBef>
                          <a:spcPts val="200"/>
                        </a:spcBef>
                        <a:spcAft>
                          <a:spcPts val="200"/>
                        </a:spcAft>
                        <a:buClrTx/>
                        <a:buSzTx/>
                        <a:buFontTx/>
                        <a:buNone/>
                        <a:tabLst>
                          <a:tab pos="269875" algn="r"/>
                          <a:tab pos="358775" algn="l"/>
                          <a:tab pos="2519363" algn="l"/>
                          <a:tab pos="3240088" algn="l"/>
                          <a:tab pos="4410075" algn="ctr"/>
                        </a:tabLst>
                      </a:pPr>
                      <a:r>
                        <a:rPr kumimoji="0" lang="en-US" sz="2000" b="0" i="0" u="none" strike="noStrike" cap="none" normalizeH="0" baseline="0">
                          <a:ln>
                            <a:noFill/>
                          </a:ln>
                          <a:solidFill>
                            <a:srgbClr val="202020"/>
                          </a:solidFill>
                          <a:effectLst/>
                          <a:latin typeface="Times New Roman" panose="02020603050405020304" pitchFamily="18" charset="0"/>
                          <a:cs typeface="Times New Roman" panose="02020603050405020304" pitchFamily="18" charset="0"/>
                        </a:rPr>
                        <a:t>khi hết hạn)</a:t>
                      </a:r>
                    </a:p>
                  </a:txBody>
                  <a:tcPr marL="9525" marR="9525" marT="1708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9E9"/>
                    </a:solidFill>
                  </a:tcPr>
                </a:tc>
                <a:extLst>
                  <a:ext uri="{0D108BD9-81ED-4DB2-BD59-A6C34878D82A}">
                    <a16:rowId xmlns:a16="http://schemas.microsoft.com/office/drawing/2014/main" val="10004"/>
                  </a:ext>
                </a:extLst>
              </a:tr>
              <a:tr h="352341">
                <a:tc>
                  <a:txBody>
                    <a:bodyPr/>
                    <a:lstStyle>
                      <a:lvl1pPr>
                        <a:spcBef>
                          <a:spcPct val="20000"/>
                        </a:spcBef>
                        <a:tabLst>
                          <a:tab pos="2519363" algn="l"/>
                          <a:tab pos="3240088" algn="l"/>
                          <a:tab pos="4410075" algn="ctr"/>
                        </a:tabLst>
                        <a:defRPr sz="2800">
                          <a:solidFill>
                            <a:schemeClr val="tx1"/>
                          </a:solidFill>
                          <a:latin typeface="Arial" panose="020B0604020202020204" pitchFamily="34" charset="0"/>
                        </a:defRPr>
                      </a:lvl1pPr>
                      <a:lvl2pPr marL="742950" indent="-285750">
                        <a:spcBef>
                          <a:spcPct val="20000"/>
                        </a:spcBef>
                        <a:tabLst>
                          <a:tab pos="2519363" algn="l"/>
                          <a:tab pos="3240088" algn="l"/>
                          <a:tab pos="4410075" algn="ctr"/>
                        </a:tabLst>
                        <a:defRPr sz="2400">
                          <a:solidFill>
                            <a:schemeClr val="tx1"/>
                          </a:solidFill>
                          <a:latin typeface="Arial" panose="020B0604020202020204" pitchFamily="34" charset="0"/>
                        </a:defRPr>
                      </a:lvl2pPr>
                      <a:lvl3pPr marL="1143000" indent="-228600">
                        <a:spcBef>
                          <a:spcPct val="20000"/>
                        </a:spcBef>
                        <a:tabLst>
                          <a:tab pos="2519363" algn="l"/>
                          <a:tab pos="3240088" algn="l"/>
                          <a:tab pos="4410075" algn="ctr"/>
                        </a:tabLst>
                        <a:defRPr sz="2000">
                          <a:solidFill>
                            <a:schemeClr val="tx1"/>
                          </a:solidFill>
                          <a:latin typeface="Arial" panose="020B0604020202020204" pitchFamily="34" charset="0"/>
                        </a:defRPr>
                      </a:lvl3pPr>
                      <a:lvl4pPr marL="1600200" indent="-228600">
                        <a:spcBef>
                          <a:spcPct val="20000"/>
                        </a:spcBef>
                        <a:tabLst>
                          <a:tab pos="2519363" algn="l"/>
                          <a:tab pos="3240088" algn="l"/>
                          <a:tab pos="4410075" algn="ctr"/>
                        </a:tabLst>
                        <a:defRPr>
                          <a:solidFill>
                            <a:schemeClr val="tx1"/>
                          </a:solidFill>
                          <a:latin typeface="Arial" panose="020B0604020202020204" pitchFamily="34" charset="0"/>
                        </a:defRPr>
                      </a:lvl4pPr>
                      <a:lvl5pPr marL="2057400" indent="-228600">
                        <a:spcBef>
                          <a:spcPct val="20000"/>
                        </a:spcBef>
                        <a:tabLst>
                          <a:tab pos="2519363" algn="l"/>
                          <a:tab pos="3240088" algn="l"/>
                          <a:tab pos="4410075" algn="ctr"/>
                        </a:tabLst>
                        <a:defRPr>
                          <a:solidFill>
                            <a:schemeClr val="tx1"/>
                          </a:solidFill>
                          <a:latin typeface="Arial" panose="020B0604020202020204" pitchFamily="34" charset="0"/>
                        </a:defRPr>
                      </a:lvl5pPr>
                      <a:lvl6pPr marL="2514600" indent="-228600" eaLnBrk="0" fontAlgn="base" hangingPunct="0">
                        <a:spcBef>
                          <a:spcPct val="20000"/>
                        </a:spcBef>
                        <a:spcAft>
                          <a:spcPct val="0"/>
                        </a:spcAft>
                        <a:tabLst>
                          <a:tab pos="2519363" algn="l"/>
                          <a:tab pos="3240088" algn="l"/>
                          <a:tab pos="4410075" algn="ctr"/>
                        </a:tabLst>
                        <a:defRPr>
                          <a:solidFill>
                            <a:schemeClr val="tx1"/>
                          </a:solidFill>
                          <a:latin typeface="Arial" panose="020B0604020202020204" pitchFamily="34" charset="0"/>
                        </a:defRPr>
                      </a:lvl6pPr>
                      <a:lvl7pPr marL="2971800" indent="-228600" eaLnBrk="0" fontAlgn="base" hangingPunct="0">
                        <a:spcBef>
                          <a:spcPct val="20000"/>
                        </a:spcBef>
                        <a:spcAft>
                          <a:spcPct val="0"/>
                        </a:spcAft>
                        <a:tabLst>
                          <a:tab pos="2519363" algn="l"/>
                          <a:tab pos="3240088" algn="l"/>
                          <a:tab pos="4410075" algn="ctr"/>
                        </a:tabLst>
                        <a:defRPr>
                          <a:solidFill>
                            <a:schemeClr val="tx1"/>
                          </a:solidFill>
                          <a:latin typeface="Arial" panose="020B0604020202020204" pitchFamily="34" charset="0"/>
                        </a:defRPr>
                      </a:lvl7pPr>
                      <a:lvl8pPr marL="3429000" indent="-228600" eaLnBrk="0" fontAlgn="base" hangingPunct="0">
                        <a:spcBef>
                          <a:spcPct val="20000"/>
                        </a:spcBef>
                        <a:spcAft>
                          <a:spcPct val="0"/>
                        </a:spcAft>
                        <a:tabLst>
                          <a:tab pos="2519363" algn="l"/>
                          <a:tab pos="3240088" algn="l"/>
                          <a:tab pos="4410075" algn="ctr"/>
                        </a:tabLst>
                        <a:defRPr>
                          <a:solidFill>
                            <a:schemeClr val="tx1"/>
                          </a:solidFill>
                          <a:latin typeface="Arial" panose="020B0604020202020204" pitchFamily="34" charset="0"/>
                        </a:defRPr>
                      </a:lvl8pPr>
                      <a:lvl9pPr marL="3886200" indent="-228600" eaLnBrk="0" fontAlgn="base" hangingPunct="0">
                        <a:spcBef>
                          <a:spcPct val="20000"/>
                        </a:spcBef>
                        <a:spcAft>
                          <a:spcPct val="0"/>
                        </a:spcAft>
                        <a:tabLst>
                          <a:tab pos="2519363" algn="l"/>
                          <a:tab pos="3240088" algn="l"/>
                          <a:tab pos="4410075" algn="ctr"/>
                        </a:tabLst>
                        <a:defRPr>
                          <a:solidFill>
                            <a:schemeClr val="tx1"/>
                          </a:solidFill>
                          <a:latin typeface="Arial" panose="020B0604020202020204" pitchFamily="34" charset="0"/>
                        </a:defRPr>
                      </a:lvl9pPr>
                    </a:lstStyle>
                    <a:p>
                      <a:pPr marL="0" marR="0" lvl="0" indent="0" algn="ctr" defTabSz="914400" rtl="0" eaLnBrk="1" fontAlgn="base" latinLnBrk="0" hangingPunct="1">
                        <a:lnSpc>
                          <a:spcPct val="110000"/>
                        </a:lnSpc>
                        <a:spcBef>
                          <a:spcPts val="200"/>
                        </a:spcBef>
                        <a:spcAft>
                          <a:spcPts val="200"/>
                        </a:spcAft>
                        <a:buClrTx/>
                        <a:buSzTx/>
                        <a:buFontTx/>
                        <a:buNone/>
                        <a:tabLst>
                          <a:tab pos="2519363" algn="l"/>
                          <a:tab pos="3240088" algn="l"/>
                          <a:tab pos="4410075" algn="ctr"/>
                        </a:tabLst>
                      </a:pPr>
                      <a:r>
                        <a:rPr kumimoji="0" lang="en-US" sz="2000" b="0" i="0" u="none" strike="noStrike" cap="none" normalizeH="0" baseline="0">
                          <a:ln>
                            <a:noFill/>
                          </a:ln>
                          <a:solidFill>
                            <a:srgbClr val="4C4C4C"/>
                          </a:solidFill>
                          <a:effectLst/>
                          <a:latin typeface="Times New Roman" panose="02020603050405020304" pitchFamily="18" charset="0"/>
                          <a:cs typeface="Times New Roman" panose="02020603050405020304" pitchFamily="18" charset="0"/>
                        </a:rPr>
                        <a:t>331 M</a:t>
                      </a:r>
                    </a:p>
                  </a:txBody>
                  <a:tcPr marL="9525" marR="9525" marT="1708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0D0D0"/>
                    </a:solidFill>
                  </a:tcPr>
                </a:tc>
                <a:tc>
                  <a:txBody>
                    <a:bodyPr/>
                    <a:lstStyle>
                      <a:lvl1pPr indent="158750">
                        <a:spcBef>
                          <a:spcPct val="20000"/>
                        </a:spcBef>
                        <a:tabLst>
                          <a:tab pos="269875" algn="r"/>
                          <a:tab pos="358775" algn="l"/>
                          <a:tab pos="2519363" algn="l"/>
                          <a:tab pos="3240088" algn="l"/>
                          <a:tab pos="4410075" algn="ctr"/>
                        </a:tabLst>
                        <a:defRPr sz="2800">
                          <a:solidFill>
                            <a:schemeClr val="tx1"/>
                          </a:solidFill>
                          <a:latin typeface="Arial" panose="020B0604020202020204" pitchFamily="34" charset="0"/>
                        </a:defRPr>
                      </a:lvl1pPr>
                      <a:lvl2pPr marL="742950" indent="-285750">
                        <a:spcBef>
                          <a:spcPct val="20000"/>
                        </a:spcBef>
                        <a:tabLst>
                          <a:tab pos="269875" algn="r"/>
                          <a:tab pos="358775" algn="l"/>
                          <a:tab pos="2519363" algn="l"/>
                          <a:tab pos="3240088" algn="l"/>
                          <a:tab pos="4410075" algn="ctr"/>
                        </a:tabLst>
                        <a:defRPr sz="2400">
                          <a:solidFill>
                            <a:schemeClr val="tx1"/>
                          </a:solidFill>
                          <a:latin typeface="Arial" panose="020B0604020202020204" pitchFamily="34" charset="0"/>
                        </a:defRPr>
                      </a:lvl2pPr>
                      <a:lvl3pPr marL="1143000" indent="-228600">
                        <a:spcBef>
                          <a:spcPct val="20000"/>
                        </a:spcBef>
                        <a:tabLst>
                          <a:tab pos="269875" algn="r"/>
                          <a:tab pos="358775" algn="l"/>
                          <a:tab pos="2519363" algn="l"/>
                          <a:tab pos="3240088" algn="l"/>
                          <a:tab pos="4410075" algn="ctr"/>
                        </a:tabLst>
                        <a:defRPr sz="2000">
                          <a:solidFill>
                            <a:schemeClr val="tx1"/>
                          </a:solidFill>
                          <a:latin typeface="Arial" panose="020B0604020202020204" pitchFamily="34" charset="0"/>
                        </a:defRPr>
                      </a:lvl3pPr>
                      <a:lvl4pPr marL="16002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4pPr>
                      <a:lvl5pPr marL="20574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5pPr>
                      <a:lvl6pPr marL="25146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6pPr>
                      <a:lvl7pPr marL="29718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7pPr>
                      <a:lvl8pPr marL="34290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8pPr>
                      <a:lvl9pPr marL="38862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9pPr>
                    </a:lstStyle>
                    <a:p>
                      <a:pPr marL="0" marR="0" lvl="0" indent="158750" algn="ctr" defTabSz="914400" rtl="0" eaLnBrk="1" fontAlgn="base" latinLnBrk="0" hangingPunct="1">
                        <a:lnSpc>
                          <a:spcPct val="110000"/>
                        </a:lnSpc>
                        <a:spcBef>
                          <a:spcPts val="200"/>
                        </a:spcBef>
                        <a:spcAft>
                          <a:spcPts val="200"/>
                        </a:spcAft>
                        <a:buClrTx/>
                        <a:buSzTx/>
                        <a:buFontTx/>
                        <a:buNone/>
                        <a:tabLst>
                          <a:tab pos="269875" algn="r"/>
                          <a:tab pos="358775" algn="l"/>
                          <a:tab pos="2519363" algn="l"/>
                          <a:tab pos="3240088" algn="l"/>
                          <a:tab pos="4410075" algn="ctr"/>
                        </a:tabLst>
                      </a:pPr>
                      <a:r>
                        <a:rPr kumimoji="0" lang="en-US" sz="2000" b="0" i="0" u="none" strike="noStrike" cap="none" normalizeH="0" baseline="0">
                          <a:ln>
                            <a:noFill/>
                          </a:ln>
                          <a:solidFill>
                            <a:srgbClr val="4C4C4C"/>
                          </a:solidFill>
                          <a:effectLst/>
                          <a:latin typeface="Times New Roman" panose="02020603050405020304" pitchFamily="18" charset="0"/>
                          <a:cs typeface="Times New Roman" panose="02020603050405020304" pitchFamily="18" charset="0"/>
                        </a:rPr>
                        <a:t>Dư Có: 5.000</a:t>
                      </a:r>
                    </a:p>
                  </a:txBody>
                  <a:tcPr marL="9525" marR="9525" marT="1708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0D0D0"/>
                    </a:solidFill>
                  </a:tcPr>
                </a:tc>
                <a:tc>
                  <a:txBody>
                    <a:bodyPr/>
                    <a:lstStyle>
                      <a:lvl1pPr indent="158750">
                        <a:spcBef>
                          <a:spcPct val="20000"/>
                        </a:spcBef>
                        <a:tabLst>
                          <a:tab pos="269875" algn="r"/>
                          <a:tab pos="358775" algn="l"/>
                          <a:tab pos="2519363" algn="l"/>
                          <a:tab pos="3240088" algn="l"/>
                          <a:tab pos="4410075" algn="ctr"/>
                        </a:tabLst>
                        <a:defRPr sz="2800">
                          <a:solidFill>
                            <a:schemeClr val="tx1"/>
                          </a:solidFill>
                          <a:latin typeface="Arial" panose="020B0604020202020204" pitchFamily="34" charset="0"/>
                        </a:defRPr>
                      </a:lvl1pPr>
                      <a:lvl2pPr marL="742950" indent="-285750">
                        <a:spcBef>
                          <a:spcPct val="20000"/>
                        </a:spcBef>
                        <a:tabLst>
                          <a:tab pos="269875" algn="r"/>
                          <a:tab pos="358775" algn="l"/>
                          <a:tab pos="2519363" algn="l"/>
                          <a:tab pos="3240088" algn="l"/>
                          <a:tab pos="4410075" algn="ctr"/>
                        </a:tabLst>
                        <a:defRPr sz="2400">
                          <a:solidFill>
                            <a:schemeClr val="tx1"/>
                          </a:solidFill>
                          <a:latin typeface="Arial" panose="020B0604020202020204" pitchFamily="34" charset="0"/>
                        </a:defRPr>
                      </a:lvl2pPr>
                      <a:lvl3pPr marL="1143000" indent="-228600">
                        <a:spcBef>
                          <a:spcPct val="20000"/>
                        </a:spcBef>
                        <a:tabLst>
                          <a:tab pos="269875" algn="r"/>
                          <a:tab pos="358775" algn="l"/>
                          <a:tab pos="2519363" algn="l"/>
                          <a:tab pos="3240088" algn="l"/>
                          <a:tab pos="4410075" algn="ctr"/>
                        </a:tabLst>
                        <a:defRPr sz="2000">
                          <a:solidFill>
                            <a:schemeClr val="tx1"/>
                          </a:solidFill>
                          <a:latin typeface="Arial" panose="020B0604020202020204" pitchFamily="34" charset="0"/>
                        </a:defRPr>
                      </a:lvl3pPr>
                      <a:lvl4pPr marL="16002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4pPr>
                      <a:lvl5pPr marL="20574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5pPr>
                      <a:lvl6pPr marL="25146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6pPr>
                      <a:lvl7pPr marL="29718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7pPr>
                      <a:lvl8pPr marL="34290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8pPr>
                      <a:lvl9pPr marL="38862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9pPr>
                    </a:lstStyle>
                    <a:p>
                      <a:pPr marL="0" marR="0" lvl="0" indent="158750" algn="ctr" defTabSz="914400" rtl="0" eaLnBrk="1" fontAlgn="base" latinLnBrk="0" hangingPunct="1">
                        <a:lnSpc>
                          <a:spcPct val="110000"/>
                        </a:lnSpc>
                        <a:spcBef>
                          <a:spcPts val="200"/>
                        </a:spcBef>
                        <a:spcAft>
                          <a:spcPts val="200"/>
                        </a:spcAft>
                        <a:buClrTx/>
                        <a:buSzTx/>
                        <a:buFontTx/>
                        <a:buNone/>
                        <a:tabLst>
                          <a:tab pos="269875" algn="r"/>
                          <a:tab pos="358775" algn="l"/>
                          <a:tab pos="2519363" algn="l"/>
                          <a:tab pos="3240088" algn="l"/>
                          <a:tab pos="4410075" algn="ctr"/>
                        </a:tabLst>
                      </a:pPr>
                      <a:r>
                        <a:rPr kumimoji="0" lang="en-US" sz="2000" b="0" i="0" u="none" strike="noStrike" cap="none" normalizeH="0" baseline="0">
                          <a:ln>
                            <a:noFill/>
                          </a:ln>
                          <a:solidFill>
                            <a:srgbClr val="4C4C4C"/>
                          </a:solidFill>
                          <a:effectLst/>
                          <a:latin typeface="Times New Roman" panose="02020603050405020304" pitchFamily="18" charset="0"/>
                          <a:cs typeface="Times New Roman" panose="02020603050405020304" pitchFamily="18" charset="0"/>
                        </a:rPr>
                        <a:t>22.400</a:t>
                      </a:r>
                    </a:p>
                  </a:txBody>
                  <a:tcPr marL="9525" marR="9525" marT="1708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0D0D0"/>
                    </a:solidFill>
                  </a:tcPr>
                </a:tc>
                <a:tc>
                  <a:txBody>
                    <a:bodyPr/>
                    <a:lstStyle>
                      <a:lvl1pPr indent="158750">
                        <a:spcBef>
                          <a:spcPct val="20000"/>
                        </a:spcBef>
                        <a:tabLst>
                          <a:tab pos="269875" algn="r"/>
                          <a:tab pos="358775" algn="l"/>
                          <a:tab pos="2519363" algn="l"/>
                          <a:tab pos="3240088" algn="l"/>
                          <a:tab pos="4410075" algn="ctr"/>
                        </a:tabLst>
                        <a:defRPr sz="2800">
                          <a:solidFill>
                            <a:schemeClr val="tx1"/>
                          </a:solidFill>
                          <a:latin typeface="Arial" panose="020B0604020202020204" pitchFamily="34" charset="0"/>
                        </a:defRPr>
                      </a:lvl1pPr>
                      <a:lvl2pPr marL="742950" indent="-285750">
                        <a:spcBef>
                          <a:spcPct val="20000"/>
                        </a:spcBef>
                        <a:tabLst>
                          <a:tab pos="269875" algn="r"/>
                          <a:tab pos="358775" algn="l"/>
                          <a:tab pos="2519363" algn="l"/>
                          <a:tab pos="3240088" algn="l"/>
                          <a:tab pos="4410075" algn="ctr"/>
                        </a:tabLst>
                        <a:defRPr sz="2400">
                          <a:solidFill>
                            <a:schemeClr val="tx1"/>
                          </a:solidFill>
                          <a:latin typeface="Arial" panose="020B0604020202020204" pitchFamily="34" charset="0"/>
                        </a:defRPr>
                      </a:lvl2pPr>
                      <a:lvl3pPr marL="1143000" indent="-228600">
                        <a:spcBef>
                          <a:spcPct val="20000"/>
                        </a:spcBef>
                        <a:tabLst>
                          <a:tab pos="269875" algn="r"/>
                          <a:tab pos="358775" algn="l"/>
                          <a:tab pos="2519363" algn="l"/>
                          <a:tab pos="3240088" algn="l"/>
                          <a:tab pos="4410075" algn="ctr"/>
                        </a:tabLst>
                        <a:defRPr sz="2000">
                          <a:solidFill>
                            <a:schemeClr val="tx1"/>
                          </a:solidFill>
                          <a:latin typeface="Arial" panose="020B0604020202020204" pitchFamily="34" charset="0"/>
                        </a:defRPr>
                      </a:lvl3pPr>
                      <a:lvl4pPr marL="16002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4pPr>
                      <a:lvl5pPr marL="2057400" indent="-228600">
                        <a:spcBef>
                          <a:spcPct val="20000"/>
                        </a:spcBef>
                        <a:tabLst>
                          <a:tab pos="269875" algn="r"/>
                          <a:tab pos="358775" algn="l"/>
                          <a:tab pos="2519363" algn="l"/>
                          <a:tab pos="3240088" algn="l"/>
                          <a:tab pos="4410075" algn="ctr"/>
                        </a:tabLst>
                        <a:defRPr>
                          <a:solidFill>
                            <a:schemeClr val="tx1"/>
                          </a:solidFill>
                          <a:latin typeface="Arial" panose="020B0604020202020204" pitchFamily="34" charset="0"/>
                        </a:defRPr>
                      </a:lvl5pPr>
                      <a:lvl6pPr marL="25146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6pPr>
                      <a:lvl7pPr marL="29718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7pPr>
                      <a:lvl8pPr marL="34290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8pPr>
                      <a:lvl9pPr marL="3886200" indent="-228600" eaLnBrk="0" fontAlgn="base" hangingPunct="0">
                        <a:spcBef>
                          <a:spcPct val="20000"/>
                        </a:spcBef>
                        <a:spcAft>
                          <a:spcPct val="0"/>
                        </a:spcAft>
                        <a:tabLst>
                          <a:tab pos="269875" algn="r"/>
                          <a:tab pos="358775" algn="l"/>
                          <a:tab pos="2519363" algn="l"/>
                          <a:tab pos="3240088" algn="l"/>
                          <a:tab pos="4410075" algn="ctr"/>
                        </a:tabLst>
                        <a:defRPr>
                          <a:solidFill>
                            <a:schemeClr val="tx1"/>
                          </a:solidFill>
                          <a:latin typeface="Arial" panose="020B0604020202020204" pitchFamily="34" charset="0"/>
                        </a:defRPr>
                      </a:lvl9pPr>
                    </a:lstStyle>
                    <a:p>
                      <a:pPr marL="0" marR="0" lvl="0" indent="158750" algn="just" defTabSz="914400" rtl="0" eaLnBrk="1" fontAlgn="base" latinLnBrk="0" hangingPunct="1">
                        <a:lnSpc>
                          <a:spcPct val="110000"/>
                        </a:lnSpc>
                        <a:spcBef>
                          <a:spcPts val="200"/>
                        </a:spcBef>
                        <a:spcAft>
                          <a:spcPts val="200"/>
                        </a:spcAft>
                        <a:buClrTx/>
                        <a:buSzTx/>
                        <a:buFontTx/>
                        <a:buNone/>
                        <a:tabLst>
                          <a:tab pos="269875" algn="r"/>
                          <a:tab pos="358775" algn="l"/>
                          <a:tab pos="2519363" algn="l"/>
                          <a:tab pos="3240088" algn="l"/>
                          <a:tab pos="4410075" algn="ctr"/>
                        </a:tabLst>
                      </a:pPr>
                      <a:r>
                        <a:rPr kumimoji="0" lang="en-US" sz="2000" b="0" i="0" u="none" strike="noStrike" cap="none" normalizeH="0" baseline="0" dirty="0" err="1">
                          <a:ln>
                            <a:noFill/>
                          </a:ln>
                          <a:solidFill>
                            <a:srgbClr val="4C4C4C"/>
                          </a:solidFill>
                          <a:effectLst/>
                          <a:latin typeface="Times New Roman" panose="02020603050405020304" pitchFamily="18" charset="0"/>
                          <a:cs typeface="Times New Roman" panose="02020603050405020304" pitchFamily="18" charset="0"/>
                        </a:rPr>
                        <a:t>Phải</a:t>
                      </a:r>
                      <a:r>
                        <a:rPr kumimoji="0" lang="en-US" sz="2000" b="0" i="0" u="none" strike="noStrike" cap="none" normalizeH="0" baseline="0" dirty="0">
                          <a:ln>
                            <a:noFill/>
                          </a:ln>
                          <a:solidFill>
                            <a:srgbClr val="4C4C4C"/>
                          </a:solidFill>
                          <a:effectLst/>
                          <a:latin typeface="Times New Roman" panose="02020603050405020304" pitchFamily="18" charset="0"/>
                          <a:cs typeface="Times New Roman" panose="02020603050405020304" pitchFamily="18" charset="0"/>
                        </a:rPr>
                        <a:t> </a:t>
                      </a:r>
                      <a:r>
                        <a:rPr kumimoji="0" lang="en-US" sz="2000" b="0" i="0" u="none" strike="noStrike" cap="none" normalizeH="0" baseline="0" dirty="0" err="1">
                          <a:ln>
                            <a:noFill/>
                          </a:ln>
                          <a:solidFill>
                            <a:srgbClr val="4C4C4C"/>
                          </a:solidFill>
                          <a:effectLst/>
                          <a:latin typeface="Times New Roman" panose="02020603050405020304" pitchFamily="18" charset="0"/>
                          <a:cs typeface="Times New Roman" panose="02020603050405020304" pitchFamily="18" charset="0"/>
                        </a:rPr>
                        <a:t>trả</a:t>
                      </a:r>
                      <a:r>
                        <a:rPr kumimoji="0" lang="en-US" sz="2000" b="0" i="0" u="none" strike="noStrike" cap="none" normalizeH="0" baseline="0" dirty="0">
                          <a:ln>
                            <a:noFill/>
                          </a:ln>
                          <a:solidFill>
                            <a:srgbClr val="4C4C4C"/>
                          </a:solidFill>
                          <a:effectLst/>
                          <a:latin typeface="Times New Roman" panose="02020603050405020304" pitchFamily="18" charset="0"/>
                          <a:cs typeface="Times New Roman" panose="02020603050405020304" pitchFamily="18" charset="0"/>
                        </a:rPr>
                        <a:t> </a:t>
                      </a:r>
                      <a:r>
                        <a:rPr kumimoji="0" lang="en-US" sz="2000" b="0" i="0" u="none" strike="noStrike" cap="none" normalizeH="0" baseline="0" dirty="0" err="1">
                          <a:ln>
                            <a:noFill/>
                          </a:ln>
                          <a:solidFill>
                            <a:srgbClr val="4C4C4C"/>
                          </a:solidFill>
                          <a:effectLst/>
                          <a:latin typeface="Times New Roman" panose="02020603050405020304" pitchFamily="18" charset="0"/>
                          <a:cs typeface="Times New Roman" panose="02020603050405020304" pitchFamily="18" charset="0"/>
                        </a:rPr>
                        <a:t>người</a:t>
                      </a:r>
                      <a:r>
                        <a:rPr kumimoji="0" lang="en-US" sz="2000" b="0" i="0" u="none" strike="noStrike" cap="none" normalizeH="0" baseline="0" dirty="0">
                          <a:ln>
                            <a:noFill/>
                          </a:ln>
                          <a:solidFill>
                            <a:srgbClr val="4C4C4C"/>
                          </a:solidFill>
                          <a:effectLst/>
                          <a:latin typeface="Times New Roman" panose="02020603050405020304" pitchFamily="18" charset="0"/>
                          <a:cs typeface="Times New Roman" panose="02020603050405020304" pitchFamily="18" charset="0"/>
                        </a:rPr>
                        <a:t> </a:t>
                      </a:r>
                      <a:r>
                        <a:rPr kumimoji="0" lang="en-US" sz="2000" b="0" i="0" u="none" strike="noStrike" cap="none" normalizeH="0" baseline="0" dirty="0" err="1">
                          <a:ln>
                            <a:noFill/>
                          </a:ln>
                          <a:solidFill>
                            <a:srgbClr val="4C4C4C"/>
                          </a:solidFill>
                          <a:effectLst/>
                          <a:latin typeface="Times New Roman" panose="02020603050405020304" pitchFamily="18" charset="0"/>
                          <a:cs typeface="Times New Roman" panose="02020603050405020304" pitchFamily="18" charset="0"/>
                        </a:rPr>
                        <a:t>bán</a:t>
                      </a:r>
                      <a:r>
                        <a:rPr kumimoji="0" lang="en-US" sz="2000" b="0" i="0" u="none" strike="noStrike" cap="none" normalizeH="0" baseline="0" dirty="0">
                          <a:ln>
                            <a:noFill/>
                          </a:ln>
                          <a:solidFill>
                            <a:srgbClr val="4C4C4C"/>
                          </a:solidFill>
                          <a:effectLst/>
                          <a:latin typeface="Times New Roman" panose="02020603050405020304" pitchFamily="18" charset="0"/>
                          <a:cs typeface="Times New Roman" panose="02020603050405020304" pitchFamily="18" charset="0"/>
                        </a:rPr>
                        <a:t> M</a:t>
                      </a:r>
                    </a:p>
                  </a:txBody>
                  <a:tcPr marL="9525" marR="9525" marT="17085"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0D0D0"/>
                    </a:solidFill>
                  </a:tcPr>
                </a:tc>
                <a:extLst>
                  <a:ext uri="{0D108BD9-81ED-4DB2-BD59-A6C34878D82A}">
                    <a16:rowId xmlns:a16="http://schemas.microsoft.com/office/drawing/2014/main" val="10005"/>
                  </a:ext>
                </a:extLst>
              </a:tr>
            </a:tbl>
          </a:graphicData>
        </a:graphic>
      </p:graphicFrame>
      <p:sp>
        <p:nvSpPr>
          <p:cNvPr id="26664" name="Rectangle 6"/>
          <p:cNvSpPr>
            <a:spLocks noChangeArrowheads="1"/>
          </p:cNvSpPr>
          <p:nvPr/>
        </p:nvSpPr>
        <p:spPr bwMode="auto">
          <a:xfrm>
            <a:off x="2135188" y="5508626"/>
            <a:ext cx="7956550"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158750">
              <a:spcBef>
                <a:spcPct val="20000"/>
              </a:spcBef>
              <a:buChar char="•"/>
              <a:tabLst>
                <a:tab pos="269875" algn="r"/>
                <a:tab pos="358775" algn="l"/>
                <a:tab pos="2519363" algn="l"/>
                <a:tab pos="3240088" algn="l"/>
                <a:tab pos="4410075" algn="ctr"/>
              </a:tabLst>
              <a:defRPr sz="3200">
                <a:solidFill>
                  <a:schemeClr val="tx1"/>
                </a:solidFill>
                <a:latin typeface="Arial" panose="020B0604020202020204" pitchFamily="34" charset="0"/>
              </a:defRPr>
            </a:lvl1pPr>
            <a:lvl2pPr marL="742950" indent="-285750">
              <a:spcBef>
                <a:spcPct val="20000"/>
              </a:spcBef>
              <a:buChar char="–"/>
              <a:tabLst>
                <a:tab pos="269875" algn="r"/>
                <a:tab pos="358775" algn="l"/>
                <a:tab pos="2519363" algn="l"/>
                <a:tab pos="3240088" algn="l"/>
                <a:tab pos="4410075" algn="ctr"/>
              </a:tabLst>
              <a:defRPr sz="2800">
                <a:solidFill>
                  <a:schemeClr val="tx1"/>
                </a:solidFill>
                <a:latin typeface="Arial" panose="020B0604020202020204" pitchFamily="34" charset="0"/>
              </a:defRPr>
            </a:lvl2pPr>
            <a:lvl3pPr marL="1143000" indent="-228600">
              <a:spcBef>
                <a:spcPct val="20000"/>
              </a:spcBef>
              <a:buChar char="•"/>
              <a:tabLst>
                <a:tab pos="269875" algn="r"/>
                <a:tab pos="358775" algn="l"/>
                <a:tab pos="2519363" algn="l"/>
                <a:tab pos="3240088" algn="l"/>
                <a:tab pos="4410075" algn="ctr"/>
              </a:tabLst>
              <a:defRPr sz="2400">
                <a:solidFill>
                  <a:schemeClr val="tx1"/>
                </a:solidFill>
                <a:latin typeface="Arial" panose="020B0604020202020204" pitchFamily="34" charset="0"/>
              </a:defRPr>
            </a:lvl3pPr>
            <a:lvl4pPr marL="1600200" indent="-228600">
              <a:spcBef>
                <a:spcPct val="20000"/>
              </a:spcBef>
              <a:buChar char="–"/>
              <a:tabLst>
                <a:tab pos="269875" algn="r"/>
                <a:tab pos="358775" algn="l"/>
                <a:tab pos="2519363" algn="l"/>
                <a:tab pos="3240088" algn="l"/>
                <a:tab pos="4410075" algn="ctr"/>
              </a:tabLst>
              <a:defRPr sz="2000">
                <a:solidFill>
                  <a:schemeClr val="tx1"/>
                </a:solidFill>
                <a:latin typeface="Arial" panose="020B0604020202020204" pitchFamily="34" charset="0"/>
              </a:defRPr>
            </a:lvl4pPr>
            <a:lvl5pPr marL="2057400" indent="-228600">
              <a:spcBef>
                <a:spcPct val="20000"/>
              </a:spcBef>
              <a:buChar char="»"/>
              <a:tabLst>
                <a:tab pos="269875" algn="r"/>
                <a:tab pos="358775" algn="l"/>
                <a:tab pos="2519363" algn="l"/>
                <a:tab pos="3240088" algn="l"/>
                <a:tab pos="4410075" algn="ctr"/>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269875" algn="r"/>
                <a:tab pos="358775" algn="l"/>
                <a:tab pos="2519363" algn="l"/>
                <a:tab pos="3240088" algn="l"/>
                <a:tab pos="4410075" algn="ctr"/>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269875" algn="r"/>
                <a:tab pos="358775" algn="l"/>
                <a:tab pos="2519363" algn="l"/>
                <a:tab pos="3240088" algn="l"/>
                <a:tab pos="4410075" algn="ctr"/>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269875" algn="r"/>
                <a:tab pos="358775" algn="l"/>
                <a:tab pos="2519363" algn="l"/>
                <a:tab pos="3240088" algn="l"/>
                <a:tab pos="4410075" algn="ctr"/>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269875" algn="r"/>
                <a:tab pos="358775" algn="l"/>
                <a:tab pos="2519363" algn="l"/>
                <a:tab pos="3240088" algn="l"/>
                <a:tab pos="4410075" algn="ctr"/>
              </a:tabLst>
              <a:defRPr sz="2000">
                <a:solidFill>
                  <a:schemeClr val="tx1"/>
                </a:solidFill>
                <a:latin typeface="Arial" panose="020B0604020202020204" pitchFamily="34" charset="0"/>
              </a:defRPr>
            </a:lvl9pPr>
          </a:lstStyle>
          <a:p>
            <a:pPr algn="just">
              <a:lnSpc>
                <a:spcPct val="110000"/>
              </a:lnSpc>
              <a:spcBef>
                <a:spcPts val="200"/>
              </a:spcBef>
              <a:spcAft>
                <a:spcPts val="200"/>
              </a:spcAft>
              <a:buNone/>
            </a:pPr>
            <a:r>
              <a:rPr lang="en-US" altLang="en-US" sz="2200">
                <a:solidFill>
                  <a:srgbClr val="202020"/>
                </a:solidFill>
                <a:latin typeface="Times New Roman" panose="02020603050405020304" pitchFamily="18" charset="0"/>
                <a:cs typeface="Times New Roman" panose="02020603050405020304" pitchFamily="18" charset="0"/>
              </a:rPr>
              <a:t>Tại ngày 31/12/202x: Tỷ giá mua/ bán tại ngân hàng thường giao dịch là 23.000/ 23.100 VND/USD.</a:t>
            </a:r>
          </a:p>
        </p:txBody>
      </p:sp>
    </p:spTree>
    <p:extLst>
      <p:ext uri="{BB962C8B-B14F-4D97-AF65-F5344CB8AC3E}">
        <p14:creationId xmlns:p14="http://schemas.microsoft.com/office/powerpoint/2010/main" val="181684742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4"/>
          <p:cNvSpPr>
            <a:spLocks noChangeArrowheads="1"/>
          </p:cNvSpPr>
          <p:nvPr/>
        </p:nvSpPr>
        <p:spPr bwMode="auto">
          <a:xfrm>
            <a:off x="3756025" y="728664"/>
            <a:ext cx="151130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158750">
              <a:spcBef>
                <a:spcPct val="20000"/>
              </a:spcBef>
              <a:buChar char="•"/>
              <a:tabLst>
                <a:tab pos="269875" algn="r"/>
                <a:tab pos="358775" algn="l"/>
                <a:tab pos="2519363" algn="l"/>
                <a:tab pos="3240088" algn="l"/>
                <a:tab pos="4410075" algn="ctr"/>
              </a:tabLst>
              <a:defRPr sz="3200">
                <a:solidFill>
                  <a:schemeClr val="tx1"/>
                </a:solidFill>
                <a:latin typeface="Arial" panose="020B0604020202020204" pitchFamily="34" charset="0"/>
              </a:defRPr>
            </a:lvl1pPr>
            <a:lvl2pPr marL="742950" indent="-285750">
              <a:spcBef>
                <a:spcPct val="20000"/>
              </a:spcBef>
              <a:buChar char="–"/>
              <a:tabLst>
                <a:tab pos="269875" algn="r"/>
                <a:tab pos="358775" algn="l"/>
                <a:tab pos="2519363" algn="l"/>
                <a:tab pos="3240088" algn="l"/>
                <a:tab pos="4410075" algn="ctr"/>
              </a:tabLst>
              <a:defRPr sz="2800">
                <a:solidFill>
                  <a:schemeClr val="tx1"/>
                </a:solidFill>
                <a:latin typeface="Arial" panose="020B0604020202020204" pitchFamily="34" charset="0"/>
              </a:defRPr>
            </a:lvl2pPr>
            <a:lvl3pPr marL="1143000" indent="-228600">
              <a:spcBef>
                <a:spcPct val="20000"/>
              </a:spcBef>
              <a:buChar char="•"/>
              <a:tabLst>
                <a:tab pos="269875" algn="r"/>
                <a:tab pos="358775" algn="l"/>
                <a:tab pos="2519363" algn="l"/>
                <a:tab pos="3240088" algn="l"/>
                <a:tab pos="4410075" algn="ctr"/>
              </a:tabLst>
              <a:defRPr sz="2400">
                <a:solidFill>
                  <a:schemeClr val="tx1"/>
                </a:solidFill>
                <a:latin typeface="Arial" panose="020B0604020202020204" pitchFamily="34" charset="0"/>
              </a:defRPr>
            </a:lvl3pPr>
            <a:lvl4pPr marL="1600200" indent="-228600">
              <a:spcBef>
                <a:spcPct val="20000"/>
              </a:spcBef>
              <a:buChar char="–"/>
              <a:tabLst>
                <a:tab pos="269875" algn="r"/>
                <a:tab pos="358775" algn="l"/>
                <a:tab pos="2519363" algn="l"/>
                <a:tab pos="3240088" algn="l"/>
                <a:tab pos="4410075" algn="ctr"/>
              </a:tabLst>
              <a:defRPr sz="2000">
                <a:solidFill>
                  <a:schemeClr val="tx1"/>
                </a:solidFill>
                <a:latin typeface="Arial" panose="020B0604020202020204" pitchFamily="34" charset="0"/>
              </a:defRPr>
            </a:lvl4pPr>
            <a:lvl5pPr marL="2057400" indent="-228600">
              <a:spcBef>
                <a:spcPct val="20000"/>
              </a:spcBef>
              <a:buChar char="»"/>
              <a:tabLst>
                <a:tab pos="269875" algn="r"/>
                <a:tab pos="358775" algn="l"/>
                <a:tab pos="2519363" algn="l"/>
                <a:tab pos="3240088" algn="l"/>
                <a:tab pos="4410075" algn="ctr"/>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269875" algn="r"/>
                <a:tab pos="358775" algn="l"/>
                <a:tab pos="2519363" algn="l"/>
                <a:tab pos="3240088" algn="l"/>
                <a:tab pos="4410075" algn="ctr"/>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269875" algn="r"/>
                <a:tab pos="358775" algn="l"/>
                <a:tab pos="2519363" algn="l"/>
                <a:tab pos="3240088" algn="l"/>
                <a:tab pos="4410075" algn="ctr"/>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269875" algn="r"/>
                <a:tab pos="358775" algn="l"/>
                <a:tab pos="2519363" algn="l"/>
                <a:tab pos="3240088" algn="l"/>
                <a:tab pos="4410075" algn="ctr"/>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269875" algn="r"/>
                <a:tab pos="358775" algn="l"/>
                <a:tab pos="2519363" algn="l"/>
                <a:tab pos="3240088" algn="l"/>
                <a:tab pos="4410075" algn="ctr"/>
              </a:tabLst>
              <a:defRPr sz="2000">
                <a:solidFill>
                  <a:schemeClr val="tx1"/>
                </a:solidFill>
                <a:latin typeface="Arial" panose="020B0604020202020204" pitchFamily="34" charset="0"/>
              </a:defRPr>
            </a:lvl9pPr>
          </a:lstStyle>
          <a:p>
            <a:pPr algn="just">
              <a:lnSpc>
                <a:spcPct val="110000"/>
              </a:lnSpc>
              <a:spcBef>
                <a:spcPts val="200"/>
              </a:spcBef>
              <a:spcAft>
                <a:spcPts val="200"/>
              </a:spcAft>
              <a:buNone/>
            </a:pPr>
            <a:r>
              <a:rPr lang="en-US" altLang="en-US" sz="2000" b="1" u="sng">
                <a:latin typeface="Times New Roman" panose="02020603050405020304" pitchFamily="18" charset="0"/>
                <a:cs typeface="Times New Roman" panose="02020603050405020304" pitchFamily="18" charset="0"/>
              </a:rPr>
              <a:t>Ví dụ 1:</a:t>
            </a:r>
            <a:endParaRPr lang="en-US" altLang="en-US" sz="2000">
              <a:latin typeface="Times New Roman" panose="02020603050405020304" pitchFamily="18" charset="0"/>
              <a:cs typeface="Times New Roman" panose="02020603050405020304" pitchFamily="18" charset="0"/>
            </a:endParaRPr>
          </a:p>
        </p:txBody>
      </p:sp>
      <p:graphicFrame>
        <p:nvGraphicFramePr>
          <p:cNvPr id="7" name="Table 6"/>
          <p:cNvGraphicFramePr>
            <a:graphicFrameLocks noGrp="1"/>
          </p:cNvGraphicFramePr>
          <p:nvPr/>
        </p:nvGraphicFramePr>
        <p:xfrm>
          <a:off x="2603501" y="2062163"/>
          <a:ext cx="6984999" cy="3952874"/>
        </p:xfrm>
        <a:graphic>
          <a:graphicData uri="http://schemas.openxmlformats.org/drawingml/2006/table">
            <a:tbl>
              <a:tblPr firstRow="1" bandRow="1">
                <a:tableStyleId>{073A0DAA-6AF3-43AB-8588-CEC1D06C72B9}</a:tableStyleId>
              </a:tblPr>
              <a:tblGrid>
                <a:gridCol w="1117025">
                  <a:extLst>
                    <a:ext uri="{9D8B030D-6E8A-4147-A177-3AD203B41FA5}">
                      <a16:colId xmlns:a16="http://schemas.microsoft.com/office/drawing/2014/main" val="20000"/>
                    </a:ext>
                  </a:extLst>
                </a:gridCol>
                <a:gridCol w="1984756">
                  <a:extLst>
                    <a:ext uri="{9D8B030D-6E8A-4147-A177-3AD203B41FA5}">
                      <a16:colId xmlns:a16="http://schemas.microsoft.com/office/drawing/2014/main" val="20001"/>
                    </a:ext>
                  </a:extLst>
                </a:gridCol>
                <a:gridCol w="1898462">
                  <a:extLst>
                    <a:ext uri="{9D8B030D-6E8A-4147-A177-3AD203B41FA5}">
                      <a16:colId xmlns:a16="http://schemas.microsoft.com/office/drawing/2014/main" val="20002"/>
                    </a:ext>
                  </a:extLst>
                </a:gridCol>
                <a:gridCol w="1984756">
                  <a:extLst>
                    <a:ext uri="{9D8B030D-6E8A-4147-A177-3AD203B41FA5}">
                      <a16:colId xmlns:a16="http://schemas.microsoft.com/office/drawing/2014/main" val="20003"/>
                    </a:ext>
                  </a:extLst>
                </a:gridCol>
              </a:tblGrid>
              <a:tr h="1224209">
                <a:tc>
                  <a:txBody>
                    <a:bodyPr/>
                    <a:lstStyle/>
                    <a:p>
                      <a:pPr marL="0" marR="0" indent="159385" algn="ctr">
                        <a:lnSpc>
                          <a:spcPct val="110000"/>
                        </a:lnSpc>
                        <a:spcBef>
                          <a:spcPts val="200"/>
                        </a:spcBef>
                        <a:spcAft>
                          <a:spcPts val="200"/>
                        </a:spcAft>
                        <a:tabLst>
                          <a:tab pos="270510" algn="r"/>
                          <a:tab pos="360045" algn="l"/>
                          <a:tab pos="2520315" algn="l"/>
                          <a:tab pos="3240405" algn="l"/>
                          <a:tab pos="4410710" algn="ctr"/>
                        </a:tabLst>
                      </a:pPr>
                      <a:r>
                        <a:rPr lang="en-US" sz="2400" dirty="0">
                          <a:effectLst/>
                          <a:latin typeface="Times New Roman" panose="02020603050405020304" pitchFamily="18" charset="0"/>
                          <a:cs typeface="Times New Roman" panose="02020603050405020304" pitchFamily="18" charset="0"/>
                        </a:rPr>
                        <a:t>TK</a:t>
                      </a:r>
                      <a:endParaRPr lang="en-US" sz="2400" dirty="0">
                        <a:solidFill>
                          <a:schemeClr val="accent4">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17146" marB="0"/>
                </a:tc>
                <a:tc>
                  <a:txBody>
                    <a:bodyPr/>
                    <a:lstStyle/>
                    <a:p>
                      <a:pPr marL="0" marR="0" indent="159385" algn="ctr">
                        <a:lnSpc>
                          <a:spcPct val="110000"/>
                        </a:lnSpc>
                        <a:spcBef>
                          <a:spcPts val="200"/>
                        </a:spcBef>
                        <a:spcAft>
                          <a:spcPts val="200"/>
                        </a:spcAft>
                        <a:tabLst>
                          <a:tab pos="270510" algn="r"/>
                          <a:tab pos="360045" algn="l"/>
                          <a:tab pos="2520315" algn="l"/>
                          <a:tab pos="3240405" algn="l"/>
                          <a:tab pos="4410710" algn="ctr"/>
                        </a:tabLst>
                      </a:pPr>
                      <a:r>
                        <a:rPr lang="en-US" sz="2400" dirty="0" err="1">
                          <a:effectLst/>
                          <a:latin typeface="Times New Roman" panose="02020603050405020304" pitchFamily="18" charset="0"/>
                          <a:cs typeface="Times New Roman" panose="02020603050405020304" pitchFamily="18" charset="0"/>
                        </a:rPr>
                        <a:t>Nguyên</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tệ</a:t>
                      </a:r>
                      <a:r>
                        <a:rPr lang="en-US" sz="2400" dirty="0">
                          <a:effectLst/>
                          <a:latin typeface="Times New Roman" panose="02020603050405020304" pitchFamily="18" charset="0"/>
                          <a:cs typeface="Times New Roman" panose="02020603050405020304" pitchFamily="18" charset="0"/>
                        </a:rPr>
                        <a:t> (USD)</a:t>
                      </a:r>
                      <a:endParaRPr lang="en-US" sz="2400" dirty="0">
                        <a:solidFill>
                          <a:schemeClr val="accent4">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17146" marB="0"/>
                </a:tc>
                <a:tc>
                  <a:txBody>
                    <a:bodyPr/>
                    <a:lstStyle/>
                    <a:p>
                      <a:pPr marL="0" marR="0" indent="159385" algn="ctr">
                        <a:lnSpc>
                          <a:spcPct val="110000"/>
                        </a:lnSpc>
                        <a:spcBef>
                          <a:spcPts val="200"/>
                        </a:spcBef>
                        <a:spcAft>
                          <a:spcPts val="200"/>
                        </a:spcAft>
                        <a:tabLst>
                          <a:tab pos="270510" algn="r"/>
                          <a:tab pos="360045" algn="l"/>
                          <a:tab pos="2520315" algn="l"/>
                          <a:tab pos="3240405" algn="l"/>
                          <a:tab pos="4410710" algn="ctr"/>
                        </a:tabLst>
                      </a:pPr>
                      <a:r>
                        <a:rPr lang="en-US" sz="2400">
                          <a:effectLst/>
                          <a:latin typeface="Times New Roman" panose="02020603050405020304" pitchFamily="18" charset="0"/>
                          <a:cs typeface="Times New Roman" panose="02020603050405020304" pitchFamily="18" charset="0"/>
                        </a:rPr>
                        <a:t>Khoản mục tiền tệ có gốc ngoại tệ</a:t>
                      </a:r>
                      <a:endParaRPr lang="en-US" sz="2400">
                        <a:solidFill>
                          <a:schemeClr val="accent4">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17146" marB="0"/>
                </a:tc>
                <a:tc>
                  <a:txBody>
                    <a:bodyPr/>
                    <a:lstStyle/>
                    <a:p>
                      <a:pPr marL="0" marR="0" indent="159385" algn="ctr">
                        <a:lnSpc>
                          <a:spcPct val="110000"/>
                        </a:lnSpc>
                        <a:spcBef>
                          <a:spcPts val="200"/>
                        </a:spcBef>
                        <a:spcAft>
                          <a:spcPts val="200"/>
                        </a:spcAft>
                        <a:tabLst>
                          <a:tab pos="270510" algn="r"/>
                          <a:tab pos="360045" algn="l"/>
                          <a:tab pos="2520315" algn="l"/>
                          <a:tab pos="3240405" algn="l"/>
                          <a:tab pos="4410710" algn="ctr"/>
                        </a:tabLst>
                      </a:pPr>
                      <a:r>
                        <a:rPr lang="en-US" sz="2400">
                          <a:effectLst/>
                          <a:latin typeface="Times New Roman" panose="02020603050405020304" pitchFamily="18" charset="0"/>
                          <a:cs typeface="Times New Roman" panose="02020603050405020304" pitchFamily="18" charset="0"/>
                        </a:rPr>
                        <a:t>Tỷ giá khi lập BCTC</a:t>
                      </a:r>
                      <a:endParaRPr lang="en-US" sz="2400">
                        <a:solidFill>
                          <a:schemeClr val="accent4">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17146" marB="0"/>
                </a:tc>
                <a:extLst>
                  <a:ext uri="{0D108BD9-81ED-4DB2-BD59-A6C34878D82A}">
                    <a16:rowId xmlns:a16="http://schemas.microsoft.com/office/drawing/2014/main" val="10000"/>
                  </a:ext>
                </a:extLst>
              </a:tr>
              <a:tr h="545733">
                <a:tc>
                  <a:txBody>
                    <a:bodyPr/>
                    <a:lstStyle/>
                    <a:p>
                      <a:pPr marL="0" marR="0" indent="158750" algn="ctr">
                        <a:lnSpc>
                          <a:spcPct val="110000"/>
                        </a:lnSpc>
                        <a:spcBef>
                          <a:spcPts val="200"/>
                        </a:spcBef>
                        <a:spcAft>
                          <a:spcPts val="200"/>
                        </a:spcAft>
                        <a:tabLst>
                          <a:tab pos="270510" algn="r"/>
                          <a:tab pos="360045" algn="l"/>
                          <a:tab pos="2520315" algn="l"/>
                          <a:tab pos="3240405" algn="l"/>
                          <a:tab pos="4410710" algn="ctr"/>
                        </a:tabLst>
                      </a:pPr>
                      <a:r>
                        <a:rPr lang="en-US" sz="2400">
                          <a:effectLst/>
                          <a:latin typeface="Times New Roman" panose="02020603050405020304" pitchFamily="18" charset="0"/>
                          <a:cs typeface="Times New Roman" panose="02020603050405020304" pitchFamily="18" charset="0"/>
                        </a:rPr>
                        <a:t>128- A</a:t>
                      </a:r>
                      <a:endParaRPr lang="en-US" sz="2400">
                        <a:solidFill>
                          <a:schemeClr val="accent4">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17146" marB="0"/>
                </a:tc>
                <a:tc>
                  <a:txBody>
                    <a:bodyPr/>
                    <a:lstStyle/>
                    <a:p>
                      <a:pPr marL="0" marR="0" indent="158750" algn="ctr">
                        <a:lnSpc>
                          <a:spcPct val="110000"/>
                        </a:lnSpc>
                        <a:spcBef>
                          <a:spcPts val="200"/>
                        </a:spcBef>
                        <a:spcAft>
                          <a:spcPts val="200"/>
                        </a:spcAft>
                        <a:tabLst>
                          <a:tab pos="270510" algn="r"/>
                          <a:tab pos="360045" algn="l"/>
                          <a:tab pos="2520315" algn="l"/>
                          <a:tab pos="3240405" algn="l"/>
                          <a:tab pos="4410710" algn="ctr"/>
                        </a:tabLst>
                      </a:pPr>
                      <a:r>
                        <a:rPr lang="en-US" sz="2400">
                          <a:effectLst/>
                          <a:latin typeface="Times New Roman" panose="02020603050405020304" pitchFamily="18" charset="0"/>
                          <a:cs typeface="Times New Roman" panose="02020603050405020304" pitchFamily="18" charset="0"/>
                        </a:rPr>
                        <a:t>Dư Nợ 2.000</a:t>
                      </a:r>
                      <a:endParaRPr lang="en-US" sz="2400">
                        <a:solidFill>
                          <a:schemeClr val="accent4">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17146" marB="0"/>
                </a:tc>
                <a:tc>
                  <a:txBody>
                    <a:bodyPr/>
                    <a:lstStyle/>
                    <a:p>
                      <a:pPr marL="0" marR="0" indent="158750" algn="ctr">
                        <a:lnSpc>
                          <a:spcPct val="110000"/>
                        </a:lnSpc>
                        <a:spcBef>
                          <a:spcPts val="200"/>
                        </a:spcBef>
                        <a:spcAft>
                          <a:spcPts val="200"/>
                        </a:spcAft>
                        <a:tabLst>
                          <a:tab pos="270510" algn="r"/>
                          <a:tab pos="360045" algn="l"/>
                          <a:tab pos="2520315" algn="l"/>
                          <a:tab pos="3240405" algn="l"/>
                          <a:tab pos="4410710" algn="ctr"/>
                        </a:tabLst>
                      </a:pPr>
                      <a:r>
                        <a:rPr lang="en-US" sz="2400" dirty="0">
                          <a:solidFill>
                            <a:schemeClr val="dk1"/>
                          </a:solidFill>
                          <a:effectLst/>
                          <a:latin typeface="Times New Roman" panose="02020603050405020304" pitchFamily="18" charset="0"/>
                          <a:ea typeface="+mn-ea"/>
                          <a:cs typeface="Times New Roman" panose="02020603050405020304" pitchFamily="18" charset="0"/>
                        </a:rPr>
                        <a:t>?</a:t>
                      </a:r>
                      <a:endParaRPr lang="en-US" sz="2400" dirty="0">
                        <a:solidFill>
                          <a:schemeClr val="accent4">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17146" marB="0"/>
                </a:tc>
                <a:tc>
                  <a:txBody>
                    <a:bodyPr/>
                    <a:lstStyle/>
                    <a:p>
                      <a:pPr marL="0" marR="0" indent="158750" algn="ctr" defTabSz="914400" rtl="0" eaLnBrk="1" fontAlgn="auto" latinLnBrk="0" hangingPunct="1">
                        <a:lnSpc>
                          <a:spcPct val="110000"/>
                        </a:lnSpc>
                        <a:spcBef>
                          <a:spcPts val="200"/>
                        </a:spcBef>
                        <a:spcAft>
                          <a:spcPts val="200"/>
                        </a:spcAft>
                        <a:buClrTx/>
                        <a:buSzTx/>
                        <a:buFontTx/>
                        <a:buNone/>
                        <a:tabLst>
                          <a:tab pos="270510" algn="r"/>
                          <a:tab pos="360045" algn="l"/>
                          <a:tab pos="2520315" algn="l"/>
                          <a:tab pos="3240405" algn="l"/>
                          <a:tab pos="4410710" algn="ctr"/>
                        </a:tabLst>
                        <a:defRPr/>
                      </a:pPr>
                      <a:r>
                        <a:rPr lang="en-US" sz="2400" dirty="0">
                          <a:solidFill>
                            <a:schemeClr val="dk1"/>
                          </a:solidFill>
                          <a:effectLst/>
                          <a:latin typeface="Times New Roman" panose="02020603050405020304" pitchFamily="18" charset="0"/>
                          <a:ea typeface="+mn-ea"/>
                          <a:cs typeface="Times New Roman" panose="02020603050405020304" pitchFamily="18" charset="0"/>
                        </a:rPr>
                        <a:t>?</a:t>
                      </a:r>
                      <a:endParaRPr lang="en-US" sz="2400" dirty="0">
                        <a:solidFill>
                          <a:schemeClr val="accent4">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17146" marB="0"/>
                </a:tc>
                <a:extLst>
                  <a:ext uri="{0D108BD9-81ED-4DB2-BD59-A6C34878D82A}">
                    <a16:rowId xmlns:a16="http://schemas.microsoft.com/office/drawing/2014/main" val="10001"/>
                  </a:ext>
                </a:extLst>
              </a:tr>
              <a:tr h="545733">
                <a:tc>
                  <a:txBody>
                    <a:bodyPr/>
                    <a:lstStyle/>
                    <a:p>
                      <a:pPr marL="0" marR="0" indent="158750" algn="ctr">
                        <a:lnSpc>
                          <a:spcPct val="110000"/>
                        </a:lnSpc>
                        <a:spcBef>
                          <a:spcPts val="200"/>
                        </a:spcBef>
                        <a:spcAft>
                          <a:spcPts val="200"/>
                        </a:spcAft>
                        <a:tabLst>
                          <a:tab pos="270510" algn="r"/>
                          <a:tab pos="360045" algn="l"/>
                          <a:tab pos="2520315" algn="l"/>
                          <a:tab pos="3240405" algn="l"/>
                          <a:tab pos="4410710" algn="ctr"/>
                        </a:tabLst>
                      </a:pPr>
                      <a:r>
                        <a:rPr lang="en-US" sz="2400">
                          <a:effectLst/>
                          <a:latin typeface="Times New Roman" panose="02020603050405020304" pitchFamily="18" charset="0"/>
                          <a:cs typeface="Times New Roman" panose="02020603050405020304" pitchFamily="18" charset="0"/>
                        </a:rPr>
                        <a:t>131 A</a:t>
                      </a:r>
                      <a:endParaRPr lang="en-US" sz="2400">
                        <a:solidFill>
                          <a:schemeClr val="accent4">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17146" marB="0"/>
                </a:tc>
                <a:tc>
                  <a:txBody>
                    <a:bodyPr/>
                    <a:lstStyle/>
                    <a:p>
                      <a:pPr marL="0" marR="0" indent="158750" algn="ctr">
                        <a:lnSpc>
                          <a:spcPct val="110000"/>
                        </a:lnSpc>
                        <a:spcBef>
                          <a:spcPts val="200"/>
                        </a:spcBef>
                        <a:spcAft>
                          <a:spcPts val="200"/>
                        </a:spcAft>
                        <a:tabLst>
                          <a:tab pos="270510" algn="r"/>
                          <a:tab pos="360045" algn="l"/>
                          <a:tab pos="2520315" algn="l"/>
                          <a:tab pos="3240405" algn="l"/>
                          <a:tab pos="4410710" algn="ctr"/>
                        </a:tabLst>
                      </a:pPr>
                      <a:r>
                        <a:rPr lang="en-US" sz="2400">
                          <a:effectLst/>
                          <a:latin typeface="Times New Roman" panose="02020603050405020304" pitchFamily="18" charset="0"/>
                          <a:cs typeface="Times New Roman" panose="02020603050405020304" pitchFamily="18" charset="0"/>
                        </a:rPr>
                        <a:t> Dự Nợ: 4.000</a:t>
                      </a:r>
                      <a:endParaRPr lang="en-US" sz="2400">
                        <a:solidFill>
                          <a:schemeClr val="accent4">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17146" marB="0"/>
                </a:tc>
                <a:tc>
                  <a:txBody>
                    <a:bodyPr/>
                    <a:lstStyle/>
                    <a:p>
                      <a:pPr marL="0" marR="0" indent="158750" algn="ctr" defTabSz="914400" rtl="0" eaLnBrk="1" fontAlgn="auto" latinLnBrk="0" hangingPunct="1">
                        <a:lnSpc>
                          <a:spcPct val="110000"/>
                        </a:lnSpc>
                        <a:spcBef>
                          <a:spcPts val="200"/>
                        </a:spcBef>
                        <a:spcAft>
                          <a:spcPts val="200"/>
                        </a:spcAft>
                        <a:buClrTx/>
                        <a:buSzTx/>
                        <a:buFontTx/>
                        <a:buNone/>
                        <a:tabLst>
                          <a:tab pos="270510" algn="r"/>
                          <a:tab pos="360045" algn="l"/>
                          <a:tab pos="2520315" algn="l"/>
                          <a:tab pos="3240405" algn="l"/>
                          <a:tab pos="4410710" algn="ctr"/>
                        </a:tabLst>
                        <a:defRPr/>
                      </a:pPr>
                      <a:r>
                        <a:rPr lang="en-US" sz="2400" dirty="0">
                          <a:solidFill>
                            <a:schemeClr val="dk1"/>
                          </a:solidFill>
                          <a:effectLst/>
                          <a:latin typeface="Times New Roman" panose="02020603050405020304" pitchFamily="18" charset="0"/>
                          <a:ea typeface="+mn-ea"/>
                          <a:cs typeface="Times New Roman" panose="02020603050405020304" pitchFamily="18" charset="0"/>
                        </a:rPr>
                        <a:t>?</a:t>
                      </a:r>
                      <a:endParaRPr lang="en-US" sz="2400" dirty="0">
                        <a:solidFill>
                          <a:schemeClr val="accent4">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17146" marB="0"/>
                </a:tc>
                <a:tc>
                  <a:txBody>
                    <a:bodyPr/>
                    <a:lstStyle/>
                    <a:p>
                      <a:pPr marL="0" marR="0" indent="158750" algn="ctr" defTabSz="914400" rtl="0" eaLnBrk="1" fontAlgn="auto" latinLnBrk="0" hangingPunct="1">
                        <a:lnSpc>
                          <a:spcPct val="110000"/>
                        </a:lnSpc>
                        <a:spcBef>
                          <a:spcPts val="200"/>
                        </a:spcBef>
                        <a:spcAft>
                          <a:spcPts val="200"/>
                        </a:spcAft>
                        <a:buClrTx/>
                        <a:buSzTx/>
                        <a:buFontTx/>
                        <a:buNone/>
                        <a:tabLst>
                          <a:tab pos="270510" algn="r"/>
                          <a:tab pos="360045" algn="l"/>
                          <a:tab pos="2520315" algn="l"/>
                          <a:tab pos="3240405" algn="l"/>
                          <a:tab pos="4410710" algn="ctr"/>
                        </a:tabLst>
                        <a:defRPr/>
                      </a:pPr>
                      <a:r>
                        <a:rPr lang="en-US" sz="2400" dirty="0">
                          <a:solidFill>
                            <a:schemeClr val="dk1"/>
                          </a:solidFill>
                          <a:effectLst/>
                          <a:latin typeface="Times New Roman" panose="02020603050405020304" pitchFamily="18" charset="0"/>
                          <a:ea typeface="+mn-ea"/>
                          <a:cs typeface="Times New Roman" panose="02020603050405020304" pitchFamily="18" charset="0"/>
                        </a:rPr>
                        <a:t>?</a:t>
                      </a:r>
                      <a:endParaRPr lang="en-US" sz="2400" dirty="0">
                        <a:solidFill>
                          <a:schemeClr val="accent4">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17146" marB="0"/>
                </a:tc>
                <a:extLst>
                  <a:ext uri="{0D108BD9-81ED-4DB2-BD59-A6C34878D82A}">
                    <a16:rowId xmlns:a16="http://schemas.microsoft.com/office/drawing/2014/main" val="10002"/>
                  </a:ext>
                </a:extLst>
              </a:tr>
              <a:tr h="545733">
                <a:tc>
                  <a:txBody>
                    <a:bodyPr/>
                    <a:lstStyle/>
                    <a:p>
                      <a:pPr marL="0" marR="0" indent="158750" algn="ctr">
                        <a:lnSpc>
                          <a:spcPct val="110000"/>
                        </a:lnSpc>
                        <a:spcBef>
                          <a:spcPts val="200"/>
                        </a:spcBef>
                        <a:spcAft>
                          <a:spcPts val="200"/>
                        </a:spcAft>
                        <a:tabLst>
                          <a:tab pos="270510" algn="r"/>
                          <a:tab pos="360045" algn="l"/>
                          <a:tab pos="2520315" algn="l"/>
                          <a:tab pos="3240405" algn="l"/>
                          <a:tab pos="4410710" algn="ctr"/>
                        </a:tabLst>
                      </a:pPr>
                      <a:r>
                        <a:rPr lang="en-US" sz="2400">
                          <a:effectLst/>
                          <a:latin typeface="Times New Roman" panose="02020603050405020304" pitchFamily="18" charset="0"/>
                          <a:cs typeface="Times New Roman" panose="02020603050405020304" pitchFamily="18" charset="0"/>
                        </a:rPr>
                        <a:t>131 B</a:t>
                      </a:r>
                      <a:endParaRPr lang="en-US" sz="2400">
                        <a:solidFill>
                          <a:schemeClr val="accent4">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17146" marB="0"/>
                </a:tc>
                <a:tc>
                  <a:txBody>
                    <a:bodyPr/>
                    <a:lstStyle/>
                    <a:p>
                      <a:pPr marL="0" marR="0" indent="158750" algn="ctr">
                        <a:lnSpc>
                          <a:spcPct val="110000"/>
                        </a:lnSpc>
                        <a:spcBef>
                          <a:spcPts val="200"/>
                        </a:spcBef>
                        <a:spcAft>
                          <a:spcPts val="200"/>
                        </a:spcAft>
                        <a:tabLst>
                          <a:tab pos="270510" algn="r"/>
                          <a:tab pos="360045" algn="l"/>
                          <a:tab pos="2520315" algn="l"/>
                          <a:tab pos="3240405" algn="l"/>
                          <a:tab pos="4410710" algn="ctr"/>
                        </a:tabLst>
                      </a:pPr>
                      <a:r>
                        <a:rPr lang="en-US" sz="2400">
                          <a:effectLst/>
                          <a:latin typeface="Times New Roman" panose="02020603050405020304" pitchFamily="18" charset="0"/>
                          <a:cs typeface="Times New Roman" panose="02020603050405020304" pitchFamily="18" charset="0"/>
                        </a:rPr>
                        <a:t>Dư Có: 3000</a:t>
                      </a:r>
                      <a:endParaRPr lang="en-US" sz="2400">
                        <a:solidFill>
                          <a:schemeClr val="accent4">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17146" marB="0"/>
                </a:tc>
                <a:tc>
                  <a:txBody>
                    <a:bodyPr/>
                    <a:lstStyle/>
                    <a:p>
                      <a:pPr marL="0" marR="0" indent="158750" algn="ctr" defTabSz="914400" rtl="0" eaLnBrk="1" fontAlgn="auto" latinLnBrk="0" hangingPunct="1">
                        <a:lnSpc>
                          <a:spcPct val="110000"/>
                        </a:lnSpc>
                        <a:spcBef>
                          <a:spcPts val="200"/>
                        </a:spcBef>
                        <a:spcAft>
                          <a:spcPts val="200"/>
                        </a:spcAft>
                        <a:buClrTx/>
                        <a:buSzTx/>
                        <a:buFontTx/>
                        <a:buNone/>
                        <a:tabLst>
                          <a:tab pos="270510" algn="r"/>
                          <a:tab pos="360045" algn="l"/>
                          <a:tab pos="2520315" algn="l"/>
                          <a:tab pos="3240405" algn="l"/>
                          <a:tab pos="4410710" algn="ctr"/>
                        </a:tabLst>
                        <a:defRPr/>
                      </a:pPr>
                      <a:r>
                        <a:rPr lang="en-US" sz="2400" dirty="0">
                          <a:solidFill>
                            <a:schemeClr val="dk1"/>
                          </a:solidFill>
                          <a:effectLst/>
                          <a:latin typeface="Times New Roman" panose="02020603050405020304" pitchFamily="18" charset="0"/>
                          <a:ea typeface="+mn-ea"/>
                          <a:cs typeface="Times New Roman" panose="02020603050405020304" pitchFamily="18" charset="0"/>
                        </a:rPr>
                        <a:t>?</a:t>
                      </a:r>
                      <a:endParaRPr lang="en-US" sz="2400" dirty="0">
                        <a:solidFill>
                          <a:schemeClr val="accent4">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17146" marB="0"/>
                </a:tc>
                <a:tc>
                  <a:txBody>
                    <a:bodyPr/>
                    <a:lstStyle/>
                    <a:p>
                      <a:pPr marL="0" marR="0" indent="158750" algn="ctr">
                        <a:lnSpc>
                          <a:spcPct val="110000"/>
                        </a:lnSpc>
                        <a:spcBef>
                          <a:spcPts val="200"/>
                        </a:spcBef>
                        <a:spcAft>
                          <a:spcPts val="200"/>
                        </a:spcAft>
                        <a:tabLst>
                          <a:tab pos="270510" algn="r"/>
                          <a:tab pos="360045" algn="l"/>
                          <a:tab pos="2520315" algn="l"/>
                          <a:tab pos="3240405" algn="l"/>
                          <a:tab pos="4410710" algn="ctr"/>
                        </a:tabLst>
                      </a:pPr>
                      <a:r>
                        <a:rPr lang="en-US" sz="2400" dirty="0">
                          <a:solidFill>
                            <a:schemeClr val="accent4">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a:t>
                      </a:r>
                    </a:p>
                  </a:txBody>
                  <a:tcPr marL="9525" marR="9525" marT="17146" marB="0"/>
                </a:tc>
                <a:extLst>
                  <a:ext uri="{0D108BD9-81ED-4DB2-BD59-A6C34878D82A}">
                    <a16:rowId xmlns:a16="http://schemas.microsoft.com/office/drawing/2014/main" val="10003"/>
                  </a:ext>
                </a:extLst>
              </a:tr>
              <a:tr h="545733">
                <a:tc>
                  <a:txBody>
                    <a:bodyPr/>
                    <a:lstStyle/>
                    <a:p>
                      <a:pPr marL="0" marR="0" indent="158750" algn="ctr">
                        <a:lnSpc>
                          <a:spcPct val="110000"/>
                        </a:lnSpc>
                        <a:spcBef>
                          <a:spcPts val="200"/>
                        </a:spcBef>
                        <a:spcAft>
                          <a:spcPts val="200"/>
                        </a:spcAft>
                        <a:tabLst>
                          <a:tab pos="270510" algn="r"/>
                          <a:tab pos="360045" algn="l"/>
                          <a:tab pos="2520315" algn="l"/>
                          <a:tab pos="3240405" algn="l"/>
                          <a:tab pos="4410710" algn="ctr"/>
                        </a:tabLst>
                      </a:pPr>
                      <a:r>
                        <a:rPr lang="en-US" sz="2400">
                          <a:effectLst/>
                          <a:latin typeface="Times New Roman" panose="02020603050405020304" pitchFamily="18" charset="0"/>
                          <a:cs typeface="Times New Roman" panose="02020603050405020304" pitchFamily="18" charset="0"/>
                        </a:rPr>
                        <a:t>244</a:t>
                      </a:r>
                      <a:endParaRPr lang="en-US" sz="2400">
                        <a:solidFill>
                          <a:schemeClr val="accent4">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17146" marB="0"/>
                </a:tc>
                <a:tc>
                  <a:txBody>
                    <a:bodyPr/>
                    <a:lstStyle/>
                    <a:p>
                      <a:pPr marL="0" marR="0" indent="158750" algn="ctr">
                        <a:lnSpc>
                          <a:spcPct val="110000"/>
                        </a:lnSpc>
                        <a:spcBef>
                          <a:spcPts val="200"/>
                        </a:spcBef>
                        <a:spcAft>
                          <a:spcPts val="200"/>
                        </a:spcAft>
                        <a:tabLst>
                          <a:tab pos="270510" algn="r"/>
                          <a:tab pos="360045" algn="l"/>
                          <a:tab pos="2520315" algn="l"/>
                          <a:tab pos="3240405" algn="l"/>
                          <a:tab pos="4410710" algn="ctr"/>
                        </a:tabLst>
                      </a:pPr>
                      <a:r>
                        <a:rPr lang="en-US" sz="2400">
                          <a:effectLst/>
                          <a:latin typeface="Times New Roman" panose="02020603050405020304" pitchFamily="18" charset="0"/>
                          <a:cs typeface="Times New Roman" panose="02020603050405020304" pitchFamily="18" charset="0"/>
                        </a:rPr>
                        <a:t> Dư Nợ: 1.000</a:t>
                      </a:r>
                      <a:endParaRPr lang="en-US" sz="2400">
                        <a:solidFill>
                          <a:schemeClr val="accent4">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17146" marB="0"/>
                </a:tc>
                <a:tc>
                  <a:txBody>
                    <a:bodyPr/>
                    <a:lstStyle/>
                    <a:p>
                      <a:pPr marL="0" marR="0" indent="158750" algn="ctr" defTabSz="914400" rtl="0" eaLnBrk="1" fontAlgn="auto" latinLnBrk="0" hangingPunct="1">
                        <a:lnSpc>
                          <a:spcPct val="110000"/>
                        </a:lnSpc>
                        <a:spcBef>
                          <a:spcPts val="200"/>
                        </a:spcBef>
                        <a:spcAft>
                          <a:spcPts val="200"/>
                        </a:spcAft>
                        <a:buClrTx/>
                        <a:buSzTx/>
                        <a:buFontTx/>
                        <a:buNone/>
                        <a:tabLst>
                          <a:tab pos="270510" algn="r"/>
                          <a:tab pos="360045" algn="l"/>
                          <a:tab pos="2520315" algn="l"/>
                          <a:tab pos="3240405" algn="l"/>
                          <a:tab pos="4410710" algn="ctr"/>
                        </a:tabLst>
                        <a:defRPr/>
                      </a:pPr>
                      <a:r>
                        <a:rPr lang="en-US" sz="2400" dirty="0">
                          <a:solidFill>
                            <a:schemeClr val="dk1"/>
                          </a:solidFill>
                          <a:effectLst/>
                          <a:latin typeface="Times New Roman" panose="02020603050405020304" pitchFamily="18" charset="0"/>
                          <a:ea typeface="+mn-ea"/>
                          <a:cs typeface="Times New Roman" panose="02020603050405020304" pitchFamily="18" charset="0"/>
                        </a:rPr>
                        <a:t>?</a:t>
                      </a:r>
                      <a:endParaRPr lang="en-US" sz="2400" dirty="0">
                        <a:solidFill>
                          <a:schemeClr val="accent4">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17146" marB="0"/>
                </a:tc>
                <a:tc>
                  <a:txBody>
                    <a:bodyPr/>
                    <a:lstStyle/>
                    <a:p>
                      <a:pPr marL="0" marR="0" indent="158750" algn="ctr" defTabSz="914400" rtl="0" eaLnBrk="1" fontAlgn="auto" latinLnBrk="0" hangingPunct="1">
                        <a:lnSpc>
                          <a:spcPct val="110000"/>
                        </a:lnSpc>
                        <a:spcBef>
                          <a:spcPts val="200"/>
                        </a:spcBef>
                        <a:spcAft>
                          <a:spcPts val="200"/>
                        </a:spcAft>
                        <a:buClrTx/>
                        <a:buSzTx/>
                        <a:buFontTx/>
                        <a:buNone/>
                        <a:tabLst>
                          <a:tab pos="270510" algn="r"/>
                          <a:tab pos="360045" algn="l"/>
                          <a:tab pos="2520315" algn="l"/>
                          <a:tab pos="3240405" algn="l"/>
                          <a:tab pos="4410710" algn="ctr"/>
                        </a:tabLst>
                        <a:defRPr/>
                      </a:pPr>
                      <a:r>
                        <a:rPr lang="en-US" sz="2400" dirty="0">
                          <a:solidFill>
                            <a:schemeClr val="dk1"/>
                          </a:solidFill>
                          <a:effectLst/>
                          <a:latin typeface="Times New Roman" panose="02020603050405020304" pitchFamily="18" charset="0"/>
                          <a:ea typeface="+mn-ea"/>
                          <a:cs typeface="Times New Roman" panose="02020603050405020304" pitchFamily="18" charset="0"/>
                        </a:rPr>
                        <a:t>?</a:t>
                      </a:r>
                      <a:endParaRPr lang="en-US" sz="2400" dirty="0">
                        <a:solidFill>
                          <a:schemeClr val="accent4">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17146" marB="0"/>
                </a:tc>
                <a:extLst>
                  <a:ext uri="{0D108BD9-81ED-4DB2-BD59-A6C34878D82A}">
                    <a16:rowId xmlns:a16="http://schemas.microsoft.com/office/drawing/2014/main" val="10004"/>
                  </a:ext>
                </a:extLst>
              </a:tr>
              <a:tr h="545733">
                <a:tc>
                  <a:txBody>
                    <a:bodyPr/>
                    <a:lstStyle/>
                    <a:p>
                      <a:pPr marL="0" marR="0" indent="158750" algn="ctr">
                        <a:lnSpc>
                          <a:spcPct val="110000"/>
                        </a:lnSpc>
                        <a:spcBef>
                          <a:spcPts val="200"/>
                        </a:spcBef>
                        <a:spcAft>
                          <a:spcPts val="200"/>
                        </a:spcAft>
                        <a:tabLst>
                          <a:tab pos="270510" algn="r"/>
                          <a:tab pos="360045" algn="l"/>
                          <a:tab pos="2520315" algn="l"/>
                          <a:tab pos="3240405" algn="l"/>
                          <a:tab pos="4410710" algn="ctr"/>
                        </a:tabLst>
                      </a:pPr>
                      <a:r>
                        <a:rPr lang="en-US" sz="2400">
                          <a:effectLst/>
                          <a:latin typeface="Times New Roman" panose="02020603050405020304" pitchFamily="18" charset="0"/>
                          <a:cs typeface="Times New Roman" panose="02020603050405020304" pitchFamily="18" charset="0"/>
                        </a:rPr>
                        <a:t>331 M</a:t>
                      </a:r>
                      <a:endParaRPr lang="en-US" sz="2400">
                        <a:solidFill>
                          <a:schemeClr val="accent4">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17146" marB="0"/>
                </a:tc>
                <a:tc>
                  <a:txBody>
                    <a:bodyPr/>
                    <a:lstStyle/>
                    <a:p>
                      <a:pPr marL="0" marR="0" indent="158750" algn="ctr">
                        <a:lnSpc>
                          <a:spcPct val="110000"/>
                        </a:lnSpc>
                        <a:spcBef>
                          <a:spcPts val="200"/>
                        </a:spcBef>
                        <a:spcAft>
                          <a:spcPts val="200"/>
                        </a:spcAft>
                        <a:tabLst>
                          <a:tab pos="270510" algn="r"/>
                          <a:tab pos="360045" algn="l"/>
                          <a:tab pos="2520315" algn="l"/>
                          <a:tab pos="3240405" algn="l"/>
                          <a:tab pos="4410710" algn="ctr"/>
                        </a:tabLst>
                      </a:pPr>
                      <a:r>
                        <a:rPr lang="en-US" sz="2400">
                          <a:effectLst/>
                          <a:latin typeface="Times New Roman" panose="02020603050405020304" pitchFamily="18" charset="0"/>
                          <a:cs typeface="Times New Roman" panose="02020603050405020304" pitchFamily="18" charset="0"/>
                        </a:rPr>
                        <a:t>Dư có: 5.000</a:t>
                      </a:r>
                      <a:endParaRPr lang="en-US" sz="2400">
                        <a:solidFill>
                          <a:schemeClr val="accent4">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17146" marB="0"/>
                </a:tc>
                <a:tc>
                  <a:txBody>
                    <a:bodyPr/>
                    <a:lstStyle/>
                    <a:p>
                      <a:pPr marL="0" marR="0" indent="158750" algn="ctr" defTabSz="914400" rtl="0" eaLnBrk="1" fontAlgn="auto" latinLnBrk="0" hangingPunct="1">
                        <a:lnSpc>
                          <a:spcPct val="110000"/>
                        </a:lnSpc>
                        <a:spcBef>
                          <a:spcPts val="200"/>
                        </a:spcBef>
                        <a:spcAft>
                          <a:spcPts val="200"/>
                        </a:spcAft>
                        <a:buClrTx/>
                        <a:buSzTx/>
                        <a:buFontTx/>
                        <a:buNone/>
                        <a:tabLst>
                          <a:tab pos="270510" algn="r"/>
                          <a:tab pos="360045" algn="l"/>
                          <a:tab pos="2520315" algn="l"/>
                          <a:tab pos="3240405" algn="l"/>
                          <a:tab pos="4410710" algn="ctr"/>
                        </a:tabLst>
                        <a:defRPr/>
                      </a:pPr>
                      <a:r>
                        <a:rPr lang="en-US" sz="2400" dirty="0">
                          <a:solidFill>
                            <a:schemeClr val="dk1"/>
                          </a:solidFill>
                          <a:effectLst/>
                          <a:latin typeface="Times New Roman" panose="02020603050405020304" pitchFamily="18" charset="0"/>
                          <a:ea typeface="+mn-ea"/>
                          <a:cs typeface="Times New Roman" panose="02020603050405020304" pitchFamily="18" charset="0"/>
                        </a:rPr>
                        <a:t>?</a:t>
                      </a:r>
                      <a:endParaRPr lang="en-US" sz="2400" dirty="0">
                        <a:solidFill>
                          <a:schemeClr val="accent4">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17146" marB="0"/>
                </a:tc>
                <a:tc>
                  <a:txBody>
                    <a:bodyPr/>
                    <a:lstStyle/>
                    <a:p>
                      <a:pPr marL="0" marR="0" indent="158750" algn="ctr" defTabSz="914400" rtl="0" eaLnBrk="1" fontAlgn="auto" latinLnBrk="0" hangingPunct="1">
                        <a:lnSpc>
                          <a:spcPct val="110000"/>
                        </a:lnSpc>
                        <a:spcBef>
                          <a:spcPts val="200"/>
                        </a:spcBef>
                        <a:spcAft>
                          <a:spcPts val="200"/>
                        </a:spcAft>
                        <a:buClrTx/>
                        <a:buSzTx/>
                        <a:buFontTx/>
                        <a:buNone/>
                        <a:tabLst>
                          <a:tab pos="270510" algn="r"/>
                          <a:tab pos="360045" algn="l"/>
                          <a:tab pos="2520315" algn="l"/>
                          <a:tab pos="3240405" algn="l"/>
                          <a:tab pos="4410710" algn="ctr"/>
                        </a:tabLst>
                        <a:defRPr/>
                      </a:pPr>
                      <a:r>
                        <a:rPr lang="en-US" sz="2400" dirty="0">
                          <a:solidFill>
                            <a:schemeClr val="dk1"/>
                          </a:solidFill>
                          <a:effectLst/>
                          <a:latin typeface="Times New Roman" panose="02020603050405020304" pitchFamily="18" charset="0"/>
                          <a:ea typeface="+mn-ea"/>
                          <a:cs typeface="Times New Roman" panose="02020603050405020304" pitchFamily="18" charset="0"/>
                        </a:rPr>
                        <a:t>?</a:t>
                      </a:r>
                      <a:endParaRPr lang="en-US" sz="2400" dirty="0">
                        <a:solidFill>
                          <a:schemeClr val="accent4">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17146" marB="0"/>
                </a:tc>
                <a:extLst>
                  <a:ext uri="{0D108BD9-81ED-4DB2-BD59-A6C34878D82A}">
                    <a16:rowId xmlns:a16="http://schemas.microsoft.com/office/drawing/2014/main" val="10005"/>
                  </a:ext>
                </a:extLst>
              </a:tr>
            </a:tbl>
          </a:graphicData>
        </a:graphic>
      </p:graphicFrame>
      <p:sp>
        <p:nvSpPr>
          <p:cNvPr id="28712" name="Rectangle 8"/>
          <p:cNvSpPr>
            <a:spLocks noChangeArrowheads="1"/>
          </p:cNvSpPr>
          <p:nvPr/>
        </p:nvSpPr>
        <p:spPr bwMode="auto">
          <a:xfrm>
            <a:off x="2171700" y="1135064"/>
            <a:ext cx="7812088"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158750">
              <a:spcBef>
                <a:spcPct val="20000"/>
              </a:spcBef>
              <a:buChar char="•"/>
              <a:tabLst>
                <a:tab pos="269875" algn="r"/>
                <a:tab pos="358775" algn="l"/>
                <a:tab pos="2519363" algn="l"/>
                <a:tab pos="3240088" algn="l"/>
                <a:tab pos="4410075" algn="ctr"/>
              </a:tabLst>
              <a:defRPr sz="3200">
                <a:solidFill>
                  <a:schemeClr val="tx1"/>
                </a:solidFill>
                <a:latin typeface="Arial" panose="020B0604020202020204" pitchFamily="34" charset="0"/>
              </a:defRPr>
            </a:lvl1pPr>
            <a:lvl2pPr marL="742950" indent="-285750">
              <a:spcBef>
                <a:spcPct val="20000"/>
              </a:spcBef>
              <a:buChar char="–"/>
              <a:tabLst>
                <a:tab pos="269875" algn="r"/>
                <a:tab pos="358775" algn="l"/>
                <a:tab pos="2519363" algn="l"/>
                <a:tab pos="3240088" algn="l"/>
                <a:tab pos="4410075" algn="ctr"/>
              </a:tabLst>
              <a:defRPr sz="2800">
                <a:solidFill>
                  <a:schemeClr val="tx1"/>
                </a:solidFill>
                <a:latin typeface="Arial" panose="020B0604020202020204" pitchFamily="34" charset="0"/>
              </a:defRPr>
            </a:lvl2pPr>
            <a:lvl3pPr marL="1143000" indent="-228600">
              <a:spcBef>
                <a:spcPct val="20000"/>
              </a:spcBef>
              <a:buChar char="•"/>
              <a:tabLst>
                <a:tab pos="269875" algn="r"/>
                <a:tab pos="358775" algn="l"/>
                <a:tab pos="2519363" algn="l"/>
                <a:tab pos="3240088" algn="l"/>
                <a:tab pos="4410075" algn="ctr"/>
              </a:tabLst>
              <a:defRPr sz="2400">
                <a:solidFill>
                  <a:schemeClr val="tx1"/>
                </a:solidFill>
                <a:latin typeface="Arial" panose="020B0604020202020204" pitchFamily="34" charset="0"/>
              </a:defRPr>
            </a:lvl3pPr>
            <a:lvl4pPr marL="1600200" indent="-228600">
              <a:spcBef>
                <a:spcPct val="20000"/>
              </a:spcBef>
              <a:buChar char="–"/>
              <a:tabLst>
                <a:tab pos="269875" algn="r"/>
                <a:tab pos="358775" algn="l"/>
                <a:tab pos="2519363" algn="l"/>
                <a:tab pos="3240088" algn="l"/>
                <a:tab pos="4410075" algn="ctr"/>
              </a:tabLst>
              <a:defRPr sz="2000">
                <a:solidFill>
                  <a:schemeClr val="tx1"/>
                </a:solidFill>
                <a:latin typeface="Arial" panose="020B0604020202020204" pitchFamily="34" charset="0"/>
              </a:defRPr>
            </a:lvl4pPr>
            <a:lvl5pPr marL="2057400" indent="-228600">
              <a:spcBef>
                <a:spcPct val="20000"/>
              </a:spcBef>
              <a:buChar char="»"/>
              <a:tabLst>
                <a:tab pos="269875" algn="r"/>
                <a:tab pos="358775" algn="l"/>
                <a:tab pos="2519363" algn="l"/>
                <a:tab pos="3240088" algn="l"/>
                <a:tab pos="4410075" algn="ctr"/>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269875" algn="r"/>
                <a:tab pos="358775" algn="l"/>
                <a:tab pos="2519363" algn="l"/>
                <a:tab pos="3240088" algn="l"/>
                <a:tab pos="4410075" algn="ctr"/>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269875" algn="r"/>
                <a:tab pos="358775" algn="l"/>
                <a:tab pos="2519363" algn="l"/>
                <a:tab pos="3240088" algn="l"/>
                <a:tab pos="4410075" algn="ctr"/>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269875" algn="r"/>
                <a:tab pos="358775" algn="l"/>
                <a:tab pos="2519363" algn="l"/>
                <a:tab pos="3240088" algn="l"/>
                <a:tab pos="4410075" algn="ctr"/>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269875" algn="r"/>
                <a:tab pos="358775" algn="l"/>
                <a:tab pos="2519363" algn="l"/>
                <a:tab pos="3240088" algn="l"/>
                <a:tab pos="4410075" algn="ctr"/>
              </a:tabLst>
              <a:defRPr sz="2000">
                <a:solidFill>
                  <a:schemeClr val="tx1"/>
                </a:solidFill>
                <a:latin typeface="Arial" panose="020B0604020202020204" pitchFamily="34" charset="0"/>
              </a:defRPr>
            </a:lvl9pPr>
          </a:lstStyle>
          <a:p>
            <a:pPr algn="just">
              <a:lnSpc>
                <a:spcPct val="110000"/>
              </a:lnSpc>
              <a:spcBef>
                <a:spcPts val="200"/>
              </a:spcBef>
              <a:spcAft>
                <a:spcPts val="200"/>
              </a:spcAft>
              <a:buNone/>
            </a:pPr>
            <a:r>
              <a:rPr lang="en-US" altLang="en-US" sz="2000" b="1">
                <a:solidFill>
                  <a:srgbClr val="202020"/>
                </a:solidFill>
                <a:latin typeface="Times New Roman" panose="02020603050405020304" pitchFamily="18" charset="0"/>
                <a:cs typeface="Times New Roman" panose="02020603050405020304" pitchFamily="18" charset="0"/>
              </a:rPr>
              <a:t>Hỏi: Hãy nêu ra khoản mục nào trên đây là khoản mục tiền tệ có gốc ngoại tệ và xác định tỷ giá nào được sử dụng khi lập BCTC.</a:t>
            </a:r>
          </a:p>
        </p:txBody>
      </p:sp>
    </p:spTree>
    <p:extLst>
      <p:ext uri="{BB962C8B-B14F-4D97-AF65-F5344CB8AC3E}">
        <p14:creationId xmlns:p14="http://schemas.microsoft.com/office/powerpoint/2010/main" val="32400364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5"/>
          <p:cNvSpPr>
            <a:spLocks noChangeArrowheads="1"/>
          </p:cNvSpPr>
          <p:nvPr/>
        </p:nvSpPr>
        <p:spPr bwMode="auto">
          <a:xfrm>
            <a:off x="3810000" y="692150"/>
            <a:ext cx="6318250" cy="837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158750">
              <a:spcBef>
                <a:spcPct val="20000"/>
              </a:spcBef>
              <a:buChar char="•"/>
              <a:tabLst>
                <a:tab pos="269875" algn="r"/>
                <a:tab pos="358775" algn="l"/>
                <a:tab pos="2519363" algn="l"/>
                <a:tab pos="3240088" algn="l"/>
                <a:tab pos="4410075" algn="ctr"/>
              </a:tabLst>
              <a:defRPr sz="3200">
                <a:solidFill>
                  <a:schemeClr val="tx1"/>
                </a:solidFill>
                <a:latin typeface="Arial" panose="020B0604020202020204" pitchFamily="34" charset="0"/>
              </a:defRPr>
            </a:lvl1pPr>
            <a:lvl2pPr marL="742950" indent="-285750">
              <a:spcBef>
                <a:spcPct val="20000"/>
              </a:spcBef>
              <a:buChar char="–"/>
              <a:tabLst>
                <a:tab pos="269875" algn="r"/>
                <a:tab pos="358775" algn="l"/>
                <a:tab pos="2519363" algn="l"/>
                <a:tab pos="3240088" algn="l"/>
                <a:tab pos="4410075" algn="ctr"/>
              </a:tabLst>
              <a:defRPr sz="2800">
                <a:solidFill>
                  <a:schemeClr val="tx1"/>
                </a:solidFill>
                <a:latin typeface="Arial" panose="020B0604020202020204" pitchFamily="34" charset="0"/>
              </a:defRPr>
            </a:lvl2pPr>
            <a:lvl3pPr marL="1143000" indent="-228600">
              <a:spcBef>
                <a:spcPct val="20000"/>
              </a:spcBef>
              <a:buChar char="•"/>
              <a:tabLst>
                <a:tab pos="269875" algn="r"/>
                <a:tab pos="358775" algn="l"/>
                <a:tab pos="2519363" algn="l"/>
                <a:tab pos="3240088" algn="l"/>
                <a:tab pos="4410075" algn="ctr"/>
              </a:tabLst>
              <a:defRPr sz="2400">
                <a:solidFill>
                  <a:schemeClr val="tx1"/>
                </a:solidFill>
                <a:latin typeface="Arial" panose="020B0604020202020204" pitchFamily="34" charset="0"/>
              </a:defRPr>
            </a:lvl3pPr>
            <a:lvl4pPr marL="1600200" indent="-228600">
              <a:spcBef>
                <a:spcPct val="20000"/>
              </a:spcBef>
              <a:buChar char="–"/>
              <a:tabLst>
                <a:tab pos="269875" algn="r"/>
                <a:tab pos="358775" algn="l"/>
                <a:tab pos="2519363" algn="l"/>
                <a:tab pos="3240088" algn="l"/>
                <a:tab pos="4410075" algn="ctr"/>
              </a:tabLst>
              <a:defRPr sz="2000">
                <a:solidFill>
                  <a:schemeClr val="tx1"/>
                </a:solidFill>
                <a:latin typeface="Arial" panose="020B0604020202020204" pitchFamily="34" charset="0"/>
              </a:defRPr>
            </a:lvl4pPr>
            <a:lvl5pPr marL="2057400" indent="-228600">
              <a:spcBef>
                <a:spcPct val="20000"/>
              </a:spcBef>
              <a:buChar char="»"/>
              <a:tabLst>
                <a:tab pos="269875" algn="r"/>
                <a:tab pos="358775" algn="l"/>
                <a:tab pos="2519363" algn="l"/>
                <a:tab pos="3240088" algn="l"/>
                <a:tab pos="4410075" algn="ctr"/>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269875" algn="r"/>
                <a:tab pos="358775" algn="l"/>
                <a:tab pos="2519363" algn="l"/>
                <a:tab pos="3240088" algn="l"/>
                <a:tab pos="4410075" algn="ctr"/>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269875" algn="r"/>
                <a:tab pos="358775" algn="l"/>
                <a:tab pos="2519363" algn="l"/>
                <a:tab pos="3240088" algn="l"/>
                <a:tab pos="4410075" algn="ctr"/>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269875" algn="r"/>
                <a:tab pos="358775" algn="l"/>
                <a:tab pos="2519363" algn="l"/>
                <a:tab pos="3240088" algn="l"/>
                <a:tab pos="4410075" algn="ctr"/>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269875" algn="r"/>
                <a:tab pos="358775" algn="l"/>
                <a:tab pos="2519363" algn="l"/>
                <a:tab pos="3240088" algn="l"/>
                <a:tab pos="4410075" algn="ctr"/>
              </a:tabLst>
              <a:defRPr sz="2000">
                <a:solidFill>
                  <a:schemeClr val="tx1"/>
                </a:solidFill>
                <a:latin typeface="Arial" panose="020B0604020202020204" pitchFamily="34" charset="0"/>
              </a:defRPr>
            </a:lvl9pPr>
          </a:lstStyle>
          <a:p>
            <a:pPr algn="just">
              <a:lnSpc>
                <a:spcPct val="110000"/>
              </a:lnSpc>
              <a:spcBef>
                <a:spcPts val="200"/>
              </a:spcBef>
              <a:spcAft>
                <a:spcPts val="200"/>
              </a:spcAft>
              <a:buNone/>
            </a:pPr>
            <a:r>
              <a:rPr lang="en-US" altLang="en-US" sz="2200" b="1" u="sng">
                <a:latin typeface="Times New Roman" panose="02020603050405020304" pitchFamily="18" charset="0"/>
                <a:cs typeface="Times New Roman" panose="02020603050405020304" pitchFamily="18" charset="0"/>
              </a:rPr>
              <a:t>Ví dụ 2:</a:t>
            </a:r>
            <a:r>
              <a:rPr lang="en-US" altLang="en-US" sz="2200">
                <a:latin typeface="Times New Roman" panose="02020603050405020304" pitchFamily="18" charset="0"/>
                <a:cs typeface="Times New Roman" panose="02020603050405020304" pitchFamily="18" charset="0"/>
              </a:rPr>
              <a:t> Tại công ty ABC, ghi sổ bằng VND, có một số giao dịch trong năm 202x như sau:</a:t>
            </a:r>
          </a:p>
        </p:txBody>
      </p:sp>
      <p:sp>
        <p:nvSpPr>
          <p:cNvPr id="29699" name="Rectangle 6"/>
          <p:cNvSpPr>
            <a:spLocks noChangeArrowheads="1"/>
          </p:cNvSpPr>
          <p:nvPr/>
        </p:nvSpPr>
        <p:spPr bwMode="auto">
          <a:xfrm>
            <a:off x="2300289" y="1651000"/>
            <a:ext cx="7667625" cy="387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har char="•"/>
              <a:tabLst>
                <a:tab pos="269875" algn="r"/>
              </a:tabLst>
              <a:defRPr sz="3200">
                <a:solidFill>
                  <a:schemeClr val="tx1"/>
                </a:solidFill>
                <a:latin typeface="Arial" panose="020B0604020202020204" pitchFamily="34" charset="0"/>
              </a:defRPr>
            </a:lvl1pPr>
            <a:lvl2pPr marL="742950" indent="-285750">
              <a:spcBef>
                <a:spcPct val="20000"/>
              </a:spcBef>
              <a:buChar char="–"/>
              <a:tabLst>
                <a:tab pos="269875" algn="r"/>
              </a:tabLst>
              <a:defRPr sz="2800">
                <a:solidFill>
                  <a:schemeClr val="tx1"/>
                </a:solidFill>
                <a:latin typeface="Arial" panose="020B0604020202020204" pitchFamily="34" charset="0"/>
              </a:defRPr>
            </a:lvl2pPr>
            <a:lvl3pPr marL="1143000" indent="-228600">
              <a:spcBef>
                <a:spcPct val="20000"/>
              </a:spcBef>
              <a:buChar char="•"/>
              <a:tabLst>
                <a:tab pos="269875" algn="r"/>
              </a:tabLst>
              <a:defRPr sz="2400">
                <a:solidFill>
                  <a:schemeClr val="tx1"/>
                </a:solidFill>
                <a:latin typeface="Arial" panose="020B0604020202020204" pitchFamily="34" charset="0"/>
              </a:defRPr>
            </a:lvl3pPr>
            <a:lvl4pPr marL="1600200" indent="-228600">
              <a:spcBef>
                <a:spcPct val="20000"/>
              </a:spcBef>
              <a:buChar char="–"/>
              <a:tabLst>
                <a:tab pos="269875" algn="r"/>
              </a:tabLst>
              <a:defRPr sz="2000">
                <a:solidFill>
                  <a:schemeClr val="tx1"/>
                </a:solidFill>
                <a:latin typeface="Arial" panose="020B0604020202020204" pitchFamily="34" charset="0"/>
              </a:defRPr>
            </a:lvl4pPr>
            <a:lvl5pPr marL="2057400" indent="-228600">
              <a:spcBef>
                <a:spcPct val="20000"/>
              </a:spcBef>
              <a:buChar char="»"/>
              <a:tabLst>
                <a:tab pos="269875" algn="r"/>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269875" algn="r"/>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269875" algn="r"/>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269875" algn="r"/>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269875" algn="r"/>
              </a:tabLst>
              <a:defRPr sz="2000">
                <a:solidFill>
                  <a:schemeClr val="tx1"/>
                </a:solidFill>
                <a:latin typeface="Arial" panose="020B0604020202020204" pitchFamily="34" charset="0"/>
              </a:defRPr>
            </a:lvl9pPr>
          </a:lstStyle>
          <a:p>
            <a:pPr algn="just">
              <a:lnSpc>
                <a:spcPct val="110000"/>
              </a:lnSpc>
              <a:spcBef>
                <a:spcPts val="200"/>
              </a:spcBef>
              <a:spcAft>
                <a:spcPts val="200"/>
              </a:spcAft>
              <a:buFontTx/>
              <a:buAutoNum type="arabicPeriod"/>
            </a:pPr>
            <a:r>
              <a:rPr lang="en-US" altLang="en-US" sz="2400">
                <a:latin typeface="Times New Roman" panose="02020603050405020304" pitchFamily="18" charset="0"/>
                <a:cs typeface="Times New Roman" panose="02020603050405020304" pitchFamily="18" charset="0"/>
              </a:rPr>
              <a:t>Mua hàng chưa trả tiền người bán H, giá trị lô hàng là 20.000 USD, tỷ giá mua/bán NHTM tại ngày giao dịch lần lượt là 23.000/23.100 VND/USD.</a:t>
            </a:r>
          </a:p>
          <a:p>
            <a:pPr algn="just">
              <a:lnSpc>
                <a:spcPct val="110000"/>
              </a:lnSpc>
              <a:spcBef>
                <a:spcPts val="200"/>
              </a:spcBef>
              <a:spcAft>
                <a:spcPts val="200"/>
              </a:spcAft>
              <a:buFontTx/>
              <a:buAutoNum type="arabicPeriod"/>
            </a:pPr>
            <a:r>
              <a:rPr lang="en-US" altLang="en-US" sz="2400">
                <a:latin typeface="Times New Roman" panose="02020603050405020304" pitchFamily="18" charset="0"/>
                <a:cs typeface="Times New Roman" panose="02020603050405020304" pitchFamily="18" charset="0"/>
              </a:rPr>
              <a:t>Trích tiền gởi ngân hàng 20.000 USD để trả nợ H, tỷ giá BQGQ là 22.550, tỷ giá mua/bán tại NHTM lần lượt là  23.080/ 23.120 VND/USD.</a:t>
            </a:r>
          </a:p>
          <a:p>
            <a:pPr algn="just">
              <a:lnSpc>
                <a:spcPct val="110000"/>
              </a:lnSpc>
              <a:spcBef>
                <a:spcPts val="200"/>
              </a:spcBef>
              <a:spcAft>
                <a:spcPts val="200"/>
              </a:spcAft>
              <a:buNone/>
            </a:pPr>
            <a:r>
              <a:rPr lang="en-US" altLang="en-US" sz="2400" b="1" i="1">
                <a:latin typeface="Times New Roman" panose="02020603050405020304" pitchFamily="18" charset="0"/>
                <a:cs typeface="Times New Roman" panose="02020603050405020304" pitchFamily="18" charset="0"/>
              </a:rPr>
              <a:t>Yêu cầu:</a:t>
            </a:r>
            <a:endParaRPr lang="en-US" altLang="en-US" sz="2400" b="1">
              <a:latin typeface="Times New Roman" panose="02020603050405020304" pitchFamily="18" charset="0"/>
              <a:cs typeface="Times New Roman" panose="02020603050405020304" pitchFamily="18" charset="0"/>
            </a:endParaRPr>
          </a:p>
          <a:p>
            <a:pPr algn="just">
              <a:lnSpc>
                <a:spcPct val="110000"/>
              </a:lnSpc>
              <a:spcBef>
                <a:spcPts val="200"/>
              </a:spcBef>
              <a:spcAft>
                <a:spcPts val="200"/>
              </a:spcAft>
              <a:buNone/>
            </a:pPr>
            <a:r>
              <a:rPr lang="en-US" altLang="en-US" sz="2400" b="1">
                <a:latin typeface="Times New Roman" panose="02020603050405020304" pitchFamily="18" charset="0"/>
                <a:cs typeface="Times New Roman" panose="02020603050405020304" pitchFamily="18" charset="0"/>
              </a:rPr>
              <a:t>Xác định tỷ giá được lựa chọn để ghi nhận của từng đối tượng kế toán. </a:t>
            </a:r>
          </a:p>
        </p:txBody>
      </p:sp>
    </p:spTree>
    <p:extLst>
      <p:ext uri="{BB962C8B-B14F-4D97-AF65-F5344CB8AC3E}">
        <p14:creationId xmlns:p14="http://schemas.microsoft.com/office/powerpoint/2010/main" val="68572989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562" name="Group 10"/>
          <p:cNvGrpSpPr>
            <a:grpSpLocks/>
          </p:cNvGrpSpPr>
          <p:nvPr/>
        </p:nvGrpSpPr>
        <p:grpSpPr bwMode="auto">
          <a:xfrm>
            <a:off x="5600701" y="3757613"/>
            <a:ext cx="1712913" cy="2278062"/>
            <a:chOff x="264594" y="4097368"/>
            <a:chExt cx="2603246" cy="2863806"/>
          </a:xfrm>
        </p:grpSpPr>
        <p:sp>
          <p:nvSpPr>
            <p:cNvPr id="27" name="Rectangle 43"/>
            <p:cNvSpPr/>
            <p:nvPr/>
          </p:nvSpPr>
          <p:spPr>
            <a:xfrm>
              <a:off x="353863" y="4097368"/>
              <a:ext cx="2513977" cy="678533"/>
            </a:xfrm>
            <a:prstGeom prst="rect">
              <a:avLst/>
            </a:prstGeom>
            <a:noFill/>
            <a:ln w="19050" cap="flat" cmpd="sng" algn="ctr">
              <a:noFill/>
              <a:prstDash val="solid"/>
            </a:ln>
            <a:effectLst/>
          </p:spPr>
          <p:txBody>
            <a:bodyPr anchor="ctr"/>
            <a:lstStyle/>
            <a:p>
              <a:pPr>
                <a:defRPr/>
              </a:pPr>
              <a:r>
                <a:rPr lang="en-US" sz="2200" b="1" kern="0" dirty="0">
                  <a:solidFill>
                    <a:schemeClr val="accent4">
                      <a:lumMod val="50000"/>
                    </a:schemeClr>
                  </a:solidFill>
                  <a:latin typeface="Times New Roman" panose="02020603050405020304" pitchFamily="18" charset="0"/>
                  <a:cs typeface="Times New Roman" panose="02020603050405020304" pitchFamily="18" charset="0"/>
                </a:rPr>
                <a:t>CLTG </a:t>
              </a:r>
              <a:r>
                <a:rPr lang="en-US" sz="2200" b="1" kern="0" dirty="0" err="1">
                  <a:solidFill>
                    <a:schemeClr val="accent4">
                      <a:lumMod val="50000"/>
                    </a:schemeClr>
                  </a:solidFill>
                  <a:latin typeface="Times New Roman" panose="02020603050405020304" pitchFamily="18" charset="0"/>
                  <a:cs typeface="Times New Roman" panose="02020603050405020304" pitchFamily="18" charset="0"/>
                </a:rPr>
                <a:t>phát</a:t>
              </a:r>
              <a:r>
                <a:rPr lang="en-US" sz="2200" b="1" kern="0" dirty="0">
                  <a:solidFill>
                    <a:schemeClr val="accent4">
                      <a:lumMod val="50000"/>
                    </a:schemeClr>
                  </a:solidFill>
                  <a:latin typeface="Times New Roman" panose="02020603050405020304" pitchFamily="18" charset="0"/>
                  <a:cs typeface="Times New Roman" panose="02020603050405020304" pitchFamily="18" charset="0"/>
                </a:rPr>
                <a:t> </a:t>
              </a:r>
              <a:r>
                <a:rPr lang="en-US" sz="2200" b="1" kern="0" dirty="0" err="1">
                  <a:solidFill>
                    <a:schemeClr val="accent4">
                      <a:lumMod val="50000"/>
                    </a:schemeClr>
                  </a:solidFill>
                  <a:latin typeface="Times New Roman" panose="02020603050405020304" pitchFamily="18" charset="0"/>
                  <a:cs typeface="Times New Roman" panose="02020603050405020304" pitchFamily="18" charset="0"/>
                </a:rPr>
                <a:t>sinh</a:t>
              </a:r>
              <a:r>
                <a:rPr lang="en-US" sz="2200" b="1" kern="0" dirty="0">
                  <a:solidFill>
                    <a:schemeClr val="accent4">
                      <a:lumMod val="50000"/>
                    </a:schemeClr>
                  </a:solidFill>
                  <a:latin typeface="Times New Roman" panose="02020603050405020304" pitchFamily="18" charset="0"/>
                  <a:cs typeface="Times New Roman" panose="02020603050405020304" pitchFamily="18" charset="0"/>
                </a:rPr>
                <a:t> </a:t>
              </a:r>
              <a:r>
                <a:rPr lang="en-US" sz="2200" b="1" kern="0" dirty="0" err="1">
                  <a:solidFill>
                    <a:schemeClr val="accent4">
                      <a:lumMod val="50000"/>
                    </a:schemeClr>
                  </a:solidFill>
                  <a:latin typeface="Times New Roman" panose="02020603050405020304" pitchFamily="18" charset="0"/>
                  <a:cs typeface="Times New Roman" panose="02020603050405020304" pitchFamily="18" charset="0"/>
                </a:rPr>
                <a:t>trong</a:t>
              </a:r>
              <a:r>
                <a:rPr lang="en-US" sz="2200" b="1" kern="0" dirty="0">
                  <a:solidFill>
                    <a:schemeClr val="accent4">
                      <a:lumMod val="50000"/>
                    </a:schemeClr>
                  </a:solidFill>
                  <a:latin typeface="Times New Roman" panose="02020603050405020304" pitchFamily="18" charset="0"/>
                  <a:cs typeface="Times New Roman" panose="02020603050405020304" pitchFamily="18" charset="0"/>
                </a:rPr>
                <a:t> </a:t>
              </a:r>
              <a:r>
                <a:rPr lang="en-US" sz="2200" b="1" kern="0" dirty="0" err="1">
                  <a:solidFill>
                    <a:schemeClr val="accent4">
                      <a:lumMod val="50000"/>
                    </a:schemeClr>
                  </a:solidFill>
                  <a:latin typeface="Times New Roman" panose="02020603050405020304" pitchFamily="18" charset="0"/>
                  <a:cs typeface="Times New Roman" panose="02020603050405020304" pitchFamily="18" charset="0"/>
                </a:rPr>
                <a:t>kỳ</a:t>
              </a:r>
              <a:endParaRPr lang="en-US" sz="2200" b="1" kern="0" dirty="0">
                <a:solidFill>
                  <a:schemeClr val="accent4">
                    <a:lumMod val="50000"/>
                  </a:schemeClr>
                </a:solidFill>
                <a:latin typeface="Times New Roman" panose="02020603050405020304" pitchFamily="18" charset="0"/>
                <a:cs typeface="Times New Roman" panose="02020603050405020304" pitchFamily="18" charset="0"/>
              </a:endParaRPr>
            </a:p>
          </p:txBody>
        </p:sp>
        <p:sp>
          <p:nvSpPr>
            <p:cNvPr id="28" name="Rectangle 44"/>
            <p:cNvSpPr/>
            <p:nvPr/>
          </p:nvSpPr>
          <p:spPr>
            <a:xfrm>
              <a:off x="264594" y="5073257"/>
              <a:ext cx="2516391" cy="1887917"/>
            </a:xfrm>
            <a:prstGeom prst="rect">
              <a:avLst/>
            </a:prstGeom>
            <a:noFill/>
            <a:ln w="12700" cap="flat" cmpd="sng" algn="ctr">
              <a:noFill/>
              <a:prstDash val="solid"/>
            </a:ln>
            <a:effectLst/>
          </p:spPr>
          <p:txBody>
            <a:bodyPr tIns="91440" bIns="91440" anchor="ctr"/>
            <a:lstStyle/>
            <a:p>
              <a:pPr marL="176213" indent="-176213">
                <a:buFont typeface="Arial" pitchFamily="34" charset="0"/>
                <a:buChar char="•"/>
                <a:defRPr/>
              </a:pPr>
              <a:endParaRPr lang="en-US" sz="2200" i="1" kern="0" dirty="0">
                <a:solidFill>
                  <a:schemeClr val="accent4">
                    <a:lumMod val="50000"/>
                  </a:schemeClr>
                </a:solidFill>
                <a:latin typeface="Times New Roman" panose="02020603050405020304" pitchFamily="18" charset="0"/>
                <a:cs typeface="Times New Roman" panose="02020603050405020304" pitchFamily="18" charset="0"/>
              </a:endParaRPr>
            </a:p>
            <a:p>
              <a:pPr marL="176213" indent="-176213">
                <a:buFont typeface="Arial" pitchFamily="34" charset="0"/>
                <a:buChar char="•"/>
                <a:defRPr/>
              </a:pPr>
              <a:r>
                <a:rPr lang="en-US" sz="2200" i="1" kern="0" dirty="0" err="1">
                  <a:solidFill>
                    <a:schemeClr val="accent4">
                      <a:lumMod val="50000"/>
                    </a:schemeClr>
                  </a:solidFill>
                  <a:latin typeface="Times New Roman" panose="02020603050405020304" pitchFamily="18" charset="0"/>
                  <a:cs typeface="Times New Roman" panose="02020603050405020304" pitchFamily="18" charset="0"/>
                </a:rPr>
                <a:t>Ghi</a:t>
              </a:r>
              <a:r>
                <a:rPr lang="en-US" sz="2200" i="1" kern="0" dirty="0">
                  <a:solidFill>
                    <a:schemeClr val="accent4">
                      <a:lumMod val="50000"/>
                    </a:schemeClr>
                  </a:solidFill>
                  <a:latin typeface="Times New Roman" panose="02020603050405020304" pitchFamily="18" charset="0"/>
                  <a:cs typeface="Times New Roman" panose="02020603050405020304" pitchFamily="18" charset="0"/>
                </a:rPr>
                <a:t> </a:t>
              </a:r>
              <a:r>
                <a:rPr lang="en-US" sz="2200" i="1" kern="0" dirty="0" err="1">
                  <a:solidFill>
                    <a:schemeClr val="accent4">
                      <a:lumMod val="50000"/>
                    </a:schemeClr>
                  </a:solidFill>
                  <a:latin typeface="Times New Roman" panose="02020603050405020304" pitchFamily="18" charset="0"/>
                  <a:cs typeface="Times New Roman" panose="02020603050405020304" pitchFamily="18" charset="0"/>
                </a:rPr>
                <a:t>nhận</a:t>
              </a:r>
              <a:r>
                <a:rPr lang="en-US" sz="2200" i="1" kern="0" dirty="0">
                  <a:solidFill>
                    <a:schemeClr val="accent4">
                      <a:lumMod val="50000"/>
                    </a:schemeClr>
                  </a:solidFill>
                  <a:latin typeface="Times New Roman" panose="02020603050405020304" pitchFamily="18" charset="0"/>
                  <a:cs typeface="Times New Roman" panose="02020603050405020304" pitchFamily="18" charset="0"/>
                </a:rPr>
                <a:t> 515 (</a:t>
              </a:r>
              <a:r>
                <a:rPr lang="en-US" sz="2200" i="1" kern="0" dirty="0" err="1">
                  <a:solidFill>
                    <a:schemeClr val="accent4">
                      <a:lumMod val="50000"/>
                    </a:schemeClr>
                  </a:solidFill>
                  <a:latin typeface="Times New Roman" panose="02020603050405020304" pitchFamily="18" charset="0"/>
                  <a:cs typeface="Times New Roman" panose="02020603050405020304" pitchFamily="18" charset="0"/>
                </a:rPr>
                <a:t>lãi</a:t>
              </a:r>
              <a:r>
                <a:rPr lang="en-US" sz="2200" i="1" kern="0" dirty="0">
                  <a:solidFill>
                    <a:schemeClr val="accent4">
                      <a:lumMod val="50000"/>
                    </a:schemeClr>
                  </a:solidFill>
                  <a:latin typeface="Times New Roman" panose="02020603050405020304" pitchFamily="18" charset="0"/>
                  <a:cs typeface="Times New Roman" panose="02020603050405020304" pitchFamily="18" charset="0"/>
                </a:rPr>
                <a:t>)</a:t>
              </a:r>
            </a:p>
            <a:p>
              <a:pPr>
                <a:defRPr/>
              </a:pPr>
              <a:endParaRPr lang="en-US" sz="2200" i="1" kern="0" dirty="0">
                <a:solidFill>
                  <a:schemeClr val="accent4">
                    <a:lumMod val="50000"/>
                  </a:schemeClr>
                </a:solidFill>
                <a:latin typeface="Times New Roman" panose="02020603050405020304" pitchFamily="18" charset="0"/>
                <a:cs typeface="Times New Roman" panose="02020603050405020304" pitchFamily="18" charset="0"/>
              </a:endParaRPr>
            </a:p>
            <a:p>
              <a:pPr marL="176213" indent="-176213">
                <a:buFont typeface="Arial" pitchFamily="34" charset="0"/>
                <a:buChar char="•"/>
                <a:defRPr/>
              </a:pPr>
              <a:r>
                <a:rPr lang="en-US" sz="2200" i="1" kern="0" dirty="0" err="1">
                  <a:solidFill>
                    <a:schemeClr val="accent4">
                      <a:lumMod val="50000"/>
                    </a:schemeClr>
                  </a:solidFill>
                  <a:latin typeface="Times New Roman" panose="02020603050405020304" pitchFamily="18" charset="0"/>
                  <a:cs typeface="Times New Roman" panose="02020603050405020304" pitchFamily="18" charset="0"/>
                </a:rPr>
                <a:t>Ghi</a:t>
              </a:r>
              <a:r>
                <a:rPr lang="en-US" sz="2200" i="1" kern="0" dirty="0">
                  <a:solidFill>
                    <a:schemeClr val="accent4">
                      <a:lumMod val="50000"/>
                    </a:schemeClr>
                  </a:solidFill>
                  <a:latin typeface="Times New Roman" panose="02020603050405020304" pitchFamily="18" charset="0"/>
                  <a:cs typeface="Times New Roman" panose="02020603050405020304" pitchFamily="18" charset="0"/>
                </a:rPr>
                <a:t> </a:t>
              </a:r>
              <a:r>
                <a:rPr lang="en-US" sz="2200" i="1" kern="0" dirty="0" err="1">
                  <a:solidFill>
                    <a:schemeClr val="accent4">
                      <a:lumMod val="50000"/>
                    </a:schemeClr>
                  </a:solidFill>
                  <a:latin typeface="Times New Roman" panose="02020603050405020304" pitchFamily="18" charset="0"/>
                  <a:cs typeface="Times New Roman" panose="02020603050405020304" pitchFamily="18" charset="0"/>
                </a:rPr>
                <a:t>nhận</a:t>
              </a:r>
              <a:r>
                <a:rPr lang="en-US" sz="2200" i="1" kern="0" dirty="0">
                  <a:solidFill>
                    <a:schemeClr val="accent4">
                      <a:lumMod val="50000"/>
                    </a:schemeClr>
                  </a:solidFill>
                  <a:latin typeface="Times New Roman" panose="02020603050405020304" pitchFamily="18" charset="0"/>
                  <a:cs typeface="Times New Roman" panose="02020603050405020304" pitchFamily="18" charset="0"/>
                </a:rPr>
                <a:t> 635 (</a:t>
              </a:r>
              <a:r>
                <a:rPr lang="en-US" sz="2200" i="1" kern="0" dirty="0" err="1">
                  <a:solidFill>
                    <a:schemeClr val="accent4">
                      <a:lumMod val="50000"/>
                    </a:schemeClr>
                  </a:solidFill>
                  <a:latin typeface="Times New Roman" panose="02020603050405020304" pitchFamily="18" charset="0"/>
                  <a:cs typeface="Times New Roman" panose="02020603050405020304" pitchFamily="18" charset="0"/>
                </a:rPr>
                <a:t>lỗ</a:t>
              </a:r>
              <a:r>
                <a:rPr lang="en-US" sz="2200" i="1" kern="0" dirty="0">
                  <a:solidFill>
                    <a:schemeClr val="accent4">
                      <a:lumMod val="50000"/>
                    </a:schemeClr>
                  </a:solidFill>
                  <a:latin typeface="Times New Roman" panose="02020603050405020304" pitchFamily="18" charset="0"/>
                  <a:cs typeface="Times New Roman" panose="02020603050405020304" pitchFamily="18" charset="0"/>
                </a:rPr>
                <a:t>)</a:t>
              </a:r>
            </a:p>
          </p:txBody>
        </p:sp>
      </p:grpSp>
      <p:grpSp>
        <p:nvGrpSpPr>
          <p:cNvPr id="23563" name="Group 10"/>
          <p:cNvGrpSpPr>
            <a:grpSpLocks/>
          </p:cNvGrpSpPr>
          <p:nvPr/>
        </p:nvGrpSpPr>
        <p:grpSpPr bwMode="auto">
          <a:xfrm>
            <a:off x="2149475" y="3789364"/>
            <a:ext cx="1468438" cy="2211387"/>
            <a:chOff x="300146" y="4097368"/>
            <a:chExt cx="2227582" cy="2781049"/>
          </a:xfrm>
        </p:grpSpPr>
        <p:sp>
          <p:nvSpPr>
            <p:cNvPr id="30" name="Rectangle 43"/>
            <p:cNvSpPr/>
            <p:nvPr/>
          </p:nvSpPr>
          <p:spPr>
            <a:xfrm>
              <a:off x="355535" y="4097368"/>
              <a:ext cx="2172193" cy="475154"/>
            </a:xfrm>
            <a:prstGeom prst="rect">
              <a:avLst/>
            </a:prstGeom>
            <a:noFill/>
            <a:ln w="19050" cap="flat" cmpd="sng" algn="ctr">
              <a:noFill/>
              <a:prstDash val="solid"/>
            </a:ln>
            <a:effectLst/>
          </p:spPr>
          <p:txBody>
            <a:bodyPr anchor="ctr"/>
            <a:lstStyle/>
            <a:p>
              <a:pPr algn="ctr">
                <a:defRPr/>
              </a:pPr>
              <a:r>
                <a:rPr lang="en-US" sz="2200" b="1" dirty="0">
                  <a:solidFill>
                    <a:schemeClr val="accent4">
                      <a:lumMod val="50000"/>
                    </a:schemeClr>
                  </a:solidFill>
                  <a:latin typeface="Times New Roman" panose="02020603050405020304" pitchFamily="18" charset="0"/>
                  <a:cs typeface="Times New Roman" panose="02020603050405020304" pitchFamily="18" charset="0"/>
                </a:rPr>
                <a:t>Theo </a:t>
              </a:r>
              <a:r>
                <a:rPr lang="en-US" sz="2200" b="1" dirty="0" err="1">
                  <a:solidFill>
                    <a:schemeClr val="accent4">
                      <a:lumMod val="50000"/>
                    </a:schemeClr>
                  </a:solidFill>
                  <a:latin typeface="Times New Roman" panose="02020603050405020304" pitchFamily="18" charset="0"/>
                  <a:cs typeface="Times New Roman" panose="02020603050405020304" pitchFamily="18" charset="0"/>
                </a:rPr>
                <a:t>dõi</a:t>
              </a:r>
              <a:r>
                <a:rPr lang="en-US" sz="2200" b="1" dirty="0">
                  <a:solidFill>
                    <a:schemeClr val="accent4">
                      <a:lumMod val="50000"/>
                    </a:schemeClr>
                  </a:solidFill>
                  <a:latin typeface="Times New Roman" panose="02020603050405020304" pitchFamily="18" charset="0"/>
                  <a:cs typeface="Times New Roman" panose="02020603050405020304" pitchFamily="18" charset="0"/>
                </a:rPr>
                <a:t> </a:t>
              </a:r>
              <a:r>
                <a:rPr lang="en-US" sz="2200" b="1" dirty="0" err="1">
                  <a:solidFill>
                    <a:schemeClr val="accent4">
                      <a:lumMod val="50000"/>
                    </a:schemeClr>
                  </a:solidFill>
                  <a:latin typeface="Times New Roman" panose="02020603050405020304" pitchFamily="18" charset="0"/>
                  <a:cs typeface="Times New Roman" panose="02020603050405020304" pitchFamily="18" charset="0"/>
                </a:rPr>
                <a:t>nguyên</a:t>
              </a:r>
              <a:r>
                <a:rPr lang="en-US" sz="2200" b="1" dirty="0">
                  <a:solidFill>
                    <a:schemeClr val="accent4">
                      <a:lumMod val="50000"/>
                    </a:schemeClr>
                  </a:solidFill>
                  <a:latin typeface="Times New Roman" panose="02020603050405020304" pitchFamily="18" charset="0"/>
                  <a:cs typeface="Times New Roman" panose="02020603050405020304" pitchFamily="18" charset="0"/>
                </a:rPr>
                <a:t> </a:t>
              </a:r>
              <a:r>
                <a:rPr lang="en-US" sz="2200" b="1" dirty="0" err="1">
                  <a:solidFill>
                    <a:schemeClr val="accent4">
                      <a:lumMod val="50000"/>
                    </a:schemeClr>
                  </a:solidFill>
                  <a:latin typeface="Times New Roman" panose="02020603050405020304" pitchFamily="18" charset="0"/>
                  <a:cs typeface="Times New Roman" panose="02020603050405020304" pitchFamily="18" charset="0"/>
                </a:rPr>
                <a:t>tệ</a:t>
              </a:r>
              <a:r>
                <a:rPr lang="en-US" sz="2200" b="1" dirty="0">
                  <a:solidFill>
                    <a:schemeClr val="accent4">
                      <a:lumMod val="50000"/>
                    </a:schemeClr>
                  </a:solidFill>
                  <a:latin typeface="Times New Roman" panose="02020603050405020304" pitchFamily="18" charset="0"/>
                  <a:cs typeface="Times New Roman" panose="02020603050405020304" pitchFamily="18" charset="0"/>
                </a:rPr>
                <a:t> </a:t>
              </a:r>
              <a:endParaRPr lang="en-US" sz="2200" b="1" kern="0" dirty="0">
                <a:solidFill>
                  <a:schemeClr val="accent4">
                    <a:lumMod val="50000"/>
                  </a:schemeClr>
                </a:solidFill>
                <a:latin typeface="Times New Roman" panose="02020603050405020304" pitchFamily="18" charset="0"/>
                <a:cs typeface="Times New Roman" panose="02020603050405020304" pitchFamily="18" charset="0"/>
              </a:endParaRPr>
            </a:p>
          </p:txBody>
        </p:sp>
        <p:sp>
          <p:nvSpPr>
            <p:cNvPr id="31" name="Rectangle 44"/>
            <p:cNvSpPr/>
            <p:nvPr/>
          </p:nvSpPr>
          <p:spPr>
            <a:xfrm>
              <a:off x="300146" y="5201402"/>
              <a:ext cx="2172193" cy="1677015"/>
            </a:xfrm>
            <a:prstGeom prst="rect">
              <a:avLst/>
            </a:prstGeom>
            <a:noFill/>
            <a:ln w="12700" cap="flat" cmpd="sng" algn="ctr">
              <a:noFill/>
              <a:prstDash val="solid"/>
            </a:ln>
            <a:effectLst/>
          </p:spPr>
          <p:txBody>
            <a:bodyPr tIns="91440" bIns="91440" anchor="ctr"/>
            <a:lstStyle/>
            <a:p>
              <a:pPr marL="176213" indent="-176213">
                <a:buFont typeface="Arial" pitchFamily="34" charset="0"/>
                <a:buChar char="•"/>
                <a:defRPr/>
              </a:pPr>
              <a:r>
                <a:rPr lang="en-US" sz="2200" i="1" kern="0" dirty="0">
                  <a:solidFill>
                    <a:schemeClr val="accent4">
                      <a:lumMod val="50000"/>
                    </a:schemeClr>
                  </a:solidFill>
                  <a:latin typeface="Times New Roman" panose="02020603050405020304" pitchFamily="18" charset="0"/>
                  <a:cs typeface="Times New Roman" panose="02020603050405020304" pitchFamily="18" charset="0"/>
                </a:rPr>
                <a:t>TM</a:t>
              </a:r>
            </a:p>
            <a:p>
              <a:pPr marL="176213" indent="-176213">
                <a:buFont typeface="Arial" pitchFamily="34" charset="0"/>
                <a:buChar char="•"/>
                <a:defRPr/>
              </a:pPr>
              <a:r>
                <a:rPr lang="en-US" sz="2200" i="1" kern="0" dirty="0">
                  <a:solidFill>
                    <a:schemeClr val="accent4">
                      <a:lumMod val="50000"/>
                    </a:schemeClr>
                  </a:solidFill>
                  <a:latin typeface="Times New Roman" panose="02020603050405020304" pitchFamily="18" charset="0"/>
                  <a:cs typeface="Times New Roman" panose="02020603050405020304" pitchFamily="18" charset="0"/>
                </a:rPr>
                <a:t>TGNH</a:t>
              </a:r>
            </a:p>
            <a:p>
              <a:pPr marL="176213" indent="-176213">
                <a:buFont typeface="Arial" pitchFamily="34" charset="0"/>
                <a:buChar char="•"/>
                <a:defRPr/>
              </a:pPr>
              <a:r>
                <a:rPr lang="en-US" sz="2200" i="1" kern="0" dirty="0" err="1">
                  <a:solidFill>
                    <a:schemeClr val="accent4">
                      <a:lumMod val="50000"/>
                    </a:schemeClr>
                  </a:solidFill>
                  <a:latin typeface="Times New Roman" panose="02020603050405020304" pitchFamily="18" charset="0"/>
                  <a:cs typeface="Times New Roman" panose="02020603050405020304" pitchFamily="18" charset="0"/>
                </a:rPr>
                <a:t>Phải</a:t>
              </a:r>
              <a:r>
                <a:rPr lang="en-US" sz="2200" i="1" kern="0" dirty="0">
                  <a:solidFill>
                    <a:schemeClr val="accent4">
                      <a:lumMod val="50000"/>
                    </a:schemeClr>
                  </a:solidFill>
                  <a:latin typeface="Times New Roman" panose="02020603050405020304" pitchFamily="18" charset="0"/>
                  <a:cs typeface="Times New Roman" panose="02020603050405020304" pitchFamily="18" charset="0"/>
                </a:rPr>
                <a:t> </a:t>
              </a:r>
              <a:r>
                <a:rPr lang="en-US" sz="2200" i="1" kern="0" dirty="0" err="1">
                  <a:solidFill>
                    <a:schemeClr val="accent4">
                      <a:lumMod val="50000"/>
                    </a:schemeClr>
                  </a:solidFill>
                  <a:latin typeface="Times New Roman" panose="02020603050405020304" pitchFamily="18" charset="0"/>
                  <a:cs typeface="Times New Roman" panose="02020603050405020304" pitchFamily="18" charset="0"/>
                </a:rPr>
                <a:t>thu</a:t>
              </a:r>
              <a:endParaRPr lang="en-US" sz="2200" i="1" kern="0" dirty="0">
                <a:solidFill>
                  <a:schemeClr val="accent4">
                    <a:lumMod val="50000"/>
                  </a:schemeClr>
                </a:solidFill>
                <a:latin typeface="Times New Roman" panose="02020603050405020304" pitchFamily="18" charset="0"/>
                <a:cs typeface="Times New Roman" panose="02020603050405020304" pitchFamily="18" charset="0"/>
              </a:endParaRPr>
            </a:p>
            <a:p>
              <a:pPr marL="176213" indent="-176213">
                <a:buFont typeface="Arial" pitchFamily="34" charset="0"/>
                <a:buChar char="•"/>
                <a:defRPr/>
              </a:pPr>
              <a:r>
                <a:rPr lang="en-US" sz="2200" i="1" kern="0" dirty="0" err="1">
                  <a:solidFill>
                    <a:schemeClr val="accent4">
                      <a:lumMod val="50000"/>
                    </a:schemeClr>
                  </a:solidFill>
                  <a:latin typeface="Times New Roman" panose="02020603050405020304" pitchFamily="18" charset="0"/>
                  <a:cs typeface="Times New Roman" panose="02020603050405020304" pitchFamily="18" charset="0"/>
                </a:rPr>
                <a:t>Phải</a:t>
              </a:r>
              <a:r>
                <a:rPr lang="en-US" sz="2200" i="1" kern="0" dirty="0">
                  <a:solidFill>
                    <a:schemeClr val="accent4">
                      <a:lumMod val="50000"/>
                    </a:schemeClr>
                  </a:solidFill>
                  <a:latin typeface="Times New Roman" panose="02020603050405020304" pitchFamily="18" charset="0"/>
                  <a:cs typeface="Times New Roman" panose="02020603050405020304" pitchFamily="18" charset="0"/>
                </a:rPr>
                <a:t> </a:t>
              </a:r>
              <a:r>
                <a:rPr lang="en-US" sz="2200" i="1" kern="0" dirty="0" err="1">
                  <a:solidFill>
                    <a:schemeClr val="accent4">
                      <a:lumMod val="50000"/>
                    </a:schemeClr>
                  </a:solidFill>
                  <a:latin typeface="Times New Roman" panose="02020603050405020304" pitchFamily="18" charset="0"/>
                  <a:cs typeface="Times New Roman" panose="02020603050405020304" pitchFamily="18" charset="0"/>
                </a:rPr>
                <a:t>trả</a:t>
              </a:r>
              <a:endParaRPr lang="en-US" sz="2200" i="1" kern="0" dirty="0">
                <a:solidFill>
                  <a:schemeClr val="accent4">
                    <a:lumMod val="50000"/>
                  </a:schemeClr>
                </a:solidFill>
                <a:latin typeface="Times New Roman" panose="02020603050405020304" pitchFamily="18" charset="0"/>
                <a:cs typeface="Times New Roman" panose="02020603050405020304" pitchFamily="18" charset="0"/>
              </a:endParaRPr>
            </a:p>
          </p:txBody>
        </p:sp>
      </p:grpSp>
      <p:sp>
        <p:nvSpPr>
          <p:cNvPr id="25" name="Rectangle 24"/>
          <p:cNvSpPr>
            <a:spLocks noChangeArrowheads="1"/>
          </p:cNvSpPr>
          <p:nvPr/>
        </p:nvSpPr>
        <p:spPr bwMode="auto">
          <a:xfrm>
            <a:off x="2393951" y="1022350"/>
            <a:ext cx="76676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b="1">
                <a:solidFill>
                  <a:srgbClr val="FF0000"/>
                </a:solidFill>
                <a:latin typeface="Times New Roman" panose="02020603050405020304" pitchFamily="18" charset="0"/>
                <a:cs typeface="Times New Roman" panose="02020603050405020304" pitchFamily="18" charset="0"/>
              </a:rPr>
              <a:t>Nguyên tắc xử lý chênh lệch tỷ giá hối đoái</a:t>
            </a:r>
          </a:p>
        </p:txBody>
      </p:sp>
      <p:grpSp>
        <p:nvGrpSpPr>
          <p:cNvPr id="2" name="Group 1"/>
          <p:cNvGrpSpPr>
            <a:grpSpLocks/>
          </p:cNvGrpSpPr>
          <p:nvPr/>
        </p:nvGrpSpPr>
        <p:grpSpPr bwMode="auto">
          <a:xfrm>
            <a:off x="2255838" y="1727200"/>
            <a:ext cx="7943850" cy="1352550"/>
            <a:chOff x="814286" y="1782311"/>
            <a:chExt cx="7944506" cy="1352121"/>
          </a:xfrm>
        </p:grpSpPr>
        <p:sp>
          <p:nvSpPr>
            <p:cNvPr id="17" name="Rectangle 1"/>
            <p:cNvSpPr>
              <a:spLocks noChangeAspect="1"/>
            </p:cNvSpPr>
            <p:nvPr/>
          </p:nvSpPr>
          <p:spPr>
            <a:xfrm>
              <a:off x="814286" y="1797254"/>
              <a:ext cx="1174095" cy="1337178"/>
            </a:xfrm>
            <a:custGeom>
              <a:avLst/>
              <a:gdLst/>
              <a:ahLst/>
              <a:cxnLst/>
              <a:rect l="l" t="t" r="r" b="b"/>
              <a:pathLst>
                <a:path w="1905000" h="2169606">
                  <a:moveTo>
                    <a:pt x="0" y="0"/>
                  </a:moveTo>
                  <a:lnTo>
                    <a:pt x="1905000" y="0"/>
                  </a:lnTo>
                  <a:lnTo>
                    <a:pt x="1905000" y="2169604"/>
                  </a:lnTo>
                  <a:lnTo>
                    <a:pt x="952501" y="1369140"/>
                  </a:lnTo>
                  <a:lnTo>
                    <a:pt x="0" y="2169606"/>
                  </a:lnTo>
                  <a:close/>
                </a:path>
              </a:pathLst>
            </a:custGeom>
            <a:gradFill flip="none" rotWithShape="1">
              <a:gsLst>
                <a:gs pos="75000">
                  <a:srgbClr val="24AF19"/>
                </a:gs>
                <a:gs pos="100000">
                  <a:srgbClr val="10510B"/>
                </a:gs>
                <a:gs pos="0">
                  <a:srgbClr val="10510B"/>
                </a:gs>
              </a:gsLst>
              <a:lin ang="16200000" scaled="1"/>
              <a:tileRect/>
            </a:gradFill>
            <a:ln>
              <a:noFill/>
            </a:ln>
            <a:effectLst>
              <a:outerShdw blurRad="63500" sx="102000" sy="102000" algn="ctr" rotWithShape="0">
                <a:prstClr val="black">
                  <a:alpha val="40000"/>
                </a:prstClr>
              </a:outerShdw>
              <a:reflection blurRad="6350" stA="52000" endA="300" endPos="35000" dir="5400000" sy="-100000" algn="bl" rotWithShape="0"/>
            </a:effectLst>
          </p:spPr>
          <p:txBody>
            <a:bodyPr/>
            <a:lstStyle/>
            <a:p>
              <a:pPr algn="ctr">
                <a:defRPr/>
              </a:pPr>
              <a:endParaRPr lang="en-US" sz="2400">
                <a:solidFill>
                  <a:prstClr val="black"/>
                </a:solidFill>
                <a:latin typeface="Times New Roman" panose="02020603050405020304" pitchFamily="18" charset="0"/>
                <a:cs typeface="Times New Roman" panose="02020603050405020304" pitchFamily="18" charset="0"/>
              </a:endParaRPr>
            </a:p>
          </p:txBody>
        </p:sp>
        <p:sp>
          <p:nvSpPr>
            <p:cNvPr id="18" name="Rectangle 1"/>
            <p:cNvSpPr>
              <a:spLocks noChangeAspect="1"/>
            </p:cNvSpPr>
            <p:nvPr/>
          </p:nvSpPr>
          <p:spPr>
            <a:xfrm>
              <a:off x="2521514" y="1797254"/>
              <a:ext cx="1174095" cy="1337178"/>
            </a:xfrm>
            <a:custGeom>
              <a:avLst/>
              <a:gdLst/>
              <a:ahLst/>
              <a:cxnLst/>
              <a:rect l="l" t="t" r="r" b="b"/>
              <a:pathLst>
                <a:path w="1905000" h="2169606">
                  <a:moveTo>
                    <a:pt x="0" y="0"/>
                  </a:moveTo>
                  <a:lnTo>
                    <a:pt x="1905000" y="0"/>
                  </a:lnTo>
                  <a:lnTo>
                    <a:pt x="1905000" y="2169604"/>
                  </a:lnTo>
                  <a:lnTo>
                    <a:pt x="952501" y="1369140"/>
                  </a:lnTo>
                  <a:lnTo>
                    <a:pt x="0" y="2169606"/>
                  </a:lnTo>
                  <a:close/>
                </a:path>
              </a:pathLst>
            </a:custGeom>
            <a:gradFill flip="none" rotWithShape="1">
              <a:gsLst>
                <a:gs pos="75000">
                  <a:srgbClr val="0070C0">
                    <a:lumMod val="92000"/>
                    <a:lumOff val="8000"/>
                  </a:srgbClr>
                </a:gs>
                <a:gs pos="100000">
                  <a:srgbClr val="002060">
                    <a:lumMod val="90000"/>
                    <a:lumOff val="10000"/>
                  </a:srgbClr>
                </a:gs>
                <a:gs pos="0">
                  <a:srgbClr val="002060"/>
                </a:gs>
              </a:gsLst>
              <a:lin ang="16200000" scaled="1"/>
              <a:tileRect/>
            </a:gradFill>
            <a:ln>
              <a:noFill/>
            </a:ln>
            <a:effectLst>
              <a:outerShdw blurRad="63500" sx="102000" sy="102000" algn="ctr" rotWithShape="0">
                <a:prstClr val="black">
                  <a:alpha val="40000"/>
                </a:prstClr>
              </a:outerShdw>
              <a:reflection blurRad="6350" stA="52000" endA="300" endPos="35000" dir="5400000" sy="-100000" algn="bl" rotWithShape="0"/>
            </a:effectLst>
          </p:spPr>
          <p:txBody>
            <a:bodyPr/>
            <a:lstStyle/>
            <a:p>
              <a:pPr>
                <a:defRPr/>
              </a:pPr>
              <a:endParaRPr lang="en-US" sz="2200">
                <a:solidFill>
                  <a:prstClr val="black"/>
                </a:solidFill>
                <a:latin typeface="Times New Roman" panose="02020603050405020304" pitchFamily="18" charset="0"/>
                <a:cs typeface="Times New Roman" panose="02020603050405020304" pitchFamily="18" charset="0"/>
              </a:endParaRPr>
            </a:p>
          </p:txBody>
        </p:sp>
        <p:sp>
          <p:nvSpPr>
            <p:cNvPr id="19" name="Rectangle 1"/>
            <p:cNvSpPr>
              <a:spLocks noChangeAspect="1"/>
            </p:cNvSpPr>
            <p:nvPr/>
          </p:nvSpPr>
          <p:spPr>
            <a:xfrm>
              <a:off x="4228742" y="1797254"/>
              <a:ext cx="1174095" cy="1337178"/>
            </a:xfrm>
            <a:custGeom>
              <a:avLst/>
              <a:gdLst/>
              <a:ahLst/>
              <a:cxnLst/>
              <a:rect l="l" t="t" r="r" b="b"/>
              <a:pathLst>
                <a:path w="1905000" h="2169606">
                  <a:moveTo>
                    <a:pt x="0" y="0"/>
                  </a:moveTo>
                  <a:lnTo>
                    <a:pt x="1905000" y="0"/>
                  </a:lnTo>
                  <a:lnTo>
                    <a:pt x="1905000" y="2169604"/>
                  </a:lnTo>
                  <a:lnTo>
                    <a:pt x="952501" y="1369140"/>
                  </a:lnTo>
                  <a:lnTo>
                    <a:pt x="0" y="2169606"/>
                  </a:lnTo>
                  <a:close/>
                </a:path>
              </a:pathLst>
            </a:custGeom>
            <a:gradFill flip="none" rotWithShape="1">
              <a:gsLst>
                <a:gs pos="74000">
                  <a:srgbClr val="FFFF00"/>
                </a:gs>
                <a:gs pos="100000">
                  <a:srgbClr val="F4D100"/>
                </a:gs>
                <a:gs pos="0">
                  <a:srgbClr val="F47A00"/>
                </a:gs>
              </a:gsLst>
              <a:lin ang="16200000" scaled="1"/>
              <a:tileRect/>
            </a:gradFill>
            <a:ln>
              <a:noFill/>
            </a:ln>
            <a:effectLst>
              <a:outerShdw blurRad="63500" sx="102000" sy="102000" algn="ctr" rotWithShape="0">
                <a:prstClr val="black">
                  <a:alpha val="40000"/>
                </a:prstClr>
              </a:outerShdw>
              <a:reflection blurRad="6350" stA="52000" endA="300" endPos="35000" dir="5400000" sy="-100000" algn="bl" rotWithShape="0"/>
            </a:effectLst>
          </p:spPr>
          <p:txBody>
            <a:bodyPr/>
            <a:lstStyle/>
            <a:p>
              <a:pPr>
                <a:defRPr/>
              </a:pPr>
              <a:endParaRPr lang="en-US" sz="2200">
                <a:solidFill>
                  <a:prstClr val="black"/>
                </a:solidFill>
                <a:latin typeface="Times New Roman" panose="02020603050405020304" pitchFamily="18" charset="0"/>
                <a:cs typeface="Times New Roman" panose="02020603050405020304" pitchFamily="18" charset="0"/>
              </a:endParaRPr>
            </a:p>
          </p:txBody>
        </p:sp>
        <p:sp>
          <p:nvSpPr>
            <p:cNvPr id="20" name="Rectangle 1"/>
            <p:cNvSpPr>
              <a:spLocks noChangeAspect="1"/>
            </p:cNvSpPr>
            <p:nvPr/>
          </p:nvSpPr>
          <p:spPr>
            <a:xfrm>
              <a:off x="5935969" y="1797254"/>
              <a:ext cx="1174095" cy="1337178"/>
            </a:xfrm>
            <a:custGeom>
              <a:avLst/>
              <a:gdLst/>
              <a:ahLst/>
              <a:cxnLst/>
              <a:rect l="l" t="t" r="r" b="b"/>
              <a:pathLst>
                <a:path w="1905000" h="2169606">
                  <a:moveTo>
                    <a:pt x="0" y="0"/>
                  </a:moveTo>
                  <a:lnTo>
                    <a:pt x="1905000" y="0"/>
                  </a:lnTo>
                  <a:lnTo>
                    <a:pt x="1905000" y="2169604"/>
                  </a:lnTo>
                  <a:lnTo>
                    <a:pt x="952501" y="1369140"/>
                  </a:lnTo>
                  <a:lnTo>
                    <a:pt x="0" y="2169606"/>
                  </a:lnTo>
                  <a:close/>
                </a:path>
              </a:pathLst>
            </a:custGeom>
            <a:gradFill flip="none" rotWithShape="1">
              <a:gsLst>
                <a:gs pos="75000">
                  <a:srgbClr val="FF0000">
                    <a:lumMod val="93000"/>
                  </a:srgbClr>
                </a:gs>
                <a:gs pos="100000">
                  <a:srgbClr val="C00000">
                    <a:lumMod val="80000"/>
                  </a:srgbClr>
                </a:gs>
                <a:gs pos="0">
                  <a:srgbClr val="C00000">
                    <a:lumMod val="80000"/>
                  </a:srgbClr>
                </a:gs>
              </a:gsLst>
              <a:lin ang="16200000" scaled="1"/>
              <a:tileRect/>
            </a:gradFill>
            <a:ln>
              <a:noFill/>
            </a:ln>
            <a:effectLst>
              <a:outerShdw blurRad="63500" sx="102000" sy="102000" algn="ctr" rotWithShape="0">
                <a:prstClr val="black">
                  <a:alpha val="40000"/>
                </a:prstClr>
              </a:outerShdw>
              <a:reflection blurRad="6350" stA="52000" endA="300" endPos="35000" dir="5400000" sy="-100000" algn="bl" rotWithShape="0"/>
            </a:effectLst>
          </p:spPr>
          <p:txBody>
            <a:bodyPr/>
            <a:lstStyle/>
            <a:p>
              <a:pPr>
                <a:defRPr/>
              </a:pPr>
              <a:endParaRPr lang="en-US" sz="2200">
                <a:solidFill>
                  <a:prstClr val="black"/>
                </a:solidFill>
                <a:latin typeface="Times New Roman" panose="02020603050405020304" pitchFamily="18" charset="0"/>
                <a:cs typeface="Times New Roman" panose="02020603050405020304" pitchFamily="18" charset="0"/>
              </a:endParaRPr>
            </a:p>
          </p:txBody>
        </p:sp>
        <p:sp>
          <p:nvSpPr>
            <p:cNvPr id="21" name="TextBox 21"/>
            <p:cNvSpPr txBox="1"/>
            <p:nvPr/>
          </p:nvSpPr>
          <p:spPr>
            <a:xfrm>
              <a:off x="1376307" y="1931489"/>
              <a:ext cx="338165" cy="461816"/>
            </a:xfrm>
            <a:prstGeom prst="rect">
              <a:avLst/>
            </a:prstGeom>
            <a:noFill/>
          </p:spPr>
          <p:txBody>
            <a:bodyPr wrap="none">
              <a:spAutoFit/>
            </a:bodyPr>
            <a:lstStyle>
              <a:defPPr>
                <a:defRPr lang="en-US"/>
              </a:defPPr>
              <a:lvl1pPr>
                <a:defRPr sz="2000" b="1">
                  <a:solidFill>
                    <a:schemeClr val="tx1">
                      <a:lumMod val="65000"/>
                      <a:lumOff val="35000"/>
                    </a:schemeClr>
                  </a:solidFill>
                  <a:latin typeface="Arial" pitchFamily="34" charset="0"/>
                  <a:cs typeface="Arial" pitchFamily="34" charset="0"/>
                </a:defRPr>
              </a:lvl1pPr>
            </a:lstStyle>
            <a:p>
              <a:pPr algn="ctr">
                <a:defRPr/>
              </a:pPr>
              <a:r>
                <a:rPr lang="en-US" sz="2400" kern="0" dirty="0">
                  <a:solidFill>
                    <a:prstClr val="white"/>
                  </a:solidFill>
                  <a:effectLst>
                    <a:outerShdw blurRad="127000" dist="63500" dir="5400000" algn="t" rotWithShape="0">
                      <a:prstClr val="black">
                        <a:alpha val="60000"/>
                      </a:prstClr>
                    </a:outerShdw>
                  </a:effectLst>
                  <a:latin typeface="Times New Roman" panose="02020603050405020304" pitchFamily="18" charset="0"/>
                  <a:ea typeface="Franchise" pitchFamily="49" charset="0"/>
                  <a:cs typeface="Times New Roman" panose="02020603050405020304" pitchFamily="18" charset="0"/>
                </a:rPr>
                <a:t>1</a:t>
              </a:r>
            </a:p>
          </p:txBody>
        </p:sp>
        <p:sp>
          <p:nvSpPr>
            <p:cNvPr id="22" name="TextBox 29"/>
            <p:cNvSpPr txBox="1"/>
            <p:nvPr/>
          </p:nvSpPr>
          <p:spPr>
            <a:xfrm>
              <a:off x="3084598" y="1931489"/>
              <a:ext cx="338165" cy="461816"/>
            </a:xfrm>
            <a:prstGeom prst="rect">
              <a:avLst/>
            </a:prstGeom>
            <a:noFill/>
          </p:spPr>
          <p:txBody>
            <a:bodyPr wrap="none">
              <a:spAutoFit/>
            </a:bodyPr>
            <a:lstStyle>
              <a:defPPr>
                <a:defRPr lang="en-US"/>
              </a:defPPr>
              <a:lvl1pPr>
                <a:defRPr sz="2000" b="1">
                  <a:solidFill>
                    <a:schemeClr val="tx1">
                      <a:lumMod val="65000"/>
                      <a:lumOff val="35000"/>
                    </a:schemeClr>
                  </a:solidFill>
                  <a:latin typeface="Arial" pitchFamily="34" charset="0"/>
                  <a:cs typeface="Arial" pitchFamily="34" charset="0"/>
                </a:defRPr>
              </a:lvl1pPr>
            </a:lstStyle>
            <a:p>
              <a:pPr algn="ctr">
                <a:defRPr/>
              </a:pPr>
              <a:r>
                <a:rPr lang="en-US" sz="2400" kern="0" dirty="0">
                  <a:solidFill>
                    <a:prstClr val="white"/>
                  </a:solidFill>
                  <a:effectLst>
                    <a:outerShdw blurRad="127000" dist="63500" dir="5400000" algn="t" rotWithShape="0">
                      <a:prstClr val="black">
                        <a:alpha val="60000"/>
                      </a:prstClr>
                    </a:outerShdw>
                  </a:effectLst>
                  <a:latin typeface="Times New Roman" panose="02020603050405020304" pitchFamily="18" charset="0"/>
                  <a:ea typeface="Franchise" pitchFamily="49" charset="0"/>
                  <a:cs typeface="Times New Roman" panose="02020603050405020304" pitchFamily="18" charset="0"/>
                </a:rPr>
                <a:t>2</a:t>
              </a:r>
            </a:p>
          </p:txBody>
        </p:sp>
        <p:sp>
          <p:nvSpPr>
            <p:cNvPr id="23" name="TextBox 33"/>
            <p:cNvSpPr txBox="1"/>
            <p:nvPr/>
          </p:nvSpPr>
          <p:spPr>
            <a:xfrm>
              <a:off x="6502768" y="1931489"/>
              <a:ext cx="338166" cy="461816"/>
            </a:xfrm>
            <a:prstGeom prst="rect">
              <a:avLst/>
            </a:prstGeom>
            <a:noFill/>
          </p:spPr>
          <p:txBody>
            <a:bodyPr wrap="none">
              <a:spAutoFit/>
            </a:bodyPr>
            <a:lstStyle>
              <a:defPPr>
                <a:defRPr lang="en-US"/>
              </a:defPPr>
              <a:lvl1pPr>
                <a:defRPr sz="2000" b="1">
                  <a:solidFill>
                    <a:schemeClr val="tx1">
                      <a:lumMod val="65000"/>
                      <a:lumOff val="35000"/>
                    </a:schemeClr>
                  </a:solidFill>
                  <a:latin typeface="Arial" pitchFamily="34" charset="0"/>
                  <a:cs typeface="Arial" pitchFamily="34" charset="0"/>
                </a:defRPr>
              </a:lvl1pPr>
            </a:lstStyle>
            <a:p>
              <a:pPr algn="ctr">
                <a:defRPr/>
              </a:pPr>
              <a:r>
                <a:rPr lang="en-US" sz="2400" kern="0" dirty="0">
                  <a:solidFill>
                    <a:prstClr val="white"/>
                  </a:solidFill>
                  <a:effectLst>
                    <a:outerShdw blurRad="127000" dist="63500" dir="5400000" algn="t" rotWithShape="0">
                      <a:prstClr val="black">
                        <a:alpha val="60000"/>
                      </a:prstClr>
                    </a:outerShdw>
                  </a:effectLst>
                  <a:latin typeface="Times New Roman" panose="02020603050405020304" pitchFamily="18" charset="0"/>
                  <a:ea typeface="Franchise" pitchFamily="49" charset="0"/>
                  <a:cs typeface="Times New Roman" panose="02020603050405020304" pitchFamily="18" charset="0"/>
                </a:rPr>
                <a:t>4</a:t>
              </a:r>
            </a:p>
          </p:txBody>
        </p:sp>
        <p:sp>
          <p:nvSpPr>
            <p:cNvPr id="24" name="TextBox 38"/>
            <p:cNvSpPr txBox="1"/>
            <p:nvPr/>
          </p:nvSpPr>
          <p:spPr>
            <a:xfrm>
              <a:off x="4794477" y="1931489"/>
              <a:ext cx="338166" cy="461816"/>
            </a:xfrm>
            <a:prstGeom prst="rect">
              <a:avLst/>
            </a:prstGeom>
            <a:noFill/>
          </p:spPr>
          <p:txBody>
            <a:bodyPr wrap="none">
              <a:spAutoFit/>
            </a:bodyPr>
            <a:lstStyle>
              <a:defPPr>
                <a:defRPr lang="en-US"/>
              </a:defPPr>
              <a:lvl1pPr>
                <a:defRPr sz="2000" b="1">
                  <a:solidFill>
                    <a:schemeClr val="tx1">
                      <a:lumMod val="65000"/>
                      <a:lumOff val="35000"/>
                    </a:schemeClr>
                  </a:solidFill>
                  <a:latin typeface="Arial" pitchFamily="34" charset="0"/>
                  <a:cs typeface="Arial" pitchFamily="34" charset="0"/>
                </a:defRPr>
              </a:lvl1pPr>
            </a:lstStyle>
            <a:p>
              <a:pPr algn="ctr">
                <a:defRPr/>
              </a:pPr>
              <a:r>
                <a:rPr lang="en-US" sz="2400" kern="0" dirty="0">
                  <a:solidFill>
                    <a:prstClr val="white"/>
                  </a:solidFill>
                  <a:effectLst>
                    <a:outerShdw blurRad="127000" dist="63500" dir="5400000" algn="t" rotWithShape="0">
                      <a:prstClr val="black">
                        <a:alpha val="60000"/>
                      </a:prstClr>
                    </a:outerShdw>
                  </a:effectLst>
                  <a:latin typeface="Times New Roman" panose="02020603050405020304" pitchFamily="18" charset="0"/>
                  <a:ea typeface="Franchise" pitchFamily="49" charset="0"/>
                  <a:cs typeface="Times New Roman" panose="02020603050405020304" pitchFamily="18" charset="0"/>
                </a:rPr>
                <a:t>3</a:t>
              </a:r>
            </a:p>
          </p:txBody>
        </p:sp>
        <p:sp>
          <p:nvSpPr>
            <p:cNvPr id="26" name="Rectangle 1"/>
            <p:cNvSpPr>
              <a:spLocks noChangeAspect="1"/>
            </p:cNvSpPr>
            <p:nvPr/>
          </p:nvSpPr>
          <p:spPr>
            <a:xfrm>
              <a:off x="7584697" y="1782311"/>
              <a:ext cx="1174095" cy="1337178"/>
            </a:xfrm>
            <a:custGeom>
              <a:avLst/>
              <a:gdLst/>
              <a:ahLst/>
              <a:cxnLst/>
              <a:rect l="l" t="t" r="r" b="b"/>
              <a:pathLst>
                <a:path w="1905000" h="2169606">
                  <a:moveTo>
                    <a:pt x="0" y="0"/>
                  </a:moveTo>
                  <a:lnTo>
                    <a:pt x="1905000" y="0"/>
                  </a:lnTo>
                  <a:lnTo>
                    <a:pt x="1905000" y="2169604"/>
                  </a:lnTo>
                  <a:lnTo>
                    <a:pt x="952501" y="1369140"/>
                  </a:lnTo>
                  <a:lnTo>
                    <a:pt x="0" y="2169606"/>
                  </a:lnTo>
                  <a:close/>
                </a:path>
              </a:pathLst>
            </a:custGeom>
            <a:solidFill>
              <a:srgbClr val="8000FF"/>
            </a:solidFill>
            <a:ln>
              <a:noFill/>
            </a:ln>
            <a:effectLst>
              <a:outerShdw blurRad="63500" sx="102000" sy="102000" algn="ctr" rotWithShape="0">
                <a:prstClr val="black">
                  <a:alpha val="40000"/>
                </a:prstClr>
              </a:outerShdw>
              <a:reflection blurRad="6350" stA="52000" endA="300" endPos="35000" dir="5400000" sy="-100000" algn="bl" rotWithShape="0"/>
            </a:effectLst>
          </p:spPr>
          <p:txBody>
            <a:bodyPr/>
            <a:lstStyle/>
            <a:p>
              <a:pPr algn="ctr">
                <a:defRPr/>
              </a:pPr>
              <a:endParaRPr lang="en-US" sz="2400">
                <a:solidFill>
                  <a:prstClr val="black"/>
                </a:solidFill>
                <a:latin typeface="Times New Roman" panose="02020603050405020304" pitchFamily="18" charset="0"/>
                <a:cs typeface="Times New Roman" panose="02020603050405020304" pitchFamily="18" charset="0"/>
              </a:endParaRPr>
            </a:p>
          </p:txBody>
        </p:sp>
        <p:sp>
          <p:nvSpPr>
            <p:cNvPr id="29" name="TextBox 33"/>
            <p:cNvSpPr txBox="1"/>
            <p:nvPr/>
          </p:nvSpPr>
          <p:spPr>
            <a:xfrm>
              <a:off x="8150729" y="1915619"/>
              <a:ext cx="339753" cy="461816"/>
            </a:xfrm>
            <a:prstGeom prst="rect">
              <a:avLst/>
            </a:prstGeom>
            <a:solidFill>
              <a:srgbClr val="8000FF"/>
            </a:solidFill>
          </p:spPr>
          <p:txBody>
            <a:bodyPr wrap="none">
              <a:spAutoFit/>
            </a:bodyPr>
            <a:lstStyle>
              <a:defPPr>
                <a:defRPr lang="en-US"/>
              </a:defPPr>
              <a:lvl1pPr>
                <a:defRPr sz="2000" b="1">
                  <a:solidFill>
                    <a:schemeClr val="tx1">
                      <a:lumMod val="65000"/>
                      <a:lumOff val="35000"/>
                    </a:schemeClr>
                  </a:solidFill>
                  <a:latin typeface="Arial" pitchFamily="34" charset="0"/>
                  <a:cs typeface="Arial" pitchFamily="34" charset="0"/>
                </a:defRPr>
              </a:lvl1pPr>
            </a:lstStyle>
            <a:p>
              <a:pPr algn="ctr">
                <a:defRPr/>
              </a:pPr>
              <a:r>
                <a:rPr lang="en-US" sz="2400" kern="0" dirty="0">
                  <a:solidFill>
                    <a:schemeClr val="bg1"/>
                  </a:solidFill>
                  <a:effectLst>
                    <a:outerShdw blurRad="127000" dist="63500" dir="5400000" algn="t" rotWithShape="0">
                      <a:prstClr val="black">
                        <a:alpha val="60000"/>
                      </a:prstClr>
                    </a:outerShdw>
                  </a:effectLst>
                  <a:latin typeface="Times New Roman" panose="02020603050405020304" pitchFamily="18" charset="0"/>
                  <a:ea typeface="Franchise" pitchFamily="49" charset="0"/>
                  <a:cs typeface="Times New Roman" panose="02020603050405020304" pitchFamily="18" charset="0"/>
                </a:rPr>
                <a:t>5</a:t>
              </a:r>
            </a:p>
          </p:txBody>
        </p:sp>
      </p:grpSp>
      <p:sp>
        <p:nvSpPr>
          <p:cNvPr id="35" name="Rectangle 43"/>
          <p:cNvSpPr/>
          <p:nvPr/>
        </p:nvSpPr>
        <p:spPr bwMode="auto">
          <a:xfrm>
            <a:off x="7480301" y="3600451"/>
            <a:ext cx="1431925" cy="377825"/>
          </a:xfrm>
          <a:prstGeom prst="rect">
            <a:avLst/>
          </a:prstGeom>
          <a:noFill/>
          <a:ln w="19050" cap="flat" cmpd="sng" algn="ctr">
            <a:noFill/>
            <a:prstDash val="solid"/>
          </a:ln>
          <a:effectLst/>
        </p:spPr>
        <p:txBody>
          <a:bodyPr anchor="ctr"/>
          <a:lstStyle/>
          <a:p>
            <a:pPr>
              <a:defRPr/>
            </a:pPr>
            <a:r>
              <a:rPr lang="en-US" sz="2200" b="1" kern="0" dirty="0" err="1">
                <a:solidFill>
                  <a:prstClr val="black">
                    <a:lumMod val="85000"/>
                    <a:lumOff val="15000"/>
                  </a:prstClr>
                </a:solidFill>
                <a:latin typeface="Times New Roman" panose="02020603050405020304" pitchFamily="18" charset="0"/>
                <a:cs typeface="Times New Roman" panose="02020603050405020304" pitchFamily="18" charset="0"/>
              </a:rPr>
              <a:t>Cuối</a:t>
            </a:r>
            <a:r>
              <a:rPr lang="en-US" sz="2200" b="1" kern="0" dirty="0">
                <a:solidFill>
                  <a:prstClr val="black">
                    <a:lumMod val="85000"/>
                    <a:lumOff val="15000"/>
                  </a:prstClr>
                </a:solidFill>
                <a:latin typeface="Times New Roman" panose="02020603050405020304" pitchFamily="18" charset="0"/>
                <a:cs typeface="Times New Roman" panose="02020603050405020304" pitchFamily="18" charset="0"/>
              </a:rPr>
              <a:t> </a:t>
            </a:r>
            <a:r>
              <a:rPr lang="en-US" sz="2200" b="1" kern="0" dirty="0" err="1">
                <a:solidFill>
                  <a:prstClr val="black">
                    <a:lumMod val="85000"/>
                    <a:lumOff val="15000"/>
                  </a:prstClr>
                </a:solidFill>
                <a:latin typeface="Times New Roman" panose="02020603050405020304" pitchFamily="18" charset="0"/>
                <a:cs typeface="Times New Roman" panose="02020603050405020304" pitchFamily="18" charset="0"/>
              </a:rPr>
              <a:t>kỳ</a:t>
            </a:r>
            <a:endParaRPr lang="en-US" sz="2200" b="1" kern="0" dirty="0">
              <a:solidFill>
                <a:prstClr val="black">
                  <a:lumMod val="85000"/>
                  <a:lumOff val="15000"/>
                </a:prstClr>
              </a:solidFill>
              <a:latin typeface="Times New Roman" panose="02020603050405020304" pitchFamily="18" charset="0"/>
              <a:cs typeface="Times New Roman" panose="02020603050405020304" pitchFamily="18" charset="0"/>
            </a:endParaRPr>
          </a:p>
        </p:txBody>
      </p:sp>
      <p:sp>
        <p:nvSpPr>
          <p:cNvPr id="39" name="Rectangle 43"/>
          <p:cNvSpPr>
            <a:spLocks noChangeArrowheads="1"/>
          </p:cNvSpPr>
          <p:nvPr/>
        </p:nvSpPr>
        <p:spPr bwMode="auto">
          <a:xfrm>
            <a:off x="3644901" y="3757614"/>
            <a:ext cx="1939925" cy="541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200" b="1">
                <a:solidFill>
                  <a:srgbClr val="202020"/>
                </a:solidFill>
                <a:latin typeface="Times New Roman" panose="02020603050405020304" pitchFamily="18" charset="0"/>
                <a:cs typeface="Times New Roman" panose="02020603050405020304" pitchFamily="18" charset="0"/>
              </a:rPr>
              <a:t>Giai đoạn trước hoạt động</a:t>
            </a:r>
            <a:r>
              <a:rPr lang="en-US" altLang="en-US" sz="2200">
                <a:solidFill>
                  <a:srgbClr val="202020"/>
                </a:solidFill>
                <a:latin typeface="Times New Roman" panose="02020603050405020304" pitchFamily="18" charset="0"/>
                <a:cs typeface="Times New Roman" panose="02020603050405020304" pitchFamily="18" charset="0"/>
              </a:rPr>
              <a:t> </a:t>
            </a:r>
          </a:p>
        </p:txBody>
      </p:sp>
      <p:sp>
        <p:nvSpPr>
          <p:cNvPr id="40" name="Rectangle 44"/>
          <p:cNvSpPr/>
          <p:nvPr/>
        </p:nvSpPr>
        <p:spPr bwMode="auto">
          <a:xfrm>
            <a:off x="3898900" y="4533900"/>
            <a:ext cx="1430338" cy="1612900"/>
          </a:xfrm>
          <a:prstGeom prst="rect">
            <a:avLst/>
          </a:prstGeom>
          <a:noFill/>
          <a:ln w="12700" cap="flat" cmpd="sng" algn="ctr">
            <a:noFill/>
            <a:prstDash val="solid"/>
          </a:ln>
          <a:effectLst/>
        </p:spPr>
        <p:txBody>
          <a:bodyPr tIns="91440" bIns="91440" anchor="ctr"/>
          <a:lstStyle/>
          <a:p>
            <a:pPr marL="176213" indent="-176213">
              <a:buFont typeface="Arial" pitchFamily="34" charset="0"/>
              <a:buChar char="•"/>
              <a:defRPr/>
            </a:pPr>
            <a:endParaRPr lang="en-US" sz="2200" i="1" kern="0" dirty="0">
              <a:solidFill>
                <a:schemeClr val="accent4">
                  <a:lumMod val="50000"/>
                </a:schemeClr>
              </a:solidFill>
              <a:latin typeface="Times New Roman" panose="02020603050405020304" pitchFamily="18" charset="0"/>
              <a:cs typeface="Times New Roman" panose="02020603050405020304" pitchFamily="18" charset="0"/>
            </a:endParaRPr>
          </a:p>
          <a:p>
            <a:pPr marL="176213" indent="-176213">
              <a:buFont typeface="Arial" pitchFamily="34" charset="0"/>
              <a:buChar char="•"/>
              <a:defRPr/>
            </a:pPr>
            <a:r>
              <a:rPr lang="en-US" sz="2200" i="1" kern="0" dirty="0">
                <a:solidFill>
                  <a:schemeClr val="accent4">
                    <a:lumMod val="50000"/>
                  </a:schemeClr>
                </a:solidFill>
                <a:latin typeface="Times New Roman" panose="02020603050405020304" pitchFamily="18" charset="0"/>
                <a:cs typeface="Times New Roman" panose="02020603050405020304" pitchFamily="18" charset="0"/>
              </a:rPr>
              <a:t>DNNN 100% </a:t>
            </a:r>
            <a:r>
              <a:rPr lang="en-US" sz="2200" i="1" kern="0" dirty="0" err="1">
                <a:solidFill>
                  <a:schemeClr val="accent4">
                    <a:lumMod val="50000"/>
                  </a:schemeClr>
                </a:solidFill>
                <a:latin typeface="Times New Roman" panose="02020603050405020304" pitchFamily="18" charset="0"/>
                <a:cs typeface="Times New Roman" panose="02020603050405020304" pitchFamily="18" charset="0"/>
              </a:rPr>
              <a:t>vốn</a:t>
            </a:r>
            <a:endParaRPr lang="en-US" sz="2200" i="1" kern="0" dirty="0">
              <a:solidFill>
                <a:schemeClr val="accent4">
                  <a:lumMod val="50000"/>
                </a:schemeClr>
              </a:solidFill>
              <a:latin typeface="Times New Roman" panose="02020603050405020304" pitchFamily="18" charset="0"/>
              <a:cs typeface="Times New Roman" panose="02020603050405020304" pitchFamily="18" charset="0"/>
            </a:endParaRPr>
          </a:p>
          <a:p>
            <a:pPr>
              <a:defRPr/>
            </a:pPr>
            <a:endParaRPr lang="en-US" sz="2200" i="1" kern="0" dirty="0">
              <a:solidFill>
                <a:schemeClr val="accent4">
                  <a:lumMod val="50000"/>
                </a:schemeClr>
              </a:solidFill>
              <a:latin typeface="Times New Roman" panose="02020603050405020304" pitchFamily="18" charset="0"/>
              <a:cs typeface="Times New Roman" panose="02020603050405020304" pitchFamily="18" charset="0"/>
            </a:endParaRPr>
          </a:p>
          <a:p>
            <a:pPr marL="176213" indent="-176213">
              <a:buFont typeface="Arial" pitchFamily="34" charset="0"/>
              <a:buChar char="•"/>
              <a:defRPr/>
            </a:pPr>
            <a:r>
              <a:rPr lang="en-US" sz="2200" i="1" kern="0" dirty="0">
                <a:solidFill>
                  <a:schemeClr val="accent4">
                    <a:lumMod val="50000"/>
                  </a:schemeClr>
                </a:solidFill>
                <a:latin typeface="Times New Roman" panose="02020603050405020304" pitchFamily="18" charset="0"/>
                <a:cs typeface="Times New Roman" panose="02020603050405020304" pitchFamily="18" charset="0"/>
              </a:rPr>
              <a:t>TK 4132</a:t>
            </a:r>
          </a:p>
        </p:txBody>
      </p:sp>
      <p:sp>
        <p:nvSpPr>
          <p:cNvPr id="41" name="Rectangle 44"/>
          <p:cNvSpPr/>
          <p:nvPr/>
        </p:nvSpPr>
        <p:spPr bwMode="auto">
          <a:xfrm>
            <a:off x="7331075" y="4027488"/>
            <a:ext cx="1430338" cy="2246312"/>
          </a:xfrm>
          <a:prstGeom prst="rect">
            <a:avLst/>
          </a:prstGeom>
          <a:noFill/>
          <a:ln w="12700" cap="flat" cmpd="sng" algn="ctr">
            <a:noFill/>
            <a:prstDash val="solid"/>
          </a:ln>
          <a:effectLst/>
        </p:spPr>
        <p:txBody>
          <a:bodyPr tIns="91440" bIns="91440" anchor="ctr"/>
          <a:lstStyle/>
          <a:p>
            <a:pPr marL="176213" indent="-176213">
              <a:buFont typeface="Arial" pitchFamily="34" charset="0"/>
              <a:buChar char="•"/>
              <a:defRPr/>
            </a:pPr>
            <a:endParaRPr lang="en-US" sz="2000" i="1" kern="0" dirty="0">
              <a:solidFill>
                <a:schemeClr val="accent4">
                  <a:lumMod val="50000"/>
                </a:schemeClr>
              </a:solidFill>
              <a:latin typeface="Times New Roman" panose="02020603050405020304" pitchFamily="18" charset="0"/>
              <a:cs typeface="Times New Roman" panose="02020603050405020304" pitchFamily="18" charset="0"/>
            </a:endParaRPr>
          </a:p>
          <a:p>
            <a:pPr marL="176213" indent="-176213">
              <a:buFont typeface="Arial" pitchFamily="34" charset="0"/>
              <a:buChar char="•"/>
              <a:defRPr/>
            </a:pPr>
            <a:r>
              <a:rPr lang="en-US" sz="2000" i="1" kern="0" dirty="0" err="1">
                <a:solidFill>
                  <a:schemeClr val="accent4">
                    <a:lumMod val="50000"/>
                  </a:schemeClr>
                </a:solidFill>
                <a:latin typeface="Times New Roman" panose="02020603050405020304" pitchFamily="18" charset="0"/>
                <a:cs typeface="Times New Roman" panose="02020603050405020304" pitchFamily="18" charset="0"/>
              </a:rPr>
              <a:t>Đánh</a:t>
            </a:r>
            <a:r>
              <a:rPr lang="en-US" sz="2000" i="1" kern="0" dirty="0">
                <a:solidFill>
                  <a:schemeClr val="accent4">
                    <a:lumMod val="50000"/>
                  </a:schemeClr>
                </a:solidFill>
                <a:latin typeface="Times New Roman" panose="02020603050405020304" pitchFamily="18" charset="0"/>
                <a:cs typeface="Times New Roman" panose="02020603050405020304" pitchFamily="18" charset="0"/>
              </a:rPr>
              <a:t> </a:t>
            </a:r>
            <a:r>
              <a:rPr lang="en-US" sz="2000" i="1" kern="0" dirty="0" err="1">
                <a:solidFill>
                  <a:schemeClr val="accent4">
                    <a:lumMod val="50000"/>
                  </a:schemeClr>
                </a:solidFill>
                <a:latin typeface="Times New Roman" panose="02020603050405020304" pitchFamily="18" charset="0"/>
                <a:cs typeface="Times New Roman" panose="02020603050405020304" pitchFamily="18" charset="0"/>
              </a:rPr>
              <a:t>giá</a:t>
            </a:r>
            <a:r>
              <a:rPr lang="en-US" sz="2000" i="1" kern="0" dirty="0">
                <a:solidFill>
                  <a:schemeClr val="accent4">
                    <a:lumMod val="50000"/>
                  </a:schemeClr>
                </a:solidFill>
                <a:latin typeface="Times New Roman" panose="02020603050405020304" pitchFamily="18" charset="0"/>
                <a:cs typeface="Times New Roman" panose="02020603050405020304" pitchFamily="18" charset="0"/>
              </a:rPr>
              <a:t> </a:t>
            </a:r>
            <a:r>
              <a:rPr lang="en-US" sz="2000" i="1" kern="0" dirty="0" err="1">
                <a:solidFill>
                  <a:schemeClr val="accent4">
                    <a:lumMod val="50000"/>
                  </a:schemeClr>
                </a:solidFill>
                <a:latin typeface="Times New Roman" panose="02020603050405020304" pitchFamily="18" charset="0"/>
                <a:cs typeface="Times New Roman" panose="02020603050405020304" pitchFamily="18" charset="0"/>
              </a:rPr>
              <a:t>lại</a:t>
            </a:r>
            <a:r>
              <a:rPr lang="en-US" sz="2000" i="1" kern="0" dirty="0">
                <a:solidFill>
                  <a:schemeClr val="accent4">
                    <a:lumMod val="50000"/>
                  </a:schemeClr>
                </a:solidFill>
                <a:latin typeface="Times New Roman" panose="02020603050405020304" pitchFamily="18" charset="0"/>
                <a:cs typeface="Times New Roman" panose="02020603050405020304" pitchFamily="18" charset="0"/>
              </a:rPr>
              <a:t> </a:t>
            </a:r>
            <a:r>
              <a:rPr lang="en-US" sz="2000" i="1" kern="0" dirty="0" err="1">
                <a:solidFill>
                  <a:schemeClr val="accent4">
                    <a:lumMod val="50000"/>
                  </a:schemeClr>
                </a:solidFill>
                <a:latin typeface="Times New Roman" panose="02020603050405020304" pitchFamily="18" charset="0"/>
                <a:cs typeface="Times New Roman" panose="02020603050405020304" pitchFamily="18" charset="0"/>
              </a:rPr>
              <a:t>vào</a:t>
            </a:r>
            <a:r>
              <a:rPr lang="en-US" sz="2000" i="1" kern="0" dirty="0">
                <a:solidFill>
                  <a:schemeClr val="accent4">
                    <a:lumMod val="50000"/>
                  </a:schemeClr>
                </a:solidFill>
                <a:latin typeface="Times New Roman" panose="02020603050405020304" pitchFamily="18" charset="0"/>
                <a:cs typeface="Times New Roman" panose="02020603050405020304" pitchFamily="18" charset="0"/>
              </a:rPr>
              <a:t> TK 4131</a:t>
            </a:r>
          </a:p>
          <a:p>
            <a:pPr>
              <a:defRPr/>
            </a:pPr>
            <a:endParaRPr lang="en-US" sz="2000" i="1" kern="0" dirty="0">
              <a:solidFill>
                <a:schemeClr val="accent4">
                  <a:lumMod val="50000"/>
                </a:schemeClr>
              </a:solidFill>
              <a:latin typeface="Times New Roman" panose="02020603050405020304" pitchFamily="18" charset="0"/>
              <a:cs typeface="Times New Roman" panose="02020603050405020304" pitchFamily="18" charset="0"/>
            </a:endParaRPr>
          </a:p>
          <a:p>
            <a:pPr marL="176213" indent="-176213">
              <a:buFont typeface="Arial" pitchFamily="34" charset="0"/>
              <a:buChar char="•"/>
              <a:defRPr/>
            </a:pPr>
            <a:r>
              <a:rPr lang="en-US" sz="2000" i="1" kern="0" dirty="0">
                <a:solidFill>
                  <a:schemeClr val="accent4">
                    <a:lumMod val="50000"/>
                  </a:schemeClr>
                </a:solidFill>
                <a:latin typeface="Times New Roman" panose="02020603050405020304" pitchFamily="18" charset="0"/>
                <a:cs typeface="Times New Roman" panose="02020603050405020304" pitchFamily="18" charset="0"/>
              </a:rPr>
              <a:t>TK 4131 </a:t>
            </a:r>
            <a:r>
              <a:rPr lang="en-US" sz="2000" i="1" kern="0" dirty="0" err="1">
                <a:solidFill>
                  <a:schemeClr val="accent4">
                    <a:lumMod val="50000"/>
                  </a:schemeClr>
                </a:solidFill>
                <a:latin typeface="Times New Roman" panose="02020603050405020304" pitchFamily="18" charset="0"/>
                <a:cs typeface="Times New Roman" panose="02020603050405020304" pitchFamily="18" charset="0"/>
              </a:rPr>
              <a:t>không</a:t>
            </a:r>
            <a:r>
              <a:rPr lang="en-US" sz="2000" i="1" kern="0" dirty="0">
                <a:solidFill>
                  <a:schemeClr val="accent4">
                    <a:lumMod val="50000"/>
                  </a:schemeClr>
                </a:solidFill>
                <a:latin typeface="Times New Roman" panose="02020603050405020304" pitchFamily="18" charset="0"/>
                <a:cs typeface="Times New Roman" panose="02020603050405020304" pitchFamily="18" charset="0"/>
              </a:rPr>
              <a:t> </a:t>
            </a:r>
            <a:r>
              <a:rPr lang="en-US" sz="2000" i="1" kern="0" dirty="0" err="1">
                <a:solidFill>
                  <a:schemeClr val="accent4">
                    <a:lumMod val="50000"/>
                  </a:schemeClr>
                </a:solidFill>
                <a:latin typeface="Times New Roman" panose="02020603050405020304" pitchFamily="18" charset="0"/>
                <a:cs typeface="Times New Roman" panose="02020603050405020304" pitchFamily="18" charset="0"/>
              </a:rPr>
              <a:t>có</a:t>
            </a:r>
            <a:r>
              <a:rPr lang="en-US" sz="2000" i="1" kern="0" dirty="0">
                <a:solidFill>
                  <a:schemeClr val="accent4">
                    <a:lumMod val="50000"/>
                  </a:schemeClr>
                </a:solidFill>
                <a:latin typeface="Times New Roman" panose="02020603050405020304" pitchFamily="18" charset="0"/>
                <a:cs typeface="Times New Roman" panose="02020603050405020304" pitchFamily="18" charset="0"/>
              </a:rPr>
              <a:t> </a:t>
            </a:r>
            <a:r>
              <a:rPr lang="en-US" sz="2000" i="1" kern="0" dirty="0" err="1">
                <a:solidFill>
                  <a:schemeClr val="accent4">
                    <a:lumMod val="50000"/>
                  </a:schemeClr>
                </a:solidFill>
                <a:latin typeface="Times New Roman" panose="02020603050405020304" pitchFamily="18" charset="0"/>
                <a:cs typeface="Times New Roman" panose="02020603050405020304" pitchFamily="18" charset="0"/>
              </a:rPr>
              <a:t>số</a:t>
            </a:r>
            <a:r>
              <a:rPr lang="en-US" sz="2000" i="1" kern="0" dirty="0">
                <a:solidFill>
                  <a:schemeClr val="accent4">
                    <a:lumMod val="50000"/>
                  </a:schemeClr>
                </a:solidFill>
                <a:latin typeface="Times New Roman" panose="02020603050405020304" pitchFamily="18" charset="0"/>
                <a:cs typeface="Times New Roman" panose="02020603050405020304" pitchFamily="18" charset="0"/>
              </a:rPr>
              <a:t> </a:t>
            </a:r>
            <a:r>
              <a:rPr lang="en-US" sz="2000" i="1" kern="0" dirty="0" err="1">
                <a:solidFill>
                  <a:schemeClr val="accent4">
                    <a:lumMod val="50000"/>
                  </a:schemeClr>
                </a:solidFill>
                <a:latin typeface="Times New Roman" panose="02020603050405020304" pitchFamily="18" charset="0"/>
                <a:cs typeface="Times New Roman" panose="02020603050405020304" pitchFamily="18" charset="0"/>
              </a:rPr>
              <a:t>dư</a:t>
            </a:r>
            <a:r>
              <a:rPr lang="en-US" sz="2000" i="1" kern="0" dirty="0">
                <a:solidFill>
                  <a:schemeClr val="accent4">
                    <a:lumMod val="50000"/>
                  </a:schemeClr>
                </a:solidFill>
                <a:latin typeface="Times New Roman" panose="02020603050405020304" pitchFamily="18" charset="0"/>
                <a:cs typeface="Times New Roman" panose="02020603050405020304" pitchFamily="18" charset="0"/>
              </a:rPr>
              <a:t> CK</a:t>
            </a:r>
          </a:p>
        </p:txBody>
      </p:sp>
      <p:sp>
        <p:nvSpPr>
          <p:cNvPr id="4" name="Rectangle 3"/>
          <p:cNvSpPr>
            <a:spLocks noChangeArrowheads="1"/>
          </p:cNvSpPr>
          <p:nvPr/>
        </p:nvSpPr>
        <p:spPr bwMode="auto">
          <a:xfrm>
            <a:off x="8836025" y="3546476"/>
            <a:ext cx="1525588" cy="286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a:solidFill>
                  <a:srgbClr val="202020"/>
                </a:solidFill>
                <a:latin typeface="Times New Roman" panose="02020603050405020304" pitchFamily="18" charset="0"/>
                <a:cs typeface="Times New Roman" panose="02020603050405020304" pitchFamily="18" charset="0"/>
              </a:rPr>
              <a:t>Doanh nghiệp không được vốn hóa các khoản chênh lệch tỷ giá vào giá trị tài sản dở dang.</a:t>
            </a:r>
          </a:p>
        </p:txBody>
      </p:sp>
    </p:spTree>
    <p:extLst>
      <p:ext uri="{BB962C8B-B14F-4D97-AF65-F5344CB8AC3E}">
        <p14:creationId xmlns:p14="http://schemas.microsoft.com/office/powerpoint/2010/main" val="203031180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2"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nodeType="clickEffect">
                                  <p:stCondLst>
                                    <p:cond delay="0"/>
                                  </p:stCondLst>
                                  <p:childTnLst>
                                    <p:set>
                                      <p:cBhvr>
                                        <p:cTn id="19" dur="1" fill="hold">
                                          <p:stCondLst>
                                            <p:cond delay="0"/>
                                          </p:stCondLst>
                                        </p:cTn>
                                        <p:tgtEl>
                                          <p:spTgt spid="23563"/>
                                        </p:tgtEl>
                                        <p:attrNameLst>
                                          <p:attrName>style.visibility</p:attrName>
                                        </p:attrNameLst>
                                      </p:cBhvr>
                                      <p:to>
                                        <p:strVal val="visible"/>
                                      </p:to>
                                    </p:set>
                                    <p:animEffect transition="in" filter="fade">
                                      <p:cBhvr>
                                        <p:cTn id="20" dur="500"/>
                                        <p:tgtEl>
                                          <p:spTgt spid="23563"/>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39"/>
                                        </p:tgtEl>
                                        <p:attrNameLst>
                                          <p:attrName>style.visibility</p:attrName>
                                        </p:attrNameLst>
                                      </p:cBhvr>
                                      <p:to>
                                        <p:strVal val="visible"/>
                                      </p:to>
                                    </p:set>
                                    <p:animEffect transition="in" filter="fade">
                                      <p:cBhvr>
                                        <p:cTn id="25" dur="1000"/>
                                        <p:tgtEl>
                                          <p:spTgt spid="39"/>
                                        </p:tgtEl>
                                      </p:cBhvr>
                                    </p:animEffect>
                                    <p:anim calcmode="lin" valueType="num">
                                      <p:cBhvr>
                                        <p:cTn id="26" dur="1000" fill="hold"/>
                                        <p:tgtEl>
                                          <p:spTgt spid="39"/>
                                        </p:tgtEl>
                                        <p:attrNameLst>
                                          <p:attrName>ppt_x</p:attrName>
                                        </p:attrNameLst>
                                      </p:cBhvr>
                                      <p:tavLst>
                                        <p:tav tm="0">
                                          <p:val>
                                            <p:strVal val="#ppt_x"/>
                                          </p:val>
                                        </p:tav>
                                        <p:tav tm="100000">
                                          <p:val>
                                            <p:strVal val="#ppt_x"/>
                                          </p:val>
                                        </p:tav>
                                      </p:tavLst>
                                    </p:anim>
                                    <p:anim calcmode="lin" valueType="num">
                                      <p:cBhvr>
                                        <p:cTn id="27" dur="1000" fill="hold"/>
                                        <p:tgtEl>
                                          <p:spTgt spid="39"/>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40"/>
                                        </p:tgtEl>
                                        <p:attrNameLst>
                                          <p:attrName>style.visibility</p:attrName>
                                        </p:attrNameLst>
                                      </p:cBhvr>
                                      <p:to>
                                        <p:strVal val="visible"/>
                                      </p:to>
                                    </p:set>
                                    <p:animEffect transition="in" filter="fade">
                                      <p:cBhvr>
                                        <p:cTn id="30" dur="1000"/>
                                        <p:tgtEl>
                                          <p:spTgt spid="40"/>
                                        </p:tgtEl>
                                      </p:cBhvr>
                                    </p:animEffect>
                                    <p:anim calcmode="lin" valueType="num">
                                      <p:cBhvr>
                                        <p:cTn id="31" dur="1000" fill="hold"/>
                                        <p:tgtEl>
                                          <p:spTgt spid="40"/>
                                        </p:tgtEl>
                                        <p:attrNameLst>
                                          <p:attrName>ppt_x</p:attrName>
                                        </p:attrNameLst>
                                      </p:cBhvr>
                                      <p:tavLst>
                                        <p:tav tm="0">
                                          <p:val>
                                            <p:strVal val="#ppt_x"/>
                                          </p:val>
                                        </p:tav>
                                        <p:tav tm="100000">
                                          <p:val>
                                            <p:strVal val="#ppt_x"/>
                                          </p:val>
                                        </p:tav>
                                      </p:tavLst>
                                    </p:anim>
                                    <p:anim calcmode="lin" valueType="num">
                                      <p:cBhvr>
                                        <p:cTn id="32" dur="1000" fill="hold"/>
                                        <p:tgtEl>
                                          <p:spTgt spid="40"/>
                                        </p:tgtEl>
                                        <p:attrNameLst>
                                          <p:attrName>ppt_y</p:attrName>
                                        </p:attrNameLst>
                                      </p:cBhvr>
                                      <p:tavLst>
                                        <p:tav tm="0">
                                          <p:val>
                                            <p:strVal val="#ppt_y+.1"/>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4" fill="hold" nodeType="clickEffect">
                                  <p:stCondLst>
                                    <p:cond delay="0"/>
                                  </p:stCondLst>
                                  <p:childTnLst>
                                    <p:set>
                                      <p:cBhvr>
                                        <p:cTn id="36" dur="1" fill="hold">
                                          <p:stCondLst>
                                            <p:cond delay="0"/>
                                          </p:stCondLst>
                                        </p:cTn>
                                        <p:tgtEl>
                                          <p:spTgt spid="23562"/>
                                        </p:tgtEl>
                                        <p:attrNameLst>
                                          <p:attrName>style.visibility</p:attrName>
                                        </p:attrNameLst>
                                      </p:cBhvr>
                                      <p:to>
                                        <p:strVal val="visible"/>
                                      </p:to>
                                    </p:set>
                                    <p:animEffect transition="in" filter="wipe(down)">
                                      <p:cBhvr>
                                        <p:cTn id="37" dur="500"/>
                                        <p:tgtEl>
                                          <p:spTgt spid="23562"/>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5"/>
                                        </p:tgtEl>
                                        <p:attrNameLst>
                                          <p:attrName>style.visibility</p:attrName>
                                        </p:attrNameLst>
                                      </p:cBhvr>
                                      <p:to>
                                        <p:strVal val="visible"/>
                                      </p:to>
                                    </p:set>
                                    <p:animEffect transition="in" filter="fade">
                                      <p:cBhvr>
                                        <p:cTn id="42" dur="1000"/>
                                        <p:tgtEl>
                                          <p:spTgt spid="35"/>
                                        </p:tgtEl>
                                      </p:cBhvr>
                                    </p:animEffect>
                                    <p:anim calcmode="lin" valueType="num">
                                      <p:cBhvr>
                                        <p:cTn id="43" dur="1000" fill="hold"/>
                                        <p:tgtEl>
                                          <p:spTgt spid="35"/>
                                        </p:tgtEl>
                                        <p:attrNameLst>
                                          <p:attrName>ppt_x</p:attrName>
                                        </p:attrNameLst>
                                      </p:cBhvr>
                                      <p:tavLst>
                                        <p:tav tm="0">
                                          <p:val>
                                            <p:strVal val="#ppt_x"/>
                                          </p:val>
                                        </p:tav>
                                        <p:tav tm="100000">
                                          <p:val>
                                            <p:strVal val="#ppt_x"/>
                                          </p:val>
                                        </p:tav>
                                      </p:tavLst>
                                    </p:anim>
                                    <p:anim calcmode="lin" valueType="num">
                                      <p:cBhvr>
                                        <p:cTn id="44" dur="1000" fill="hold"/>
                                        <p:tgtEl>
                                          <p:spTgt spid="35"/>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41"/>
                                        </p:tgtEl>
                                        <p:attrNameLst>
                                          <p:attrName>style.visibility</p:attrName>
                                        </p:attrNameLst>
                                      </p:cBhvr>
                                      <p:to>
                                        <p:strVal val="visible"/>
                                      </p:to>
                                    </p:set>
                                    <p:animEffect transition="in" filter="fade">
                                      <p:cBhvr>
                                        <p:cTn id="47" dur="1000"/>
                                        <p:tgtEl>
                                          <p:spTgt spid="41"/>
                                        </p:tgtEl>
                                      </p:cBhvr>
                                    </p:animEffect>
                                    <p:anim calcmode="lin" valueType="num">
                                      <p:cBhvr>
                                        <p:cTn id="48" dur="1000" fill="hold"/>
                                        <p:tgtEl>
                                          <p:spTgt spid="41"/>
                                        </p:tgtEl>
                                        <p:attrNameLst>
                                          <p:attrName>ppt_x</p:attrName>
                                        </p:attrNameLst>
                                      </p:cBhvr>
                                      <p:tavLst>
                                        <p:tav tm="0">
                                          <p:val>
                                            <p:strVal val="#ppt_x"/>
                                          </p:val>
                                        </p:tav>
                                        <p:tav tm="100000">
                                          <p:val>
                                            <p:strVal val="#ppt_x"/>
                                          </p:val>
                                        </p:tav>
                                      </p:tavLst>
                                    </p:anim>
                                    <p:anim calcmode="lin" valueType="num">
                                      <p:cBhvr>
                                        <p:cTn id="49"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par>
                    <p:cTn id="50" fill="hold" nodeType="clickPar">
                      <p:stCondLst>
                        <p:cond delay="indefinite"/>
                      </p:stCondLst>
                      <p:childTnLst>
                        <p:par>
                          <p:cTn id="51" fill="hold" nodeType="withGroup">
                            <p:stCondLst>
                              <p:cond delay="0"/>
                            </p:stCondLst>
                            <p:childTnLst>
                              <p:par>
                                <p:cTn id="52" presetID="6" presetClass="entr" presetSubtype="16" fill="hold" grpId="0" nodeType="clickEffect">
                                  <p:stCondLst>
                                    <p:cond delay="0"/>
                                  </p:stCondLst>
                                  <p:childTnLst>
                                    <p:set>
                                      <p:cBhvr>
                                        <p:cTn id="53" dur="1" fill="hold">
                                          <p:stCondLst>
                                            <p:cond delay="0"/>
                                          </p:stCondLst>
                                        </p:cTn>
                                        <p:tgtEl>
                                          <p:spTgt spid="4"/>
                                        </p:tgtEl>
                                        <p:attrNameLst>
                                          <p:attrName>style.visibility</p:attrName>
                                        </p:attrNameLst>
                                      </p:cBhvr>
                                      <p:to>
                                        <p:strVal val="visible"/>
                                      </p:to>
                                    </p:set>
                                    <p:animEffect transition="in" filter="circle(in)">
                                      <p:cBhvr>
                                        <p:cTn id="5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35" grpId="0"/>
      <p:bldP spid="39" grpId="0"/>
      <p:bldP spid="40" grpId="0"/>
      <p:bldP spid="41" grpId="0"/>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a:spLocks noChangeArrowheads="1"/>
          </p:cNvSpPr>
          <p:nvPr/>
        </p:nvSpPr>
        <p:spPr bwMode="auto">
          <a:xfrm>
            <a:off x="4124325" y="714375"/>
            <a:ext cx="3475038"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b="1" u="sng">
                <a:solidFill>
                  <a:srgbClr val="FF0000"/>
                </a:solidFill>
                <a:latin typeface="Times New Roman" panose="02020603050405020304" pitchFamily="18" charset="0"/>
                <a:cs typeface="Times New Roman" panose="02020603050405020304" pitchFamily="18" charset="0"/>
              </a:rPr>
              <a:t>Tài khoản sử dụng</a:t>
            </a:r>
            <a:endParaRPr lang="en-US" altLang="en-US" b="1">
              <a:solidFill>
                <a:srgbClr val="FF0000"/>
              </a:solidFill>
              <a:latin typeface="Times New Roman" panose="02020603050405020304" pitchFamily="18" charset="0"/>
              <a:cs typeface="Times New Roman" panose="02020603050405020304" pitchFamily="18" charset="0"/>
            </a:endParaRPr>
          </a:p>
        </p:txBody>
      </p:sp>
      <p:sp>
        <p:nvSpPr>
          <p:cNvPr id="31747" name="Rectangle 6"/>
          <p:cNvSpPr>
            <a:spLocks noChangeArrowheads="1"/>
          </p:cNvSpPr>
          <p:nvPr/>
        </p:nvSpPr>
        <p:spPr bwMode="auto">
          <a:xfrm>
            <a:off x="2387601" y="1484313"/>
            <a:ext cx="7237413" cy="451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685800">
              <a:spcBef>
                <a:spcPct val="20000"/>
              </a:spcBef>
              <a:buChar char="•"/>
              <a:tabLst>
                <a:tab pos="269875" algn="r"/>
                <a:tab pos="358775" algn="l"/>
              </a:tabLst>
              <a:defRPr sz="3200">
                <a:solidFill>
                  <a:schemeClr val="tx1"/>
                </a:solidFill>
                <a:latin typeface="Arial" panose="020B0604020202020204" pitchFamily="34" charset="0"/>
              </a:defRPr>
            </a:lvl1pPr>
            <a:lvl2pPr marL="742950" indent="-285750">
              <a:spcBef>
                <a:spcPct val="20000"/>
              </a:spcBef>
              <a:buChar char="–"/>
              <a:tabLst>
                <a:tab pos="269875" algn="r"/>
                <a:tab pos="358775" algn="l"/>
              </a:tabLst>
              <a:defRPr sz="2800">
                <a:solidFill>
                  <a:schemeClr val="tx1"/>
                </a:solidFill>
                <a:latin typeface="Arial" panose="020B0604020202020204" pitchFamily="34" charset="0"/>
              </a:defRPr>
            </a:lvl2pPr>
            <a:lvl3pPr marL="1143000" indent="-228600">
              <a:spcBef>
                <a:spcPct val="20000"/>
              </a:spcBef>
              <a:buChar char="•"/>
              <a:tabLst>
                <a:tab pos="269875" algn="r"/>
                <a:tab pos="358775" algn="l"/>
              </a:tabLst>
              <a:defRPr sz="2400">
                <a:solidFill>
                  <a:schemeClr val="tx1"/>
                </a:solidFill>
                <a:latin typeface="Arial" panose="020B0604020202020204" pitchFamily="34" charset="0"/>
              </a:defRPr>
            </a:lvl3pPr>
            <a:lvl4pPr marL="1600200" indent="-228600">
              <a:spcBef>
                <a:spcPct val="20000"/>
              </a:spcBef>
              <a:buChar char="–"/>
              <a:tabLst>
                <a:tab pos="269875" algn="r"/>
                <a:tab pos="358775" algn="l"/>
              </a:tabLst>
              <a:defRPr sz="2000">
                <a:solidFill>
                  <a:schemeClr val="tx1"/>
                </a:solidFill>
                <a:latin typeface="Arial" panose="020B0604020202020204" pitchFamily="34" charset="0"/>
              </a:defRPr>
            </a:lvl4pPr>
            <a:lvl5pPr marL="2057400" indent="-228600">
              <a:spcBef>
                <a:spcPct val="20000"/>
              </a:spcBef>
              <a:buChar char="»"/>
              <a:tabLst>
                <a:tab pos="269875" algn="r"/>
                <a:tab pos="3587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269875" algn="r"/>
                <a:tab pos="3587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269875" algn="r"/>
                <a:tab pos="3587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269875" algn="r"/>
                <a:tab pos="3587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269875" algn="r"/>
                <a:tab pos="358775" algn="l"/>
              </a:tabLst>
              <a:defRPr sz="2000">
                <a:solidFill>
                  <a:schemeClr val="tx1"/>
                </a:solidFill>
                <a:latin typeface="Arial" panose="020B0604020202020204" pitchFamily="34" charset="0"/>
              </a:defRPr>
            </a:lvl9pPr>
          </a:lstStyle>
          <a:p>
            <a:pPr algn="just">
              <a:lnSpc>
                <a:spcPct val="110000"/>
              </a:lnSpc>
              <a:spcBef>
                <a:spcPts val="200"/>
              </a:spcBef>
              <a:spcAft>
                <a:spcPts val="200"/>
              </a:spcAft>
              <a:buNone/>
            </a:pPr>
            <a:r>
              <a:rPr lang="en-US" altLang="en-US" sz="2400">
                <a:solidFill>
                  <a:srgbClr val="202020"/>
                </a:solidFill>
                <a:latin typeface="Times New Roman" panose="02020603050405020304" pitchFamily="18" charset="0"/>
                <a:cs typeface="Times New Roman" panose="02020603050405020304" pitchFamily="18" charset="0"/>
              </a:rPr>
              <a:t>TK 1112: Tiền mặt (Ngoại tệ)</a:t>
            </a:r>
          </a:p>
          <a:p>
            <a:pPr algn="just">
              <a:lnSpc>
                <a:spcPct val="110000"/>
              </a:lnSpc>
              <a:spcBef>
                <a:spcPts val="200"/>
              </a:spcBef>
              <a:spcAft>
                <a:spcPts val="200"/>
              </a:spcAft>
              <a:buNone/>
            </a:pPr>
            <a:r>
              <a:rPr lang="en-US" altLang="en-US" sz="2400">
                <a:solidFill>
                  <a:srgbClr val="202020"/>
                </a:solidFill>
                <a:latin typeface="Times New Roman" panose="02020603050405020304" pitchFamily="18" charset="0"/>
                <a:cs typeface="Times New Roman" panose="02020603050405020304" pitchFamily="18" charset="0"/>
              </a:rPr>
              <a:t>TK 1122: Tiền gửi ngân hàng (Ngoại tệ)</a:t>
            </a:r>
          </a:p>
          <a:p>
            <a:pPr algn="just">
              <a:lnSpc>
                <a:spcPct val="110000"/>
              </a:lnSpc>
              <a:spcBef>
                <a:spcPts val="200"/>
              </a:spcBef>
              <a:spcAft>
                <a:spcPts val="200"/>
              </a:spcAft>
              <a:buNone/>
            </a:pPr>
            <a:r>
              <a:rPr lang="en-US" altLang="en-US" sz="2400">
                <a:solidFill>
                  <a:srgbClr val="202020"/>
                </a:solidFill>
                <a:latin typeface="Times New Roman" panose="02020603050405020304" pitchFamily="18" charset="0"/>
                <a:cs typeface="Times New Roman" panose="02020603050405020304" pitchFamily="18" charset="0"/>
              </a:rPr>
              <a:t>TK 515: Doanh thu hoạt động tài chính</a:t>
            </a:r>
          </a:p>
          <a:p>
            <a:pPr algn="just">
              <a:lnSpc>
                <a:spcPct val="110000"/>
              </a:lnSpc>
              <a:spcBef>
                <a:spcPts val="200"/>
              </a:spcBef>
              <a:spcAft>
                <a:spcPts val="200"/>
              </a:spcAft>
              <a:buNone/>
            </a:pPr>
            <a:r>
              <a:rPr lang="en-US" altLang="en-US" sz="2400">
                <a:solidFill>
                  <a:srgbClr val="202020"/>
                </a:solidFill>
                <a:latin typeface="Times New Roman" panose="02020603050405020304" pitchFamily="18" charset="0"/>
                <a:cs typeface="Times New Roman" panose="02020603050405020304" pitchFamily="18" charset="0"/>
              </a:rPr>
              <a:t>TK 635: Chi phí hoạt động tài chính</a:t>
            </a:r>
          </a:p>
          <a:p>
            <a:pPr algn="just">
              <a:lnSpc>
                <a:spcPct val="110000"/>
              </a:lnSpc>
              <a:spcBef>
                <a:spcPts val="200"/>
              </a:spcBef>
              <a:spcAft>
                <a:spcPts val="200"/>
              </a:spcAft>
              <a:buNone/>
            </a:pPr>
            <a:r>
              <a:rPr lang="en-US" altLang="en-US" sz="2400">
                <a:solidFill>
                  <a:srgbClr val="202020"/>
                </a:solidFill>
                <a:latin typeface="Times New Roman" panose="02020603050405020304" pitchFamily="18" charset="0"/>
                <a:cs typeface="Times New Roman" panose="02020603050405020304" pitchFamily="18" charset="0"/>
              </a:rPr>
              <a:t>TK 131, 331, 341…..</a:t>
            </a:r>
          </a:p>
          <a:p>
            <a:pPr algn="just">
              <a:lnSpc>
                <a:spcPct val="110000"/>
              </a:lnSpc>
              <a:spcBef>
                <a:spcPts val="200"/>
              </a:spcBef>
              <a:spcAft>
                <a:spcPts val="200"/>
              </a:spcAft>
              <a:buNone/>
            </a:pPr>
            <a:r>
              <a:rPr lang="en-US" altLang="en-US" sz="2400">
                <a:solidFill>
                  <a:srgbClr val="202020"/>
                </a:solidFill>
                <a:latin typeface="Times New Roman" panose="02020603050405020304" pitchFamily="18" charset="0"/>
                <a:cs typeface="Times New Roman" panose="02020603050405020304" pitchFamily="18" charset="0"/>
              </a:rPr>
              <a:t>TK 413: Chênh lệch tỷ giá hối đoái</a:t>
            </a:r>
          </a:p>
          <a:p>
            <a:pPr algn="just">
              <a:lnSpc>
                <a:spcPct val="110000"/>
              </a:lnSpc>
              <a:spcBef>
                <a:spcPts val="200"/>
              </a:spcBef>
              <a:spcAft>
                <a:spcPts val="200"/>
              </a:spcAft>
              <a:buNone/>
            </a:pPr>
            <a:r>
              <a:rPr lang="en-US" altLang="en-US" sz="2400" i="1">
                <a:solidFill>
                  <a:srgbClr val="202020"/>
                </a:solidFill>
                <a:latin typeface="Times New Roman" panose="02020603050405020304" pitchFamily="18" charset="0"/>
                <a:cs typeface="Times New Roman" panose="02020603050405020304" pitchFamily="18" charset="0"/>
              </a:rPr>
              <a:t>TK 4131: Chênh lệch tỷ giá đánh giá lại các khoản mục tiền tệ có gốc ngoại tệ</a:t>
            </a:r>
          </a:p>
          <a:p>
            <a:pPr algn="just">
              <a:lnSpc>
                <a:spcPct val="110000"/>
              </a:lnSpc>
              <a:spcBef>
                <a:spcPts val="200"/>
              </a:spcBef>
              <a:spcAft>
                <a:spcPts val="200"/>
              </a:spcAft>
              <a:buNone/>
            </a:pPr>
            <a:r>
              <a:rPr lang="en-US" altLang="en-US" sz="2400" i="1">
                <a:solidFill>
                  <a:srgbClr val="202020"/>
                </a:solidFill>
                <a:latin typeface="Times New Roman" panose="02020603050405020304" pitchFamily="18" charset="0"/>
                <a:cs typeface="Times New Roman" panose="02020603050405020304" pitchFamily="18" charset="0"/>
              </a:rPr>
              <a:t>TK 4132: </a:t>
            </a:r>
            <a:r>
              <a:rPr lang="vi-VN" altLang="en-US" sz="2400" i="1">
                <a:solidFill>
                  <a:srgbClr val="202020"/>
                </a:solidFill>
                <a:latin typeface="Times New Roman" panose="02020603050405020304" pitchFamily="18" charset="0"/>
                <a:cs typeface="Times New Roman" panose="02020603050405020304" pitchFamily="18" charset="0"/>
              </a:rPr>
              <a:t>Chênh lệch tỷ giá hối đoái giai đoạn trước hoạt động</a:t>
            </a:r>
          </a:p>
        </p:txBody>
      </p:sp>
    </p:spTree>
    <p:extLst>
      <p:ext uri="{BB962C8B-B14F-4D97-AF65-F5344CB8AC3E}">
        <p14:creationId xmlns:p14="http://schemas.microsoft.com/office/powerpoint/2010/main" val="1752274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44"/>
          <p:cNvSpPr txBox="1"/>
          <p:nvPr/>
        </p:nvSpPr>
        <p:spPr>
          <a:xfrm>
            <a:off x="4000501" y="908051"/>
            <a:ext cx="6418263" cy="790575"/>
          </a:xfrm>
          <a:prstGeom prst="rect">
            <a:avLst/>
          </a:prstGeom>
        </p:spPr>
        <p:txBody>
          <a:bodyPr lIns="0" tIns="26034" rIns="0" bIns="0">
            <a:spAutoFit/>
          </a:bodyPr>
          <a:lstStyle/>
          <a:p>
            <a:pPr marL="12700">
              <a:spcBef>
                <a:spcPts val="204"/>
              </a:spcBef>
              <a:defRPr/>
            </a:pPr>
            <a:r>
              <a:rPr sz="2400" b="1" spc="5" dirty="0">
                <a:solidFill>
                  <a:srgbClr val="FF0000"/>
                </a:solidFill>
                <a:latin typeface="Times New Roman" panose="02020603050405020304" pitchFamily="18" charset="0"/>
                <a:cs typeface="Times New Roman" panose="02020603050405020304" pitchFamily="18" charset="0"/>
              </a:rPr>
              <a:t>Kế toán </a:t>
            </a:r>
            <a:r>
              <a:rPr sz="2400" b="1" spc="10" dirty="0">
                <a:solidFill>
                  <a:srgbClr val="FF0000"/>
                </a:solidFill>
                <a:latin typeface="Times New Roman" panose="02020603050405020304" pitchFamily="18" charset="0"/>
                <a:cs typeface="Times New Roman" panose="02020603050405020304" pitchFamily="18" charset="0"/>
              </a:rPr>
              <a:t>chênh </a:t>
            </a:r>
            <a:r>
              <a:rPr sz="2400" b="1" spc="5" dirty="0">
                <a:solidFill>
                  <a:srgbClr val="FF0000"/>
                </a:solidFill>
                <a:latin typeface="Times New Roman" panose="02020603050405020304" pitchFamily="18" charset="0"/>
                <a:cs typeface="Times New Roman" panose="02020603050405020304" pitchFamily="18" charset="0"/>
              </a:rPr>
              <a:t>lệch TGHĐ phát sinh </a:t>
            </a:r>
            <a:r>
              <a:rPr sz="2400" b="1" spc="5" dirty="0" err="1">
                <a:solidFill>
                  <a:srgbClr val="FF0000"/>
                </a:solidFill>
                <a:latin typeface="Times New Roman" panose="02020603050405020304" pitchFamily="18" charset="0"/>
                <a:cs typeface="Times New Roman" panose="02020603050405020304" pitchFamily="18" charset="0"/>
              </a:rPr>
              <a:t>trong</a:t>
            </a:r>
            <a:r>
              <a:rPr sz="2400" b="1" spc="50" dirty="0">
                <a:solidFill>
                  <a:srgbClr val="FF0000"/>
                </a:solidFill>
                <a:latin typeface="Times New Roman" panose="02020603050405020304" pitchFamily="18" charset="0"/>
                <a:cs typeface="Times New Roman" panose="02020603050405020304" pitchFamily="18" charset="0"/>
              </a:rPr>
              <a:t> </a:t>
            </a:r>
            <a:r>
              <a:rPr sz="2400" b="1" spc="5" dirty="0" err="1">
                <a:solidFill>
                  <a:srgbClr val="FF0000"/>
                </a:solidFill>
                <a:latin typeface="Times New Roman" panose="02020603050405020304" pitchFamily="18" charset="0"/>
                <a:cs typeface="Times New Roman" panose="02020603050405020304" pitchFamily="18" charset="0"/>
              </a:rPr>
              <a:t>kỳ</a:t>
            </a:r>
            <a:endParaRPr lang="en-US" sz="2400" dirty="0">
              <a:solidFill>
                <a:srgbClr val="FF0000"/>
              </a:solidFill>
              <a:latin typeface="Times New Roman" panose="02020603050405020304" pitchFamily="18" charset="0"/>
              <a:cs typeface="Times New Roman" panose="02020603050405020304" pitchFamily="18" charset="0"/>
            </a:endParaRPr>
          </a:p>
          <a:p>
            <a:pPr marL="12700">
              <a:spcBef>
                <a:spcPts val="204"/>
              </a:spcBef>
              <a:defRPr/>
            </a:pPr>
            <a:r>
              <a:rPr lang="en-US" sz="2400" b="1" spc="20" dirty="0">
                <a:solidFill>
                  <a:srgbClr val="FF0000"/>
                </a:solidFill>
                <a:latin typeface="Times New Roman" panose="02020603050405020304" pitchFamily="18" charset="0"/>
                <a:cs typeface="Times New Roman" panose="02020603050405020304" pitchFamily="18" charset="0"/>
              </a:rPr>
              <a:t>MUA HÀNG</a:t>
            </a:r>
            <a:endParaRPr sz="2400" dirty="0">
              <a:solidFill>
                <a:srgbClr val="FF0000"/>
              </a:solidFill>
              <a:latin typeface="Times New Roman" panose="02020603050405020304" pitchFamily="18" charset="0"/>
              <a:cs typeface="Times New Roman" panose="02020603050405020304" pitchFamily="18" charset="0"/>
            </a:endParaRPr>
          </a:p>
        </p:txBody>
      </p:sp>
      <p:sp>
        <p:nvSpPr>
          <p:cNvPr id="6" name="Rectangle 5"/>
          <p:cNvSpPr/>
          <p:nvPr/>
        </p:nvSpPr>
        <p:spPr>
          <a:xfrm>
            <a:off x="2387601" y="1989138"/>
            <a:ext cx="7923213" cy="3211512"/>
          </a:xfrm>
          <a:prstGeom prst="rect">
            <a:avLst/>
          </a:prstGeom>
        </p:spPr>
        <p:txBody>
          <a:bodyPr>
            <a:spAutoFit/>
          </a:bodyPr>
          <a:lstStyle/>
          <a:p>
            <a:pPr marL="12700">
              <a:spcBef>
                <a:spcPts val="270"/>
              </a:spcBef>
              <a:defRPr/>
            </a:pPr>
            <a:r>
              <a:rPr lang="en-US" sz="2800" b="1" spc="-55" dirty="0">
                <a:solidFill>
                  <a:srgbClr val="0000FF"/>
                </a:solidFill>
                <a:latin typeface="Times New Roman" panose="02020603050405020304" pitchFamily="18" charset="0"/>
                <a:cs typeface="Times New Roman" panose="02020603050405020304" pitchFamily="18" charset="0"/>
              </a:rPr>
              <a:t>TH1: </a:t>
            </a:r>
            <a:r>
              <a:rPr lang="en-US" sz="2800" b="1" spc="-20" dirty="0" err="1">
                <a:solidFill>
                  <a:srgbClr val="0000FF"/>
                </a:solidFill>
                <a:latin typeface="Times New Roman" panose="02020603050405020304" pitchFamily="18" charset="0"/>
                <a:cs typeface="Times New Roman" panose="02020603050405020304" pitchFamily="18" charset="0"/>
              </a:rPr>
              <a:t>Mua</a:t>
            </a:r>
            <a:r>
              <a:rPr lang="en-US" sz="2800" b="1" spc="-20" dirty="0">
                <a:solidFill>
                  <a:srgbClr val="0000FF"/>
                </a:solidFill>
                <a:latin typeface="Times New Roman" panose="02020603050405020304" pitchFamily="18" charset="0"/>
                <a:cs typeface="Times New Roman" panose="02020603050405020304" pitchFamily="18" charset="0"/>
              </a:rPr>
              <a:t> </a:t>
            </a:r>
            <a:r>
              <a:rPr lang="en-US" sz="2800" b="1" spc="-60" dirty="0" err="1">
                <a:solidFill>
                  <a:srgbClr val="0000FF"/>
                </a:solidFill>
                <a:latin typeface="Times New Roman" panose="02020603050405020304" pitchFamily="18" charset="0"/>
                <a:cs typeface="Times New Roman" panose="02020603050405020304" pitchFamily="18" charset="0"/>
              </a:rPr>
              <a:t>hàng</a:t>
            </a:r>
            <a:r>
              <a:rPr lang="en-US" sz="2800" b="1" spc="-60" dirty="0">
                <a:solidFill>
                  <a:srgbClr val="0000FF"/>
                </a:solidFill>
                <a:latin typeface="Times New Roman" panose="02020603050405020304" pitchFamily="18" charset="0"/>
                <a:cs typeface="Times New Roman" panose="02020603050405020304" pitchFamily="18" charset="0"/>
              </a:rPr>
              <a:t> </a:t>
            </a:r>
            <a:r>
              <a:rPr lang="en-US" sz="2800" b="1" spc="-25" dirty="0" err="1">
                <a:solidFill>
                  <a:srgbClr val="0000FF"/>
                </a:solidFill>
                <a:latin typeface="Times New Roman" panose="02020603050405020304" pitchFamily="18" charset="0"/>
                <a:cs typeface="Times New Roman" panose="02020603050405020304" pitchFamily="18" charset="0"/>
              </a:rPr>
              <a:t>trả</a:t>
            </a:r>
            <a:r>
              <a:rPr lang="en-US" sz="2800" b="1" spc="-25" dirty="0">
                <a:solidFill>
                  <a:srgbClr val="0000FF"/>
                </a:solidFill>
                <a:latin typeface="Times New Roman" panose="02020603050405020304" pitchFamily="18" charset="0"/>
                <a:cs typeface="Times New Roman" panose="02020603050405020304" pitchFamily="18" charset="0"/>
              </a:rPr>
              <a:t> </a:t>
            </a:r>
            <a:r>
              <a:rPr lang="en-US" sz="2800" b="1" spc="-55" dirty="0" err="1">
                <a:solidFill>
                  <a:srgbClr val="0000FF"/>
                </a:solidFill>
                <a:latin typeface="Times New Roman" panose="02020603050405020304" pitchFamily="18" charset="0"/>
                <a:cs typeface="Times New Roman" panose="02020603050405020304" pitchFamily="18" charset="0"/>
              </a:rPr>
              <a:t>ngoại</a:t>
            </a:r>
            <a:r>
              <a:rPr lang="en-US" sz="2800" b="1" spc="-55" dirty="0">
                <a:solidFill>
                  <a:srgbClr val="0000FF"/>
                </a:solidFill>
                <a:latin typeface="Times New Roman" panose="02020603050405020304" pitchFamily="18" charset="0"/>
                <a:cs typeface="Times New Roman" panose="02020603050405020304" pitchFamily="18" charset="0"/>
              </a:rPr>
              <a:t> </a:t>
            </a:r>
            <a:r>
              <a:rPr lang="en-US" sz="2800" b="1" spc="-25" dirty="0" err="1">
                <a:solidFill>
                  <a:srgbClr val="0000FF"/>
                </a:solidFill>
                <a:latin typeface="Times New Roman" panose="02020603050405020304" pitchFamily="18" charset="0"/>
                <a:cs typeface="Times New Roman" panose="02020603050405020304" pitchFamily="18" charset="0"/>
              </a:rPr>
              <a:t>tệ</a:t>
            </a:r>
            <a:r>
              <a:rPr lang="en-US" sz="2800" b="1" spc="-25" dirty="0">
                <a:solidFill>
                  <a:srgbClr val="0000FF"/>
                </a:solidFill>
                <a:latin typeface="Times New Roman" panose="02020603050405020304" pitchFamily="18" charset="0"/>
                <a:cs typeface="Times New Roman" panose="02020603050405020304" pitchFamily="18" charset="0"/>
              </a:rPr>
              <a:t> </a:t>
            </a:r>
            <a:r>
              <a:rPr lang="en-US" sz="2800" b="1" spc="-70" dirty="0" err="1">
                <a:solidFill>
                  <a:srgbClr val="0000FF"/>
                </a:solidFill>
                <a:latin typeface="Times New Roman" panose="02020603050405020304" pitchFamily="18" charset="0"/>
                <a:cs typeface="Times New Roman" panose="02020603050405020304" pitchFamily="18" charset="0"/>
              </a:rPr>
              <a:t>có</a:t>
            </a:r>
            <a:r>
              <a:rPr lang="en-US" sz="2800" b="1" spc="-90" dirty="0">
                <a:solidFill>
                  <a:srgbClr val="0000FF"/>
                </a:solidFill>
                <a:latin typeface="Times New Roman" panose="02020603050405020304" pitchFamily="18" charset="0"/>
                <a:cs typeface="Times New Roman" panose="02020603050405020304" pitchFamily="18" charset="0"/>
              </a:rPr>
              <a:t> </a:t>
            </a:r>
            <a:r>
              <a:rPr lang="en-US" sz="2800" b="1" spc="-60" dirty="0" err="1">
                <a:solidFill>
                  <a:srgbClr val="0000FF"/>
                </a:solidFill>
                <a:latin typeface="Times New Roman" panose="02020603050405020304" pitchFamily="18" charset="0"/>
                <a:cs typeface="Times New Roman" panose="02020603050405020304" pitchFamily="18" charset="0"/>
              </a:rPr>
              <a:t>sẵn</a:t>
            </a:r>
            <a:r>
              <a:rPr lang="en-US" sz="2800" b="1" spc="-60" dirty="0">
                <a:solidFill>
                  <a:srgbClr val="0000FF"/>
                </a:solidFill>
                <a:latin typeface="Times New Roman" panose="02020603050405020304" pitchFamily="18" charset="0"/>
                <a:cs typeface="Times New Roman" panose="02020603050405020304" pitchFamily="18" charset="0"/>
              </a:rPr>
              <a:t>:</a:t>
            </a:r>
          </a:p>
          <a:p>
            <a:pPr marL="12700">
              <a:spcBef>
                <a:spcPts val="270"/>
              </a:spcBef>
              <a:defRPr/>
            </a:pPr>
            <a:endParaRPr lang="en-US" sz="2800" dirty="0">
              <a:latin typeface="Times New Roman" panose="02020603050405020304" pitchFamily="18" charset="0"/>
              <a:cs typeface="Times New Roman" panose="02020603050405020304" pitchFamily="18" charset="0"/>
            </a:endParaRPr>
          </a:p>
          <a:p>
            <a:pPr marL="280670">
              <a:spcBef>
                <a:spcPts val="60"/>
              </a:spcBef>
              <a:defRPr/>
            </a:pPr>
            <a:r>
              <a:rPr lang="en-US" sz="2800" spc="-55" dirty="0" err="1">
                <a:solidFill>
                  <a:srgbClr val="191919"/>
                </a:solidFill>
                <a:latin typeface="Times New Roman" panose="02020603050405020304" pitchFamily="18" charset="0"/>
                <a:cs typeface="Times New Roman" panose="02020603050405020304" pitchFamily="18" charset="0"/>
              </a:rPr>
              <a:t>Nợ</a:t>
            </a:r>
            <a:r>
              <a:rPr lang="en-US" sz="2800" spc="-55" dirty="0">
                <a:solidFill>
                  <a:srgbClr val="191919"/>
                </a:solidFill>
                <a:latin typeface="Times New Roman" panose="02020603050405020304" pitchFamily="18" charset="0"/>
                <a:cs typeface="Times New Roman" panose="02020603050405020304" pitchFamily="18" charset="0"/>
              </a:rPr>
              <a:t> TK </a:t>
            </a:r>
            <a:r>
              <a:rPr lang="en-US" sz="2800" spc="-30" dirty="0">
                <a:solidFill>
                  <a:srgbClr val="191919"/>
                </a:solidFill>
                <a:latin typeface="Times New Roman" panose="02020603050405020304" pitchFamily="18" charset="0"/>
                <a:cs typeface="Times New Roman" panose="02020603050405020304" pitchFamily="18" charset="0"/>
              </a:rPr>
              <a:t>152,156: </a:t>
            </a:r>
            <a:r>
              <a:rPr lang="en-US" sz="2800" spc="-95" dirty="0">
                <a:solidFill>
                  <a:srgbClr val="191919"/>
                </a:solidFill>
                <a:latin typeface="Times New Roman" panose="02020603050405020304" pitchFamily="18" charset="0"/>
                <a:cs typeface="Times New Roman" panose="02020603050405020304" pitchFamily="18" charset="0"/>
              </a:rPr>
              <a:t>TGGDTT </a:t>
            </a:r>
            <a:r>
              <a:rPr lang="en-US" sz="2800" spc="-45" dirty="0">
                <a:solidFill>
                  <a:srgbClr val="191919"/>
                </a:solidFill>
                <a:latin typeface="Times New Roman" panose="02020603050405020304" pitchFamily="18" charset="0"/>
                <a:cs typeface="Times New Roman" panose="02020603050405020304" pitchFamily="18" charset="0"/>
              </a:rPr>
              <a:t>(TỶ </a:t>
            </a:r>
            <a:r>
              <a:rPr lang="en-US" sz="2800" spc="-60" dirty="0">
                <a:solidFill>
                  <a:srgbClr val="191919"/>
                </a:solidFill>
                <a:latin typeface="Times New Roman" panose="02020603050405020304" pitchFamily="18" charset="0"/>
                <a:cs typeface="Times New Roman" panose="02020603050405020304" pitchFamily="18" charset="0"/>
              </a:rPr>
              <a:t>GIÁ</a:t>
            </a:r>
            <a:r>
              <a:rPr lang="en-US" sz="2800" spc="-125" dirty="0">
                <a:solidFill>
                  <a:srgbClr val="191919"/>
                </a:solidFill>
                <a:latin typeface="Times New Roman" panose="02020603050405020304" pitchFamily="18" charset="0"/>
                <a:cs typeface="Times New Roman" panose="02020603050405020304" pitchFamily="18" charset="0"/>
              </a:rPr>
              <a:t> </a:t>
            </a:r>
            <a:r>
              <a:rPr lang="en-US" sz="2800" spc="-35" dirty="0">
                <a:solidFill>
                  <a:srgbClr val="191919"/>
                </a:solidFill>
                <a:latin typeface="Times New Roman" panose="02020603050405020304" pitchFamily="18" charset="0"/>
                <a:cs typeface="Times New Roman" panose="02020603050405020304" pitchFamily="18" charset="0"/>
              </a:rPr>
              <a:t>MUA)</a:t>
            </a:r>
            <a:endParaRPr lang="en-US" sz="2800" dirty="0">
              <a:solidFill>
                <a:srgbClr val="191919"/>
              </a:solidFill>
              <a:latin typeface="Times New Roman" panose="02020603050405020304" pitchFamily="18" charset="0"/>
              <a:cs typeface="Times New Roman" panose="02020603050405020304" pitchFamily="18" charset="0"/>
            </a:endParaRPr>
          </a:p>
          <a:p>
            <a:pPr marL="280670">
              <a:spcBef>
                <a:spcPts val="215"/>
              </a:spcBef>
              <a:defRPr/>
            </a:pPr>
            <a:r>
              <a:rPr lang="en-US" sz="2800" spc="-55" dirty="0" err="1">
                <a:solidFill>
                  <a:srgbClr val="191919"/>
                </a:solidFill>
                <a:latin typeface="Times New Roman" panose="02020603050405020304" pitchFamily="18" charset="0"/>
                <a:cs typeface="Times New Roman" panose="02020603050405020304" pitchFamily="18" charset="0"/>
              </a:rPr>
              <a:t>Nợ</a:t>
            </a:r>
            <a:r>
              <a:rPr lang="en-US" sz="2800" spc="-55" dirty="0">
                <a:solidFill>
                  <a:srgbClr val="191919"/>
                </a:solidFill>
                <a:latin typeface="Times New Roman" panose="02020603050405020304" pitchFamily="18" charset="0"/>
                <a:cs typeface="Times New Roman" panose="02020603050405020304" pitchFamily="18" charset="0"/>
              </a:rPr>
              <a:t> TK </a:t>
            </a:r>
            <a:r>
              <a:rPr lang="en-US" sz="2800" spc="-35" dirty="0">
                <a:solidFill>
                  <a:srgbClr val="191919"/>
                </a:solidFill>
                <a:latin typeface="Times New Roman" panose="02020603050405020304" pitchFamily="18" charset="0"/>
                <a:cs typeface="Times New Roman" panose="02020603050405020304" pitchFamily="18" charset="0"/>
              </a:rPr>
              <a:t>635 (</a:t>
            </a:r>
            <a:r>
              <a:rPr lang="en-US" sz="2800" spc="-35" dirty="0" err="1">
                <a:solidFill>
                  <a:srgbClr val="191919"/>
                </a:solidFill>
                <a:latin typeface="Times New Roman" panose="02020603050405020304" pitchFamily="18" charset="0"/>
                <a:cs typeface="Times New Roman" panose="02020603050405020304" pitchFamily="18" charset="0"/>
              </a:rPr>
              <a:t>hoặc</a:t>
            </a:r>
            <a:r>
              <a:rPr lang="en-US" sz="2800" spc="-35" dirty="0">
                <a:solidFill>
                  <a:srgbClr val="191919"/>
                </a:solidFill>
                <a:latin typeface="Times New Roman" panose="02020603050405020304" pitchFamily="18" charset="0"/>
                <a:cs typeface="Times New Roman" panose="02020603050405020304" pitchFamily="18" charset="0"/>
              </a:rPr>
              <a:t> </a:t>
            </a:r>
            <a:r>
              <a:rPr lang="en-US" sz="2800" spc="-35" dirty="0" err="1">
                <a:solidFill>
                  <a:srgbClr val="191919"/>
                </a:solidFill>
                <a:latin typeface="Times New Roman" panose="02020603050405020304" pitchFamily="18" charset="0"/>
                <a:cs typeface="Times New Roman" panose="02020603050405020304" pitchFamily="18" charset="0"/>
              </a:rPr>
              <a:t>Có</a:t>
            </a:r>
            <a:r>
              <a:rPr lang="en-US" sz="2800" spc="-35" dirty="0">
                <a:solidFill>
                  <a:srgbClr val="191919"/>
                </a:solidFill>
                <a:latin typeface="Times New Roman" panose="02020603050405020304" pitchFamily="18" charset="0"/>
                <a:cs typeface="Times New Roman" panose="02020603050405020304" pitchFamily="18" charset="0"/>
              </a:rPr>
              <a:t> TK</a:t>
            </a:r>
            <a:r>
              <a:rPr lang="en-US" sz="2800" spc="-65" dirty="0">
                <a:solidFill>
                  <a:srgbClr val="191919"/>
                </a:solidFill>
                <a:latin typeface="Times New Roman" panose="02020603050405020304" pitchFamily="18" charset="0"/>
                <a:cs typeface="Times New Roman" panose="02020603050405020304" pitchFamily="18" charset="0"/>
              </a:rPr>
              <a:t> </a:t>
            </a:r>
            <a:r>
              <a:rPr lang="en-US" sz="2800" spc="-30" dirty="0">
                <a:solidFill>
                  <a:srgbClr val="191919"/>
                </a:solidFill>
                <a:latin typeface="Times New Roman" panose="02020603050405020304" pitchFamily="18" charset="0"/>
                <a:cs typeface="Times New Roman" panose="02020603050405020304" pitchFamily="18" charset="0"/>
              </a:rPr>
              <a:t>515): </a:t>
            </a:r>
            <a:r>
              <a:rPr lang="en-US" sz="2800" spc="-30" dirty="0" err="1">
                <a:solidFill>
                  <a:srgbClr val="191919"/>
                </a:solidFill>
                <a:latin typeface="Times New Roman" panose="02020603050405020304" pitchFamily="18" charset="0"/>
                <a:cs typeface="Times New Roman" panose="02020603050405020304" pitchFamily="18" charset="0"/>
              </a:rPr>
              <a:t>Chênh</a:t>
            </a:r>
            <a:r>
              <a:rPr lang="en-US" sz="2800" spc="-30" dirty="0">
                <a:solidFill>
                  <a:srgbClr val="191919"/>
                </a:solidFill>
                <a:latin typeface="Times New Roman" panose="02020603050405020304" pitchFamily="18" charset="0"/>
                <a:cs typeface="Times New Roman" panose="02020603050405020304" pitchFamily="18" charset="0"/>
              </a:rPr>
              <a:t> </a:t>
            </a:r>
            <a:r>
              <a:rPr lang="en-US" sz="2800" spc="-30" dirty="0" err="1">
                <a:solidFill>
                  <a:srgbClr val="191919"/>
                </a:solidFill>
                <a:latin typeface="Times New Roman" panose="02020603050405020304" pitchFamily="18" charset="0"/>
                <a:cs typeface="Times New Roman" panose="02020603050405020304" pitchFamily="18" charset="0"/>
              </a:rPr>
              <a:t>lệch</a:t>
            </a:r>
            <a:r>
              <a:rPr lang="en-US" sz="2800" spc="-30" dirty="0">
                <a:solidFill>
                  <a:srgbClr val="191919"/>
                </a:solidFill>
                <a:latin typeface="Times New Roman" panose="02020603050405020304" pitchFamily="18" charset="0"/>
                <a:cs typeface="Times New Roman" panose="02020603050405020304" pitchFamily="18" charset="0"/>
              </a:rPr>
              <a:t> TGHĐ </a:t>
            </a:r>
            <a:r>
              <a:rPr lang="en-US" sz="2800" spc="-30" dirty="0" err="1">
                <a:solidFill>
                  <a:srgbClr val="191919"/>
                </a:solidFill>
                <a:latin typeface="Times New Roman" panose="02020603050405020304" pitchFamily="18" charset="0"/>
                <a:cs typeface="Times New Roman" panose="02020603050405020304" pitchFamily="18" charset="0"/>
              </a:rPr>
              <a:t>lỗ</a:t>
            </a:r>
            <a:r>
              <a:rPr lang="en-US" sz="2800" spc="-30" dirty="0">
                <a:solidFill>
                  <a:srgbClr val="191919"/>
                </a:solidFill>
                <a:latin typeface="Times New Roman" panose="02020603050405020304" pitchFamily="18" charset="0"/>
                <a:cs typeface="Times New Roman" panose="02020603050405020304" pitchFamily="18" charset="0"/>
              </a:rPr>
              <a:t> (</a:t>
            </a:r>
            <a:r>
              <a:rPr lang="en-US" sz="2800" spc="-30" dirty="0" err="1">
                <a:solidFill>
                  <a:srgbClr val="191919"/>
                </a:solidFill>
                <a:latin typeface="Times New Roman" panose="02020603050405020304" pitchFamily="18" charset="0"/>
                <a:cs typeface="Times New Roman" panose="02020603050405020304" pitchFamily="18" charset="0"/>
              </a:rPr>
              <a:t>hoặc</a:t>
            </a:r>
            <a:r>
              <a:rPr lang="en-US" sz="2800" spc="-30" dirty="0">
                <a:solidFill>
                  <a:srgbClr val="191919"/>
                </a:solidFill>
                <a:latin typeface="Times New Roman" panose="02020603050405020304" pitchFamily="18" charset="0"/>
                <a:cs typeface="Times New Roman" panose="02020603050405020304" pitchFamily="18" charset="0"/>
              </a:rPr>
              <a:t> </a:t>
            </a:r>
            <a:r>
              <a:rPr lang="en-US" sz="2800" spc="-30" dirty="0" err="1">
                <a:solidFill>
                  <a:srgbClr val="191919"/>
                </a:solidFill>
                <a:latin typeface="Times New Roman" panose="02020603050405020304" pitchFamily="18" charset="0"/>
                <a:cs typeface="Times New Roman" panose="02020603050405020304" pitchFamily="18" charset="0"/>
              </a:rPr>
              <a:t>lãi</a:t>
            </a:r>
            <a:r>
              <a:rPr lang="en-US" sz="2800" spc="-30" dirty="0">
                <a:solidFill>
                  <a:srgbClr val="191919"/>
                </a:solidFill>
                <a:latin typeface="Times New Roman" panose="02020603050405020304" pitchFamily="18" charset="0"/>
                <a:cs typeface="Times New Roman" panose="02020603050405020304" pitchFamily="18" charset="0"/>
              </a:rPr>
              <a:t>)</a:t>
            </a:r>
            <a:endParaRPr lang="en-US" sz="2800" dirty="0">
              <a:solidFill>
                <a:srgbClr val="191919"/>
              </a:solidFill>
              <a:latin typeface="Times New Roman" panose="02020603050405020304" pitchFamily="18" charset="0"/>
              <a:cs typeface="Times New Roman" panose="02020603050405020304" pitchFamily="18" charset="0"/>
            </a:endParaRPr>
          </a:p>
          <a:p>
            <a:pPr marL="280670">
              <a:spcBef>
                <a:spcPts val="219"/>
              </a:spcBef>
              <a:defRPr/>
            </a:pPr>
            <a:r>
              <a:rPr lang="en-US" sz="2800" spc="-80" dirty="0">
                <a:solidFill>
                  <a:srgbClr val="191919"/>
                </a:solidFill>
                <a:latin typeface="Times New Roman" panose="02020603050405020304" pitchFamily="18" charset="0"/>
                <a:cs typeface="Times New Roman" panose="02020603050405020304" pitchFamily="18" charset="0"/>
              </a:rPr>
              <a:t>	</a:t>
            </a:r>
            <a:r>
              <a:rPr lang="en-US" sz="2800" spc="-80" dirty="0" err="1">
                <a:solidFill>
                  <a:srgbClr val="191919"/>
                </a:solidFill>
                <a:latin typeface="Times New Roman" panose="02020603050405020304" pitchFamily="18" charset="0"/>
                <a:cs typeface="Times New Roman" panose="02020603050405020304" pitchFamily="18" charset="0"/>
              </a:rPr>
              <a:t>Có</a:t>
            </a:r>
            <a:r>
              <a:rPr lang="en-US" sz="2800" spc="-80" dirty="0">
                <a:solidFill>
                  <a:srgbClr val="191919"/>
                </a:solidFill>
                <a:latin typeface="Times New Roman" panose="02020603050405020304" pitchFamily="18" charset="0"/>
                <a:cs typeface="Times New Roman" panose="02020603050405020304" pitchFamily="18" charset="0"/>
              </a:rPr>
              <a:t> TK </a:t>
            </a:r>
            <a:r>
              <a:rPr lang="en-US" sz="2800" spc="-30" dirty="0">
                <a:solidFill>
                  <a:srgbClr val="191919"/>
                </a:solidFill>
                <a:latin typeface="Times New Roman" panose="02020603050405020304" pitchFamily="18" charset="0"/>
                <a:cs typeface="Times New Roman" panose="02020603050405020304" pitchFamily="18" charset="0"/>
              </a:rPr>
              <a:t>1112,1122: </a:t>
            </a:r>
            <a:r>
              <a:rPr lang="en-US" sz="2800" spc="20" dirty="0" err="1">
                <a:solidFill>
                  <a:srgbClr val="191919"/>
                </a:solidFill>
                <a:latin typeface="Times New Roman" panose="02020603050405020304" pitchFamily="18" charset="0"/>
                <a:cs typeface="Times New Roman" panose="02020603050405020304" pitchFamily="18" charset="0"/>
              </a:rPr>
              <a:t>Tỷ</a:t>
            </a:r>
            <a:r>
              <a:rPr lang="en-US" sz="2800" spc="-114" dirty="0">
                <a:solidFill>
                  <a:srgbClr val="191919"/>
                </a:solidFill>
                <a:latin typeface="Times New Roman" panose="02020603050405020304" pitchFamily="18" charset="0"/>
                <a:cs typeface="Times New Roman" panose="02020603050405020304" pitchFamily="18" charset="0"/>
              </a:rPr>
              <a:t> </a:t>
            </a:r>
            <a:r>
              <a:rPr lang="en-US" sz="2800" spc="-35" dirty="0" err="1">
                <a:solidFill>
                  <a:srgbClr val="191919"/>
                </a:solidFill>
                <a:latin typeface="Times New Roman" panose="02020603050405020304" pitchFamily="18" charset="0"/>
                <a:cs typeface="Times New Roman" panose="02020603050405020304" pitchFamily="18" charset="0"/>
              </a:rPr>
              <a:t>giá</a:t>
            </a:r>
            <a:r>
              <a:rPr lang="en-US" sz="2800" spc="-35" dirty="0">
                <a:solidFill>
                  <a:srgbClr val="191919"/>
                </a:solidFill>
                <a:latin typeface="Times New Roman" panose="02020603050405020304" pitchFamily="18" charset="0"/>
                <a:cs typeface="Times New Roman" panose="02020603050405020304" pitchFamily="18" charset="0"/>
              </a:rPr>
              <a:t> </a:t>
            </a:r>
            <a:r>
              <a:rPr lang="en-US" sz="2800" spc="-35" dirty="0" err="1">
                <a:solidFill>
                  <a:srgbClr val="191919"/>
                </a:solidFill>
                <a:latin typeface="Times New Roman" panose="02020603050405020304" pitchFamily="18" charset="0"/>
                <a:cs typeface="Times New Roman" panose="02020603050405020304" pitchFamily="18" charset="0"/>
              </a:rPr>
              <a:t>ghi</a:t>
            </a:r>
            <a:r>
              <a:rPr lang="en-US" sz="2800" spc="-35" dirty="0">
                <a:solidFill>
                  <a:srgbClr val="191919"/>
                </a:solidFill>
                <a:latin typeface="Times New Roman" panose="02020603050405020304" pitchFamily="18" charset="0"/>
                <a:cs typeface="Times New Roman" panose="02020603050405020304" pitchFamily="18" charset="0"/>
              </a:rPr>
              <a:t> </a:t>
            </a:r>
            <a:r>
              <a:rPr lang="en-US" sz="2800" spc="-35" dirty="0" err="1">
                <a:solidFill>
                  <a:srgbClr val="191919"/>
                </a:solidFill>
                <a:latin typeface="Times New Roman" panose="02020603050405020304" pitchFamily="18" charset="0"/>
                <a:cs typeface="Times New Roman" panose="02020603050405020304" pitchFamily="18" charset="0"/>
              </a:rPr>
              <a:t>sổ</a:t>
            </a:r>
            <a:r>
              <a:rPr lang="en-US" sz="2800" spc="-35" dirty="0">
                <a:solidFill>
                  <a:srgbClr val="191919"/>
                </a:solidFill>
                <a:latin typeface="Times New Roman" panose="02020603050405020304" pitchFamily="18" charset="0"/>
                <a:cs typeface="Times New Roman" panose="02020603050405020304" pitchFamily="18" charset="0"/>
              </a:rPr>
              <a:t> (</a:t>
            </a:r>
            <a:r>
              <a:rPr lang="en-US" sz="2800" spc="-35" dirty="0" err="1">
                <a:solidFill>
                  <a:srgbClr val="191919"/>
                </a:solidFill>
                <a:latin typeface="Times New Roman" panose="02020603050405020304" pitchFamily="18" charset="0"/>
                <a:cs typeface="Times New Roman" panose="02020603050405020304" pitchFamily="18" charset="0"/>
              </a:rPr>
              <a:t>bình</a:t>
            </a:r>
            <a:r>
              <a:rPr lang="en-US" sz="2800" spc="-35" dirty="0">
                <a:solidFill>
                  <a:srgbClr val="191919"/>
                </a:solidFill>
                <a:latin typeface="Times New Roman" panose="02020603050405020304" pitchFamily="18" charset="0"/>
                <a:cs typeface="Times New Roman" panose="02020603050405020304" pitchFamily="18" charset="0"/>
              </a:rPr>
              <a:t> </a:t>
            </a:r>
            <a:r>
              <a:rPr lang="en-US" sz="2800" spc="-35" dirty="0" err="1">
                <a:solidFill>
                  <a:srgbClr val="191919"/>
                </a:solidFill>
                <a:latin typeface="Times New Roman" panose="02020603050405020304" pitchFamily="18" charset="0"/>
                <a:cs typeface="Times New Roman" panose="02020603050405020304" pitchFamily="18" charset="0"/>
              </a:rPr>
              <a:t>quân</a:t>
            </a:r>
            <a:r>
              <a:rPr lang="en-US" sz="2800" spc="-35" dirty="0">
                <a:solidFill>
                  <a:srgbClr val="191919"/>
                </a:solidFill>
                <a:latin typeface="Times New Roman" panose="02020603050405020304" pitchFamily="18" charset="0"/>
                <a:cs typeface="Times New Roman" panose="02020603050405020304" pitchFamily="18" charset="0"/>
              </a:rPr>
              <a:t> </a:t>
            </a:r>
            <a:r>
              <a:rPr lang="en-US" sz="2800" spc="-35" dirty="0" err="1">
                <a:solidFill>
                  <a:srgbClr val="191919"/>
                </a:solidFill>
                <a:latin typeface="Times New Roman" panose="02020603050405020304" pitchFamily="18" charset="0"/>
                <a:cs typeface="Times New Roman" panose="02020603050405020304" pitchFamily="18" charset="0"/>
              </a:rPr>
              <a:t>gia</a:t>
            </a:r>
            <a:r>
              <a:rPr lang="en-US" sz="2800" spc="-35" dirty="0">
                <a:solidFill>
                  <a:srgbClr val="191919"/>
                </a:solidFill>
                <a:latin typeface="Times New Roman" panose="02020603050405020304" pitchFamily="18" charset="0"/>
                <a:cs typeface="Times New Roman" panose="02020603050405020304" pitchFamily="18" charset="0"/>
              </a:rPr>
              <a:t> </a:t>
            </a:r>
            <a:r>
              <a:rPr lang="en-US" sz="2800" spc="-35" dirty="0" err="1">
                <a:solidFill>
                  <a:srgbClr val="191919"/>
                </a:solidFill>
                <a:latin typeface="Times New Roman" panose="02020603050405020304" pitchFamily="18" charset="0"/>
                <a:cs typeface="Times New Roman" panose="02020603050405020304" pitchFamily="18" charset="0"/>
              </a:rPr>
              <a:t>quyền</a:t>
            </a:r>
            <a:r>
              <a:rPr lang="en-US" sz="2800" spc="-35" dirty="0">
                <a:solidFill>
                  <a:srgbClr val="191919"/>
                </a:solidFill>
                <a:latin typeface="Times New Roman" panose="02020603050405020304" pitchFamily="18" charset="0"/>
                <a:cs typeface="Times New Roman" panose="02020603050405020304" pitchFamily="18" charset="0"/>
              </a:rPr>
              <a:t> di </a:t>
            </a:r>
            <a:r>
              <a:rPr lang="en-US" sz="2800" spc="-35" dirty="0" err="1">
                <a:solidFill>
                  <a:srgbClr val="191919"/>
                </a:solidFill>
                <a:latin typeface="Times New Roman" panose="02020603050405020304" pitchFamily="18" charset="0"/>
                <a:cs typeface="Times New Roman" panose="02020603050405020304" pitchFamily="18" charset="0"/>
              </a:rPr>
              <a:t>động</a:t>
            </a:r>
            <a:r>
              <a:rPr lang="en-US" sz="2800" spc="-35" dirty="0">
                <a:solidFill>
                  <a:srgbClr val="191919"/>
                </a:solidFill>
                <a:latin typeface="Times New Roman" panose="02020603050405020304" pitchFamily="18" charset="0"/>
                <a:cs typeface="Times New Roman" panose="02020603050405020304" pitchFamily="18" charset="0"/>
              </a:rPr>
              <a:t>)</a:t>
            </a:r>
            <a:endParaRPr lang="en-US" sz="2800" dirty="0">
              <a:solidFill>
                <a:srgbClr val="191919"/>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07429388"/>
      </p:ext>
    </p:extLst>
  </p:cSld>
  <p:clrMapOvr>
    <a:masterClrMapping/>
  </p:clrMapOvr>
  <p:transition spd="slow">
    <p:push di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object 44"/>
          <p:cNvSpPr txBox="1"/>
          <p:nvPr/>
        </p:nvSpPr>
        <p:spPr>
          <a:xfrm>
            <a:off x="4000501" y="728664"/>
            <a:ext cx="6418263" cy="790575"/>
          </a:xfrm>
          <a:prstGeom prst="rect">
            <a:avLst/>
          </a:prstGeom>
        </p:spPr>
        <p:txBody>
          <a:bodyPr lIns="0" tIns="26034" rIns="0" bIns="0">
            <a:spAutoFit/>
          </a:bodyPr>
          <a:lstStyle/>
          <a:p>
            <a:pPr marL="12700">
              <a:spcBef>
                <a:spcPts val="204"/>
              </a:spcBef>
              <a:defRPr/>
            </a:pPr>
            <a:r>
              <a:rPr sz="2400" b="1" spc="5" dirty="0">
                <a:solidFill>
                  <a:srgbClr val="FF0000"/>
                </a:solidFill>
                <a:latin typeface="Times New Roman" panose="02020603050405020304" pitchFamily="18" charset="0"/>
                <a:cs typeface="Times New Roman" panose="02020603050405020304" pitchFamily="18" charset="0"/>
              </a:rPr>
              <a:t>Kế toán </a:t>
            </a:r>
            <a:r>
              <a:rPr sz="2400" b="1" spc="10" dirty="0">
                <a:solidFill>
                  <a:srgbClr val="FF0000"/>
                </a:solidFill>
                <a:latin typeface="Times New Roman" panose="02020603050405020304" pitchFamily="18" charset="0"/>
                <a:cs typeface="Times New Roman" panose="02020603050405020304" pitchFamily="18" charset="0"/>
              </a:rPr>
              <a:t>chênh </a:t>
            </a:r>
            <a:r>
              <a:rPr sz="2400" b="1" spc="5" dirty="0">
                <a:solidFill>
                  <a:srgbClr val="FF0000"/>
                </a:solidFill>
                <a:latin typeface="Times New Roman" panose="02020603050405020304" pitchFamily="18" charset="0"/>
                <a:cs typeface="Times New Roman" panose="02020603050405020304" pitchFamily="18" charset="0"/>
              </a:rPr>
              <a:t>lệch TGHĐ phát sinh </a:t>
            </a:r>
            <a:r>
              <a:rPr sz="2400" b="1" spc="5" dirty="0" err="1">
                <a:solidFill>
                  <a:srgbClr val="FF0000"/>
                </a:solidFill>
                <a:latin typeface="Times New Roman" panose="02020603050405020304" pitchFamily="18" charset="0"/>
                <a:cs typeface="Times New Roman" panose="02020603050405020304" pitchFamily="18" charset="0"/>
              </a:rPr>
              <a:t>trong</a:t>
            </a:r>
            <a:r>
              <a:rPr sz="2400" b="1" spc="50" dirty="0">
                <a:solidFill>
                  <a:srgbClr val="FF0000"/>
                </a:solidFill>
                <a:latin typeface="Times New Roman" panose="02020603050405020304" pitchFamily="18" charset="0"/>
                <a:cs typeface="Times New Roman" panose="02020603050405020304" pitchFamily="18" charset="0"/>
              </a:rPr>
              <a:t> </a:t>
            </a:r>
            <a:r>
              <a:rPr sz="2400" b="1" spc="5" dirty="0" err="1">
                <a:solidFill>
                  <a:srgbClr val="FF0000"/>
                </a:solidFill>
                <a:latin typeface="Times New Roman" panose="02020603050405020304" pitchFamily="18" charset="0"/>
                <a:cs typeface="Times New Roman" panose="02020603050405020304" pitchFamily="18" charset="0"/>
              </a:rPr>
              <a:t>kỳ</a:t>
            </a:r>
            <a:endParaRPr lang="en-US" sz="2400" dirty="0">
              <a:solidFill>
                <a:srgbClr val="FF0000"/>
              </a:solidFill>
              <a:latin typeface="Times New Roman" panose="02020603050405020304" pitchFamily="18" charset="0"/>
              <a:cs typeface="Times New Roman" panose="02020603050405020304" pitchFamily="18" charset="0"/>
            </a:endParaRPr>
          </a:p>
          <a:p>
            <a:pPr marL="12700">
              <a:spcBef>
                <a:spcPts val="204"/>
              </a:spcBef>
              <a:defRPr/>
            </a:pPr>
            <a:r>
              <a:rPr lang="en-US" sz="2400" b="1" spc="20" dirty="0">
                <a:solidFill>
                  <a:srgbClr val="FF0000"/>
                </a:solidFill>
                <a:latin typeface="Times New Roman" panose="02020603050405020304" pitchFamily="18" charset="0"/>
                <a:cs typeface="Times New Roman" panose="02020603050405020304" pitchFamily="18" charset="0"/>
              </a:rPr>
              <a:t>MUA HÀNG</a:t>
            </a:r>
            <a:endParaRPr sz="2400" dirty="0">
              <a:solidFill>
                <a:srgbClr val="FF0000"/>
              </a:solidFill>
              <a:latin typeface="Times New Roman" panose="02020603050405020304" pitchFamily="18" charset="0"/>
              <a:cs typeface="Times New Roman" panose="02020603050405020304" pitchFamily="18" charset="0"/>
            </a:endParaRPr>
          </a:p>
        </p:txBody>
      </p:sp>
      <p:grpSp>
        <p:nvGrpSpPr>
          <p:cNvPr id="33795" name="Group 28"/>
          <p:cNvGrpSpPr>
            <a:grpSpLocks/>
          </p:cNvGrpSpPr>
          <p:nvPr/>
        </p:nvGrpSpPr>
        <p:grpSpPr bwMode="auto">
          <a:xfrm>
            <a:off x="2744789" y="1816101"/>
            <a:ext cx="7265987" cy="4257675"/>
            <a:chOff x="1165994" y="856311"/>
            <a:chExt cx="7722394" cy="5245520"/>
          </a:xfrm>
        </p:grpSpPr>
        <p:cxnSp>
          <p:nvCxnSpPr>
            <p:cNvPr id="30" name="Straight Connector 29"/>
            <p:cNvCxnSpPr/>
            <p:nvPr/>
          </p:nvCxnSpPr>
          <p:spPr bwMode="auto">
            <a:xfrm>
              <a:off x="1852691" y="4785562"/>
              <a:ext cx="1570800" cy="0"/>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grpSp>
          <p:nvGrpSpPr>
            <p:cNvPr id="33799" name="Group 30"/>
            <p:cNvGrpSpPr>
              <a:grpSpLocks/>
            </p:cNvGrpSpPr>
            <p:nvPr/>
          </p:nvGrpSpPr>
          <p:grpSpPr bwMode="auto">
            <a:xfrm>
              <a:off x="1165994" y="856311"/>
              <a:ext cx="7722394" cy="5245520"/>
              <a:chOff x="1207324" y="356245"/>
              <a:chExt cx="7722394" cy="5245520"/>
            </a:xfrm>
          </p:grpSpPr>
          <p:grpSp>
            <p:nvGrpSpPr>
              <p:cNvPr id="33800" name="Group 34"/>
              <p:cNvGrpSpPr>
                <a:grpSpLocks/>
              </p:cNvGrpSpPr>
              <p:nvPr/>
            </p:nvGrpSpPr>
            <p:grpSpPr bwMode="auto">
              <a:xfrm>
                <a:off x="1207324" y="356245"/>
                <a:ext cx="7722394" cy="5245520"/>
                <a:chOff x="1202531" y="378705"/>
                <a:chExt cx="7722394" cy="5245520"/>
              </a:xfrm>
            </p:grpSpPr>
            <p:cxnSp>
              <p:nvCxnSpPr>
                <p:cNvPr id="36" name="Straight Connector 35"/>
                <p:cNvCxnSpPr/>
                <p:nvPr/>
              </p:nvCxnSpPr>
              <p:spPr>
                <a:xfrm flipH="1">
                  <a:off x="4713630" y="1814280"/>
                  <a:ext cx="37119" cy="3330769"/>
                </a:xfrm>
                <a:prstGeom prst="line">
                  <a:avLst/>
                </a:prstGeom>
                <a:ln w="12700"/>
              </p:spPr>
              <p:style>
                <a:lnRef idx="1">
                  <a:schemeClr val="dk1"/>
                </a:lnRef>
                <a:fillRef idx="0">
                  <a:schemeClr val="dk1"/>
                </a:fillRef>
                <a:effectRef idx="0">
                  <a:schemeClr val="dk1"/>
                </a:effectRef>
                <a:fontRef idx="minor">
                  <a:schemeClr val="tx1"/>
                </a:fontRef>
              </p:style>
            </p:cxnSp>
            <p:grpSp>
              <p:nvGrpSpPr>
                <p:cNvPr id="33803" name="Group 46"/>
                <p:cNvGrpSpPr>
                  <a:grpSpLocks/>
                </p:cNvGrpSpPr>
                <p:nvPr/>
              </p:nvGrpSpPr>
              <p:grpSpPr bwMode="auto">
                <a:xfrm>
                  <a:off x="1202531" y="378705"/>
                  <a:ext cx="7722394" cy="5245520"/>
                  <a:chOff x="1064418" y="1147078"/>
                  <a:chExt cx="7722395" cy="5166454"/>
                </a:xfrm>
              </p:grpSpPr>
              <p:cxnSp>
                <p:nvCxnSpPr>
                  <p:cNvPr id="42" name="Straight Connector 41"/>
                  <p:cNvCxnSpPr/>
                  <p:nvPr/>
                </p:nvCxnSpPr>
                <p:spPr>
                  <a:xfrm>
                    <a:off x="5429250" y="1547758"/>
                    <a:ext cx="2286181" cy="1927"/>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grpSp>
                <p:nvGrpSpPr>
                  <p:cNvPr id="33805" name="Group 44"/>
                  <p:cNvGrpSpPr>
                    <a:grpSpLocks/>
                  </p:cNvGrpSpPr>
                  <p:nvPr/>
                </p:nvGrpSpPr>
                <p:grpSpPr bwMode="auto">
                  <a:xfrm>
                    <a:off x="1064418" y="1147078"/>
                    <a:ext cx="7722395" cy="5166454"/>
                    <a:chOff x="1064418" y="1147078"/>
                    <a:chExt cx="7722395" cy="5166454"/>
                  </a:xfrm>
                </p:grpSpPr>
                <p:grpSp>
                  <p:nvGrpSpPr>
                    <p:cNvPr id="33806" name="Group 43"/>
                    <p:cNvGrpSpPr>
                      <a:grpSpLocks/>
                    </p:cNvGrpSpPr>
                    <p:nvPr/>
                  </p:nvGrpSpPr>
                  <p:grpSpPr bwMode="auto">
                    <a:xfrm>
                      <a:off x="2571750" y="4736407"/>
                      <a:ext cx="5170488" cy="1407224"/>
                      <a:chOff x="2571750" y="4736407"/>
                      <a:chExt cx="5170488" cy="1407224"/>
                    </a:xfrm>
                  </p:grpSpPr>
                  <p:grpSp>
                    <p:nvGrpSpPr>
                      <p:cNvPr id="33822" name="Group 46"/>
                      <p:cNvGrpSpPr>
                        <a:grpSpLocks/>
                      </p:cNvGrpSpPr>
                      <p:nvPr/>
                    </p:nvGrpSpPr>
                    <p:grpSpPr bwMode="auto">
                      <a:xfrm>
                        <a:off x="5241925" y="4736407"/>
                        <a:ext cx="2500313" cy="1407224"/>
                        <a:chOff x="5241925" y="4736407"/>
                        <a:chExt cx="2500313" cy="1407224"/>
                      </a:xfrm>
                    </p:grpSpPr>
                    <p:cxnSp>
                      <p:nvCxnSpPr>
                        <p:cNvPr id="66" name="Straight Connector 12"/>
                        <p:cNvCxnSpPr/>
                        <p:nvPr/>
                      </p:nvCxnSpPr>
                      <p:spPr>
                        <a:xfrm flipV="1">
                          <a:off x="6107512" y="5088378"/>
                          <a:ext cx="1005582" cy="13485"/>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sp>
                      <p:nvSpPr>
                        <p:cNvPr id="33825" name="TextBox 14"/>
                        <p:cNvSpPr txBox="1">
                          <a:spLocks noChangeArrowheads="1"/>
                        </p:cNvSpPr>
                        <p:nvPr/>
                      </p:nvSpPr>
                      <p:spPr bwMode="auto">
                        <a:xfrm>
                          <a:off x="5241925" y="4736407"/>
                          <a:ext cx="2500313" cy="485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b="1">
                              <a:solidFill>
                                <a:srgbClr val="000000"/>
                              </a:solidFill>
                              <a:latin typeface="Times New Roman" panose="02020603050405020304" pitchFamily="18" charset="0"/>
                              <a:cs typeface="Times New Roman" panose="02020603050405020304" pitchFamily="18" charset="0"/>
                            </a:rPr>
                            <a:t>TK 635</a:t>
                          </a:r>
                        </a:p>
                      </p:txBody>
                    </p:sp>
                    <p:cxnSp>
                      <p:nvCxnSpPr>
                        <p:cNvPr id="68" name="Straight Connector 18"/>
                        <p:cNvCxnSpPr/>
                        <p:nvPr/>
                      </p:nvCxnSpPr>
                      <p:spPr>
                        <a:xfrm rot="5400000">
                          <a:off x="6183811" y="5643284"/>
                          <a:ext cx="999772" cy="1687"/>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65" name="Straight Arrow Connector 32"/>
                      <p:cNvCxnSpPr/>
                      <p:nvPr/>
                    </p:nvCxnSpPr>
                    <p:spPr>
                      <a:xfrm>
                        <a:off x="2571103" y="5841579"/>
                        <a:ext cx="4000394" cy="0"/>
                      </a:xfrm>
                      <a:prstGeom prst="straightConnector1">
                        <a:avLst/>
                      </a:prstGeom>
                      <a:ln>
                        <a:solidFill>
                          <a:schemeClr val="tx1"/>
                        </a:solidFill>
                        <a:headEnd type="stealth"/>
                        <a:tailEnd type="arrow"/>
                      </a:ln>
                    </p:spPr>
                    <p:style>
                      <a:lnRef idx="1">
                        <a:schemeClr val="accent1"/>
                      </a:lnRef>
                      <a:fillRef idx="0">
                        <a:schemeClr val="accent1"/>
                      </a:fillRef>
                      <a:effectRef idx="0">
                        <a:schemeClr val="accent1"/>
                      </a:effectRef>
                      <a:fontRef idx="minor">
                        <a:schemeClr val="tx1"/>
                      </a:fontRef>
                    </p:style>
                  </p:cxnSp>
                </p:grpSp>
                <p:grpSp>
                  <p:nvGrpSpPr>
                    <p:cNvPr id="33807" name="Group 42"/>
                    <p:cNvGrpSpPr>
                      <a:grpSpLocks/>
                    </p:cNvGrpSpPr>
                    <p:nvPr/>
                  </p:nvGrpSpPr>
                  <p:grpSpPr bwMode="auto">
                    <a:xfrm>
                      <a:off x="1064418" y="1147078"/>
                      <a:ext cx="7722395" cy="5166454"/>
                      <a:chOff x="1064418" y="1122026"/>
                      <a:chExt cx="7722395" cy="5166454"/>
                    </a:xfrm>
                  </p:grpSpPr>
                  <p:sp>
                    <p:nvSpPr>
                      <p:cNvPr id="33808" name="TextBox 37"/>
                      <p:cNvSpPr txBox="1">
                        <a:spLocks noChangeArrowheads="1"/>
                      </p:cNvSpPr>
                      <p:nvPr/>
                    </p:nvSpPr>
                    <p:spPr bwMode="auto">
                      <a:xfrm>
                        <a:off x="5035463" y="5442842"/>
                        <a:ext cx="1603330" cy="485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a:solidFill>
                              <a:srgbClr val="000000"/>
                            </a:solidFill>
                            <a:latin typeface="Times New Roman" panose="02020603050405020304" pitchFamily="18" charset="0"/>
                            <a:cs typeface="Times New Roman" panose="02020603050405020304" pitchFamily="18" charset="0"/>
                          </a:rPr>
                          <a:t>Lỗ CL TG</a:t>
                        </a:r>
                      </a:p>
                    </p:txBody>
                  </p:sp>
                  <p:grpSp>
                    <p:nvGrpSpPr>
                      <p:cNvPr id="33809" name="Group 40"/>
                      <p:cNvGrpSpPr>
                        <a:grpSpLocks/>
                      </p:cNvGrpSpPr>
                      <p:nvPr/>
                    </p:nvGrpSpPr>
                    <p:grpSpPr bwMode="auto">
                      <a:xfrm>
                        <a:off x="1064418" y="1122026"/>
                        <a:ext cx="7722395" cy="5166454"/>
                        <a:chOff x="1064418" y="1122026"/>
                        <a:chExt cx="7722395" cy="5166454"/>
                      </a:xfrm>
                    </p:grpSpPr>
                    <p:sp>
                      <p:nvSpPr>
                        <p:cNvPr id="33810" name="TextBox 11"/>
                        <p:cNvSpPr txBox="1">
                          <a:spLocks noChangeArrowheads="1"/>
                        </p:cNvSpPr>
                        <p:nvPr/>
                      </p:nvSpPr>
                      <p:spPr bwMode="auto">
                        <a:xfrm>
                          <a:off x="4572000" y="1122026"/>
                          <a:ext cx="4214813" cy="485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b="1">
                              <a:solidFill>
                                <a:srgbClr val="000000"/>
                              </a:solidFill>
                              <a:latin typeface="Times New Roman" panose="02020603050405020304" pitchFamily="18" charset="0"/>
                              <a:cs typeface="Times New Roman" panose="02020603050405020304" pitchFamily="18" charset="0"/>
                            </a:rPr>
                            <a:t>TK 152, 153, 211, 641, 642….</a:t>
                          </a:r>
                        </a:p>
                      </p:txBody>
                    </p:sp>
                    <p:grpSp>
                      <p:nvGrpSpPr>
                        <p:cNvPr id="33811" name="Group 35"/>
                        <p:cNvGrpSpPr>
                          <a:grpSpLocks/>
                        </p:cNvGrpSpPr>
                        <p:nvPr/>
                      </p:nvGrpSpPr>
                      <p:grpSpPr bwMode="auto">
                        <a:xfrm>
                          <a:off x="1064418" y="1143991"/>
                          <a:ext cx="5876202" cy="5144489"/>
                          <a:chOff x="1064418" y="1143991"/>
                          <a:chExt cx="5876202" cy="5144489"/>
                        </a:xfrm>
                      </p:grpSpPr>
                      <p:cxnSp>
                        <p:nvCxnSpPr>
                          <p:cNvPr id="50" name="Straight Arrow Connector 49"/>
                          <p:cNvCxnSpPr/>
                          <p:nvPr/>
                        </p:nvCxnSpPr>
                        <p:spPr>
                          <a:xfrm>
                            <a:off x="2658838" y="2561006"/>
                            <a:ext cx="3929531" cy="1926"/>
                          </a:xfrm>
                          <a:prstGeom prst="straightConnector1">
                            <a:avLst/>
                          </a:prstGeom>
                          <a:ln>
                            <a:solidFill>
                              <a:schemeClr val="tx1"/>
                            </a:solidFill>
                            <a:headEnd type="stealth"/>
                            <a:tailEnd type="arrow"/>
                          </a:ln>
                        </p:spPr>
                        <p:style>
                          <a:lnRef idx="1">
                            <a:schemeClr val="accent1"/>
                          </a:lnRef>
                          <a:fillRef idx="0">
                            <a:schemeClr val="accent1"/>
                          </a:fillRef>
                          <a:effectRef idx="0">
                            <a:schemeClr val="accent1"/>
                          </a:effectRef>
                          <a:fontRef idx="minor">
                            <a:schemeClr val="tx1"/>
                          </a:fontRef>
                        </p:style>
                      </p:cxnSp>
                      <p:sp>
                        <p:nvSpPr>
                          <p:cNvPr id="33813" name="TextBox 38"/>
                          <p:cNvSpPr txBox="1">
                            <a:spLocks noChangeArrowheads="1"/>
                          </p:cNvSpPr>
                          <p:nvPr/>
                        </p:nvSpPr>
                        <p:spPr bwMode="auto">
                          <a:xfrm>
                            <a:off x="4776860" y="2759158"/>
                            <a:ext cx="2163760" cy="485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a:solidFill>
                                  <a:srgbClr val="000000"/>
                                </a:solidFill>
                                <a:latin typeface="Times New Roman" panose="02020603050405020304" pitchFamily="18" charset="0"/>
                                <a:cs typeface="Times New Roman" panose="02020603050405020304" pitchFamily="18" charset="0"/>
                              </a:rPr>
                              <a:t>TGGDTT (MUA)</a:t>
                            </a:r>
                          </a:p>
                        </p:txBody>
                      </p:sp>
                      <p:grpSp>
                        <p:nvGrpSpPr>
                          <p:cNvPr id="33814" name="Group 33"/>
                          <p:cNvGrpSpPr>
                            <a:grpSpLocks/>
                          </p:cNvGrpSpPr>
                          <p:nvPr/>
                        </p:nvGrpSpPr>
                        <p:grpSpPr bwMode="auto">
                          <a:xfrm>
                            <a:off x="1064418" y="1143991"/>
                            <a:ext cx="3323438" cy="5144489"/>
                            <a:chOff x="1064418" y="1143991"/>
                            <a:chExt cx="3323438" cy="5144489"/>
                          </a:xfrm>
                        </p:grpSpPr>
                        <p:cxnSp>
                          <p:nvCxnSpPr>
                            <p:cNvPr id="53" name="Straight Connector 52"/>
                            <p:cNvCxnSpPr/>
                            <p:nvPr/>
                          </p:nvCxnSpPr>
                          <p:spPr>
                            <a:xfrm>
                              <a:off x="1786547" y="1651772"/>
                              <a:ext cx="1570799" cy="0"/>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a:off x="2589663" y="1701856"/>
                              <a:ext cx="0" cy="2779713"/>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rot="5400000">
                              <a:off x="1915051" y="5644237"/>
                              <a:ext cx="1286798" cy="1688"/>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sp>
                          <p:nvSpPr>
                            <p:cNvPr id="33818" name="TextBox 25"/>
                            <p:cNvSpPr txBox="1">
                              <a:spLocks noChangeArrowheads="1"/>
                            </p:cNvSpPr>
                            <p:nvPr/>
                          </p:nvSpPr>
                          <p:spPr bwMode="auto">
                            <a:xfrm>
                              <a:off x="1064418" y="1143991"/>
                              <a:ext cx="3052763" cy="485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b="1">
                                  <a:solidFill>
                                    <a:srgbClr val="000000"/>
                                  </a:solidFill>
                                  <a:latin typeface="Times New Roman" panose="02020603050405020304" pitchFamily="18" charset="0"/>
                                  <a:cs typeface="Times New Roman" panose="02020603050405020304" pitchFamily="18" charset="0"/>
                                </a:rPr>
                                <a:t>TK 111(2), 112(2)</a:t>
                              </a:r>
                            </a:p>
                          </p:txBody>
                        </p:sp>
                        <p:sp>
                          <p:nvSpPr>
                            <p:cNvPr id="33819" name="TextBox 26"/>
                            <p:cNvSpPr txBox="1">
                              <a:spLocks noChangeArrowheads="1"/>
                            </p:cNvSpPr>
                            <p:nvPr/>
                          </p:nvSpPr>
                          <p:spPr bwMode="auto">
                            <a:xfrm>
                              <a:off x="1500188" y="4589832"/>
                              <a:ext cx="2370137" cy="485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b="1">
                                  <a:solidFill>
                                    <a:srgbClr val="000000"/>
                                  </a:solidFill>
                                  <a:latin typeface="Times New Roman" panose="02020603050405020304" pitchFamily="18" charset="0"/>
                                  <a:cs typeface="Times New Roman" panose="02020603050405020304" pitchFamily="18" charset="0"/>
                                </a:rPr>
                                <a:t>TK 515</a:t>
                              </a:r>
                            </a:p>
                          </p:txBody>
                        </p:sp>
                        <p:sp>
                          <p:nvSpPr>
                            <p:cNvPr id="33820" name="TextBox 35"/>
                            <p:cNvSpPr txBox="1">
                              <a:spLocks noChangeArrowheads="1"/>
                            </p:cNvSpPr>
                            <p:nvPr/>
                          </p:nvSpPr>
                          <p:spPr bwMode="auto">
                            <a:xfrm>
                              <a:off x="2398718" y="2759158"/>
                              <a:ext cx="1989138" cy="8589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a:solidFill>
                                    <a:srgbClr val="000000"/>
                                  </a:solidFill>
                                  <a:latin typeface="Times New Roman" panose="02020603050405020304" pitchFamily="18" charset="0"/>
                                  <a:cs typeface="Times New Roman" panose="02020603050405020304" pitchFamily="18" charset="0"/>
                                </a:rPr>
                                <a:t>TG ghi sổ (BQGQ)</a:t>
                              </a:r>
                            </a:p>
                          </p:txBody>
                        </p:sp>
                        <p:sp>
                          <p:nvSpPr>
                            <p:cNvPr id="33821" name="TextBox 36"/>
                            <p:cNvSpPr txBox="1">
                              <a:spLocks noChangeArrowheads="1"/>
                            </p:cNvSpPr>
                            <p:nvPr/>
                          </p:nvSpPr>
                          <p:spPr bwMode="auto">
                            <a:xfrm>
                              <a:off x="2576499" y="5407496"/>
                              <a:ext cx="1500187" cy="485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a:solidFill>
                                    <a:srgbClr val="000000"/>
                                  </a:solidFill>
                                  <a:latin typeface="Times New Roman" panose="02020603050405020304" pitchFamily="18" charset="0"/>
                                  <a:cs typeface="Times New Roman" panose="02020603050405020304" pitchFamily="18" charset="0"/>
                                </a:rPr>
                                <a:t>Lãi CL TG</a:t>
                              </a:r>
                            </a:p>
                          </p:txBody>
                        </p:sp>
                      </p:grpSp>
                    </p:grpSp>
                  </p:grpSp>
                </p:grpSp>
              </p:grpSp>
            </p:grpSp>
          </p:grpSp>
          <p:sp>
            <p:nvSpPr>
              <p:cNvPr id="33801" name="TextBox 38"/>
              <p:cNvSpPr txBox="1">
                <a:spLocks noChangeArrowheads="1"/>
              </p:cNvSpPr>
              <p:nvPr/>
            </p:nvSpPr>
            <p:spPr bwMode="auto">
              <a:xfrm>
                <a:off x="2770446" y="1149516"/>
                <a:ext cx="4143404" cy="492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i="1">
                    <a:solidFill>
                      <a:srgbClr val="000000"/>
                    </a:solidFill>
                    <a:latin typeface="Times New Roman" panose="02020603050405020304" pitchFamily="18" charset="0"/>
                    <a:cs typeface="Times New Roman" panose="02020603050405020304" pitchFamily="18" charset="0"/>
                  </a:rPr>
                  <a:t>Mua vật tư, TSCĐ thanh toán ngay</a:t>
                </a:r>
              </a:p>
            </p:txBody>
          </p:sp>
        </p:grpSp>
      </p:grpSp>
      <p:cxnSp>
        <p:nvCxnSpPr>
          <p:cNvPr id="69" name="Straight Connector 68"/>
          <p:cNvCxnSpPr/>
          <p:nvPr/>
        </p:nvCxnSpPr>
        <p:spPr>
          <a:xfrm>
            <a:off x="8150225" y="2214563"/>
            <a:ext cx="0" cy="255905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78" name="Rectangle 77"/>
          <p:cNvSpPr/>
          <p:nvPr/>
        </p:nvSpPr>
        <p:spPr>
          <a:xfrm>
            <a:off x="2378075" y="1519238"/>
            <a:ext cx="922338" cy="461962"/>
          </a:xfrm>
          <a:prstGeom prst="rect">
            <a:avLst/>
          </a:prstGeom>
        </p:spPr>
        <p:txBody>
          <a:bodyPr>
            <a:spAutoFit/>
          </a:bodyPr>
          <a:lstStyle/>
          <a:p>
            <a:pPr>
              <a:defRPr/>
            </a:pPr>
            <a:r>
              <a:rPr lang="en-US" sz="2400" b="1" spc="-55" dirty="0">
                <a:solidFill>
                  <a:srgbClr val="0000FF"/>
                </a:solidFill>
                <a:latin typeface="Times New Roman" panose="02020603050405020304" pitchFamily="18" charset="0"/>
                <a:cs typeface="Times New Roman" panose="02020603050405020304" pitchFamily="18" charset="0"/>
              </a:rPr>
              <a:t>TH 1: </a:t>
            </a:r>
            <a:endParaRPr lang="en-US" sz="2400" dirty="0"/>
          </a:p>
        </p:txBody>
      </p:sp>
    </p:spTree>
    <p:extLst>
      <p:ext uri="{BB962C8B-B14F-4D97-AF65-F5344CB8AC3E}">
        <p14:creationId xmlns:p14="http://schemas.microsoft.com/office/powerpoint/2010/main" val="962924315"/>
      </p:ext>
    </p:extLst>
  </p:cSld>
  <p:clrMapOvr>
    <a:masterClrMapping/>
  </p:clrMapOvr>
  <p:transition spd="slow">
    <p:split orient="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609851" y="1700214"/>
            <a:ext cx="7345363" cy="4270375"/>
          </a:xfrm>
          <a:prstGeom prst="rect">
            <a:avLst/>
          </a:prstGeom>
        </p:spPr>
        <p:txBody>
          <a:bodyPr>
            <a:spAutoFit/>
          </a:bodyPr>
          <a:lstStyle/>
          <a:p>
            <a:pPr marL="12700">
              <a:spcBef>
                <a:spcPts val="215"/>
              </a:spcBef>
              <a:defRPr/>
            </a:pPr>
            <a:r>
              <a:rPr lang="en-US" sz="2400" b="1" spc="-55" dirty="0">
                <a:solidFill>
                  <a:srgbClr val="0000FF"/>
                </a:solidFill>
                <a:latin typeface="Times New Roman" panose="02020603050405020304" pitchFamily="18" charset="0"/>
                <a:cs typeface="Times New Roman" panose="02020603050405020304" pitchFamily="18" charset="0"/>
              </a:rPr>
              <a:t>TH2: </a:t>
            </a:r>
            <a:r>
              <a:rPr lang="en-US" sz="2400" b="1" spc="-20" dirty="0" err="1">
                <a:solidFill>
                  <a:srgbClr val="0000FF"/>
                </a:solidFill>
                <a:latin typeface="Times New Roman" panose="02020603050405020304" pitchFamily="18" charset="0"/>
                <a:cs typeface="Times New Roman" panose="02020603050405020304" pitchFamily="18" charset="0"/>
              </a:rPr>
              <a:t>Mua</a:t>
            </a:r>
            <a:r>
              <a:rPr lang="en-US" sz="2400" b="1" spc="-20" dirty="0">
                <a:solidFill>
                  <a:srgbClr val="0000FF"/>
                </a:solidFill>
                <a:latin typeface="Times New Roman" panose="02020603050405020304" pitchFamily="18" charset="0"/>
                <a:cs typeface="Times New Roman" panose="02020603050405020304" pitchFamily="18" charset="0"/>
              </a:rPr>
              <a:t> </a:t>
            </a:r>
            <a:r>
              <a:rPr lang="en-US" sz="2400" b="1" spc="-60" dirty="0" err="1">
                <a:solidFill>
                  <a:srgbClr val="0000FF"/>
                </a:solidFill>
                <a:latin typeface="Times New Roman" panose="02020603050405020304" pitchFamily="18" charset="0"/>
                <a:cs typeface="Times New Roman" panose="02020603050405020304" pitchFamily="18" charset="0"/>
              </a:rPr>
              <a:t>hàng</a:t>
            </a:r>
            <a:r>
              <a:rPr lang="en-US" sz="2400" b="1" spc="-60" dirty="0">
                <a:solidFill>
                  <a:srgbClr val="0000FF"/>
                </a:solidFill>
                <a:latin typeface="Times New Roman" panose="02020603050405020304" pitchFamily="18" charset="0"/>
                <a:cs typeface="Times New Roman" panose="02020603050405020304" pitchFamily="18" charset="0"/>
              </a:rPr>
              <a:t> </a:t>
            </a:r>
            <a:r>
              <a:rPr lang="en-US" sz="2400" b="1" spc="-40" dirty="0" err="1">
                <a:solidFill>
                  <a:srgbClr val="FF0000"/>
                </a:solidFill>
                <a:latin typeface="Times New Roman" panose="02020603050405020304" pitchFamily="18" charset="0"/>
                <a:cs typeface="Times New Roman" panose="02020603050405020304" pitchFamily="18" charset="0"/>
              </a:rPr>
              <a:t>phải</a:t>
            </a:r>
            <a:r>
              <a:rPr lang="en-US" sz="2400" b="1" spc="-40" dirty="0">
                <a:solidFill>
                  <a:srgbClr val="FF0000"/>
                </a:solidFill>
                <a:latin typeface="Times New Roman" panose="02020603050405020304" pitchFamily="18" charset="0"/>
                <a:cs typeface="Times New Roman" panose="02020603050405020304" pitchFamily="18" charset="0"/>
              </a:rPr>
              <a:t> </a:t>
            </a:r>
            <a:r>
              <a:rPr lang="en-US" sz="2400" b="1" spc="-25" dirty="0" err="1">
                <a:solidFill>
                  <a:srgbClr val="FF0000"/>
                </a:solidFill>
                <a:latin typeface="Times New Roman" panose="02020603050405020304" pitchFamily="18" charset="0"/>
                <a:cs typeface="Times New Roman" panose="02020603050405020304" pitchFamily="18" charset="0"/>
              </a:rPr>
              <a:t>trả</a:t>
            </a:r>
            <a:r>
              <a:rPr lang="en-US" sz="2400" b="1" spc="-25" dirty="0">
                <a:solidFill>
                  <a:srgbClr val="FF0000"/>
                </a:solidFill>
                <a:latin typeface="Times New Roman" panose="02020603050405020304" pitchFamily="18" charset="0"/>
                <a:cs typeface="Times New Roman" panose="02020603050405020304" pitchFamily="18" charset="0"/>
              </a:rPr>
              <a:t> </a:t>
            </a:r>
            <a:r>
              <a:rPr lang="en-US" sz="2400" b="1" spc="-55" dirty="0" err="1">
                <a:solidFill>
                  <a:srgbClr val="0000FF"/>
                </a:solidFill>
                <a:latin typeface="Times New Roman" panose="02020603050405020304" pitchFamily="18" charset="0"/>
                <a:cs typeface="Times New Roman" panose="02020603050405020304" pitchFamily="18" charset="0"/>
              </a:rPr>
              <a:t>ngoại</a:t>
            </a:r>
            <a:r>
              <a:rPr lang="en-US" sz="2400" b="1" spc="-100" dirty="0">
                <a:solidFill>
                  <a:srgbClr val="0000FF"/>
                </a:solidFill>
                <a:latin typeface="Times New Roman" panose="02020603050405020304" pitchFamily="18" charset="0"/>
                <a:cs typeface="Times New Roman" panose="02020603050405020304" pitchFamily="18" charset="0"/>
              </a:rPr>
              <a:t> </a:t>
            </a:r>
            <a:r>
              <a:rPr lang="en-US" sz="2400" b="1" spc="-30" dirty="0" err="1">
                <a:solidFill>
                  <a:srgbClr val="0000FF"/>
                </a:solidFill>
                <a:latin typeface="Times New Roman" panose="02020603050405020304" pitchFamily="18" charset="0"/>
                <a:cs typeface="Times New Roman" panose="02020603050405020304" pitchFamily="18" charset="0"/>
              </a:rPr>
              <a:t>tệ</a:t>
            </a:r>
            <a:r>
              <a:rPr lang="en-US" sz="2400" b="1" spc="-30" dirty="0">
                <a:solidFill>
                  <a:srgbClr val="0000FF"/>
                </a:solidFill>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pPr marL="280670">
              <a:spcBef>
                <a:spcPts val="60"/>
              </a:spcBef>
              <a:defRPr/>
            </a:pPr>
            <a:r>
              <a:rPr lang="en-US" sz="2400" spc="-55" dirty="0" err="1">
                <a:solidFill>
                  <a:srgbClr val="191919"/>
                </a:solidFill>
                <a:latin typeface="Times New Roman" panose="02020603050405020304" pitchFamily="18" charset="0"/>
                <a:cs typeface="Times New Roman" panose="02020603050405020304" pitchFamily="18" charset="0"/>
              </a:rPr>
              <a:t>Nợ</a:t>
            </a:r>
            <a:r>
              <a:rPr lang="en-US" sz="2400" spc="-55" dirty="0">
                <a:solidFill>
                  <a:srgbClr val="191919"/>
                </a:solidFill>
                <a:latin typeface="Times New Roman" panose="02020603050405020304" pitchFamily="18" charset="0"/>
                <a:cs typeface="Times New Roman" panose="02020603050405020304" pitchFamily="18" charset="0"/>
              </a:rPr>
              <a:t> TK </a:t>
            </a:r>
            <a:r>
              <a:rPr lang="en-US" sz="2400" spc="-30" dirty="0">
                <a:solidFill>
                  <a:srgbClr val="191919"/>
                </a:solidFill>
                <a:latin typeface="Times New Roman" panose="02020603050405020304" pitchFamily="18" charset="0"/>
                <a:cs typeface="Times New Roman" panose="02020603050405020304" pitchFamily="18" charset="0"/>
              </a:rPr>
              <a:t>152,156: </a:t>
            </a:r>
            <a:r>
              <a:rPr lang="en-US" sz="2400" spc="-95" dirty="0">
                <a:solidFill>
                  <a:srgbClr val="191919"/>
                </a:solidFill>
                <a:latin typeface="Times New Roman" panose="02020603050405020304" pitchFamily="18" charset="0"/>
                <a:cs typeface="Times New Roman" panose="02020603050405020304" pitchFamily="18" charset="0"/>
              </a:rPr>
              <a:t>TGGDTT </a:t>
            </a:r>
            <a:r>
              <a:rPr lang="en-US" sz="2400" spc="-10" dirty="0">
                <a:solidFill>
                  <a:srgbClr val="191919"/>
                </a:solidFill>
                <a:latin typeface="Times New Roman" panose="02020603050405020304" pitchFamily="18" charset="0"/>
                <a:cs typeface="Times New Roman" panose="02020603050405020304" pitchFamily="18" charset="0"/>
              </a:rPr>
              <a:t>(TỶ GIÁ</a:t>
            </a:r>
            <a:r>
              <a:rPr lang="en-US" sz="2400" spc="-120" dirty="0">
                <a:solidFill>
                  <a:srgbClr val="191919"/>
                </a:solidFill>
                <a:latin typeface="Times New Roman" panose="02020603050405020304" pitchFamily="18" charset="0"/>
                <a:cs typeface="Times New Roman" panose="02020603050405020304" pitchFamily="18" charset="0"/>
              </a:rPr>
              <a:t> </a:t>
            </a:r>
            <a:r>
              <a:rPr lang="en-US" sz="2400" spc="-60" dirty="0">
                <a:solidFill>
                  <a:srgbClr val="191919"/>
                </a:solidFill>
                <a:latin typeface="Times New Roman" panose="02020603050405020304" pitchFamily="18" charset="0"/>
                <a:cs typeface="Times New Roman" panose="02020603050405020304" pitchFamily="18" charset="0"/>
              </a:rPr>
              <a:t>BÁN)</a:t>
            </a:r>
            <a:endParaRPr lang="en-US" sz="2400" spc="-30" dirty="0">
              <a:solidFill>
                <a:srgbClr val="191919"/>
              </a:solidFill>
              <a:latin typeface="Times New Roman" panose="02020603050405020304" pitchFamily="18" charset="0"/>
              <a:cs typeface="Times New Roman" panose="02020603050405020304" pitchFamily="18" charset="0"/>
            </a:endParaRPr>
          </a:p>
          <a:p>
            <a:pPr marL="280670">
              <a:spcBef>
                <a:spcPts val="60"/>
              </a:spcBef>
              <a:defRPr/>
            </a:pPr>
            <a:r>
              <a:rPr lang="en-US" sz="2400" spc="-80" dirty="0">
                <a:solidFill>
                  <a:srgbClr val="191919"/>
                </a:solidFill>
                <a:latin typeface="Times New Roman" panose="02020603050405020304" pitchFamily="18" charset="0"/>
                <a:cs typeface="Times New Roman" panose="02020603050405020304" pitchFamily="18" charset="0"/>
              </a:rPr>
              <a:t>	</a:t>
            </a:r>
            <a:r>
              <a:rPr lang="en-US" sz="2400" spc="-80" dirty="0" err="1">
                <a:solidFill>
                  <a:srgbClr val="191919"/>
                </a:solidFill>
                <a:latin typeface="Times New Roman" panose="02020603050405020304" pitchFamily="18" charset="0"/>
                <a:cs typeface="Times New Roman" panose="02020603050405020304" pitchFamily="18" charset="0"/>
              </a:rPr>
              <a:t>Có</a:t>
            </a:r>
            <a:r>
              <a:rPr lang="en-US" sz="2400" spc="-80" dirty="0">
                <a:solidFill>
                  <a:srgbClr val="191919"/>
                </a:solidFill>
                <a:latin typeface="Times New Roman" panose="02020603050405020304" pitchFamily="18" charset="0"/>
                <a:cs typeface="Times New Roman" panose="02020603050405020304" pitchFamily="18" charset="0"/>
              </a:rPr>
              <a:t> TK </a:t>
            </a:r>
            <a:r>
              <a:rPr lang="en-US" sz="2400" spc="-25" dirty="0">
                <a:solidFill>
                  <a:srgbClr val="191919"/>
                </a:solidFill>
                <a:latin typeface="Times New Roman" panose="02020603050405020304" pitchFamily="18" charset="0"/>
                <a:cs typeface="Times New Roman" panose="02020603050405020304" pitchFamily="18" charset="0"/>
              </a:rPr>
              <a:t>331, 341: </a:t>
            </a:r>
            <a:r>
              <a:rPr lang="en-US" sz="2400" spc="-95" dirty="0">
                <a:solidFill>
                  <a:srgbClr val="191919"/>
                </a:solidFill>
                <a:latin typeface="Times New Roman" panose="02020603050405020304" pitchFamily="18" charset="0"/>
                <a:cs typeface="Times New Roman" panose="02020603050405020304" pitchFamily="18" charset="0"/>
              </a:rPr>
              <a:t>TGGDTT </a:t>
            </a:r>
            <a:r>
              <a:rPr lang="en-US" sz="2400" spc="-10" dirty="0">
                <a:solidFill>
                  <a:srgbClr val="191919"/>
                </a:solidFill>
                <a:latin typeface="Times New Roman" panose="02020603050405020304" pitchFamily="18" charset="0"/>
                <a:cs typeface="Times New Roman" panose="02020603050405020304" pitchFamily="18" charset="0"/>
              </a:rPr>
              <a:t>(TỶ GIÁ</a:t>
            </a:r>
            <a:r>
              <a:rPr lang="en-US" sz="2400" spc="-120" dirty="0">
                <a:solidFill>
                  <a:srgbClr val="191919"/>
                </a:solidFill>
                <a:latin typeface="Times New Roman" panose="02020603050405020304" pitchFamily="18" charset="0"/>
                <a:cs typeface="Times New Roman" panose="02020603050405020304" pitchFamily="18" charset="0"/>
              </a:rPr>
              <a:t> </a:t>
            </a:r>
            <a:r>
              <a:rPr lang="en-US" sz="2400" spc="-60" dirty="0">
                <a:solidFill>
                  <a:srgbClr val="191919"/>
                </a:solidFill>
                <a:latin typeface="Times New Roman" panose="02020603050405020304" pitchFamily="18" charset="0"/>
                <a:cs typeface="Times New Roman" panose="02020603050405020304" pitchFamily="18" charset="0"/>
              </a:rPr>
              <a:t>BÁN)</a:t>
            </a:r>
          </a:p>
          <a:p>
            <a:pPr marL="280670">
              <a:spcBef>
                <a:spcPts val="60"/>
              </a:spcBef>
              <a:defRPr/>
            </a:pPr>
            <a:endParaRPr lang="en-US" sz="2400" dirty="0">
              <a:solidFill>
                <a:srgbClr val="191919"/>
              </a:solidFill>
              <a:latin typeface="Times New Roman" panose="02020603050405020304" pitchFamily="18" charset="0"/>
              <a:cs typeface="Times New Roman" panose="02020603050405020304" pitchFamily="18" charset="0"/>
            </a:endParaRPr>
          </a:p>
          <a:p>
            <a:pPr marL="71755">
              <a:spcBef>
                <a:spcPts val="215"/>
              </a:spcBef>
              <a:defRPr/>
            </a:pPr>
            <a:r>
              <a:rPr lang="en-US" sz="2400" b="1" spc="-75" dirty="0" err="1">
                <a:solidFill>
                  <a:srgbClr val="0000FF"/>
                </a:solidFill>
                <a:latin typeface="Times New Roman" panose="02020603050405020304" pitchFamily="18" charset="0"/>
                <a:cs typeface="Times New Roman" panose="02020603050405020304" pitchFamily="18" charset="0"/>
              </a:rPr>
              <a:t>Sau</a:t>
            </a:r>
            <a:r>
              <a:rPr lang="en-US" sz="2400" b="1" spc="-75" dirty="0">
                <a:solidFill>
                  <a:srgbClr val="0000FF"/>
                </a:solidFill>
                <a:latin typeface="Times New Roman" panose="02020603050405020304" pitchFamily="18" charset="0"/>
                <a:cs typeface="Times New Roman" panose="02020603050405020304" pitchFamily="18" charset="0"/>
              </a:rPr>
              <a:t> </a:t>
            </a:r>
            <a:r>
              <a:rPr lang="en-US" sz="2400" b="1" spc="-35" dirty="0" err="1">
                <a:solidFill>
                  <a:srgbClr val="0000FF"/>
                </a:solidFill>
                <a:latin typeface="Times New Roman" panose="02020603050405020304" pitchFamily="18" charset="0"/>
                <a:cs typeface="Times New Roman" panose="02020603050405020304" pitchFamily="18" charset="0"/>
              </a:rPr>
              <a:t>đó</a:t>
            </a:r>
            <a:r>
              <a:rPr lang="en-US" sz="2400" b="1" spc="-35" dirty="0">
                <a:solidFill>
                  <a:srgbClr val="0000FF"/>
                </a:solidFill>
                <a:latin typeface="Times New Roman" panose="02020603050405020304" pitchFamily="18" charset="0"/>
                <a:cs typeface="Times New Roman" panose="02020603050405020304" pitchFamily="18" charset="0"/>
              </a:rPr>
              <a:t> </a:t>
            </a:r>
            <a:r>
              <a:rPr lang="en-US" sz="2400" b="1" spc="-65" dirty="0" err="1">
                <a:solidFill>
                  <a:srgbClr val="0000FF"/>
                </a:solidFill>
                <a:latin typeface="Times New Roman" panose="02020603050405020304" pitchFamily="18" charset="0"/>
                <a:cs typeface="Times New Roman" panose="02020603050405020304" pitchFamily="18" charset="0"/>
              </a:rPr>
              <a:t>Trả</a:t>
            </a:r>
            <a:r>
              <a:rPr lang="en-US" sz="2400" b="1" spc="-65" dirty="0">
                <a:solidFill>
                  <a:srgbClr val="0000FF"/>
                </a:solidFill>
                <a:latin typeface="Times New Roman" panose="02020603050405020304" pitchFamily="18" charset="0"/>
                <a:cs typeface="Times New Roman" panose="02020603050405020304" pitchFamily="18" charset="0"/>
              </a:rPr>
              <a:t> </a:t>
            </a:r>
            <a:r>
              <a:rPr lang="en-US" sz="2400" b="1" spc="-30" dirty="0" err="1">
                <a:solidFill>
                  <a:srgbClr val="0000FF"/>
                </a:solidFill>
                <a:latin typeface="Times New Roman" panose="02020603050405020304" pitchFamily="18" charset="0"/>
                <a:cs typeface="Times New Roman" panose="02020603050405020304" pitchFamily="18" charset="0"/>
              </a:rPr>
              <a:t>tiền</a:t>
            </a:r>
            <a:r>
              <a:rPr lang="en-US" sz="2400" b="1" spc="-30" dirty="0">
                <a:solidFill>
                  <a:srgbClr val="0000FF"/>
                </a:solidFill>
                <a:latin typeface="Times New Roman" panose="02020603050405020304" pitchFamily="18" charset="0"/>
                <a:cs typeface="Times New Roman" panose="02020603050405020304" pitchFamily="18" charset="0"/>
              </a:rPr>
              <a:t>: </a:t>
            </a:r>
          </a:p>
          <a:p>
            <a:pPr marL="71755">
              <a:spcBef>
                <a:spcPts val="215"/>
              </a:spcBef>
              <a:defRPr/>
            </a:pPr>
            <a:r>
              <a:rPr lang="en-US" sz="2400" b="1" spc="-30" dirty="0">
                <a:solidFill>
                  <a:srgbClr val="191919"/>
                </a:solidFill>
                <a:latin typeface="Times New Roman" panose="02020603050405020304" pitchFamily="18" charset="0"/>
                <a:cs typeface="Times New Roman" panose="02020603050405020304" pitchFamily="18" charset="0"/>
              </a:rPr>
              <a:t>   </a:t>
            </a:r>
            <a:r>
              <a:rPr lang="en-US" sz="2400" spc="-55" dirty="0" err="1">
                <a:solidFill>
                  <a:srgbClr val="191919"/>
                </a:solidFill>
                <a:latin typeface="Times New Roman" panose="02020603050405020304" pitchFamily="18" charset="0"/>
                <a:cs typeface="Times New Roman" panose="02020603050405020304" pitchFamily="18" charset="0"/>
              </a:rPr>
              <a:t>Nợ</a:t>
            </a:r>
            <a:r>
              <a:rPr lang="en-US" sz="2400" spc="-55" dirty="0">
                <a:solidFill>
                  <a:srgbClr val="191919"/>
                </a:solidFill>
                <a:latin typeface="Times New Roman" panose="02020603050405020304" pitchFamily="18" charset="0"/>
                <a:cs typeface="Times New Roman" panose="02020603050405020304" pitchFamily="18" charset="0"/>
              </a:rPr>
              <a:t> TK </a:t>
            </a:r>
            <a:r>
              <a:rPr lang="en-US" sz="2400" spc="-25" dirty="0">
                <a:solidFill>
                  <a:srgbClr val="191919"/>
                </a:solidFill>
                <a:latin typeface="Times New Roman" panose="02020603050405020304" pitchFamily="18" charset="0"/>
                <a:cs typeface="Times New Roman" panose="02020603050405020304" pitchFamily="18" charset="0"/>
              </a:rPr>
              <a:t>331: </a:t>
            </a:r>
            <a:r>
              <a:rPr lang="en-US" sz="2400" spc="20" dirty="0" err="1">
                <a:solidFill>
                  <a:srgbClr val="191919"/>
                </a:solidFill>
                <a:latin typeface="Times New Roman" panose="02020603050405020304" pitchFamily="18" charset="0"/>
                <a:cs typeface="Times New Roman" panose="02020603050405020304" pitchFamily="18" charset="0"/>
              </a:rPr>
              <a:t>Tỷ</a:t>
            </a:r>
            <a:r>
              <a:rPr lang="en-US" sz="2400" spc="20" dirty="0">
                <a:solidFill>
                  <a:srgbClr val="191919"/>
                </a:solidFill>
                <a:latin typeface="Times New Roman" panose="02020603050405020304" pitchFamily="18" charset="0"/>
                <a:cs typeface="Times New Roman" panose="02020603050405020304" pitchFamily="18" charset="0"/>
              </a:rPr>
              <a:t> </a:t>
            </a:r>
            <a:r>
              <a:rPr lang="en-US" sz="2400" spc="-35" dirty="0" err="1">
                <a:solidFill>
                  <a:srgbClr val="191919"/>
                </a:solidFill>
                <a:latin typeface="Times New Roman" panose="02020603050405020304" pitchFamily="18" charset="0"/>
                <a:cs typeface="Times New Roman" panose="02020603050405020304" pitchFamily="18" charset="0"/>
              </a:rPr>
              <a:t>giá</a:t>
            </a:r>
            <a:r>
              <a:rPr lang="en-US" sz="2400" spc="-35" dirty="0">
                <a:solidFill>
                  <a:srgbClr val="191919"/>
                </a:solidFill>
                <a:latin typeface="Times New Roman" panose="02020603050405020304" pitchFamily="18" charset="0"/>
                <a:cs typeface="Times New Roman" panose="02020603050405020304" pitchFamily="18" charset="0"/>
              </a:rPr>
              <a:t> </a:t>
            </a:r>
            <a:r>
              <a:rPr lang="en-US" sz="2400" spc="-25" dirty="0" err="1">
                <a:solidFill>
                  <a:srgbClr val="191919"/>
                </a:solidFill>
                <a:latin typeface="Times New Roman" panose="02020603050405020304" pitchFamily="18" charset="0"/>
                <a:cs typeface="Times New Roman" panose="02020603050405020304" pitchFamily="18" charset="0"/>
              </a:rPr>
              <a:t>ghi</a:t>
            </a:r>
            <a:r>
              <a:rPr lang="en-US" sz="2400" spc="-145" dirty="0">
                <a:solidFill>
                  <a:srgbClr val="191919"/>
                </a:solidFill>
                <a:latin typeface="Times New Roman" panose="02020603050405020304" pitchFamily="18" charset="0"/>
                <a:cs typeface="Times New Roman" panose="02020603050405020304" pitchFamily="18" charset="0"/>
              </a:rPr>
              <a:t> </a:t>
            </a:r>
            <a:r>
              <a:rPr lang="en-US" sz="2400" spc="-50" dirty="0" err="1">
                <a:solidFill>
                  <a:srgbClr val="191919"/>
                </a:solidFill>
                <a:latin typeface="Times New Roman" panose="02020603050405020304" pitchFamily="18" charset="0"/>
                <a:cs typeface="Times New Roman" panose="02020603050405020304" pitchFamily="18" charset="0"/>
              </a:rPr>
              <a:t>sổ</a:t>
            </a:r>
            <a:r>
              <a:rPr lang="en-US" sz="2400" spc="-50" dirty="0">
                <a:solidFill>
                  <a:srgbClr val="191919"/>
                </a:solidFill>
                <a:latin typeface="Times New Roman" panose="02020603050405020304" pitchFamily="18" charset="0"/>
                <a:cs typeface="Times New Roman" panose="02020603050405020304" pitchFamily="18" charset="0"/>
              </a:rPr>
              <a:t> (</a:t>
            </a:r>
            <a:r>
              <a:rPr lang="en-US" sz="2400" spc="-50" dirty="0" err="1">
                <a:solidFill>
                  <a:srgbClr val="191919"/>
                </a:solidFill>
                <a:latin typeface="Times New Roman" panose="02020603050405020304" pitchFamily="18" charset="0"/>
                <a:cs typeface="Times New Roman" panose="02020603050405020304" pitchFamily="18" charset="0"/>
              </a:rPr>
              <a:t>thực</a:t>
            </a:r>
            <a:r>
              <a:rPr lang="en-US" sz="2400" spc="-50" dirty="0">
                <a:solidFill>
                  <a:srgbClr val="191919"/>
                </a:solidFill>
                <a:latin typeface="Times New Roman" panose="02020603050405020304" pitchFamily="18" charset="0"/>
                <a:cs typeface="Times New Roman" panose="02020603050405020304" pitchFamily="18" charset="0"/>
              </a:rPr>
              <a:t> </a:t>
            </a:r>
            <a:r>
              <a:rPr lang="en-US" sz="2400" spc="-50" dirty="0" err="1">
                <a:solidFill>
                  <a:srgbClr val="191919"/>
                </a:solidFill>
                <a:latin typeface="Times New Roman" panose="02020603050405020304" pitchFamily="18" charset="0"/>
                <a:cs typeface="Times New Roman" panose="02020603050405020304" pitchFamily="18" charset="0"/>
              </a:rPr>
              <a:t>tế</a:t>
            </a:r>
            <a:r>
              <a:rPr lang="en-US" sz="2400" spc="-50" dirty="0">
                <a:solidFill>
                  <a:srgbClr val="191919"/>
                </a:solidFill>
                <a:latin typeface="Times New Roman" panose="02020603050405020304" pitchFamily="18" charset="0"/>
                <a:cs typeface="Times New Roman" panose="02020603050405020304" pitchFamily="18" charset="0"/>
              </a:rPr>
              <a:t> </a:t>
            </a:r>
            <a:r>
              <a:rPr lang="en-US" sz="2400" spc="-50" dirty="0" err="1">
                <a:solidFill>
                  <a:srgbClr val="191919"/>
                </a:solidFill>
                <a:latin typeface="Times New Roman" panose="02020603050405020304" pitchFamily="18" charset="0"/>
                <a:cs typeface="Times New Roman" panose="02020603050405020304" pitchFamily="18" charset="0"/>
              </a:rPr>
              <a:t>đích</a:t>
            </a:r>
            <a:r>
              <a:rPr lang="en-US" sz="2400" spc="-50" dirty="0">
                <a:solidFill>
                  <a:srgbClr val="191919"/>
                </a:solidFill>
                <a:latin typeface="Times New Roman" panose="02020603050405020304" pitchFamily="18" charset="0"/>
                <a:cs typeface="Times New Roman" panose="02020603050405020304" pitchFamily="18" charset="0"/>
              </a:rPr>
              <a:t> </a:t>
            </a:r>
            <a:r>
              <a:rPr lang="en-US" sz="2400" spc="-50" dirty="0" err="1">
                <a:solidFill>
                  <a:srgbClr val="191919"/>
                </a:solidFill>
                <a:latin typeface="Times New Roman" panose="02020603050405020304" pitchFamily="18" charset="0"/>
                <a:cs typeface="Times New Roman" panose="02020603050405020304" pitchFamily="18" charset="0"/>
              </a:rPr>
              <a:t>danh</a:t>
            </a:r>
            <a:r>
              <a:rPr lang="en-US" sz="2400" spc="-50" dirty="0">
                <a:solidFill>
                  <a:srgbClr val="191919"/>
                </a:solidFill>
                <a:latin typeface="Times New Roman" panose="02020603050405020304" pitchFamily="18" charset="0"/>
                <a:cs typeface="Times New Roman" panose="02020603050405020304" pitchFamily="18" charset="0"/>
              </a:rPr>
              <a:t>)</a:t>
            </a:r>
          </a:p>
          <a:p>
            <a:pPr marL="280670">
              <a:spcBef>
                <a:spcPts val="70"/>
              </a:spcBef>
              <a:defRPr/>
            </a:pPr>
            <a:r>
              <a:rPr lang="en-US" sz="2400" spc="-55" dirty="0" err="1">
                <a:solidFill>
                  <a:srgbClr val="191919"/>
                </a:solidFill>
                <a:latin typeface="Times New Roman" panose="02020603050405020304" pitchFamily="18" charset="0"/>
                <a:cs typeface="Times New Roman" panose="02020603050405020304" pitchFamily="18" charset="0"/>
              </a:rPr>
              <a:t>Nợ</a:t>
            </a:r>
            <a:r>
              <a:rPr lang="en-US" sz="2400" spc="-55" dirty="0">
                <a:solidFill>
                  <a:srgbClr val="191919"/>
                </a:solidFill>
                <a:latin typeface="Times New Roman" panose="02020603050405020304" pitchFamily="18" charset="0"/>
                <a:cs typeface="Times New Roman" panose="02020603050405020304" pitchFamily="18" charset="0"/>
              </a:rPr>
              <a:t> TK </a:t>
            </a:r>
            <a:r>
              <a:rPr lang="en-US" sz="2400" spc="-35" dirty="0">
                <a:solidFill>
                  <a:srgbClr val="191919"/>
                </a:solidFill>
                <a:latin typeface="Times New Roman" panose="02020603050405020304" pitchFamily="18" charset="0"/>
                <a:cs typeface="Times New Roman" panose="02020603050405020304" pitchFamily="18" charset="0"/>
              </a:rPr>
              <a:t>635 (</a:t>
            </a:r>
            <a:r>
              <a:rPr lang="en-US" sz="2400" spc="-35" dirty="0" err="1">
                <a:solidFill>
                  <a:srgbClr val="191919"/>
                </a:solidFill>
                <a:latin typeface="Times New Roman" panose="02020603050405020304" pitchFamily="18" charset="0"/>
                <a:cs typeface="Times New Roman" panose="02020603050405020304" pitchFamily="18" charset="0"/>
              </a:rPr>
              <a:t>hoặc</a:t>
            </a:r>
            <a:r>
              <a:rPr lang="en-US" sz="2400" spc="-35" dirty="0">
                <a:solidFill>
                  <a:srgbClr val="191919"/>
                </a:solidFill>
                <a:latin typeface="Times New Roman" panose="02020603050405020304" pitchFamily="18" charset="0"/>
                <a:cs typeface="Times New Roman" panose="02020603050405020304" pitchFamily="18" charset="0"/>
              </a:rPr>
              <a:t> </a:t>
            </a:r>
            <a:r>
              <a:rPr lang="en-US" sz="2400" spc="-35" dirty="0" err="1">
                <a:solidFill>
                  <a:srgbClr val="191919"/>
                </a:solidFill>
                <a:latin typeface="Times New Roman" panose="02020603050405020304" pitchFamily="18" charset="0"/>
                <a:cs typeface="Times New Roman" panose="02020603050405020304" pitchFamily="18" charset="0"/>
              </a:rPr>
              <a:t>Có</a:t>
            </a:r>
            <a:r>
              <a:rPr lang="en-US" sz="2400" spc="-35" dirty="0">
                <a:solidFill>
                  <a:srgbClr val="191919"/>
                </a:solidFill>
                <a:latin typeface="Times New Roman" panose="02020603050405020304" pitchFamily="18" charset="0"/>
                <a:cs typeface="Times New Roman" panose="02020603050405020304" pitchFamily="18" charset="0"/>
              </a:rPr>
              <a:t> TK</a:t>
            </a:r>
            <a:r>
              <a:rPr lang="en-US" sz="2400" spc="-65" dirty="0">
                <a:solidFill>
                  <a:srgbClr val="191919"/>
                </a:solidFill>
                <a:latin typeface="Times New Roman" panose="02020603050405020304" pitchFamily="18" charset="0"/>
                <a:cs typeface="Times New Roman" panose="02020603050405020304" pitchFamily="18" charset="0"/>
              </a:rPr>
              <a:t> </a:t>
            </a:r>
            <a:r>
              <a:rPr lang="en-US" sz="2400" spc="-30" dirty="0">
                <a:solidFill>
                  <a:srgbClr val="191919"/>
                </a:solidFill>
                <a:latin typeface="Times New Roman" panose="02020603050405020304" pitchFamily="18" charset="0"/>
                <a:cs typeface="Times New Roman" panose="02020603050405020304" pitchFamily="18" charset="0"/>
              </a:rPr>
              <a:t>515): </a:t>
            </a:r>
            <a:r>
              <a:rPr lang="en-US" sz="2400" spc="-30" dirty="0" err="1">
                <a:solidFill>
                  <a:srgbClr val="191919"/>
                </a:solidFill>
                <a:latin typeface="Times New Roman" panose="02020603050405020304" pitchFamily="18" charset="0"/>
                <a:cs typeface="Times New Roman" panose="02020603050405020304" pitchFamily="18" charset="0"/>
              </a:rPr>
              <a:t>Chênh</a:t>
            </a:r>
            <a:r>
              <a:rPr lang="en-US" sz="2400" spc="-30" dirty="0">
                <a:solidFill>
                  <a:srgbClr val="191919"/>
                </a:solidFill>
                <a:latin typeface="Times New Roman" panose="02020603050405020304" pitchFamily="18" charset="0"/>
                <a:cs typeface="Times New Roman" panose="02020603050405020304" pitchFamily="18" charset="0"/>
              </a:rPr>
              <a:t> </a:t>
            </a:r>
            <a:r>
              <a:rPr lang="en-US" sz="2400" spc="-30" dirty="0" err="1">
                <a:solidFill>
                  <a:srgbClr val="191919"/>
                </a:solidFill>
                <a:latin typeface="Times New Roman" panose="02020603050405020304" pitchFamily="18" charset="0"/>
                <a:cs typeface="Times New Roman" panose="02020603050405020304" pitchFamily="18" charset="0"/>
              </a:rPr>
              <a:t>lệch</a:t>
            </a:r>
            <a:r>
              <a:rPr lang="en-US" sz="2400" spc="-30" dirty="0">
                <a:solidFill>
                  <a:srgbClr val="191919"/>
                </a:solidFill>
                <a:latin typeface="Times New Roman" panose="02020603050405020304" pitchFamily="18" charset="0"/>
                <a:cs typeface="Times New Roman" panose="02020603050405020304" pitchFamily="18" charset="0"/>
              </a:rPr>
              <a:t> TGHĐ </a:t>
            </a:r>
            <a:r>
              <a:rPr lang="en-US" sz="2400" spc="-30" dirty="0" err="1">
                <a:solidFill>
                  <a:srgbClr val="191919"/>
                </a:solidFill>
                <a:latin typeface="Times New Roman" panose="02020603050405020304" pitchFamily="18" charset="0"/>
                <a:cs typeface="Times New Roman" panose="02020603050405020304" pitchFamily="18" charset="0"/>
              </a:rPr>
              <a:t>lỗ</a:t>
            </a:r>
            <a:r>
              <a:rPr lang="en-US" sz="2400" spc="-30" dirty="0">
                <a:solidFill>
                  <a:srgbClr val="191919"/>
                </a:solidFill>
                <a:latin typeface="Times New Roman" panose="02020603050405020304" pitchFamily="18" charset="0"/>
                <a:cs typeface="Times New Roman" panose="02020603050405020304" pitchFamily="18" charset="0"/>
              </a:rPr>
              <a:t> (</a:t>
            </a:r>
            <a:r>
              <a:rPr lang="en-US" sz="2400" spc="-30" dirty="0" err="1">
                <a:solidFill>
                  <a:srgbClr val="191919"/>
                </a:solidFill>
                <a:latin typeface="Times New Roman" panose="02020603050405020304" pitchFamily="18" charset="0"/>
                <a:cs typeface="Times New Roman" panose="02020603050405020304" pitchFamily="18" charset="0"/>
              </a:rPr>
              <a:t>hoặc</a:t>
            </a:r>
            <a:r>
              <a:rPr lang="en-US" sz="2400" spc="-30" dirty="0">
                <a:solidFill>
                  <a:srgbClr val="191919"/>
                </a:solidFill>
                <a:latin typeface="Times New Roman" panose="02020603050405020304" pitchFamily="18" charset="0"/>
                <a:cs typeface="Times New Roman" panose="02020603050405020304" pitchFamily="18" charset="0"/>
              </a:rPr>
              <a:t> </a:t>
            </a:r>
            <a:r>
              <a:rPr lang="en-US" sz="2400" spc="-30" dirty="0" err="1">
                <a:solidFill>
                  <a:srgbClr val="191919"/>
                </a:solidFill>
                <a:latin typeface="Times New Roman" panose="02020603050405020304" pitchFamily="18" charset="0"/>
                <a:cs typeface="Times New Roman" panose="02020603050405020304" pitchFamily="18" charset="0"/>
              </a:rPr>
              <a:t>lãi</a:t>
            </a:r>
            <a:r>
              <a:rPr lang="en-US" sz="2400" spc="-30" dirty="0">
                <a:solidFill>
                  <a:srgbClr val="191919"/>
                </a:solidFill>
                <a:latin typeface="Times New Roman" panose="02020603050405020304" pitchFamily="18" charset="0"/>
                <a:cs typeface="Times New Roman" panose="02020603050405020304" pitchFamily="18" charset="0"/>
              </a:rPr>
              <a:t>)</a:t>
            </a:r>
            <a:endParaRPr lang="en-US" sz="2400" spc="-50" dirty="0">
              <a:solidFill>
                <a:srgbClr val="191919"/>
              </a:solidFill>
              <a:latin typeface="Times New Roman" panose="02020603050405020304" pitchFamily="18" charset="0"/>
              <a:cs typeface="Times New Roman" panose="02020603050405020304" pitchFamily="18" charset="0"/>
            </a:endParaRPr>
          </a:p>
          <a:p>
            <a:pPr marL="280670">
              <a:spcBef>
                <a:spcPts val="70"/>
              </a:spcBef>
              <a:defRPr/>
            </a:pPr>
            <a:r>
              <a:rPr lang="en-US" sz="2400" spc="-50" dirty="0">
                <a:solidFill>
                  <a:srgbClr val="191919"/>
                </a:solidFill>
                <a:latin typeface="Times New Roman" panose="02020603050405020304" pitchFamily="18" charset="0"/>
                <a:cs typeface="Times New Roman" panose="02020603050405020304" pitchFamily="18" charset="0"/>
              </a:rPr>
              <a:t>	</a:t>
            </a:r>
            <a:r>
              <a:rPr lang="en-US" sz="2400" spc="-50" dirty="0" err="1">
                <a:solidFill>
                  <a:srgbClr val="191919"/>
                </a:solidFill>
                <a:latin typeface="Times New Roman" panose="02020603050405020304" pitchFamily="18" charset="0"/>
                <a:cs typeface="Times New Roman" panose="02020603050405020304" pitchFamily="18" charset="0"/>
              </a:rPr>
              <a:t>Có</a:t>
            </a:r>
            <a:r>
              <a:rPr lang="en-US" sz="2400" spc="-50" dirty="0">
                <a:solidFill>
                  <a:srgbClr val="191919"/>
                </a:solidFill>
                <a:latin typeface="Times New Roman" panose="02020603050405020304" pitchFamily="18" charset="0"/>
                <a:cs typeface="Times New Roman" panose="02020603050405020304" pitchFamily="18" charset="0"/>
              </a:rPr>
              <a:t> TK 1112,1122: </a:t>
            </a:r>
            <a:r>
              <a:rPr lang="en-US" sz="2400" spc="-50" dirty="0" err="1">
                <a:solidFill>
                  <a:srgbClr val="191919"/>
                </a:solidFill>
                <a:latin typeface="Times New Roman" panose="02020603050405020304" pitchFamily="18" charset="0"/>
                <a:cs typeface="Times New Roman" panose="02020603050405020304" pitchFamily="18" charset="0"/>
              </a:rPr>
              <a:t>Tỷ</a:t>
            </a:r>
            <a:r>
              <a:rPr lang="en-US" sz="2400" spc="-50" dirty="0">
                <a:solidFill>
                  <a:srgbClr val="191919"/>
                </a:solidFill>
                <a:latin typeface="Times New Roman" panose="02020603050405020304" pitchFamily="18" charset="0"/>
                <a:cs typeface="Times New Roman" panose="02020603050405020304" pitchFamily="18" charset="0"/>
              </a:rPr>
              <a:t> </a:t>
            </a:r>
            <a:r>
              <a:rPr lang="en-US" sz="2400" spc="-50" dirty="0" err="1">
                <a:solidFill>
                  <a:srgbClr val="191919"/>
                </a:solidFill>
                <a:latin typeface="Times New Roman" panose="02020603050405020304" pitchFamily="18" charset="0"/>
                <a:cs typeface="Times New Roman" panose="02020603050405020304" pitchFamily="18" charset="0"/>
              </a:rPr>
              <a:t>giá</a:t>
            </a:r>
            <a:r>
              <a:rPr lang="en-US" sz="2400" spc="-50" dirty="0">
                <a:solidFill>
                  <a:srgbClr val="191919"/>
                </a:solidFill>
                <a:latin typeface="Times New Roman" panose="02020603050405020304" pitchFamily="18" charset="0"/>
                <a:cs typeface="Times New Roman" panose="02020603050405020304" pitchFamily="18" charset="0"/>
              </a:rPr>
              <a:t> </a:t>
            </a:r>
            <a:r>
              <a:rPr lang="en-US" sz="2400" spc="-50" dirty="0" err="1">
                <a:solidFill>
                  <a:srgbClr val="191919"/>
                </a:solidFill>
                <a:latin typeface="Times New Roman" panose="02020603050405020304" pitchFamily="18" charset="0"/>
                <a:cs typeface="Times New Roman" panose="02020603050405020304" pitchFamily="18" charset="0"/>
              </a:rPr>
              <a:t>xuất</a:t>
            </a:r>
            <a:r>
              <a:rPr lang="en-US" sz="2400" spc="-50" dirty="0">
                <a:solidFill>
                  <a:srgbClr val="191919"/>
                </a:solidFill>
                <a:latin typeface="Times New Roman" panose="02020603050405020304" pitchFamily="18" charset="0"/>
                <a:cs typeface="Times New Roman" panose="02020603050405020304" pitchFamily="18" charset="0"/>
              </a:rPr>
              <a:t> </a:t>
            </a:r>
            <a:r>
              <a:rPr lang="en-US" sz="2400" spc="-50" dirty="0" err="1">
                <a:solidFill>
                  <a:srgbClr val="191919"/>
                </a:solidFill>
                <a:latin typeface="Times New Roman" panose="02020603050405020304" pitchFamily="18" charset="0"/>
                <a:cs typeface="Times New Roman" panose="02020603050405020304" pitchFamily="18" charset="0"/>
              </a:rPr>
              <a:t>ngoại</a:t>
            </a:r>
            <a:r>
              <a:rPr lang="en-US" sz="2400" spc="-50" dirty="0">
                <a:solidFill>
                  <a:srgbClr val="191919"/>
                </a:solidFill>
                <a:latin typeface="Times New Roman" panose="02020603050405020304" pitchFamily="18" charset="0"/>
                <a:cs typeface="Times New Roman" panose="02020603050405020304" pitchFamily="18" charset="0"/>
              </a:rPr>
              <a:t> </a:t>
            </a:r>
            <a:r>
              <a:rPr lang="en-US" sz="2400" spc="-50" dirty="0" err="1">
                <a:solidFill>
                  <a:srgbClr val="191919"/>
                </a:solidFill>
                <a:latin typeface="Times New Roman" panose="02020603050405020304" pitchFamily="18" charset="0"/>
                <a:cs typeface="Times New Roman" panose="02020603050405020304" pitchFamily="18" charset="0"/>
              </a:rPr>
              <a:t>tệ</a:t>
            </a:r>
            <a:r>
              <a:rPr lang="en-US" sz="2400" spc="-50" dirty="0">
                <a:solidFill>
                  <a:srgbClr val="191919"/>
                </a:solidFill>
                <a:latin typeface="Times New Roman" panose="02020603050405020304" pitchFamily="18" charset="0"/>
                <a:cs typeface="Times New Roman" panose="02020603050405020304" pitchFamily="18" charset="0"/>
              </a:rPr>
              <a:t> (</a:t>
            </a:r>
            <a:r>
              <a:rPr lang="en-US" sz="2400" spc="-50" dirty="0" err="1">
                <a:solidFill>
                  <a:srgbClr val="191919"/>
                </a:solidFill>
                <a:latin typeface="Times New Roman" panose="02020603050405020304" pitchFamily="18" charset="0"/>
                <a:cs typeface="Times New Roman" panose="02020603050405020304" pitchFamily="18" charset="0"/>
              </a:rPr>
              <a:t>nếu</a:t>
            </a:r>
            <a:r>
              <a:rPr lang="en-US" sz="2400" spc="-50" dirty="0">
                <a:solidFill>
                  <a:srgbClr val="191919"/>
                </a:solidFill>
                <a:latin typeface="Times New Roman" panose="02020603050405020304" pitchFamily="18" charset="0"/>
                <a:cs typeface="Times New Roman" panose="02020603050405020304" pitchFamily="18" charset="0"/>
              </a:rPr>
              <a:t> </a:t>
            </a:r>
            <a:r>
              <a:rPr lang="en-US" sz="2400" spc="-50" dirty="0" err="1">
                <a:solidFill>
                  <a:srgbClr val="191919"/>
                </a:solidFill>
                <a:latin typeface="Times New Roman" panose="02020603050405020304" pitchFamily="18" charset="0"/>
                <a:cs typeface="Times New Roman" panose="02020603050405020304" pitchFamily="18" charset="0"/>
              </a:rPr>
              <a:t>ngoại</a:t>
            </a:r>
            <a:r>
              <a:rPr lang="en-US" sz="2400" spc="-50" dirty="0">
                <a:solidFill>
                  <a:srgbClr val="191919"/>
                </a:solidFill>
                <a:latin typeface="Times New Roman" panose="02020603050405020304" pitchFamily="18" charset="0"/>
                <a:cs typeface="Times New Roman" panose="02020603050405020304" pitchFamily="18" charset="0"/>
              </a:rPr>
              <a:t> </a:t>
            </a:r>
            <a:r>
              <a:rPr lang="en-US" sz="2400" spc="-50" dirty="0" err="1">
                <a:solidFill>
                  <a:srgbClr val="191919"/>
                </a:solidFill>
                <a:latin typeface="Times New Roman" panose="02020603050405020304" pitchFamily="18" charset="0"/>
                <a:cs typeface="Times New Roman" panose="02020603050405020304" pitchFamily="18" charset="0"/>
              </a:rPr>
              <a:t>tệ</a:t>
            </a:r>
            <a:r>
              <a:rPr lang="en-US" sz="2400" spc="-50" dirty="0">
                <a:solidFill>
                  <a:srgbClr val="191919"/>
                </a:solidFill>
                <a:latin typeface="Times New Roman" panose="02020603050405020304" pitchFamily="18" charset="0"/>
                <a:cs typeface="Times New Roman" panose="02020603050405020304" pitchFamily="18" charset="0"/>
              </a:rPr>
              <a:t> </a:t>
            </a:r>
            <a:r>
              <a:rPr lang="en-US" sz="2400" spc="-50" dirty="0" err="1">
                <a:solidFill>
                  <a:srgbClr val="191919"/>
                </a:solidFill>
                <a:latin typeface="Times New Roman" panose="02020603050405020304" pitchFamily="18" charset="0"/>
                <a:cs typeface="Times New Roman" panose="02020603050405020304" pitchFamily="18" charset="0"/>
              </a:rPr>
              <a:t>có</a:t>
            </a:r>
            <a:r>
              <a:rPr lang="en-US" sz="2400" spc="-50" dirty="0">
                <a:solidFill>
                  <a:srgbClr val="191919"/>
                </a:solidFill>
                <a:latin typeface="Times New Roman" panose="02020603050405020304" pitchFamily="18" charset="0"/>
                <a:cs typeface="Times New Roman" panose="02020603050405020304" pitchFamily="18" charset="0"/>
              </a:rPr>
              <a:t> </a:t>
            </a:r>
            <a:r>
              <a:rPr lang="en-US" sz="2400" spc="-50" dirty="0" err="1">
                <a:solidFill>
                  <a:srgbClr val="191919"/>
                </a:solidFill>
                <a:latin typeface="Times New Roman" panose="02020603050405020304" pitchFamily="18" charset="0"/>
                <a:cs typeface="Times New Roman" panose="02020603050405020304" pitchFamily="18" charset="0"/>
              </a:rPr>
              <a:t>sẵn</a:t>
            </a:r>
            <a:r>
              <a:rPr lang="en-US" sz="2400" spc="-50" dirty="0">
                <a:solidFill>
                  <a:srgbClr val="191919"/>
                </a:solidFill>
                <a:latin typeface="Times New Roman" panose="02020603050405020304" pitchFamily="18" charset="0"/>
                <a:cs typeface="Times New Roman" panose="02020603050405020304" pitchFamily="18" charset="0"/>
              </a:rPr>
              <a:t>) </a:t>
            </a:r>
            <a:r>
              <a:rPr lang="en-US" sz="2400" spc="-50" dirty="0" err="1">
                <a:solidFill>
                  <a:srgbClr val="191919"/>
                </a:solidFill>
                <a:latin typeface="Times New Roman" panose="02020603050405020304" pitchFamily="18" charset="0"/>
                <a:cs typeface="Times New Roman" panose="02020603050405020304" pitchFamily="18" charset="0"/>
              </a:rPr>
              <a:t>hoặc</a:t>
            </a:r>
            <a:r>
              <a:rPr lang="en-US" sz="2400" spc="-50" dirty="0">
                <a:solidFill>
                  <a:srgbClr val="191919"/>
                </a:solidFill>
                <a:latin typeface="Times New Roman" panose="02020603050405020304" pitchFamily="18" charset="0"/>
                <a:cs typeface="Times New Roman" panose="02020603050405020304" pitchFamily="18" charset="0"/>
              </a:rPr>
              <a:t> </a:t>
            </a:r>
            <a:r>
              <a:rPr lang="en-US" sz="2400" spc="-50" dirty="0" err="1">
                <a:solidFill>
                  <a:srgbClr val="191919"/>
                </a:solidFill>
                <a:latin typeface="Times New Roman" panose="02020603050405020304" pitchFamily="18" charset="0"/>
                <a:cs typeface="Times New Roman" panose="02020603050405020304" pitchFamily="18" charset="0"/>
              </a:rPr>
              <a:t>tỷ</a:t>
            </a:r>
            <a:r>
              <a:rPr lang="en-US" sz="2400" spc="-50" dirty="0">
                <a:solidFill>
                  <a:srgbClr val="191919"/>
                </a:solidFill>
                <a:latin typeface="Times New Roman" panose="02020603050405020304" pitchFamily="18" charset="0"/>
                <a:cs typeface="Times New Roman" panose="02020603050405020304" pitchFamily="18" charset="0"/>
              </a:rPr>
              <a:t> </a:t>
            </a:r>
            <a:r>
              <a:rPr lang="en-US" sz="2400" spc="-50" dirty="0" err="1">
                <a:solidFill>
                  <a:srgbClr val="191919"/>
                </a:solidFill>
                <a:latin typeface="Times New Roman" panose="02020603050405020304" pitchFamily="18" charset="0"/>
                <a:cs typeface="Times New Roman" panose="02020603050405020304" pitchFamily="18" charset="0"/>
              </a:rPr>
              <a:t>giá</a:t>
            </a:r>
            <a:r>
              <a:rPr lang="en-US" sz="2400" spc="-50" dirty="0">
                <a:solidFill>
                  <a:srgbClr val="191919"/>
                </a:solidFill>
                <a:latin typeface="Times New Roman" panose="02020603050405020304" pitchFamily="18" charset="0"/>
                <a:cs typeface="Times New Roman" panose="02020603050405020304" pitchFamily="18" charset="0"/>
              </a:rPr>
              <a:t> GDTT </a:t>
            </a:r>
            <a:r>
              <a:rPr lang="en-US" sz="2400" spc="-50" dirty="0" err="1">
                <a:solidFill>
                  <a:srgbClr val="191919"/>
                </a:solidFill>
                <a:latin typeface="Times New Roman" panose="02020603050405020304" pitchFamily="18" charset="0"/>
                <a:cs typeface="Times New Roman" panose="02020603050405020304" pitchFamily="18" charset="0"/>
              </a:rPr>
              <a:t>nếu</a:t>
            </a:r>
            <a:r>
              <a:rPr lang="en-US" sz="2400" spc="-50" dirty="0">
                <a:solidFill>
                  <a:srgbClr val="191919"/>
                </a:solidFill>
                <a:latin typeface="Times New Roman" panose="02020603050405020304" pitchFamily="18" charset="0"/>
                <a:cs typeface="Times New Roman" panose="02020603050405020304" pitchFamily="18" charset="0"/>
              </a:rPr>
              <a:t> </a:t>
            </a:r>
            <a:r>
              <a:rPr lang="en-US" sz="2400" spc="-50" dirty="0" err="1">
                <a:solidFill>
                  <a:srgbClr val="191919"/>
                </a:solidFill>
                <a:latin typeface="Times New Roman" panose="02020603050405020304" pitchFamily="18" charset="0"/>
                <a:cs typeface="Times New Roman" panose="02020603050405020304" pitchFamily="18" charset="0"/>
              </a:rPr>
              <a:t>mua</a:t>
            </a:r>
            <a:r>
              <a:rPr lang="en-US" sz="2400" spc="-50" dirty="0">
                <a:solidFill>
                  <a:srgbClr val="191919"/>
                </a:solidFill>
                <a:latin typeface="Times New Roman" panose="02020603050405020304" pitchFamily="18" charset="0"/>
                <a:cs typeface="Times New Roman" panose="02020603050405020304" pitchFamily="18" charset="0"/>
              </a:rPr>
              <a:t> </a:t>
            </a:r>
            <a:r>
              <a:rPr lang="en-US" sz="2400" spc="-50" dirty="0" err="1">
                <a:solidFill>
                  <a:srgbClr val="191919"/>
                </a:solidFill>
                <a:latin typeface="Times New Roman" panose="02020603050405020304" pitchFamily="18" charset="0"/>
                <a:cs typeface="Times New Roman" panose="02020603050405020304" pitchFamily="18" charset="0"/>
              </a:rPr>
              <a:t>ngoại</a:t>
            </a:r>
            <a:r>
              <a:rPr lang="en-US" sz="2400" spc="-50" dirty="0">
                <a:solidFill>
                  <a:srgbClr val="191919"/>
                </a:solidFill>
                <a:latin typeface="Times New Roman" panose="02020603050405020304" pitchFamily="18" charset="0"/>
                <a:cs typeface="Times New Roman" panose="02020603050405020304" pitchFamily="18" charset="0"/>
              </a:rPr>
              <a:t> </a:t>
            </a:r>
            <a:r>
              <a:rPr lang="en-US" sz="2400" spc="-50" dirty="0" err="1">
                <a:solidFill>
                  <a:srgbClr val="191919"/>
                </a:solidFill>
                <a:latin typeface="Times New Roman" panose="02020603050405020304" pitchFamily="18" charset="0"/>
                <a:cs typeface="Times New Roman" panose="02020603050405020304" pitchFamily="18" charset="0"/>
              </a:rPr>
              <a:t>tệ</a:t>
            </a:r>
            <a:r>
              <a:rPr lang="en-US" sz="2400" spc="-50" dirty="0">
                <a:solidFill>
                  <a:srgbClr val="191919"/>
                </a:solidFill>
                <a:latin typeface="Times New Roman" panose="02020603050405020304" pitchFamily="18" charset="0"/>
                <a:cs typeface="Times New Roman" panose="02020603050405020304" pitchFamily="18" charset="0"/>
              </a:rPr>
              <a:t> </a:t>
            </a:r>
            <a:r>
              <a:rPr lang="en-US" sz="2400" spc="-50" dirty="0" err="1">
                <a:solidFill>
                  <a:srgbClr val="191919"/>
                </a:solidFill>
                <a:latin typeface="Times New Roman" panose="02020603050405020304" pitchFamily="18" charset="0"/>
                <a:cs typeface="Times New Roman" panose="02020603050405020304" pitchFamily="18" charset="0"/>
              </a:rPr>
              <a:t>tại</a:t>
            </a:r>
            <a:r>
              <a:rPr lang="en-US" sz="2400" spc="-50" dirty="0">
                <a:solidFill>
                  <a:srgbClr val="191919"/>
                </a:solidFill>
                <a:latin typeface="Times New Roman" panose="02020603050405020304" pitchFamily="18" charset="0"/>
                <a:cs typeface="Times New Roman" panose="02020603050405020304" pitchFamily="18" charset="0"/>
              </a:rPr>
              <a:t> </a:t>
            </a:r>
            <a:r>
              <a:rPr lang="en-US" sz="2400" spc="-50" dirty="0" err="1">
                <a:solidFill>
                  <a:srgbClr val="191919"/>
                </a:solidFill>
                <a:latin typeface="Times New Roman" panose="02020603050405020304" pitchFamily="18" charset="0"/>
                <a:cs typeface="Times New Roman" panose="02020603050405020304" pitchFamily="18" charset="0"/>
              </a:rPr>
              <a:t>ngày</a:t>
            </a:r>
            <a:r>
              <a:rPr lang="en-US" sz="2400" spc="-50" dirty="0">
                <a:solidFill>
                  <a:srgbClr val="191919"/>
                </a:solidFill>
                <a:latin typeface="Times New Roman" panose="02020603050405020304" pitchFamily="18" charset="0"/>
                <a:cs typeface="Times New Roman" panose="02020603050405020304" pitchFamily="18" charset="0"/>
              </a:rPr>
              <a:t> </a:t>
            </a:r>
            <a:r>
              <a:rPr lang="en-US" sz="2400" spc="-50" dirty="0" err="1">
                <a:solidFill>
                  <a:srgbClr val="191919"/>
                </a:solidFill>
                <a:latin typeface="Times New Roman" panose="02020603050405020304" pitchFamily="18" charset="0"/>
                <a:cs typeface="Times New Roman" panose="02020603050405020304" pitchFamily="18" charset="0"/>
              </a:rPr>
              <a:t>thanh</a:t>
            </a:r>
            <a:r>
              <a:rPr lang="en-US" sz="2400" spc="-50" dirty="0">
                <a:solidFill>
                  <a:srgbClr val="191919"/>
                </a:solidFill>
                <a:latin typeface="Times New Roman" panose="02020603050405020304" pitchFamily="18" charset="0"/>
                <a:cs typeface="Times New Roman" panose="02020603050405020304" pitchFamily="18" charset="0"/>
              </a:rPr>
              <a:t> </a:t>
            </a:r>
            <a:r>
              <a:rPr lang="en-US" sz="2400" spc="-50" dirty="0" err="1">
                <a:solidFill>
                  <a:srgbClr val="191919"/>
                </a:solidFill>
                <a:latin typeface="Times New Roman" panose="02020603050405020304" pitchFamily="18" charset="0"/>
                <a:cs typeface="Times New Roman" panose="02020603050405020304" pitchFamily="18" charset="0"/>
              </a:rPr>
              <a:t>toán</a:t>
            </a:r>
            <a:endParaRPr lang="en-US" sz="2400" spc="-50" dirty="0">
              <a:solidFill>
                <a:srgbClr val="191919"/>
              </a:solidFill>
              <a:latin typeface="Times New Roman" panose="02020603050405020304" pitchFamily="18" charset="0"/>
              <a:cs typeface="Times New Roman" panose="02020603050405020304" pitchFamily="18" charset="0"/>
            </a:endParaRPr>
          </a:p>
        </p:txBody>
      </p:sp>
      <p:sp>
        <p:nvSpPr>
          <p:cNvPr id="6" name="object 44"/>
          <p:cNvSpPr txBox="1"/>
          <p:nvPr/>
        </p:nvSpPr>
        <p:spPr>
          <a:xfrm>
            <a:off x="4011613" y="728664"/>
            <a:ext cx="6419850" cy="790575"/>
          </a:xfrm>
          <a:prstGeom prst="rect">
            <a:avLst/>
          </a:prstGeom>
        </p:spPr>
        <p:txBody>
          <a:bodyPr lIns="0" tIns="26034" rIns="0" bIns="0">
            <a:spAutoFit/>
          </a:bodyPr>
          <a:lstStyle/>
          <a:p>
            <a:pPr marL="12700">
              <a:spcBef>
                <a:spcPts val="204"/>
              </a:spcBef>
              <a:defRPr/>
            </a:pPr>
            <a:r>
              <a:rPr sz="2400" b="1" spc="5" dirty="0">
                <a:solidFill>
                  <a:srgbClr val="FF0000"/>
                </a:solidFill>
                <a:latin typeface="Times New Roman" panose="02020603050405020304" pitchFamily="18" charset="0"/>
                <a:cs typeface="Times New Roman" panose="02020603050405020304" pitchFamily="18" charset="0"/>
              </a:rPr>
              <a:t>Kế toán </a:t>
            </a:r>
            <a:r>
              <a:rPr sz="2400" b="1" spc="10" dirty="0">
                <a:solidFill>
                  <a:srgbClr val="FF0000"/>
                </a:solidFill>
                <a:latin typeface="Times New Roman" panose="02020603050405020304" pitchFamily="18" charset="0"/>
                <a:cs typeface="Times New Roman" panose="02020603050405020304" pitchFamily="18" charset="0"/>
              </a:rPr>
              <a:t>chênh </a:t>
            </a:r>
            <a:r>
              <a:rPr sz="2400" b="1" spc="5" dirty="0">
                <a:solidFill>
                  <a:srgbClr val="FF0000"/>
                </a:solidFill>
                <a:latin typeface="Times New Roman" panose="02020603050405020304" pitchFamily="18" charset="0"/>
                <a:cs typeface="Times New Roman" panose="02020603050405020304" pitchFamily="18" charset="0"/>
              </a:rPr>
              <a:t>lệch TGHĐ phát sinh </a:t>
            </a:r>
            <a:r>
              <a:rPr sz="2400" b="1" spc="5" dirty="0" err="1">
                <a:solidFill>
                  <a:srgbClr val="FF0000"/>
                </a:solidFill>
                <a:latin typeface="Times New Roman" panose="02020603050405020304" pitchFamily="18" charset="0"/>
                <a:cs typeface="Times New Roman" panose="02020603050405020304" pitchFamily="18" charset="0"/>
              </a:rPr>
              <a:t>trong</a:t>
            </a:r>
            <a:r>
              <a:rPr sz="2400" b="1" spc="50" dirty="0">
                <a:solidFill>
                  <a:srgbClr val="FF0000"/>
                </a:solidFill>
                <a:latin typeface="Times New Roman" panose="02020603050405020304" pitchFamily="18" charset="0"/>
                <a:cs typeface="Times New Roman" panose="02020603050405020304" pitchFamily="18" charset="0"/>
              </a:rPr>
              <a:t> </a:t>
            </a:r>
            <a:r>
              <a:rPr sz="2400" b="1" spc="5" dirty="0" err="1">
                <a:solidFill>
                  <a:srgbClr val="FF0000"/>
                </a:solidFill>
                <a:latin typeface="Times New Roman" panose="02020603050405020304" pitchFamily="18" charset="0"/>
                <a:cs typeface="Times New Roman" panose="02020603050405020304" pitchFamily="18" charset="0"/>
              </a:rPr>
              <a:t>kỳ</a:t>
            </a:r>
            <a:endParaRPr lang="en-US" sz="2400" dirty="0">
              <a:solidFill>
                <a:srgbClr val="FF0000"/>
              </a:solidFill>
              <a:latin typeface="Times New Roman" panose="02020603050405020304" pitchFamily="18" charset="0"/>
              <a:cs typeface="Times New Roman" panose="02020603050405020304" pitchFamily="18" charset="0"/>
            </a:endParaRPr>
          </a:p>
          <a:p>
            <a:pPr marL="12700">
              <a:spcBef>
                <a:spcPts val="204"/>
              </a:spcBef>
              <a:defRPr/>
            </a:pPr>
            <a:r>
              <a:rPr lang="en-US" sz="2400" b="1" spc="20" dirty="0">
                <a:solidFill>
                  <a:srgbClr val="FF0000"/>
                </a:solidFill>
                <a:latin typeface="Times New Roman" panose="02020603050405020304" pitchFamily="18" charset="0"/>
                <a:cs typeface="Times New Roman" panose="02020603050405020304" pitchFamily="18" charset="0"/>
              </a:rPr>
              <a:t>MUA HÀNG</a:t>
            </a:r>
            <a:endParaRPr sz="24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59333750"/>
      </p:ext>
    </p:extLst>
  </p:cSld>
  <p:clrMapOvr>
    <a:masterClrMapping/>
  </p:clrMapOvr>
  <p:transition spd="slow">
    <p:randomBar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842" name="Group 32"/>
          <p:cNvGrpSpPr>
            <a:grpSpLocks/>
          </p:cNvGrpSpPr>
          <p:nvPr/>
        </p:nvGrpSpPr>
        <p:grpSpPr bwMode="auto">
          <a:xfrm>
            <a:off x="3232150" y="1303338"/>
            <a:ext cx="7056438" cy="2044700"/>
            <a:chOff x="1429576" y="1816152"/>
            <a:chExt cx="7056630" cy="2044896"/>
          </a:xfrm>
        </p:grpSpPr>
        <p:cxnSp>
          <p:nvCxnSpPr>
            <p:cNvPr id="8" name="Straight Connector 7"/>
            <p:cNvCxnSpPr/>
            <p:nvPr/>
          </p:nvCxnSpPr>
          <p:spPr bwMode="auto">
            <a:xfrm>
              <a:off x="2642459" y="2187663"/>
              <a:ext cx="0" cy="1673385"/>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grpSp>
          <p:nvGrpSpPr>
            <p:cNvPr id="35880" name="Group 31"/>
            <p:cNvGrpSpPr>
              <a:grpSpLocks/>
            </p:cNvGrpSpPr>
            <p:nvPr/>
          </p:nvGrpSpPr>
          <p:grpSpPr bwMode="auto">
            <a:xfrm>
              <a:off x="1429576" y="1816152"/>
              <a:ext cx="7056630" cy="2044896"/>
              <a:chOff x="1429576" y="1816152"/>
              <a:chExt cx="7056630" cy="2044896"/>
            </a:xfrm>
          </p:grpSpPr>
          <p:sp>
            <p:nvSpPr>
              <p:cNvPr id="35881" name="TextBox 37"/>
              <p:cNvSpPr txBox="1">
                <a:spLocks noChangeArrowheads="1"/>
              </p:cNvSpPr>
              <p:nvPr/>
            </p:nvSpPr>
            <p:spPr bwMode="auto">
              <a:xfrm>
                <a:off x="2528020" y="2187379"/>
                <a:ext cx="162339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a:solidFill>
                      <a:srgbClr val="000000"/>
                    </a:solidFill>
                    <a:latin typeface="Times New Roman" panose="02020603050405020304" pitchFamily="18" charset="0"/>
                    <a:cs typeface="Times New Roman" panose="02020603050405020304" pitchFamily="18" charset="0"/>
                  </a:rPr>
                  <a:t>TGGDTT (BÁN)</a:t>
                </a:r>
              </a:p>
            </p:txBody>
          </p:sp>
          <p:sp>
            <p:nvSpPr>
              <p:cNvPr id="35882" name="TextBox 14"/>
              <p:cNvSpPr txBox="1">
                <a:spLocks noChangeArrowheads="1"/>
              </p:cNvSpPr>
              <p:nvPr/>
            </p:nvSpPr>
            <p:spPr bwMode="auto">
              <a:xfrm>
                <a:off x="1429576" y="1816152"/>
                <a:ext cx="23522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b="1">
                    <a:solidFill>
                      <a:srgbClr val="000000"/>
                    </a:solidFill>
                    <a:latin typeface="Times New Roman" panose="02020603050405020304" pitchFamily="18" charset="0"/>
                    <a:cs typeface="Times New Roman" panose="02020603050405020304" pitchFamily="18" charset="0"/>
                  </a:rPr>
                  <a:t>TK 331, 341</a:t>
                </a:r>
              </a:p>
            </p:txBody>
          </p:sp>
          <p:cxnSp>
            <p:nvCxnSpPr>
              <p:cNvPr id="9" name="Straight Connector 8"/>
              <p:cNvCxnSpPr/>
              <p:nvPr/>
            </p:nvCxnSpPr>
            <p:spPr bwMode="auto">
              <a:xfrm flipV="1">
                <a:off x="2123333" y="2147971"/>
                <a:ext cx="947763" cy="7939"/>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sp>
            <p:nvSpPr>
              <p:cNvPr id="35884" name="TextBox 11"/>
              <p:cNvSpPr txBox="1">
                <a:spLocks noChangeArrowheads="1"/>
              </p:cNvSpPr>
              <p:nvPr/>
            </p:nvSpPr>
            <p:spPr bwMode="auto">
              <a:xfrm>
                <a:off x="4521052" y="1855905"/>
                <a:ext cx="396515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b="1">
                    <a:solidFill>
                      <a:srgbClr val="000000"/>
                    </a:solidFill>
                    <a:latin typeface="Times New Roman" panose="02020603050405020304" pitchFamily="18" charset="0"/>
                    <a:cs typeface="Times New Roman" panose="02020603050405020304" pitchFamily="18" charset="0"/>
                  </a:rPr>
                  <a:t>TK 152, 153, 211, 641, 642….</a:t>
                </a:r>
              </a:p>
            </p:txBody>
          </p:sp>
          <p:sp>
            <p:nvSpPr>
              <p:cNvPr id="35885" name="TextBox 37"/>
              <p:cNvSpPr txBox="1">
                <a:spLocks noChangeArrowheads="1"/>
              </p:cNvSpPr>
              <p:nvPr/>
            </p:nvSpPr>
            <p:spPr bwMode="auto">
              <a:xfrm>
                <a:off x="4960365" y="2184799"/>
                <a:ext cx="162339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a:solidFill>
                      <a:srgbClr val="000000"/>
                    </a:solidFill>
                    <a:latin typeface="Times New Roman" panose="02020603050405020304" pitchFamily="18" charset="0"/>
                    <a:cs typeface="Times New Roman" panose="02020603050405020304" pitchFamily="18" charset="0"/>
                  </a:rPr>
                  <a:t>TGGDTT (BÁN)</a:t>
                </a:r>
              </a:p>
            </p:txBody>
          </p:sp>
          <p:cxnSp>
            <p:nvCxnSpPr>
              <p:cNvPr id="12" name="Straight Connector 11"/>
              <p:cNvCxnSpPr/>
              <p:nvPr/>
            </p:nvCxnSpPr>
            <p:spPr>
              <a:xfrm>
                <a:off x="6625605" y="2214652"/>
                <a:ext cx="0" cy="164639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bwMode="auto">
              <a:xfrm>
                <a:off x="4842794" y="2181312"/>
                <a:ext cx="3365592" cy="0"/>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2739300" y="3013242"/>
                <a:ext cx="369580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5889" name="TextBox 38"/>
              <p:cNvSpPr txBox="1">
                <a:spLocks noChangeArrowheads="1"/>
              </p:cNvSpPr>
              <p:nvPr/>
            </p:nvSpPr>
            <p:spPr bwMode="auto">
              <a:xfrm>
                <a:off x="2727826" y="3232569"/>
                <a:ext cx="38979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i="1">
                    <a:solidFill>
                      <a:srgbClr val="000000"/>
                    </a:solidFill>
                    <a:latin typeface="Times New Roman" panose="02020603050405020304" pitchFamily="18" charset="0"/>
                    <a:cs typeface="Times New Roman" panose="02020603050405020304" pitchFamily="18" charset="0"/>
                  </a:rPr>
                  <a:t>Mua vật tư, TSCĐ chưa thanh toán</a:t>
                </a:r>
              </a:p>
            </p:txBody>
          </p:sp>
        </p:grpSp>
      </p:grpSp>
      <p:grpSp>
        <p:nvGrpSpPr>
          <p:cNvPr id="35843" name="Group 43"/>
          <p:cNvGrpSpPr>
            <a:grpSpLocks/>
          </p:cNvGrpSpPr>
          <p:nvPr/>
        </p:nvGrpSpPr>
        <p:grpSpPr bwMode="auto">
          <a:xfrm>
            <a:off x="3094039" y="3592514"/>
            <a:ext cx="7500937" cy="2752725"/>
            <a:chOff x="-428660" y="2285992"/>
            <a:chExt cx="8245478" cy="3429818"/>
          </a:xfrm>
        </p:grpSpPr>
        <p:grpSp>
          <p:nvGrpSpPr>
            <p:cNvPr id="35847" name="Group 44"/>
            <p:cNvGrpSpPr>
              <a:grpSpLocks/>
            </p:cNvGrpSpPr>
            <p:nvPr/>
          </p:nvGrpSpPr>
          <p:grpSpPr bwMode="auto">
            <a:xfrm>
              <a:off x="-428660" y="2285992"/>
              <a:ext cx="8245478" cy="3429818"/>
              <a:chOff x="-458768" y="2285992"/>
              <a:chExt cx="8245478" cy="3429818"/>
            </a:xfrm>
          </p:grpSpPr>
          <p:cxnSp>
            <p:nvCxnSpPr>
              <p:cNvPr id="47" name="Straight Connector 46"/>
              <p:cNvCxnSpPr/>
              <p:nvPr/>
            </p:nvCxnSpPr>
            <p:spPr>
              <a:xfrm>
                <a:off x="5142922" y="2713236"/>
                <a:ext cx="1143023" cy="197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35850" name="Group 47"/>
              <p:cNvGrpSpPr>
                <a:grpSpLocks/>
              </p:cNvGrpSpPr>
              <p:nvPr/>
            </p:nvGrpSpPr>
            <p:grpSpPr bwMode="auto">
              <a:xfrm>
                <a:off x="-458768" y="2285992"/>
                <a:ext cx="8245478" cy="3429818"/>
                <a:chOff x="-458768" y="2285992"/>
                <a:chExt cx="8245478" cy="3429818"/>
              </a:xfrm>
            </p:grpSpPr>
            <p:grpSp>
              <p:nvGrpSpPr>
                <p:cNvPr id="35851" name="Group 54"/>
                <p:cNvGrpSpPr>
                  <a:grpSpLocks/>
                </p:cNvGrpSpPr>
                <p:nvPr/>
              </p:nvGrpSpPr>
              <p:grpSpPr bwMode="auto">
                <a:xfrm>
                  <a:off x="-458768" y="2285992"/>
                  <a:ext cx="8245478" cy="3372737"/>
                  <a:chOff x="1184306" y="2000241"/>
                  <a:chExt cx="8245478" cy="3372737"/>
                </a:xfrm>
              </p:grpSpPr>
              <p:grpSp>
                <p:nvGrpSpPr>
                  <p:cNvPr id="35853" name="Group 52"/>
                  <p:cNvGrpSpPr>
                    <a:grpSpLocks/>
                  </p:cNvGrpSpPr>
                  <p:nvPr/>
                </p:nvGrpSpPr>
                <p:grpSpPr bwMode="auto">
                  <a:xfrm>
                    <a:off x="1184306" y="2000241"/>
                    <a:ext cx="8245478" cy="3372737"/>
                    <a:chOff x="1179513" y="2022701"/>
                    <a:chExt cx="8245478" cy="3372737"/>
                  </a:xfrm>
                </p:grpSpPr>
                <p:cxnSp>
                  <p:nvCxnSpPr>
                    <p:cNvPr id="53" name="Straight Connector 52"/>
                    <p:cNvCxnSpPr/>
                    <p:nvPr/>
                  </p:nvCxnSpPr>
                  <p:spPr>
                    <a:xfrm rot="5400000">
                      <a:off x="3714292" y="4143212"/>
                      <a:ext cx="1999738" cy="1746"/>
                    </a:xfrm>
                    <a:prstGeom prst="line">
                      <a:avLst/>
                    </a:prstGeom>
                    <a:ln w="28575"/>
                  </p:spPr>
                  <p:style>
                    <a:lnRef idx="1">
                      <a:schemeClr val="dk1"/>
                    </a:lnRef>
                    <a:fillRef idx="0">
                      <a:schemeClr val="dk1"/>
                    </a:fillRef>
                    <a:effectRef idx="0">
                      <a:schemeClr val="dk1"/>
                    </a:effectRef>
                    <a:fontRef idx="minor">
                      <a:schemeClr val="tx1"/>
                    </a:fontRef>
                  </p:style>
                </p:cxnSp>
                <p:grpSp>
                  <p:nvGrpSpPr>
                    <p:cNvPr id="35856" name="Group 51"/>
                    <p:cNvGrpSpPr>
                      <a:grpSpLocks/>
                    </p:cNvGrpSpPr>
                    <p:nvPr/>
                  </p:nvGrpSpPr>
                  <p:grpSpPr bwMode="auto">
                    <a:xfrm>
                      <a:off x="1179513" y="2022701"/>
                      <a:ext cx="8245478" cy="3372737"/>
                      <a:chOff x="1179513" y="2022701"/>
                      <a:chExt cx="8245478" cy="3372737"/>
                    </a:xfrm>
                  </p:grpSpPr>
                  <p:grpSp>
                    <p:nvGrpSpPr>
                      <p:cNvPr id="35857" name="Group 44"/>
                      <p:cNvGrpSpPr>
                        <a:grpSpLocks/>
                      </p:cNvGrpSpPr>
                      <p:nvPr/>
                    </p:nvGrpSpPr>
                    <p:grpSpPr bwMode="auto">
                      <a:xfrm>
                        <a:off x="1179513" y="2022701"/>
                        <a:ext cx="8245478" cy="3372737"/>
                        <a:chOff x="1041400" y="2766293"/>
                        <a:chExt cx="8245479" cy="3321900"/>
                      </a:xfrm>
                    </p:grpSpPr>
                    <p:grpSp>
                      <p:nvGrpSpPr>
                        <p:cNvPr id="35859" name="Group 43"/>
                        <p:cNvGrpSpPr>
                          <a:grpSpLocks/>
                        </p:cNvGrpSpPr>
                        <p:nvPr/>
                      </p:nvGrpSpPr>
                      <p:grpSpPr bwMode="auto">
                        <a:xfrm>
                          <a:off x="2571750" y="4736407"/>
                          <a:ext cx="5143476" cy="1351785"/>
                          <a:chOff x="2571750" y="4736407"/>
                          <a:chExt cx="5143476" cy="1351785"/>
                        </a:xfrm>
                      </p:grpSpPr>
                      <p:grpSp>
                        <p:nvGrpSpPr>
                          <p:cNvPr id="35874" name="Group 46"/>
                          <p:cNvGrpSpPr>
                            <a:grpSpLocks/>
                          </p:cNvGrpSpPr>
                          <p:nvPr/>
                        </p:nvGrpSpPr>
                        <p:grpSpPr bwMode="auto">
                          <a:xfrm>
                            <a:off x="5214913" y="4736407"/>
                            <a:ext cx="2500313" cy="1351785"/>
                            <a:chOff x="5214913" y="4736407"/>
                            <a:chExt cx="2500313" cy="1351785"/>
                          </a:xfrm>
                        </p:grpSpPr>
                        <p:cxnSp>
                          <p:nvCxnSpPr>
                            <p:cNvPr id="74" name="Straight Connector 12"/>
                            <p:cNvCxnSpPr/>
                            <p:nvPr/>
                          </p:nvCxnSpPr>
                          <p:spPr>
                            <a:xfrm flipV="1">
                              <a:off x="5934590" y="5072921"/>
                              <a:ext cx="1071476" cy="15585"/>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sp>
                          <p:nvSpPr>
                            <p:cNvPr id="35877" name="TextBox 14"/>
                            <p:cNvSpPr txBox="1">
                              <a:spLocks noChangeArrowheads="1"/>
                            </p:cNvSpPr>
                            <p:nvPr/>
                          </p:nvSpPr>
                          <p:spPr bwMode="auto">
                            <a:xfrm>
                              <a:off x="5214913" y="4736407"/>
                              <a:ext cx="2500313" cy="491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b="1">
                                  <a:solidFill>
                                    <a:srgbClr val="000000"/>
                                  </a:solidFill>
                                  <a:latin typeface="Times New Roman" panose="02020603050405020304" pitchFamily="18" charset="0"/>
                                  <a:cs typeface="Times New Roman" panose="02020603050405020304" pitchFamily="18" charset="0"/>
                                </a:rPr>
                                <a:t>TK 635</a:t>
                              </a:r>
                            </a:p>
                          </p:txBody>
                        </p:sp>
                        <p:cxnSp>
                          <p:nvCxnSpPr>
                            <p:cNvPr id="76" name="Straight Connector 18"/>
                            <p:cNvCxnSpPr/>
                            <p:nvPr/>
                          </p:nvCxnSpPr>
                          <p:spPr>
                            <a:xfrm rot="5400000">
                              <a:off x="6112847" y="5587338"/>
                              <a:ext cx="999408" cy="1745"/>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73" name="Straight Arrow Connector 32"/>
                          <p:cNvCxnSpPr/>
                          <p:nvPr/>
                        </p:nvCxnSpPr>
                        <p:spPr>
                          <a:xfrm>
                            <a:off x="2571830" y="5840498"/>
                            <a:ext cx="3999712" cy="1948"/>
                          </a:xfrm>
                          <a:prstGeom prst="straightConnector1">
                            <a:avLst/>
                          </a:prstGeom>
                          <a:ln w="28575">
                            <a:solidFill>
                              <a:schemeClr val="tx1"/>
                            </a:solidFill>
                            <a:headEnd type="stealth"/>
                            <a:tailEnd type="arrow"/>
                          </a:ln>
                        </p:spPr>
                        <p:style>
                          <a:lnRef idx="1">
                            <a:schemeClr val="accent1"/>
                          </a:lnRef>
                          <a:fillRef idx="0">
                            <a:schemeClr val="accent1"/>
                          </a:fillRef>
                          <a:effectRef idx="0">
                            <a:schemeClr val="accent1"/>
                          </a:effectRef>
                          <a:fontRef idx="minor">
                            <a:schemeClr val="tx1"/>
                          </a:fontRef>
                        </p:style>
                      </p:cxnSp>
                    </p:grpSp>
                    <p:grpSp>
                      <p:nvGrpSpPr>
                        <p:cNvPr id="35860" name="Group 42"/>
                        <p:cNvGrpSpPr>
                          <a:grpSpLocks/>
                        </p:cNvGrpSpPr>
                        <p:nvPr/>
                      </p:nvGrpSpPr>
                      <p:grpSpPr bwMode="auto">
                        <a:xfrm>
                          <a:off x="1041400" y="2766293"/>
                          <a:ext cx="8245479" cy="3321900"/>
                          <a:chOff x="1041400" y="2741241"/>
                          <a:chExt cx="8245479" cy="3321900"/>
                        </a:xfrm>
                      </p:grpSpPr>
                      <p:sp>
                        <p:nvSpPr>
                          <p:cNvPr id="35861" name="TextBox 37"/>
                          <p:cNvSpPr txBox="1">
                            <a:spLocks noChangeArrowheads="1"/>
                          </p:cNvSpPr>
                          <p:nvPr/>
                        </p:nvSpPr>
                        <p:spPr bwMode="auto">
                          <a:xfrm>
                            <a:off x="5035463" y="5442842"/>
                            <a:ext cx="1603330" cy="491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a:solidFill>
                                  <a:srgbClr val="000000"/>
                                </a:solidFill>
                                <a:latin typeface="Times New Roman" panose="02020603050405020304" pitchFamily="18" charset="0"/>
                                <a:cs typeface="Times New Roman" panose="02020603050405020304" pitchFamily="18" charset="0"/>
                              </a:rPr>
                              <a:t>Lỗ CL TG</a:t>
                            </a:r>
                          </a:p>
                        </p:txBody>
                      </p:sp>
                      <p:grpSp>
                        <p:nvGrpSpPr>
                          <p:cNvPr id="35862" name="Group 40"/>
                          <p:cNvGrpSpPr>
                            <a:grpSpLocks/>
                          </p:cNvGrpSpPr>
                          <p:nvPr/>
                        </p:nvGrpSpPr>
                        <p:grpSpPr bwMode="auto">
                          <a:xfrm>
                            <a:off x="1041400" y="2741241"/>
                            <a:ext cx="8245479" cy="3321900"/>
                            <a:chOff x="1041400" y="2741241"/>
                            <a:chExt cx="8245479" cy="3321900"/>
                          </a:xfrm>
                        </p:grpSpPr>
                        <p:sp>
                          <p:nvSpPr>
                            <p:cNvPr id="35863" name="TextBox 11"/>
                            <p:cNvSpPr txBox="1">
                              <a:spLocks noChangeArrowheads="1"/>
                            </p:cNvSpPr>
                            <p:nvPr/>
                          </p:nvSpPr>
                          <p:spPr bwMode="auto">
                            <a:xfrm>
                              <a:off x="5072066" y="2741241"/>
                              <a:ext cx="4214813" cy="491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b="1">
                                  <a:solidFill>
                                    <a:srgbClr val="000000"/>
                                  </a:solidFill>
                                  <a:latin typeface="Times New Roman" panose="02020603050405020304" pitchFamily="18" charset="0"/>
                                  <a:cs typeface="Times New Roman" panose="02020603050405020304" pitchFamily="18" charset="0"/>
                                </a:rPr>
                                <a:t>TK 331, 336, 341</a:t>
                              </a:r>
                            </a:p>
                          </p:txBody>
                        </p:sp>
                        <p:grpSp>
                          <p:nvGrpSpPr>
                            <p:cNvPr id="35864" name="Group 35"/>
                            <p:cNvGrpSpPr>
                              <a:grpSpLocks/>
                            </p:cNvGrpSpPr>
                            <p:nvPr/>
                          </p:nvGrpSpPr>
                          <p:grpSpPr bwMode="auto">
                            <a:xfrm>
                              <a:off x="1041400" y="2766121"/>
                              <a:ext cx="5530851" cy="3297020"/>
                              <a:chOff x="1041400" y="2766121"/>
                              <a:chExt cx="5530851" cy="3297020"/>
                            </a:xfrm>
                          </p:grpSpPr>
                          <p:cxnSp>
                            <p:nvCxnSpPr>
                              <p:cNvPr id="63" name="Straight Arrow Connector 62"/>
                              <p:cNvCxnSpPr/>
                              <p:nvPr/>
                            </p:nvCxnSpPr>
                            <p:spPr>
                              <a:xfrm>
                                <a:off x="2643379" y="3859488"/>
                                <a:ext cx="3928163" cy="1948"/>
                              </a:xfrm>
                              <a:prstGeom prst="straightConnector1">
                                <a:avLst/>
                              </a:prstGeom>
                              <a:ln w="28575">
                                <a:solidFill>
                                  <a:schemeClr val="tx1"/>
                                </a:solidFill>
                                <a:headEnd type="stealth"/>
                                <a:tailEnd type="arrow"/>
                              </a:ln>
                            </p:spPr>
                            <p:style>
                              <a:lnRef idx="1">
                                <a:schemeClr val="accent1"/>
                              </a:lnRef>
                              <a:fillRef idx="0">
                                <a:schemeClr val="accent1"/>
                              </a:fillRef>
                              <a:effectRef idx="0">
                                <a:schemeClr val="accent1"/>
                              </a:effectRef>
                              <a:fontRef idx="minor">
                                <a:schemeClr val="tx1"/>
                              </a:fontRef>
                            </p:style>
                          </p:cxnSp>
                          <p:grpSp>
                            <p:nvGrpSpPr>
                              <p:cNvPr id="35866" name="Group 33"/>
                              <p:cNvGrpSpPr>
                                <a:grpSpLocks/>
                              </p:cNvGrpSpPr>
                              <p:nvPr/>
                            </p:nvGrpSpPr>
                            <p:grpSpPr bwMode="auto">
                              <a:xfrm>
                                <a:off x="1041400" y="2766121"/>
                                <a:ext cx="3445202" cy="3297020"/>
                                <a:chOff x="1041400" y="2766121"/>
                                <a:chExt cx="3445202" cy="3297020"/>
                              </a:xfrm>
                            </p:grpSpPr>
                            <p:cxnSp>
                              <p:nvCxnSpPr>
                                <p:cNvPr id="65" name="Straight Connector 64"/>
                                <p:cNvCxnSpPr/>
                                <p:nvPr/>
                              </p:nvCxnSpPr>
                              <p:spPr>
                                <a:xfrm>
                                  <a:off x="1786546" y="3142563"/>
                                  <a:ext cx="1570567" cy="1948"/>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rot="5400000">
                                  <a:off x="1945310" y="3837186"/>
                                  <a:ext cx="1289686" cy="1746"/>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a:off x="2559615" y="5003061"/>
                                  <a:ext cx="8725" cy="1059802"/>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sp>
                              <p:nvSpPr>
                                <p:cNvPr id="35870" name="TextBox 25"/>
                                <p:cNvSpPr txBox="1">
                                  <a:spLocks noChangeArrowheads="1"/>
                                </p:cNvSpPr>
                                <p:nvPr/>
                              </p:nvSpPr>
                              <p:spPr bwMode="auto">
                                <a:xfrm>
                                  <a:off x="1041400" y="2766121"/>
                                  <a:ext cx="3052763" cy="491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b="1">
                                      <a:solidFill>
                                        <a:srgbClr val="000000"/>
                                      </a:solidFill>
                                      <a:latin typeface="Times New Roman" panose="02020603050405020304" pitchFamily="18" charset="0"/>
                                      <a:cs typeface="Times New Roman" panose="02020603050405020304" pitchFamily="18" charset="0"/>
                                    </a:rPr>
                                    <a:t>TK 111(2), 112(2)</a:t>
                                  </a:r>
                                </a:p>
                              </p:txBody>
                            </p:sp>
                            <p:sp>
                              <p:nvSpPr>
                                <p:cNvPr id="35871" name="TextBox 26"/>
                                <p:cNvSpPr txBox="1">
                                  <a:spLocks noChangeArrowheads="1"/>
                                </p:cNvSpPr>
                                <p:nvPr/>
                              </p:nvSpPr>
                              <p:spPr bwMode="auto">
                                <a:xfrm>
                                  <a:off x="1500188" y="4589832"/>
                                  <a:ext cx="2370137" cy="491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b="1">
                                      <a:solidFill>
                                        <a:srgbClr val="000000"/>
                                      </a:solidFill>
                                      <a:latin typeface="Times New Roman" panose="02020603050405020304" pitchFamily="18" charset="0"/>
                                      <a:cs typeface="Times New Roman" panose="02020603050405020304" pitchFamily="18" charset="0"/>
                                    </a:rPr>
                                    <a:t>TK 515</a:t>
                                  </a:r>
                                </a:p>
                              </p:txBody>
                            </p:sp>
                            <p:sp>
                              <p:nvSpPr>
                                <p:cNvPr id="35872" name="TextBox 35"/>
                                <p:cNvSpPr txBox="1">
                                  <a:spLocks noChangeArrowheads="1"/>
                                </p:cNvSpPr>
                                <p:nvPr/>
                              </p:nvSpPr>
                              <p:spPr bwMode="auto">
                                <a:xfrm>
                                  <a:off x="2497464" y="3937377"/>
                                  <a:ext cx="1989138" cy="868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a:solidFill>
                                        <a:srgbClr val="000000"/>
                                      </a:solidFill>
                                      <a:latin typeface="Times New Roman" panose="02020603050405020304" pitchFamily="18" charset="0"/>
                                      <a:cs typeface="Times New Roman" panose="02020603050405020304" pitchFamily="18" charset="0"/>
                                    </a:rPr>
                                    <a:t>TG ghi sổ (BQGQ)</a:t>
                                  </a:r>
                                </a:p>
                              </p:txBody>
                            </p:sp>
                            <p:sp>
                              <p:nvSpPr>
                                <p:cNvPr id="35873" name="TextBox 36"/>
                                <p:cNvSpPr txBox="1">
                                  <a:spLocks noChangeArrowheads="1"/>
                                </p:cNvSpPr>
                                <p:nvPr/>
                              </p:nvSpPr>
                              <p:spPr bwMode="auto">
                                <a:xfrm>
                                  <a:off x="2576499" y="5407497"/>
                                  <a:ext cx="1500187" cy="491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a:solidFill>
                                        <a:srgbClr val="000000"/>
                                      </a:solidFill>
                                      <a:latin typeface="Times New Roman" panose="02020603050405020304" pitchFamily="18" charset="0"/>
                                      <a:cs typeface="Times New Roman" panose="02020603050405020304" pitchFamily="18" charset="0"/>
                                    </a:rPr>
                                    <a:t>Lãi CL TG</a:t>
                                  </a:r>
                                </a:p>
                              </p:txBody>
                            </p:sp>
                          </p:grpSp>
                        </p:grpSp>
                      </p:grpSp>
                    </p:grpSp>
                  </p:grpSp>
                  <p:sp>
                    <p:nvSpPr>
                      <p:cNvPr id="35858" name="TextBox 38"/>
                      <p:cNvSpPr txBox="1">
                        <a:spLocks noChangeArrowheads="1"/>
                      </p:cNvSpPr>
                      <p:nvPr/>
                    </p:nvSpPr>
                    <p:spPr bwMode="auto">
                      <a:xfrm>
                        <a:off x="5536435" y="3172202"/>
                        <a:ext cx="1643871" cy="882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a:solidFill>
                              <a:srgbClr val="000000"/>
                            </a:solidFill>
                            <a:latin typeface="Times New Roman" panose="02020603050405020304" pitchFamily="18" charset="0"/>
                            <a:cs typeface="Times New Roman" panose="02020603050405020304" pitchFamily="18" charset="0"/>
                          </a:rPr>
                          <a:t>TG ghi sổ (đích danh)</a:t>
                        </a:r>
                      </a:p>
                    </p:txBody>
                  </p:sp>
                </p:grpSp>
              </p:grpSp>
              <p:sp>
                <p:nvSpPr>
                  <p:cNvPr id="35854" name="TextBox 38"/>
                  <p:cNvSpPr txBox="1">
                    <a:spLocks noChangeArrowheads="1"/>
                  </p:cNvSpPr>
                  <p:nvPr/>
                </p:nvSpPr>
                <p:spPr bwMode="auto">
                  <a:xfrm>
                    <a:off x="2867012" y="2743138"/>
                    <a:ext cx="4143405" cy="498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i="1">
                        <a:solidFill>
                          <a:srgbClr val="000000"/>
                        </a:solidFill>
                        <a:latin typeface="Times New Roman" panose="02020603050405020304" pitchFamily="18" charset="0"/>
                        <a:cs typeface="Times New Roman" panose="02020603050405020304" pitchFamily="18" charset="0"/>
                      </a:rPr>
                      <a:t>Thanh toán nợ phải trả </a:t>
                    </a:r>
                  </a:p>
                </p:txBody>
              </p:sp>
            </p:grpSp>
            <p:cxnSp>
              <p:nvCxnSpPr>
                <p:cNvPr id="50" name="Straight Connector 49"/>
                <p:cNvCxnSpPr/>
                <p:nvPr/>
              </p:nvCxnSpPr>
              <p:spPr>
                <a:xfrm rot="5400000">
                  <a:off x="4214135" y="4214639"/>
                  <a:ext cx="3000597" cy="174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cxnSp>
          <p:nvCxnSpPr>
            <p:cNvPr id="46" name="Straight Connector 45"/>
            <p:cNvCxnSpPr/>
            <p:nvPr/>
          </p:nvCxnSpPr>
          <p:spPr bwMode="auto">
            <a:xfrm>
              <a:off x="356624" y="4572537"/>
              <a:ext cx="1572312" cy="1977"/>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77" name="Rectangle 76"/>
          <p:cNvSpPr/>
          <p:nvPr/>
        </p:nvSpPr>
        <p:spPr>
          <a:xfrm>
            <a:off x="2593975" y="1304926"/>
            <a:ext cx="996950" cy="461963"/>
          </a:xfrm>
          <a:prstGeom prst="rect">
            <a:avLst/>
          </a:prstGeom>
        </p:spPr>
        <p:txBody>
          <a:bodyPr wrap="none">
            <a:spAutoFit/>
          </a:bodyPr>
          <a:lstStyle/>
          <a:p>
            <a:pPr>
              <a:defRPr/>
            </a:pPr>
            <a:r>
              <a:rPr lang="en-US" sz="2400" b="1" spc="-55" dirty="0">
                <a:solidFill>
                  <a:srgbClr val="0000FF"/>
                </a:solidFill>
                <a:latin typeface="Times New Roman" panose="02020603050405020304" pitchFamily="18" charset="0"/>
                <a:cs typeface="Times New Roman" panose="02020603050405020304" pitchFamily="18" charset="0"/>
              </a:rPr>
              <a:t>TH 2: </a:t>
            </a:r>
            <a:endParaRPr lang="en-US" sz="2400" dirty="0"/>
          </a:p>
        </p:txBody>
      </p:sp>
      <p:sp>
        <p:nvSpPr>
          <p:cNvPr id="78" name="Rectangle 77"/>
          <p:cNvSpPr/>
          <p:nvPr/>
        </p:nvSpPr>
        <p:spPr>
          <a:xfrm>
            <a:off x="2314575" y="3017839"/>
            <a:ext cx="1555750" cy="523875"/>
          </a:xfrm>
          <a:prstGeom prst="rect">
            <a:avLst/>
          </a:prstGeom>
        </p:spPr>
        <p:txBody>
          <a:bodyPr wrap="none">
            <a:spAutoFit/>
          </a:bodyPr>
          <a:lstStyle/>
          <a:p>
            <a:pPr>
              <a:defRPr/>
            </a:pPr>
            <a:r>
              <a:rPr lang="en-US" sz="2800" b="1" spc="-65" dirty="0" err="1">
                <a:solidFill>
                  <a:srgbClr val="0000FF"/>
                </a:solidFill>
                <a:latin typeface="Times New Roman" panose="02020603050405020304" pitchFamily="18" charset="0"/>
                <a:cs typeface="Times New Roman" panose="02020603050405020304" pitchFamily="18" charset="0"/>
              </a:rPr>
              <a:t>Trả</a:t>
            </a:r>
            <a:r>
              <a:rPr lang="en-US" sz="2800" b="1" spc="-65" dirty="0">
                <a:solidFill>
                  <a:srgbClr val="0000FF"/>
                </a:solidFill>
                <a:latin typeface="Times New Roman" panose="02020603050405020304" pitchFamily="18" charset="0"/>
                <a:cs typeface="Times New Roman" panose="02020603050405020304" pitchFamily="18" charset="0"/>
              </a:rPr>
              <a:t> </a:t>
            </a:r>
            <a:r>
              <a:rPr lang="en-US" sz="2800" b="1" spc="-30" dirty="0" err="1">
                <a:solidFill>
                  <a:srgbClr val="0000FF"/>
                </a:solidFill>
                <a:latin typeface="Times New Roman" panose="02020603050405020304" pitchFamily="18" charset="0"/>
                <a:cs typeface="Times New Roman" panose="02020603050405020304" pitchFamily="18" charset="0"/>
              </a:rPr>
              <a:t>tiền</a:t>
            </a:r>
            <a:r>
              <a:rPr lang="en-US" sz="2800" b="1" spc="-30" dirty="0">
                <a:solidFill>
                  <a:srgbClr val="0000FF"/>
                </a:solidFill>
                <a:latin typeface="Times New Roman" panose="02020603050405020304" pitchFamily="18" charset="0"/>
                <a:cs typeface="Times New Roman" panose="02020603050405020304" pitchFamily="18" charset="0"/>
              </a:rPr>
              <a:t>: </a:t>
            </a:r>
            <a:endParaRPr lang="en-US" sz="2800" dirty="0"/>
          </a:p>
        </p:txBody>
      </p:sp>
      <p:sp>
        <p:nvSpPr>
          <p:cNvPr id="79" name="object 44"/>
          <p:cNvSpPr txBox="1"/>
          <p:nvPr/>
        </p:nvSpPr>
        <p:spPr>
          <a:xfrm>
            <a:off x="3986213" y="474664"/>
            <a:ext cx="6418262" cy="790575"/>
          </a:xfrm>
          <a:prstGeom prst="rect">
            <a:avLst/>
          </a:prstGeom>
        </p:spPr>
        <p:txBody>
          <a:bodyPr lIns="0" tIns="26034" rIns="0" bIns="0">
            <a:spAutoFit/>
          </a:bodyPr>
          <a:lstStyle/>
          <a:p>
            <a:pPr marL="12700">
              <a:spcBef>
                <a:spcPts val="204"/>
              </a:spcBef>
              <a:defRPr/>
            </a:pPr>
            <a:r>
              <a:rPr sz="2400" b="1" spc="5" dirty="0">
                <a:solidFill>
                  <a:srgbClr val="FF0000"/>
                </a:solidFill>
                <a:latin typeface="Times New Roman" panose="02020603050405020304" pitchFamily="18" charset="0"/>
                <a:cs typeface="Times New Roman" panose="02020603050405020304" pitchFamily="18" charset="0"/>
              </a:rPr>
              <a:t>Kế toán </a:t>
            </a:r>
            <a:r>
              <a:rPr sz="2400" b="1" spc="10" dirty="0">
                <a:solidFill>
                  <a:srgbClr val="FF0000"/>
                </a:solidFill>
                <a:latin typeface="Times New Roman" panose="02020603050405020304" pitchFamily="18" charset="0"/>
                <a:cs typeface="Times New Roman" panose="02020603050405020304" pitchFamily="18" charset="0"/>
              </a:rPr>
              <a:t>chênh </a:t>
            </a:r>
            <a:r>
              <a:rPr sz="2400" b="1" spc="5" dirty="0">
                <a:solidFill>
                  <a:srgbClr val="FF0000"/>
                </a:solidFill>
                <a:latin typeface="Times New Roman" panose="02020603050405020304" pitchFamily="18" charset="0"/>
                <a:cs typeface="Times New Roman" panose="02020603050405020304" pitchFamily="18" charset="0"/>
              </a:rPr>
              <a:t>lệch TGHĐ phát sinh </a:t>
            </a:r>
            <a:r>
              <a:rPr sz="2400" b="1" spc="5" dirty="0" err="1">
                <a:solidFill>
                  <a:srgbClr val="FF0000"/>
                </a:solidFill>
                <a:latin typeface="Times New Roman" panose="02020603050405020304" pitchFamily="18" charset="0"/>
                <a:cs typeface="Times New Roman" panose="02020603050405020304" pitchFamily="18" charset="0"/>
              </a:rPr>
              <a:t>trong</a:t>
            </a:r>
            <a:r>
              <a:rPr sz="2400" b="1" spc="50" dirty="0">
                <a:solidFill>
                  <a:srgbClr val="FF0000"/>
                </a:solidFill>
                <a:latin typeface="Times New Roman" panose="02020603050405020304" pitchFamily="18" charset="0"/>
                <a:cs typeface="Times New Roman" panose="02020603050405020304" pitchFamily="18" charset="0"/>
              </a:rPr>
              <a:t> </a:t>
            </a:r>
            <a:r>
              <a:rPr sz="2400" b="1" spc="5" dirty="0" err="1">
                <a:solidFill>
                  <a:srgbClr val="FF0000"/>
                </a:solidFill>
                <a:latin typeface="Times New Roman" panose="02020603050405020304" pitchFamily="18" charset="0"/>
                <a:cs typeface="Times New Roman" panose="02020603050405020304" pitchFamily="18" charset="0"/>
              </a:rPr>
              <a:t>kỳ</a:t>
            </a:r>
            <a:endParaRPr lang="en-US" sz="2400" dirty="0">
              <a:solidFill>
                <a:srgbClr val="FF0000"/>
              </a:solidFill>
              <a:latin typeface="Times New Roman" panose="02020603050405020304" pitchFamily="18" charset="0"/>
              <a:cs typeface="Times New Roman" panose="02020603050405020304" pitchFamily="18" charset="0"/>
            </a:endParaRPr>
          </a:p>
          <a:p>
            <a:pPr marL="12700">
              <a:spcBef>
                <a:spcPts val="204"/>
              </a:spcBef>
              <a:defRPr/>
            </a:pPr>
            <a:r>
              <a:rPr lang="en-US" sz="2400" b="1" spc="20" dirty="0">
                <a:solidFill>
                  <a:srgbClr val="FF0000"/>
                </a:solidFill>
                <a:latin typeface="Times New Roman" panose="02020603050405020304" pitchFamily="18" charset="0"/>
                <a:cs typeface="Times New Roman" panose="02020603050405020304" pitchFamily="18" charset="0"/>
              </a:rPr>
              <a:t>MUA HÀNG</a:t>
            </a:r>
            <a:endParaRPr sz="24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00629643"/>
      </p:ext>
    </p:extLst>
  </p:cSld>
  <p:clrMapOvr>
    <a:masterClrMapping/>
  </p:clrMapOvr>
  <p:transition spd="slow">
    <p:circl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863976" y="777876"/>
            <a:ext cx="6480175" cy="461963"/>
          </a:xfrm>
          <a:prstGeom prst="rect">
            <a:avLst/>
          </a:prstGeom>
        </p:spPr>
        <p:txBody>
          <a:bodyPr>
            <a:spAutoFit/>
          </a:bodyPr>
          <a:lstStyle/>
          <a:p>
            <a:pPr marL="12700">
              <a:spcBef>
                <a:spcPts val="300"/>
              </a:spcBef>
              <a:defRPr/>
            </a:pPr>
            <a:r>
              <a:rPr lang="en-US" sz="2400" b="1" spc="-90" dirty="0" err="1">
                <a:solidFill>
                  <a:srgbClr val="191919"/>
                </a:solidFill>
                <a:latin typeface="Times New Roman" panose="02020603050405020304" pitchFamily="18" charset="0"/>
                <a:cs typeface="Times New Roman" panose="02020603050405020304" pitchFamily="18" charset="0"/>
              </a:rPr>
              <a:t>Ví</a:t>
            </a:r>
            <a:r>
              <a:rPr lang="en-US" sz="2400" b="1" spc="-90" dirty="0">
                <a:solidFill>
                  <a:srgbClr val="191919"/>
                </a:solidFill>
                <a:latin typeface="Times New Roman" panose="02020603050405020304" pitchFamily="18" charset="0"/>
                <a:cs typeface="Times New Roman" panose="02020603050405020304" pitchFamily="18" charset="0"/>
              </a:rPr>
              <a:t> </a:t>
            </a:r>
            <a:r>
              <a:rPr lang="en-US" sz="2400" b="1" spc="-90" dirty="0" err="1">
                <a:solidFill>
                  <a:srgbClr val="191919"/>
                </a:solidFill>
                <a:latin typeface="Times New Roman" panose="02020603050405020304" pitchFamily="18" charset="0"/>
                <a:cs typeface="Times New Roman" panose="02020603050405020304" pitchFamily="18" charset="0"/>
              </a:rPr>
              <a:t>dụ</a:t>
            </a:r>
            <a:r>
              <a:rPr lang="en-US" sz="2400" b="1" spc="-90" dirty="0">
                <a:solidFill>
                  <a:srgbClr val="191919"/>
                </a:solidFill>
                <a:latin typeface="Times New Roman" panose="02020603050405020304" pitchFamily="18" charset="0"/>
                <a:cs typeface="Times New Roman" panose="02020603050405020304" pitchFamily="18" charset="0"/>
              </a:rPr>
              <a:t> 3: </a:t>
            </a:r>
            <a:r>
              <a:rPr lang="vi-VN" sz="2400" spc="-90" dirty="0">
                <a:solidFill>
                  <a:srgbClr val="191919"/>
                </a:solidFill>
                <a:latin typeface="Times New Roman" panose="02020603050405020304" pitchFamily="18" charset="0"/>
                <a:cs typeface="Times New Roman" panose="02020603050405020304" pitchFamily="18" charset="0"/>
              </a:rPr>
              <a:t>Các </a:t>
            </a:r>
            <a:r>
              <a:rPr lang="vi-VN" sz="2400" spc="-25" dirty="0">
                <a:solidFill>
                  <a:srgbClr val="191919"/>
                </a:solidFill>
                <a:latin typeface="Times New Roman" panose="02020603050405020304" pitchFamily="18" charset="0"/>
                <a:cs typeface="Times New Roman" panose="02020603050405020304" pitchFamily="18" charset="0"/>
              </a:rPr>
              <a:t>nghiệp vụ </a:t>
            </a:r>
            <a:r>
              <a:rPr lang="vi-VN" sz="2400" spc="-10" dirty="0">
                <a:solidFill>
                  <a:srgbClr val="191919"/>
                </a:solidFill>
                <a:latin typeface="Times New Roman" panose="02020603050405020304" pitchFamily="18" charset="0"/>
                <a:cs typeface="Times New Roman" panose="02020603050405020304" pitchFamily="18" charset="0"/>
              </a:rPr>
              <a:t>trong </a:t>
            </a:r>
            <a:r>
              <a:rPr lang="vi-VN" sz="2400" spc="-20" dirty="0">
                <a:solidFill>
                  <a:srgbClr val="191919"/>
                </a:solidFill>
                <a:latin typeface="Times New Roman" panose="02020603050405020304" pitchFamily="18" charset="0"/>
                <a:cs typeface="Times New Roman" panose="02020603050405020304" pitchFamily="18" charset="0"/>
              </a:rPr>
              <a:t>tháng </a:t>
            </a:r>
            <a:r>
              <a:rPr lang="vi-VN" sz="2400" spc="-40" dirty="0">
                <a:solidFill>
                  <a:srgbClr val="191919"/>
                </a:solidFill>
                <a:latin typeface="Times New Roman" panose="02020603050405020304" pitchFamily="18" charset="0"/>
                <a:cs typeface="Times New Roman" panose="02020603050405020304" pitchFamily="18" charset="0"/>
              </a:rPr>
              <a:t>12 </a:t>
            </a:r>
            <a:r>
              <a:rPr lang="vi-VN" sz="2400" spc="-45" dirty="0">
                <a:solidFill>
                  <a:srgbClr val="191919"/>
                </a:solidFill>
                <a:latin typeface="Times New Roman" panose="02020603050405020304" pitchFamily="18" charset="0"/>
                <a:cs typeface="Times New Roman" panose="02020603050405020304" pitchFamily="18" charset="0"/>
              </a:rPr>
              <a:t>của công </a:t>
            </a:r>
            <a:r>
              <a:rPr lang="vi-VN" sz="2400" spc="10" dirty="0">
                <a:solidFill>
                  <a:srgbClr val="191919"/>
                </a:solidFill>
                <a:latin typeface="Times New Roman" panose="02020603050405020304" pitchFamily="18" charset="0"/>
                <a:cs typeface="Times New Roman" panose="02020603050405020304" pitchFamily="18" charset="0"/>
              </a:rPr>
              <a:t>ty</a:t>
            </a:r>
            <a:r>
              <a:rPr lang="vi-VN" sz="2400" spc="-125" dirty="0">
                <a:solidFill>
                  <a:srgbClr val="191919"/>
                </a:solidFill>
                <a:latin typeface="Times New Roman" panose="02020603050405020304" pitchFamily="18" charset="0"/>
                <a:cs typeface="Times New Roman" panose="02020603050405020304" pitchFamily="18" charset="0"/>
              </a:rPr>
              <a:t> </a:t>
            </a:r>
            <a:r>
              <a:rPr lang="vi-VN" sz="2400" spc="-40" dirty="0">
                <a:solidFill>
                  <a:srgbClr val="191919"/>
                </a:solidFill>
                <a:latin typeface="Times New Roman" panose="02020603050405020304" pitchFamily="18" charset="0"/>
                <a:cs typeface="Times New Roman" panose="02020603050405020304" pitchFamily="18" charset="0"/>
              </a:rPr>
              <a:t>A</a:t>
            </a:r>
            <a:endParaRPr lang="en-US" sz="2400" spc="-40" dirty="0">
              <a:solidFill>
                <a:srgbClr val="191919"/>
              </a:solidFill>
              <a:latin typeface="Times New Roman" panose="02020603050405020304" pitchFamily="18" charset="0"/>
              <a:cs typeface="Times New Roman" panose="02020603050405020304" pitchFamily="18" charset="0"/>
            </a:endParaRPr>
          </a:p>
        </p:txBody>
      </p:sp>
      <p:sp>
        <p:nvSpPr>
          <p:cNvPr id="6" name="Rectangle 5"/>
          <p:cNvSpPr/>
          <p:nvPr/>
        </p:nvSpPr>
        <p:spPr>
          <a:xfrm>
            <a:off x="2316164" y="1438276"/>
            <a:ext cx="7883525" cy="4170363"/>
          </a:xfrm>
          <a:prstGeom prst="rect">
            <a:avLst/>
          </a:prstGeom>
        </p:spPr>
        <p:txBody>
          <a:bodyPr>
            <a:spAutoFit/>
          </a:bodyPr>
          <a:lstStyle/>
          <a:p>
            <a:pPr marL="342900" indent="-342900">
              <a:spcBef>
                <a:spcPts val="600"/>
              </a:spcBef>
              <a:buFontTx/>
              <a:buAutoNum type="arabicPeriod"/>
              <a:defRPr/>
            </a:pPr>
            <a:r>
              <a:rPr lang="en-US" sz="2400" dirty="0">
                <a:solidFill>
                  <a:srgbClr val="191919"/>
                </a:solidFill>
                <a:latin typeface="Times New Roman" panose="02020603050405020304" pitchFamily="18" charset="0"/>
                <a:cs typeface="Times New Roman" panose="02020603050405020304" pitchFamily="18" charset="0"/>
              </a:rPr>
              <a:t>01/12 </a:t>
            </a:r>
            <a:r>
              <a:rPr lang="en-US" sz="2400" dirty="0" err="1">
                <a:solidFill>
                  <a:srgbClr val="191919"/>
                </a:solidFill>
                <a:latin typeface="Times New Roman" panose="02020603050405020304" pitchFamily="18" charset="0"/>
                <a:cs typeface="Times New Roman" panose="02020603050405020304" pitchFamily="18" charset="0"/>
              </a:rPr>
              <a:t>nộp</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tiền</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mặt</a:t>
            </a:r>
            <a:r>
              <a:rPr lang="en-US" sz="2400" dirty="0">
                <a:solidFill>
                  <a:srgbClr val="191919"/>
                </a:solidFill>
                <a:latin typeface="Times New Roman" panose="02020603050405020304" pitchFamily="18" charset="0"/>
                <a:cs typeface="Times New Roman" panose="02020603050405020304" pitchFamily="18" charset="0"/>
              </a:rPr>
              <a:t> VN </a:t>
            </a:r>
            <a:r>
              <a:rPr lang="en-US" sz="2400" dirty="0" err="1">
                <a:solidFill>
                  <a:srgbClr val="191919"/>
                </a:solidFill>
                <a:latin typeface="Times New Roman" panose="02020603050405020304" pitchFamily="18" charset="0"/>
                <a:cs typeface="Times New Roman" panose="02020603050405020304" pitchFamily="18" charset="0"/>
              </a:rPr>
              <a:t>vào</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ngân</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hàng</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mua</a:t>
            </a:r>
            <a:r>
              <a:rPr lang="en-US" sz="2400" dirty="0">
                <a:solidFill>
                  <a:srgbClr val="191919"/>
                </a:solidFill>
                <a:latin typeface="Times New Roman" panose="02020603050405020304" pitchFamily="18" charset="0"/>
                <a:cs typeface="Times New Roman" panose="02020603050405020304" pitchFamily="18" charset="0"/>
              </a:rPr>
              <a:t> 500 USD </a:t>
            </a:r>
            <a:r>
              <a:rPr lang="en-US" sz="2400" dirty="0" err="1">
                <a:solidFill>
                  <a:srgbClr val="191919"/>
                </a:solidFill>
                <a:latin typeface="Times New Roman" panose="02020603050405020304" pitchFamily="18" charset="0"/>
                <a:cs typeface="Times New Roman" panose="02020603050405020304" pitchFamily="18" charset="0"/>
              </a:rPr>
              <a:t>gởi</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vào</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tiền</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gửi</a:t>
            </a:r>
            <a:r>
              <a:rPr lang="en-US" sz="2400" dirty="0">
                <a:solidFill>
                  <a:srgbClr val="191919"/>
                </a:solidFill>
                <a:latin typeface="Times New Roman" panose="02020603050405020304" pitchFamily="18" charset="0"/>
                <a:cs typeface="Times New Roman" panose="02020603050405020304" pitchFamily="18" charset="0"/>
              </a:rPr>
              <a:t> NH </a:t>
            </a:r>
            <a:r>
              <a:rPr lang="en-US" sz="2400" dirty="0" err="1">
                <a:solidFill>
                  <a:srgbClr val="191919"/>
                </a:solidFill>
                <a:latin typeface="Times New Roman" panose="02020603050405020304" pitchFamily="18" charset="0"/>
                <a:cs typeface="Times New Roman" panose="02020603050405020304" pitchFamily="18" charset="0"/>
              </a:rPr>
              <a:t>tỷ</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giá</a:t>
            </a:r>
            <a:r>
              <a:rPr lang="en-US" sz="2400" dirty="0">
                <a:solidFill>
                  <a:srgbClr val="191919"/>
                </a:solidFill>
                <a:latin typeface="Times New Roman" panose="02020603050405020304" pitchFamily="18" charset="0"/>
                <a:cs typeface="Times New Roman" panose="02020603050405020304" pitchFamily="18" charset="0"/>
              </a:rPr>
              <a:t> 23.520.</a:t>
            </a:r>
          </a:p>
          <a:p>
            <a:pPr marL="342900" indent="-342900">
              <a:spcBef>
                <a:spcPts val="600"/>
              </a:spcBef>
              <a:buFontTx/>
              <a:buAutoNum type="arabicPeriod"/>
              <a:defRPr/>
            </a:pPr>
            <a:r>
              <a:rPr lang="en-US" sz="2400" spc="-10" dirty="0">
                <a:solidFill>
                  <a:srgbClr val="191919"/>
                </a:solidFill>
                <a:latin typeface="Times New Roman" panose="02020603050405020304" pitchFamily="18" charset="0"/>
                <a:cs typeface="Times New Roman" panose="02020603050405020304" pitchFamily="18" charset="0"/>
              </a:rPr>
              <a:t>05/12 </a:t>
            </a:r>
            <a:r>
              <a:rPr lang="en-US" sz="2400" spc="-35" dirty="0" err="1">
                <a:solidFill>
                  <a:srgbClr val="191919"/>
                </a:solidFill>
                <a:latin typeface="Times New Roman" panose="02020603050405020304" pitchFamily="18" charset="0"/>
                <a:cs typeface="Times New Roman" panose="02020603050405020304" pitchFamily="18" charset="0"/>
              </a:rPr>
              <a:t>chuyển</a:t>
            </a:r>
            <a:r>
              <a:rPr lang="en-US" sz="2400" spc="-35" dirty="0">
                <a:solidFill>
                  <a:srgbClr val="191919"/>
                </a:solidFill>
                <a:latin typeface="Times New Roman" panose="02020603050405020304" pitchFamily="18" charset="0"/>
                <a:cs typeface="Times New Roman" panose="02020603050405020304" pitchFamily="18" charset="0"/>
              </a:rPr>
              <a:t> </a:t>
            </a:r>
            <a:r>
              <a:rPr lang="en-US" sz="2400" spc="-90" dirty="0">
                <a:solidFill>
                  <a:srgbClr val="191919"/>
                </a:solidFill>
                <a:latin typeface="Times New Roman" panose="02020603050405020304" pitchFamily="18" charset="0"/>
                <a:cs typeface="Times New Roman" panose="02020603050405020304" pitchFamily="18" charset="0"/>
              </a:rPr>
              <a:t>TGNH </a:t>
            </a:r>
            <a:r>
              <a:rPr lang="en-US" sz="2400" spc="-70" dirty="0">
                <a:solidFill>
                  <a:srgbClr val="191919"/>
                </a:solidFill>
                <a:latin typeface="Times New Roman" panose="02020603050405020304" pitchFamily="18" charset="0"/>
                <a:cs typeface="Times New Roman" panose="02020603050405020304" pitchFamily="18" charset="0"/>
              </a:rPr>
              <a:t>450 USD </a:t>
            </a:r>
            <a:r>
              <a:rPr lang="en-US" sz="2400" spc="-15" dirty="0" err="1">
                <a:solidFill>
                  <a:srgbClr val="191919"/>
                </a:solidFill>
                <a:latin typeface="Times New Roman" panose="02020603050405020304" pitchFamily="18" charset="0"/>
                <a:cs typeface="Times New Roman" panose="02020603050405020304" pitchFamily="18" charset="0"/>
              </a:rPr>
              <a:t>thanh</a:t>
            </a:r>
            <a:r>
              <a:rPr lang="en-US" sz="2400" spc="-15" dirty="0">
                <a:solidFill>
                  <a:srgbClr val="191919"/>
                </a:solidFill>
                <a:latin typeface="Times New Roman" panose="02020603050405020304" pitchFamily="18" charset="0"/>
                <a:cs typeface="Times New Roman" panose="02020603050405020304" pitchFamily="18" charset="0"/>
              </a:rPr>
              <a:t> </a:t>
            </a:r>
            <a:r>
              <a:rPr lang="en-US" sz="2400" spc="-15" dirty="0" err="1">
                <a:solidFill>
                  <a:srgbClr val="191919"/>
                </a:solidFill>
                <a:latin typeface="Times New Roman" panose="02020603050405020304" pitchFamily="18" charset="0"/>
                <a:cs typeface="Times New Roman" panose="02020603050405020304" pitchFamily="18" charset="0"/>
              </a:rPr>
              <a:t>toán</a:t>
            </a:r>
            <a:r>
              <a:rPr lang="en-US" sz="2400" spc="-15" dirty="0">
                <a:solidFill>
                  <a:srgbClr val="191919"/>
                </a:solidFill>
                <a:latin typeface="Times New Roman" panose="02020603050405020304" pitchFamily="18" charset="0"/>
                <a:cs typeface="Times New Roman" panose="02020603050405020304" pitchFamily="18" charset="0"/>
              </a:rPr>
              <a:t> </a:t>
            </a:r>
            <a:r>
              <a:rPr lang="en-US" sz="2400" spc="-30" dirty="0" err="1">
                <a:solidFill>
                  <a:srgbClr val="191919"/>
                </a:solidFill>
                <a:latin typeface="Times New Roman" panose="02020603050405020304" pitchFamily="18" charset="0"/>
                <a:cs typeface="Times New Roman" panose="02020603050405020304" pitchFamily="18" charset="0"/>
              </a:rPr>
              <a:t>cho</a:t>
            </a:r>
            <a:r>
              <a:rPr lang="en-US" sz="2400" spc="-30" dirty="0">
                <a:solidFill>
                  <a:srgbClr val="191919"/>
                </a:solidFill>
                <a:latin typeface="Times New Roman" panose="02020603050405020304" pitchFamily="18" charset="0"/>
                <a:cs typeface="Times New Roman" panose="02020603050405020304" pitchFamily="18" charset="0"/>
              </a:rPr>
              <a:t> </a:t>
            </a:r>
            <a:r>
              <a:rPr lang="en-US" sz="2400" spc="-30" dirty="0" err="1">
                <a:solidFill>
                  <a:srgbClr val="191919"/>
                </a:solidFill>
                <a:latin typeface="Times New Roman" panose="02020603050405020304" pitchFamily="18" charset="0"/>
                <a:cs typeface="Times New Roman" panose="02020603050405020304" pitchFamily="18" charset="0"/>
              </a:rPr>
              <a:t>nhà</a:t>
            </a:r>
            <a:r>
              <a:rPr lang="en-US" sz="2400" spc="-30" dirty="0">
                <a:solidFill>
                  <a:srgbClr val="191919"/>
                </a:solidFill>
                <a:latin typeface="Times New Roman" panose="02020603050405020304" pitchFamily="18" charset="0"/>
                <a:cs typeface="Times New Roman" panose="02020603050405020304" pitchFamily="18" charset="0"/>
              </a:rPr>
              <a:t> </a:t>
            </a:r>
            <a:r>
              <a:rPr lang="en-US" sz="2400" spc="-40" dirty="0" err="1">
                <a:solidFill>
                  <a:srgbClr val="191919"/>
                </a:solidFill>
                <a:latin typeface="Times New Roman" panose="02020603050405020304" pitchFamily="18" charset="0"/>
                <a:cs typeface="Times New Roman" panose="02020603050405020304" pitchFamily="18" charset="0"/>
              </a:rPr>
              <a:t>cung</a:t>
            </a:r>
            <a:r>
              <a:rPr lang="en-US" sz="2400" spc="-40" dirty="0">
                <a:solidFill>
                  <a:srgbClr val="191919"/>
                </a:solidFill>
                <a:latin typeface="Times New Roman" panose="02020603050405020304" pitchFamily="18" charset="0"/>
                <a:cs typeface="Times New Roman" panose="02020603050405020304" pitchFamily="18" charset="0"/>
              </a:rPr>
              <a:t> </a:t>
            </a:r>
            <a:r>
              <a:rPr lang="en-US" sz="2400" spc="-40" dirty="0" err="1">
                <a:solidFill>
                  <a:srgbClr val="191919"/>
                </a:solidFill>
                <a:latin typeface="Times New Roman" panose="02020603050405020304" pitchFamily="18" charset="0"/>
                <a:cs typeface="Times New Roman" panose="02020603050405020304" pitchFamily="18" charset="0"/>
              </a:rPr>
              <a:t>cấp</a:t>
            </a:r>
            <a:r>
              <a:rPr lang="en-US" sz="2400" spc="-40" dirty="0">
                <a:solidFill>
                  <a:srgbClr val="191919"/>
                </a:solidFill>
                <a:latin typeface="Times New Roman" panose="02020603050405020304" pitchFamily="18" charset="0"/>
                <a:cs typeface="Times New Roman" panose="02020603050405020304" pitchFamily="18" charset="0"/>
              </a:rPr>
              <a:t> B, </a:t>
            </a:r>
            <a:r>
              <a:rPr lang="en-US" sz="2400" spc="-114" dirty="0">
                <a:solidFill>
                  <a:srgbClr val="191919"/>
                </a:solidFill>
                <a:latin typeface="Times New Roman" panose="02020603050405020304" pitchFamily="18" charset="0"/>
                <a:cs typeface="Times New Roman" panose="02020603050405020304" pitchFamily="18" charset="0"/>
              </a:rPr>
              <a:t>TG </a:t>
            </a:r>
            <a:r>
              <a:rPr lang="en-US" sz="2400" spc="-30" dirty="0" err="1">
                <a:solidFill>
                  <a:srgbClr val="191919"/>
                </a:solidFill>
                <a:latin typeface="Times New Roman" panose="02020603050405020304" pitchFamily="18" charset="0"/>
                <a:cs typeface="Times New Roman" panose="02020603050405020304" pitchFamily="18" charset="0"/>
              </a:rPr>
              <a:t>mua</a:t>
            </a:r>
            <a:r>
              <a:rPr lang="en-US" sz="2400" spc="-15" dirty="0">
                <a:solidFill>
                  <a:srgbClr val="191919"/>
                </a:solidFill>
                <a:latin typeface="Times New Roman" panose="02020603050405020304" pitchFamily="18" charset="0"/>
                <a:cs typeface="Times New Roman" panose="02020603050405020304" pitchFamily="18" charset="0"/>
              </a:rPr>
              <a:t> </a:t>
            </a:r>
            <a:r>
              <a:rPr lang="en-US" sz="2400" spc="-25" dirty="0" err="1">
                <a:solidFill>
                  <a:srgbClr val="191919"/>
                </a:solidFill>
                <a:latin typeface="Times New Roman" panose="02020603050405020304" pitchFamily="18" charset="0"/>
                <a:cs typeface="Times New Roman" panose="02020603050405020304" pitchFamily="18" charset="0"/>
              </a:rPr>
              <a:t>là</a:t>
            </a:r>
            <a:r>
              <a:rPr lang="en-US" sz="2400" spc="-25" dirty="0">
                <a:solidFill>
                  <a:srgbClr val="191919"/>
                </a:solidFill>
                <a:latin typeface="Times New Roman" panose="02020603050405020304" pitchFamily="18" charset="0"/>
                <a:cs typeface="Times New Roman" panose="02020603050405020304" pitchFamily="18" charset="0"/>
              </a:rPr>
              <a:t> </a:t>
            </a:r>
            <a:r>
              <a:rPr lang="en-US" sz="2400" spc="-35" dirty="0">
                <a:solidFill>
                  <a:srgbClr val="191919"/>
                </a:solidFill>
                <a:latin typeface="Times New Roman" panose="02020603050405020304" pitchFamily="18" charset="0"/>
                <a:cs typeface="Times New Roman" panose="02020603050405020304" pitchFamily="18" charset="0"/>
              </a:rPr>
              <a:t>23.530, </a:t>
            </a:r>
            <a:r>
              <a:rPr lang="en-US" sz="2400" spc="-114" dirty="0">
                <a:solidFill>
                  <a:srgbClr val="191919"/>
                </a:solidFill>
                <a:latin typeface="Times New Roman" panose="02020603050405020304" pitchFamily="18" charset="0"/>
                <a:cs typeface="Times New Roman" panose="02020603050405020304" pitchFamily="18" charset="0"/>
              </a:rPr>
              <a:t>TG </a:t>
            </a:r>
            <a:r>
              <a:rPr lang="en-US" sz="2400" spc="-55" dirty="0" err="1">
                <a:solidFill>
                  <a:srgbClr val="191919"/>
                </a:solidFill>
                <a:latin typeface="Times New Roman" panose="02020603050405020304" pitchFamily="18" charset="0"/>
                <a:cs typeface="Times New Roman" panose="02020603050405020304" pitchFamily="18" charset="0"/>
              </a:rPr>
              <a:t>bán</a:t>
            </a:r>
            <a:r>
              <a:rPr lang="en-US" sz="2400" spc="-45" dirty="0">
                <a:solidFill>
                  <a:srgbClr val="191919"/>
                </a:solidFill>
                <a:latin typeface="Times New Roman" panose="02020603050405020304" pitchFamily="18" charset="0"/>
                <a:cs typeface="Times New Roman" panose="02020603050405020304" pitchFamily="18" charset="0"/>
              </a:rPr>
              <a:t> </a:t>
            </a:r>
            <a:r>
              <a:rPr lang="en-US" sz="2400" spc="-35" dirty="0">
                <a:solidFill>
                  <a:srgbClr val="191919"/>
                </a:solidFill>
                <a:latin typeface="Times New Roman" panose="02020603050405020304" pitchFamily="18" charset="0"/>
                <a:cs typeface="Times New Roman" panose="02020603050405020304" pitchFamily="18" charset="0"/>
              </a:rPr>
              <a:t>23.650</a:t>
            </a:r>
            <a:endParaRPr lang="en-US" sz="2400" dirty="0">
              <a:solidFill>
                <a:srgbClr val="191919"/>
              </a:solidFill>
              <a:latin typeface="Times New Roman" panose="02020603050405020304" pitchFamily="18" charset="0"/>
              <a:cs typeface="Times New Roman" panose="02020603050405020304" pitchFamily="18" charset="0"/>
            </a:endParaRPr>
          </a:p>
          <a:p>
            <a:pPr marL="342900" indent="-342900">
              <a:spcBef>
                <a:spcPts val="600"/>
              </a:spcBef>
              <a:buFontTx/>
              <a:buAutoNum type="arabicPeriod"/>
              <a:defRPr/>
            </a:pPr>
            <a:r>
              <a:rPr lang="en-US" sz="2400" spc="-15" dirty="0">
                <a:solidFill>
                  <a:srgbClr val="191919"/>
                </a:solidFill>
                <a:latin typeface="Times New Roman" panose="02020603050405020304" pitchFamily="18" charset="0"/>
                <a:cs typeface="Times New Roman" panose="02020603050405020304" pitchFamily="18" charset="0"/>
              </a:rPr>
              <a:t>25/12 </a:t>
            </a:r>
            <a:r>
              <a:rPr lang="en-US" sz="2400" spc="-25" dirty="0">
                <a:solidFill>
                  <a:srgbClr val="191919"/>
                </a:solidFill>
                <a:latin typeface="Times New Roman" panose="02020603050405020304" pitchFamily="18" charset="0"/>
                <a:cs typeface="Times New Roman" panose="02020603050405020304" pitchFamily="18" charset="0"/>
              </a:rPr>
              <a:t>chi </a:t>
            </a:r>
            <a:r>
              <a:rPr lang="en-US" sz="2400" spc="-40" dirty="0">
                <a:solidFill>
                  <a:srgbClr val="191919"/>
                </a:solidFill>
                <a:latin typeface="Times New Roman" panose="02020603050405020304" pitchFamily="18" charset="0"/>
                <a:cs typeface="Times New Roman" panose="02020603050405020304" pitchFamily="18" charset="0"/>
              </a:rPr>
              <a:t>50 </a:t>
            </a:r>
            <a:r>
              <a:rPr lang="en-US" sz="2400" spc="-100" dirty="0">
                <a:solidFill>
                  <a:srgbClr val="191919"/>
                </a:solidFill>
                <a:latin typeface="Times New Roman" panose="02020603050405020304" pitchFamily="18" charset="0"/>
                <a:cs typeface="Times New Roman" panose="02020603050405020304" pitchFamily="18" charset="0"/>
              </a:rPr>
              <a:t>USD </a:t>
            </a:r>
            <a:r>
              <a:rPr lang="en-US" sz="2400" dirty="0" err="1">
                <a:solidFill>
                  <a:srgbClr val="191919"/>
                </a:solidFill>
                <a:latin typeface="Times New Roman" panose="02020603050405020304" pitchFamily="18" charset="0"/>
                <a:cs typeface="Times New Roman" panose="02020603050405020304" pitchFamily="18" charset="0"/>
              </a:rPr>
              <a:t>tiền</a:t>
            </a:r>
            <a:r>
              <a:rPr lang="en-US" sz="2400" dirty="0">
                <a:solidFill>
                  <a:srgbClr val="191919"/>
                </a:solidFill>
                <a:latin typeface="Times New Roman" panose="02020603050405020304" pitchFamily="18" charset="0"/>
                <a:cs typeface="Times New Roman" panose="02020603050405020304" pitchFamily="18" charset="0"/>
              </a:rPr>
              <a:t> </a:t>
            </a:r>
            <a:r>
              <a:rPr lang="en-US" sz="2400" spc="-15" dirty="0">
                <a:solidFill>
                  <a:srgbClr val="191919"/>
                </a:solidFill>
                <a:latin typeface="Times New Roman" panose="02020603050405020304" pitchFamily="18" charset="0"/>
                <a:cs typeface="Times New Roman" panose="02020603050405020304" pitchFamily="18" charset="0"/>
              </a:rPr>
              <a:t>NH </a:t>
            </a:r>
            <a:r>
              <a:rPr lang="en-US" sz="2400" spc="-30" dirty="0" err="1">
                <a:solidFill>
                  <a:srgbClr val="191919"/>
                </a:solidFill>
                <a:latin typeface="Times New Roman" panose="02020603050405020304" pitchFamily="18" charset="0"/>
                <a:cs typeface="Times New Roman" panose="02020603050405020304" pitchFamily="18" charset="0"/>
              </a:rPr>
              <a:t>mua</a:t>
            </a:r>
            <a:r>
              <a:rPr lang="en-US" sz="2400" spc="-30" dirty="0">
                <a:solidFill>
                  <a:srgbClr val="191919"/>
                </a:solidFill>
                <a:latin typeface="Times New Roman" panose="02020603050405020304" pitchFamily="18" charset="0"/>
                <a:cs typeface="Times New Roman" panose="02020603050405020304" pitchFamily="18" charset="0"/>
              </a:rPr>
              <a:t> </a:t>
            </a:r>
            <a:r>
              <a:rPr lang="en-US" sz="2400" spc="-45" dirty="0" err="1">
                <a:solidFill>
                  <a:srgbClr val="191919"/>
                </a:solidFill>
                <a:latin typeface="Times New Roman" panose="02020603050405020304" pitchFamily="18" charset="0"/>
                <a:cs typeface="Times New Roman" panose="02020603050405020304" pitchFamily="18" charset="0"/>
              </a:rPr>
              <a:t>công</a:t>
            </a:r>
            <a:r>
              <a:rPr lang="en-US" sz="2400" spc="-45" dirty="0">
                <a:solidFill>
                  <a:srgbClr val="191919"/>
                </a:solidFill>
                <a:latin typeface="Times New Roman" panose="02020603050405020304" pitchFamily="18" charset="0"/>
                <a:cs typeface="Times New Roman" panose="02020603050405020304" pitchFamily="18" charset="0"/>
              </a:rPr>
              <a:t> </a:t>
            </a:r>
            <a:r>
              <a:rPr lang="en-US" sz="2400" spc="-40" dirty="0" err="1">
                <a:solidFill>
                  <a:srgbClr val="191919"/>
                </a:solidFill>
                <a:latin typeface="Times New Roman" panose="02020603050405020304" pitchFamily="18" charset="0"/>
                <a:cs typeface="Times New Roman" panose="02020603050405020304" pitchFamily="18" charset="0"/>
              </a:rPr>
              <a:t>cụ</a:t>
            </a:r>
            <a:r>
              <a:rPr lang="en-US" sz="2400" spc="-40" dirty="0">
                <a:solidFill>
                  <a:srgbClr val="191919"/>
                </a:solidFill>
                <a:latin typeface="Times New Roman" panose="02020603050405020304" pitchFamily="18" charset="0"/>
                <a:cs typeface="Times New Roman" panose="02020603050405020304" pitchFamily="18" charset="0"/>
              </a:rPr>
              <a:t> </a:t>
            </a:r>
            <a:r>
              <a:rPr lang="en-US" sz="2400" spc="-30" dirty="0" err="1">
                <a:solidFill>
                  <a:srgbClr val="191919"/>
                </a:solidFill>
                <a:latin typeface="Times New Roman" panose="02020603050405020304" pitchFamily="18" charset="0"/>
                <a:cs typeface="Times New Roman" panose="02020603050405020304" pitchFamily="18" charset="0"/>
              </a:rPr>
              <a:t>nhập</a:t>
            </a:r>
            <a:r>
              <a:rPr lang="en-US" sz="2400" spc="-30" dirty="0">
                <a:solidFill>
                  <a:srgbClr val="191919"/>
                </a:solidFill>
                <a:latin typeface="Times New Roman" panose="02020603050405020304" pitchFamily="18" charset="0"/>
                <a:cs typeface="Times New Roman" panose="02020603050405020304" pitchFamily="18" charset="0"/>
              </a:rPr>
              <a:t> </a:t>
            </a:r>
            <a:r>
              <a:rPr lang="en-US" sz="2400" spc="-25" dirty="0" err="1">
                <a:solidFill>
                  <a:srgbClr val="191919"/>
                </a:solidFill>
                <a:latin typeface="Times New Roman" panose="02020603050405020304" pitchFamily="18" charset="0"/>
                <a:cs typeface="Times New Roman" panose="02020603050405020304" pitchFamily="18" charset="0"/>
              </a:rPr>
              <a:t>kho</a:t>
            </a:r>
            <a:r>
              <a:rPr lang="en-US" sz="2400" spc="-25" dirty="0">
                <a:solidFill>
                  <a:srgbClr val="191919"/>
                </a:solidFill>
                <a:latin typeface="Times New Roman" panose="02020603050405020304" pitchFamily="18" charset="0"/>
                <a:cs typeface="Times New Roman" panose="02020603050405020304" pitchFamily="18" charset="0"/>
              </a:rPr>
              <a:t>, </a:t>
            </a:r>
            <a:r>
              <a:rPr lang="en-US" sz="2400" spc="-114" dirty="0">
                <a:solidFill>
                  <a:srgbClr val="191919"/>
                </a:solidFill>
                <a:latin typeface="Times New Roman" panose="02020603050405020304" pitchFamily="18" charset="0"/>
                <a:cs typeface="Times New Roman" panose="02020603050405020304" pitchFamily="18" charset="0"/>
              </a:rPr>
              <a:t>TG </a:t>
            </a:r>
            <a:r>
              <a:rPr lang="en-US" sz="2400" spc="-30" dirty="0" err="1">
                <a:solidFill>
                  <a:srgbClr val="191919"/>
                </a:solidFill>
                <a:latin typeface="Times New Roman" panose="02020603050405020304" pitchFamily="18" charset="0"/>
                <a:cs typeface="Times New Roman" panose="02020603050405020304" pitchFamily="18" charset="0"/>
              </a:rPr>
              <a:t>mua</a:t>
            </a:r>
            <a:r>
              <a:rPr lang="en-US" sz="2400" spc="-15" dirty="0">
                <a:solidFill>
                  <a:srgbClr val="191919"/>
                </a:solidFill>
                <a:latin typeface="Times New Roman" panose="02020603050405020304" pitchFamily="18" charset="0"/>
                <a:cs typeface="Times New Roman" panose="02020603050405020304" pitchFamily="18" charset="0"/>
              </a:rPr>
              <a:t> </a:t>
            </a:r>
            <a:r>
              <a:rPr lang="en-US" sz="2400" spc="-25" dirty="0" err="1">
                <a:solidFill>
                  <a:srgbClr val="191919"/>
                </a:solidFill>
                <a:latin typeface="Times New Roman" panose="02020603050405020304" pitchFamily="18" charset="0"/>
                <a:cs typeface="Times New Roman" panose="02020603050405020304" pitchFamily="18" charset="0"/>
              </a:rPr>
              <a:t>là</a:t>
            </a:r>
            <a:r>
              <a:rPr lang="en-US" sz="2400" spc="-25" dirty="0">
                <a:solidFill>
                  <a:srgbClr val="191919"/>
                </a:solidFill>
                <a:latin typeface="Times New Roman" panose="02020603050405020304" pitchFamily="18" charset="0"/>
                <a:cs typeface="Times New Roman" panose="02020603050405020304" pitchFamily="18" charset="0"/>
              </a:rPr>
              <a:t> </a:t>
            </a:r>
            <a:r>
              <a:rPr lang="en-US" sz="2400" spc="-35" dirty="0">
                <a:solidFill>
                  <a:srgbClr val="191919"/>
                </a:solidFill>
                <a:latin typeface="Times New Roman" panose="02020603050405020304" pitchFamily="18" charset="0"/>
                <a:cs typeface="Times New Roman" panose="02020603050405020304" pitchFamily="18" charset="0"/>
              </a:rPr>
              <a:t>23.540, </a:t>
            </a:r>
            <a:r>
              <a:rPr lang="en-US" sz="2400" spc="-114" dirty="0">
                <a:solidFill>
                  <a:srgbClr val="191919"/>
                </a:solidFill>
                <a:latin typeface="Times New Roman" panose="02020603050405020304" pitchFamily="18" charset="0"/>
                <a:cs typeface="Times New Roman" panose="02020603050405020304" pitchFamily="18" charset="0"/>
              </a:rPr>
              <a:t>TG </a:t>
            </a:r>
            <a:r>
              <a:rPr lang="en-US" sz="2400" spc="-55" dirty="0" err="1">
                <a:solidFill>
                  <a:srgbClr val="191919"/>
                </a:solidFill>
                <a:latin typeface="Times New Roman" panose="02020603050405020304" pitchFamily="18" charset="0"/>
                <a:cs typeface="Times New Roman" panose="02020603050405020304" pitchFamily="18" charset="0"/>
              </a:rPr>
              <a:t>bán</a:t>
            </a:r>
            <a:r>
              <a:rPr lang="en-US" sz="2400" spc="-45" dirty="0">
                <a:solidFill>
                  <a:srgbClr val="191919"/>
                </a:solidFill>
                <a:latin typeface="Times New Roman" panose="02020603050405020304" pitchFamily="18" charset="0"/>
                <a:cs typeface="Times New Roman" panose="02020603050405020304" pitchFamily="18" charset="0"/>
              </a:rPr>
              <a:t> </a:t>
            </a:r>
            <a:r>
              <a:rPr lang="en-US" sz="2400" spc="-35" dirty="0">
                <a:solidFill>
                  <a:srgbClr val="191919"/>
                </a:solidFill>
                <a:latin typeface="Times New Roman" panose="02020603050405020304" pitchFamily="18" charset="0"/>
                <a:cs typeface="Times New Roman" panose="02020603050405020304" pitchFamily="18" charset="0"/>
              </a:rPr>
              <a:t>23.640</a:t>
            </a:r>
          </a:p>
          <a:p>
            <a:pPr>
              <a:spcBef>
                <a:spcPts val="600"/>
              </a:spcBef>
              <a:defRPr/>
            </a:pPr>
            <a:r>
              <a:rPr lang="en-US" sz="2400" spc="-35" dirty="0" err="1">
                <a:solidFill>
                  <a:srgbClr val="191919"/>
                </a:solidFill>
                <a:latin typeface="Times New Roman" panose="02020603050405020304" pitchFamily="18" charset="0"/>
                <a:cs typeface="Times New Roman" panose="02020603050405020304" pitchFamily="18" charset="0"/>
              </a:rPr>
              <a:t>Biết</a:t>
            </a:r>
            <a:r>
              <a:rPr lang="en-US" sz="2400" spc="-35" dirty="0">
                <a:solidFill>
                  <a:srgbClr val="191919"/>
                </a:solidFill>
                <a:latin typeface="Times New Roman" panose="02020603050405020304" pitchFamily="18" charset="0"/>
                <a:cs typeface="Times New Roman" panose="02020603050405020304" pitchFamily="18" charset="0"/>
              </a:rPr>
              <a:t> </a:t>
            </a:r>
            <a:r>
              <a:rPr lang="vi-VN" sz="2400" spc="-90" dirty="0">
                <a:solidFill>
                  <a:srgbClr val="191919"/>
                </a:solidFill>
                <a:latin typeface="Times New Roman" panose="02020603050405020304" pitchFamily="18" charset="0"/>
                <a:cs typeface="Times New Roman" panose="02020603050405020304" pitchFamily="18" charset="0"/>
              </a:rPr>
              <a:t>Số </a:t>
            </a:r>
            <a:r>
              <a:rPr lang="vi-VN" sz="2400" spc="-30" dirty="0">
                <a:solidFill>
                  <a:srgbClr val="191919"/>
                </a:solidFill>
                <a:latin typeface="Times New Roman" panose="02020603050405020304" pitchFamily="18" charset="0"/>
                <a:cs typeface="Times New Roman" panose="02020603050405020304" pitchFamily="18" charset="0"/>
              </a:rPr>
              <a:t>dư </a:t>
            </a:r>
            <a:r>
              <a:rPr lang="en-US" sz="2400" spc="-30" dirty="0" err="1">
                <a:solidFill>
                  <a:srgbClr val="191919"/>
                </a:solidFill>
                <a:latin typeface="Times New Roman" panose="02020603050405020304" pitchFamily="18" charset="0"/>
                <a:cs typeface="Times New Roman" panose="02020603050405020304" pitchFamily="18" charset="0"/>
              </a:rPr>
              <a:t>ngày</a:t>
            </a:r>
            <a:r>
              <a:rPr lang="en-US" sz="2400" spc="-30" dirty="0">
                <a:solidFill>
                  <a:srgbClr val="191919"/>
                </a:solidFill>
                <a:latin typeface="Times New Roman" panose="02020603050405020304" pitchFamily="18" charset="0"/>
                <a:cs typeface="Times New Roman" panose="02020603050405020304" pitchFamily="18" charset="0"/>
              </a:rPr>
              <a:t> 0</a:t>
            </a:r>
            <a:r>
              <a:rPr lang="vi-VN" sz="2400" spc="-10" dirty="0">
                <a:solidFill>
                  <a:srgbClr val="191919"/>
                </a:solidFill>
                <a:latin typeface="Times New Roman" panose="02020603050405020304" pitchFamily="18" charset="0"/>
                <a:cs typeface="Times New Roman" panose="02020603050405020304" pitchFamily="18" charset="0"/>
              </a:rPr>
              <a:t>1/12</a:t>
            </a:r>
            <a:r>
              <a:rPr lang="en-US" sz="2400" spc="-10" dirty="0">
                <a:solidFill>
                  <a:srgbClr val="191919"/>
                </a:solidFill>
                <a:latin typeface="Times New Roman" panose="02020603050405020304" pitchFamily="18" charset="0"/>
                <a:cs typeface="Times New Roman" panose="02020603050405020304" pitchFamily="18" charset="0"/>
              </a:rPr>
              <a:t>:</a:t>
            </a:r>
          </a:p>
          <a:p>
            <a:pPr>
              <a:spcBef>
                <a:spcPts val="600"/>
              </a:spcBef>
              <a:defRPr/>
            </a:pPr>
            <a:r>
              <a:rPr lang="vi-VN" sz="2400" spc="-10" dirty="0">
                <a:solidFill>
                  <a:srgbClr val="191919"/>
                </a:solidFill>
                <a:latin typeface="Times New Roman" panose="02020603050405020304" pitchFamily="18" charset="0"/>
                <a:cs typeface="Times New Roman" panose="02020603050405020304" pitchFamily="18" charset="0"/>
              </a:rPr>
              <a:t> </a:t>
            </a:r>
            <a:r>
              <a:rPr lang="vi-VN" sz="2400" spc="-105" dirty="0">
                <a:solidFill>
                  <a:srgbClr val="191919"/>
                </a:solidFill>
                <a:latin typeface="Times New Roman" panose="02020603050405020304" pitchFamily="18" charset="0"/>
                <a:cs typeface="Times New Roman" panose="02020603050405020304" pitchFamily="18" charset="0"/>
              </a:rPr>
              <a:t>TK </a:t>
            </a:r>
            <a:r>
              <a:rPr lang="vi-VN" sz="2400" spc="-40" dirty="0">
                <a:solidFill>
                  <a:srgbClr val="191919"/>
                </a:solidFill>
                <a:latin typeface="Times New Roman" panose="02020603050405020304" pitchFamily="18" charset="0"/>
                <a:cs typeface="Times New Roman" panose="02020603050405020304" pitchFamily="18" charset="0"/>
              </a:rPr>
              <a:t>1122 </a:t>
            </a:r>
            <a:r>
              <a:rPr lang="vi-VN" sz="2400" spc="-20" dirty="0">
                <a:solidFill>
                  <a:srgbClr val="191919"/>
                </a:solidFill>
                <a:latin typeface="Times New Roman" panose="02020603050405020304" pitchFamily="18" charset="0"/>
                <a:cs typeface="Times New Roman" panose="02020603050405020304" pitchFamily="18" charset="0"/>
              </a:rPr>
              <a:t>0đ, </a:t>
            </a:r>
            <a:r>
              <a:rPr lang="vi-VN" sz="2400" spc="-105" dirty="0">
                <a:solidFill>
                  <a:srgbClr val="191919"/>
                </a:solidFill>
                <a:latin typeface="Times New Roman" panose="02020603050405020304" pitchFamily="18" charset="0"/>
                <a:cs typeface="Times New Roman" panose="02020603050405020304" pitchFamily="18" charset="0"/>
              </a:rPr>
              <a:t>TK </a:t>
            </a:r>
            <a:r>
              <a:rPr lang="vi-VN" sz="2400" spc="-40" dirty="0">
                <a:solidFill>
                  <a:srgbClr val="191919"/>
                </a:solidFill>
                <a:latin typeface="Times New Roman" panose="02020603050405020304" pitchFamily="18" charset="0"/>
                <a:cs typeface="Times New Roman" panose="02020603050405020304" pitchFamily="18" charset="0"/>
              </a:rPr>
              <a:t>1112 </a:t>
            </a:r>
            <a:r>
              <a:rPr lang="vi-VN" sz="2400" spc="-20" dirty="0">
                <a:solidFill>
                  <a:srgbClr val="191919"/>
                </a:solidFill>
                <a:latin typeface="Times New Roman" panose="02020603050405020304" pitchFamily="18" charset="0"/>
                <a:cs typeface="Times New Roman" panose="02020603050405020304" pitchFamily="18" charset="0"/>
              </a:rPr>
              <a:t>0đ, </a:t>
            </a:r>
            <a:r>
              <a:rPr lang="vi-VN" sz="2400" spc="-105" dirty="0">
                <a:solidFill>
                  <a:srgbClr val="191919"/>
                </a:solidFill>
                <a:latin typeface="Times New Roman" panose="02020603050405020304" pitchFamily="18" charset="0"/>
                <a:cs typeface="Times New Roman" panose="02020603050405020304" pitchFamily="18" charset="0"/>
              </a:rPr>
              <a:t>TK </a:t>
            </a:r>
            <a:r>
              <a:rPr lang="vi-VN" sz="2400" spc="-40" dirty="0">
                <a:solidFill>
                  <a:srgbClr val="191919"/>
                </a:solidFill>
                <a:latin typeface="Times New Roman" panose="02020603050405020304" pitchFamily="18" charset="0"/>
                <a:cs typeface="Times New Roman" panose="02020603050405020304" pitchFamily="18" charset="0"/>
              </a:rPr>
              <a:t>3411 </a:t>
            </a:r>
            <a:r>
              <a:rPr lang="en-US" sz="2400" spc="-40" dirty="0">
                <a:solidFill>
                  <a:srgbClr val="191919"/>
                </a:solidFill>
                <a:latin typeface="Times New Roman" panose="02020603050405020304" pitchFamily="18" charset="0"/>
                <a:cs typeface="Times New Roman" panose="02020603050405020304" pitchFamily="18" charset="0"/>
              </a:rPr>
              <a:t>11.750.000đ (</a:t>
            </a:r>
            <a:r>
              <a:rPr lang="en-US" sz="2400" spc="-20" dirty="0">
                <a:solidFill>
                  <a:srgbClr val="191919"/>
                </a:solidFill>
                <a:latin typeface="Times New Roman" panose="02020603050405020304" pitchFamily="18" charset="0"/>
                <a:cs typeface="Times New Roman" panose="02020603050405020304" pitchFamily="18" charset="0"/>
              </a:rPr>
              <a:t>500 USD)</a:t>
            </a:r>
            <a:r>
              <a:rPr lang="vi-VN" sz="2400" spc="-20" dirty="0">
                <a:solidFill>
                  <a:srgbClr val="191919"/>
                </a:solidFill>
                <a:latin typeface="Times New Roman" panose="02020603050405020304" pitchFamily="18" charset="0"/>
                <a:cs typeface="Times New Roman" panose="02020603050405020304" pitchFamily="18" charset="0"/>
              </a:rPr>
              <a:t>, </a:t>
            </a:r>
            <a:r>
              <a:rPr lang="vi-VN" sz="2400" spc="-105" dirty="0">
                <a:solidFill>
                  <a:srgbClr val="191919"/>
                </a:solidFill>
                <a:latin typeface="Times New Roman" panose="02020603050405020304" pitchFamily="18" charset="0"/>
                <a:cs typeface="Times New Roman" panose="02020603050405020304" pitchFamily="18" charset="0"/>
              </a:rPr>
              <a:t>TK </a:t>
            </a:r>
            <a:r>
              <a:rPr lang="vi-VN" sz="2400" spc="-55" dirty="0">
                <a:solidFill>
                  <a:srgbClr val="191919"/>
                </a:solidFill>
                <a:latin typeface="Times New Roman" panose="02020603050405020304" pitchFamily="18" charset="0"/>
                <a:cs typeface="Times New Roman" panose="02020603050405020304" pitchFamily="18" charset="0"/>
              </a:rPr>
              <a:t>331B  </a:t>
            </a:r>
            <a:r>
              <a:rPr lang="vi-VN" sz="2400" spc="-30" dirty="0">
                <a:solidFill>
                  <a:srgbClr val="191919"/>
                </a:solidFill>
                <a:latin typeface="Times New Roman" panose="02020603050405020304" pitchFamily="18" charset="0"/>
                <a:cs typeface="Times New Roman" panose="02020603050405020304" pitchFamily="18" charset="0"/>
              </a:rPr>
              <a:t>11.</a:t>
            </a:r>
            <a:r>
              <a:rPr lang="en-US" sz="2400" spc="-30" dirty="0">
                <a:solidFill>
                  <a:srgbClr val="191919"/>
                </a:solidFill>
                <a:latin typeface="Times New Roman" panose="02020603050405020304" pitchFamily="18" charset="0"/>
                <a:cs typeface="Times New Roman" panose="02020603050405020304" pitchFamily="18" charset="0"/>
              </a:rPr>
              <a:t>7</a:t>
            </a:r>
            <a:r>
              <a:rPr lang="vi-VN" sz="2400" spc="-30" dirty="0">
                <a:solidFill>
                  <a:srgbClr val="191919"/>
                </a:solidFill>
                <a:latin typeface="Times New Roman" panose="02020603050405020304" pitchFamily="18" charset="0"/>
                <a:cs typeface="Times New Roman" panose="02020603050405020304" pitchFamily="18" charset="0"/>
              </a:rPr>
              <a:t>00.000đ </a:t>
            </a:r>
            <a:r>
              <a:rPr lang="vi-VN" sz="2400" spc="-35" dirty="0">
                <a:solidFill>
                  <a:srgbClr val="191919"/>
                </a:solidFill>
                <a:latin typeface="Times New Roman" panose="02020603050405020304" pitchFamily="18" charset="0"/>
                <a:cs typeface="Times New Roman" panose="02020603050405020304" pitchFamily="18" charset="0"/>
              </a:rPr>
              <a:t>(500</a:t>
            </a:r>
            <a:r>
              <a:rPr lang="vi-VN" sz="2400" spc="30" dirty="0">
                <a:solidFill>
                  <a:srgbClr val="191919"/>
                </a:solidFill>
                <a:latin typeface="Times New Roman" panose="02020603050405020304" pitchFamily="18" charset="0"/>
                <a:cs typeface="Times New Roman" panose="02020603050405020304" pitchFamily="18" charset="0"/>
              </a:rPr>
              <a:t> </a:t>
            </a:r>
            <a:r>
              <a:rPr lang="vi-VN" sz="2400" spc="-85" dirty="0">
                <a:solidFill>
                  <a:srgbClr val="191919"/>
                </a:solidFill>
                <a:latin typeface="Times New Roman" panose="02020603050405020304" pitchFamily="18" charset="0"/>
                <a:cs typeface="Times New Roman" panose="02020603050405020304" pitchFamily="18" charset="0"/>
              </a:rPr>
              <a:t>USD)</a:t>
            </a:r>
            <a:endParaRPr lang="en-US" sz="2400" spc="-85" dirty="0">
              <a:solidFill>
                <a:srgbClr val="191919"/>
              </a:solidFill>
              <a:latin typeface="Times New Roman" panose="02020603050405020304" pitchFamily="18" charset="0"/>
              <a:cs typeface="Times New Roman" panose="02020603050405020304" pitchFamily="18" charset="0"/>
            </a:endParaRPr>
          </a:p>
          <a:p>
            <a:pPr>
              <a:spcBef>
                <a:spcPts val="600"/>
              </a:spcBef>
              <a:defRPr/>
            </a:pPr>
            <a:r>
              <a:rPr lang="en-US" sz="2400" b="1" spc="-85" dirty="0" err="1">
                <a:solidFill>
                  <a:srgbClr val="191919"/>
                </a:solidFill>
                <a:latin typeface="Times New Roman" panose="02020603050405020304" pitchFamily="18" charset="0"/>
                <a:cs typeface="Times New Roman" panose="02020603050405020304" pitchFamily="18" charset="0"/>
              </a:rPr>
              <a:t>Yêu</a:t>
            </a:r>
            <a:r>
              <a:rPr lang="en-US" sz="2400" b="1" spc="-85" dirty="0">
                <a:solidFill>
                  <a:srgbClr val="191919"/>
                </a:solidFill>
                <a:latin typeface="Times New Roman" panose="02020603050405020304" pitchFamily="18" charset="0"/>
                <a:cs typeface="Times New Roman" panose="02020603050405020304" pitchFamily="18" charset="0"/>
              </a:rPr>
              <a:t> </a:t>
            </a:r>
            <a:r>
              <a:rPr lang="en-US" sz="2400" b="1" spc="-85" dirty="0" err="1">
                <a:solidFill>
                  <a:srgbClr val="191919"/>
                </a:solidFill>
                <a:latin typeface="Times New Roman" panose="02020603050405020304" pitchFamily="18" charset="0"/>
                <a:cs typeface="Times New Roman" panose="02020603050405020304" pitchFamily="18" charset="0"/>
              </a:rPr>
              <a:t>cầu</a:t>
            </a:r>
            <a:r>
              <a:rPr lang="en-US" sz="2400" b="1" spc="-85" dirty="0">
                <a:solidFill>
                  <a:srgbClr val="191919"/>
                </a:solidFill>
                <a:latin typeface="Times New Roman" panose="02020603050405020304" pitchFamily="18" charset="0"/>
                <a:cs typeface="Times New Roman" panose="02020603050405020304" pitchFamily="18" charset="0"/>
              </a:rPr>
              <a:t>: </a:t>
            </a:r>
            <a:r>
              <a:rPr lang="en-US" sz="2400" b="1" spc="-85" dirty="0" err="1">
                <a:solidFill>
                  <a:srgbClr val="191919"/>
                </a:solidFill>
                <a:latin typeface="Times New Roman" panose="02020603050405020304" pitchFamily="18" charset="0"/>
                <a:cs typeface="Times New Roman" panose="02020603050405020304" pitchFamily="18" charset="0"/>
              </a:rPr>
              <a:t>Định</a:t>
            </a:r>
            <a:r>
              <a:rPr lang="en-US" sz="2400" b="1" spc="-85" dirty="0">
                <a:solidFill>
                  <a:srgbClr val="191919"/>
                </a:solidFill>
                <a:latin typeface="Times New Roman" panose="02020603050405020304" pitchFamily="18" charset="0"/>
                <a:cs typeface="Times New Roman" panose="02020603050405020304" pitchFamily="18" charset="0"/>
              </a:rPr>
              <a:t> </a:t>
            </a:r>
            <a:r>
              <a:rPr lang="en-US" sz="2400" b="1" spc="-85" dirty="0" err="1">
                <a:solidFill>
                  <a:srgbClr val="191919"/>
                </a:solidFill>
                <a:latin typeface="Times New Roman" panose="02020603050405020304" pitchFamily="18" charset="0"/>
                <a:cs typeface="Times New Roman" panose="02020603050405020304" pitchFamily="18" charset="0"/>
              </a:rPr>
              <a:t>khoản</a:t>
            </a:r>
            <a:r>
              <a:rPr lang="en-US" sz="2400" b="1" spc="-85" dirty="0">
                <a:solidFill>
                  <a:srgbClr val="191919"/>
                </a:solidFill>
                <a:latin typeface="Times New Roman" panose="02020603050405020304" pitchFamily="18" charset="0"/>
                <a:cs typeface="Times New Roman" panose="02020603050405020304" pitchFamily="18" charset="0"/>
              </a:rPr>
              <a:t> </a:t>
            </a:r>
            <a:r>
              <a:rPr lang="en-US" sz="2400" b="1" spc="-85" dirty="0" err="1">
                <a:solidFill>
                  <a:srgbClr val="191919"/>
                </a:solidFill>
                <a:latin typeface="Times New Roman" panose="02020603050405020304" pitchFamily="18" charset="0"/>
                <a:cs typeface="Times New Roman" panose="02020603050405020304" pitchFamily="18" charset="0"/>
              </a:rPr>
              <a:t>các</a:t>
            </a:r>
            <a:r>
              <a:rPr lang="en-US" sz="2400" b="1" spc="-85" dirty="0">
                <a:solidFill>
                  <a:srgbClr val="191919"/>
                </a:solidFill>
                <a:latin typeface="Times New Roman" panose="02020603050405020304" pitchFamily="18" charset="0"/>
                <a:cs typeface="Times New Roman" panose="02020603050405020304" pitchFamily="18" charset="0"/>
              </a:rPr>
              <a:t> </a:t>
            </a:r>
            <a:r>
              <a:rPr lang="en-US" sz="2400" b="1" spc="-85" dirty="0" err="1">
                <a:solidFill>
                  <a:srgbClr val="191919"/>
                </a:solidFill>
                <a:latin typeface="Times New Roman" panose="02020603050405020304" pitchFamily="18" charset="0"/>
                <a:cs typeface="Times New Roman" panose="02020603050405020304" pitchFamily="18" charset="0"/>
              </a:rPr>
              <a:t>nghiệp</a:t>
            </a:r>
            <a:r>
              <a:rPr lang="en-US" sz="2400" b="1" spc="-85" dirty="0">
                <a:solidFill>
                  <a:srgbClr val="191919"/>
                </a:solidFill>
                <a:latin typeface="Times New Roman" panose="02020603050405020304" pitchFamily="18" charset="0"/>
                <a:cs typeface="Times New Roman" panose="02020603050405020304" pitchFamily="18" charset="0"/>
              </a:rPr>
              <a:t> </a:t>
            </a:r>
            <a:r>
              <a:rPr lang="en-US" sz="2400" b="1" spc="-85" dirty="0" err="1">
                <a:solidFill>
                  <a:srgbClr val="191919"/>
                </a:solidFill>
                <a:latin typeface="Times New Roman" panose="02020603050405020304" pitchFamily="18" charset="0"/>
                <a:cs typeface="Times New Roman" panose="02020603050405020304" pitchFamily="18" charset="0"/>
              </a:rPr>
              <a:t>vụ</a:t>
            </a:r>
            <a:r>
              <a:rPr lang="en-US" sz="2400" b="1" spc="-85" dirty="0">
                <a:solidFill>
                  <a:srgbClr val="191919"/>
                </a:solidFill>
                <a:latin typeface="Times New Roman" panose="02020603050405020304" pitchFamily="18" charset="0"/>
                <a:cs typeface="Times New Roman" panose="02020603050405020304" pitchFamily="18" charset="0"/>
              </a:rPr>
              <a:t> </a:t>
            </a:r>
            <a:r>
              <a:rPr lang="en-US" sz="2400" b="1" spc="-85" dirty="0" err="1">
                <a:solidFill>
                  <a:srgbClr val="191919"/>
                </a:solidFill>
                <a:latin typeface="Times New Roman" panose="02020603050405020304" pitchFamily="18" charset="0"/>
                <a:cs typeface="Times New Roman" panose="02020603050405020304" pitchFamily="18" charset="0"/>
              </a:rPr>
              <a:t>kinh</a:t>
            </a:r>
            <a:r>
              <a:rPr lang="en-US" sz="2400" b="1" spc="-85" dirty="0">
                <a:solidFill>
                  <a:srgbClr val="191919"/>
                </a:solidFill>
                <a:latin typeface="Times New Roman" panose="02020603050405020304" pitchFamily="18" charset="0"/>
                <a:cs typeface="Times New Roman" panose="02020603050405020304" pitchFamily="18" charset="0"/>
              </a:rPr>
              <a:t> </a:t>
            </a:r>
            <a:r>
              <a:rPr lang="en-US" sz="2400" b="1" spc="-85" dirty="0" err="1">
                <a:solidFill>
                  <a:srgbClr val="191919"/>
                </a:solidFill>
                <a:latin typeface="Times New Roman" panose="02020603050405020304" pitchFamily="18" charset="0"/>
                <a:cs typeface="Times New Roman" panose="02020603050405020304" pitchFamily="18" charset="0"/>
              </a:rPr>
              <a:t>tế</a:t>
            </a:r>
            <a:r>
              <a:rPr lang="en-US" sz="2400" b="1" spc="-85" dirty="0">
                <a:solidFill>
                  <a:srgbClr val="191919"/>
                </a:solidFill>
                <a:latin typeface="Times New Roman" panose="02020603050405020304" pitchFamily="18" charset="0"/>
                <a:cs typeface="Times New Roman" panose="02020603050405020304" pitchFamily="18" charset="0"/>
              </a:rPr>
              <a:t> </a:t>
            </a:r>
            <a:r>
              <a:rPr lang="en-US" sz="2400" b="1" spc="-85" dirty="0" err="1">
                <a:solidFill>
                  <a:srgbClr val="191919"/>
                </a:solidFill>
                <a:latin typeface="Times New Roman" panose="02020603050405020304" pitchFamily="18" charset="0"/>
                <a:cs typeface="Times New Roman" panose="02020603050405020304" pitchFamily="18" charset="0"/>
              </a:rPr>
              <a:t>phát</a:t>
            </a:r>
            <a:r>
              <a:rPr lang="en-US" sz="2400" b="1" spc="-85" dirty="0">
                <a:solidFill>
                  <a:srgbClr val="191919"/>
                </a:solidFill>
                <a:latin typeface="Times New Roman" panose="02020603050405020304" pitchFamily="18" charset="0"/>
                <a:cs typeface="Times New Roman" panose="02020603050405020304" pitchFamily="18" charset="0"/>
              </a:rPr>
              <a:t> </a:t>
            </a:r>
            <a:r>
              <a:rPr lang="en-US" sz="2400" b="1" spc="-85" dirty="0" err="1">
                <a:solidFill>
                  <a:srgbClr val="191919"/>
                </a:solidFill>
                <a:latin typeface="Times New Roman" panose="02020603050405020304" pitchFamily="18" charset="0"/>
                <a:cs typeface="Times New Roman" panose="02020603050405020304" pitchFamily="18" charset="0"/>
              </a:rPr>
              <a:t>sinh</a:t>
            </a:r>
            <a:endParaRPr lang="en-US" b="1" dirty="0">
              <a:solidFill>
                <a:srgbClr val="191919"/>
              </a:solidFill>
              <a:latin typeface="Arial"/>
              <a:cs typeface="Arial"/>
            </a:endParaRPr>
          </a:p>
        </p:txBody>
      </p:sp>
    </p:spTree>
    <p:extLst>
      <p:ext uri="{BB962C8B-B14F-4D97-AF65-F5344CB8AC3E}">
        <p14:creationId xmlns:p14="http://schemas.microsoft.com/office/powerpoint/2010/main" val="4040938488"/>
      </p:ext>
    </p:extLst>
  </p:cSld>
  <p:clrMapOvr>
    <a:masterClrMapping/>
  </p:clrMapOvr>
  <p:transition spd="med">
    <p:pull/>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44"/>
          <p:cNvSpPr txBox="1"/>
          <p:nvPr/>
        </p:nvSpPr>
        <p:spPr>
          <a:xfrm>
            <a:off x="4116388" y="728664"/>
            <a:ext cx="6418262" cy="790575"/>
          </a:xfrm>
          <a:prstGeom prst="rect">
            <a:avLst/>
          </a:prstGeom>
        </p:spPr>
        <p:txBody>
          <a:bodyPr lIns="0" tIns="26034" rIns="0" bIns="0">
            <a:spAutoFit/>
          </a:bodyPr>
          <a:lstStyle/>
          <a:p>
            <a:pPr marL="12700">
              <a:spcBef>
                <a:spcPts val="204"/>
              </a:spcBef>
              <a:defRPr/>
            </a:pPr>
            <a:r>
              <a:rPr sz="2400" b="1" spc="5" dirty="0">
                <a:solidFill>
                  <a:srgbClr val="FF0000"/>
                </a:solidFill>
                <a:latin typeface="Times New Roman" panose="02020603050405020304" pitchFamily="18" charset="0"/>
                <a:cs typeface="Times New Roman" panose="02020603050405020304" pitchFamily="18" charset="0"/>
              </a:rPr>
              <a:t>Kế toán </a:t>
            </a:r>
            <a:r>
              <a:rPr sz="2400" b="1" spc="10" dirty="0">
                <a:solidFill>
                  <a:srgbClr val="FF0000"/>
                </a:solidFill>
                <a:latin typeface="Times New Roman" panose="02020603050405020304" pitchFamily="18" charset="0"/>
                <a:cs typeface="Times New Roman" panose="02020603050405020304" pitchFamily="18" charset="0"/>
              </a:rPr>
              <a:t>chênh </a:t>
            </a:r>
            <a:r>
              <a:rPr sz="2400" b="1" spc="5" dirty="0">
                <a:solidFill>
                  <a:srgbClr val="FF0000"/>
                </a:solidFill>
                <a:latin typeface="Times New Roman" panose="02020603050405020304" pitchFamily="18" charset="0"/>
                <a:cs typeface="Times New Roman" panose="02020603050405020304" pitchFamily="18" charset="0"/>
              </a:rPr>
              <a:t>lệch TGHĐ phát sinh </a:t>
            </a:r>
            <a:r>
              <a:rPr sz="2400" b="1" spc="5" dirty="0" err="1">
                <a:solidFill>
                  <a:srgbClr val="FF0000"/>
                </a:solidFill>
                <a:latin typeface="Times New Roman" panose="02020603050405020304" pitchFamily="18" charset="0"/>
                <a:cs typeface="Times New Roman" panose="02020603050405020304" pitchFamily="18" charset="0"/>
              </a:rPr>
              <a:t>trong</a:t>
            </a:r>
            <a:r>
              <a:rPr sz="2400" b="1" spc="50" dirty="0">
                <a:solidFill>
                  <a:srgbClr val="FF0000"/>
                </a:solidFill>
                <a:latin typeface="Times New Roman" panose="02020603050405020304" pitchFamily="18" charset="0"/>
                <a:cs typeface="Times New Roman" panose="02020603050405020304" pitchFamily="18" charset="0"/>
              </a:rPr>
              <a:t> </a:t>
            </a:r>
            <a:r>
              <a:rPr sz="2400" b="1" spc="5" dirty="0" err="1">
                <a:solidFill>
                  <a:srgbClr val="FF0000"/>
                </a:solidFill>
                <a:latin typeface="Times New Roman" panose="02020603050405020304" pitchFamily="18" charset="0"/>
                <a:cs typeface="Times New Roman" panose="02020603050405020304" pitchFamily="18" charset="0"/>
              </a:rPr>
              <a:t>kỳ</a:t>
            </a:r>
            <a:endParaRPr lang="en-US" sz="2400" dirty="0">
              <a:solidFill>
                <a:srgbClr val="FF0000"/>
              </a:solidFill>
              <a:latin typeface="Times New Roman" panose="02020603050405020304" pitchFamily="18" charset="0"/>
              <a:cs typeface="Times New Roman" panose="02020603050405020304" pitchFamily="18" charset="0"/>
            </a:endParaRPr>
          </a:p>
          <a:p>
            <a:pPr marL="12700">
              <a:spcBef>
                <a:spcPts val="204"/>
              </a:spcBef>
              <a:defRPr/>
            </a:pPr>
            <a:r>
              <a:rPr lang="en-US" sz="2400" b="1" spc="20" dirty="0">
                <a:solidFill>
                  <a:srgbClr val="FF0000"/>
                </a:solidFill>
                <a:latin typeface="Times New Roman" panose="02020603050405020304" pitchFamily="18" charset="0"/>
                <a:cs typeface="Times New Roman" panose="02020603050405020304" pitchFamily="18" charset="0"/>
              </a:rPr>
              <a:t>BÁN HÀNG</a:t>
            </a:r>
            <a:endParaRPr sz="2400" dirty="0">
              <a:solidFill>
                <a:srgbClr val="FF0000"/>
              </a:solidFill>
              <a:latin typeface="Times New Roman" panose="02020603050405020304" pitchFamily="18" charset="0"/>
              <a:cs typeface="Times New Roman" panose="02020603050405020304" pitchFamily="18" charset="0"/>
            </a:endParaRPr>
          </a:p>
        </p:txBody>
      </p:sp>
      <p:sp>
        <p:nvSpPr>
          <p:cNvPr id="6" name="Rectangle 5"/>
          <p:cNvSpPr/>
          <p:nvPr/>
        </p:nvSpPr>
        <p:spPr>
          <a:xfrm>
            <a:off x="2495550" y="1544639"/>
            <a:ext cx="7462838" cy="2401887"/>
          </a:xfrm>
          <a:prstGeom prst="rect">
            <a:avLst/>
          </a:prstGeom>
        </p:spPr>
        <p:txBody>
          <a:bodyPr>
            <a:spAutoFit/>
          </a:bodyPr>
          <a:lstStyle/>
          <a:p>
            <a:pPr marL="12065">
              <a:spcBef>
                <a:spcPts val="640"/>
              </a:spcBef>
              <a:buClr>
                <a:srgbClr val="A4A4A4"/>
              </a:buClr>
              <a:tabLst>
                <a:tab pos="93980" algn="l"/>
              </a:tabLst>
              <a:defRPr/>
            </a:pPr>
            <a:r>
              <a:rPr lang="en-US" sz="2800" b="1" dirty="0">
                <a:solidFill>
                  <a:srgbClr val="0000FF"/>
                </a:solidFill>
                <a:latin typeface="Times New Roman" panose="02020603050405020304" pitchFamily="18" charset="0"/>
                <a:cs typeface="Times New Roman" panose="02020603050405020304" pitchFamily="18" charset="0"/>
              </a:rPr>
              <a:t>TH1: </a:t>
            </a:r>
            <a:r>
              <a:rPr lang="en-US" sz="2800" b="1" spc="10" dirty="0" err="1">
                <a:solidFill>
                  <a:srgbClr val="0000FF"/>
                </a:solidFill>
                <a:latin typeface="Times New Roman" panose="02020603050405020304" pitchFamily="18" charset="0"/>
                <a:cs typeface="Times New Roman" panose="02020603050405020304" pitchFamily="18" charset="0"/>
              </a:rPr>
              <a:t>Bán</a:t>
            </a:r>
            <a:r>
              <a:rPr lang="en-US" sz="2800" b="1" spc="10" dirty="0">
                <a:solidFill>
                  <a:srgbClr val="0000FF"/>
                </a:solidFill>
                <a:latin typeface="Times New Roman" panose="02020603050405020304" pitchFamily="18" charset="0"/>
                <a:cs typeface="Times New Roman" panose="02020603050405020304" pitchFamily="18" charset="0"/>
              </a:rPr>
              <a:t> </a:t>
            </a:r>
            <a:r>
              <a:rPr lang="en-US" sz="2800" b="1" spc="10" dirty="0" err="1">
                <a:solidFill>
                  <a:srgbClr val="0000FF"/>
                </a:solidFill>
                <a:latin typeface="Times New Roman" panose="02020603050405020304" pitchFamily="18" charset="0"/>
                <a:cs typeface="Times New Roman" panose="02020603050405020304" pitchFamily="18" charset="0"/>
              </a:rPr>
              <a:t>hàng</a:t>
            </a:r>
            <a:r>
              <a:rPr lang="en-US" sz="2800" b="1" spc="10" dirty="0">
                <a:solidFill>
                  <a:srgbClr val="0000FF"/>
                </a:solidFill>
                <a:latin typeface="Times New Roman" panose="02020603050405020304" pitchFamily="18" charset="0"/>
                <a:cs typeface="Times New Roman" panose="02020603050405020304" pitchFamily="18" charset="0"/>
              </a:rPr>
              <a:t> </a:t>
            </a:r>
            <a:r>
              <a:rPr lang="en-US" sz="2800" b="1" spc="5" dirty="0" err="1">
                <a:solidFill>
                  <a:srgbClr val="0000FF"/>
                </a:solidFill>
                <a:latin typeface="Times New Roman" panose="02020603050405020304" pitchFamily="18" charset="0"/>
                <a:cs typeface="Times New Roman" panose="02020603050405020304" pitchFamily="18" charset="0"/>
              </a:rPr>
              <a:t>thu</a:t>
            </a:r>
            <a:r>
              <a:rPr lang="en-US" sz="2800" b="1" spc="5" dirty="0">
                <a:solidFill>
                  <a:srgbClr val="0000FF"/>
                </a:solidFill>
                <a:latin typeface="Times New Roman" panose="02020603050405020304" pitchFamily="18" charset="0"/>
                <a:cs typeface="Times New Roman" panose="02020603050405020304" pitchFamily="18" charset="0"/>
              </a:rPr>
              <a:t> </a:t>
            </a:r>
            <a:r>
              <a:rPr lang="en-US" sz="2800" b="1" spc="5" dirty="0" err="1">
                <a:solidFill>
                  <a:srgbClr val="0000FF"/>
                </a:solidFill>
                <a:latin typeface="Times New Roman" panose="02020603050405020304" pitchFamily="18" charset="0"/>
                <a:cs typeface="Times New Roman" panose="02020603050405020304" pitchFamily="18" charset="0"/>
              </a:rPr>
              <a:t>ngay</a:t>
            </a:r>
            <a:r>
              <a:rPr lang="en-US" sz="2800" b="1" spc="5" dirty="0">
                <a:solidFill>
                  <a:srgbClr val="0000FF"/>
                </a:solidFill>
                <a:latin typeface="Times New Roman" panose="02020603050405020304" pitchFamily="18" charset="0"/>
                <a:cs typeface="Times New Roman" panose="02020603050405020304" pitchFamily="18" charset="0"/>
              </a:rPr>
              <a:t> </a:t>
            </a:r>
            <a:r>
              <a:rPr lang="en-US" sz="2800" b="1" spc="10" dirty="0" err="1">
                <a:solidFill>
                  <a:srgbClr val="0000FF"/>
                </a:solidFill>
                <a:latin typeface="Times New Roman" panose="02020603050405020304" pitchFamily="18" charset="0"/>
                <a:cs typeface="Times New Roman" panose="02020603050405020304" pitchFamily="18" charset="0"/>
              </a:rPr>
              <a:t>bằng</a:t>
            </a:r>
            <a:r>
              <a:rPr lang="en-US" sz="2800" b="1" spc="10" dirty="0">
                <a:solidFill>
                  <a:srgbClr val="0000FF"/>
                </a:solidFill>
                <a:latin typeface="Times New Roman" panose="02020603050405020304" pitchFamily="18" charset="0"/>
                <a:cs typeface="Times New Roman" panose="02020603050405020304" pitchFamily="18" charset="0"/>
              </a:rPr>
              <a:t> </a:t>
            </a:r>
            <a:r>
              <a:rPr lang="en-US" sz="2800" b="1" spc="10" dirty="0" err="1">
                <a:solidFill>
                  <a:srgbClr val="0000FF"/>
                </a:solidFill>
                <a:latin typeface="Times New Roman" panose="02020603050405020304" pitchFamily="18" charset="0"/>
                <a:cs typeface="Times New Roman" panose="02020603050405020304" pitchFamily="18" charset="0"/>
              </a:rPr>
              <a:t>ngoại</a:t>
            </a:r>
            <a:r>
              <a:rPr lang="en-US" sz="2800" b="1" spc="40" dirty="0">
                <a:solidFill>
                  <a:srgbClr val="0000FF"/>
                </a:solidFill>
                <a:latin typeface="Times New Roman" panose="02020603050405020304" pitchFamily="18" charset="0"/>
                <a:cs typeface="Times New Roman" panose="02020603050405020304" pitchFamily="18" charset="0"/>
              </a:rPr>
              <a:t> </a:t>
            </a:r>
            <a:r>
              <a:rPr lang="en-US" sz="2800" b="1" spc="5" dirty="0" err="1">
                <a:solidFill>
                  <a:srgbClr val="0000FF"/>
                </a:solidFill>
                <a:latin typeface="Times New Roman" panose="02020603050405020304" pitchFamily="18" charset="0"/>
                <a:cs typeface="Times New Roman" panose="02020603050405020304" pitchFamily="18" charset="0"/>
              </a:rPr>
              <a:t>tệ</a:t>
            </a:r>
            <a:r>
              <a:rPr lang="en-US" sz="2800" b="1" spc="5" dirty="0">
                <a:solidFill>
                  <a:srgbClr val="0000FF"/>
                </a:solidFill>
                <a:latin typeface="Times New Roman" panose="02020603050405020304" pitchFamily="18" charset="0"/>
                <a:cs typeface="Times New Roman" panose="02020603050405020304" pitchFamily="18" charset="0"/>
              </a:rPr>
              <a:t>:</a:t>
            </a:r>
          </a:p>
          <a:p>
            <a:pPr marL="93345" indent="-81280">
              <a:spcBef>
                <a:spcPts val="640"/>
              </a:spcBef>
              <a:buClr>
                <a:srgbClr val="A4A4A4"/>
              </a:buClr>
              <a:buFont typeface="Arial"/>
              <a:buChar char=""/>
              <a:tabLst>
                <a:tab pos="93980" algn="l"/>
              </a:tabLst>
              <a:defRPr/>
            </a:pPr>
            <a:endParaRPr lang="en-US" sz="2800" dirty="0">
              <a:latin typeface="Times New Roman" panose="02020603050405020304" pitchFamily="18" charset="0"/>
              <a:cs typeface="Times New Roman" panose="02020603050405020304" pitchFamily="18" charset="0"/>
            </a:endParaRPr>
          </a:p>
          <a:p>
            <a:pPr marL="280670">
              <a:spcBef>
                <a:spcPts val="229"/>
              </a:spcBef>
              <a:defRPr/>
            </a:pPr>
            <a:r>
              <a:rPr lang="en-US" sz="2800" spc="5" dirty="0" err="1">
                <a:solidFill>
                  <a:srgbClr val="191919"/>
                </a:solidFill>
                <a:latin typeface="Times New Roman" panose="02020603050405020304" pitchFamily="18" charset="0"/>
                <a:cs typeface="Times New Roman" panose="02020603050405020304" pitchFamily="18" charset="0"/>
              </a:rPr>
              <a:t>Nợ</a:t>
            </a:r>
            <a:r>
              <a:rPr lang="en-US" sz="2800" spc="5" dirty="0">
                <a:solidFill>
                  <a:srgbClr val="191919"/>
                </a:solidFill>
                <a:latin typeface="Times New Roman" panose="02020603050405020304" pitchFamily="18" charset="0"/>
                <a:cs typeface="Times New Roman" panose="02020603050405020304" pitchFamily="18" charset="0"/>
              </a:rPr>
              <a:t> TK: </a:t>
            </a:r>
            <a:r>
              <a:rPr lang="en-US" sz="2800" spc="-15" dirty="0">
                <a:solidFill>
                  <a:srgbClr val="191919"/>
                </a:solidFill>
                <a:latin typeface="Times New Roman" panose="02020603050405020304" pitchFamily="18" charset="0"/>
                <a:cs typeface="Times New Roman" panose="02020603050405020304" pitchFamily="18" charset="0"/>
              </a:rPr>
              <a:t>1112,1122: </a:t>
            </a:r>
            <a:r>
              <a:rPr lang="en-US" sz="2800" spc="-95" dirty="0">
                <a:solidFill>
                  <a:srgbClr val="191919"/>
                </a:solidFill>
                <a:latin typeface="Times New Roman" panose="02020603050405020304" pitchFamily="18" charset="0"/>
                <a:cs typeface="Times New Roman" panose="02020603050405020304" pitchFamily="18" charset="0"/>
              </a:rPr>
              <a:t>TGGDTT </a:t>
            </a:r>
            <a:r>
              <a:rPr lang="en-US" sz="2800" spc="-45" dirty="0">
                <a:solidFill>
                  <a:srgbClr val="191919"/>
                </a:solidFill>
                <a:latin typeface="Times New Roman" panose="02020603050405020304" pitchFamily="18" charset="0"/>
                <a:cs typeface="Times New Roman" panose="02020603050405020304" pitchFamily="18" charset="0"/>
              </a:rPr>
              <a:t>(TỶ </a:t>
            </a:r>
            <a:r>
              <a:rPr lang="en-US" sz="2800" spc="-60" dirty="0">
                <a:solidFill>
                  <a:srgbClr val="191919"/>
                </a:solidFill>
                <a:latin typeface="Times New Roman" panose="02020603050405020304" pitchFamily="18" charset="0"/>
                <a:cs typeface="Times New Roman" panose="02020603050405020304" pitchFamily="18" charset="0"/>
              </a:rPr>
              <a:t>GIÁ</a:t>
            </a:r>
            <a:r>
              <a:rPr lang="en-US" sz="2800" spc="-125" dirty="0">
                <a:solidFill>
                  <a:srgbClr val="191919"/>
                </a:solidFill>
                <a:latin typeface="Times New Roman" panose="02020603050405020304" pitchFamily="18" charset="0"/>
                <a:cs typeface="Times New Roman" panose="02020603050405020304" pitchFamily="18" charset="0"/>
              </a:rPr>
              <a:t> </a:t>
            </a:r>
            <a:r>
              <a:rPr lang="en-US" sz="2800" spc="-35" dirty="0">
                <a:solidFill>
                  <a:srgbClr val="191919"/>
                </a:solidFill>
                <a:latin typeface="Times New Roman" panose="02020603050405020304" pitchFamily="18" charset="0"/>
                <a:cs typeface="Times New Roman" panose="02020603050405020304" pitchFamily="18" charset="0"/>
              </a:rPr>
              <a:t>MUA)</a:t>
            </a:r>
            <a:endParaRPr lang="en-US" sz="2800" spc="-15" dirty="0">
              <a:solidFill>
                <a:srgbClr val="191919"/>
              </a:solidFill>
              <a:latin typeface="Times New Roman" panose="02020603050405020304" pitchFamily="18" charset="0"/>
              <a:cs typeface="Times New Roman" panose="02020603050405020304" pitchFamily="18" charset="0"/>
            </a:endParaRPr>
          </a:p>
          <a:p>
            <a:pPr marL="280670">
              <a:spcBef>
                <a:spcPts val="229"/>
              </a:spcBef>
              <a:defRPr/>
            </a:pPr>
            <a:r>
              <a:rPr lang="en-US" sz="2800" spc="-15" dirty="0">
                <a:solidFill>
                  <a:srgbClr val="191919"/>
                </a:solidFill>
                <a:latin typeface="Times New Roman" panose="02020603050405020304" pitchFamily="18" charset="0"/>
                <a:cs typeface="Times New Roman" panose="02020603050405020304" pitchFamily="18" charset="0"/>
              </a:rPr>
              <a:t>	</a:t>
            </a:r>
            <a:r>
              <a:rPr lang="en-US" sz="2800" spc="5" dirty="0" err="1">
                <a:solidFill>
                  <a:srgbClr val="191919"/>
                </a:solidFill>
                <a:latin typeface="Times New Roman" panose="02020603050405020304" pitchFamily="18" charset="0"/>
                <a:cs typeface="Times New Roman" panose="02020603050405020304" pitchFamily="18" charset="0"/>
              </a:rPr>
              <a:t>Có</a:t>
            </a:r>
            <a:r>
              <a:rPr lang="en-US" sz="2800" spc="5" dirty="0">
                <a:solidFill>
                  <a:srgbClr val="191919"/>
                </a:solidFill>
                <a:latin typeface="Times New Roman" panose="02020603050405020304" pitchFamily="18" charset="0"/>
                <a:cs typeface="Times New Roman" panose="02020603050405020304" pitchFamily="18" charset="0"/>
              </a:rPr>
              <a:t> TK </a:t>
            </a:r>
            <a:r>
              <a:rPr lang="en-US" sz="2800" spc="-10" dirty="0">
                <a:solidFill>
                  <a:srgbClr val="191919"/>
                </a:solidFill>
                <a:latin typeface="Times New Roman" panose="02020603050405020304" pitchFamily="18" charset="0"/>
                <a:cs typeface="Times New Roman" panose="02020603050405020304" pitchFamily="18" charset="0"/>
              </a:rPr>
              <a:t>511, 711: </a:t>
            </a:r>
            <a:r>
              <a:rPr lang="en-US" sz="2800" spc="-95" dirty="0">
                <a:solidFill>
                  <a:srgbClr val="191919"/>
                </a:solidFill>
                <a:latin typeface="Times New Roman" panose="02020603050405020304" pitchFamily="18" charset="0"/>
                <a:cs typeface="Times New Roman" panose="02020603050405020304" pitchFamily="18" charset="0"/>
              </a:rPr>
              <a:t>TGGDTT </a:t>
            </a:r>
            <a:r>
              <a:rPr lang="en-US" sz="2800" spc="-45" dirty="0">
                <a:solidFill>
                  <a:srgbClr val="191919"/>
                </a:solidFill>
                <a:latin typeface="Times New Roman" panose="02020603050405020304" pitchFamily="18" charset="0"/>
                <a:cs typeface="Times New Roman" panose="02020603050405020304" pitchFamily="18" charset="0"/>
              </a:rPr>
              <a:t>(TỶ </a:t>
            </a:r>
            <a:r>
              <a:rPr lang="en-US" sz="2800" spc="-60" dirty="0">
                <a:solidFill>
                  <a:srgbClr val="191919"/>
                </a:solidFill>
                <a:latin typeface="Times New Roman" panose="02020603050405020304" pitchFamily="18" charset="0"/>
                <a:cs typeface="Times New Roman" panose="02020603050405020304" pitchFamily="18" charset="0"/>
              </a:rPr>
              <a:t>GIÁ</a:t>
            </a:r>
            <a:r>
              <a:rPr lang="en-US" sz="2800" spc="-125" dirty="0">
                <a:solidFill>
                  <a:srgbClr val="191919"/>
                </a:solidFill>
                <a:latin typeface="Times New Roman" panose="02020603050405020304" pitchFamily="18" charset="0"/>
                <a:cs typeface="Times New Roman" panose="02020603050405020304" pitchFamily="18" charset="0"/>
              </a:rPr>
              <a:t> </a:t>
            </a:r>
            <a:r>
              <a:rPr lang="en-US" sz="2800" spc="-35" dirty="0">
                <a:solidFill>
                  <a:srgbClr val="191919"/>
                </a:solidFill>
                <a:latin typeface="Times New Roman" panose="02020603050405020304" pitchFamily="18" charset="0"/>
                <a:cs typeface="Times New Roman" panose="02020603050405020304" pitchFamily="18" charset="0"/>
              </a:rPr>
              <a:t>MUA)</a:t>
            </a:r>
            <a:endParaRPr lang="en-US" sz="2800" dirty="0">
              <a:solidFill>
                <a:srgbClr val="191919"/>
              </a:solidFill>
              <a:latin typeface="Times New Roman" panose="02020603050405020304" pitchFamily="18" charset="0"/>
              <a:cs typeface="Times New Roman" panose="02020603050405020304" pitchFamily="18" charset="0"/>
            </a:endParaRPr>
          </a:p>
          <a:p>
            <a:pPr marL="280670">
              <a:spcBef>
                <a:spcPts val="229"/>
              </a:spcBef>
              <a:defRPr/>
            </a:pPr>
            <a:endParaRPr lang="en-US" sz="2800" dirty="0">
              <a:latin typeface="Times New Roman" panose="02020603050405020304" pitchFamily="18" charset="0"/>
              <a:cs typeface="Times New Roman" panose="02020603050405020304" pitchFamily="18" charset="0"/>
            </a:endParaRPr>
          </a:p>
        </p:txBody>
      </p:sp>
      <p:grpSp>
        <p:nvGrpSpPr>
          <p:cNvPr id="37892" name="Group 22"/>
          <p:cNvGrpSpPr>
            <a:grpSpLocks/>
          </p:cNvGrpSpPr>
          <p:nvPr/>
        </p:nvGrpSpPr>
        <p:grpSpPr bwMode="auto">
          <a:xfrm>
            <a:off x="2206626" y="3736976"/>
            <a:ext cx="8245475" cy="2301875"/>
            <a:chOff x="774417" y="3609020"/>
            <a:chExt cx="8245478" cy="2301540"/>
          </a:xfrm>
        </p:grpSpPr>
        <p:grpSp>
          <p:nvGrpSpPr>
            <p:cNvPr id="37893" name="Group 6"/>
            <p:cNvGrpSpPr>
              <a:grpSpLocks/>
            </p:cNvGrpSpPr>
            <p:nvPr/>
          </p:nvGrpSpPr>
          <p:grpSpPr bwMode="auto">
            <a:xfrm>
              <a:off x="774417" y="3609020"/>
              <a:ext cx="8245478" cy="2301540"/>
              <a:chOff x="-357222" y="2285993"/>
              <a:chExt cx="8245478" cy="2301540"/>
            </a:xfrm>
          </p:grpSpPr>
          <p:grpSp>
            <p:nvGrpSpPr>
              <p:cNvPr id="37895" name="Group 7"/>
              <p:cNvGrpSpPr>
                <a:grpSpLocks/>
              </p:cNvGrpSpPr>
              <p:nvPr/>
            </p:nvGrpSpPr>
            <p:grpSpPr bwMode="auto">
              <a:xfrm>
                <a:off x="-357222" y="2285993"/>
                <a:ext cx="8245478" cy="2301540"/>
                <a:chOff x="-428660" y="2285993"/>
                <a:chExt cx="8245478" cy="2301540"/>
              </a:xfrm>
            </p:grpSpPr>
            <p:grpSp>
              <p:nvGrpSpPr>
                <p:cNvPr id="37897" name="Group 54"/>
                <p:cNvGrpSpPr>
                  <a:grpSpLocks/>
                </p:cNvGrpSpPr>
                <p:nvPr/>
              </p:nvGrpSpPr>
              <p:grpSpPr bwMode="auto">
                <a:xfrm>
                  <a:off x="-428660" y="2285993"/>
                  <a:ext cx="8245478" cy="2301540"/>
                  <a:chOff x="1184306" y="2000242"/>
                  <a:chExt cx="8245478" cy="2301540"/>
                </a:xfrm>
              </p:grpSpPr>
              <p:grpSp>
                <p:nvGrpSpPr>
                  <p:cNvPr id="37899" name="Group 40"/>
                  <p:cNvGrpSpPr>
                    <a:grpSpLocks/>
                  </p:cNvGrpSpPr>
                  <p:nvPr/>
                </p:nvGrpSpPr>
                <p:grpSpPr bwMode="auto">
                  <a:xfrm>
                    <a:off x="1184306" y="2000242"/>
                    <a:ext cx="8245478" cy="2301540"/>
                    <a:chOff x="1041400" y="2741241"/>
                    <a:chExt cx="8245479" cy="2266849"/>
                  </a:xfrm>
                </p:grpSpPr>
                <p:sp>
                  <p:nvSpPr>
                    <p:cNvPr id="37901" name="TextBox 11"/>
                    <p:cNvSpPr txBox="1">
                      <a:spLocks noChangeArrowheads="1"/>
                    </p:cNvSpPr>
                    <p:nvPr/>
                  </p:nvSpPr>
                  <p:spPr bwMode="auto">
                    <a:xfrm>
                      <a:off x="5072066" y="2741241"/>
                      <a:ext cx="42148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b="1">
                          <a:solidFill>
                            <a:srgbClr val="191919"/>
                          </a:solidFill>
                          <a:latin typeface="Times New Roman" panose="02020603050405020304" pitchFamily="18" charset="0"/>
                          <a:cs typeface="Times New Roman" panose="02020603050405020304" pitchFamily="18" charset="0"/>
                        </a:rPr>
                        <a:t>TK 111(2), 112(2)</a:t>
                      </a:r>
                    </a:p>
                  </p:txBody>
                </p:sp>
                <p:grpSp>
                  <p:nvGrpSpPr>
                    <p:cNvPr id="37902" name="Group 35"/>
                    <p:cNvGrpSpPr>
                      <a:grpSpLocks/>
                    </p:cNvGrpSpPr>
                    <p:nvPr/>
                  </p:nvGrpSpPr>
                  <p:grpSpPr bwMode="auto">
                    <a:xfrm>
                      <a:off x="1041400" y="2766121"/>
                      <a:ext cx="5530851" cy="2241969"/>
                      <a:chOff x="1041400" y="2766121"/>
                      <a:chExt cx="5530851" cy="2241969"/>
                    </a:xfrm>
                  </p:grpSpPr>
                  <p:cxnSp>
                    <p:nvCxnSpPr>
                      <p:cNvPr id="16" name="Straight Arrow Connector 15"/>
                      <p:cNvCxnSpPr/>
                      <p:nvPr/>
                    </p:nvCxnSpPr>
                    <p:spPr>
                      <a:xfrm>
                        <a:off x="2643189" y="3860596"/>
                        <a:ext cx="3929064" cy="1564"/>
                      </a:xfrm>
                      <a:prstGeom prst="straightConnector1">
                        <a:avLst/>
                      </a:prstGeom>
                      <a:ln>
                        <a:solidFill>
                          <a:schemeClr val="tx1"/>
                        </a:solidFill>
                        <a:headEnd type="stealth"/>
                        <a:tailEnd type="arrow"/>
                      </a:ln>
                    </p:spPr>
                    <p:style>
                      <a:lnRef idx="1">
                        <a:schemeClr val="accent1"/>
                      </a:lnRef>
                      <a:fillRef idx="0">
                        <a:schemeClr val="accent1"/>
                      </a:fillRef>
                      <a:effectRef idx="0">
                        <a:schemeClr val="accent1"/>
                      </a:effectRef>
                      <a:fontRef idx="minor">
                        <a:schemeClr val="tx1"/>
                      </a:fontRef>
                    </p:style>
                  </p:cxnSp>
                  <p:grpSp>
                    <p:nvGrpSpPr>
                      <p:cNvPr id="37904" name="Group 33"/>
                      <p:cNvGrpSpPr>
                        <a:grpSpLocks/>
                      </p:cNvGrpSpPr>
                      <p:nvPr/>
                    </p:nvGrpSpPr>
                    <p:grpSpPr bwMode="auto">
                      <a:xfrm>
                        <a:off x="1041400" y="2766121"/>
                        <a:ext cx="3445202" cy="2241969"/>
                        <a:chOff x="1041400" y="2766121"/>
                        <a:chExt cx="3445202" cy="2241969"/>
                      </a:xfrm>
                    </p:grpSpPr>
                    <p:cxnSp>
                      <p:nvCxnSpPr>
                        <p:cNvPr id="18" name="Straight Connector 17"/>
                        <p:cNvCxnSpPr/>
                        <p:nvPr/>
                      </p:nvCxnSpPr>
                      <p:spPr>
                        <a:xfrm>
                          <a:off x="1785938" y="3143021"/>
                          <a:ext cx="1571626" cy="1563"/>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2590801" y="3193048"/>
                          <a:ext cx="0" cy="1815042"/>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sp>
                      <p:nvSpPr>
                        <p:cNvPr id="37907" name="TextBox 25"/>
                        <p:cNvSpPr txBox="1">
                          <a:spLocks noChangeArrowheads="1"/>
                        </p:cNvSpPr>
                        <p:nvPr/>
                      </p:nvSpPr>
                      <p:spPr bwMode="auto">
                        <a:xfrm>
                          <a:off x="1041400" y="2766121"/>
                          <a:ext cx="30527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b="1">
                              <a:solidFill>
                                <a:srgbClr val="191919"/>
                              </a:solidFill>
                              <a:latin typeface="Times New Roman" panose="02020603050405020304" pitchFamily="18" charset="0"/>
                              <a:cs typeface="Times New Roman" panose="02020603050405020304" pitchFamily="18" charset="0"/>
                            </a:rPr>
                            <a:t>TK 511, 711</a:t>
                          </a:r>
                        </a:p>
                      </p:txBody>
                    </p:sp>
                    <p:sp>
                      <p:nvSpPr>
                        <p:cNvPr id="37908" name="TextBox 35"/>
                        <p:cNvSpPr txBox="1">
                          <a:spLocks noChangeArrowheads="1"/>
                        </p:cNvSpPr>
                        <p:nvPr/>
                      </p:nvSpPr>
                      <p:spPr bwMode="auto">
                        <a:xfrm>
                          <a:off x="2497464" y="3937376"/>
                          <a:ext cx="1989138" cy="697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a:solidFill>
                                <a:srgbClr val="191919"/>
                              </a:solidFill>
                              <a:latin typeface="Times New Roman" panose="02020603050405020304" pitchFamily="18" charset="0"/>
                              <a:cs typeface="Times New Roman" panose="02020603050405020304" pitchFamily="18" charset="0"/>
                            </a:rPr>
                            <a:t>TG thực tế ngày giao dịch (MUA)</a:t>
                          </a:r>
                        </a:p>
                      </p:txBody>
                    </p:sp>
                  </p:grpSp>
                </p:grpSp>
              </p:grpSp>
              <p:sp>
                <p:nvSpPr>
                  <p:cNvPr id="37900" name="TextBox 38"/>
                  <p:cNvSpPr txBox="1">
                    <a:spLocks noChangeArrowheads="1"/>
                  </p:cNvSpPr>
                  <p:nvPr/>
                </p:nvSpPr>
                <p:spPr bwMode="auto">
                  <a:xfrm>
                    <a:off x="2867012" y="2743138"/>
                    <a:ext cx="414340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i="1">
                        <a:solidFill>
                          <a:srgbClr val="191919"/>
                        </a:solidFill>
                        <a:latin typeface="Times New Roman" panose="02020603050405020304" pitchFamily="18" charset="0"/>
                        <a:cs typeface="Times New Roman" panose="02020603050405020304" pitchFamily="18" charset="0"/>
                      </a:rPr>
                      <a:t>Bán hàng thu ngay bằng ngoại tệ </a:t>
                    </a:r>
                  </a:p>
                </p:txBody>
              </p:sp>
            </p:grpSp>
            <p:cxnSp>
              <p:nvCxnSpPr>
                <p:cNvPr id="11" name="Straight Connector 10"/>
                <p:cNvCxnSpPr/>
                <p:nvPr/>
              </p:nvCxnSpPr>
              <p:spPr>
                <a:xfrm>
                  <a:off x="5143467" y="2712969"/>
                  <a:ext cx="1143000" cy="158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7896" name="TextBox 35"/>
              <p:cNvSpPr txBox="1">
                <a:spLocks noChangeArrowheads="1"/>
              </p:cNvSpPr>
              <p:nvPr/>
            </p:nvSpPr>
            <p:spPr bwMode="auto">
              <a:xfrm>
                <a:off x="3797309" y="3506932"/>
                <a:ext cx="1989137"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a:solidFill>
                      <a:srgbClr val="191919"/>
                    </a:solidFill>
                    <a:latin typeface="Times New Roman" panose="02020603050405020304" pitchFamily="18" charset="0"/>
                    <a:cs typeface="Times New Roman" panose="02020603050405020304" pitchFamily="18" charset="0"/>
                  </a:rPr>
                  <a:t>TG thực tế ngày giao dịch (MUA)</a:t>
                </a:r>
              </a:p>
              <a:p>
                <a:pPr algn="ctr">
                  <a:spcBef>
                    <a:spcPct val="0"/>
                  </a:spcBef>
                  <a:buFontTx/>
                  <a:buNone/>
                </a:pPr>
                <a:endParaRPr lang="en-US" altLang="en-US" sz="2000">
                  <a:solidFill>
                    <a:srgbClr val="191919"/>
                  </a:solidFill>
                  <a:latin typeface="Times New Roman" panose="02020603050405020304" pitchFamily="18" charset="0"/>
                  <a:cs typeface="Times New Roman" panose="02020603050405020304" pitchFamily="18" charset="0"/>
                </a:endParaRPr>
              </a:p>
            </p:txBody>
          </p:sp>
        </p:grpSp>
        <p:cxnSp>
          <p:nvCxnSpPr>
            <p:cNvPr id="22" name="Straight Connector 21"/>
            <p:cNvCxnSpPr/>
            <p:nvPr/>
          </p:nvCxnSpPr>
          <p:spPr>
            <a:xfrm>
              <a:off x="6905344" y="4029647"/>
              <a:ext cx="7938" cy="180948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937416138"/>
      </p:ext>
    </p:extLst>
  </p:cSld>
  <p:clrMapOvr>
    <a:masterClrMapping/>
  </p:clrMapOvr>
  <p:transition spd="slow">
    <p:cove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752726" y="1808164"/>
            <a:ext cx="7446963" cy="3557587"/>
          </a:xfrm>
          <a:prstGeom prst="rect">
            <a:avLst/>
          </a:prstGeom>
        </p:spPr>
        <p:txBody>
          <a:bodyPr>
            <a:spAutoFit/>
          </a:bodyPr>
          <a:lstStyle/>
          <a:p>
            <a:pPr marL="12065">
              <a:spcBef>
                <a:spcPts val="215"/>
              </a:spcBef>
              <a:buClr>
                <a:srgbClr val="A4A4A4"/>
              </a:buClr>
              <a:tabLst>
                <a:tab pos="93980" algn="l"/>
              </a:tabLst>
              <a:defRPr/>
            </a:pPr>
            <a:r>
              <a:rPr lang="vi-VN" sz="2400" b="1" dirty="0">
                <a:solidFill>
                  <a:srgbClr val="0000FF"/>
                </a:solidFill>
                <a:latin typeface="Times New Roman" panose="02020603050405020304" pitchFamily="18" charset="0"/>
                <a:cs typeface="Times New Roman" panose="02020603050405020304" pitchFamily="18" charset="0"/>
              </a:rPr>
              <a:t>TH2: </a:t>
            </a:r>
            <a:r>
              <a:rPr lang="vi-VN" sz="2400" b="1" spc="10" dirty="0">
                <a:solidFill>
                  <a:srgbClr val="0000FF"/>
                </a:solidFill>
                <a:latin typeface="Times New Roman" panose="02020603050405020304" pitchFamily="18" charset="0"/>
                <a:cs typeface="Times New Roman" panose="02020603050405020304" pitchFamily="18" charset="0"/>
              </a:rPr>
              <a:t>Bán hàng </a:t>
            </a:r>
            <a:r>
              <a:rPr lang="vi-VN" sz="2400" b="1" dirty="0">
                <a:solidFill>
                  <a:srgbClr val="0000FF"/>
                </a:solidFill>
                <a:latin typeface="Times New Roman" panose="02020603050405020304" pitchFamily="18" charset="0"/>
                <a:cs typeface="Times New Roman" panose="02020603050405020304" pitchFamily="18" charset="0"/>
              </a:rPr>
              <a:t>ch</a:t>
            </a:r>
            <a:r>
              <a:rPr lang="en-US" sz="2400" b="1" dirty="0">
                <a:solidFill>
                  <a:srgbClr val="0000FF"/>
                </a:solidFill>
                <a:latin typeface="Times New Roman" panose="02020603050405020304" pitchFamily="18" charset="0"/>
                <a:cs typeface="Times New Roman" panose="02020603050405020304" pitchFamily="18" charset="0"/>
              </a:rPr>
              <a:t>ư</a:t>
            </a:r>
            <a:r>
              <a:rPr lang="vi-VN" sz="2400" b="1" dirty="0">
                <a:solidFill>
                  <a:srgbClr val="0000FF"/>
                </a:solidFill>
                <a:latin typeface="Times New Roman" panose="02020603050405020304" pitchFamily="18" charset="0"/>
                <a:cs typeface="Times New Roman" panose="02020603050405020304" pitchFamily="18" charset="0"/>
              </a:rPr>
              <a:t>a </a:t>
            </a:r>
            <a:r>
              <a:rPr lang="vi-VN" sz="2400" b="1" spc="5" dirty="0">
                <a:solidFill>
                  <a:srgbClr val="0000FF"/>
                </a:solidFill>
                <a:latin typeface="Times New Roman" panose="02020603050405020304" pitchFamily="18" charset="0"/>
                <a:cs typeface="Times New Roman" panose="02020603050405020304" pitchFamily="18" charset="0"/>
              </a:rPr>
              <a:t>thu </a:t>
            </a:r>
            <a:r>
              <a:rPr lang="vi-VN" sz="2400" b="1" spc="10" dirty="0">
                <a:solidFill>
                  <a:srgbClr val="0000FF"/>
                </a:solidFill>
                <a:latin typeface="Times New Roman" panose="02020603050405020304" pitchFamily="18" charset="0"/>
                <a:cs typeface="Times New Roman" panose="02020603050405020304" pitchFamily="18" charset="0"/>
              </a:rPr>
              <a:t>ngoại</a:t>
            </a:r>
            <a:r>
              <a:rPr lang="vi-VN" sz="2400" b="1" spc="15" dirty="0">
                <a:solidFill>
                  <a:srgbClr val="0000FF"/>
                </a:solidFill>
                <a:latin typeface="Times New Roman" panose="02020603050405020304" pitchFamily="18" charset="0"/>
                <a:cs typeface="Times New Roman" panose="02020603050405020304" pitchFamily="18" charset="0"/>
              </a:rPr>
              <a:t> </a:t>
            </a:r>
            <a:r>
              <a:rPr lang="vi-VN" sz="2400" b="1" spc="5" dirty="0">
                <a:solidFill>
                  <a:srgbClr val="0000FF"/>
                </a:solidFill>
                <a:latin typeface="Times New Roman" panose="02020603050405020304" pitchFamily="18" charset="0"/>
                <a:cs typeface="Times New Roman" panose="02020603050405020304" pitchFamily="18" charset="0"/>
              </a:rPr>
              <a:t>tệ:</a:t>
            </a:r>
            <a:endParaRPr lang="vi-VN" sz="2400" dirty="0">
              <a:latin typeface="Times New Roman" panose="02020603050405020304" pitchFamily="18" charset="0"/>
              <a:cs typeface="Times New Roman" panose="02020603050405020304" pitchFamily="18" charset="0"/>
            </a:endParaRPr>
          </a:p>
          <a:p>
            <a:pPr marL="280670">
              <a:spcBef>
                <a:spcPts val="70"/>
              </a:spcBef>
              <a:defRPr/>
            </a:pPr>
            <a:r>
              <a:rPr lang="vi-VN" sz="2400" spc="5" dirty="0">
                <a:solidFill>
                  <a:srgbClr val="191919"/>
                </a:solidFill>
                <a:latin typeface="Times New Roman" panose="02020603050405020304" pitchFamily="18" charset="0"/>
                <a:cs typeface="Times New Roman" panose="02020603050405020304" pitchFamily="18" charset="0"/>
              </a:rPr>
              <a:t>Nợ </a:t>
            </a:r>
            <a:r>
              <a:rPr lang="en-US" sz="2400" spc="5" dirty="0">
                <a:solidFill>
                  <a:srgbClr val="191919"/>
                </a:solidFill>
                <a:latin typeface="Times New Roman" panose="02020603050405020304" pitchFamily="18" charset="0"/>
                <a:cs typeface="Times New Roman" panose="02020603050405020304" pitchFamily="18" charset="0"/>
              </a:rPr>
              <a:t>TK </a:t>
            </a:r>
            <a:r>
              <a:rPr lang="vi-VN" sz="2400" spc="5" dirty="0">
                <a:solidFill>
                  <a:srgbClr val="191919"/>
                </a:solidFill>
                <a:latin typeface="Times New Roman" panose="02020603050405020304" pitchFamily="18" charset="0"/>
                <a:cs typeface="Times New Roman" panose="02020603050405020304" pitchFamily="18" charset="0"/>
              </a:rPr>
              <a:t>131</a:t>
            </a:r>
            <a:r>
              <a:rPr lang="en-US" sz="2400" spc="5" dirty="0">
                <a:solidFill>
                  <a:srgbClr val="191919"/>
                </a:solidFill>
                <a:latin typeface="Times New Roman" panose="02020603050405020304" pitchFamily="18" charset="0"/>
                <a:cs typeface="Times New Roman" panose="02020603050405020304" pitchFamily="18" charset="0"/>
              </a:rPr>
              <a:t>: </a:t>
            </a:r>
            <a:r>
              <a:rPr lang="en-US" sz="2400" spc="-95" dirty="0">
                <a:solidFill>
                  <a:srgbClr val="191919"/>
                </a:solidFill>
                <a:latin typeface="Times New Roman" panose="02020603050405020304" pitchFamily="18" charset="0"/>
                <a:cs typeface="Times New Roman" panose="02020603050405020304" pitchFamily="18" charset="0"/>
              </a:rPr>
              <a:t>TGGDTT </a:t>
            </a:r>
            <a:r>
              <a:rPr lang="en-US" sz="2400" spc="-45" dirty="0">
                <a:solidFill>
                  <a:srgbClr val="191919"/>
                </a:solidFill>
                <a:latin typeface="Times New Roman" panose="02020603050405020304" pitchFamily="18" charset="0"/>
                <a:cs typeface="Times New Roman" panose="02020603050405020304" pitchFamily="18" charset="0"/>
              </a:rPr>
              <a:t>(TỶ </a:t>
            </a:r>
            <a:r>
              <a:rPr lang="en-US" sz="2400" spc="-60" dirty="0">
                <a:solidFill>
                  <a:srgbClr val="191919"/>
                </a:solidFill>
                <a:latin typeface="Times New Roman" panose="02020603050405020304" pitchFamily="18" charset="0"/>
                <a:cs typeface="Times New Roman" panose="02020603050405020304" pitchFamily="18" charset="0"/>
              </a:rPr>
              <a:t>GIÁ</a:t>
            </a:r>
            <a:r>
              <a:rPr lang="en-US" sz="2400" spc="-125" dirty="0">
                <a:solidFill>
                  <a:srgbClr val="191919"/>
                </a:solidFill>
                <a:latin typeface="Times New Roman" panose="02020603050405020304" pitchFamily="18" charset="0"/>
                <a:cs typeface="Times New Roman" panose="02020603050405020304" pitchFamily="18" charset="0"/>
              </a:rPr>
              <a:t> </a:t>
            </a:r>
            <a:r>
              <a:rPr lang="en-US" sz="2400" spc="-35" dirty="0">
                <a:solidFill>
                  <a:srgbClr val="191919"/>
                </a:solidFill>
                <a:latin typeface="Times New Roman" panose="02020603050405020304" pitchFamily="18" charset="0"/>
                <a:cs typeface="Times New Roman" panose="02020603050405020304" pitchFamily="18" charset="0"/>
              </a:rPr>
              <a:t>MUA)</a:t>
            </a:r>
            <a:r>
              <a:rPr lang="vi-VN" sz="2400" spc="5" dirty="0">
                <a:solidFill>
                  <a:srgbClr val="191919"/>
                </a:solidFill>
                <a:latin typeface="Times New Roman" panose="02020603050405020304" pitchFamily="18" charset="0"/>
                <a:cs typeface="Times New Roman" panose="02020603050405020304" pitchFamily="18" charset="0"/>
              </a:rPr>
              <a:t> </a:t>
            </a:r>
            <a:endParaRPr lang="en-US" sz="2400" spc="5" dirty="0">
              <a:solidFill>
                <a:srgbClr val="191919"/>
              </a:solidFill>
              <a:latin typeface="Times New Roman" panose="02020603050405020304" pitchFamily="18" charset="0"/>
              <a:cs typeface="Times New Roman" panose="02020603050405020304" pitchFamily="18" charset="0"/>
            </a:endParaRPr>
          </a:p>
          <a:p>
            <a:pPr marL="280670">
              <a:spcBef>
                <a:spcPts val="70"/>
              </a:spcBef>
              <a:defRPr/>
            </a:pPr>
            <a:r>
              <a:rPr lang="en-US" sz="2400" spc="5" dirty="0">
                <a:solidFill>
                  <a:srgbClr val="191919"/>
                </a:solidFill>
                <a:latin typeface="Times New Roman" panose="02020603050405020304" pitchFamily="18" charset="0"/>
                <a:cs typeface="Times New Roman" panose="02020603050405020304" pitchFamily="18" charset="0"/>
              </a:rPr>
              <a:t>	</a:t>
            </a:r>
            <a:r>
              <a:rPr lang="vi-VN" sz="2400" spc="5" dirty="0">
                <a:solidFill>
                  <a:srgbClr val="191919"/>
                </a:solidFill>
                <a:latin typeface="Times New Roman" panose="02020603050405020304" pitchFamily="18" charset="0"/>
                <a:cs typeface="Times New Roman" panose="02020603050405020304" pitchFamily="18" charset="0"/>
              </a:rPr>
              <a:t>Có </a:t>
            </a:r>
            <a:r>
              <a:rPr lang="en-US" sz="2400" spc="5" dirty="0">
                <a:solidFill>
                  <a:srgbClr val="191919"/>
                </a:solidFill>
                <a:latin typeface="Times New Roman" panose="02020603050405020304" pitchFamily="18" charset="0"/>
                <a:cs typeface="Times New Roman" panose="02020603050405020304" pitchFamily="18" charset="0"/>
              </a:rPr>
              <a:t>TK </a:t>
            </a:r>
            <a:r>
              <a:rPr lang="vi-VN" sz="2400" spc="-10" dirty="0">
                <a:solidFill>
                  <a:srgbClr val="191919"/>
                </a:solidFill>
                <a:latin typeface="Times New Roman" panose="02020603050405020304" pitchFamily="18" charset="0"/>
                <a:cs typeface="Times New Roman" panose="02020603050405020304" pitchFamily="18" charset="0"/>
              </a:rPr>
              <a:t>511: </a:t>
            </a:r>
            <a:r>
              <a:rPr lang="en-US" sz="2400" spc="-95" dirty="0">
                <a:solidFill>
                  <a:srgbClr val="191919"/>
                </a:solidFill>
                <a:latin typeface="Times New Roman" panose="02020603050405020304" pitchFamily="18" charset="0"/>
                <a:cs typeface="Times New Roman" panose="02020603050405020304" pitchFamily="18" charset="0"/>
              </a:rPr>
              <a:t>TGGDTT </a:t>
            </a:r>
            <a:r>
              <a:rPr lang="en-US" sz="2400" spc="-45" dirty="0">
                <a:solidFill>
                  <a:srgbClr val="191919"/>
                </a:solidFill>
                <a:latin typeface="Times New Roman" panose="02020603050405020304" pitchFamily="18" charset="0"/>
                <a:cs typeface="Times New Roman" panose="02020603050405020304" pitchFamily="18" charset="0"/>
              </a:rPr>
              <a:t>(TỶ </a:t>
            </a:r>
            <a:r>
              <a:rPr lang="en-US" sz="2400" spc="-60" dirty="0">
                <a:solidFill>
                  <a:srgbClr val="191919"/>
                </a:solidFill>
                <a:latin typeface="Times New Roman" panose="02020603050405020304" pitchFamily="18" charset="0"/>
                <a:cs typeface="Times New Roman" panose="02020603050405020304" pitchFamily="18" charset="0"/>
              </a:rPr>
              <a:t>GIÁ</a:t>
            </a:r>
            <a:r>
              <a:rPr lang="en-US" sz="2400" spc="-125" dirty="0">
                <a:solidFill>
                  <a:srgbClr val="191919"/>
                </a:solidFill>
                <a:latin typeface="Times New Roman" panose="02020603050405020304" pitchFamily="18" charset="0"/>
                <a:cs typeface="Times New Roman" panose="02020603050405020304" pitchFamily="18" charset="0"/>
              </a:rPr>
              <a:t> </a:t>
            </a:r>
            <a:r>
              <a:rPr lang="en-US" sz="2400" spc="-35" dirty="0">
                <a:solidFill>
                  <a:srgbClr val="191919"/>
                </a:solidFill>
                <a:latin typeface="Times New Roman" panose="02020603050405020304" pitchFamily="18" charset="0"/>
                <a:cs typeface="Times New Roman" panose="02020603050405020304" pitchFamily="18" charset="0"/>
              </a:rPr>
              <a:t>MUA)</a:t>
            </a:r>
            <a:r>
              <a:rPr lang="vi-VN" sz="2400" spc="5" dirty="0">
                <a:solidFill>
                  <a:srgbClr val="0000FF"/>
                </a:solidFill>
                <a:latin typeface="Times New Roman" panose="02020603050405020304" pitchFamily="18" charset="0"/>
                <a:cs typeface="Times New Roman" panose="02020603050405020304" pitchFamily="18" charset="0"/>
              </a:rPr>
              <a:t> </a:t>
            </a:r>
            <a:endParaRPr lang="en-US" sz="2400" spc="5" dirty="0">
              <a:solidFill>
                <a:srgbClr val="0000FF"/>
              </a:solidFill>
              <a:latin typeface="Times New Roman" panose="02020603050405020304" pitchFamily="18" charset="0"/>
              <a:cs typeface="Times New Roman" panose="02020603050405020304" pitchFamily="18" charset="0"/>
            </a:endParaRPr>
          </a:p>
          <a:p>
            <a:pPr marL="280670">
              <a:spcBef>
                <a:spcPts val="70"/>
              </a:spcBef>
              <a:defRPr/>
            </a:pPr>
            <a:endParaRPr lang="vi-VN" sz="2400" dirty="0">
              <a:latin typeface="Times New Roman" panose="02020603050405020304" pitchFamily="18" charset="0"/>
              <a:cs typeface="Times New Roman" panose="02020603050405020304" pitchFamily="18" charset="0"/>
            </a:endParaRPr>
          </a:p>
          <a:p>
            <a:pPr marL="99060">
              <a:spcBef>
                <a:spcPts val="229"/>
              </a:spcBef>
              <a:defRPr/>
            </a:pPr>
            <a:r>
              <a:rPr lang="vi-VN" sz="2400" b="1" dirty="0">
                <a:solidFill>
                  <a:srgbClr val="0000FF"/>
                </a:solidFill>
                <a:latin typeface="Times New Roman" panose="02020603050405020304" pitchFamily="18" charset="0"/>
                <a:cs typeface="Times New Roman" panose="02020603050405020304" pitchFamily="18" charset="0"/>
              </a:rPr>
              <a:t>Thu</a:t>
            </a:r>
            <a:r>
              <a:rPr lang="vi-VN" sz="2400" b="1" spc="15" dirty="0">
                <a:solidFill>
                  <a:srgbClr val="0000FF"/>
                </a:solidFill>
                <a:latin typeface="Times New Roman" panose="02020603050405020304" pitchFamily="18" charset="0"/>
                <a:cs typeface="Times New Roman" panose="02020603050405020304" pitchFamily="18" charset="0"/>
              </a:rPr>
              <a:t> </a:t>
            </a:r>
            <a:r>
              <a:rPr lang="vi-VN" sz="2400" b="1" spc="5" dirty="0">
                <a:solidFill>
                  <a:srgbClr val="0000FF"/>
                </a:solidFill>
                <a:latin typeface="Times New Roman" panose="02020603050405020304" pitchFamily="18" charset="0"/>
                <a:cs typeface="Times New Roman" panose="02020603050405020304" pitchFamily="18" charset="0"/>
              </a:rPr>
              <a:t>tiền:</a:t>
            </a:r>
            <a:endParaRPr lang="vi-VN" sz="2400" dirty="0">
              <a:latin typeface="Times New Roman" panose="02020603050405020304" pitchFamily="18" charset="0"/>
              <a:cs typeface="Times New Roman" panose="02020603050405020304" pitchFamily="18" charset="0"/>
            </a:endParaRPr>
          </a:p>
          <a:p>
            <a:pPr marL="280670">
              <a:spcBef>
                <a:spcPts val="215"/>
              </a:spcBef>
              <a:defRPr/>
            </a:pPr>
            <a:r>
              <a:rPr lang="vi-VN" sz="2400" spc="5" dirty="0">
                <a:solidFill>
                  <a:srgbClr val="191919"/>
                </a:solidFill>
                <a:latin typeface="Times New Roman" panose="02020603050405020304" pitchFamily="18" charset="0"/>
                <a:cs typeface="Times New Roman" panose="02020603050405020304" pitchFamily="18" charset="0"/>
              </a:rPr>
              <a:t>Nợ </a:t>
            </a:r>
            <a:r>
              <a:rPr lang="en-US" sz="2400" spc="5" dirty="0">
                <a:solidFill>
                  <a:srgbClr val="191919"/>
                </a:solidFill>
                <a:latin typeface="Times New Roman" panose="02020603050405020304" pitchFamily="18" charset="0"/>
                <a:cs typeface="Times New Roman" panose="02020603050405020304" pitchFamily="18" charset="0"/>
              </a:rPr>
              <a:t>TK </a:t>
            </a:r>
            <a:r>
              <a:rPr lang="vi-VN" sz="2400" spc="-20" dirty="0">
                <a:solidFill>
                  <a:srgbClr val="191919"/>
                </a:solidFill>
                <a:latin typeface="Times New Roman" panose="02020603050405020304" pitchFamily="18" charset="0"/>
                <a:cs typeface="Times New Roman" panose="02020603050405020304" pitchFamily="18" charset="0"/>
              </a:rPr>
              <a:t>1112, </a:t>
            </a:r>
            <a:r>
              <a:rPr lang="vi-VN" sz="2400" spc="-5" dirty="0">
                <a:solidFill>
                  <a:srgbClr val="191919"/>
                </a:solidFill>
                <a:latin typeface="Times New Roman" panose="02020603050405020304" pitchFamily="18" charset="0"/>
                <a:cs typeface="Times New Roman" panose="02020603050405020304" pitchFamily="18" charset="0"/>
              </a:rPr>
              <a:t>1122: </a:t>
            </a:r>
            <a:r>
              <a:rPr lang="en-US" sz="2400" spc="-95" dirty="0">
                <a:solidFill>
                  <a:srgbClr val="191919"/>
                </a:solidFill>
                <a:latin typeface="Times New Roman" panose="02020603050405020304" pitchFamily="18" charset="0"/>
                <a:cs typeface="Times New Roman" panose="02020603050405020304" pitchFamily="18" charset="0"/>
              </a:rPr>
              <a:t>TGGDTT </a:t>
            </a:r>
            <a:r>
              <a:rPr lang="en-US" sz="2400" spc="-45" dirty="0">
                <a:solidFill>
                  <a:srgbClr val="191919"/>
                </a:solidFill>
                <a:latin typeface="Times New Roman" panose="02020603050405020304" pitchFamily="18" charset="0"/>
                <a:cs typeface="Times New Roman" panose="02020603050405020304" pitchFamily="18" charset="0"/>
              </a:rPr>
              <a:t>(TỶ </a:t>
            </a:r>
            <a:r>
              <a:rPr lang="en-US" sz="2400" spc="-60" dirty="0">
                <a:solidFill>
                  <a:srgbClr val="191919"/>
                </a:solidFill>
                <a:latin typeface="Times New Roman" panose="02020603050405020304" pitchFamily="18" charset="0"/>
                <a:cs typeface="Times New Roman" panose="02020603050405020304" pitchFamily="18" charset="0"/>
              </a:rPr>
              <a:t>GIÁ</a:t>
            </a:r>
            <a:r>
              <a:rPr lang="en-US" sz="2400" spc="-125" dirty="0">
                <a:solidFill>
                  <a:srgbClr val="191919"/>
                </a:solidFill>
                <a:latin typeface="Times New Roman" panose="02020603050405020304" pitchFamily="18" charset="0"/>
                <a:cs typeface="Times New Roman" panose="02020603050405020304" pitchFamily="18" charset="0"/>
              </a:rPr>
              <a:t> </a:t>
            </a:r>
            <a:r>
              <a:rPr lang="en-US" sz="2400" spc="-35" dirty="0">
                <a:solidFill>
                  <a:srgbClr val="191919"/>
                </a:solidFill>
                <a:latin typeface="Times New Roman" panose="02020603050405020304" pitchFamily="18" charset="0"/>
                <a:cs typeface="Times New Roman" panose="02020603050405020304" pitchFamily="18" charset="0"/>
              </a:rPr>
              <a:t>MUA)</a:t>
            </a:r>
            <a:r>
              <a:rPr lang="vi-VN" sz="2400" spc="5" dirty="0">
                <a:solidFill>
                  <a:srgbClr val="191919"/>
                </a:solidFill>
                <a:latin typeface="Times New Roman" panose="02020603050405020304" pitchFamily="18" charset="0"/>
                <a:cs typeface="Times New Roman" panose="02020603050405020304" pitchFamily="18" charset="0"/>
              </a:rPr>
              <a:t> </a:t>
            </a:r>
            <a:endParaRPr lang="en-US" sz="2400" spc="10" dirty="0">
              <a:solidFill>
                <a:srgbClr val="191919"/>
              </a:solidFill>
              <a:latin typeface="Times New Roman" panose="02020603050405020304" pitchFamily="18" charset="0"/>
              <a:cs typeface="Times New Roman" panose="02020603050405020304" pitchFamily="18" charset="0"/>
            </a:endParaRPr>
          </a:p>
          <a:p>
            <a:pPr marL="280670">
              <a:spcBef>
                <a:spcPts val="215"/>
              </a:spcBef>
              <a:defRPr/>
            </a:pPr>
            <a:r>
              <a:rPr lang="en-US" sz="2400" spc="-55" dirty="0" err="1">
                <a:solidFill>
                  <a:srgbClr val="191919"/>
                </a:solidFill>
                <a:latin typeface="Times New Roman" panose="02020603050405020304" pitchFamily="18" charset="0"/>
                <a:cs typeface="Times New Roman" panose="02020603050405020304" pitchFamily="18" charset="0"/>
              </a:rPr>
              <a:t>Nợ</a:t>
            </a:r>
            <a:r>
              <a:rPr lang="en-US" sz="2400" spc="-55" dirty="0">
                <a:solidFill>
                  <a:srgbClr val="191919"/>
                </a:solidFill>
                <a:latin typeface="Times New Roman" panose="02020603050405020304" pitchFamily="18" charset="0"/>
                <a:cs typeface="Times New Roman" panose="02020603050405020304" pitchFamily="18" charset="0"/>
              </a:rPr>
              <a:t> TK </a:t>
            </a:r>
            <a:r>
              <a:rPr lang="en-US" sz="2400" spc="-35" dirty="0">
                <a:solidFill>
                  <a:srgbClr val="191919"/>
                </a:solidFill>
                <a:latin typeface="Times New Roman" panose="02020603050405020304" pitchFamily="18" charset="0"/>
                <a:cs typeface="Times New Roman" panose="02020603050405020304" pitchFamily="18" charset="0"/>
              </a:rPr>
              <a:t>635 (</a:t>
            </a:r>
            <a:r>
              <a:rPr lang="en-US" sz="2400" spc="-35" dirty="0" err="1">
                <a:solidFill>
                  <a:srgbClr val="191919"/>
                </a:solidFill>
                <a:latin typeface="Times New Roman" panose="02020603050405020304" pitchFamily="18" charset="0"/>
                <a:cs typeface="Times New Roman" panose="02020603050405020304" pitchFamily="18" charset="0"/>
              </a:rPr>
              <a:t>hoặc</a:t>
            </a:r>
            <a:r>
              <a:rPr lang="en-US" sz="2400" spc="-35" dirty="0">
                <a:solidFill>
                  <a:srgbClr val="191919"/>
                </a:solidFill>
                <a:latin typeface="Times New Roman" panose="02020603050405020304" pitchFamily="18" charset="0"/>
                <a:cs typeface="Times New Roman" panose="02020603050405020304" pitchFamily="18" charset="0"/>
              </a:rPr>
              <a:t> </a:t>
            </a:r>
            <a:r>
              <a:rPr lang="en-US" sz="2400" spc="-35" dirty="0" err="1">
                <a:solidFill>
                  <a:srgbClr val="191919"/>
                </a:solidFill>
                <a:latin typeface="Times New Roman" panose="02020603050405020304" pitchFamily="18" charset="0"/>
                <a:cs typeface="Times New Roman" panose="02020603050405020304" pitchFamily="18" charset="0"/>
              </a:rPr>
              <a:t>Có</a:t>
            </a:r>
            <a:r>
              <a:rPr lang="en-US" sz="2400" spc="-35" dirty="0">
                <a:solidFill>
                  <a:srgbClr val="191919"/>
                </a:solidFill>
                <a:latin typeface="Times New Roman" panose="02020603050405020304" pitchFamily="18" charset="0"/>
                <a:cs typeface="Times New Roman" panose="02020603050405020304" pitchFamily="18" charset="0"/>
              </a:rPr>
              <a:t> TK</a:t>
            </a:r>
            <a:r>
              <a:rPr lang="en-US" sz="2400" spc="-65" dirty="0">
                <a:solidFill>
                  <a:srgbClr val="191919"/>
                </a:solidFill>
                <a:latin typeface="Times New Roman" panose="02020603050405020304" pitchFamily="18" charset="0"/>
                <a:cs typeface="Times New Roman" panose="02020603050405020304" pitchFamily="18" charset="0"/>
              </a:rPr>
              <a:t> </a:t>
            </a:r>
            <a:r>
              <a:rPr lang="en-US" sz="2400" spc="-30" dirty="0">
                <a:solidFill>
                  <a:srgbClr val="191919"/>
                </a:solidFill>
                <a:latin typeface="Times New Roman" panose="02020603050405020304" pitchFamily="18" charset="0"/>
                <a:cs typeface="Times New Roman" panose="02020603050405020304" pitchFamily="18" charset="0"/>
              </a:rPr>
              <a:t>515): </a:t>
            </a:r>
            <a:r>
              <a:rPr lang="en-US" sz="2400" spc="-30" dirty="0" err="1">
                <a:solidFill>
                  <a:srgbClr val="191919"/>
                </a:solidFill>
                <a:latin typeface="Times New Roman" panose="02020603050405020304" pitchFamily="18" charset="0"/>
                <a:cs typeface="Times New Roman" panose="02020603050405020304" pitchFamily="18" charset="0"/>
              </a:rPr>
              <a:t>Chênh</a:t>
            </a:r>
            <a:r>
              <a:rPr lang="en-US" sz="2400" spc="-30" dirty="0">
                <a:solidFill>
                  <a:srgbClr val="191919"/>
                </a:solidFill>
                <a:latin typeface="Times New Roman" panose="02020603050405020304" pitchFamily="18" charset="0"/>
                <a:cs typeface="Times New Roman" panose="02020603050405020304" pitchFamily="18" charset="0"/>
              </a:rPr>
              <a:t> </a:t>
            </a:r>
            <a:r>
              <a:rPr lang="en-US" sz="2400" spc="-30" dirty="0" err="1">
                <a:solidFill>
                  <a:srgbClr val="191919"/>
                </a:solidFill>
                <a:latin typeface="Times New Roman" panose="02020603050405020304" pitchFamily="18" charset="0"/>
                <a:cs typeface="Times New Roman" panose="02020603050405020304" pitchFamily="18" charset="0"/>
              </a:rPr>
              <a:t>lệch</a:t>
            </a:r>
            <a:r>
              <a:rPr lang="en-US" sz="2400" spc="-30" dirty="0">
                <a:solidFill>
                  <a:srgbClr val="191919"/>
                </a:solidFill>
                <a:latin typeface="Times New Roman" panose="02020603050405020304" pitchFamily="18" charset="0"/>
                <a:cs typeface="Times New Roman" panose="02020603050405020304" pitchFamily="18" charset="0"/>
              </a:rPr>
              <a:t> TGHĐ </a:t>
            </a:r>
            <a:r>
              <a:rPr lang="en-US" sz="2400" spc="-30" dirty="0" err="1">
                <a:solidFill>
                  <a:srgbClr val="191919"/>
                </a:solidFill>
                <a:latin typeface="Times New Roman" panose="02020603050405020304" pitchFamily="18" charset="0"/>
                <a:cs typeface="Times New Roman" panose="02020603050405020304" pitchFamily="18" charset="0"/>
              </a:rPr>
              <a:t>lỗ</a:t>
            </a:r>
            <a:r>
              <a:rPr lang="en-US" sz="2400" spc="-30" dirty="0">
                <a:solidFill>
                  <a:srgbClr val="191919"/>
                </a:solidFill>
                <a:latin typeface="Times New Roman" panose="02020603050405020304" pitchFamily="18" charset="0"/>
                <a:cs typeface="Times New Roman" panose="02020603050405020304" pitchFamily="18" charset="0"/>
              </a:rPr>
              <a:t> (</a:t>
            </a:r>
            <a:r>
              <a:rPr lang="en-US" sz="2400" spc="-30" dirty="0" err="1">
                <a:solidFill>
                  <a:srgbClr val="191919"/>
                </a:solidFill>
                <a:latin typeface="Times New Roman" panose="02020603050405020304" pitchFamily="18" charset="0"/>
                <a:cs typeface="Times New Roman" panose="02020603050405020304" pitchFamily="18" charset="0"/>
              </a:rPr>
              <a:t>hoặc</a:t>
            </a:r>
            <a:r>
              <a:rPr lang="en-US" sz="2400" spc="-30" dirty="0">
                <a:solidFill>
                  <a:srgbClr val="191919"/>
                </a:solidFill>
                <a:latin typeface="Times New Roman" panose="02020603050405020304" pitchFamily="18" charset="0"/>
                <a:cs typeface="Times New Roman" panose="02020603050405020304" pitchFamily="18" charset="0"/>
              </a:rPr>
              <a:t> </a:t>
            </a:r>
            <a:r>
              <a:rPr lang="en-US" sz="2400" spc="-30" dirty="0" err="1">
                <a:solidFill>
                  <a:srgbClr val="191919"/>
                </a:solidFill>
                <a:latin typeface="Times New Roman" panose="02020603050405020304" pitchFamily="18" charset="0"/>
                <a:cs typeface="Times New Roman" panose="02020603050405020304" pitchFamily="18" charset="0"/>
              </a:rPr>
              <a:t>lãi</a:t>
            </a:r>
            <a:r>
              <a:rPr lang="en-US" sz="2400" spc="-30" dirty="0">
                <a:solidFill>
                  <a:srgbClr val="191919"/>
                </a:solidFill>
                <a:latin typeface="Times New Roman" panose="02020603050405020304" pitchFamily="18" charset="0"/>
                <a:cs typeface="Times New Roman" panose="02020603050405020304" pitchFamily="18" charset="0"/>
              </a:rPr>
              <a:t>)</a:t>
            </a:r>
            <a:endParaRPr lang="en-US" sz="2400" spc="-50" dirty="0">
              <a:solidFill>
                <a:srgbClr val="191919"/>
              </a:solidFill>
              <a:latin typeface="Times New Roman" panose="02020603050405020304" pitchFamily="18" charset="0"/>
              <a:cs typeface="Times New Roman" panose="02020603050405020304" pitchFamily="18" charset="0"/>
            </a:endParaRPr>
          </a:p>
          <a:p>
            <a:pPr marL="71755">
              <a:spcBef>
                <a:spcPts val="215"/>
              </a:spcBef>
              <a:defRPr/>
            </a:pPr>
            <a:r>
              <a:rPr lang="en-US" sz="2400" spc="5" dirty="0">
                <a:solidFill>
                  <a:srgbClr val="191919"/>
                </a:solidFill>
                <a:latin typeface="Times New Roman" panose="02020603050405020304" pitchFamily="18" charset="0"/>
                <a:cs typeface="Times New Roman" panose="02020603050405020304" pitchFamily="18" charset="0"/>
              </a:rPr>
              <a:t>	</a:t>
            </a:r>
            <a:r>
              <a:rPr lang="vi-VN" sz="2400" spc="5" dirty="0">
                <a:solidFill>
                  <a:srgbClr val="191919"/>
                </a:solidFill>
                <a:latin typeface="Times New Roman" panose="02020603050405020304" pitchFamily="18" charset="0"/>
                <a:cs typeface="Times New Roman" panose="02020603050405020304" pitchFamily="18" charset="0"/>
              </a:rPr>
              <a:t>Có </a:t>
            </a:r>
            <a:r>
              <a:rPr lang="en-US" sz="2400" spc="5" dirty="0">
                <a:solidFill>
                  <a:srgbClr val="191919"/>
                </a:solidFill>
                <a:latin typeface="Times New Roman" panose="02020603050405020304" pitchFamily="18" charset="0"/>
                <a:cs typeface="Times New Roman" panose="02020603050405020304" pitchFamily="18" charset="0"/>
              </a:rPr>
              <a:t>TK </a:t>
            </a:r>
            <a:r>
              <a:rPr lang="vi-VN" sz="2400" spc="5" dirty="0">
                <a:solidFill>
                  <a:srgbClr val="191919"/>
                </a:solidFill>
                <a:latin typeface="Times New Roman" panose="02020603050405020304" pitchFamily="18" charset="0"/>
                <a:cs typeface="Times New Roman" panose="02020603050405020304" pitchFamily="18" charset="0"/>
              </a:rPr>
              <a:t>131: </a:t>
            </a:r>
            <a:r>
              <a:rPr lang="en-US" sz="2400" spc="20" dirty="0" err="1">
                <a:solidFill>
                  <a:srgbClr val="191919"/>
                </a:solidFill>
                <a:latin typeface="Times New Roman" panose="02020603050405020304" pitchFamily="18" charset="0"/>
                <a:cs typeface="Times New Roman" panose="02020603050405020304" pitchFamily="18" charset="0"/>
              </a:rPr>
              <a:t>Tỷ</a:t>
            </a:r>
            <a:r>
              <a:rPr lang="en-US" sz="2400" spc="20" dirty="0">
                <a:solidFill>
                  <a:srgbClr val="191919"/>
                </a:solidFill>
                <a:latin typeface="Times New Roman" panose="02020603050405020304" pitchFamily="18" charset="0"/>
                <a:cs typeface="Times New Roman" panose="02020603050405020304" pitchFamily="18" charset="0"/>
              </a:rPr>
              <a:t> </a:t>
            </a:r>
            <a:r>
              <a:rPr lang="en-US" sz="2400" spc="-35" dirty="0" err="1">
                <a:solidFill>
                  <a:srgbClr val="191919"/>
                </a:solidFill>
                <a:latin typeface="Times New Roman" panose="02020603050405020304" pitchFamily="18" charset="0"/>
                <a:cs typeface="Times New Roman" panose="02020603050405020304" pitchFamily="18" charset="0"/>
              </a:rPr>
              <a:t>giá</a:t>
            </a:r>
            <a:r>
              <a:rPr lang="en-US" sz="2400" spc="-35" dirty="0">
                <a:solidFill>
                  <a:srgbClr val="191919"/>
                </a:solidFill>
                <a:latin typeface="Times New Roman" panose="02020603050405020304" pitchFamily="18" charset="0"/>
                <a:cs typeface="Times New Roman" panose="02020603050405020304" pitchFamily="18" charset="0"/>
              </a:rPr>
              <a:t> </a:t>
            </a:r>
            <a:r>
              <a:rPr lang="en-US" sz="2400" spc="-25" dirty="0" err="1">
                <a:solidFill>
                  <a:srgbClr val="191919"/>
                </a:solidFill>
                <a:latin typeface="Times New Roman" panose="02020603050405020304" pitchFamily="18" charset="0"/>
                <a:cs typeface="Times New Roman" panose="02020603050405020304" pitchFamily="18" charset="0"/>
              </a:rPr>
              <a:t>ghi</a:t>
            </a:r>
            <a:r>
              <a:rPr lang="en-US" sz="2400" spc="-145" dirty="0">
                <a:solidFill>
                  <a:srgbClr val="191919"/>
                </a:solidFill>
                <a:latin typeface="Times New Roman" panose="02020603050405020304" pitchFamily="18" charset="0"/>
                <a:cs typeface="Times New Roman" panose="02020603050405020304" pitchFamily="18" charset="0"/>
              </a:rPr>
              <a:t> </a:t>
            </a:r>
            <a:r>
              <a:rPr lang="en-US" sz="2400" spc="-50" dirty="0" err="1">
                <a:solidFill>
                  <a:srgbClr val="191919"/>
                </a:solidFill>
                <a:latin typeface="Times New Roman" panose="02020603050405020304" pitchFamily="18" charset="0"/>
                <a:cs typeface="Times New Roman" panose="02020603050405020304" pitchFamily="18" charset="0"/>
              </a:rPr>
              <a:t>sổ</a:t>
            </a:r>
            <a:r>
              <a:rPr lang="en-US" sz="2400" spc="-50" dirty="0">
                <a:solidFill>
                  <a:srgbClr val="191919"/>
                </a:solidFill>
                <a:latin typeface="Times New Roman" panose="02020603050405020304" pitchFamily="18" charset="0"/>
                <a:cs typeface="Times New Roman" panose="02020603050405020304" pitchFamily="18" charset="0"/>
              </a:rPr>
              <a:t> (</a:t>
            </a:r>
            <a:r>
              <a:rPr lang="en-US" sz="2400" spc="-50" dirty="0" err="1">
                <a:solidFill>
                  <a:srgbClr val="191919"/>
                </a:solidFill>
                <a:latin typeface="Times New Roman" panose="02020603050405020304" pitchFamily="18" charset="0"/>
                <a:cs typeface="Times New Roman" panose="02020603050405020304" pitchFamily="18" charset="0"/>
              </a:rPr>
              <a:t>thực</a:t>
            </a:r>
            <a:r>
              <a:rPr lang="en-US" sz="2400" spc="-50" dirty="0">
                <a:solidFill>
                  <a:srgbClr val="191919"/>
                </a:solidFill>
                <a:latin typeface="Times New Roman" panose="02020603050405020304" pitchFamily="18" charset="0"/>
                <a:cs typeface="Times New Roman" panose="02020603050405020304" pitchFamily="18" charset="0"/>
              </a:rPr>
              <a:t> </a:t>
            </a:r>
            <a:r>
              <a:rPr lang="en-US" sz="2400" spc="-50" dirty="0" err="1">
                <a:solidFill>
                  <a:srgbClr val="191919"/>
                </a:solidFill>
                <a:latin typeface="Times New Roman" panose="02020603050405020304" pitchFamily="18" charset="0"/>
                <a:cs typeface="Times New Roman" panose="02020603050405020304" pitchFamily="18" charset="0"/>
              </a:rPr>
              <a:t>tế</a:t>
            </a:r>
            <a:r>
              <a:rPr lang="en-US" sz="2400" spc="-50" dirty="0">
                <a:solidFill>
                  <a:srgbClr val="191919"/>
                </a:solidFill>
                <a:latin typeface="Times New Roman" panose="02020603050405020304" pitchFamily="18" charset="0"/>
                <a:cs typeface="Times New Roman" panose="02020603050405020304" pitchFamily="18" charset="0"/>
              </a:rPr>
              <a:t> </a:t>
            </a:r>
            <a:r>
              <a:rPr lang="en-US" sz="2400" spc="-50" dirty="0" err="1">
                <a:solidFill>
                  <a:srgbClr val="191919"/>
                </a:solidFill>
                <a:latin typeface="Times New Roman" panose="02020603050405020304" pitchFamily="18" charset="0"/>
                <a:cs typeface="Times New Roman" panose="02020603050405020304" pitchFamily="18" charset="0"/>
              </a:rPr>
              <a:t>đích</a:t>
            </a:r>
            <a:r>
              <a:rPr lang="en-US" sz="2400" spc="-50" dirty="0">
                <a:solidFill>
                  <a:srgbClr val="191919"/>
                </a:solidFill>
                <a:latin typeface="Times New Roman" panose="02020603050405020304" pitchFamily="18" charset="0"/>
                <a:cs typeface="Times New Roman" panose="02020603050405020304" pitchFamily="18" charset="0"/>
              </a:rPr>
              <a:t> </a:t>
            </a:r>
            <a:r>
              <a:rPr lang="en-US" sz="2400" spc="-50" dirty="0" err="1">
                <a:solidFill>
                  <a:srgbClr val="191919"/>
                </a:solidFill>
                <a:latin typeface="Times New Roman" panose="02020603050405020304" pitchFamily="18" charset="0"/>
                <a:cs typeface="Times New Roman" panose="02020603050405020304" pitchFamily="18" charset="0"/>
              </a:rPr>
              <a:t>danh</a:t>
            </a:r>
            <a:r>
              <a:rPr lang="en-US" sz="2400" spc="-50" dirty="0">
                <a:solidFill>
                  <a:srgbClr val="191919"/>
                </a:solidFill>
                <a:latin typeface="Times New Roman" panose="02020603050405020304" pitchFamily="18" charset="0"/>
                <a:cs typeface="Times New Roman" panose="02020603050405020304" pitchFamily="18" charset="0"/>
              </a:rPr>
              <a:t>)</a:t>
            </a:r>
          </a:p>
        </p:txBody>
      </p:sp>
      <p:sp>
        <p:nvSpPr>
          <p:cNvPr id="6" name="object 44"/>
          <p:cNvSpPr txBox="1"/>
          <p:nvPr/>
        </p:nvSpPr>
        <p:spPr>
          <a:xfrm>
            <a:off x="4105276" y="728664"/>
            <a:ext cx="6418263" cy="790575"/>
          </a:xfrm>
          <a:prstGeom prst="rect">
            <a:avLst/>
          </a:prstGeom>
        </p:spPr>
        <p:txBody>
          <a:bodyPr lIns="0" tIns="26034" rIns="0" bIns="0">
            <a:spAutoFit/>
          </a:bodyPr>
          <a:lstStyle/>
          <a:p>
            <a:pPr marL="12700">
              <a:spcBef>
                <a:spcPts val="204"/>
              </a:spcBef>
              <a:defRPr/>
            </a:pPr>
            <a:r>
              <a:rPr sz="2400" b="1" spc="5" dirty="0">
                <a:solidFill>
                  <a:srgbClr val="FF0000"/>
                </a:solidFill>
                <a:latin typeface="Times New Roman" panose="02020603050405020304" pitchFamily="18" charset="0"/>
                <a:cs typeface="Times New Roman" panose="02020603050405020304" pitchFamily="18" charset="0"/>
              </a:rPr>
              <a:t>Kế toán </a:t>
            </a:r>
            <a:r>
              <a:rPr sz="2400" b="1" spc="10" dirty="0">
                <a:solidFill>
                  <a:srgbClr val="FF0000"/>
                </a:solidFill>
                <a:latin typeface="Times New Roman" panose="02020603050405020304" pitchFamily="18" charset="0"/>
                <a:cs typeface="Times New Roman" panose="02020603050405020304" pitchFamily="18" charset="0"/>
              </a:rPr>
              <a:t>chênh </a:t>
            </a:r>
            <a:r>
              <a:rPr sz="2400" b="1" spc="5" dirty="0">
                <a:solidFill>
                  <a:srgbClr val="FF0000"/>
                </a:solidFill>
                <a:latin typeface="Times New Roman" panose="02020603050405020304" pitchFamily="18" charset="0"/>
                <a:cs typeface="Times New Roman" panose="02020603050405020304" pitchFamily="18" charset="0"/>
              </a:rPr>
              <a:t>lệch TGHĐ phát sinh </a:t>
            </a:r>
            <a:r>
              <a:rPr sz="2400" b="1" spc="5" dirty="0" err="1">
                <a:solidFill>
                  <a:srgbClr val="FF0000"/>
                </a:solidFill>
                <a:latin typeface="Times New Roman" panose="02020603050405020304" pitchFamily="18" charset="0"/>
                <a:cs typeface="Times New Roman" panose="02020603050405020304" pitchFamily="18" charset="0"/>
              </a:rPr>
              <a:t>trong</a:t>
            </a:r>
            <a:r>
              <a:rPr sz="2400" b="1" spc="50" dirty="0">
                <a:solidFill>
                  <a:srgbClr val="FF0000"/>
                </a:solidFill>
                <a:latin typeface="Times New Roman" panose="02020603050405020304" pitchFamily="18" charset="0"/>
                <a:cs typeface="Times New Roman" panose="02020603050405020304" pitchFamily="18" charset="0"/>
              </a:rPr>
              <a:t> </a:t>
            </a:r>
            <a:r>
              <a:rPr sz="2400" b="1" spc="5" dirty="0" err="1">
                <a:solidFill>
                  <a:srgbClr val="FF0000"/>
                </a:solidFill>
                <a:latin typeface="Times New Roman" panose="02020603050405020304" pitchFamily="18" charset="0"/>
                <a:cs typeface="Times New Roman" panose="02020603050405020304" pitchFamily="18" charset="0"/>
              </a:rPr>
              <a:t>kỳ</a:t>
            </a:r>
            <a:endParaRPr lang="en-US" sz="2400" dirty="0">
              <a:solidFill>
                <a:srgbClr val="FF0000"/>
              </a:solidFill>
              <a:latin typeface="Times New Roman" panose="02020603050405020304" pitchFamily="18" charset="0"/>
              <a:cs typeface="Times New Roman" panose="02020603050405020304" pitchFamily="18" charset="0"/>
            </a:endParaRPr>
          </a:p>
          <a:p>
            <a:pPr marL="12700">
              <a:spcBef>
                <a:spcPts val="204"/>
              </a:spcBef>
              <a:defRPr/>
            </a:pPr>
            <a:r>
              <a:rPr lang="en-US" sz="2400" b="1" spc="20" dirty="0">
                <a:solidFill>
                  <a:srgbClr val="FF0000"/>
                </a:solidFill>
                <a:latin typeface="Times New Roman" panose="02020603050405020304" pitchFamily="18" charset="0"/>
                <a:cs typeface="Times New Roman" panose="02020603050405020304" pitchFamily="18" charset="0"/>
              </a:rPr>
              <a:t>BÁN HÀNG</a:t>
            </a:r>
            <a:endParaRPr sz="24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65006174"/>
      </p:ext>
    </p:extLst>
  </p:cSld>
  <p:clrMapOvr>
    <a:masterClrMapping/>
  </p:clrMapOvr>
  <p:transition spd="slow">
    <p:push dir="u"/>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938" name="Group 4"/>
          <p:cNvGrpSpPr>
            <a:grpSpLocks/>
          </p:cNvGrpSpPr>
          <p:nvPr/>
        </p:nvGrpSpPr>
        <p:grpSpPr bwMode="auto">
          <a:xfrm>
            <a:off x="2790826" y="3070225"/>
            <a:ext cx="8245475" cy="3149600"/>
            <a:chOff x="-357222" y="2285992"/>
            <a:chExt cx="8245478" cy="3149122"/>
          </a:xfrm>
        </p:grpSpPr>
        <p:grpSp>
          <p:nvGrpSpPr>
            <p:cNvPr id="39955" name="Group 5"/>
            <p:cNvGrpSpPr>
              <a:grpSpLocks/>
            </p:cNvGrpSpPr>
            <p:nvPr/>
          </p:nvGrpSpPr>
          <p:grpSpPr bwMode="auto">
            <a:xfrm>
              <a:off x="-357222" y="2285992"/>
              <a:ext cx="8245478" cy="3149122"/>
              <a:chOff x="-387330" y="2285992"/>
              <a:chExt cx="8245478" cy="3149122"/>
            </a:xfrm>
          </p:grpSpPr>
          <p:cxnSp>
            <p:nvCxnSpPr>
              <p:cNvPr id="8" name="Straight Connector 7"/>
              <p:cNvCxnSpPr/>
              <p:nvPr/>
            </p:nvCxnSpPr>
            <p:spPr>
              <a:xfrm>
                <a:off x="5143522" y="2712965"/>
                <a:ext cx="1143000" cy="158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39958" name="Group 8"/>
              <p:cNvGrpSpPr>
                <a:grpSpLocks/>
              </p:cNvGrpSpPr>
              <p:nvPr/>
            </p:nvGrpSpPr>
            <p:grpSpPr bwMode="auto">
              <a:xfrm>
                <a:off x="-387330" y="2285992"/>
                <a:ext cx="8245478" cy="3149122"/>
                <a:chOff x="-387330" y="2285992"/>
                <a:chExt cx="8245478" cy="3149122"/>
              </a:xfrm>
            </p:grpSpPr>
            <p:grpSp>
              <p:nvGrpSpPr>
                <p:cNvPr id="39959" name="Group 54"/>
                <p:cNvGrpSpPr>
                  <a:grpSpLocks/>
                </p:cNvGrpSpPr>
                <p:nvPr/>
              </p:nvGrpSpPr>
              <p:grpSpPr bwMode="auto">
                <a:xfrm>
                  <a:off x="-387330" y="2285992"/>
                  <a:ext cx="8245478" cy="3149122"/>
                  <a:chOff x="1184306" y="2000241"/>
                  <a:chExt cx="8245478" cy="3149122"/>
                </a:xfrm>
              </p:grpSpPr>
              <p:grpSp>
                <p:nvGrpSpPr>
                  <p:cNvPr id="39961" name="Group 52"/>
                  <p:cNvGrpSpPr>
                    <a:grpSpLocks/>
                  </p:cNvGrpSpPr>
                  <p:nvPr/>
                </p:nvGrpSpPr>
                <p:grpSpPr bwMode="auto">
                  <a:xfrm>
                    <a:off x="1184306" y="2000241"/>
                    <a:ext cx="8245478" cy="3149122"/>
                    <a:chOff x="1179513" y="2022701"/>
                    <a:chExt cx="8245478" cy="3149122"/>
                  </a:xfrm>
                </p:grpSpPr>
                <p:cxnSp>
                  <p:nvCxnSpPr>
                    <p:cNvPr id="14" name="Straight Connector 13"/>
                    <p:cNvCxnSpPr/>
                    <p:nvPr/>
                  </p:nvCxnSpPr>
                  <p:spPr>
                    <a:xfrm rot="5400000">
                      <a:off x="3713316" y="4143279"/>
                      <a:ext cx="2001534" cy="1588"/>
                    </a:xfrm>
                    <a:prstGeom prst="line">
                      <a:avLst/>
                    </a:prstGeom>
                    <a:ln w="28575"/>
                  </p:spPr>
                  <p:style>
                    <a:lnRef idx="1">
                      <a:schemeClr val="dk1"/>
                    </a:lnRef>
                    <a:fillRef idx="0">
                      <a:schemeClr val="dk1"/>
                    </a:fillRef>
                    <a:effectRef idx="0">
                      <a:schemeClr val="dk1"/>
                    </a:effectRef>
                    <a:fontRef idx="minor">
                      <a:schemeClr val="tx1"/>
                    </a:fontRef>
                  </p:style>
                </p:cxnSp>
                <p:grpSp>
                  <p:nvGrpSpPr>
                    <p:cNvPr id="39964" name="Group 51"/>
                    <p:cNvGrpSpPr>
                      <a:grpSpLocks/>
                    </p:cNvGrpSpPr>
                    <p:nvPr/>
                  </p:nvGrpSpPr>
                  <p:grpSpPr bwMode="auto">
                    <a:xfrm>
                      <a:off x="1179513" y="2022701"/>
                      <a:ext cx="8245478" cy="3149122"/>
                      <a:chOff x="1179513" y="2022701"/>
                      <a:chExt cx="8245478" cy="3149122"/>
                    </a:xfrm>
                  </p:grpSpPr>
                  <p:grpSp>
                    <p:nvGrpSpPr>
                      <p:cNvPr id="39965" name="Group 44"/>
                      <p:cNvGrpSpPr>
                        <a:grpSpLocks/>
                      </p:cNvGrpSpPr>
                      <p:nvPr/>
                    </p:nvGrpSpPr>
                    <p:grpSpPr bwMode="auto">
                      <a:xfrm>
                        <a:off x="1179513" y="2022701"/>
                        <a:ext cx="8245478" cy="3149122"/>
                        <a:chOff x="1041400" y="2766293"/>
                        <a:chExt cx="8245479" cy="3101656"/>
                      </a:xfrm>
                    </p:grpSpPr>
                    <p:grpSp>
                      <p:nvGrpSpPr>
                        <p:cNvPr id="39967" name="Group 43"/>
                        <p:cNvGrpSpPr>
                          <a:grpSpLocks/>
                        </p:cNvGrpSpPr>
                        <p:nvPr/>
                      </p:nvGrpSpPr>
                      <p:grpSpPr bwMode="auto">
                        <a:xfrm>
                          <a:off x="2571750" y="4736407"/>
                          <a:ext cx="5143476" cy="1131542"/>
                          <a:chOff x="2571750" y="4736407"/>
                          <a:chExt cx="5143476" cy="1131542"/>
                        </a:xfrm>
                      </p:grpSpPr>
                      <p:grpSp>
                        <p:nvGrpSpPr>
                          <p:cNvPr id="39982" name="Group 46"/>
                          <p:cNvGrpSpPr>
                            <a:grpSpLocks/>
                          </p:cNvGrpSpPr>
                          <p:nvPr/>
                        </p:nvGrpSpPr>
                        <p:grpSpPr bwMode="auto">
                          <a:xfrm>
                            <a:off x="5214913" y="4736407"/>
                            <a:ext cx="2500313" cy="1131542"/>
                            <a:chOff x="5214913" y="4736407"/>
                            <a:chExt cx="2500313" cy="1131542"/>
                          </a:xfrm>
                        </p:grpSpPr>
                        <p:cxnSp>
                          <p:nvCxnSpPr>
                            <p:cNvPr id="35" name="Straight Connector 12"/>
                            <p:cNvCxnSpPr/>
                            <p:nvPr/>
                          </p:nvCxnSpPr>
                          <p:spPr>
                            <a:xfrm flipV="1">
                              <a:off x="6000752" y="5073775"/>
                              <a:ext cx="1006475" cy="14071"/>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sp>
                          <p:nvSpPr>
                            <p:cNvPr id="39985" name="TextBox 14"/>
                            <p:cNvSpPr txBox="1">
                              <a:spLocks noChangeArrowheads="1"/>
                            </p:cNvSpPr>
                            <p:nvPr/>
                          </p:nvSpPr>
                          <p:spPr bwMode="auto">
                            <a:xfrm>
                              <a:off x="5214913" y="4736407"/>
                              <a:ext cx="25003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b="1">
                                  <a:solidFill>
                                    <a:srgbClr val="000000"/>
                                  </a:solidFill>
                                  <a:latin typeface="Times New Roman" panose="02020603050405020304" pitchFamily="18" charset="0"/>
                                  <a:cs typeface="Times New Roman" panose="02020603050405020304" pitchFamily="18" charset="0"/>
                                </a:rPr>
                                <a:t>TK 635</a:t>
                              </a:r>
                            </a:p>
                          </p:txBody>
                        </p:sp>
                        <p:cxnSp>
                          <p:nvCxnSpPr>
                            <p:cNvPr id="37" name="Straight Connector 18"/>
                            <p:cNvCxnSpPr/>
                            <p:nvPr/>
                          </p:nvCxnSpPr>
                          <p:spPr>
                            <a:xfrm>
                              <a:off x="6613528" y="5087846"/>
                              <a:ext cx="0" cy="780103"/>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34" name="Straight Arrow Connector 32"/>
                          <p:cNvCxnSpPr/>
                          <p:nvPr/>
                        </p:nvCxnSpPr>
                        <p:spPr>
                          <a:xfrm>
                            <a:off x="2571751" y="5839809"/>
                            <a:ext cx="4000502" cy="1564"/>
                          </a:xfrm>
                          <a:prstGeom prst="straightConnector1">
                            <a:avLst/>
                          </a:prstGeom>
                          <a:ln w="28575">
                            <a:solidFill>
                              <a:schemeClr val="tx1"/>
                            </a:solidFill>
                            <a:headEnd type="stealth"/>
                            <a:tailEnd type="arrow"/>
                          </a:ln>
                        </p:spPr>
                        <p:style>
                          <a:lnRef idx="1">
                            <a:schemeClr val="accent1"/>
                          </a:lnRef>
                          <a:fillRef idx="0">
                            <a:schemeClr val="accent1"/>
                          </a:fillRef>
                          <a:effectRef idx="0">
                            <a:schemeClr val="accent1"/>
                          </a:effectRef>
                          <a:fontRef idx="minor">
                            <a:schemeClr val="tx1"/>
                          </a:fontRef>
                        </p:style>
                      </p:cxnSp>
                    </p:grpSp>
                    <p:grpSp>
                      <p:nvGrpSpPr>
                        <p:cNvPr id="39968" name="Group 42"/>
                        <p:cNvGrpSpPr>
                          <a:grpSpLocks/>
                        </p:cNvGrpSpPr>
                        <p:nvPr/>
                      </p:nvGrpSpPr>
                      <p:grpSpPr bwMode="auto">
                        <a:xfrm>
                          <a:off x="1041400" y="2766293"/>
                          <a:ext cx="8245479" cy="3101655"/>
                          <a:chOff x="1041400" y="2741241"/>
                          <a:chExt cx="8245479" cy="3101655"/>
                        </a:xfrm>
                      </p:grpSpPr>
                      <p:sp>
                        <p:nvSpPr>
                          <p:cNvPr id="39969" name="TextBox 37"/>
                          <p:cNvSpPr txBox="1">
                            <a:spLocks noChangeArrowheads="1"/>
                          </p:cNvSpPr>
                          <p:nvPr/>
                        </p:nvSpPr>
                        <p:spPr bwMode="auto">
                          <a:xfrm>
                            <a:off x="5035463" y="5442842"/>
                            <a:ext cx="1603330" cy="400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a:solidFill>
                                  <a:srgbClr val="000000"/>
                                </a:solidFill>
                                <a:latin typeface="Times New Roman" panose="02020603050405020304" pitchFamily="18" charset="0"/>
                                <a:cs typeface="Times New Roman" panose="02020603050405020304" pitchFamily="18" charset="0"/>
                              </a:rPr>
                              <a:t>Lỗ CL TG</a:t>
                            </a:r>
                          </a:p>
                        </p:txBody>
                      </p:sp>
                      <p:grpSp>
                        <p:nvGrpSpPr>
                          <p:cNvPr id="39970" name="Group 40"/>
                          <p:cNvGrpSpPr>
                            <a:grpSpLocks/>
                          </p:cNvGrpSpPr>
                          <p:nvPr/>
                        </p:nvGrpSpPr>
                        <p:grpSpPr bwMode="auto">
                          <a:xfrm>
                            <a:off x="1041400" y="2741241"/>
                            <a:ext cx="8245479" cy="3101655"/>
                            <a:chOff x="1041400" y="2741241"/>
                            <a:chExt cx="8245479" cy="3101655"/>
                          </a:xfrm>
                        </p:grpSpPr>
                        <p:sp>
                          <p:nvSpPr>
                            <p:cNvPr id="39971" name="TextBox 11"/>
                            <p:cNvSpPr txBox="1">
                              <a:spLocks noChangeArrowheads="1"/>
                            </p:cNvSpPr>
                            <p:nvPr/>
                          </p:nvSpPr>
                          <p:spPr bwMode="auto">
                            <a:xfrm>
                              <a:off x="5072066" y="2741241"/>
                              <a:ext cx="42148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b="1">
                                  <a:solidFill>
                                    <a:srgbClr val="000000"/>
                                  </a:solidFill>
                                  <a:latin typeface="Times New Roman" panose="02020603050405020304" pitchFamily="18" charset="0"/>
                                  <a:cs typeface="Times New Roman" panose="02020603050405020304" pitchFamily="18" charset="0"/>
                                </a:rPr>
                                <a:t>TK 111(2), 112(2)</a:t>
                              </a:r>
                            </a:p>
                          </p:txBody>
                        </p:sp>
                        <p:grpSp>
                          <p:nvGrpSpPr>
                            <p:cNvPr id="39972" name="Group 35"/>
                            <p:cNvGrpSpPr>
                              <a:grpSpLocks/>
                            </p:cNvGrpSpPr>
                            <p:nvPr/>
                          </p:nvGrpSpPr>
                          <p:grpSpPr bwMode="auto">
                            <a:xfrm>
                              <a:off x="1041400" y="2766121"/>
                              <a:ext cx="5530851" cy="3076775"/>
                              <a:chOff x="1041400" y="2766121"/>
                              <a:chExt cx="5530851" cy="3076775"/>
                            </a:xfrm>
                          </p:grpSpPr>
                          <p:cxnSp>
                            <p:nvCxnSpPr>
                              <p:cNvPr id="24" name="Straight Arrow Connector 23"/>
                              <p:cNvCxnSpPr/>
                              <p:nvPr/>
                            </p:nvCxnSpPr>
                            <p:spPr>
                              <a:xfrm>
                                <a:off x="2643189" y="3860588"/>
                                <a:ext cx="3929064" cy="1564"/>
                              </a:xfrm>
                              <a:prstGeom prst="straightConnector1">
                                <a:avLst/>
                              </a:prstGeom>
                              <a:ln w="28575">
                                <a:solidFill>
                                  <a:schemeClr val="tx1"/>
                                </a:solidFill>
                                <a:headEnd type="stealth"/>
                                <a:tailEnd type="arrow"/>
                              </a:ln>
                            </p:spPr>
                            <p:style>
                              <a:lnRef idx="1">
                                <a:schemeClr val="accent1"/>
                              </a:lnRef>
                              <a:fillRef idx="0">
                                <a:schemeClr val="accent1"/>
                              </a:fillRef>
                              <a:effectRef idx="0">
                                <a:schemeClr val="accent1"/>
                              </a:effectRef>
                              <a:fontRef idx="minor">
                                <a:schemeClr val="tx1"/>
                              </a:fontRef>
                            </p:style>
                          </p:cxnSp>
                          <p:grpSp>
                            <p:nvGrpSpPr>
                              <p:cNvPr id="39974" name="Group 33"/>
                              <p:cNvGrpSpPr>
                                <a:grpSpLocks/>
                              </p:cNvGrpSpPr>
                              <p:nvPr/>
                            </p:nvGrpSpPr>
                            <p:grpSpPr bwMode="auto">
                              <a:xfrm>
                                <a:off x="1041400" y="2766121"/>
                                <a:ext cx="3445202" cy="3076775"/>
                                <a:chOff x="1041400" y="2766121"/>
                                <a:chExt cx="3445202" cy="3076775"/>
                              </a:xfrm>
                            </p:grpSpPr>
                            <p:cxnSp>
                              <p:nvCxnSpPr>
                                <p:cNvPr id="26" name="Straight Connector 25"/>
                                <p:cNvCxnSpPr/>
                                <p:nvPr/>
                              </p:nvCxnSpPr>
                              <p:spPr>
                                <a:xfrm>
                                  <a:off x="1785938" y="3143018"/>
                                  <a:ext cx="1571626" cy="1563"/>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5400000">
                                  <a:off x="1945132" y="3807423"/>
                                  <a:ext cx="1289752" cy="1587"/>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2559051" y="5003387"/>
                                  <a:ext cx="0" cy="839510"/>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sp>
                              <p:nvSpPr>
                                <p:cNvPr id="39978" name="TextBox 25"/>
                                <p:cNvSpPr txBox="1">
                                  <a:spLocks noChangeArrowheads="1"/>
                                </p:cNvSpPr>
                                <p:nvPr/>
                              </p:nvSpPr>
                              <p:spPr bwMode="auto">
                                <a:xfrm>
                                  <a:off x="1041400" y="2766121"/>
                                  <a:ext cx="30527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b="1">
                                      <a:solidFill>
                                        <a:srgbClr val="000000"/>
                                      </a:solidFill>
                                      <a:latin typeface="Times New Roman" panose="02020603050405020304" pitchFamily="18" charset="0"/>
                                      <a:cs typeface="Times New Roman" panose="02020603050405020304" pitchFamily="18" charset="0"/>
                                    </a:rPr>
                                    <a:t>TK 131, 136, 138</a:t>
                                  </a:r>
                                </a:p>
                              </p:txBody>
                            </p:sp>
                            <p:sp>
                              <p:nvSpPr>
                                <p:cNvPr id="39979" name="TextBox 26"/>
                                <p:cNvSpPr txBox="1">
                                  <a:spLocks noChangeArrowheads="1"/>
                                </p:cNvSpPr>
                                <p:nvPr/>
                              </p:nvSpPr>
                              <p:spPr bwMode="auto">
                                <a:xfrm>
                                  <a:off x="1500188" y="4589832"/>
                                  <a:ext cx="23701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b="1">
                                      <a:solidFill>
                                        <a:srgbClr val="000000"/>
                                      </a:solidFill>
                                      <a:latin typeface="Times New Roman" panose="02020603050405020304" pitchFamily="18" charset="0"/>
                                      <a:cs typeface="Times New Roman" panose="02020603050405020304" pitchFamily="18" charset="0"/>
                                    </a:rPr>
                                    <a:t>TK 515</a:t>
                                  </a:r>
                                </a:p>
                              </p:txBody>
                            </p:sp>
                            <p:sp>
                              <p:nvSpPr>
                                <p:cNvPr id="39980" name="TextBox 35"/>
                                <p:cNvSpPr txBox="1">
                                  <a:spLocks noChangeArrowheads="1"/>
                                </p:cNvSpPr>
                                <p:nvPr/>
                              </p:nvSpPr>
                              <p:spPr bwMode="auto">
                                <a:xfrm>
                                  <a:off x="2497464" y="3937377"/>
                                  <a:ext cx="1989138" cy="697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a:solidFill>
                                        <a:srgbClr val="000000"/>
                                      </a:solidFill>
                                      <a:latin typeface="Times New Roman" panose="02020603050405020304" pitchFamily="18" charset="0"/>
                                      <a:cs typeface="Times New Roman" panose="02020603050405020304" pitchFamily="18" charset="0"/>
                                    </a:rPr>
                                    <a:t>TG ghi sổ</a:t>
                                  </a:r>
                                </a:p>
                                <a:p>
                                  <a:pPr algn="ctr">
                                    <a:spcBef>
                                      <a:spcPct val="0"/>
                                    </a:spcBef>
                                    <a:buFontTx/>
                                    <a:buNone/>
                                  </a:pPr>
                                  <a:r>
                                    <a:rPr lang="en-US" altLang="en-US" sz="2000">
                                      <a:solidFill>
                                        <a:srgbClr val="000000"/>
                                      </a:solidFill>
                                      <a:latin typeface="Times New Roman" panose="02020603050405020304" pitchFamily="18" charset="0"/>
                                      <a:cs typeface="Times New Roman" panose="02020603050405020304" pitchFamily="18" charset="0"/>
                                    </a:rPr>
                                    <a:t> (đích danh)</a:t>
                                  </a:r>
                                </a:p>
                              </p:txBody>
                            </p:sp>
                            <p:sp>
                              <p:nvSpPr>
                                <p:cNvPr id="39981" name="TextBox 36"/>
                                <p:cNvSpPr txBox="1">
                                  <a:spLocks noChangeArrowheads="1"/>
                                </p:cNvSpPr>
                                <p:nvPr/>
                              </p:nvSpPr>
                              <p:spPr bwMode="auto">
                                <a:xfrm>
                                  <a:off x="2576499" y="5407497"/>
                                  <a:ext cx="1500187" cy="400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a:solidFill>
                                        <a:srgbClr val="000000"/>
                                      </a:solidFill>
                                      <a:latin typeface="Times New Roman" panose="02020603050405020304" pitchFamily="18" charset="0"/>
                                      <a:cs typeface="Times New Roman" panose="02020603050405020304" pitchFamily="18" charset="0"/>
                                    </a:rPr>
                                    <a:t>Lãi CL TG</a:t>
                                  </a:r>
                                </a:p>
                              </p:txBody>
                            </p:sp>
                          </p:grpSp>
                        </p:grpSp>
                      </p:grpSp>
                    </p:grpSp>
                  </p:grpSp>
                  <p:sp>
                    <p:nvSpPr>
                      <p:cNvPr id="39966" name="TextBox 38"/>
                      <p:cNvSpPr txBox="1">
                        <a:spLocks noChangeArrowheads="1"/>
                      </p:cNvSpPr>
                      <p:nvPr/>
                    </p:nvSpPr>
                    <p:spPr bwMode="auto">
                      <a:xfrm>
                        <a:off x="5037165" y="3172202"/>
                        <a:ext cx="214314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a:solidFill>
                              <a:srgbClr val="000000"/>
                            </a:solidFill>
                            <a:latin typeface="Times New Roman" panose="02020603050405020304" pitchFamily="18" charset="0"/>
                            <a:cs typeface="Times New Roman" panose="02020603050405020304" pitchFamily="18" charset="0"/>
                          </a:rPr>
                          <a:t>TG thực tế ngày giao dịch (MUA)</a:t>
                        </a:r>
                      </a:p>
                    </p:txBody>
                  </p:sp>
                </p:grpSp>
              </p:grpSp>
              <p:sp>
                <p:nvSpPr>
                  <p:cNvPr id="39962" name="TextBox 38"/>
                  <p:cNvSpPr txBox="1">
                    <a:spLocks noChangeArrowheads="1"/>
                  </p:cNvSpPr>
                  <p:nvPr/>
                </p:nvSpPr>
                <p:spPr bwMode="auto">
                  <a:xfrm>
                    <a:off x="2867012" y="2743138"/>
                    <a:ext cx="414340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i="1">
                        <a:solidFill>
                          <a:srgbClr val="000000"/>
                        </a:solidFill>
                        <a:latin typeface="Times New Roman" panose="02020603050405020304" pitchFamily="18" charset="0"/>
                        <a:cs typeface="Times New Roman" panose="02020603050405020304" pitchFamily="18" charset="0"/>
                      </a:rPr>
                      <a:t>Thu nợ phải thu </a:t>
                    </a:r>
                  </a:p>
                </p:txBody>
              </p:sp>
            </p:grpSp>
            <p:cxnSp>
              <p:nvCxnSpPr>
                <p:cNvPr id="11" name="Straight Connector 10"/>
                <p:cNvCxnSpPr/>
                <p:nvPr/>
              </p:nvCxnSpPr>
              <p:spPr>
                <a:xfrm>
                  <a:off x="5715022" y="2716140"/>
                  <a:ext cx="0" cy="268246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cxnSp>
          <p:nvCxnSpPr>
            <p:cNvPr id="7" name="Straight Connector 6"/>
            <p:cNvCxnSpPr/>
            <p:nvPr/>
          </p:nvCxnSpPr>
          <p:spPr bwMode="auto">
            <a:xfrm>
              <a:off x="357153" y="4571645"/>
              <a:ext cx="1571626" cy="1588"/>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9939" name="Group 37"/>
          <p:cNvGrpSpPr>
            <a:grpSpLocks/>
          </p:cNvGrpSpPr>
          <p:nvPr/>
        </p:nvGrpSpPr>
        <p:grpSpPr bwMode="auto">
          <a:xfrm>
            <a:off x="2820988" y="1438276"/>
            <a:ext cx="7912100" cy="1254125"/>
            <a:chOff x="898522" y="1328128"/>
            <a:chExt cx="7912603" cy="1254177"/>
          </a:xfrm>
        </p:grpSpPr>
        <p:grpSp>
          <p:nvGrpSpPr>
            <p:cNvPr id="39943" name="Group 51"/>
            <p:cNvGrpSpPr>
              <a:grpSpLocks/>
            </p:cNvGrpSpPr>
            <p:nvPr/>
          </p:nvGrpSpPr>
          <p:grpSpPr bwMode="auto">
            <a:xfrm>
              <a:off x="898522" y="1328128"/>
              <a:ext cx="7912603" cy="1237955"/>
              <a:chOff x="1179513" y="2027008"/>
              <a:chExt cx="7912603" cy="1237955"/>
            </a:xfrm>
          </p:grpSpPr>
          <p:grpSp>
            <p:nvGrpSpPr>
              <p:cNvPr id="39946" name="Group 40"/>
              <p:cNvGrpSpPr>
                <a:grpSpLocks/>
              </p:cNvGrpSpPr>
              <p:nvPr/>
            </p:nvGrpSpPr>
            <p:grpSpPr bwMode="auto">
              <a:xfrm>
                <a:off x="1179513" y="2027008"/>
                <a:ext cx="7912603" cy="1237955"/>
                <a:chOff x="1041400" y="2745484"/>
                <a:chExt cx="7912604" cy="1219296"/>
              </a:xfrm>
            </p:grpSpPr>
            <p:sp>
              <p:nvSpPr>
                <p:cNvPr id="39948" name="TextBox 11"/>
                <p:cNvSpPr txBox="1">
                  <a:spLocks noChangeArrowheads="1"/>
                </p:cNvSpPr>
                <p:nvPr/>
              </p:nvSpPr>
              <p:spPr bwMode="auto">
                <a:xfrm>
                  <a:off x="4739191" y="2745484"/>
                  <a:ext cx="42148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b="1">
                      <a:solidFill>
                        <a:srgbClr val="000000"/>
                      </a:solidFill>
                      <a:latin typeface="Times New Roman" panose="02020603050405020304" pitchFamily="18" charset="0"/>
                      <a:cs typeface="Times New Roman" panose="02020603050405020304" pitchFamily="18" charset="0"/>
                    </a:rPr>
                    <a:t>TK 131</a:t>
                  </a:r>
                </a:p>
              </p:txBody>
            </p:sp>
            <p:grpSp>
              <p:nvGrpSpPr>
                <p:cNvPr id="39949" name="Group 35"/>
                <p:cNvGrpSpPr>
                  <a:grpSpLocks/>
                </p:cNvGrpSpPr>
                <p:nvPr/>
              </p:nvGrpSpPr>
              <p:grpSpPr bwMode="auto">
                <a:xfrm>
                  <a:off x="1041400" y="2766121"/>
                  <a:ext cx="5530851" cy="1198659"/>
                  <a:chOff x="1041400" y="2766121"/>
                  <a:chExt cx="5530851" cy="1198659"/>
                </a:xfrm>
              </p:grpSpPr>
              <p:cxnSp>
                <p:nvCxnSpPr>
                  <p:cNvPr id="46" name="Straight Arrow Connector 45"/>
                  <p:cNvCxnSpPr/>
                  <p:nvPr/>
                </p:nvCxnSpPr>
                <p:spPr>
                  <a:xfrm>
                    <a:off x="2643289" y="3860358"/>
                    <a:ext cx="3929313" cy="1563"/>
                  </a:xfrm>
                  <a:prstGeom prst="straightConnector1">
                    <a:avLst/>
                  </a:prstGeom>
                  <a:ln>
                    <a:solidFill>
                      <a:schemeClr val="tx1"/>
                    </a:solidFill>
                    <a:headEnd type="stealth"/>
                    <a:tailEnd type="arrow"/>
                  </a:ln>
                </p:spPr>
                <p:style>
                  <a:lnRef idx="1">
                    <a:schemeClr val="accent1"/>
                  </a:lnRef>
                  <a:fillRef idx="0">
                    <a:schemeClr val="accent1"/>
                  </a:fillRef>
                  <a:effectRef idx="0">
                    <a:schemeClr val="accent1"/>
                  </a:effectRef>
                  <a:fontRef idx="minor">
                    <a:schemeClr val="tx1"/>
                  </a:fontRef>
                </p:style>
              </p:cxnSp>
              <p:grpSp>
                <p:nvGrpSpPr>
                  <p:cNvPr id="39951" name="Group 33"/>
                  <p:cNvGrpSpPr>
                    <a:grpSpLocks/>
                  </p:cNvGrpSpPr>
                  <p:nvPr/>
                </p:nvGrpSpPr>
                <p:grpSpPr bwMode="auto">
                  <a:xfrm>
                    <a:off x="1041400" y="2766121"/>
                    <a:ext cx="3052763" cy="1198659"/>
                    <a:chOff x="1041400" y="2766121"/>
                    <a:chExt cx="3052763" cy="1198659"/>
                  </a:xfrm>
                </p:grpSpPr>
                <p:cxnSp>
                  <p:nvCxnSpPr>
                    <p:cNvPr id="48" name="Straight Connector 47"/>
                    <p:cNvCxnSpPr/>
                    <p:nvPr/>
                  </p:nvCxnSpPr>
                  <p:spPr>
                    <a:xfrm>
                      <a:off x="1785984" y="3142648"/>
                      <a:ext cx="1571725" cy="1564"/>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a:off x="2590898" y="3192684"/>
                      <a:ext cx="0" cy="772437"/>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sp>
                  <p:nvSpPr>
                    <p:cNvPr id="39954" name="TextBox 25"/>
                    <p:cNvSpPr txBox="1">
                      <a:spLocks noChangeArrowheads="1"/>
                    </p:cNvSpPr>
                    <p:nvPr/>
                  </p:nvSpPr>
                  <p:spPr bwMode="auto">
                    <a:xfrm>
                      <a:off x="1041400" y="2766121"/>
                      <a:ext cx="30527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b="1">
                          <a:solidFill>
                            <a:srgbClr val="000000"/>
                          </a:solidFill>
                          <a:latin typeface="Times New Roman" panose="02020603050405020304" pitchFamily="18" charset="0"/>
                          <a:cs typeface="Times New Roman" panose="02020603050405020304" pitchFamily="18" charset="0"/>
                        </a:rPr>
                        <a:t>TK 511</a:t>
                      </a:r>
                    </a:p>
                  </p:txBody>
                </p:sp>
              </p:grpSp>
            </p:grpSp>
          </p:grpSp>
          <p:sp>
            <p:nvSpPr>
              <p:cNvPr id="39947" name="TextBox 38"/>
              <p:cNvSpPr txBox="1">
                <a:spLocks noChangeArrowheads="1"/>
              </p:cNvSpPr>
              <p:nvPr/>
            </p:nvSpPr>
            <p:spPr bwMode="auto">
              <a:xfrm>
                <a:off x="2963561" y="2750607"/>
                <a:ext cx="40211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a:solidFill>
                      <a:srgbClr val="000000"/>
                    </a:solidFill>
                    <a:latin typeface="Times New Roman" panose="02020603050405020304" pitchFamily="18" charset="0"/>
                    <a:cs typeface="Times New Roman" panose="02020603050405020304" pitchFamily="18" charset="0"/>
                  </a:rPr>
                  <a:t>TGGDTT (MUA)</a:t>
                </a:r>
              </a:p>
            </p:txBody>
          </p:sp>
        </p:grpSp>
        <p:cxnSp>
          <p:nvCxnSpPr>
            <p:cNvPr id="40" name="Straight Connector 39"/>
            <p:cNvCxnSpPr/>
            <p:nvPr/>
          </p:nvCxnSpPr>
          <p:spPr bwMode="auto">
            <a:xfrm>
              <a:off x="5869300" y="1778997"/>
              <a:ext cx="1571725" cy="1588"/>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bwMode="auto">
            <a:xfrm flipH="1">
              <a:off x="6655163" y="1796460"/>
              <a:ext cx="19051" cy="785845"/>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9940" name="Rectangle 50"/>
          <p:cNvSpPr>
            <a:spLocks noChangeArrowheads="1"/>
          </p:cNvSpPr>
          <p:nvPr/>
        </p:nvSpPr>
        <p:spPr bwMode="auto">
          <a:xfrm>
            <a:off x="2311401" y="1438276"/>
            <a:ext cx="9620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vi-VN" altLang="en-US" sz="2400" b="1">
                <a:solidFill>
                  <a:srgbClr val="0000FF"/>
                </a:solidFill>
                <a:latin typeface="Times New Roman" panose="02020603050405020304" pitchFamily="18" charset="0"/>
                <a:cs typeface="Times New Roman" panose="02020603050405020304" pitchFamily="18" charset="0"/>
              </a:rPr>
              <a:t>TH2: </a:t>
            </a:r>
            <a:endParaRPr lang="en-US" altLang="en-US" sz="2400"/>
          </a:p>
        </p:txBody>
      </p:sp>
      <p:sp>
        <p:nvSpPr>
          <p:cNvPr id="52" name="Rectangle 51"/>
          <p:cNvSpPr/>
          <p:nvPr/>
        </p:nvSpPr>
        <p:spPr>
          <a:xfrm>
            <a:off x="2105025" y="2719388"/>
            <a:ext cx="1512888" cy="461962"/>
          </a:xfrm>
          <a:prstGeom prst="rect">
            <a:avLst/>
          </a:prstGeom>
        </p:spPr>
        <p:txBody>
          <a:bodyPr wrap="none">
            <a:spAutoFit/>
          </a:bodyPr>
          <a:lstStyle/>
          <a:p>
            <a:pPr marL="99060">
              <a:spcBef>
                <a:spcPts val="229"/>
              </a:spcBef>
              <a:defRPr/>
            </a:pPr>
            <a:r>
              <a:rPr lang="vi-VN" sz="2400" b="1" dirty="0">
                <a:solidFill>
                  <a:srgbClr val="0000FF"/>
                </a:solidFill>
                <a:latin typeface="Times New Roman" panose="02020603050405020304" pitchFamily="18" charset="0"/>
                <a:cs typeface="Times New Roman" panose="02020603050405020304" pitchFamily="18" charset="0"/>
              </a:rPr>
              <a:t>Thu</a:t>
            </a:r>
            <a:r>
              <a:rPr lang="vi-VN" sz="2400" b="1" spc="15" dirty="0">
                <a:solidFill>
                  <a:srgbClr val="0000FF"/>
                </a:solidFill>
                <a:latin typeface="Times New Roman" panose="02020603050405020304" pitchFamily="18" charset="0"/>
                <a:cs typeface="Times New Roman" panose="02020603050405020304" pitchFamily="18" charset="0"/>
              </a:rPr>
              <a:t> </a:t>
            </a:r>
            <a:r>
              <a:rPr lang="vi-VN" sz="2400" b="1" spc="5" dirty="0">
                <a:solidFill>
                  <a:srgbClr val="0000FF"/>
                </a:solidFill>
                <a:latin typeface="Times New Roman" panose="02020603050405020304" pitchFamily="18" charset="0"/>
                <a:cs typeface="Times New Roman" panose="02020603050405020304" pitchFamily="18" charset="0"/>
              </a:rPr>
              <a:t>tiền:</a:t>
            </a:r>
            <a:endParaRPr lang="vi-VN" sz="2400" dirty="0">
              <a:latin typeface="Times New Roman" panose="02020603050405020304" pitchFamily="18" charset="0"/>
              <a:cs typeface="Times New Roman" panose="02020603050405020304" pitchFamily="18" charset="0"/>
            </a:endParaRPr>
          </a:p>
        </p:txBody>
      </p:sp>
      <p:sp>
        <p:nvSpPr>
          <p:cNvPr id="56" name="object 44"/>
          <p:cNvSpPr txBox="1"/>
          <p:nvPr/>
        </p:nvSpPr>
        <p:spPr>
          <a:xfrm>
            <a:off x="4105276" y="642939"/>
            <a:ext cx="6418263" cy="790575"/>
          </a:xfrm>
          <a:prstGeom prst="rect">
            <a:avLst/>
          </a:prstGeom>
        </p:spPr>
        <p:txBody>
          <a:bodyPr lIns="0" tIns="26034" rIns="0" bIns="0">
            <a:spAutoFit/>
          </a:bodyPr>
          <a:lstStyle/>
          <a:p>
            <a:pPr marL="12700">
              <a:spcBef>
                <a:spcPts val="204"/>
              </a:spcBef>
              <a:defRPr/>
            </a:pPr>
            <a:r>
              <a:rPr sz="2400" b="1" spc="5" dirty="0">
                <a:solidFill>
                  <a:srgbClr val="FF0000"/>
                </a:solidFill>
                <a:latin typeface="Times New Roman" panose="02020603050405020304" pitchFamily="18" charset="0"/>
                <a:cs typeface="Times New Roman" panose="02020603050405020304" pitchFamily="18" charset="0"/>
              </a:rPr>
              <a:t>Kế toán </a:t>
            </a:r>
            <a:r>
              <a:rPr sz="2400" b="1" spc="10" dirty="0">
                <a:solidFill>
                  <a:srgbClr val="FF0000"/>
                </a:solidFill>
                <a:latin typeface="Times New Roman" panose="02020603050405020304" pitchFamily="18" charset="0"/>
                <a:cs typeface="Times New Roman" panose="02020603050405020304" pitchFamily="18" charset="0"/>
              </a:rPr>
              <a:t>chênh </a:t>
            </a:r>
            <a:r>
              <a:rPr sz="2400" b="1" spc="5" dirty="0">
                <a:solidFill>
                  <a:srgbClr val="FF0000"/>
                </a:solidFill>
                <a:latin typeface="Times New Roman" panose="02020603050405020304" pitchFamily="18" charset="0"/>
                <a:cs typeface="Times New Roman" panose="02020603050405020304" pitchFamily="18" charset="0"/>
              </a:rPr>
              <a:t>lệch TGHĐ phát sinh </a:t>
            </a:r>
            <a:r>
              <a:rPr sz="2400" b="1" spc="5" dirty="0" err="1">
                <a:solidFill>
                  <a:srgbClr val="FF0000"/>
                </a:solidFill>
                <a:latin typeface="Times New Roman" panose="02020603050405020304" pitchFamily="18" charset="0"/>
                <a:cs typeface="Times New Roman" panose="02020603050405020304" pitchFamily="18" charset="0"/>
              </a:rPr>
              <a:t>trong</a:t>
            </a:r>
            <a:r>
              <a:rPr sz="2400" b="1" spc="50" dirty="0">
                <a:solidFill>
                  <a:srgbClr val="FF0000"/>
                </a:solidFill>
                <a:latin typeface="Times New Roman" panose="02020603050405020304" pitchFamily="18" charset="0"/>
                <a:cs typeface="Times New Roman" panose="02020603050405020304" pitchFamily="18" charset="0"/>
              </a:rPr>
              <a:t> </a:t>
            </a:r>
            <a:r>
              <a:rPr sz="2400" b="1" spc="5" dirty="0" err="1">
                <a:solidFill>
                  <a:srgbClr val="FF0000"/>
                </a:solidFill>
                <a:latin typeface="Times New Roman" panose="02020603050405020304" pitchFamily="18" charset="0"/>
                <a:cs typeface="Times New Roman" panose="02020603050405020304" pitchFamily="18" charset="0"/>
              </a:rPr>
              <a:t>kỳ</a:t>
            </a:r>
            <a:endParaRPr lang="en-US" sz="2400" dirty="0">
              <a:solidFill>
                <a:srgbClr val="FF0000"/>
              </a:solidFill>
              <a:latin typeface="Times New Roman" panose="02020603050405020304" pitchFamily="18" charset="0"/>
              <a:cs typeface="Times New Roman" panose="02020603050405020304" pitchFamily="18" charset="0"/>
            </a:endParaRPr>
          </a:p>
          <a:p>
            <a:pPr marL="12700">
              <a:spcBef>
                <a:spcPts val="204"/>
              </a:spcBef>
              <a:defRPr/>
            </a:pPr>
            <a:r>
              <a:rPr lang="en-US" sz="2400" b="1" spc="20" dirty="0">
                <a:solidFill>
                  <a:srgbClr val="FF0000"/>
                </a:solidFill>
                <a:latin typeface="Times New Roman" panose="02020603050405020304" pitchFamily="18" charset="0"/>
                <a:cs typeface="Times New Roman" panose="02020603050405020304" pitchFamily="18" charset="0"/>
              </a:rPr>
              <a:t>BÁN HÀNG</a:t>
            </a:r>
            <a:endParaRPr sz="24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04613326"/>
      </p:ext>
    </p:extLst>
  </p:cSld>
  <p:clrMapOvr>
    <a:masterClrMapping/>
  </p:clrMapOvr>
  <p:transition>
    <p:cu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4008438" y="765176"/>
            <a:ext cx="1217612" cy="461963"/>
          </a:xfrm>
          <a:prstGeom prst="rect">
            <a:avLst/>
          </a:prstGeom>
        </p:spPr>
        <p:txBody>
          <a:bodyPr wrap="none">
            <a:spAutoFit/>
          </a:bodyPr>
          <a:lstStyle/>
          <a:p>
            <a:pPr>
              <a:defRPr/>
            </a:pPr>
            <a:r>
              <a:rPr lang="en-US" sz="2400" b="1" spc="-90" dirty="0" err="1">
                <a:solidFill>
                  <a:srgbClr val="191919"/>
                </a:solidFill>
                <a:latin typeface="Times New Roman" panose="02020603050405020304" pitchFamily="18" charset="0"/>
                <a:cs typeface="Times New Roman" panose="02020603050405020304" pitchFamily="18" charset="0"/>
              </a:rPr>
              <a:t>Ví</a:t>
            </a:r>
            <a:r>
              <a:rPr lang="en-US" sz="2400" b="1" spc="-90" dirty="0">
                <a:solidFill>
                  <a:srgbClr val="191919"/>
                </a:solidFill>
                <a:latin typeface="Times New Roman" panose="02020603050405020304" pitchFamily="18" charset="0"/>
                <a:cs typeface="Times New Roman" panose="02020603050405020304" pitchFamily="18" charset="0"/>
              </a:rPr>
              <a:t> </a:t>
            </a:r>
            <a:r>
              <a:rPr lang="en-US" sz="2400" b="1" spc="-90" dirty="0" err="1">
                <a:solidFill>
                  <a:srgbClr val="191919"/>
                </a:solidFill>
                <a:latin typeface="Times New Roman" panose="02020603050405020304" pitchFamily="18" charset="0"/>
                <a:cs typeface="Times New Roman" panose="02020603050405020304" pitchFamily="18" charset="0"/>
              </a:rPr>
              <a:t>dụ</a:t>
            </a:r>
            <a:r>
              <a:rPr lang="en-US" sz="2400" b="1" spc="-90" dirty="0">
                <a:solidFill>
                  <a:srgbClr val="191919"/>
                </a:solidFill>
                <a:latin typeface="Times New Roman" panose="02020603050405020304" pitchFamily="18" charset="0"/>
                <a:cs typeface="Times New Roman" panose="02020603050405020304" pitchFamily="18" charset="0"/>
              </a:rPr>
              <a:t> 4: </a:t>
            </a:r>
            <a:endParaRPr lang="en-US" sz="2400" dirty="0"/>
          </a:p>
        </p:txBody>
      </p:sp>
      <p:sp>
        <p:nvSpPr>
          <p:cNvPr id="40963" name="Rectangle 26"/>
          <p:cNvSpPr>
            <a:spLocks noChangeArrowheads="1"/>
          </p:cNvSpPr>
          <p:nvPr/>
        </p:nvSpPr>
        <p:spPr bwMode="auto">
          <a:xfrm>
            <a:off x="2459039" y="1265238"/>
            <a:ext cx="7705725" cy="401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27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ts val="200"/>
              </a:spcBef>
              <a:buNone/>
            </a:pPr>
            <a:r>
              <a:rPr lang="en-US" altLang="en-US" sz="2400">
                <a:solidFill>
                  <a:srgbClr val="191919"/>
                </a:solidFill>
                <a:latin typeface="Times New Roman" panose="02020603050405020304" pitchFamily="18" charset="0"/>
                <a:cs typeface="Times New Roman" panose="02020603050405020304" pitchFamily="18" charset="0"/>
              </a:rPr>
              <a:t>SD đầu tháng 12 công ty ABC:</a:t>
            </a:r>
          </a:p>
          <a:p>
            <a:pPr>
              <a:spcBef>
                <a:spcPts val="63"/>
              </a:spcBef>
              <a:buNone/>
            </a:pPr>
            <a:r>
              <a:rPr lang="en-US" altLang="en-US" sz="2400">
                <a:solidFill>
                  <a:srgbClr val="191919"/>
                </a:solidFill>
                <a:latin typeface="Times New Roman" panose="02020603050405020304" pitchFamily="18" charset="0"/>
                <a:cs typeface="Times New Roman" panose="02020603050405020304" pitchFamily="18" charset="0"/>
              </a:rPr>
              <a:t>Các nghiệp vụ trong tháng 12:</a:t>
            </a:r>
          </a:p>
          <a:p>
            <a:pPr>
              <a:spcBef>
                <a:spcPts val="600"/>
              </a:spcBef>
              <a:spcAft>
                <a:spcPts val="600"/>
              </a:spcAft>
              <a:buClr>
                <a:srgbClr val="A4A4A4"/>
              </a:buClr>
              <a:buSzPct val="93000"/>
              <a:buNone/>
            </a:pPr>
            <a:r>
              <a:rPr lang="en-US" altLang="en-US" sz="2400">
                <a:solidFill>
                  <a:srgbClr val="191919"/>
                </a:solidFill>
                <a:latin typeface="Times New Roman" panose="02020603050405020304" pitchFamily="18" charset="0"/>
                <a:cs typeface="Times New Roman" panose="02020603050405020304" pitchFamily="18" charset="0"/>
              </a:rPr>
              <a:t>1. 07/12 X</a:t>
            </a:r>
            <a:r>
              <a:rPr lang="vi-VN" altLang="en-US" sz="2400">
                <a:solidFill>
                  <a:srgbClr val="191919"/>
                </a:solidFill>
                <a:latin typeface="Times New Roman" panose="02020603050405020304" pitchFamily="18" charset="0"/>
                <a:cs typeface="Times New Roman" panose="02020603050405020304" pitchFamily="18" charset="0"/>
              </a:rPr>
              <a:t>uất kho lô hàng giá gốc </a:t>
            </a:r>
            <a:r>
              <a:rPr lang="en-US" altLang="en-US" sz="2400">
                <a:solidFill>
                  <a:srgbClr val="191919"/>
                </a:solidFill>
                <a:latin typeface="Times New Roman" panose="02020603050405020304" pitchFamily="18" charset="0"/>
                <a:cs typeface="Times New Roman" panose="02020603050405020304" pitchFamily="18" charset="0"/>
              </a:rPr>
              <a:t>60</a:t>
            </a:r>
            <a:r>
              <a:rPr lang="vi-VN" altLang="en-US" sz="2400">
                <a:solidFill>
                  <a:srgbClr val="191919"/>
                </a:solidFill>
                <a:latin typeface="Times New Roman" panose="02020603050405020304" pitchFamily="18" charset="0"/>
                <a:cs typeface="Times New Roman" panose="02020603050405020304" pitchFamily="18" charset="0"/>
              </a:rPr>
              <a:t>.000.000</a:t>
            </a:r>
            <a:r>
              <a:rPr lang="en-US" altLang="en-US" sz="2400">
                <a:solidFill>
                  <a:srgbClr val="191919"/>
                </a:solidFill>
                <a:latin typeface="Times New Roman" panose="02020603050405020304" pitchFamily="18" charset="0"/>
                <a:cs typeface="Times New Roman" panose="02020603050405020304" pitchFamily="18" charset="0"/>
              </a:rPr>
              <a:t> VND,</a:t>
            </a:r>
            <a:r>
              <a:rPr lang="vi-VN" altLang="en-US" sz="2400">
                <a:solidFill>
                  <a:srgbClr val="191919"/>
                </a:solidFill>
                <a:latin typeface="Times New Roman" panose="02020603050405020304" pitchFamily="18" charset="0"/>
                <a:cs typeface="Times New Roman" panose="02020603050405020304" pitchFamily="18" charset="0"/>
              </a:rPr>
              <a:t> bán cho cty A giá </a:t>
            </a:r>
            <a:r>
              <a:rPr lang="en-US" altLang="en-US" sz="2400">
                <a:solidFill>
                  <a:srgbClr val="191919"/>
                </a:solidFill>
                <a:latin typeface="Times New Roman" panose="02020603050405020304" pitchFamily="18" charset="0"/>
                <a:cs typeface="Times New Roman" panose="02020603050405020304" pitchFamily="18" charset="0"/>
              </a:rPr>
              <a:t>chưa thuế </a:t>
            </a:r>
            <a:r>
              <a:rPr lang="vi-VN" altLang="en-US" sz="2400">
                <a:solidFill>
                  <a:srgbClr val="191919"/>
                </a:solidFill>
                <a:latin typeface="Times New Roman" panose="02020603050405020304" pitchFamily="18" charset="0"/>
                <a:cs typeface="Times New Roman" panose="02020603050405020304" pitchFamily="18" charset="0"/>
              </a:rPr>
              <a:t>3.300</a:t>
            </a:r>
            <a:r>
              <a:rPr lang="en-US" altLang="en-US" sz="2400">
                <a:solidFill>
                  <a:srgbClr val="191919"/>
                </a:solidFill>
                <a:latin typeface="Times New Roman" panose="02020603050405020304" pitchFamily="18" charset="0"/>
                <a:cs typeface="Times New Roman" panose="02020603050405020304" pitchFamily="18" charset="0"/>
              </a:rPr>
              <a:t> USD, thuế GTGT 10%, công ty A nhận hàng nhưng chưa thanh toán. TG mua là 23.800, TG bán 23.850.</a:t>
            </a:r>
          </a:p>
          <a:p>
            <a:pPr>
              <a:spcBef>
                <a:spcPts val="600"/>
              </a:spcBef>
              <a:spcAft>
                <a:spcPts val="600"/>
              </a:spcAft>
              <a:buClr>
                <a:srgbClr val="A4A4A4"/>
              </a:buClr>
              <a:buSzPct val="93000"/>
              <a:buNone/>
            </a:pPr>
            <a:r>
              <a:rPr lang="en-US" altLang="en-US" sz="2400">
                <a:solidFill>
                  <a:srgbClr val="191919"/>
                </a:solidFill>
                <a:latin typeface="Times New Roman" panose="02020603050405020304" pitchFamily="18" charset="0"/>
                <a:cs typeface="Times New Roman" panose="02020603050405020304" pitchFamily="18" charset="0"/>
              </a:rPr>
              <a:t>2. 12/12 Công ty A thanh toán 100% tiền hàng. TG mua là 23.750, TG bán 23.800.</a:t>
            </a:r>
          </a:p>
          <a:p>
            <a:pPr>
              <a:spcBef>
                <a:spcPts val="600"/>
              </a:spcBef>
              <a:spcAft>
                <a:spcPts val="600"/>
              </a:spcAft>
              <a:buClr>
                <a:srgbClr val="A4A4A4"/>
              </a:buClr>
              <a:buSzPct val="93000"/>
              <a:buNone/>
            </a:pPr>
            <a:r>
              <a:rPr lang="en-US" altLang="en-US" sz="2400" b="1">
                <a:solidFill>
                  <a:srgbClr val="191919"/>
                </a:solidFill>
                <a:latin typeface="Times New Roman" panose="02020603050405020304" pitchFamily="18" charset="0"/>
                <a:cs typeface="Times New Roman" panose="02020603050405020304" pitchFamily="18" charset="0"/>
              </a:rPr>
              <a:t>Yêu cầu: Định khoản các nghiệp vụ kinh tế phát sinh</a:t>
            </a:r>
            <a:endParaRPr lang="en-US" altLang="en-US" sz="800">
              <a:latin typeface="Times New Roman" panose="02020603050405020304" pitchFamily="18" charset="0"/>
              <a:cs typeface="Times New Roman" panose="02020603050405020304" pitchFamily="18" charset="0"/>
            </a:endParaRPr>
          </a:p>
          <a:p>
            <a:pPr>
              <a:lnSpc>
                <a:spcPts val="763"/>
              </a:lnSpc>
              <a:spcBef>
                <a:spcPts val="163"/>
              </a:spcBef>
              <a:buClr>
                <a:srgbClr val="A4A4A4"/>
              </a:buClr>
              <a:buSzPct val="93000"/>
              <a:buNone/>
            </a:pPr>
            <a:endParaRPr lang="en-US" altLang="en-US" sz="20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02244876"/>
      </p:ext>
    </p:extLst>
  </p:cSld>
  <p:clrMapOvr>
    <a:masterClrMapping/>
  </p:clrMapOvr>
  <p:transition spd="med">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44"/>
          <p:cNvSpPr txBox="1"/>
          <p:nvPr/>
        </p:nvSpPr>
        <p:spPr>
          <a:xfrm>
            <a:off x="3827464" y="833438"/>
            <a:ext cx="6696075" cy="379412"/>
          </a:xfrm>
          <a:prstGeom prst="rect">
            <a:avLst/>
          </a:prstGeom>
        </p:spPr>
        <p:txBody>
          <a:bodyPr lIns="0" tIns="26034" rIns="0" bIns="0">
            <a:spAutoFit/>
          </a:bodyPr>
          <a:lstStyle/>
          <a:p>
            <a:pPr marL="12700">
              <a:spcBef>
                <a:spcPts val="204"/>
              </a:spcBef>
              <a:defRPr/>
            </a:pPr>
            <a:r>
              <a:rPr sz="2300" b="1" spc="5" dirty="0">
                <a:solidFill>
                  <a:srgbClr val="FF0000"/>
                </a:solidFill>
                <a:latin typeface="Times New Roman" panose="02020603050405020304" pitchFamily="18" charset="0"/>
                <a:cs typeface="Times New Roman" panose="02020603050405020304" pitchFamily="18" charset="0"/>
              </a:rPr>
              <a:t>Kế toán </a:t>
            </a:r>
            <a:r>
              <a:rPr sz="2300" b="1" spc="10" dirty="0">
                <a:solidFill>
                  <a:srgbClr val="FF0000"/>
                </a:solidFill>
                <a:latin typeface="Times New Roman" panose="02020603050405020304" pitchFamily="18" charset="0"/>
                <a:cs typeface="Times New Roman" panose="02020603050405020304" pitchFamily="18" charset="0"/>
              </a:rPr>
              <a:t>chênh </a:t>
            </a:r>
            <a:r>
              <a:rPr sz="2300" b="1" spc="5" dirty="0">
                <a:solidFill>
                  <a:srgbClr val="FF0000"/>
                </a:solidFill>
                <a:latin typeface="Times New Roman" panose="02020603050405020304" pitchFamily="18" charset="0"/>
                <a:cs typeface="Times New Roman" panose="02020603050405020304" pitchFamily="18" charset="0"/>
              </a:rPr>
              <a:t>lệch TGHĐ </a:t>
            </a:r>
            <a:r>
              <a:rPr lang="en-US" sz="2300" b="1" spc="5" dirty="0" err="1">
                <a:solidFill>
                  <a:srgbClr val="FF0000"/>
                </a:solidFill>
                <a:latin typeface="Times New Roman" panose="02020603050405020304" pitchFamily="18" charset="0"/>
                <a:cs typeface="Times New Roman" panose="02020603050405020304" pitchFamily="18" charset="0"/>
              </a:rPr>
              <a:t>tại</a:t>
            </a:r>
            <a:r>
              <a:rPr lang="en-US" sz="2300" b="1" spc="5" dirty="0">
                <a:solidFill>
                  <a:srgbClr val="FF0000"/>
                </a:solidFill>
                <a:latin typeface="Times New Roman" panose="02020603050405020304" pitchFamily="18" charset="0"/>
                <a:cs typeface="Times New Roman" panose="02020603050405020304" pitchFamily="18" charset="0"/>
              </a:rPr>
              <a:t> </a:t>
            </a:r>
            <a:r>
              <a:rPr lang="en-US" sz="2300" b="1" spc="5" dirty="0" err="1">
                <a:solidFill>
                  <a:srgbClr val="FF0000"/>
                </a:solidFill>
                <a:latin typeface="Times New Roman" panose="02020603050405020304" pitchFamily="18" charset="0"/>
                <a:cs typeface="Times New Roman" panose="02020603050405020304" pitchFamily="18" charset="0"/>
              </a:rPr>
              <a:t>thời</a:t>
            </a:r>
            <a:r>
              <a:rPr lang="en-US" sz="2300" b="1" spc="5" dirty="0">
                <a:solidFill>
                  <a:srgbClr val="FF0000"/>
                </a:solidFill>
                <a:latin typeface="Times New Roman" panose="02020603050405020304" pitchFamily="18" charset="0"/>
                <a:cs typeface="Times New Roman" panose="02020603050405020304" pitchFamily="18" charset="0"/>
              </a:rPr>
              <a:t> </a:t>
            </a:r>
            <a:r>
              <a:rPr lang="en-US" sz="2300" b="1" spc="5" dirty="0" err="1">
                <a:solidFill>
                  <a:srgbClr val="FF0000"/>
                </a:solidFill>
                <a:latin typeface="Times New Roman" panose="02020603050405020304" pitchFamily="18" charset="0"/>
                <a:cs typeface="Times New Roman" panose="02020603050405020304" pitchFamily="18" charset="0"/>
              </a:rPr>
              <a:t>điểm</a:t>
            </a:r>
            <a:r>
              <a:rPr lang="en-US" sz="2300" b="1" spc="5" dirty="0">
                <a:solidFill>
                  <a:srgbClr val="FF0000"/>
                </a:solidFill>
                <a:latin typeface="Times New Roman" panose="02020603050405020304" pitchFamily="18" charset="0"/>
                <a:cs typeface="Times New Roman" panose="02020603050405020304" pitchFamily="18" charset="0"/>
              </a:rPr>
              <a:t> </a:t>
            </a:r>
            <a:r>
              <a:rPr lang="en-US" sz="2300" b="1" spc="5" dirty="0" err="1">
                <a:solidFill>
                  <a:srgbClr val="FF0000"/>
                </a:solidFill>
                <a:latin typeface="Times New Roman" panose="02020603050405020304" pitchFamily="18" charset="0"/>
                <a:cs typeface="Times New Roman" panose="02020603050405020304" pitchFamily="18" charset="0"/>
              </a:rPr>
              <a:t>lập</a:t>
            </a:r>
            <a:r>
              <a:rPr lang="en-US" sz="2300" b="1" spc="5" dirty="0">
                <a:solidFill>
                  <a:srgbClr val="FF0000"/>
                </a:solidFill>
                <a:latin typeface="Times New Roman" panose="02020603050405020304" pitchFamily="18" charset="0"/>
                <a:cs typeface="Times New Roman" panose="02020603050405020304" pitchFamily="18" charset="0"/>
              </a:rPr>
              <a:t> BCTC</a:t>
            </a:r>
            <a:endParaRPr lang="en-US" sz="2300" dirty="0">
              <a:solidFill>
                <a:srgbClr val="FF0000"/>
              </a:solidFill>
              <a:latin typeface="Times New Roman" panose="02020603050405020304" pitchFamily="18" charset="0"/>
              <a:cs typeface="Times New Roman" panose="02020603050405020304" pitchFamily="18" charset="0"/>
            </a:endParaRPr>
          </a:p>
        </p:txBody>
      </p:sp>
      <p:sp>
        <p:nvSpPr>
          <p:cNvPr id="41987" name="object 32"/>
          <p:cNvSpPr txBox="1">
            <a:spLocks noChangeArrowheads="1"/>
          </p:cNvSpPr>
          <p:nvPr/>
        </p:nvSpPr>
        <p:spPr bwMode="auto">
          <a:xfrm>
            <a:off x="2566988" y="1449389"/>
            <a:ext cx="7345362" cy="188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62230" rIns="0" bIns="0">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ts val="488"/>
              </a:spcBef>
              <a:buNone/>
            </a:pPr>
            <a:r>
              <a:rPr lang="en-US" altLang="en-US" sz="2200" b="1">
                <a:solidFill>
                  <a:srgbClr val="191919"/>
                </a:solidFill>
                <a:latin typeface="Times New Roman" panose="02020603050405020304" pitchFamily="18" charset="0"/>
                <a:cs typeface="Times New Roman" panose="02020603050405020304" pitchFamily="18" charset="0"/>
              </a:rPr>
              <a:t>TK sử dụng 413 – Chênh lệch tỷ giá hối đoái.</a:t>
            </a:r>
          </a:p>
          <a:p>
            <a:pPr algn="just">
              <a:spcBef>
                <a:spcPts val="488"/>
              </a:spcBef>
              <a:buNone/>
            </a:pPr>
            <a:r>
              <a:rPr lang="en-US" altLang="en-US" sz="2200">
                <a:solidFill>
                  <a:srgbClr val="191919"/>
                </a:solidFill>
                <a:latin typeface="Times New Roman" panose="02020603050405020304" pitchFamily="18" charset="0"/>
                <a:cs typeface="Times New Roman" panose="02020603050405020304" pitchFamily="18" charset="0"/>
              </a:rPr>
              <a:t>TK 4131 – Chênh lệch tỷ giá đánh giá lại các khoản mục tiền tệ có gốc ngoại tệ (không có số dư cuối kỳ)</a:t>
            </a:r>
          </a:p>
          <a:p>
            <a:pPr algn="just">
              <a:spcBef>
                <a:spcPts val="488"/>
              </a:spcBef>
              <a:buNone/>
            </a:pPr>
            <a:r>
              <a:rPr lang="en-US" altLang="en-US" sz="2200">
                <a:solidFill>
                  <a:srgbClr val="191919"/>
                </a:solidFill>
                <a:latin typeface="Times New Roman" panose="02020603050405020304" pitchFamily="18" charset="0"/>
                <a:cs typeface="Times New Roman" panose="02020603050405020304" pitchFamily="18" charset="0"/>
              </a:rPr>
              <a:t>TK 4132 – Chênh lệch tỷ giá hối đoái trong giai đoạn trước hoạt động (có số dư cuối kỳ)</a:t>
            </a:r>
          </a:p>
        </p:txBody>
      </p:sp>
      <p:sp>
        <p:nvSpPr>
          <p:cNvPr id="41988" name="object 38"/>
          <p:cNvSpPr txBox="1">
            <a:spLocks noChangeArrowheads="1"/>
          </p:cNvSpPr>
          <p:nvPr/>
        </p:nvSpPr>
        <p:spPr bwMode="auto">
          <a:xfrm>
            <a:off x="2351088" y="3543300"/>
            <a:ext cx="7561262"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2065" rIns="0" bIns="0">
            <a:spAutoFit/>
          </a:bodyPr>
          <a:lstStyle>
            <a:lvl1pPr marL="127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lnSpc>
                <a:spcPct val="101000"/>
              </a:lnSpc>
              <a:spcBef>
                <a:spcPts val="100"/>
              </a:spcBef>
              <a:buNone/>
            </a:pPr>
            <a:r>
              <a:rPr lang="en-US" altLang="en-US" sz="2400" b="1">
                <a:solidFill>
                  <a:srgbClr val="191919"/>
                </a:solidFill>
                <a:latin typeface="Times New Roman" panose="02020603050405020304" pitchFamily="18" charset="0"/>
                <a:cs typeface="Times New Roman" panose="02020603050405020304" pitchFamily="18" charset="0"/>
              </a:rPr>
              <a:t>Quy trình thực hiện: </a:t>
            </a:r>
            <a:r>
              <a:rPr lang="en-US" altLang="en-US" sz="2400">
                <a:solidFill>
                  <a:srgbClr val="191919"/>
                </a:solidFill>
                <a:latin typeface="Times New Roman" panose="02020603050405020304" pitchFamily="18" charset="0"/>
                <a:cs typeface="Times New Roman" panose="02020603050405020304" pitchFamily="18" charset="0"/>
              </a:rPr>
              <a:t>tập hợp tất cả chênh lệch đánh giá lại vào TK 4131, đưa vào bên có 4131 nếu lãi (1a) hoặc bên nợ 4131 nếu lỗ (1b)</a:t>
            </a:r>
          </a:p>
          <a:p>
            <a:pPr>
              <a:lnSpc>
                <a:spcPct val="101000"/>
              </a:lnSpc>
              <a:spcBef>
                <a:spcPts val="1200"/>
              </a:spcBef>
              <a:buNone/>
            </a:pPr>
            <a:r>
              <a:rPr lang="en-US" altLang="en-US" sz="2400">
                <a:solidFill>
                  <a:srgbClr val="191919"/>
                </a:solidFill>
                <a:latin typeface="Times New Roman" panose="02020603050405020304" pitchFamily="18" charset="0"/>
                <a:cs typeface="Times New Roman" panose="02020603050405020304" pitchFamily="18" charset="0"/>
              </a:rPr>
              <a:t> </a:t>
            </a:r>
            <a:r>
              <a:rPr lang="en-US" altLang="en-US" sz="2400" b="1">
                <a:solidFill>
                  <a:srgbClr val="0000FF"/>
                </a:solidFill>
                <a:latin typeface="Times New Roman" panose="02020603050405020304" pitchFamily="18" charset="0"/>
                <a:cs typeface="Times New Roman" panose="02020603050405020304" pitchFamily="18" charset="0"/>
              </a:rPr>
              <a:t>Sau đó xem xét số PSN và PSC của 4131:</a:t>
            </a:r>
            <a:endParaRPr lang="en-US" altLang="en-US" sz="2400">
              <a:solidFill>
                <a:srgbClr val="191919"/>
              </a:solidFill>
              <a:latin typeface="Times New Roman" panose="02020603050405020304" pitchFamily="18" charset="0"/>
              <a:cs typeface="Times New Roman" panose="02020603050405020304" pitchFamily="18" charset="0"/>
            </a:endParaRPr>
          </a:p>
          <a:p>
            <a:pPr>
              <a:lnSpc>
                <a:spcPts val="750"/>
              </a:lnSpc>
              <a:spcBef>
                <a:spcPts val="1200"/>
              </a:spcBef>
              <a:buSzPct val="86000"/>
            </a:pPr>
            <a:r>
              <a:rPr lang="en-US" altLang="en-US" sz="2400">
                <a:solidFill>
                  <a:srgbClr val="191919"/>
                </a:solidFill>
                <a:latin typeface="Times New Roman" panose="02020603050405020304" pitchFamily="18" charset="0"/>
                <a:cs typeface="Times New Roman" panose="02020603050405020304" pitchFamily="18" charset="0"/>
              </a:rPr>
              <a:t>PSN &gt; PSC  Nợ TK 635 (lỗ tỷ giá) Có TK 4131 (2b)</a:t>
            </a:r>
          </a:p>
          <a:p>
            <a:pPr>
              <a:spcBef>
                <a:spcPts val="1200"/>
              </a:spcBef>
              <a:buSzPct val="86000"/>
            </a:pPr>
            <a:r>
              <a:rPr lang="en-US" altLang="en-US" sz="2400">
                <a:solidFill>
                  <a:srgbClr val="191919"/>
                </a:solidFill>
                <a:latin typeface="Times New Roman" panose="02020603050405020304" pitchFamily="18" charset="0"/>
                <a:cs typeface="Times New Roman" panose="02020603050405020304" pitchFamily="18" charset="0"/>
              </a:rPr>
              <a:t>PSN &lt; PSC  Nợ TK 4131 Có TK 515 (lãi tỷ giá) (2a)</a:t>
            </a:r>
          </a:p>
        </p:txBody>
      </p:sp>
    </p:spTree>
    <p:extLst>
      <p:ext uri="{BB962C8B-B14F-4D97-AF65-F5344CB8AC3E}">
        <p14:creationId xmlns:p14="http://schemas.microsoft.com/office/powerpoint/2010/main" val="470733629"/>
      </p:ext>
    </p:extLst>
  </p:cSld>
  <p:clrMapOvr>
    <a:masterClrMapping/>
  </p:clrMapOvr>
  <p:transition spd="slow">
    <p:split orient="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44"/>
          <p:cNvSpPr txBox="1"/>
          <p:nvPr/>
        </p:nvSpPr>
        <p:spPr>
          <a:xfrm>
            <a:off x="3063876" y="1379538"/>
            <a:ext cx="6696075" cy="381000"/>
          </a:xfrm>
          <a:prstGeom prst="rect">
            <a:avLst/>
          </a:prstGeom>
        </p:spPr>
        <p:txBody>
          <a:bodyPr lIns="0" tIns="26034" rIns="0" bIns="0">
            <a:spAutoFit/>
          </a:bodyPr>
          <a:lstStyle/>
          <a:p>
            <a:pPr marL="12700">
              <a:spcBef>
                <a:spcPts val="204"/>
              </a:spcBef>
              <a:defRPr/>
            </a:pPr>
            <a:r>
              <a:rPr sz="2300" b="1" spc="5" dirty="0">
                <a:solidFill>
                  <a:srgbClr val="FF0000"/>
                </a:solidFill>
                <a:latin typeface="Times New Roman" panose="02020603050405020304" pitchFamily="18" charset="0"/>
                <a:cs typeface="Times New Roman" panose="02020603050405020304" pitchFamily="18" charset="0"/>
              </a:rPr>
              <a:t>Kế toán </a:t>
            </a:r>
            <a:r>
              <a:rPr sz="2300" b="1" spc="10" dirty="0">
                <a:solidFill>
                  <a:srgbClr val="FF0000"/>
                </a:solidFill>
                <a:latin typeface="Times New Roman" panose="02020603050405020304" pitchFamily="18" charset="0"/>
                <a:cs typeface="Times New Roman" panose="02020603050405020304" pitchFamily="18" charset="0"/>
              </a:rPr>
              <a:t>chênh </a:t>
            </a:r>
            <a:r>
              <a:rPr sz="2300" b="1" spc="5" dirty="0">
                <a:solidFill>
                  <a:srgbClr val="FF0000"/>
                </a:solidFill>
                <a:latin typeface="Times New Roman" panose="02020603050405020304" pitchFamily="18" charset="0"/>
                <a:cs typeface="Times New Roman" panose="02020603050405020304" pitchFamily="18" charset="0"/>
              </a:rPr>
              <a:t>lệch TGHĐ </a:t>
            </a:r>
            <a:r>
              <a:rPr lang="en-US" sz="2300" b="1" spc="5" dirty="0" err="1">
                <a:solidFill>
                  <a:srgbClr val="FF0000"/>
                </a:solidFill>
                <a:latin typeface="Times New Roman" panose="02020603050405020304" pitchFamily="18" charset="0"/>
                <a:cs typeface="Times New Roman" panose="02020603050405020304" pitchFamily="18" charset="0"/>
              </a:rPr>
              <a:t>tại</a:t>
            </a:r>
            <a:r>
              <a:rPr lang="en-US" sz="2300" b="1" spc="5" dirty="0">
                <a:solidFill>
                  <a:srgbClr val="FF0000"/>
                </a:solidFill>
                <a:latin typeface="Times New Roman" panose="02020603050405020304" pitchFamily="18" charset="0"/>
                <a:cs typeface="Times New Roman" panose="02020603050405020304" pitchFamily="18" charset="0"/>
              </a:rPr>
              <a:t> </a:t>
            </a:r>
            <a:r>
              <a:rPr lang="en-US" sz="2300" b="1" spc="5" dirty="0" err="1">
                <a:solidFill>
                  <a:srgbClr val="FF0000"/>
                </a:solidFill>
                <a:latin typeface="Times New Roman" panose="02020603050405020304" pitchFamily="18" charset="0"/>
                <a:cs typeface="Times New Roman" panose="02020603050405020304" pitchFamily="18" charset="0"/>
              </a:rPr>
              <a:t>thời</a:t>
            </a:r>
            <a:r>
              <a:rPr lang="en-US" sz="2300" b="1" spc="5" dirty="0">
                <a:solidFill>
                  <a:srgbClr val="FF0000"/>
                </a:solidFill>
                <a:latin typeface="Times New Roman" panose="02020603050405020304" pitchFamily="18" charset="0"/>
                <a:cs typeface="Times New Roman" panose="02020603050405020304" pitchFamily="18" charset="0"/>
              </a:rPr>
              <a:t> </a:t>
            </a:r>
            <a:r>
              <a:rPr lang="en-US" sz="2300" b="1" spc="5" dirty="0" err="1">
                <a:solidFill>
                  <a:srgbClr val="FF0000"/>
                </a:solidFill>
                <a:latin typeface="Times New Roman" panose="02020603050405020304" pitchFamily="18" charset="0"/>
                <a:cs typeface="Times New Roman" panose="02020603050405020304" pitchFamily="18" charset="0"/>
              </a:rPr>
              <a:t>điểm</a:t>
            </a:r>
            <a:r>
              <a:rPr lang="en-US" sz="2300" b="1" spc="5" dirty="0">
                <a:solidFill>
                  <a:srgbClr val="FF0000"/>
                </a:solidFill>
                <a:latin typeface="Times New Roman" panose="02020603050405020304" pitchFamily="18" charset="0"/>
                <a:cs typeface="Times New Roman" panose="02020603050405020304" pitchFamily="18" charset="0"/>
              </a:rPr>
              <a:t> </a:t>
            </a:r>
            <a:r>
              <a:rPr lang="en-US" sz="2300" b="1" spc="5" dirty="0" err="1">
                <a:solidFill>
                  <a:srgbClr val="FF0000"/>
                </a:solidFill>
                <a:latin typeface="Times New Roman" panose="02020603050405020304" pitchFamily="18" charset="0"/>
                <a:cs typeface="Times New Roman" panose="02020603050405020304" pitchFamily="18" charset="0"/>
              </a:rPr>
              <a:t>lập</a:t>
            </a:r>
            <a:r>
              <a:rPr lang="en-US" sz="2300" b="1" spc="5" dirty="0">
                <a:solidFill>
                  <a:srgbClr val="FF0000"/>
                </a:solidFill>
                <a:latin typeface="Times New Roman" panose="02020603050405020304" pitchFamily="18" charset="0"/>
                <a:cs typeface="Times New Roman" panose="02020603050405020304" pitchFamily="18" charset="0"/>
              </a:rPr>
              <a:t> BCTC</a:t>
            </a:r>
            <a:endParaRPr lang="en-US" sz="2300" dirty="0">
              <a:solidFill>
                <a:srgbClr val="FF0000"/>
              </a:solidFill>
              <a:latin typeface="Times New Roman" panose="02020603050405020304" pitchFamily="18" charset="0"/>
              <a:cs typeface="Times New Roman" panose="02020603050405020304" pitchFamily="18" charset="0"/>
            </a:endParaRPr>
          </a:p>
        </p:txBody>
      </p:sp>
      <p:grpSp>
        <p:nvGrpSpPr>
          <p:cNvPr id="43011" name="Group 39"/>
          <p:cNvGrpSpPr>
            <a:grpSpLocks/>
          </p:cNvGrpSpPr>
          <p:nvPr/>
        </p:nvGrpSpPr>
        <p:grpSpPr bwMode="auto">
          <a:xfrm>
            <a:off x="2252663" y="2133601"/>
            <a:ext cx="8170862" cy="2530475"/>
            <a:chOff x="-48" y="1008"/>
            <a:chExt cx="5904" cy="1594"/>
          </a:xfrm>
        </p:grpSpPr>
        <p:grpSp>
          <p:nvGrpSpPr>
            <p:cNvPr id="43013" name="Group 8"/>
            <p:cNvGrpSpPr>
              <a:grpSpLocks/>
            </p:cNvGrpSpPr>
            <p:nvPr/>
          </p:nvGrpSpPr>
          <p:grpSpPr bwMode="auto">
            <a:xfrm>
              <a:off x="1248" y="1658"/>
              <a:ext cx="1536" cy="454"/>
              <a:chOff x="1056" y="746"/>
              <a:chExt cx="1536" cy="454"/>
            </a:xfrm>
          </p:grpSpPr>
          <p:sp>
            <p:nvSpPr>
              <p:cNvPr id="43039" name="Text Box 101"/>
              <p:cNvSpPr txBox="1">
                <a:spLocks noChangeArrowheads="1"/>
              </p:cNvSpPr>
              <p:nvPr/>
            </p:nvSpPr>
            <p:spPr bwMode="auto">
              <a:xfrm>
                <a:off x="1089" y="746"/>
                <a:ext cx="1470" cy="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a:solidFill>
                      <a:srgbClr val="191919"/>
                    </a:solidFill>
                    <a:latin typeface="Times New Roman" panose="02020603050405020304" pitchFamily="18" charset="0"/>
                    <a:cs typeface="Times New Roman" panose="02020603050405020304" pitchFamily="18" charset="0"/>
                  </a:rPr>
                  <a:t>(1a) Phát sinh lãi tỷ giá hối đoái</a:t>
                </a:r>
              </a:p>
            </p:txBody>
          </p:sp>
          <p:sp>
            <p:nvSpPr>
              <p:cNvPr id="43040" name="Line 11"/>
              <p:cNvSpPr>
                <a:spLocks noChangeShapeType="1"/>
              </p:cNvSpPr>
              <p:nvPr/>
            </p:nvSpPr>
            <p:spPr bwMode="auto">
              <a:xfrm>
                <a:off x="1056" y="1200"/>
                <a:ext cx="1536"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nvGrpSpPr>
            <p:cNvPr id="43014" name="Group 38"/>
            <p:cNvGrpSpPr>
              <a:grpSpLocks/>
            </p:cNvGrpSpPr>
            <p:nvPr/>
          </p:nvGrpSpPr>
          <p:grpSpPr bwMode="auto">
            <a:xfrm>
              <a:off x="-48" y="1008"/>
              <a:ext cx="5904" cy="1594"/>
              <a:chOff x="-48" y="998"/>
              <a:chExt cx="5904" cy="1594"/>
            </a:xfrm>
          </p:grpSpPr>
          <p:sp>
            <p:nvSpPr>
              <p:cNvPr id="43015" name="Line 33"/>
              <p:cNvSpPr>
                <a:spLocks noChangeShapeType="1"/>
              </p:cNvSpPr>
              <p:nvPr/>
            </p:nvSpPr>
            <p:spPr bwMode="auto">
              <a:xfrm flipH="1">
                <a:off x="4464" y="2100"/>
                <a:ext cx="816"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43016" name="Rectangle 35"/>
              <p:cNvSpPr>
                <a:spLocks noChangeArrowheads="1"/>
              </p:cNvSpPr>
              <p:nvPr/>
            </p:nvSpPr>
            <p:spPr bwMode="auto">
              <a:xfrm>
                <a:off x="4497" y="1740"/>
                <a:ext cx="768" cy="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a:solidFill>
                      <a:srgbClr val="191919"/>
                    </a:solidFill>
                    <a:latin typeface="Times New Roman" panose="02020603050405020304" pitchFamily="18" charset="0"/>
                    <a:cs typeface="Times New Roman" panose="02020603050405020304" pitchFamily="18" charset="0"/>
                  </a:rPr>
                  <a:t>(2b)</a:t>
                </a:r>
                <a:endParaRPr lang="en-GB" altLang="en-US" sz="2000">
                  <a:solidFill>
                    <a:srgbClr val="191919"/>
                  </a:solidFill>
                  <a:latin typeface="Times New Roman" panose="02020603050405020304" pitchFamily="18" charset="0"/>
                  <a:cs typeface="Times New Roman" panose="02020603050405020304" pitchFamily="18" charset="0"/>
                </a:endParaRPr>
              </a:p>
            </p:txBody>
          </p:sp>
          <p:grpSp>
            <p:nvGrpSpPr>
              <p:cNvPr id="43017" name="Group 37"/>
              <p:cNvGrpSpPr>
                <a:grpSpLocks/>
              </p:cNvGrpSpPr>
              <p:nvPr/>
            </p:nvGrpSpPr>
            <p:grpSpPr bwMode="auto">
              <a:xfrm>
                <a:off x="-48" y="998"/>
                <a:ext cx="5904" cy="1594"/>
                <a:chOff x="-48" y="566"/>
                <a:chExt cx="5904" cy="1594"/>
              </a:xfrm>
            </p:grpSpPr>
            <p:grpSp>
              <p:nvGrpSpPr>
                <p:cNvPr id="43018" name="Group 3"/>
                <p:cNvGrpSpPr>
                  <a:grpSpLocks/>
                </p:cNvGrpSpPr>
                <p:nvPr/>
              </p:nvGrpSpPr>
              <p:grpSpPr bwMode="auto">
                <a:xfrm>
                  <a:off x="864" y="777"/>
                  <a:ext cx="1008" cy="1383"/>
                  <a:chOff x="336" y="441"/>
                  <a:chExt cx="1008" cy="1383"/>
                </a:xfrm>
              </p:grpSpPr>
              <p:sp>
                <p:nvSpPr>
                  <p:cNvPr id="43036" name="Line 111"/>
                  <p:cNvSpPr>
                    <a:spLocks noChangeShapeType="1"/>
                  </p:cNvSpPr>
                  <p:nvPr/>
                </p:nvSpPr>
                <p:spPr bwMode="auto">
                  <a:xfrm>
                    <a:off x="336" y="720"/>
                    <a:ext cx="768"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3037" name="Line 112"/>
                  <p:cNvSpPr>
                    <a:spLocks noChangeShapeType="1"/>
                  </p:cNvSpPr>
                  <p:nvPr/>
                </p:nvSpPr>
                <p:spPr bwMode="auto">
                  <a:xfrm>
                    <a:off x="672" y="720"/>
                    <a:ext cx="0" cy="1104"/>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3038" name="Text Box 113"/>
                  <p:cNvSpPr txBox="1">
                    <a:spLocks noChangeArrowheads="1"/>
                  </p:cNvSpPr>
                  <p:nvPr/>
                </p:nvSpPr>
                <p:spPr bwMode="auto">
                  <a:xfrm>
                    <a:off x="336" y="441"/>
                    <a:ext cx="1008"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50000"/>
                      </a:spcBef>
                      <a:buFontTx/>
                      <a:buNone/>
                    </a:pPr>
                    <a:r>
                      <a:rPr lang="en-US" altLang="en-US" sz="2000" b="1">
                        <a:solidFill>
                          <a:srgbClr val="191919"/>
                        </a:solidFill>
                        <a:latin typeface="Times New Roman" panose="02020603050405020304" pitchFamily="18" charset="0"/>
                        <a:cs typeface="Times New Roman" panose="02020603050405020304" pitchFamily="18" charset="0"/>
                      </a:rPr>
                      <a:t>TK 4131</a:t>
                    </a:r>
                  </a:p>
                </p:txBody>
              </p:sp>
            </p:grpSp>
            <p:grpSp>
              <p:nvGrpSpPr>
                <p:cNvPr id="43019" name="Group 12"/>
                <p:cNvGrpSpPr>
                  <a:grpSpLocks/>
                </p:cNvGrpSpPr>
                <p:nvPr/>
              </p:nvGrpSpPr>
              <p:grpSpPr bwMode="auto">
                <a:xfrm>
                  <a:off x="4080" y="768"/>
                  <a:ext cx="864" cy="1383"/>
                  <a:chOff x="336" y="441"/>
                  <a:chExt cx="864" cy="1383"/>
                </a:xfrm>
              </p:grpSpPr>
              <p:sp>
                <p:nvSpPr>
                  <p:cNvPr id="43033" name="Line 111"/>
                  <p:cNvSpPr>
                    <a:spLocks noChangeShapeType="1"/>
                  </p:cNvSpPr>
                  <p:nvPr/>
                </p:nvSpPr>
                <p:spPr bwMode="auto">
                  <a:xfrm>
                    <a:off x="336" y="720"/>
                    <a:ext cx="768"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3034" name="Line 112"/>
                  <p:cNvSpPr>
                    <a:spLocks noChangeShapeType="1"/>
                  </p:cNvSpPr>
                  <p:nvPr/>
                </p:nvSpPr>
                <p:spPr bwMode="auto">
                  <a:xfrm>
                    <a:off x="672" y="720"/>
                    <a:ext cx="0" cy="1104"/>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3035" name="Text Box 113"/>
                  <p:cNvSpPr txBox="1">
                    <a:spLocks noChangeArrowheads="1"/>
                  </p:cNvSpPr>
                  <p:nvPr/>
                </p:nvSpPr>
                <p:spPr bwMode="auto">
                  <a:xfrm>
                    <a:off x="336" y="441"/>
                    <a:ext cx="864"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50000"/>
                      </a:spcBef>
                      <a:buFontTx/>
                      <a:buNone/>
                    </a:pPr>
                    <a:r>
                      <a:rPr lang="en-US" altLang="en-US" sz="2000" b="1">
                        <a:solidFill>
                          <a:srgbClr val="191919"/>
                        </a:solidFill>
                        <a:latin typeface="Times New Roman" panose="02020603050405020304" pitchFamily="18" charset="0"/>
                        <a:cs typeface="Times New Roman" panose="02020603050405020304" pitchFamily="18" charset="0"/>
                      </a:rPr>
                      <a:t>TK4131</a:t>
                    </a:r>
                  </a:p>
                </p:txBody>
              </p:sp>
            </p:grpSp>
            <p:grpSp>
              <p:nvGrpSpPr>
                <p:cNvPr id="43020" name="Group 16"/>
                <p:cNvGrpSpPr>
                  <a:grpSpLocks/>
                </p:cNvGrpSpPr>
                <p:nvPr/>
              </p:nvGrpSpPr>
              <p:grpSpPr bwMode="auto">
                <a:xfrm>
                  <a:off x="4992" y="768"/>
                  <a:ext cx="864" cy="1383"/>
                  <a:chOff x="336" y="441"/>
                  <a:chExt cx="864" cy="1383"/>
                </a:xfrm>
              </p:grpSpPr>
              <p:sp>
                <p:nvSpPr>
                  <p:cNvPr id="43030" name="Line 111"/>
                  <p:cNvSpPr>
                    <a:spLocks noChangeShapeType="1"/>
                  </p:cNvSpPr>
                  <p:nvPr/>
                </p:nvSpPr>
                <p:spPr bwMode="auto">
                  <a:xfrm>
                    <a:off x="336" y="720"/>
                    <a:ext cx="768"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3031" name="Line 112"/>
                  <p:cNvSpPr>
                    <a:spLocks noChangeShapeType="1"/>
                  </p:cNvSpPr>
                  <p:nvPr/>
                </p:nvSpPr>
                <p:spPr bwMode="auto">
                  <a:xfrm>
                    <a:off x="672" y="720"/>
                    <a:ext cx="0" cy="1104"/>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3032" name="Text Box 113"/>
                  <p:cNvSpPr txBox="1">
                    <a:spLocks noChangeArrowheads="1"/>
                  </p:cNvSpPr>
                  <p:nvPr/>
                </p:nvSpPr>
                <p:spPr bwMode="auto">
                  <a:xfrm>
                    <a:off x="336" y="441"/>
                    <a:ext cx="864"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50000"/>
                      </a:spcBef>
                      <a:buFontTx/>
                      <a:buNone/>
                    </a:pPr>
                    <a:r>
                      <a:rPr lang="en-US" altLang="en-US" sz="2000" b="1">
                        <a:solidFill>
                          <a:srgbClr val="191919"/>
                        </a:solidFill>
                        <a:latin typeface="Times New Roman" panose="02020603050405020304" pitchFamily="18" charset="0"/>
                        <a:cs typeface="Times New Roman" panose="02020603050405020304" pitchFamily="18" charset="0"/>
                      </a:rPr>
                      <a:t>TK 635</a:t>
                    </a:r>
                  </a:p>
                </p:txBody>
              </p:sp>
            </p:grpSp>
            <p:sp>
              <p:nvSpPr>
                <p:cNvPr id="43021" name="Line 111"/>
                <p:cNvSpPr>
                  <a:spLocks noChangeShapeType="1"/>
                </p:cNvSpPr>
                <p:nvPr/>
              </p:nvSpPr>
              <p:spPr bwMode="auto">
                <a:xfrm>
                  <a:off x="-48" y="1056"/>
                  <a:ext cx="768"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3022" name="Line 112"/>
                <p:cNvSpPr>
                  <a:spLocks noChangeShapeType="1"/>
                </p:cNvSpPr>
                <p:nvPr/>
              </p:nvSpPr>
              <p:spPr bwMode="auto">
                <a:xfrm>
                  <a:off x="288" y="1056"/>
                  <a:ext cx="0" cy="1104"/>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3023" name="Text Box 113"/>
                <p:cNvSpPr txBox="1">
                  <a:spLocks noChangeArrowheads="1"/>
                </p:cNvSpPr>
                <p:nvPr/>
              </p:nvSpPr>
              <p:spPr bwMode="auto">
                <a:xfrm>
                  <a:off x="-48" y="777"/>
                  <a:ext cx="864"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50000"/>
                    </a:spcBef>
                    <a:buFontTx/>
                    <a:buNone/>
                  </a:pPr>
                  <a:r>
                    <a:rPr lang="en-US" altLang="en-US" sz="2000" b="1">
                      <a:solidFill>
                        <a:srgbClr val="191919"/>
                      </a:solidFill>
                      <a:latin typeface="Times New Roman" panose="02020603050405020304" pitchFamily="18" charset="0"/>
                      <a:cs typeface="Times New Roman" panose="02020603050405020304" pitchFamily="18" charset="0"/>
                    </a:rPr>
                    <a:t>TK 515</a:t>
                  </a:r>
                </a:p>
              </p:txBody>
            </p:sp>
            <p:sp>
              <p:nvSpPr>
                <p:cNvPr id="43024" name="Line 27"/>
                <p:cNvSpPr>
                  <a:spLocks noChangeShapeType="1"/>
                </p:cNvSpPr>
                <p:nvPr/>
              </p:nvSpPr>
              <p:spPr bwMode="auto">
                <a:xfrm flipH="1">
                  <a:off x="2976" y="1668"/>
                  <a:ext cx="1296"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43025" name="Text Box 35"/>
                <p:cNvSpPr txBox="1">
                  <a:spLocks noChangeArrowheads="1"/>
                </p:cNvSpPr>
                <p:nvPr/>
              </p:nvSpPr>
              <p:spPr bwMode="auto">
                <a:xfrm>
                  <a:off x="1920" y="566"/>
                  <a:ext cx="1893" cy="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25000"/>
                    </a:spcBef>
                    <a:buFontTx/>
                    <a:buNone/>
                  </a:pPr>
                  <a:r>
                    <a:rPr lang="en-US" altLang="en-US" sz="2000" b="1">
                      <a:solidFill>
                        <a:srgbClr val="191919"/>
                      </a:solidFill>
                      <a:latin typeface="Times New Roman" panose="02020603050405020304" pitchFamily="18" charset="0"/>
                      <a:cs typeface="Times New Roman" panose="02020603050405020304" pitchFamily="18" charset="0"/>
                    </a:rPr>
                    <a:t>TK1112,1122,128,228</a:t>
                  </a:r>
                </a:p>
                <a:p>
                  <a:pPr algn="ctr">
                    <a:spcBef>
                      <a:spcPct val="25000"/>
                    </a:spcBef>
                    <a:buFontTx/>
                    <a:buNone/>
                  </a:pPr>
                  <a:r>
                    <a:rPr lang="en-US" altLang="en-US" sz="2000" b="1">
                      <a:solidFill>
                        <a:srgbClr val="191919"/>
                      </a:solidFill>
                      <a:latin typeface="Times New Roman" panose="02020603050405020304" pitchFamily="18" charset="0"/>
                      <a:cs typeface="Times New Roman" panose="02020603050405020304" pitchFamily="18" charset="0"/>
                    </a:rPr>
                    <a:t>131, 331, 341….</a:t>
                  </a:r>
                </a:p>
              </p:txBody>
            </p:sp>
            <p:sp>
              <p:nvSpPr>
                <p:cNvPr id="43026" name="Line 37"/>
                <p:cNvSpPr>
                  <a:spLocks noChangeShapeType="1"/>
                </p:cNvSpPr>
                <p:nvPr/>
              </p:nvSpPr>
              <p:spPr bwMode="auto">
                <a:xfrm>
                  <a:off x="2304" y="1056"/>
                  <a:ext cx="1152" cy="1"/>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3027" name="Line 32"/>
                <p:cNvSpPr>
                  <a:spLocks noChangeShapeType="1"/>
                </p:cNvSpPr>
                <p:nvPr/>
              </p:nvSpPr>
              <p:spPr bwMode="auto">
                <a:xfrm>
                  <a:off x="384" y="1668"/>
                  <a:ext cx="768"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43028" name="Rectangle 34"/>
                <p:cNvSpPr>
                  <a:spLocks noChangeArrowheads="1"/>
                </p:cNvSpPr>
                <p:nvPr/>
              </p:nvSpPr>
              <p:spPr bwMode="auto">
                <a:xfrm>
                  <a:off x="402" y="1287"/>
                  <a:ext cx="768" cy="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a:solidFill>
                        <a:srgbClr val="191919"/>
                      </a:solidFill>
                      <a:latin typeface="Times New Roman" panose="02020603050405020304" pitchFamily="18" charset="0"/>
                      <a:cs typeface="Times New Roman" panose="02020603050405020304" pitchFamily="18" charset="0"/>
                    </a:rPr>
                    <a:t>(2a)</a:t>
                  </a:r>
                  <a:endParaRPr lang="en-GB" altLang="en-US" sz="2000">
                    <a:solidFill>
                      <a:srgbClr val="191919"/>
                    </a:solidFill>
                    <a:latin typeface="Times New Roman" panose="02020603050405020304" pitchFamily="18" charset="0"/>
                    <a:cs typeface="Times New Roman" panose="02020603050405020304" pitchFamily="18" charset="0"/>
                  </a:endParaRPr>
                </a:p>
              </p:txBody>
            </p:sp>
            <p:sp>
              <p:nvSpPr>
                <p:cNvPr id="43029" name="Line 36"/>
                <p:cNvSpPr>
                  <a:spLocks noChangeShapeType="1"/>
                </p:cNvSpPr>
                <p:nvPr/>
              </p:nvSpPr>
              <p:spPr bwMode="auto">
                <a:xfrm>
                  <a:off x="2847" y="1060"/>
                  <a:ext cx="19" cy="1091"/>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grpSp>
      </p:grpSp>
      <p:sp>
        <p:nvSpPr>
          <p:cNvPr id="43012" name="Text Box 101"/>
          <p:cNvSpPr txBox="1">
            <a:spLocks noChangeArrowheads="1"/>
          </p:cNvSpPr>
          <p:nvPr/>
        </p:nvSpPr>
        <p:spPr bwMode="auto">
          <a:xfrm>
            <a:off x="6249988" y="3181351"/>
            <a:ext cx="208121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a:solidFill>
                  <a:srgbClr val="191919"/>
                </a:solidFill>
                <a:latin typeface="Times New Roman" panose="02020603050405020304" pitchFamily="18" charset="0"/>
                <a:cs typeface="Times New Roman" panose="02020603050405020304" pitchFamily="18" charset="0"/>
              </a:rPr>
              <a:t>(1b) Phát sinh lỗ tỷ giá hối đoái</a:t>
            </a:r>
          </a:p>
        </p:txBody>
      </p:sp>
    </p:spTree>
    <p:extLst>
      <p:ext uri="{BB962C8B-B14F-4D97-AF65-F5344CB8AC3E}">
        <p14:creationId xmlns:p14="http://schemas.microsoft.com/office/powerpoint/2010/main" val="180477108"/>
      </p:ext>
    </p:extLst>
  </p:cSld>
  <p:clrMapOvr>
    <a:masterClrMapping/>
  </p:clrMapOvr>
  <p:transition spd="slow">
    <p:randomBar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66988" y="1328738"/>
            <a:ext cx="7434262" cy="584200"/>
          </a:xfrm>
          <a:prstGeom prst="rect">
            <a:avLst/>
          </a:prstGeom>
        </p:spPr>
        <p:txBody>
          <a:bodyPr wrap="none">
            <a:spAutoFit/>
          </a:bodyPr>
          <a:lstStyle/>
          <a:p>
            <a:pPr marL="20955">
              <a:spcBef>
                <a:spcPts val="309"/>
              </a:spcBef>
              <a:defRPr/>
            </a:pPr>
            <a:r>
              <a:rPr lang="vi-VN" sz="3200" b="1" spc="5" dirty="0">
                <a:solidFill>
                  <a:srgbClr val="FF0000"/>
                </a:solidFill>
                <a:latin typeface="Times New Roman" panose="02020603050405020304" pitchFamily="18" charset="0"/>
                <a:cs typeface="Times New Roman" panose="02020603050405020304" pitchFamily="18" charset="0"/>
              </a:rPr>
              <a:t>Chương 1: Kế toán các giao </a:t>
            </a:r>
            <a:r>
              <a:rPr lang="vi-VN" sz="3200" b="1" dirty="0">
                <a:solidFill>
                  <a:srgbClr val="FF0000"/>
                </a:solidFill>
                <a:latin typeface="Times New Roman" panose="02020603050405020304" pitchFamily="18" charset="0"/>
                <a:cs typeface="Times New Roman" panose="02020603050405020304" pitchFamily="18" charset="0"/>
              </a:rPr>
              <a:t>dịch </a:t>
            </a:r>
            <a:r>
              <a:rPr lang="vi-VN" sz="3200" b="1" spc="5" dirty="0">
                <a:solidFill>
                  <a:srgbClr val="FF0000"/>
                </a:solidFill>
                <a:latin typeface="Times New Roman" panose="02020603050405020304" pitchFamily="18" charset="0"/>
                <a:cs typeface="Times New Roman" panose="02020603050405020304" pitchFamily="18" charset="0"/>
              </a:rPr>
              <a:t>ngoại</a:t>
            </a:r>
            <a:r>
              <a:rPr lang="vi-VN" sz="3200" b="1" spc="70" dirty="0">
                <a:solidFill>
                  <a:srgbClr val="FF0000"/>
                </a:solidFill>
                <a:latin typeface="Times New Roman" panose="02020603050405020304" pitchFamily="18" charset="0"/>
                <a:cs typeface="Times New Roman" panose="02020603050405020304" pitchFamily="18" charset="0"/>
              </a:rPr>
              <a:t> </a:t>
            </a:r>
            <a:r>
              <a:rPr lang="vi-VN" sz="3200" b="1" spc="5" dirty="0">
                <a:solidFill>
                  <a:srgbClr val="FF0000"/>
                </a:solidFill>
                <a:latin typeface="Times New Roman" panose="02020603050405020304" pitchFamily="18" charset="0"/>
                <a:cs typeface="Times New Roman" panose="02020603050405020304" pitchFamily="18" charset="0"/>
              </a:rPr>
              <a:t>tệ</a:t>
            </a:r>
            <a:endParaRPr lang="vi-VN" sz="3200" b="1" dirty="0">
              <a:solidFill>
                <a:srgbClr val="FF0000"/>
              </a:solidFill>
              <a:latin typeface="Times New Roman" panose="02020603050405020304" pitchFamily="18" charset="0"/>
              <a:cs typeface="Times New Roman" panose="02020603050405020304" pitchFamily="18" charset="0"/>
            </a:endParaRPr>
          </a:p>
        </p:txBody>
      </p:sp>
      <p:sp>
        <p:nvSpPr>
          <p:cNvPr id="44035" name="Rectangle 5"/>
          <p:cNvSpPr>
            <a:spLocks noChangeArrowheads="1"/>
          </p:cNvSpPr>
          <p:nvPr/>
        </p:nvSpPr>
        <p:spPr bwMode="auto">
          <a:xfrm>
            <a:off x="2471738" y="2640013"/>
            <a:ext cx="752951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b="1">
                <a:solidFill>
                  <a:srgbClr val="0070C0"/>
                </a:solidFill>
                <a:latin typeface="Times New Roman" panose="02020603050405020304" pitchFamily="18" charset="0"/>
                <a:cs typeface="Times New Roman" panose="02020603050405020304" pitchFamily="18" charset="0"/>
              </a:rPr>
              <a:t>KẾ TOÁN NHẬP KHẨU, XUẤT KHẨU</a:t>
            </a:r>
            <a:endParaRPr lang="vi-VN" altLang="en-US" b="1">
              <a:solidFill>
                <a:srgbClr val="0070C0"/>
              </a:solidFill>
              <a:latin typeface="Times New Roman" panose="02020603050405020304" pitchFamily="18" charset="0"/>
              <a:cs typeface="Times New Roman" panose="02020603050405020304" pitchFamily="18" charset="0"/>
            </a:endParaRPr>
          </a:p>
        </p:txBody>
      </p:sp>
      <p:pic>
        <p:nvPicPr>
          <p:cNvPr id="44036" name="Picture 4" descr="Kinh doanh nhập khẩu là gì? Tất tần tật về ngành kinh doanh xuất nhập khẩu"/>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32400" y="3536950"/>
            <a:ext cx="3811588" cy="190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41009702"/>
      </p:ext>
    </p:extLst>
  </p:cSld>
  <p:clrMapOvr>
    <a:masterClrMapping/>
  </p:clrMapOvr>
  <p:transition spd="slow">
    <p:push dir="u"/>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154489" y="800101"/>
            <a:ext cx="4471987" cy="461963"/>
          </a:xfrm>
          <a:prstGeom prst="rect">
            <a:avLst/>
          </a:prstGeom>
        </p:spPr>
        <p:txBody>
          <a:bodyPr wrap="none">
            <a:spAutoFit/>
          </a:bodyPr>
          <a:lstStyle/>
          <a:p>
            <a:pPr>
              <a:defRPr/>
            </a:pPr>
            <a:r>
              <a:rPr lang="en-US" sz="2400" b="1" spc="-10" dirty="0">
                <a:solidFill>
                  <a:srgbClr val="FF0000"/>
                </a:solidFill>
                <a:latin typeface="Times New Roman" panose="02020603050405020304" pitchFamily="18" charset="0"/>
                <a:cs typeface="Times New Roman" panose="02020603050405020304" pitchFamily="18" charset="0"/>
              </a:rPr>
              <a:t>KẾ TOÁN </a:t>
            </a:r>
            <a:r>
              <a:rPr lang="en-US" sz="2400" b="1" spc="-20" dirty="0">
                <a:solidFill>
                  <a:srgbClr val="FF0000"/>
                </a:solidFill>
                <a:latin typeface="Times New Roman" panose="02020603050405020304" pitchFamily="18" charset="0"/>
                <a:cs typeface="Times New Roman" panose="02020603050405020304" pitchFamily="18" charset="0"/>
              </a:rPr>
              <a:t>NHẬP, XUẤT</a:t>
            </a:r>
            <a:r>
              <a:rPr lang="en-US" sz="2400" b="1" spc="-65" dirty="0">
                <a:solidFill>
                  <a:srgbClr val="FF0000"/>
                </a:solidFill>
                <a:latin typeface="Times New Roman" panose="02020603050405020304" pitchFamily="18" charset="0"/>
                <a:cs typeface="Times New Roman" panose="02020603050405020304" pitchFamily="18" charset="0"/>
              </a:rPr>
              <a:t> </a:t>
            </a:r>
            <a:r>
              <a:rPr lang="en-US" sz="2400" b="1" spc="-20" dirty="0">
                <a:solidFill>
                  <a:srgbClr val="FF0000"/>
                </a:solidFill>
                <a:latin typeface="Times New Roman" panose="02020603050405020304" pitchFamily="18" charset="0"/>
                <a:cs typeface="Times New Roman" panose="02020603050405020304" pitchFamily="18" charset="0"/>
              </a:rPr>
              <a:t>KHẨU</a:t>
            </a:r>
            <a:endParaRPr lang="en-US" sz="2400" dirty="0">
              <a:latin typeface="Times New Roman" panose="02020603050405020304" pitchFamily="18" charset="0"/>
              <a:cs typeface="Times New Roman" panose="02020603050405020304" pitchFamily="18" charset="0"/>
            </a:endParaRPr>
          </a:p>
        </p:txBody>
      </p:sp>
      <p:sp>
        <p:nvSpPr>
          <p:cNvPr id="6" name="Rectangle 5"/>
          <p:cNvSpPr/>
          <p:nvPr/>
        </p:nvSpPr>
        <p:spPr>
          <a:xfrm>
            <a:off x="2308225" y="1317626"/>
            <a:ext cx="3913188" cy="460375"/>
          </a:xfrm>
          <a:prstGeom prst="rect">
            <a:avLst/>
          </a:prstGeom>
        </p:spPr>
        <p:txBody>
          <a:bodyPr wrap="none">
            <a:spAutoFit/>
          </a:bodyPr>
          <a:lstStyle/>
          <a:p>
            <a:pPr marL="124460">
              <a:spcBef>
                <a:spcPts val="509"/>
              </a:spcBef>
              <a:defRPr/>
            </a:pPr>
            <a:r>
              <a:rPr lang="en-US" sz="2400" b="1" spc="15" dirty="0" err="1">
                <a:solidFill>
                  <a:srgbClr val="0070C0"/>
                </a:solidFill>
                <a:latin typeface="Times New Roman" panose="02020603050405020304" pitchFamily="18" charset="0"/>
                <a:cs typeface="Times New Roman" panose="02020603050405020304" pitchFamily="18" charset="0"/>
              </a:rPr>
              <a:t>Đặc</a:t>
            </a:r>
            <a:r>
              <a:rPr lang="en-US" sz="2400" b="1" spc="15" dirty="0">
                <a:solidFill>
                  <a:srgbClr val="0070C0"/>
                </a:solidFill>
                <a:latin typeface="Times New Roman" panose="02020603050405020304" pitchFamily="18" charset="0"/>
                <a:cs typeface="Times New Roman" panose="02020603050405020304" pitchFamily="18" charset="0"/>
              </a:rPr>
              <a:t> </a:t>
            </a:r>
            <a:r>
              <a:rPr lang="en-US" sz="2400" b="1" spc="15" dirty="0" err="1">
                <a:solidFill>
                  <a:srgbClr val="0070C0"/>
                </a:solidFill>
                <a:latin typeface="Times New Roman" panose="02020603050405020304" pitchFamily="18" charset="0"/>
                <a:cs typeface="Times New Roman" panose="02020603050405020304" pitchFamily="18" charset="0"/>
              </a:rPr>
              <a:t>điểm</a:t>
            </a:r>
            <a:r>
              <a:rPr lang="en-US" sz="2400" b="1" spc="15" dirty="0">
                <a:solidFill>
                  <a:srgbClr val="0070C0"/>
                </a:solidFill>
                <a:latin typeface="Times New Roman" panose="02020603050405020304" pitchFamily="18" charset="0"/>
                <a:cs typeface="Times New Roman" panose="02020603050405020304" pitchFamily="18" charset="0"/>
              </a:rPr>
              <a:t> </a:t>
            </a:r>
            <a:r>
              <a:rPr lang="en-US" sz="2400" b="1" spc="10" dirty="0" err="1">
                <a:solidFill>
                  <a:srgbClr val="0070C0"/>
                </a:solidFill>
                <a:latin typeface="Times New Roman" panose="02020603050405020304" pitchFamily="18" charset="0"/>
                <a:cs typeface="Times New Roman" panose="02020603050405020304" pitchFamily="18" charset="0"/>
              </a:rPr>
              <a:t>kinh</a:t>
            </a:r>
            <a:r>
              <a:rPr lang="en-US" sz="2400" b="1" spc="10" dirty="0">
                <a:solidFill>
                  <a:srgbClr val="0070C0"/>
                </a:solidFill>
                <a:latin typeface="Times New Roman" panose="02020603050405020304" pitchFamily="18" charset="0"/>
                <a:cs typeface="Times New Roman" panose="02020603050405020304" pitchFamily="18" charset="0"/>
              </a:rPr>
              <a:t> </a:t>
            </a:r>
            <a:r>
              <a:rPr lang="en-US" sz="2400" b="1" spc="15" dirty="0" err="1">
                <a:solidFill>
                  <a:srgbClr val="0070C0"/>
                </a:solidFill>
                <a:latin typeface="Times New Roman" panose="02020603050405020304" pitchFamily="18" charset="0"/>
                <a:cs typeface="Times New Roman" panose="02020603050405020304" pitchFamily="18" charset="0"/>
              </a:rPr>
              <a:t>doanh</a:t>
            </a:r>
            <a:r>
              <a:rPr lang="en-US" sz="2400" b="1" spc="-95" dirty="0">
                <a:solidFill>
                  <a:srgbClr val="0070C0"/>
                </a:solidFill>
                <a:latin typeface="Times New Roman" panose="02020603050405020304" pitchFamily="18" charset="0"/>
                <a:cs typeface="Times New Roman" panose="02020603050405020304" pitchFamily="18" charset="0"/>
              </a:rPr>
              <a:t> </a:t>
            </a:r>
            <a:r>
              <a:rPr lang="en-US" sz="2400" b="1" spc="15" dirty="0">
                <a:solidFill>
                  <a:srgbClr val="0070C0"/>
                </a:solidFill>
                <a:latin typeface="Times New Roman" panose="02020603050405020304" pitchFamily="18" charset="0"/>
                <a:cs typeface="Times New Roman" panose="02020603050405020304" pitchFamily="18" charset="0"/>
              </a:rPr>
              <a:t>XNK</a:t>
            </a:r>
            <a:endParaRPr lang="en-US" sz="2400" dirty="0">
              <a:solidFill>
                <a:srgbClr val="0070C0"/>
              </a:solidFill>
              <a:latin typeface="Times New Roman" panose="02020603050405020304" pitchFamily="18" charset="0"/>
              <a:cs typeface="Times New Roman" panose="02020603050405020304" pitchFamily="18" charset="0"/>
            </a:endParaRPr>
          </a:p>
        </p:txBody>
      </p:sp>
      <p:sp>
        <p:nvSpPr>
          <p:cNvPr id="7" name="Rectangle 6"/>
          <p:cNvSpPr/>
          <p:nvPr/>
        </p:nvSpPr>
        <p:spPr>
          <a:xfrm>
            <a:off x="2308226" y="1817689"/>
            <a:ext cx="7980363" cy="1620837"/>
          </a:xfrm>
          <a:prstGeom prst="rect">
            <a:avLst/>
          </a:prstGeom>
        </p:spPr>
        <p:txBody>
          <a:bodyPr>
            <a:spAutoFit/>
          </a:bodyPr>
          <a:lstStyle/>
          <a:p>
            <a:pPr marL="354965" indent="-342900">
              <a:spcBef>
                <a:spcPts val="285"/>
              </a:spcBef>
              <a:buClr>
                <a:srgbClr val="A4A4A4"/>
              </a:buClr>
              <a:buFont typeface="Wingdings" panose="05000000000000000000" pitchFamily="2" charset="2"/>
              <a:buChar char="v"/>
              <a:tabLst>
                <a:tab pos="93980" algn="l"/>
              </a:tabLst>
              <a:defRPr/>
            </a:pPr>
            <a:r>
              <a:rPr lang="vi-VN" sz="2400" spc="5" dirty="0">
                <a:solidFill>
                  <a:srgbClr val="191919"/>
                </a:solidFill>
                <a:latin typeface="Times New Roman"/>
                <a:cs typeface="Times New Roman"/>
              </a:rPr>
              <a:t>Thời </a:t>
            </a:r>
            <a:r>
              <a:rPr lang="vi-VN" sz="2400" dirty="0">
                <a:solidFill>
                  <a:srgbClr val="191919"/>
                </a:solidFill>
                <a:latin typeface="Times New Roman"/>
                <a:cs typeface="Times New Roman"/>
              </a:rPr>
              <a:t>gian lưu chuyển </a:t>
            </a:r>
            <a:r>
              <a:rPr lang="vi-VN" sz="2400" spc="5" dirty="0">
                <a:solidFill>
                  <a:srgbClr val="191919"/>
                </a:solidFill>
                <a:latin typeface="Times New Roman"/>
                <a:cs typeface="Times New Roman"/>
              </a:rPr>
              <a:t>hàng hóa dài hơn hàng </a:t>
            </a:r>
            <a:r>
              <a:rPr lang="vi-VN" sz="2400" dirty="0">
                <a:solidFill>
                  <a:srgbClr val="191919"/>
                </a:solidFill>
                <a:latin typeface="Times New Roman"/>
                <a:cs typeface="Times New Roman"/>
              </a:rPr>
              <a:t>trong</a:t>
            </a:r>
            <a:r>
              <a:rPr lang="vi-VN" sz="2400" spc="140" dirty="0">
                <a:solidFill>
                  <a:srgbClr val="191919"/>
                </a:solidFill>
                <a:latin typeface="Times New Roman"/>
                <a:cs typeface="Times New Roman"/>
              </a:rPr>
              <a:t> </a:t>
            </a:r>
            <a:r>
              <a:rPr lang="vi-VN" sz="2400" spc="5" dirty="0">
                <a:solidFill>
                  <a:srgbClr val="191919"/>
                </a:solidFill>
                <a:latin typeface="Times New Roman"/>
                <a:cs typeface="Times New Roman"/>
              </a:rPr>
              <a:t>nước</a:t>
            </a:r>
            <a:endParaRPr lang="vi-VN" sz="2400" dirty="0">
              <a:solidFill>
                <a:srgbClr val="191919"/>
              </a:solidFill>
              <a:latin typeface="Times New Roman"/>
              <a:cs typeface="Times New Roman"/>
            </a:endParaRPr>
          </a:p>
          <a:p>
            <a:pPr marL="354965" indent="-342900">
              <a:spcBef>
                <a:spcPts val="215"/>
              </a:spcBef>
              <a:buClr>
                <a:srgbClr val="A4A4A4"/>
              </a:buClr>
              <a:buFont typeface="Wingdings" panose="05000000000000000000" pitchFamily="2" charset="2"/>
              <a:buChar char="v"/>
              <a:tabLst>
                <a:tab pos="93980" algn="l"/>
              </a:tabLst>
              <a:defRPr/>
            </a:pPr>
            <a:r>
              <a:rPr lang="vi-VN" sz="2400" spc="5" dirty="0">
                <a:solidFill>
                  <a:srgbClr val="191919"/>
                </a:solidFill>
                <a:latin typeface="Times New Roman"/>
                <a:cs typeface="Times New Roman"/>
              </a:rPr>
              <a:t>Cách </a:t>
            </a:r>
            <a:r>
              <a:rPr lang="vi-VN" sz="2400" dirty="0">
                <a:solidFill>
                  <a:srgbClr val="191919"/>
                </a:solidFill>
                <a:latin typeface="Times New Roman"/>
                <a:cs typeface="Times New Roman"/>
              </a:rPr>
              <a:t>tiến</a:t>
            </a:r>
            <a:r>
              <a:rPr lang="vi-VN" sz="2400" spc="30" dirty="0">
                <a:solidFill>
                  <a:srgbClr val="191919"/>
                </a:solidFill>
                <a:latin typeface="Times New Roman"/>
                <a:cs typeface="Times New Roman"/>
              </a:rPr>
              <a:t> </a:t>
            </a:r>
            <a:r>
              <a:rPr lang="vi-VN" sz="2400" spc="5" dirty="0">
                <a:solidFill>
                  <a:srgbClr val="191919"/>
                </a:solidFill>
                <a:latin typeface="Times New Roman"/>
                <a:cs typeface="Times New Roman"/>
              </a:rPr>
              <a:t>hành:</a:t>
            </a:r>
            <a:endParaRPr lang="vi-VN" sz="2400" dirty="0">
              <a:solidFill>
                <a:srgbClr val="191919"/>
              </a:solidFill>
              <a:latin typeface="Times New Roman"/>
              <a:cs typeface="Times New Roman"/>
            </a:endParaRPr>
          </a:p>
          <a:p>
            <a:pPr marL="200025" lvl="1" indent="-72390">
              <a:spcBef>
                <a:spcPts val="75"/>
              </a:spcBef>
              <a:buFont typeface="Arial"/>
              <a:buChar char=""/>
              <a:tabLst>
                <a:tab pos="200660" algn="l"/>
              </a:tabLst>
              <a:defRPr/>
            </a:pPr>
            <a:r>
              <a:rPr lang="vi-VN" sz="2400" b="1" spc="-10" dirty="0">
                <a:solidFill>
                  <a:srgbClr val="191919"/>
                </a:solidFill>
                <a:latin typeface="Times New Roman"/>
                <a:cs typeface="Times New Roman"/>
              </a:rPr>
              <a:t>Trực </a:t>
            </a:r>
            <a:r>
              <a:rPr lang="vi-VN" sz="2400" b="1" spc="5" dirty="0">
                <a:solidFill>
                  <a:srgbClr val="191919"/>
                </a:solidFill>
                <a:latin typeface="Times New Roman"/>
                <a:cs typeface="Times New Roman"/>
              </a:rPr>
              <a:t>tiếp: </a:t>
            </a:r>
            <a:r>
              <a:rPr lang="vi-VN" sz="2400" spc="5" dirty="0">
                <a:solidFill>
                  <a:srgbClr val="191919"/>
                </a:solidFill>
                <a:latin typeface="Times New Roman"/>
                <a:cs typeface="Times New Roman"/>
              </a:rPr>
              <a:t>tự thực</a:t>
            </a:r>
            <a:r>
              <a:rPr lang="vi-VN" sz="2400" spc="30" dirty="0">
                <a:solidFill>
                  <a:srgbClr val="191919"/>
                </a:solidFill>
                <a:latin typeface="Times New Roman"/>
                <a:cs typeface="Times New Roman"/>
              </a:rPr>
              <a:t> </a:t>
            </a:r>
            <a:r>
              <a:rPr lang="vi-VN" sz="2400" dirty="0">
                <a:solidFill>
                  <a:srgbClr val="191919"/>
                </a:solidFill>
                <a:latin typeface="Times New Roman"/>
                <a:cs typeface="Times New Roman"/>
              </a:rPr>
              <a:t>hiện</a:t>
            </a:r>
          </a:p>
          <a:p>
            <a:pPr marL="200025" lvl="1" indent="-72390">
              <a:spcBef>
                <a:spcPts val="80"/>
              </a:spcBef>
              <a:buFont typeface="Arial"/>
              <a:buChar char=""/>
              <a:tabLst>
                <a:tab pos="200660" algn="l"/>
              </a:tabLst>
              <a:defRPr/>
            </a:pPr>
            <a:r>
              <a:rPr lang="vi-VN" sz="2400" b="1" spc="5" dirty="0">
                <a:solidFill>
                  <a:srgbClr val="191919"/>
                </a:solidFill>
                <a:latin typeface="Times New Roman"/>
                <a:cs typeface="Times New Roman"/>
              </a:rPr>
              <a:t>Ủy thác: </a:t>
            </a:r>
            <a:r>
              <a:rPr lang="vi-VN" sz="2400" spc="5" dirty="0">
                <a:solidFill>
                  <a:srgbClr val="191919"/>
                </a:solidFill>
                <a:latin typeface="Times New Roman"/>
                <a:cs typeface="Times New Roman"/>
              </a:rPr>
              <a:t>trả phí ủy thác để bên thứ 3 thực</a:t>
            </a:r>
            <a:r>
              <a:rPr lang="vi-VN" sz="2400" spc="25" dirty="0">
                <a:solidFill>
                  <a:srgbClr val="191919"/>
                </a:solidFill>
                <a:latin typeface="Times New Roman"/>
                <a:cs typeface="Times New Roman"/>
              </a:rPr>
              <a:t> </a:t>
            </a:r>
            <a:r>
              <a:rPr lang="vi-VN" sz="2400" dirty="0">
                <a:solidFill>
                  <a:srgbClr val="191919"/>
                </a:solidFill>
                <a:latin typeface="Times New Roman"/>
                <a:cs typeface="Times New Roman"/>
              </a:rPr>
              <a:t>hiện</a:t>
            </a:r>
            <a:endParaRPr lang="en-US" sz="2400" dirty="0">
              <a:solidFill>
                <a:srgbClr val="191919"/>
              </a:solidFill>
              <a:latin typeface="Times New Roman"/>
              <a:cs typeface="Times New Roman"/>
            </a:endParaRPr>
          </a:p>
        </p:txBody>
      </p:sp>
      <p:sp>
        <p:nvSpPr>
          <p:cNvPr id="8" name="Rectangle 7"/>
          <p:cNvSpPr/>
          <p:nvPr/>
        </p:nvSpPr>
        <p:spPr>
          <a:xfrm>
            <a:off x="2171701" y="3495676"/>
            <a:ext cx="8101013" cy="2830513"/>
          </a:xfrm>
          <a:prstGeom prst="rect">
            <a:avLst/>
          </a:prstGeom>
        </p:spPr>
        <p:txBody>
          <a:bodyPr>
            <a:spAutoFit/>
          </a:bodyPr>
          <a:lstStyle/>
          <a:p>
            <a:pPr>
              <a:defRPr/>
            </a:pPr>
            <a:r>
              <a:rPr lang="en-US" sz="2400" b="1" spc="5" dirty="0" err="1">
                <a:solidFill>
                  <a:srgbClr val="191919"/>
                </a:solidFill>
                <a:latin typeface="Times New Roman"/>
                <a:cs typeface="Times New Roman"/>
              </a:rPr>
              <a:t>Các</a:t>
            </a:r>
            <a:r>
              <a:rPr lang="en-US" sz="2400" b="1" spc="5" dirty="0">
                <a:solidFill>
                  <a:srgbClr val="191919"/>
                </a:solidFill>
                <a:latin typeface="Times New Roman"/>
                <a:cs typeface="Times New Roman"/>
              </a:rPr>
              <a:t> </a:t>
            </a:r>
            <a:r>
              <a:rPr lang="en-US" sz="2400" b="1" spc="5" dirty="0" err="1">
                <a:solidFill>
                  <a:srgbClr val="191919"/>
                </a:solidFill>
                <a:latin typeface="Times New Roman"/>
                <a:cs typeface="Times New Roman"/>
              </a:rPr>
              <a:t>hình</a:t>
            </a:r>
            <a:r>
              <a:rPr lang="en-US" sz="2400" b="1" spc="5" dirty="0">
                <a:solidFill>
                  <a:srgbClr val="191919"/>
                </a:solidFill>
                <a:latin typeface="Times New Roman"/>
                <a:cs typeface="Times New Roman"/>
              </a:rPr>
              <a:t> </a:t>
            </a:r>
            <a:r>
              <a:rPr lang="en-US" sz="2400" b="1" spc="5" dirty="0" err="1">
                <a:solidFill>
                  <a:srgbClr val="191919"/>
                </a:solidFill>
                <a:latin typeface="Times New Roman"/>
                <a:cs typeface="Times New Roman"/>
              </a:rPr>
              <a:t>thức</a:t>
            </a:r>
            <a:r>
              <a:rPr lang="en-US" sz="2400" b="1" spc="5" dirty="0">
                <a:solidFill>
                  <a:srgbClr val="191919"/>
                </a:solidFill>
                <a:latin typeface="Times New Roman"/>
                <a:cs typeface="Times New Roman"/>
              </a:rPr>
              <a:t> </a:t>
            </a:r>
            <a:r>
              <a:rPr lang="en-US" sz="2400" b="1" dirty="0" err="1">
                <a:solidFill>
                  <a:srgbClr val="191919"/>
                </a:solidFill>
                <a:latin typeface="Times New Roman"/>
                <a:cs typeface="Times New Roman"/>
              </a:rPr>
              <a:t>giao</a:t>
            </a:r>
            <a:r>
              <a:rPr lang="en-US" sz="2400" b="1" spc="30" dirty="0">
                <a:solidFill>
                  <a:srgbClr val="191919"/>
                </a:solidFill>
                <a:latin typeface="Times New Roman"/>
                <a:cs typeface="Times New Roman"/>
              </a:rPr>
              <a:t> </a:t>
            </a:r>
            <a:r>
              <a:rPr lang="en-US" sz="2400" b="1" dirty="0" err="1">
                <a:solidFill>
                  <a:srgbClr val="191919"/>
                </a:solidFill>
                <a:latin typeface="Times New Roman"/>
                <a:cs typeface="Times New Roman"/>
              </a:rPr>
              <a:t>hàng</a:t>
            </a:r>
            <a:r>
              <a:rPr lang="en-US" sz="2400" b="1" dirty="0">
                <a:solidFill>
                  <a:srgbClr val="191919"/>
                </a:solidFill>
                <a:latin typeface="Times New Roman"/>
                <a:cs typeface="Times New Roman"/>
              </a:rPr>
              <a:t>:</a:t>
            </a:r>
          </a:p>
          <a:p>
            <a:pPr algn="just">
              <a:defRPr/>
            </a:pPr>
            <a:r>
              <a:rPr lang="en-US" sz="2400" b="1" spc="5" dirty="0">
                <a:solidFill>
                  <a:srgbClr val="0000FF"/>
                </a:solidFill>
                <a:latin typeface="Times New Roman"/>
                <a:cs typeface="Times New Roman"/>
              </a:rPr>
              <a:t>CIF (cost-insurance-freight): </a:t>
            </a:r>
            <a:r>
              <a:rPr lang="vi-VN" sz="2400" dirty="0">
                <a:solidFill>
                  <a:srgbClr val="0000FF"/>
                </a:solidFill>
                <a:latin typeface="Times New Roman"/>
                <a:cs typeface="Times New Roman"/>
              </a:rPr>
              <a:t>Người </a:t>
            </a:r>
            <a:r>
              <a:rPr lang="vi-VN" sz="2400" spc="5" dirty="0">
                <a:solidFill>
                  <a:srgbClr val="0000FF"/>
                </a:solidFill>
                <a:latin typeface="Times New Roman"/>
                <a:cs typeface="Times New Roman"/>
              </a:rPr>
              <a:t>bán chịu trách nhiệm </a:t>
            </a:r>
            <a:r>
              <a:rPr lang="vi-VN" sz="2400" dirty="0">
                <a:solidFill>
                  <a:srgbClr val="0000FF"/>
                </a:solidFill>
                <a:latin typeface="Times New Roman"/>
                <a:cs typeface="Times New Roman"/>
              </a:rPr>
              <a:t>vận chuyển đến </a:t>
            </a:r>
            <a:r>
              <a:rPr lang="vi-VN" sz="2400" spc="5" dirty="0">
                <a:solidFill>
                  <a:srgbClr val="0000FF"/>
                </a:solidFill>
                <a:latin typeface="Times New Roman"/>
                <a:cs typeface="Times New Roman"/>
              </a:rPr>
              <a:t>cảng</a:t>
            </a:r>
            <a:r>
              <a:rPr lang="en-US" sz="2400" spc="5" dirty="0">
                <a:solidFill>
                  <a:srgbClr val="0000FF"/>
                </a:solidFill>
                <a:latin typeface="Times New Roman"/>
                <a:cs typeface="Times New Roman"/>
              </a:rPr>
              <a:t> </a:t>
            </a:r>
            <a:r>
              <a:rPr lang="en-US" sz="2400" spc="-45" dirty="0" err="1">
                <a:solidFill>
                  <a:srgbClr val="0000FF"/>
                </a:solidFill>
                <a:latin typeface="Times New Roman"/>
                <a:cs typeface="Times New Roman"/>
              </a:rPr>
              <a:t>đến</a:t>
            </a:r>
            <a:r>
              <a:rPr lang="en-US" sz="2400" spc="-45" dirty="0">
                <a:solidFill>
                  <a:srgbClr val="0000FF"/>
                </a:solidFill>
                <a:latin typeface="Times New Roman"/>
                <a:cs typeface="Times New Roman"/>
              </a:rPr>
              <a:t> (</a:t>
            </a:r>
            <a:r>
              <a:rPr lang="en-US" sz="2400" spc="-45" dirty="0" err="1">
                <a:solidFill>
                  <a:srgbClr val="0000FF"/>
                </a:solidFill>
                <a:latin typeface="Times New Roman"/>
                <a:cs typeface="Times New Roman"/>
              </a:rPr>
              <a:t>chịu</a:t>
            </a:r>
            <a:r>
              <a:rPr lang="en-US" sz="2400" spc="-45" dirty="0">
                <a:solidFill>
                  <a:srgbClr val="0000FF"/>
                </a:solidFill>
                <a:latin typeface="Times New Roman"/>
                <a:cs typeface="Times New Roman"/>
              </a:rPr>
              <a:t> </a:t>
            </a:r>
            <a:r>
              <a:rPr lang="en-US" sz="2400" spc="-45" dirty="0" err="1">
                <a:solidFill>
                  <a:srgbClr val="0000FF"/>
                </a:solidFill>
                <a:latin typeface="Times New Roman"/>
                <a:cs typeface="Times New Roman"/>
              </a:rPr>
              <a:t>trách</a:t>
            </a:r>
            <a:r>
              <a:rPr lang="en-US" sz="2400" spc="-45" dirty="0">
                <a:solidFill>
                  <a:srgbClr val="0000FF"/>
                </a:solidFill>
                <a:latin typeface="Times New Roman"/>
                <a:cs typeface="Times New Roman"/>
              </a:rPr>
              <a:t> </a:t>
            </a:r>
            <a:r>
              <a:rPr lang="en-US" sz="2400" spc="-45" dirty="0" err="1">
                <a:solidFill>
                  <a:srgbClr val="0000FF"/>
                </a:solidFill>
                <a:latin typeface="Times New Roman"/>
                <a:cs typeface="Times New Roman"/>
              </a:rPr>
              <a:t>nhiệm</a:t>
            </a:r>
            <a:r>
              <a:rPr lang="en-US" sz="2400" spc="-45" dirty="0">
                <a:solidFill>
                  <a:srgbClr val="0000FF"/>
                </a:solidFill>
                <a:latin typeface="Times New Roman"/>
                <a:cs typeface="Times New Roman"/>
              </a:rPr>
              <a:t> </a:t>
            </a:r>
            <a:r>
              <a:rPr lang="en-US" sz="2400" spc="-45" dirty="0" err="1">
                <a:solidFill>
                  <a:srgbClr val="0000FF"/>
                </a:solidFill>
                <a:latin typeface="Times New Roman"/>
                <a:cs typeface="Times New Roman"/>
              </a:rPr>
              <a:t>về</a:t>
            </a:r>
            <a:r>
              <a:rPr lang="en-US" sz="2400" spc="-45" dirty="0">
                <a:solidFill>
                  <a:srgbClr val="0000FF"/>
                </a:solidFill>
                <a:latin typeface="Times New Roman"/>
                <a:cs typeface="Times New Roman"/>
              </a:rPr>
              <a:t> </a:t>
            </a:r>
            <a:r>
              <a:rPr lang="en-US" sz="2400" spc="-45" dirty="0" err="1">
                <a:solidFill>
                  <a:srgbClr val="0000FF"/>
                </a:solidFill>
                <a:latin typeface="Times New Roman"/>
                <a:cs typeface="Times New Roman"/>
              </a:rPr>
              <a:t>rủi</a:t>
            </a:r>
            <a:r>
              <a:rPr lang="en-US" sz="2400" spc="-45" dirty="0">
                <a:solidFill>
                  <a:srgbClr val="0000FF"/>
                </a:solidFill>
                <a:latin typeface="Times New Roman"/>
                <a:cs typeface="Times New Roman"/>
              </a:rPr>
              <a:t> </a:t>
            </a:r>
            <a:r>
              <a:rPr lang="en-US" sz="2400" spc="-45" dirty="0" err="1">
                <a:solidFill>
                  <a:srgbClr val="0000FF"/>
                </a:solidFill>
                <a:latin typeface="Times New Roman"/>
                <a:cs typeface="Times New Roman"/>
              </a:rPr>
              <a:t>ro</a:t>
            </a:r>
            <a:r>
              <a:rPr lang="en-US" sz="2400" spc="-45" dirty="0">
                <a:solidFill>
                  <a:srgbClr val="0000FF"/>
                </a:solidFill>
                <a:latin typeface="Times New Roman"/>
                <a:cs typeface="Times New Roman"/>
              </a:rPr>
              <a:t>, chi </a:t>
            </a:r>
            <a:r>
              <a:rPr lang="en-US" sz="2400" spc="-45" dirty="0" err="1">
                <a:solidFill>
                  <a:srgbClr val="0000FF"/>
                </a:solidFill>
                <a:latin typeface="Times New Roman"/>
                <a:cs typeface="Times New Roman"/>
              </a:rPr>
              <a:t>phí</a:t>
            </a:r>
            <a:r>
              <a:rPr lang="en-US" sz="2400" spc="-45" dirty="0">
                <a:solidFill>
                  <a:srgbClr val="0000FF"/>
                </a:solidFill>
                <a:latin typeface="Times New Roman"/>
                <a:cs typeface="Times New Roman"/>
              </a:rPr>
              <a:t> </a:t>
            </a:r>
            <a:r>
              <a:rPr lang="en-US" sz="2400" spc="-45" dirty="0" err="1">
                <a:solidFill>
                  <a:srgbClr val="0000FF"/>
                </a:solidFill>
                <a:latin typeface="Times New Roman"/>
                <a:cs typeface="Times New Roman"/>
              </a:rPr>
              <a:t>bảo</a:t>
            </a:r>
            <a:r>
              <a:rPr lang="en-US" sz="2400" spc="-45" dirty="0">
                <a:solidFill>
                  <a:srgbClr val="0000FF"/>
                </a:solidFill>
                <a:latin typeface="Times New Roman"/>
                <a:cs typeface="Times New Roman"/>
              </a:rPr>
              <a:t> </a:t>
            </a:r>
            <a:r>
              <a:rPr lang="en-US" sz="2400" spc="-45" dirty="0" err="1">
                <a:solidFill>
                  <a:srgbClr val="0000FF"/>
                </a:solidFill>
                <a:latin typeface="Times New Roman"/>
                <a:cs typeface="Times New Roman"/>
              </a:rPr>
              <a:t>hiểm</a:t>
            </a:r>
            <a:r>
              <a:rPr lang="en-US" sz="2400" spc="-45" dirty="0">
                <a:solidFill>
                  <a:srgbClr val="0000FF"/>
                </a:solidFill>
                <a:latin typeface="Times New Roman"/>
                <a:cs typeface="Times New Roman"/>
              </a:rPr>
              <a:t> </a:t>
            </a:r>
            <a:r>
              <a:rPr lang="en-US" sz="2400" spc="-45" dirty="0" err="1">
                <a:solidFill>
                  <a:srgbClr val="0000FF"/>
                </a:solidFill>
                <a:latin typeface="Times New Roman"/>
                <a:cs typeface="Times New Roman"/>
              </a:rPr>
              <a:t>vận</a:t>
            </a:r>
            <a:r>
              <a:rPr lang="en-US" sz="2400" spc="-45" dirty="0">
                <a:solidFill>
                  <a:srgbClr val="0000FF"/>
                </a:solidFill>
                <a:latin typeface="Times New Roman"/>
                <a:cs typeface="Times New Roman"/>
              </a:rPr>
              <a:t> </a:t>
            </a:r>
            <a:r>
              <a:rPr lang="en-US" sz="2400" spc="-45" dirty="0" err="1">
                <a:solidFill>
                  <a:srgbClr val="0000FF"/>
                </a:solidFill>
                <a:latin typeface="Times New Roman"/>
                <a:cs typeface="Times New Roman"/>
              </a:rPr>
              <a:t>chuyển</a:t>
            </a:r>
            <a:r>
              <a:rPr lang="en-US" sz="2400" spc="-45" dirty="0">
                <a:solidFill>
                  <a:srgbClr val="0000FF"/>
                </a:solidFill>
                <a:latin typeface="Times New Roman"/>
                <a:cs typeface="Times New Roman"/>
              </a:rPr>
              <a:t>, </a:t>
            </a:r>
            <a:r>
              <a:rPr lang="en-US" sz="2400" spc="-45" dirty="0" err="1">
                <a:solidFill>
                  <a:srgbClr val="0000FF"/>
                </a:solidFill>
                <a:latin typeface="Times New Roman"/>
                <a:cs typeface="Times New Roman"/>
              </a:rPr>
              <a:t>thủ</a:t>
            </a:r>
            <a:r>
              <a:rPr lang="en-US" sz="2400" spc="-45" dirty="0">
                <a:solidFill>
                  <a:srgbClr val="0000FF"/>
                </a:solidFill>
                <a:latin typeface="Times New Roman"/>
                <a:cs typeface="Times New Roman"/>
              </a:rPr>
              <a:t> </a:t>
            </a:r>
            <a:r>
              <a:rPr lang="en-US" sz="2400" spc="-45" dirty="0" err="1">
                <a:solidFill>
                  <a:srgbClr val="0000FF"/>
                </a:solidFill>
                <a:latin typeface="Times New Roman"/>
                <a:cs typeface="Times New Roman"/>
              </a:rPr>
              <a:t>tục</a:t>
            </a:r>
            <a:r>
              <a:rPr lang="en-US" sz="2400" spc="-45" dirty="0">
                <a:solidFill>
                  <a:srgbClr val="0000FF"/>
                </a:solidFill>
                <a:latin typeface="Times New Roman"/>
                <a:cs typeface="Times New Roman"/>
              </a:rPr>
              <a:t> </a:t>
            </a:r>
            <a:r>
              <a:rPr lang="en-US" sz="2400" spc="-45" dirty="0" err="1">
                <a:solidFill>
                  <a:srgbClr val="0000FF"/>
                </a:solidFill>
                <a:latin typeface="Times New Roman"/>
                <a:cs typeface="Times New Roman"/>
              </a:rPr>
              <a:t>hải</a:t>
            </a:r>
            <a:r>
              <a:rPr lang="en-US" sz="2400" spc="-45" dirty="0">
                <a:solidFill>
                  <a:srgbClr val="0000FF"/>
                </a:solidFill>
                <a:latin typeface="Times New Roman"/>
                <a:cs typeface="Times New Roman"/>
              </a:rPr>
              <a:t> </a:t>
            </a:r>
            <a:r>
              <a:rPr lang="en-US" sz="2400" spc="-45" dirty="0" err="1">
                <a:solidFill>
                  <a:srgbClr val="0000FF"/>
                </a:solidFill>
                <a:latin typeface="Times New Roman"/>
                <a:cs typeface="Times New Roman"/>
              </a:rPr>
              <a:t>quan,v.v</a:t>
            </a:r>
            <a:r>
              <a:rPr lang="en-US" sz="2400" spc="-45" dirty="0">
                <a:solidFill>
                  <a:srgbClr val="0000FF"/>
                </a:solidFill>
                <a:latin typeface="Times New Roman"/>
                <a:cs typeface="Times New Roman"/>
              </a:rPr>
              <a:t>)</a:t>
            </a:r>
          </a:p>
          <a:p>
            <a:pPr algn="just">
              <a:spcBef>
                <a:spcPts val="1200"/>
              </a:spcBef>
              <a:defRPr/>
            </a:pPr>
            <a:r>
              <a:rPr lang="vi-VN" sz="2400" b="1" spc="10" dirty="0">
                <a:solidFill>
                  <a:srgbClr val="0000FF"/>
                </a:solidFill>
                <a:latin typeface="Times New Roman"/>
                <a:cs typeface="Times New Roman"/>
              </a:rPr>
              <a:t>FOB: </a:t>
            </a:r>
            <a:r>
              <a:rPr lang="vi-VN" sz="2400" dirty="0">
                <a:solidFill>
                  <a:srgbClr val="0000FF"/>
                </a:solidFill>
                <a:latin typeface="Times New Roman"/>
                <a:cs typeface="Times New Roman"/>
              </a:rPr>
              <a:t>(</a:t>
            </a:r>
            <a:r>
              <a:rPr lang="vi-VN" sz="2400" b="1" spc="10" dirty="0">
                <a:solidFill>
                  <a:srgbClr val="0000FF"/>
                </a:solidFill>
                <a:latin typeface="Times New Roman"/>
                <a:cs typeface="Times New Roman"/>
              </a:rPr>
              <a:t>Free On Board – giao lên tàu</a:t>
            </a:r>
            <a:r>
              <a:rPr lang="vi-VN" sz="2400" dirty="0">
                <a:solidFill>
                  <a:srgbClr val="0000FF"/>
                </a:solidFill>
                <a:latin typeface="Times New Roman"/>
                <a:cs typeface="Times New Roman"/>
              </a:rPr>
              <a:t>): Người </a:t>
            </a:r>
            <a:r>
              <a:rPr lang="vi-VN" sz="2400" spc="5" dirty="0">
                <a:solidFill>
                  <a:srgbClr val="0000FF"/>
                </a:solidFill>
                <a:latin typeface="Times New Roman"/>
                <a:cs typeface="Times New Roman"/>
              </a:rPr>
              <a:t>bán chỉ</a:t>
            </a:r>
            <a:r>
              <a:rPr lang="en-US" sz="2400" spc="5" dirty="0">
                <a:solidFill>
                  <a:srgbClr val="0000FF"/>
                </a:solidFill>
                <a:latin typeface="Times New Roman"/>
                <a:cs typeface="Times New Roman"/>
              </a:rPr>
              <a:t> </a:t>
            </a:r>
            <a:r>
              <a:rPr lang="vi-VN" sz="2400" spc="5" dirty="0">
                <a:solidFill>
                  <a:srgbClr val="0000FF"/>
                </a:solidFill>
                <a:latin typeface="Times New Roman"/>
                <a:cs typeface="Times New Roman"/>
              </a:rPr>
              <a:t>chịu trách nhiệm đưa hàng qua </a:t>
            </a:r>
            <a:r>
              <a:rPr lang="vi-VN" sz="2400" dirty="0">
                <a:solidFill>
                  <a:srgbClr val="0000FF"/>
                </a:solidFill>
                <a:latin typeface="Times New Roman"/>
                <a:cs typeface="Times New Roman"/>
              </a:rPr>
              <a:t>lan </a:t>
            </a:r>
            <a:r>
              <a:rPr lang="vi-VN" sz="2400" spc="5" dirty="0">
                <a:solidFill>
                  <a:srgbClr val="0000FF"/>
                </a:solidFill>
                <a:latin typeface="Times New Roman"/>
                <a:cs typeface="Times New Roman"/>
              </a:rPr>
              <a:t>can tàu tại cảng đi. Còn lại người mua chịu.</a:t>
            </a:r>
          </a:p>
        </p:txBody>
      </p:sp>
      <p:pic>
        <p:nvPicPr>
          <p:cNvPr id="45062" name="Picture 2" descr="Kinh doanh nhập khẩu là gì? Tất tần tật về ngành kinh doanh xuất nhập khẩ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32851" y="685800"/>
            <a:ext cx="1179513" cy="99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6146836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down)">
                                      <p:cBhvr>
                                        <p:cTn id="17" dur="500"/>
                                        <p:tgtEl>
                                          <p:spTgt spid="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circle(in)">
                                      <p:cBhvr>
                                        <p:cTn id="22"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19"/>
          <p:cNvSpPr txBox="1"/>
          <p:nvPr/>
        </p:nvSpPr>
        <p:spPr>
          <a:xfrm>
            <a:off x="5267325" y="774700"/>
            <a:ext cx="2197100" cy="446088"/>
          </a:xfrm>
          <a:prstGeom prst="rect">
            <a:avLst/>
          </a:prstGeom>
        </p:spPr>
        <p:txBody>
          <a:bodyPr lIns="0" tIns="15875" rIns="0" bIns="0">
            <a:spAutoFit/>
          </a:bodyPr>
          <a:lstStyle/>
          <a:p>
            <a:pPr marL="12700">
              <a:spcBef>
                <a:spcPts val="125"/>
              </a:spcBef>
              <a:defRPr/>
            </a:pPr>
            <a:r>
              <a:rPr sz="2800" b="1" spc="15" dirty="0">
                <a:solidFill>
                  <a:srgbClr val="FF0000"/>
                </a:solidFill>
                <a:latin typeface="Times New Roman" panose="02020603050405020304" pitchFamily="18" charset="0"/>
                <a:cs typeface="Times New Roman" panose="02020603050405020304" pitchFamily="18" charset="0"/>
              </a:rPr>
              <a:t>Bộ chứng</a:t>
            </a:r>
            <a:r>
              <a:rPr sz="2800" b="1" spc="-95" dirty="0">
                <a:solidFill>
                  <a:srgbClr val="FF0000"/>
                </a:solidFill>
                <a:latin typeface="Times New Roman" panose="02020603050405020304" pitchFamily="18" charset="0"/>
                <a:cs typeface="Times New Roman" panose="02020603050405020304" pitchFamily="18" charset="0"/>
              </a:rPr>
              <a:t> </a:t>
            </a:r>
            <a:r>
              <a:rPr sz="2800" b="1" spc="10" dirty="0">
                <a:solidFill>
                  <a:srgbClr val="FF0000"/>
                </a:solidFill>
                <a:latin typeface="Times New Roman" panose="02020603050405020304" pitchFamily="18" charset="0"/>
                <a:cs typeface="Times New Roman" panose="02020603050405020304" pitchFamily="18" charset="0"/>
              </a:rPr>
              <a:t>từ</a:t>
            </a:r>
            <a:endParaRPr sz="2800" dirty="0">
              <a:solidFill>
                <a:srgbClr val="FF0000"/>
              </a:solidFill>
              <a:latin typeface="Times New Roman" panose="02020603050405020304" pitchFamily="18" charset="0"/>
              <a:cs typeface="Times New Roman" panose="02020603050405020304" pitchFamily="18" charset="0"/>
            </a:endParaRPr>
          </a:p>
        </p:txBody>
      </p:sp>
      <p:graphicFrame>
        <p:nvGraphicFramePr>
          <p:cNvPr id="25" name="Diagram 24"/>
          <p:cNvGraphicFramePr/>
          <p:nvPr/>
        </p:nvGraphicFramePr>
        <p:xfrm>
          <a:off x="3467708" y="1412776"/>
          <a:ext cx="6569002" cy="45896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6084" name="Picture 4"/>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992313" y="2420939"/>
            <a:ext cx="1892300" cy="2370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509256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2" name="object 19"/>
          <p:cNvSpPr txBox="1"/>
          <p:nvPr/>
        </p:nvSpPr>
        <p:spPr>
          <a:xfrm>
            <a:off x="5267325" y="774700"/>
            <a:ext cx="2197100" cy="446088"/>
          </a:xfrm>
          <a:prstGeom prst="rect">
            <a:avLst/>
          </a:prstGeom>
        </p:spPr>
        <p:txBody>
          <a:bodyPr lIns="0" tIns="15875" rIns="0" bIns="0">
            <a:spAutoFit/>
          </a:bodyPr>
          <a:lstStyle/>
          <a:p>
            <a:pPr marL="12700">
              <a:spcBef>
                <a:spcPts val="125"/>
              </a:spcBef>
              <a:defRPr/>
            </a:pPr>
            <a:r>
              <a:rPr sz="2800" b="1" spc="15" dirty="0">
                <a:solidFill>
                  <a:srgbClr val="FF0000"/>
                </a:solidFill>
                <a:latin typeface="Times New Roman" panose="02020603050405020304" pitchFamily="18" charset="0"/>
                <a:cs typeface="Times New Roman" panose="02020603050405020304" pitchFamily="18" charset="0"/>
              </a:rPr>
              <a:t>Bộ chứng</a:t>
            </a:r>
            <a:r>
              <a:rPr sz="2800" b="1" spc="-95" dirty="0">
                <a:solidFill>
                  <a:srgbClr val="FF0000"/>
                </a:solidFill>
                <a:latin typeface="Times New Roman" panose="02020603050405020304" pitchFamily="18" charset="0"/>
                <a:cs typeface="Times New Roman" panose="02020603050405020304" pitchFamily="18" charset="0"/>
              </a:rPr>
              <a:t> </a:t>
            </a:r>
            <a:r>
              <a:rPr sz="2800" b="1" spc="10" dirty="0">
                <a:solidFill>
                  <a:srgbClr val="FF0000"/>
                </a:solidFill>
                <a:latin typeface="Times New Roman" panose="02020603050405020304" pitchFamily="18" charset="0"/>
                <a:cs typeface="Times New Roman" panose="02020603050405020304" pitchFamily="18" charset="0"/>
              </a:rPr>
              <a:t>từ</a:t>
            </a:r>
            <a:endParaRPr sz="2800" dirty="0">
              <a:solidFill>
                <a:srgbClr val="FF0000"/>
              </a:solidFill>
              <a:latin typeface="Times New Roman" panose="02020603050405020304" pitchFamily="18" charset="0"/>
              <a:cs typeface="Times New Roman" panose="02020603050405020304" pitchFamily="18" charset="0"/>
            </a:endParaRPr>
          </a:p>
        </p:txBody>
      </p:sp>
      <p:graphicFrame>
        <p:nvGraphicFramePr>
          <p:cNvPr id="326" name="Diagram 325"/>
          <p:cNvGraphicFramePr/>
          <p:nvPr/>
        </p:nvGraphicFramePr>
        <p:xfrm>
          <a:off x="3611724" y="1340768"/>
          <a:ext cx="6569002" cy="45896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7108" name="Picture 3"/>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992313" y="2420939"/>
            <a:ext cx="1892300" cy="2370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1968787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06751" y="2117726"/>
            <a:ext cx="6372225" cy="708025"/>
          </a:xfrm>
          <a:prstGeom prst="rect">
            <a:avLst/>
          </a:prstGeom>
        </p:spPr>
        <p:style>
          <a:lnRef idx="2">
            <a:schemeClr val="dk1"/>
          </a:lnRef>
          <a:fillRef idx="1">
            <a:schemeClr val="lt1"/>
          </a:fillRef>
          <a:effectRef idx="0">
            <a:schemeClr val="dk1"/>
          </a:effectRef>
          <a:fontRef idx="minor">
            <a:schemeClr val="dk1"/>
          </a:fontRef>
        </p:style>
        <p:txBody>
          <a:bodyPr>
            <a:spAutoFit/>
          </a:bodyPr>
          <a:lstStyle/>
          <a:p>
            <a:pPr>
              <a:defRPr/>
            </a:pPr>
            <a:r>
              <a:rPr lang="en-US" sz="4000" b="1" spc="15" dirty="0">
                <a:solidFill>
                  <a:srgbClr val="FF0000"/>
                </a:solidFill>
                <a:latin typeface="Times New Roman" panose="02020603050405020304" pitchFamily="18" charset="0"/>
                <a:cs typeface="Times New Roman" panose="02020603050405020304" pitchFamily="18" charset="0"/>
              </a:rPr>
              <a:t>NHẬP KHẨU TRỰC TIẾP</a:t>
            </a:r>
            <a:endParaRPr lang="en-US" sz="4000" b="1" dirty="0">
              <a:solidFill>
                <a:srgbClr val="FF0000"/>
              </a:solidFill>
              <a:latin typeface="Times New Roman" panose="02020603050405020304" pitchFamily="18" charset="0"/>
              <a:cs typeface="Times New Roman" panose="02020603050405020304" pitchFamily="18" charset="0"/>
            </a:endParaRPr>
          </a:p>
        </p:txBody>
      </p:sp>
      <p:sp>
        <p:nvSpPr>
          <p:cNvPr id="48131" name="AutoShape 2" descr="Hàng xuất khẩu là gì? Các hình thức xuất khẩu phổ biến"/>
          <p:cNvSpPr>
            <a:spLocks noChangeAspect="1" noChangeArrowheads="1"/>
          </p:cNvSpPr>
          <p:nvPr/>
        </p:nvSpPr>
        <p:spPr bwMode="auto">
          <a:xfrm>
            <a:off x="1679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800"/>
          </a:p>
        </p:txBody>
      </p:sp>
      <p:pic>
        <p:nvPicPr>
          <p:cNvPr id="4813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797426" y="3429001"/>
            <a:ext cx="2619375" cy="174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85980987"/>
      </p:ext>
    </p:extLst>
  </p:cSld>
  <p:clrMapOvr>
    <a:masterClrMapping/>
  </p:clrMapOvr>
  <p:transition spd="slow">
    <p:push dir="u"/>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043364" y="598488"/>
            <a:ext cx="4257675" cy="461962"/>
          </a:xfrm>
          <a:prstGeom prst="rect">
            <a:avLst/>
          </a:prstGeom>
        </p:spPr>
        <p:txBody>
          <a:bodyPr wrap="none">
            <a:spAutoFit/>
          </a:bodyPr>
          <a:lstStyle/>
          <a:p>
            <a:pPr marL="12700">
              <a:spcBef>
                <a:spcPts val="355"/>
              </a:spcBef>
              <a:defRPr/>
            </a:pPr>
            <a:r>
              <a:rPr lang="en-US" sz="2400" b="1" spc="15" dirty="0" err="1">
                <a:solidFill>
                  <a:srgbClr val="FF0000"/>
                </a:solidFill>
                <a:latin typeface="Times New Roman"/>
                <a:cs typeface="Times New Roman"/>
              </a:rPr>
              <a:t>Giá</a:t>
            </a:r>
            <a:r>
              <a:rPr lang="en-US" sz="2400" b="1" spc="15" dirty="0">
                <a:solidFill>
                  <a:srgbClr val="FF0000"/>
                </a:solidFill>
                <a:latin typeface="Times New Roman"/>
                <a:cs typeface="Times New Roman"/>
              </a:rPr>
              <a:t> </a:t>
            </a:r>
            <a:r>
              <a:rPr lang="en-US" sz="2400" b="1" spc="15" dirty="0" err="1">
                <a:solidFill>
                  <a:srgbClr val="FF0000"/>
                </a:solidFill>
                <a:latin typeface="Times New Roman"/>
                <a:cs typeface="Times New Roman"/>
              </a:rPr>
              <a:t>gốc</a:t>
            </a:r>
            <a:r>
              <a:rPr lang="en-US" sz="2400" b="1" spc="15" dirty="0">
                <a:solidFill>
                  <a:srgbClr val="FF0000"/>
                </a:solidFill>
                <a:latin typeface="Times New Roman"/>
                <a:cs typeface="Times New Roman"/>
              </a:rPr>
              <a:t> </a:t>
            </a:r>
            <a:r>
              <a:rPr lang="en-US" sz="2400" b="1" spc="15" dirty="0" err="1">
                <a:solidFill>
                  <a:srgbClr val="FF0000"/>
                </a:solidFill>
                <a:latin typeface="Times New Roman"/>
                <a:cs typeface="Times New Roman"/>
              </a:rPr>
              <a:t>của</a:t>
            </a:r>
            <a:r>
              <a:rPr lang="en-US" sz="2400" b="1" spc="15" dirty="0">
                <a:solidFill>
                  <a:srgbClr val="FF0000"/>
                </a:solidFill>
                <a:latin typeface="Times New Roman"/>
                <a:cs typeface="Times New Roman"/>
              </a:rPr>
              <a:t> </a:t>
            </a:r>
            <a:r>
              <a:rPr lang="en-US" sz="2400" b="1" spc="15" dirty="0" err="1">
                <a:solidFill>
                  <a:srgbClr val="FF0000"/>
                </a:solidFill>
                <a:latin typeface="Times New Roman"/>
                <a:cs typeface="Times New Roman"/>
              </a:rPr>
              <a:t>hàng</a:t>
            </a:r>
            <a:r>
              <a:rPr lang="en-US" sz="2400" b="1" spc="15" dirty="0">
                <a:solidFill>
                  <a:srgbClr val="FF0000"/>
                </a:solidFill>
                <a:latin typeface="Times New Roman"/>
                <a:cs typeface="Times New Roman"/>
              </a:rPr>
              <a:t> </a:t>
            </a:r>
            <a:r>
              <a:rPr lang="en-US" sz="2400" b="1" spc="15" dirty="0" err="1">
                <a:solidFill>
                  <a:srgbClr val="FF0000"/>
                </a:solidFill>
                <a:latin typeface="Times New Roman"/>
                <a:cs typeface="Times New Roman"/>
              </a:rPr>
              <a:t>nhập</a:t>
            </a:r>
            <a:r>
              <a:rPr lang="en-US" sz="2400" b="1" dirty="0">
                <a:solidFill>
                  <a:srgbClr val="FF0000"/>
                </a:solidFill>
                <a:latin typeface="Times New Roman"/>
                <a:cs typeface="Times New Roman"/>
              </a:rPr>
              <a:t> </a:t>
            </a:r>
            <a:r>
              <a:rPr lang="en-US" sz="2400" b="1" spc="15" dirty="0" err="1">
                <a:solidFill>
                  <a:srgbClr val="FF0000"/>
                </a:solidFill>
                <a:latin typeface="Times New Roman"/>
                <a:cs typeface="Times New Roman"/>
              </a:rPr>
              <a:t>khẩu</a:t>
            </a:r>
            <a:r>
              <a:rPr lang="en-US" sz="2400" b="1" spc="15" dirty="0">
                <a:solidFill>
                  <a:srgbClr val="FF0000"/>
                </a:solidFill>
                <a:latin typeface="Times New Roman"/>
                <a:cs typeface="Times New Roman"/>
              </a:rPr>
              <a:t> =</a:t>
            </a:r>
            <a:endParaRPr lang="en-US" sz="2400" b="1" dirty="0">
              <a:solidFill>
                <a:srgbClr val="FF0000"/>
              </a:solidFill>
              <a:latin typeface="Times New Roman"/>
              <a:cs typeface="Times New Roman"/>
            </a:endParaRPr>
          </a:p>
        </p:txBody>
      </p:sp>
      <p:sp>
        <p:nvSpPr>
          <p:cNvPr id="7" name="Rounded Rectangle 6"/>
          <p:cNvSpPr/>
          <p:nvPr/>
        </p:nvSpPr>
        <p:spPr>
          <a:xfrm>
            <a:off x="1684339" y="1238250"/>
            <a:ext cx="2022475" cy="1512888"/>
          </a:xfrm>
          <a:prstGeom prst="roundRect">
            <a:avLst/>
          </a:prstGeom>
        </p:spPr>
        <p:style>
          <a:lnRef idx="3">
            <a:schemeClr val="lt1"/>
          </a:lnRef>
          <a:fillRef idx="1">
            <a:schemeClr val="accent1"/>
          </a:fillRef>
          <a:effectRef idx="1">
            <a:schemeClr val="accent1"/>
          </a:effectRef>
          <a:fontRef idx="minor">
            <a:schemeClr val="lt1"/>
          </a:fontRef>
        </p:style>
        <p:txBody>
          <a:bodyPr anchor="ctr"/>
          <a:lstStyle/>
          <a:p>
            <a:pPr algn="ctr">
              <a:defRPr/>
            </a:pPr>
            <a:r>
              <a:rPr lang="en-US" sz="2400" b="1" spc="15" dirty="0" err="1">
                <a:solidFill>
                  <a:srgbClr val="191919"/>
                </a:solidFill>
                <a:latin typeface="Times New Roman"/>
                <a:cs typeface="Times New Roman"/>
              </a:rPr>
              <a:t>Giá</a:t>
            </a:r>
            <a:r>
              <a:rPr lang="en-US" sz="2400" b="1" spc="15" dirty="0">
                <a:solidFill>
                  <a:srgbClr val="191919"/>
                </a:solidFill>
                <a:latin typeface="Times New Roman"/>
                <a:cs typeface="Times New Roman"/>
              </a:rPr>
              <a:t> </a:t>
            </a:r>
            <a:r>
              <a:rPr lang="en-US" sz="2400" b="1" spc="10" dirty="0" err="1">
                <a:solidFill>
                  <a:srgbClr val="191919"/>
                </a:solidFill>
                <a:latin typeface="Times New Roman"/>
                <a:cs typeface="Times New Roman"/>
              </a:rPr>
              <a:t>mua</a:t>
            </a:r>
            <a:r>
              <a:rPr lang="en-US" sz="2400" b="1" spc="10" dirty="0">
                <a:solidFill>
                  <a:srgbClr val="191919"/>
                </a:solidFill>
                <a:latin typeface="Times New Roman"/>
                <a:cs typeface="Times New Roman"/>
              </a:rPr>
              <a:t> (</a:t>
            </a:r>
            <a:r>
              <a:rPr lang="en-US" sz="2400" b="1" spc="10" dirty="0" err="1">
                <a:solidFill>
                  <a:srgbClr val="191919"/>
                </a:solidFill>
                <a:latin typeface="Times New Roman"/>
                <a:cs typeface="Times New Roman"/>
              </a:rPr>
              <a:t>quy</a:t>
            </a:r>
            <a:r>
              <a:rPr lang="en-US" sz="2400" b="1" spc="10" dirty="0">
                <a:solidFill>
                  <a:srgbClr val="191919"/>
                </a:solidFill>
                <a:latin typeface="Times New Roman"/>
                <a:cs typeface="Times New Roman"/>
              </a:rPr>
              <a:t> </a:t>
            </a:r>
            <a:r>
              <a:rPr lang="en-US" sz="2400" b="1" spc="10" dirty="0" err="1">
                <a:solidFill>
                  <a:srgbClr val="191919"/>
                </a:solidFill>
                <a:latin typeface="Times New Roman"/>
                <a:cs typeface="Times New Roman"/>
              </a:rPr>
              <a:t>đổi</a:t>
            </a:r>
            <a:r>
              <a:rPr lang="en-US" sz="2400" b="1" spc="10" dirty="0">
                <a:solidFill>
                  <a:srgbClr val="191919"/>
                </a:solidFill>
                <a:latin typeface="Times New Roman"/>
                <a:cs typeface="Times New Roman"/>
              </a:rPr>
              <a:t> VND)</a:t>
            </a:r>
            <a:endParaRPr lang="en-US" sz="2400" dirty="0">
              <a:solidFill>
                <a:srgbClr val="191919"/>
              </a:solidFill>
            </a:endParaRPr>
          </a:p>
        </p:txBody>
      </p:sp>
      <p:sp>
        <p:nvSpPr>
          <p:cNvPr id="9" name="Plus 8"/>
          <p:cNvSpPr/>
          <p:nvPr/>
        </p:nvSpPr>
        <p:spPr>
          <a:xfrm>
            <a:off x="3889375" y="1697039"/>
            <a:ext cx="539750" cy="611187"/>
          </a:xfrm>
          <a:prstGeom prst="mathPlus">
            <a:avLst/>
          </a:prstGeom>
        </p:spPr>
        <p:style>
          <a:lnRef idx="2">
            <a:schemeClr val="dk1"/>
          </a:lnRef>
          <a:fillRef idx="1">
            <a:schemeClr val="lt1"/>
          </a:fillRef>
          <a:effectRef idx="0">
            <a:schemeClr val="dk1"/>
          </a:effectRef>
          <a:fontRef idx="minor">
            <a:schemeClr val="dk1"/>
          </a:fontRef>
        </p:style>
        <p:txBody>
          <a:bodyPr anchor="ctr"/>
          <a:lstStyle/>
          <a:p>
            <a:pPr algn="ctr">
              <a:defRPr/>
            </a:pPr>
            <a:endParaRPr lang="en-US"/>
          </a:p>
        </p:txBody>
      </p:sp>
      <p:sp>
        <p:nvSpPr>
          <p:cNvPr id="13" name="Rounded Rectangle 12"/>
          <p:cNvSpPr/>
          <p:nvPr/>
        </p:nvSpPr>
        <p:spPr>
          <a:xfrm>
            <a:off x="4730751" y="1223963"/>
            <a:ext cx="2225675" cy="1543050"/>
          </a:xfrm>
          <a:prstGeom prst="roundRect">
            <a:avLst/>
          </a:prstGeom>
        </p:spPr>
        <p:style>
          <a:lnRef idx="3">
            <a:schemeClr val="lt1"/>
          </a:lnRef>
          <a:fillRef idx="1">
            <a:schemeClr val="accent1"/>
          </a:fillRef>
          <a:effectRef idx="1">
            <a:schemeClr val="accent1"/>
          </a:effectRef>
          <a:fontRef idx="minor">
            <a:schemeClr val="lt1"/>
          </a:fontRef>
        </p:style>
        <p:txBody>
          <a:bodyPr anchor="ctr"/>
          <a:lstStyle/>
          <a:p>
            <a:pPr algn="ctr">
              <a:defRPr/>
            </a:pPr>
            <a:r>
              <a:rPr lang="en-US" sz="2400" b="1" dirty="0" err="1">
                <a:solidFill>
                  <a:srgbClr val="191919"/>
                </a:solidFill>
                <a:latin typeface="Times New Roman" panose="02020603050405020304" pitchFamily="18" charset="0"/>
                <a:cs typeface="Times New Roman" panose="02020603050405020304" pitchFamily="18" charset="0"/>
              </a:rPr>
              <a:t>Thuế</a:t>
            </a:r>
            <a:r>
              <a:rPr lang="en-US" sz="2400" b="1" dirty="0">
                <a:solidFill>
                  <a:srgbClr val="191919"/>
                </a:solidFill>
                <a:latin typeface="Times New Roman" panose="02020603050405020304" pitchFamily="18" charset="0"/>
                <a:cs typeface="Times New Roman" panose="02020603050405020304" pitchFamily="18" charset="0"/>
              </a:rPr>
              <a:t> NK, </a:t>
            </a:r>
            <a:r>
              <a:rPr lang="en-US" sz="2400" b="1" dirty="0" err="1">
                <a:solidFill>
                  <a:srgbClr val="191919"/>
                </a:solidFill>
                <a:latin typeface="Times New Roman" panose="02020603050405020304" pitchFamily="18" charset="0"/>
                <a:cs typeface="Times New Roman" panose="02020603050405020304" pitchFamily="18" charset="0"/>
              </a:rPr>
              <a:t>thuế</a:t>
            </a:r>
            <a:r>
              <a:rPr lang="en-US" sz="2400" b="1" dirty="0">
                <a:solidFill>
                  <a:srgbClr val="191919"/>
                </a:solidFill>
                <a:latin typeface="Times New Roman" panose="02020603050405020304" pitchFamily="18" charset="0"/>
                <a:cs typeface="Times New Roman" panose="02020603050405020304" pitchFamily="18" charset="0"/>
              </a:rPr>
              <a:t> TTĐB, </a:t>
            </a:r>
            <a:r>
              <a:rPr lang="en-US" sz="2400" b="1" dirty="0" err="1">
                <a:solidFill>
                  <a:srgbClr val="191919"/>
                </a:solidFill>
                <a:latin typeface="Times New Roman" panose="02020603050405020304" pitchFamily="18" charset="0"/>
                <a:cs typeface="Times New Roman" panose="02020603050405020304" pitchFamily="18" charset="0"/>
              </a:rPr>
              <a:t>thuế</a:t>
            </a:r>
            <a:r>
              <a:rPr lang="en-US" sz="2400" b="1" dirty="0">
                <a:solidFill>
                  <a:srgbClr val="191919"/>
                </a:solidFill>
                <a:latin typeface="Times New Roman" panose="02020603050405020304" pitchFamily="18" charset="0"/>
                <a:cs typeface="Times New Roman" panose="02020603050405020304" pitchFamily="18" charset="0"/>
              </a:rPr>
              <a:t> GTGT (</a:t>
            </a:r>
            <a:r>
              <a:rPr lang="en-US" sz="2400" b="1" dirty="0" err="1">
                <a:solidFill>
                  <a:srgbClr val="191919"/>
                </a:solidFill>
                <a:latin typeface="Times New Roman" panose="02020603050405020304" pitchFamily="18" charset="0"/>
                <a:cs typeface="Times New Roman" panose="02020603050405020304" pitchFamily="18" charset="0"/>
              </a:rPr>
              <a:t>nếu</a:t>
            </a:r>
            <a:r>
              <a:rPr lang="en-US" sz="2400" b="1" dirty="0">
                <a:solidFill>
                  <a:srgbClr val="191919"/>
                </a:solidFill>
                <a:latin typeface="Times New Roman" panose="02020603050405020304" pitchFamily="18" charset="0"/>
                <a:cs typeface="Times New Roman" panose="02020603050405020304" pitchFamily="18" charset="0"/>
              </a:rPr>
              <a:t> </a:t>
            </a:r>
            <a:r>
              <a:rPr lang="en-US" sz="2400" b="1" dirty="0" err="1">
                <a:solidFill>
                  <a:srgbClr val="191919"/>
                </a:solidFill>
                <a:latin typeface="Times New Roman" panose="02020603050405020304" pitchFamily="18" charset="0"/>
                <a:cs typeface="Times New Roman" panose="02020603050405020304" pitchFamily="18" charset="0"/>
              </a:rPr>
              <a:t>có</a:t>
            </a:r>
            <a:r>
              <a:rPr lang="en-US" sz="2400" b="1" dirty="0">
                <a:solidFill>
                  <a:srgbClr val="191919"/>
                </a:solidFill>
                <a:latin typeface="Times New Roman" panose="02020603050405020304" pitchFamily="18" charset="0"/>
                <a:cs typeface="Times New Roman" panose="02020603050405020304" pitchFamily="18" charset="0"/>
              </a:rPr>
              <a:t>)</a:t>
            </a:r>
          </a:p>
        </p:txBody>
      </p:sp>
      <p:sp>
        <p:nvSpPr>
          <p:cNvPr id="14" name="Plus 13"/>
          <p:cNvSpPr/>
          <p:nvPr/>
        </p:nvSpPr>
        <p:spPr>
          <a:xfrm>
            <a:off x="7208838" y="1708151"/>
            <a:ext cx="539750" cy="612775"/>
          </a:xfrm>
          <a:prstGeom prst="mathPlus">
            <a:avLst/>
          </a:prstGeom>
        </p:spPr>
        <p:style>
          <a:lnRef idx="2">
            <a:schemeClr val="dk1"/>
          </a:lnRef>
          <a:fillRef idx="1">
            <a:schemeClr val="lt1"/>
          </a:fillRef>
          <a:effectRef idx="0">
            <a:schemeClr val="dk1"/>
          </a:effectRef>
          <a:fontRef idx="minor">
            <a:schemeClr val="dk1"/>
          </a:fontRef>
        </p:style>
        <p:txBody>
          <a:bodyPr anchor="ctr"/>
          <a:lstStyle/>
          <a:p>
            <a:pPr algn="ctr">
              <a:defRPr/>
            </a:pPr>
            <a:endParaRPr lang="en-US"/>
          </a:p>
        </p:txBody>
      </p:sp>
      <p:sp>
        <p:nvSpPr>
          <p:cNvPr id="15" name="Rounded Rectangle 14"/>
          <p:cNvSpPr/>
          <p:nvPr/>
        </p:nvSpPr>
        <p:spPr>
          <a:xfrm>
            <a:off x="8001001" y="1042988"/>
            <a:ext cx="2360613" cy="1941512"/>
          </a:xfrm>
          <a:prstGeom prst="roundRect">
            <a:avLst/>
          </a:prstGeom>
        </p:spPr>
        <p:style>
          <a:lnRef idx="3">
            <a:schemeClr val="lt1"/>
          </a:lnRef>
          <a:fillRef idx="1">
            <a:schemeClr val="accent1"/>
          </a:fillRef>
          <a:effectRef idx="1">
            <a:schemeClr val="accent1"/>
          </a:effectRef>
          <a:fontRef idx="minor">
            <a:schemeClr val="lt1"/>
          </a:fontRef>
        </p:style>
        <p:txBody>
          <a:bodyPr anchor="ctr"/>
          <a:lstStyle/>
          <a:p>
            <a:pPr algn="ctr">
              <a:defRPr/>
            </a:pPr>
            <a:r>
              <a:rPr lang="en-US" sz="2400" b="1" spc="15" dirty="0">
                <a:solidFill>
                  <a:srgbClr val="191919"/>
                </a:solidFill>
                <a:latin typeface="Times New Roman"/>
                <a:cs typeface="Times New Roman"/>
              </a:rPr>
              <a:t>CP </a:t>
            </a:r>
            <a:r>
              <a:rPr lang="en-US" sz="2400" b="1" spc="10" dirty="0" err="1">
                <a:solidFill>
                  <a:srgbClr val="191919"/>
                </a:solidFill>
                <a:latin typeface="Times New Roman"/>
                <a:cs typeface="Times New Roman"/>
              </a:rPr>
              <a:t>liên</a:t>
            </a:r>
            <a:r>
              <a:rPr lang="en-US" sz="2400" b="1" spc="10" dirty="0">
                <a:solidFill>
                  <a:srgbClr val="191919"/>
                </a:solidFill>
                <a:latin typeface="Times New Roman"/>
                <a:cs typeface="Times New Roman"/>
              </a:rPr>
              <a:t> </a:t>
            </a:r>
            <a:r>
              <a:rPr lang="en-US" sz="2400" b="1" spc="10" dirty="0" err="1">
                <a:solidFill>
                  <a:srgbClr val="191919"/>
                </a:solidFill>
                <a:latin typeface="Times New Roman"/>
                <a:cs typeface="Times New Roman"/>
              </a:rPr>
              <a:t>quan</a:t>
            </a:r>
            <a:r>
              <a:rPr lang="en-US" sz="2400" b="1" spc="10" dirty="0">
                <a:solidFill>
                  <a:srgbClr val="191919"/>
                </a:solidFill>
                <a:latin typeface="Times New Roman"/>
                <a:cs typeface="Times New Roman"/>
              </a:rPr>
              <a:t>: </a:t>
            </a:r>
            <a:r>
              <a:rPr lang="en-US" sz="2400" b="1" spc="10" dirty="0" err="1">
                <a:solidFill>
                  <a:srgbClr val="191919"/>
                </a:solidFill>
                <a:latin typeface="Times New Roman"/>
                <a:cs typeface="Times New Roman"/>
              </a:rPr>
              <a:t>vận</a:t>
            </a:r>
            <a:r>
              <a:rPr lang="en-US" sz="2400" b="1" spc="10" dirty="0">
                <a:solidFill>
                  <a:srgbClr val="191919"/>
                </a:solidFill>
                <a:latin typeface="Times New Roman"/>
                <a:cs typeface="Times New Roman"/>
              </a:rPr>
              <a:t> </a:t>
            </a:r>
            <a:r>
              <a:rPr lang="en-US" sz="2400" b="1" spc="10" dirty="0" err="1">
                <a:solidFill>
                  <a:srgbClr val="191919"/>
                </a:solidFill>
                <a:latin typeface="Times New Roman"/>
                <a:cs typeface="Times New Roman"/>
              </a:rPr>
              <a:t>chuyển</a:t>
            </a:r>
            <a:r>
              <a:rPr lang="en-US" sz="2400" b="1" spc="10" dirty="0">
                <a:solidFill>
                  <a:srgbClr val="191919"/>
                </a:solidFill>
                <a:latin typeface="Times New Roman"/>
                <a:cs typeface="Times New Roman"/>
              </a:rPr>
              <a:t>, </a:t>
            </a:r>
            <a:r>
              <a:rPr lang="en-US" sz="2400" b="1" spc="10" dirty="0" err="1">
                <a:solidFill>
                  <a:srgbClr val="191919"/>
                </a:solidFill>
                <a:latin typeface="Times New Roman"/>
                <a:cs typeface="Times New Roman"/>
              </a:rPr>
              <a:t>kiểm</a:t>
            </a:r>
            <a:r>
              <a:rPr lang="en-US" sz="2400" b="1" spc="10" dirty="0">
                <a:solidFill>
                  <a:srgbClr val="191919"/>
                </a:solidFill>
                <a:latin typeface="Times New Roman"/>
                <a:cs typeface="Times New Roman"/>
              </a:rPr>
              <a:t> </a:t>
            </a:r>
            <a:r>
              <a:rPr lang="en-US" sz="2400" b="1" spc="10" dirty="0" err="1">
                <a:solidFill>
                  <a:srgbClr val="191919"/>
                </a:solidFill>
                <a:latin typeface="Times New Roman"/>
                <a:cs typeface="Times New Roman"/>
              </a:rPr>
              <a:t>đếm</a:t>
            </a:r>
            <a:r>
              <a:rPr lang="en-US" sz="2400" b="1" spc="10" dirty="0">
                <a:solidFill>
                  <a:srgbClr val="191919"/>
                </a:solidFill>
                <a:latin typeface="Times New Roman"/>
                <a:cs typeface="Times New Roman"/>
              </a:rPr>
              <a:t>, </a:t>
            </a:r>
            <a:r>
              <a:rPr lang="en-US" sz="2400" b="1" spc="10" dirty="0" err="1">
                <a:solidFill>
                  <a:srgbClr val="191919"/>
                </a:solidFill>
                <a:latin typeface="Times New Roman"/>
                <a:cs typeface="Times New Roman"/>
              </a:rPr>
              <a:t>bốc</a:t>
            </a:r>
            <a:r>
              <a:rPr lang="en-US" sz="2400" b="1" spc="10" dirty="0">
                <a:solidFill>
                  <a:srgbClr val="191919"/>
                </a:solidFill>
                <a:latin typeface="Times New Roman"/>
                <a:cs typeface="Times New Roman"/>
              </a:rPr>
              <a:t> </a:t>
            </a:r>
            <a:r>
              <a:rPr lang="en-US" sz="2400" b="1" spc="10" dirty="0" err="1">
                <a:solidFill>
                  <a:srgbClr val="191919"/>
                </a:solidFill>
                <a:latin typeface="Times New Roman"/>
                <a:cs typeface="Times New Roman"/>
              </a:rPr>
              <a:t>dỡ</a:t>
            </a:r>
            <a:r>
              <a:rPr lang="en-US" sz="2400" b="1" spc="10" dirty="0">
                <a:solidFill>
                  <a:srgbClr val="191919"/>
                </a:solidFill>
                <a:latin typeface="Times New Roman"/>
                <a:cs typeface="Times New Roman"/>
              </a:rPr>
              <a:t>, </a:t>
            </a:r>
            <a:r>
              <a:rPr lang="en-US" sz="2400" b="1" spc="10" dirty="0" err="1">
                <a:solidFill>
                  <a:srgbClr val="191919"/>
                </a:solidFill>
                <a:latin typeface="Times New Roman"/>
                <a:cs typeface="Times New Roman"/>
              </a:rPr>
              <a:t>chứng</a:t>
            </a:r>
            <a:r>
              <a:rPr lang="en-US" sz="2400" b="1" spc="10" dirty="0">
                <a:solidFill>
                  <a:srgbClr val="191919"/>
                </a:solidFill>
                <a:latin typeface="Times New Roman"/>
                <a:cs typeface="Times New Roman"/>
              </a:rPr>
              <a:t> </a:t>
            </a:r>
            <a:r>
              <a:rPr lang="en-US" sz="2400" b="1" spc="10" dirty="0" err="1">
                <a:solidFill>
                  <a:srgbClr val="191919"/>
                </a:solidFill>
                <a:latin typeface="Times New Roman"/>
                <a:cs typeface="Times New Roman"/>
              </a:rPr>
              <a:t>từ</a:t>
            </a:r>
            <a:r>
              <a:rPr lang="en-US" sz="2400" b="1" spc="10" dirty="0">
                <a:solidFill>
                  <a:srgbClr val="191919"/>
                </a:solidFill>
                <a:latin typeface="Times New Roman"/>
                <a:cs typeface="Times New Roman"/>
              </a:rPr>
              <a:t>, </a:t>
            </a:r>
            <a:r>
              <a:rPr lang="en-US" sz="2400" b="1" spc="10" dirty="0" err="1">
                <a:solidFill>
                  <a:srgbClr val="191919"/>
                </a:solidFill>
                <a:latin typeface="Times New Roman"/>
                <a:cs typeface="Times New Roman"/>
              </a:rPr>
              <a:t>lưu</a:t>
            </a:r>
            <a:r>
              <a:rPr lang="en-US" sz="2400" b="1" spc="10" dirty="0">
                <a:solidFill>
                  <a:srgbClr val="191919"/>
                </a:solidFill>
                <a:latin typeface="Times New Roman"/>
                <a:cs typeface="Times New Roman"/>
              </a:rPr>
              <a:t> </a:t>
            </a:r>
            <a:r>
              <a:rPr lang="en-US" sz="2400" b="1" spc="10" dirty="0" err="1">
                <a:solidFill>
                  <a:srgbClr val="191919"/>
                </a:solidFill>
                <a:latin typeface="Times New Roman"/>
                <a:cs typeface="Times New Roman"/>
              </a:rPr>
              <a:t>kho</a:t>
            </a:r>
            <a:r>
              <a:rPr lang="en-US" sz="2400" b="1" spc="10" dirty="0">
                <a:solidFill>
                  <a:srgbClr val="191919"/>
                </a:solidFill>
                <a:latin typeface="Times New Roman"/>
                <a:cs typeface="Times New Roman"/>
              </a:rPr>
              <a:t>…</a:t>
            </a:r>
            <a:endParaRPr lang="en-US" sz="2400" dirty="0">
              <a:solidFill>
                <a:srgbClr val="191919"/>
              </a:solidFill>
            </a:endParaRPr>
          </a:p>
        </p:txBody>
      </p:sp>
      <p:sp>
        <p:nvSpPr>
          <p:cNvPr id="10" name="Down Arrow 9"/>
          <p:cNvSpPr/>
          <p:nvPr/>
        </p:nvSpPr>
        <p:spPr>
          <a:xfrm>
            <a:off x="2406650" y="2794000"/>
            <a:ext cx="400050" cy="1066800"/>
          </a:xfrm>
          <a:prstGeom prst="downArrow">
            <a:avLst/>
          </a:prstGeom>
        </p:spPr>
        <p:style>
          <a:lnRef idx="2">
            <a:schemeClr val="dk1"/>
          </a:lnRef>
          <a:fillRef idx="1">
            <a:schemeClr val="lt1"/>
          </a:fillRef>
          <a:effectRef idx="0">
            <a:schemeClr val="dk1"/>
          </a:effectRef>
          <a:fontRef idx="minor">
            <a:schemeClr val="dk1"/>
          </a:fontRef>
        </p:style>
        <p:txBody>
          <a:bodyPr anchor="ctr"/>
          <a:lstStyle/>
          <a:p>
            <a:pPr algn="ctr">
              <a:defRPr/>
            </a:pPr>
            <a:endParaRPr lang="en-US"/>
          </a:p>
        </p:txBody>
      </p:sp>
      <p:sp>
        <p:nvSpPr>
          <p:cNvPr id="11" name="Oval 10"/>
          <p:cNvSpPr/>
          <p:nvPr/>
        </p:nvSpPr>
        <p:spPr>
          <a:xfrm>
            <a:off x="1708150" y="3905251"/>
            <a:ext cx="1720850" cy="1808163"/>
          </a:xfrm>
          <a:prstGeom prst="ellipse">
            <a:avLst/>
          </a:prstGeom>
        </p:spPr>
        <p:style>
          <a:lnRef idx="2">
            <a:schemeClr val="accent1"/>
          </a:lnRef>
          <a:fillRef idx="1">
            <a:schemeClr val="lt1"/>
          </a:fillRef>
          <a:effectRef idx="0">
            <a:schemeClr val="accent1"/>
          </a:effectRef>
          <a:fontRef idx="minor">
            <a:schemeClr val="dk1"/>
          </a:fontRef>
        </p:style>
        <p:txBody>
          <a:bodyPr anchor="ctr"/>
          <a:lstStyle/>
          <a:p>
            <a:pPr algn="ctr">
              <a:defRPr/>
            </a:pPr>
            <a:r>
              <a:rPr lang="en-US" sz="2200" dirty="0" err="1">
                <a:solidFill>
                  <a:srgbClr val="191919"/>
                </a:solidFill>
                <a:latin typeface="Times New Roman" panose="02020603050405020304" pitchFamily="18" charset="0"/>
                <a:cs typeface="Times New Roman" panose="02020603050405020304" pitchFamily="18" charset="0"/>
              </a:rPr>
              <a:t>Số</a:t>
            </a:r>
            <a:r>
              <a:rPr lang="en-US" sz="2200" dirty="0">
                <a:solidFill>
                  <a:srgbClr val="191919"/>
                </a:solidFill>
                <a:latin typeface="Times New Roman" panose="02020603050405020304" pitchFamily="18" charset="0"/>
                <a:cs typeface="Times New Roman" panose="02020603050405020304" pitchFamily="18" charset="0"/>
              </a:rPr>
              <a:t> </a:t>
            </a:r>
            <a:r>
              <a:rPr lang="en-US" sz="2200" dirty="0" err="1">
                <a:solidFill>
                  <a:srgbClr val="191919"/>
                </a:solidFill>
                <a:latin typeface="Times New Roman" panose="02020603050405020304" pitchFamily="18" charset="0"/>
                <a:cs typeface="Times New Roman" panose="02020603050405020304" pitchFamily="18" charset="0"/>
              </a:rPr>
              <a:t>lượng</a:t>
            </a:r>
            <a:r>
              <a:rPr lang="en-US" sz="2200" dirty="0">
                <a:solidFill>
                  <a:srgbClr val="191919"/>
                </a:solidFill>
                <a:latin typeface="Times New Roman" panose="02020603050405020304" pitchFamily="18" charset="0"/>
                <a:cs typeface="Times New Roman" panose="02020603050405020304" pitchFamily="18" charset="0"/>
              </a:rPr>
              <a:t> </a:t>
            </a:r>
            <a:r>
              <a:rPr lang="en-US" sz="2200" dirty="0" err="1">
                <a:solidFill>
                  <a:srgbClr val="191919"/>
                </a:solidFill>
                <a:latin typeface="Times New Roman" panose="02020603050405020304" pitchFamily="18" charset="0"/>
                <a:cs typeface="Times New Roman" panose="02020603050405020304" pitchFamily="18" charset="0"/>
              </a:rPr>
              <a:t>ngoại</a:t>
            </a:r>
            <a:r>
              <a:rPr lang="en-US" sz="2200" dirty="0">
                <a:solidFill>
                  <a:srgbClr val="191919"/>
                </a:solidFill>
                <a:latin typeface="Times New Roman" panose="02020603050405020304" pitchFamily="18" charset="0"/>
                <a:cs typeface="Times New Roman" panose="02020603050405020304" pitchFamily="18" charset="0"/>
              </a:rPr>
              <a:t> </a:t>
            </a:r>
            <a:r>
              <a:rPr lang="en-US" sz="2200" dirty="0" err="1">
                <a:solidFill>
                  <a:srgbClr val="191919"/>
                </a:solidFill>
                <a:latin typeface="Times New Roman" panose="02020603050405020304" pitchFamily="18" charset="0"/>
                <a:cs typeface="Times New Roman" panose="02020603050405020304" pitchFamily="18" charset="0"/>
              </a:rPr>
              <a:t>tệ</a:t>
            </a:r>
            <a:r>
              <a:rPr lang="en-US" sz="2200" dirty="0">
                <a:solidFill>
                  <a:srgbClr val="191919"/>
                </a:solidFill>
                <a:latin typeface="Times New Roman" panose="02020603050405020304" pitchFamily="18" charset="0"/>
                <a:cs typeface="Times New Roman" panose="02020603050405020304" pitchFamily="18" charset="0"/>
              </a:rPr>
              <a:t> </a:t>
            </a:r>
            <a:r>
              <a:rPr lang="en-US" sz="2200" dirty="0" err="1">
                <a:solidFill>
                  <a:srgbClr val="191919"/>
                </a:solidFill>
                <a:latin typeface="Times New Roman" panose="02020603050405020304" pitchFamily="18" charset="0"/>
                <a:cs typeface="Times New Roman" panose="02020603050405020304" pitchFamily="18" charset="0"/>
              </a:rPr>
              <a:t>trên</a:t>
            </a:r>
            <a:r>
              <a:rPr lang="en-US" sz="2200" dirty="0">
                <a:solidFill>
                  <a:srgbClr val="191919"/>
                </a:solidFill>
                <a:latin typeface="Times New Roman" panose="02020603050405020304" pitchFamily="18" charset="0"/>
                <a:cs typeface="Times New Roman" panose="02020603050405020304" pitchFamily="18" charset="0"/>
              </a:rPr>
              <a:t> </a:t>
            </a:r>
            <a:r>
              <a:rPr lang="en-US" sz="2200" dirty="0" err="1">
                <a:solidFill>
                  <a:srgbClr val="191919"/>
                </a:solidFill>
                <a:latin typeface="Times New Roman" panose="02020603050405020304" pitchFamily="18" charset="0"/>
                <a:cs typeface="Times New Roman" panose="02020603050405020304" pitchFamily="18" charset="0"/>
              </a:rPr>
              <a:t>hóa</a:t>
            </a:r>
            <a:r>
              <a:rPr lang="en-US" sz="2200" dirty="0">
                <a:solidFill>
                  <a:srgbClr val="191919"/>
                </a:solidFill>
                <a:latin typeface="Times New Roman" panose="02020603050405020304" pitchFamily="18" charset="0"/>
                <a:cs typeface="Times New Roman" panose="02020603050405020304" pitchFamily="18" charset="0"/>
              </a:rPr>
              <a:t> </a:t>
            </a:r>
            <a:r>
              <a:rPr lang="en-US" sz="2200" dirty="0" err="1">
                <a:solidFill>
                  <a:srgbClr val="191919"/>
                </a:solidFill>
                <a:latin typeface="Times New Roman" panose="02020603050405020304" pitchFamily="18" charset="0"/>
                <a:cs typeface="Times New Roman" panose="02020603050405020304" pitchFamily="18" charset="0"/>
              </a:rPr>
              <a:t>đơn</a:t>
            </a:r>
            <a:r>
              <a:rPr lang="en-US" sz="2200" dirty="0">
                <a:solidFill>
                  <a:srgbClr val="191919"/>
                </a:solidFill>
                <a:latin typeface="Times New Roman" panose="02020603050405020304" pitchFamily="18" charset="0"/>
                <a:cs typeface="Times New Roman" panose="02020603050405020304" pitchFamily="18" charset="0"/>
              </a:rPr>
              <a:t> x TGTT</a:t>
            </a:r>
          </a:p>
        </p:txBody>
      </p:sp>
      <p:sp>
        <p:nvSpPr>
          <p:cNvPr id="12" name="Rectangle 11"/>
          <p:cNvSpPr/>
          <p:nvPr/>
        </p:nvSpPr>
        <p:spPr>
          <a:xfrm>
            <a:off x="3609976" y="3390901"/>
            <a:ext cx="6589713" cy="2587625"/>
          </a:xfrm>
          <a:prstGeom prst="rect">
            <a:avLst/>
          </a:prstGeom>
          <a:solidFill>
            <a:schemeClr val="lt1"/>
          </a:solidFill>
          <a:ln>
            <a:solidFill>
              <a:srgbClr val="191919"/>
            </a:solidFill>
          </a:ln>
        </p:spPr>
        <p:style>
          <a:lnRef idx="2">
            <a:schemeClr val="accent1"/>
          </a:lnRef>
          <a:fillRef idx="1">
            <a:schemeClr val="lt1"/>
          </a:fillRef>
          <a:effectRef idx="0">
            <a:schemeClr val="accent1"/>
          </a:effectRef>
          <a:fontRef idx="minor">
            <a:schemeClr val="dk1"/>
          </a:fontRef>
        </p:style>
        <p:txBody>
          <a:bodyPr>
            <a:spAutoFit/>
          </a:bodyPr>
          <a:lstStyle>
            <a:lvl1pPr marL="112713" indent="-100013">
              <a:tabLst>
                <a:tab pos="112713" algn="l"/>
              </a:tabLst>
              <a:defRPr>
                <a:solidFill>
                  <a:schemeClr val="tx1"/>
                </a:solidFill>
                <a:latin typeface="Arial" panose="020B0604020202020204" pitchFamily="34" charset="0"/>
              </a:defRPr>
            </a:lvl1pPr>
            <a:lvl2pPr marL="742950" indent="-285750">
              <a:tabLst>
                <a:tab pos="112713" algn="l"/>
              </a:tabLst>
              <a:defRPr>
                <a:solidFill>
                  <a:schemeClr val="tx1"/>
                </a:solidFill>
                <a:latin typeface="Arial" panose="020B0604020202020204" pitchFamily="34" charset="0"/>
              </a:defRPr>
            </a:lvl2pPr>
            <a:lvl3pPr marL="1143000" indent="-228600">
              <a:tabLst>
                <a:tab pos="112713" algn="l"/>
              </a:tabLst>
              <a:defRPr>
                <a:solidFill>
                  <a:schemeClr val="tx1"/>
                </a:solidFill>
                <a:latin typeface="Arial" panose="020B0604020202020204" pitchFamily="34" charset="0"/>
              </a:defRPr>
            </a:lvl3pPr>
            <a:lvl4pPr marL="1600200" indent="-228600">
              <a:tabLst>
                <a:tab pos="112713" algn="l"/>
              </a:tabLst>
              <a:defRPr>
                <a:solidFill>
                  <a:schemeClr val="tx1"/>
                </a:solidFill>
                <a:latin typeface="Arial" panose="020B0604020202020204" pitchFamily="34" charset="0"/>
              </a:defRPr>
            </a:lvl4pPr>
            <a:lvl5pPr marL="2057400" indent="-228600">
              <a:tabLst>
                <a:tab pos="112713" algn="l"/>
              </a:tabLst>
              <a:defRPr>
                <a:solidFill>
                  <a:schemeClr val="tx1"/>
                </a:solidFill>
                <a:latin typeface="Arial" panose="020B0604020202020204" pitchFamily="34" charset="0"/>
              </a:defRPr>
            </a:lvl5pPr>
            <a:lvl6pPr marL="2514600" indent="-228600" eaLnBrk="0" fontAlgn="base" hangingPunct="0">
              <a:spcBef>
                <a:spcPct val="0"/>
              </a:spcBef>
              <a:spcAft>
                <a:spcPct val="0"/>
              </a:spcAft>
              <a:tabLst>
                <a:tab pos="112713" algn="l"/>
              </a:tabLst>
              <a:defRPr>
                <a:solidFill>
                  <a:schemeClr val="tx1"/>
                </a:solidFill>
                <a:latin typeface="Arial" panose="020B0604020202020204" pitchFamily="34" charset="0"/>
              </a:defRPr>
            </a:lvl6pPr>
            <a:lvl7pPr marL="2971800" indent="-228600" eaLnBrk="0" fontAlgn="base" hangingPunct="0">
              <a:spcBef>
                <a:spcPct val="0"/>
              </a:spcBef>
              <a:spcAft>
                <a:spcPct val="0"/>
              </a:spcAft>
              <a:tabLst>
                <a:tab pos="112713" algn="l"/>
              </a:tabLst>
              <a:defRPr>
                <a:solidFill>
                  <a:schemeClr val="tx1"/>
                </a:solidFill>
                <a:latin typeface="Arial" panose="020B0604020202020204" pitchFamily="34" charset="0"/>
              </a:defRPr>
            </a:lvl7pPr>
            <a:lvl8pPr marL="3429000" indent="-228600" eaLnBrk="0" fontAlgn="base" hangingPunct="0">
              <a:spcBef>
                <a:spcPct val="0"/>
              </a:spcBef>
              <a:spcAft>
                <a:spcPct val="0"/>
              </a:spcAft>
              <a:tabLst>
                <a:tab pos="112713" algn="l"/>
              </a:tabLst>
              <a:defRPr>
                <a:solidFill>
                  <a:schemeClr val="tx1"/>
                </a:solidFill>
                <a:latin typeface="Arial" panose="020B0604020202020204" pitchFamily="34" charset="0"/>
              </a:defRPr>
            </a:lvl8pPr>
            <a:lvl9pPr marL="3886200" indent="-228600" eaLnBrk="0" fontAlgn="base" hangingPunct="0">
              <a:spcBef>
                <a:spcPct val="0"/>
              </a:spcBef>
              <a:spcAft>
                <a:spcPct val="0"/>
              </a:spcAft>
              <a:tabLst>
                <a:tab pos="112713" algn="l"/>
              </a:tabLst>
              <a:defRPr>
                <a:solidFill>
                  <a:schemeClr val="tx1"/>
                </a:solidFill>
                <a:latin typeface="Arial" panose="020B0604020202020204" pitchFamily="34" charset="0"/>
              </a:defRPr>
            </a:lvl9pPr>
          </a:lstStyle>
          <a:p>
            <a:pPr>
              <a:lnSpc>
                <a:spcPct val="102000"/>
              </a:lnSpc>
              <a:spcBef>
                <a:spcPts val="200"/>
              </a:spcBef>
              <a:buFont typeface="Times New Roman" panose="02020603050405020304" pitchFamily="18" charset="0"/>
              <a:buChar char="-"/>
              <a:defRPr/>
            </a:pPr>
            <a:r>
              <a:rPr lang="en-US" sz="2200" b="1" dirty="0" err="1">
                <a:solidFill>
                  <a:srgbClr val="FF0080"/>
                </a:solidFill>
                <a:latin typeface="Times New Roman" panose="02020603050405020304" pitchFamily="18" charset="0"/>
                <a:cs typeface="Times New Roman" panose="02020603050405020304" pitchFamily="18" charset="0"/>
              </a:rPr>
              <a:t>Thuế</a:t>
            </a:r>
            <a:r>
              <a:rPr lang="en-US" sz="2200" b="1" dirty="0">
                <a:solidFill>
                  <a:srgbClr val="FF0080"/>
                </a:solidFill>
                <a:latin typeface="Times New Roman" panose="02020603050405020304" pitchFamily="18" charset="0"/>
                <a:cs typeface="Times New Roman" panose="02020603050405020304" pitchFamily="18" charset="0"/>
              </a:rPr>
              <a:t> NK = </a:t>
            </a:r>
            <a:r>
              <a:rPr lang="en-US" sz="2200" b="1" dirty="0" err="1">
                <a:solidFill>
                  <a:srgbClr val="FF0080"/>
                </a:solidFill>
                <a:latin typeface="Times New Roman" panose="02020603050405020304" pitchFamily="18" charset="0"/>
                <a:cs typeface="Times New Roman" panose="02020603050405020304" pitchFamily="18" charset="0"/>
              </a:rPr>
              <a:t>Giá</a:t>
            </a:r>
            <a:r>
              <a:rPr lang="en-US" sz="2200" b="1" dirty="0">
                <a:solidFill>
                  <a:srgbClr val="FF0080"/>
                </a:solidFill>
                <a:latin typeface="Times New Roman" panose="02020603050405020304" pitchFamily="18" charset="0"/>
                <a:cs typeface="Times New Roman" panose="02020603050405020304" pitchFamily="18" charset="0"/>
              </a:rPr>
              <a:t> </a:t>
            </a:r>
            <a:r>
              <a:rPr lang="en-US" sz="2200" b="1" dirty="0" err="1">
                <a:solidFill>
                  <a:srgbClr val="FF0080"/>
                </a:solidFill>
                <a:latin typeface="Times New Roman" panose="02020603050405020304" pitchFamily="18" charset="0"/>
                <a:cs typeface="Times New Roman" panose="02020603050405020304" pitchFamily="18" charset="0"/>
              </a:rPr>
              <a:t>tính</a:t>
            </a:r>
            <a:r>
              <a:rPr lang="en-US" sz="2200" b="1" dirty="0">
                <a:solidFill>
                  <a:srgbClr val="FF0080"/>
                </a:solidFill>
                <a:latin typeface="Times New Roman" panose="02020603050405020304" pitchFamily="18" charset="0"/>
                <a:cs typeface="Times New Roman" panose="02020603050405020304" pitchFamily="18" charset="0"/>
              </a:rPr>
              <a:t> </a:t>
            </a:r>
            <a:r>
              <a:rPr lang="en-US" sz="2200" b="1" dirty="0" err="1">
                <a:solidFill>
                  <a:srgbClr val="FF0080"/>
                </a:solidFill>
                <a:latin typeface="Times New Roman" panose="02020603050405020304" pitchFamily="18" charset="0"/>
                <a:cs typeface="Times New Roman" panose="02020603050405020304" pitchFamily="18" charset="0"/>
              </a:rPr>
              <a:t>thuế</a:t>
            </a:r>
            <a:r>
              <a:rPr lang="en-US" sz="2200" b="1" dirty="0">
                <a:solidFill>
                  <a:srgbClr val="FF0080"/>
                </a:solidFill>
                <a:latin typeface="Times New Roman" panose="02020603050405020304" pitchFamily="18" charset="0"/>
                <a:cs typeface="Times New Roman" panose="02020603050405020304" pitchFamily="18" charset="0"/>
              </a:rPr>
              <a:t> NK (*) x TS </a:t>
            </a:r>
            <a:r>
              <a:rPr lang="en-US" sz="2200" b="1" dirty="0" err="1">
                <a:solidFill>
                  <a:srgbClr val="FF0080"/>
                </a:solidFill>
                <a:latin typeface="Times New Roman" panose="02020603050405020304" pitchFamily="18" charset="0"/>
                <a:cs typeface="Times New Roman" panose="02020603050405020304" pitchFamily="18" charset="0"/>
              </a:rPr>
              <a:t>thuế</a:t>
            </a:r>
            <a:r>
              <a:rPr lang="en-US" sz="2200" b="1" dirty="0">
                <a:solidFill>
                  <a:srgbClr val="FF0080"/>
                </a:solidFill>
                <a:latin typeface="Times New Roman" panose="02020603050405020304" pitchFamily="18" charset="0"/>
                <a:cs typeface="Times New Roman" panose="02020603050405020304" pitchFamily="18" charset="0"/>
              </a:rPr>
              <a:t> NK</a:t>
            </a:r>
          </a:p>
          <a:p>
            <a:pPr>
              <a:lnSpc>
                <a:spcPct val="102000"/>
              </a:lnSpc>
              <a:spcBef>
                <a:spcPts val="200"/>
              </a:spcBef>
              <a:buFont typeface="Times New Roman" panose="02020603050405020304" pitchFamily="18" charset="0"/>
              <a:buChar char="-"/>
              <a:defRPr/>
            </a:pPr>
            <a:r>
              <a:rPr lang="en-US" sz="2200" dirty="0">
                <a:solidFill>
                  <a:srgbClr val="FF0080"/>
                </a:solidFill>
                <a:latin typeface="Times New Roman" panose="02020603050405020304" pitchFamily="18" charset="0"/>
                <a:cs typeface="Times New Roman" panose="02020603050405020304" pitchFamily="18" charset="0"/>
              </a:rPr>
              <a:t> </a:t>
            </a:r>
            <a:r>
              <a:rPr lang="en-US" sz="2200" b="1" dirty="0" err="1">
                <a:solidFill>
                  <a:srgbClr val="00BF60"/>
                </a:solidFill>
                <a:latin typeface="Times New Roman" panose="02020603050405020304" pitchFamily="18" charset="0"/>
                <a:cs typeface="Times New Roman" panose="02020603050405020304" pitchFamily="18" charset="0"/>
              </a:rPr>
              <a:t>Thuế</a:t>
            </a:r>
            <a:r>
              <a:rPr lang="en-US" sz="2200" b="1" dirty="0">
                <a:solidFill>
                  <a:srgbClr val="00BF60"/>
                </a:solidFill>
                <a:latin typeface="Times New Roman" panose="02020603050405020304" pitchFamily="18" charset="0"/>
                <a:cs typeface="Times New Roman" panose="02020603050405020304" pitchFamily="18" charset="0"/>
              </a:rPr>
              <a:t> TTĐB = (</a:t>
            </a:r>
            <a:r>
              <a:rPr lang="en-US" sz="2200" b="1" dirty="0" err="1">
                <a:solidFill>
                  <a:srgbClr val="00BF60"/>
                </a:solidFill>
                <a:latin typeface="Times New Roman" panose="02020603050405020304" pitchFamily="18" charset="0"/>
                <a:cs typeface="Times New Roman" panose="02020603050405020304" pitchFamily="18" charset="0"/>
              </a:rPr>
              <a:t>Giá</a:t>
            </a:r>
            <a:r>
              <a:rPr lang="en-US" sz="2200" b="1" dirty="0">
                <a:solidFill>
                  <a:srgbClr val="00BF60"/>
                </a:solidFill>
                <a:latin typeface="Times New Roman" panose="02020603050405020304" pitchFamily="18" charset="0"/>
                <a:cs typeface="Times New Roman" panose="02020603050405020304" pitchFamily="18" charset="0"/>
              </a:rPr>
              <a:t> </a:t>
            </a:r>
            <a:r>
              <a:rPr lang="en-US" sz="2200" b="1" dirty="0" err="1">
                <a:solidFill>
                  <a:srgbClr val="00BF60"/>
                </a:solidFill>
                <a:latin typeface="Times New Roman" panose="02020603050405020304" pitchFamily="18" charset="0"/>
                <a:cs typeface="Times New Roman" panose="02020603050405020304" pitchFamily="18" charset="0"/>
              </a:rPr>
              <a:t>tính</a:t>
            </a:r>
            <a:r>
              <a:rPr lang="en-US" sz="2200" b="1" dirty="0">
                <a:solidFill>
                  <a:srgbClr val="00BF60"/>
                </a:solidFill>
                <a:latin typeface="Times New Roman" panose="02020603050405020304" pitchFamily="18" charset="0"/>
                <a:cs typeface="Times New Roman" panose="02020603050405020304" pitchFamily="18" charset="0"/>
              </a:rPr>
              <a:t> </a:t>
            </a:r>
            <a:r>
              <a:rPr lang="en-US" sz="2200" b="1" dirty="0" err="1">
                <a:solidFill>
                  <a:srgbClr val="00BF60"/>
                </a:solidFill>
                <a:latin typeface="Times New Roman" panose="02020603050405020304" pitchFamily="18" charset="0"/>
                <a:cs typeface="Times New Roman" panose="02020603050405020304" pitchFamily="18" charset="0"/>
              </a:rPr>
              <a:t>thuế</a:t>
            </a:r>
            <a:r>
              <a:rPr lang="en-US" sz="2200" b="1" dirty="0">
                <a:solidFill>
                  <a:srgbClr val="00BF60"/>
                </a:solidFill>
                <a:latin typeface="Times New Roman" panose="02020603050405020304" pitchFamily="18" charset="0"/>
                <a:cs typeface="Times New Roman" panose="02020603050405020304" pitchFamily="18" charset="0"/>
              </a:rPr>
              <a:t> NK +</a:t>
            </a:r>
            <a:r>
              <a:rPr lang="en-US" sz="2200" b="1" dirty="0" err="1">
                <a:solidFill>
                  <a:srgbClr val="00BF60"/>
                </a:solidFill>
                <a:latin typeface="Times New Roman" panose="02020603050405020304" pitchFamily="18" charset="0"/>
                <a:cs typeface="Times New Roman" panose="02020603050405020304" pitchFamily="18" charset="0"/>
              </a:rPr>
              <a:t>Thuế</a:t>
            </a:r>
            <a:r>
              <a:rPr lang="en-US" sz="2200" b="1" dirty="0">
                <a:solidFill>
                  <a:srgbClr val="00BF60"/>
                </a:solidFill>
                <a:latin typeface="Times New Roman" panose="02020603050405020304" pitchFamily="18" charset="0"/>
                <a:cs typeface="Times New Roman" panose="02020603050405020304" pitchFamily="18" charset="0"/>
              </a:rPr>
              <a:t> NK) x TS </a:t>
            </a:r>
            <a:r>
              <a:rPr lang="en-US" sz="2200" b="1" dirty="0" err="1">
                <a:solidFill>
                  <a:srgbClr val="00BF60"/>
                </a:solidFill>
                <a:latin typeface="Times New Roman" panose="02020603050405020304" pitchFamily="18" charset="0"/>
                <a:cs typeface="Times New Roman" panose="02020603050405020304" pitchFamily="18" charset="0"/>
              </a:rPr>
              <a:t>thuế</a:t>
            </a:r>
            <a:r>
              <a:rPr lang="en-US" sz="2200" b="1" dirty="0">
                <a:solidFill>
                  <a:srgbClr val="00BF60"/>
                </a:solidFill>
                <a:latin typeface="Times New Roman" panose="02020603050405020304" pitchFamily="18" charset="0"/>
                <a:cs typeface="Times New Roman" panose="02020603050405020304" pitchFamily="18" charset="0"/>
              </a:rPr>
              <a:t> TTĐB</a:t>
            </a:r>
          </a:p>
          <a:p>
            <a:pPr>
              <a:lnSpc>
                <a:spcPct val="102000"/>
              </a:lnSpc>
              <a:spcBef>
                <a:spcPts val="200"/>
              </a:spcBef>
              <a:buFont typeface="Times New Roman" panose="02020603050405020304" pitchFamily="18" charset="0"/>
              <a:buChar char="-"/>
              <a:defRPr/>
            </a:pPr>
            <a:r>
              <a:rPr lang="en-US" sz="2200" b="1" dirty="0" err="1">
                <a:solidFill>
                  <a:srgbClr val="0DAEFF"/>
                </a:solidFill>
                <a:latin typeface="Times New Roman" panose="02020603050405020304" pitchFamily="18" charset="0"/>
                <a:cs typeface="Times New Roman" panose="02020603050405020304" pitchFamily="18" charset="0"/>
              </a:rPr>
              <a:t>Thuế</a:t>
            </a:r>
            <a:r>
              <a:rPr lang="en-US" sz="2200" b="1" dirty="0">
                <a:solidFill>
                  <a:srgbClr val="0DAEFF"/>
                </a:solidFill>
                <a:latin typeface="Times New Roman" panose="02020603050405020304" pitchFamily="18" charset="0"/>
                <a:cs typeface="Times New Roman" panose="02020603050405020304" pitchFamily="18" charset="0"/>
              </a:rPr>
              <a:t> GTGT </a:t>
            </a:r>
            <a:r>
              <a:rPr lang="en-US" sz="2200" b="1" dirty="0" err="1">
                <a:solidFill>
                  <a:srgbClr val="0DAEFF"/>
                </a:solidFill>
                <a:latin typeface="Times New Roman" panose="02020603050405020304" pitchFamily="18" charset="0"/>
                <a:cs typeface="Times New Roman" panose="02020603050405020304" pitchFamily="18" charset="0"/>
              </a:rPr>
              <a:t>hàng</a:t>
            </a:r>
            <a:r>
              <a:rPr lang="en-US" sz="2200" b="1" dirty="0">
                <a:solidFill>
                  <a:srgbClr val="0DAEFF"/>
                </a:solidFill>
                <a:latin typeface="Times New Roman" panose="02020603050405020304" pitchFamily="18" charset="0"/>
                <a:cs typeface="Times New Roman" panose="02020603050405020304" pitchFamily="18" charset="0"/>
              </a:rPr>
              <a:t> NK = (</a:t>
            </a:r>
            <a:r>
              <a:rPr lang="en-US" sz="2200" b="1" dirty="0" err="1">
                <a:solidFill>
                  <a:srgbClr val="0DAEFF"/>
                </a:solidFill>
                <a:latin typeface="Times New Roman" panose="02020603050405020304" pitchFamily="18" charset="0"/>
                <a:cs typeface="Times New Roman" panose="02020603050405020304" pitchFamily="18" charset="0"/>
              </a:rPr>
              <a:t>Giá</a:t>
            </a:r>
            <a:r>
              <a:rPr lang="en-US" sz="2200" b="1" dirty="0">
                <a:solidFill>
                  <a:srgbClr val="0DAEFF"/>
                </a:solidFill>
                <a:latin typeface="Times New Roman" panose="02020603050405020304" pitchFamily="18" charset="0"/>
                <a:cs typeface="Times New Roman" panose="02020603050405020304" pitchFamily="18" charset="0"/>
              </a:rPr>
              <a:t> </a:t>
            </a:r>
            <a:r>
              <a:rPr lang="en-US" sz="2200" b="1" dirty="0" err="1">
                <a:solidFill>
                  <a:srgbClr val="0DAEFF"/>
                </a:solidFill>
                <a:latin typeface="Times New Roman" panose="02020603050405020304" pitchFamily="18" charset="0"/>
                <a:cs typeface="Times New Roman" panose="02020603050405020304" pitchFamily="18" charset="0"/>
              </a:rPr>
              <a:t>tính</a:t>
            </a:r>
            <a:r>
              <a:rPr lang="en-US" sz="2200" b="1" dirty="0">
                <a:solidFill>
                  <a:srgbClr val="0DAEFF"/>
                </a:solidFill>
                <a:latin typeface="Times New Roman" panose="02020603050405020304" pitchFamily="18" charset="0"/>
                <a:cs typeface="Times New Roman" panose="02020603050405020304" pitchFamily="18" charset="0"/>
              </a:rPr>
              <a:t> </a:t>
            </a:r>
            <a:r>
              <a:rPr lang="en-US" sz="2200" b="1" dirty="0" err="1">
                <a:solidFill>
                  <a:srgbClr val="0DAEFF"/>
                </a:solidFill>
                <a:latin typeface="Times New Roman" panose="02020603050405020304" pitchFamily="18" charset="0"/>
                <a:cs typeface="Times New Roman" panose="02020603050405020304" pitchFamily="18" charset="0"/>
              </a:rPr>
              <a:t>thuế</a:t>
            </a:r>
            <a:r>
              <a:rPr lang="en-US" sz="2200" b="1" dirty="0">
                <a:solidFill>
                  <a:srgbClr val="0DAEFF"/>
                </a:solidFill>
                <a:latin typeface="Times New Roman" panose="02020603050405020304" pitchFamily="18" charset="0"/>
                <a:cs typeface="Times New Roman" panose="02020603050405020304" pitchFamily="18" charset="0"/>
              </a:rPr>
              <a:t> NK + </a:t>
            </a:r>
            <a:r>
              <a:rPr lang="en-US" sz="2200" b="1" dirty="0" err="1">
                <a:solidFill>
                  <a:srgbClr val="0DAEFF"/>
                </a:solidFill>
                <a:latin typeface="Times New Roman" panose="02020603050405020304" pitchFamily="18" charset="0"/>
                <a:cs typeface="Times New Roman" panose="02020603050405020304" pitchFamily="18" charset="0"/>
              </a:rPr>
              <a:t>Thuế</a:t>
            </a:r>
            <a:r>
              <a:rPr lang="en-US" sz="2200" b="1" dirty="0">
                <a:solidFill>
                  <a:srgbClr val="0DAEFF"/>
                </a:solidFill>
                <a:latin typeface="Times New Roman" panose="02020603050405020304" pitchFamily="18" charset="0"/>
                <a:cs typeface="Times New Roman" panose="02020603050405020304" pitchFamily="18" charset="0"/>
              </a:rPr>
              <a:t> NK + </a:t>
            </a:r>
            <a:r>
              <a:rPr lang="en-US" sz="2200" b="1" dirty="0" err="1">
                <a:solidFill>
                  <a:srgbClr val="0DAEFF"/>
                </a:solidFill>
                <a:latin typeface="Times New Roman" panose="02020603050405020304" pitchFamily="18" charset="0"/>
                <a:cs typeface="Times New Roman" panose="02020603050405020304" pitchFamily="18" charset="0"/>
              </a:rPr>
              <a:t>Thuế</a:t>
            </a:r>
            <a:r>
              <a:rPr lang="en-US" sz="2200" b="1" dirty="0">
                <a:solidFill>
                  <a:srgbClr val="0DAEFF"/>
                </a:solidFill>
                <a:latin typeface="Times New Roman" panose="02020603050405020304" pitchFamily="18" charset="0"/>
                <a:cs typeface="Times New Roman" panose="02020603050405020304" pitchFamily="18" charset="0"/>
              </a:rPr>
              <a:t> TTĐB) x TS </a:t>
            </a:r>
            <a:r>
              <a:rPr lang="en-US" sz="2200" b="1" dirty="0" err="1">
                <a:solidFill>
                  <a:srgbClr val="0DAEFF"/>
                </a:solidFill>
                <a:latin typeface="Times New Roman" panose="02020603050405020304" pitchFamily="18" charset="0"/>
                <a:cs typeface="Times New Roman" panose="02020603050405020304" pitchFamily="18" charset="0"/>
              </a:rPr>
              <a:t>thuế</a:t>
            </a:r>
            <a:r>
              <a:rPr lang="en-US" sz="2200" b="1" dirty="0">
                <a:solidFill>
                  <a:srgbClr val="0DAEFF"/>
                </a:solidFill>
                <a:latin typeface="Times New Roman" panose="02020603050405020304" pitchFamily="18" charset="0"/>
                <a:cs typeface="Times New Roman" panose="02020603050405020304" pitchFamily="18" charset="0"/>
              </a:rPr>
              <a:t> GTGT </a:t>
            </a:r>
            <a:r>
              <a:rPr lang="en-US" sz="2200" b="1" i="1" dirty="0">
                <a:solidFill>
                  <a:srgbClr val="FF0000"/>
                </a:solidFill>
                <a:latin typeface="Times New Roman" panose="02020603050405020304" pitchFamily="18" charset="0"/>
                <a:cs typeface="Times New Roman" panose="02020603050405020304" pitchFamily="18" charset="0"/>
              </a:rPr>
              <a:t>(</a:t>
            </a:r>
            <a:r>
              <a:rPr lang="en-US" sz="2200" b="1" i="1" dirty="0" err="1">
                <a:solidFill>
                  <a:srgbClr val="FF0000"/>
                </a:solidFill>
                <a:latin typeface="Times New Roman" panose="02020603050405020304" pitchFamily="18" charset="0"/>
                <a:cs typeface="Times New Roman" panose="02020603050405020304" pitchFamily="18" charset="0"/>
              </a:rPr>
              <a:t>cộng</a:t>
            </a:r>
            <a:r>
              <a:rPr lang="en-US" sz="2200" b="1" i="1" dirty="0">
                <a:solidFill>
                  <a:srgbClr val="FF0000"/>
                </a:solidFill>
                <a:latin typeface="Times New Roman" panose="02020603050405020304" pitchFamily="18" charset="0"/>
                <a:cs typeface="Times New Roman" panose="02020603050405020304" pitchFamily="18" charset="0"/>
              </a:rPr>
              <a:t> </a:t>
            </a:r>
            <a:r>
              <a:rPr lang="en-US" sz="2200" b="1" i="1" dirty="0" err="1">
                <a:solidFill>
                  <a:srgbClr val="FF0000"/>
                </a:solidFill>
                <a:latin typeface="Times New Roman" panose="02020603050405020304" pitchFamily="18" charset="0"/>
                <a:cs typeface="Times New Roman" panose="02020603050405020304" pitchFamily="18" charset="0"/>
              </a:rPr>
              <a:t>vào</a:t>
            </a:r>
            <a:r>
              <a:rPr lang="en-US" sz="2200" b="1" i="1" dirty="0">
                <a:solidFill>
                  <a:srgbClr val="FF0000"/>
                </a:solidFill>
                <a:latin typeface="Times New Roman" panose="02020603050405020304" pitchFamily="18" charset="0"/>
                <a:cs typeface="Times New Roman" panose="02020603050405020304" pitchFamily="18" charset="0"/>
              </a:rPr>
              <a:t> </a:t>
            </a:r>
            <a:r>
              <a:rPr lang="en-US" sz="2200" b="1" i="1" dirty="0" err="1">
                <a:solidFill>
                  <a:srgbClr val="FF0000"/>
                </a:solidFill>
                <a:latin typeface="Times New Roman" panose="02020603050405020304" pitchFamily="18" charset="0"/>
                <a:cs typeface="Times New Roman" panose="02020603050405020304" pitchFamily="18" charset="0"/>
              </a:rPr>
              <a:t>giá</a:t>
            </a:r>
            <a:r>
              <a:rPr lang="en-US" sz="2200" b="1" i="1" dirty="0">
                <a:solidFill>
                  <a:srgbClr val="FF0000"/>
                </a:solidFill>
                <a:latin typeface="Times New Roman" panose="02020603050405020304" pitchFamily="18" charset="0"/>
                <a:cs typeface="Times New Roman" panose="02020603050405020304" pitchFamily="18" charset="0"/>
              </a:rPr>
              <a:t> </a:t>
            </a:r>
            <a:r>
              <a:rPr lang="en-US" sz="2200" b="1" i="1" dirty="0" err="1">
                <a:solidFill>
                  <a:srgbClr val="FF0000"/>
                </a:solidFill>
                <a:latin typeface="Times New Roman" panose="02020603050405020304" pitchFamily="18" charset="0"/>
                <a:cs typeface="Times New Roman" panose="02020603050405020304" pitchFamily="18" charset="0"/>
              </a:rPr>
              <a:t>gốc</a:t>
            </a:r>
            <a:r>
              <a:rPr lang="en-US" sz="2200" b="1" i="1" dirty="0">
                <a:solidFill>
                  <a:srgbClr val="FF0000"/>
                </a:solidFill>
                <a:latin typeface="Times New Roman" panose="02020603050405020304" pitchFamily="18" charset="0"/>
                <a:cs typeface="Times New Roman" panose="02020603050405020304" pitchFamily="18" charset="0"/>
              </a:rPr>
              <a:t> </a:t>
            </a:r>
            <a:r>
              <a:rPr lang="en-US" sz="2200" b="1" i="1" dirty="0" err="1">
                <a:solidFill>
                  <a:srgbClr val="FF0000"/>
                </a:solidFill>
                <a:latin typeface="Times New Roman" panose="02020603050405020304" pitchFamily="18" charset="0"/>
                <a:cs typeface="Times New Roman" panose="02020603050405020304" pitchFamily="18" charset="0"/>
              </a:rPr>
              <a:t>chỉ</a:t>
            </a:r>
            <a:r>
              <a:rPr lang="en-US" sz="2200" b="1" i="1" dirty="0">
                <a:solidFill>
                  <a:srgbClr val="FF0000"/>
                </a:solidFill>
                <a:latin typeface="Times New Roman" panose="02020603050405020304" pitchFamily="18" charset="0"/>
                <a:cs typeface="Times New Roman" panose="02020603050405020304" pitchFamily="18" charset="0"/>
              </a:rPr>
              <a:t> </a:t>
            </a:r>
            <a:r>
              <a:rPr lang="en-US" sz="2200" b="1" i="1" dirty="0" err="1">
                <a:solidFill>
                  <a:srgbClr val="FF0000"/>
                </a:solidFill>
                <a:latin typeface="Times New Roman" panose="02020603050405020304" pitchFamily="18" charset="0"/>
                <a:cs typeface="Times New Roman" panose="02020603050405020304" pitchFamily="18" charset="0"/>
              </a:rPr>
              <a:t>áp</a:t>
            </a:r>
            <a:r>
              <a:rPr lang="en-US" sz="2200" b="1" i="1" dirty="0">
                <a:solidFill>
                  <a:srgbClr val="FF0000"/>
                </a:solidFill>
                <a:latin typeface="Times New Roman" panose="02020603050405020304" pitchFamily="18" charset="0"/>
                <a:cs typeface="Times New Roman" panose="02020603050405020304" pitchFamily="18" charset="0"/>
              </a:rPr>
              <a:t> </a:t>
            </a:r>
            <a:r>
              <a:rPr lang="en-US" sz="2200" b="1" i="1" dirty="0" err="1">
                <a:solidFill>
                  <a:srgbClr val="FF0000"/>
                </a:solidFill>
                <a:latin typeface="Times New Roman" panose="02020603050405020304" pitchFamily="18" charset="0"/>
                <a:cs typeface="Times New Roman" panose="02020603050405020304" pitchFamily="18" charset="0"/>
              </a:rPr>
              <a:t>dụng</a:t>
            </a:r>
            <a:r>
              <a:rPr lang="en-US" sz="2200" b="1" i="1" dirty="0">
                <a:solidFill>
                  <a:srgbClr val="FF0000"/>
                </a:solidFill>
                <a:latin typeface="Times New Roman" panose="02020603050405020304" pitchFamily="18" charset="0"/>
                <a:cs typeface="Times New Roman" panose="02020603050405020304" pitchFamily="18" charset="0"/>
              </a:rPr>
              <a:t> </a:t>
            </a:r>
            <a:r>
              <a:rPr lang="en-US" sz="2200" b="1" i="1" dirty="0" err="1">
                <a:solidFill>
                  <a:srgbClr val="FF0000"/>
                </a:solidFill>
                <a:latin typeface="Times New Roman" panose="02020603050405020304" pitchFamily="18" charset="0"/>
                <a:cs typeface="Times New Roman" panose="02020603050405020304" pitchFamily="18" charset="0"/>
              </a:rPr>
              <a:t>với</a:t>
            </a:r>
            <a:r>
              <a:rPr lang="en-US" sz="2200" b="1" i="1" dirty="0">
                <a:solidFill>
                  <a:srgbClr val="FF0000"/>
                </a:solidFill>
                <a:latin typeface="Times New Roman" panose="02020603050405020304" pitchFamily="18" charset="0"/>
                <a:cs typeface="Times New Roman" panose="02020603050405020304" pitchFamily="18" charset="0"/>
              </a:rPr>
              <a:t> PP </a:t>
            </a:r>
            <a:r>
              <a:rPr lang="en-US" sz="2200" b="1" i="1" dirty="0" err="1">
                <a:solidFill>
                  <a:srgbClr val="FF0000"/>
                </a:solidFill>
                <a:latin typeface="Times New Roman" panose="02020603050405020304" pitchFamily="18" charset="0"/>
                <a:cs typeface="Times New Roman" panose="02020603050405020304" pitchFamily="18" charset="0"/>
              </a:rPr>
              <a:t>trực</a:t>
            </a:r>
            <a:r>
              <a:rPr lang="en-US" sz="2200" b="1" i="1" dirty="0">
                <a:solidFill>
                  <a:srgbClr val="FF0000"/>
                </a:solidFill>
                <a:latin typeface="Times New Roman" panose="02020603050405020304" pitchFamily="18" charset="0"/>
                <a:cs typeface="Times New Roman" panose="02020603050405020304" pitchFamily="18" charset="0"/>
              </a:rPr>
              <a:t> </a:t>
            </a:r>
            <a:r>
              <a:rPr lang="en-US" sz="2200" b="1" i="1" dirty="0" err="1">
                <a:solidFill>
                  <a:srgbClr val="FF0000"/>
                </a:solidFill>
                <a:latin typeface="Times New Roman" panose="02020603050405020304" pitchFamily="18" charset="0"/>
                <a:cs typeface="Times New Roman" panose="02020603050405020304" pitchFamily="18" charset="0"/>
              </a:rPr>
              <a:t>tiếp</a:t>
            </a:r>
            <a:r>
              <a:rPr lang="en-US" sz="2200" b="1" i="1" dirty="0">
                <a:solidFill>
                  <a:srgbClr val="FF0000"/>
                </a:solidFill>
                <a:latin typeface="Times New Roman" panose="02020603050405020304" pitchFamily="18" charset="0"/>
                <a:cs typeface="Times New Roman" panose="02020603050405020304" pitchFamily="18" charset="0"/>
              </a:rPr>
              <a:t>)</a:t>
            </a:r>
          </a:p>
          <a:p>
            <a:pPr>
              <a:lnSpc>
                <a:spcPct val="102000"/>
              </a:lnSpc>
              <a:spcBef>
                <a:spcPts val="200"/>
              </a:spcBef>
              <a:defRPr/>
            </a:pPr>
            <a:r>
              <a:rPr lang="en-US" sz="2200" dirty="0">
                <a:solidFill>
                  <a:srgbClr val="191919"/>
                </a:solidFill>
              </a:rPr>
              <a:t>(*) </a:t>
            </a:r>
            <a:r>
              <a:rPr lang="en-US" sz="2200" dirty="0" err="1">
                <a:solidFill>
                  <a:srgbClr val="191919"/>
                </a:solidFill>
                <a:latin typeface="Times New Roman" panose="02020603050405020304" pitchFamily="18" charset="0"/>
                <a:cs typeface="Times New Roman" panose="02020603050405020304" pitchFamily="18" charset="0"/>
              </a:rPr>
              <a:t>Số</a:t>
            </a:r>
            <a:r>
              <a:rPr lang="en-US" sz="2200" dirty="0">
                <a:solidFill>
                  <a:srgbClr val="191919"/>
                </a:solidFill>
                <a:latin typeface="Times New Roman" panose="02020603050405020304" pitchFamily="18" charset="0"/>
                <a:cs typeface="Times New Roman" panose="02020603050405020304" pitchFamily="18" charset="0"/>
              </a:rPr>
              <a:t> </a:t>
            </a:r>
            <a:r>
              <a:rPr lang="en-US" sz="2200" dirty="0" err="1">
                <a:solidFill>
                  <a:srgbClr val="191919"/>
                </a:solidFill>
                <a:latin typeface="Times New Roman" panose="02020603050405020304" pitchFamily="18" charset="0"/>
                <a:cs typeface="Times New Roman" panose="02020603050405020304" pitchFamily="18" charset="0"/>
              </a:rPr>
              <a:t>lượng</a:t>
            </a:r>
            <a:r>
              <a:rPr lang="en-US" sz="2200" dirty="0">
                <a:solidFill>
                  <a:srgbClr val="191919"/>
                </a:solidFill>
                <a:latin typeface="Times New Roman" panose="02020603050405020304" pitchFamily="18" charset="0"/>
                <a:cs typeface="Times New Roman" panose="02020603050405020304" pitchFamily="18" charset="0"/>
              </a:rPr>
              <a:t> </a:t>
            </a:r>
            <a:r>
              <a:rPr lang="en-US" sz="2200" dirty="0" err="1">
                <a:solidFill>
                  <a:srgbClr val="191919"/>
                </a:solidFill>
                <a:latin typeface="Times New Roman" panose="02020603050405020304" pitchFamily="18" charset="0"/>
                <a:cs typeface="Times New Roman" panose="02020603050405020304" pitchFamily="18" charset="0"/>
              </a:rPr>
              <a:t>ngoại</a:t>
            </a:r>
            <a:r>
              <a:rPr lang="en-US" sz="2200" dirty="0">
                <a:solidFill>
                  <a:srgbClr val="191919"/>
                </a:solidFill>
                <a:latin typeface="Times New Roman" panose="02020603050405020304" pitchFamily="18" charset="0"/>
                <a:cs typeface="Times New Roman" panose="02020603050405020304" pitchFamily="18" charset="0"/>
              </a:rPr>
              <a:t> </a:t>
            </a:r>
            <a:r>
              <a:rPr lang="en-US" sz="2200" dirty="0" err="1">
                <a:solidFill>
                  <a:srgbClr val="191919"/>
                </a:solidFill>
                <a:latin typeface="Times New Roman" panose="02020603050405020304" pitchFamily="18" charset="0"/>
                <a:cs typeface="Times New Roman" panose="02020603050405020304" pitchFamily="18" charset="0"/>
              </a:rPr>
              <a:t>tệ</a:t>
            </a:r>
            <a:r>
              <a:rPr lang="en-US" sz="2200" dirty="0">
                <a:solidFill>
                  <a:srgbClr val="191919"/>
                </a:solidFill>
                <a:latin typeface="Times New Roman" panose="02020603050405020304" pitchFamily="18" charset="0"/>
                <a:cs typeface="Times New Roman" panose="02020603050405020304" pitchFamily="18" charset="0"/>
              </a:rPr>
              <a:t> </a:t>
            </a:r>
            <a:r>
              <a:rPr lang="en-US" sz="2200" dirty="0" err="1">
                <a:solidFill>
                  <a:srgbClr val="191919"/>
                </a:solidFill>
                <a:latin typeface="Times New Roman" panose="02020603050405020304" pitchFamily="18" charset="0"/>
                <a:cs typeface="Times New Roman" panose="02020603050405020304" pitchFamily="18" charset="0"/>
              </a:rPr>
              <a:t>trên</a:t>
            </a:r>
            <a:r>
              <a:rPr lang="en-US" sz="2200" dirty="0">
                <a:solidFill>
                  <a:srgbClr val="191919"/>
                </a:solidFill>
                <a:latin typeface="Times New Roman" panose="02020603050405020304" pitchFamily="18" charset="0"/>
                <a:cs typeface="Times New Roman" panose="02020603050405020304" pitchFamily="18" charset="0"/>
              </a:rPr>
              <a:t> </a:t>
            </a:r>
            <a:r>
              <a:rPr lang="en-US" sz="2200" dirty="0" err="1">
                <a:solidFill>
                  <a:srgbClr val="191919"/>
                </a:solidFill>
                <a:latin typeface="Times New Roman" panose="02020603050405020304" pitchFamily="18" charset="0"/>
                <a:cs typeface="Times New Roman" panose="02020603050405020304" pitchFamily="18" charset="0"/>
              </a:rPr>
              <a:t>hóa</a:t>
            </a:r>
            <a:r>
              <a:rPr lang="en-US" sz="2200" dirty="0">
                <a:solidFill>
                  <a:srgbClr val="191919"/>
                </a:solidFill>
                <a:latin typeface="Times New Roman" panose="02020603050405020304" pitchFamily="18" charset="0"/>
                <a:cs typeface="Times New Roman" panose="02020603050405020304" pitchFamily="18" charset="0"/>
              </a:rPr>
              <a:t> </a:t>
            </a:r>
            <a:r>
              <a:rPr lang="en-US" sz="2200" dirty="0" err="1">
                <a:solidFill>
                  <a:srgbClr val="191919"/>
                </a:solidFill>
                <a:latin typeface="Times New Roman" panose="02020603050405020304" pitchFamily="18" charset="0"/>
                <a:cs typeface="Times New Roman" panose="02020603050405020304" pitchFamily="18" charset="0"/>
              </a:rPr>
              <a:t>đơn</a:t>
            </a:r>
            <a:r>
              <a:rPr lang="en-US" sz="2200" dirty="0">
                <a:solidFill>
                  <a:srgbClr val="191919"/>
                </a:solidFill>
                <a:latin typeface="Times New Roman" panose="02020603050405020304" pitchFamily="18" charset="0"/>
                <a:cs typeface="Times New Roman" panose="02020603050405020304" pitchFamily="18" charset="0"/>
              </a:rPr>
              <a:t> x </a:t>
            </a:r>
            <a:r>
              <a:rPr lang="en-US" sz="2200" b="1" dirty="0">
                <a:solidFill>
                  <a:srgbClr val="191919"/>
                </a:solidFill>
                <a:latin typeface="Times New Roman" panose="02020603050405020304" pitchFamily="18" charset="0"/>
                <a:cs typeface="Times New Roman" panose="02020603050405020304" pitchFamily="18" charset="0"/>
              </a:rPr>
              <a:t>TG </a:t>
            </a:r>
            <a:r>
              <a:rPr lang="en-US" sz="2200" b="1" dirty="0" err="1">
                <a:solidFill>
                  <a:srgbClr val="191919"/>
                </a:solidFill>
                <a:latin typeface="Times New Roman" panose="02020603050405020304" pitchFamily="18" charset="0"/>
                <a:cs typeface="Times New Roman" panose="02020603050405020304" pitchFamily="18" charset="0"/>
              </a:rPr>
              <a:t>của</a:t>
            </a:r>
            <a:r>
              <a:rPr lang="en-US" sz="2200" b="1" dirty="0">
                <a:solidFill>
                  <a:srgbClr val="191919"/>
                </a:solidFill>
                <a:latin typeface="Times New Roman" panose="02020603050405020304" pitchFamily="18" charset="0"/>
                <a:cs typeface="Times New Roman" panose="02020603050405020304" pitchFamily="18" charset="0"/>
              </a:rPr>
              <a:t> </a:t>
            </a:r>
            <a:r>
              <a:rPr lang="en-US" sz="2200" b="1" dirty="0" err="1">
                <a:solidFill>
                  <a:srgbClr val="191919"/>
                </a:solidFill>
                <a:latin typeface="Times New Roman" panose="02020603050405020304" pitchFamily="18" charset="0"/>
                <a:cs typeface="Times New Roman" panose="02020603050405020304" pitchFamily="18" charset="0"/>
              </a:rPr>
              <a:t>hải</a:t>
            </a:r>
            <a:r>
              <a:rPr lang="en-US" sz="2200" b="1" dirty="0">
                <a:solidFill>
                  <a:srgbClr val="191919"/>
                </a:solidFill>
                <a:latin typeface="Times New Roman" panose="02020603050405020304" pitchFamily="18" charset="0"/>
                <a:cs typeface="Times New Roman" panose="02020603050405020304" pitchFamily="18" charset="0"/>
              </a:rPr>
              <a:t> </a:t>
            </a:r>
            <a:r>
              <a:rPr lang="en-US" sz="2200" b="1" dirty="0" err="1">
                <a:solidFill>
                  <a:srgbClr val="191919"/>
                </a:solidFill>
                <a:latin typeface="Times New Roman" panose="02020603050405020304" pitchFamily="18" charset="0"/>
                <a:cs typeface="Times New Roman" panose="02020603050405020304" pitchFamily="18" charset="0"/>
              </a:rPr>
              <a:t>quan</a:t>
            </a:r>
            <a:endParaRPr lang="en-US" sz="2200" b="1" dirty="0">
              <a:solidFill>
                <a:srgbClr val="191919"/>
              </a:solidFill>
              <a:latin typeface="Times New Roman" panose="02020603050405020304" pitchFamily="18" charset="0"/>
              <a:cs typeface="Times New Roman" panose="02020603050405020304" pitchFamily="18" charset="0"/>
            </a:endParaRPr>
          </a:p>
        </p:txBody>
      </p:sp>
      <p:sp>
        <p:nvSpPr>
          <p:cNvPr id="20" name="Down Arrow 19"/>
          <p:cNvSpPr/>
          <p:nvPr/>
        </p:nvSpPr>
        <p:spPr>
          <a:xfrm>
            <a:off x="5661025" y="2841625"/>
            <a:ext cx="400050" cy="514350"/>
          </a:xfrm>
          <a:prstGeom prst="downArrow">
            <a:avLst/>
          </a:prstGeom>
        </p:spPr>
        <p:style>
          <a:lnRef idx="2">
            <a:schemeClr val="dk1"/>
          </a:lnRef>
          <a:fillRef idx="1">
            <a:schemeClr val="lt1"/>
          </a:fillRef>
          <a:effectRef idx="0">
            <a:schemeClr val="dk1"/>
          </a:effectRef>
          <a:fontRef idx="minor">
            <a:schemeClr val="dk1"/>
          </a:fontRef>
        </p:style>
        <p:txBody>
          <a:bodyPr anchor="ctr"/>
          <a:lstStyle/>
          <a:p>
            <a:pPr algn="ctr">
              <a:defRPr/>
            </a:pPr>
            <a:endParaRPr lang="en-US"/>
          </a:p>
        </p:txBody>
      </p:sp>
    </p:spTree>
    <p:extLst>
      <p:ext uri="{BB962C8B-B14F-4D97-AF65-F5344CB8AC3E}">
        <p14:creationId xmlns:p14="http://schemas.microsoft.com/office/powerpoint/2010/main" val="294904486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79763" y="1258889"/>
            <a:ext cx="6170612" cy="523875"/>
          </a:xfrm>
          <a:prstGeom prst="rect">
            <a:avLst/>
          </a:prstGeom>
        </p:spPr>
        <p:txBody>
          <a:bodyPr wrap="none">
            <a:spAutoFit/>
          </a:bodyPr>
          <a:lstStyle/>
          <a:p>
            <a:pPr>
              <a:defRPr/>
            </a:pPr>
            <a:r>
              <a:rPr lang="en-US" sz="2800" b="1" spc="15" dirty="0">
                <a:solidFill>
                  <a:srgbClr val="FF0000"/>
                </a:solidFill>
                <a:latin typeface="Times New Roman" panose="02020603050405020304" pitchFamily="18" charset="0"/>
                <a:cs typeface="Times New Roman" panose="02020603050405020304" pitchFamily="18" charset="0"/>
              </a:rPr>
              <a:t>KẾ TOÁN NHẬP KHẨU TRỰC TIẾP</a:t>
            </a:r>
            <a:endParaRPr lang="en-US" sz="2800" b="1" dirty="0">
              <a:solidFill>
                <a:srgbClr val="FF0000"/>
              </a:solidFill>
              <a:latin typeface="Times New Roman" panose="02020603050405020304" pitchFamily="18" charset="0"/>
              <a:cs typeface="Times New Roman" panose="02020603050405020304" pitchFamily="18" charset="0"/>
            </a:endParaRPr>
          </a:p>
        </p:txBody>
      </p:sp>
      <p:graphicFrame>
        <p:nvGraphicFramePr>
          <p:cNvPr id="4" name="Diagram 3"/>
          <p:cNvGraphicFramePr/>
          <p:nvPr/>
        </p:nvGraphicFramePr>
        <p:xfrm>
          <a:off x="2193486" y="1782763"/>
          <a:ext cx="8064896"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8402009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93938" y="1881188"/>
            <a:ext cx="7993062" cy="3213100"/>
          </a:xfrm>
          <a:prstGeom prst="rect">
            <a:avLst/>
          </a:prstGeom>
        </p:spPr>
        <p:txBody>
          <a:bodyPr>
            <a:spAutoFit/>
          </a:bodyPr>
          <a:lstStyle>
            <a:lvl1pPr marL="127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ts val="350"/>
              </a:spcBef>
              <a:defRPr/>
            </a:pPr>
            <a:r>
              <a:rPr lang="en-US" sz="2400" b="1" dirty="0">
                <a:solidFill>
                  <a:srgbClr val="0000FF"/>
                </a:solidFill>
                <a:latin typeface="Times New Roman" panose="02020603050405020304" pitchFamily="18" charset="0"/>
                <a:cs typeface="Times New Roman" panose="02020603050405020304" pitchFamily="18" charset="0"/>
              </a:rPr>
              <a:t>1. </a:t>
            </a:r>
            <a:r>
              <a:rPr lang="en-US" sz="2400" b="1" dirty="0" err="1">
                <a:solidFill>
                  <a:srgbClr val="0000FF"/>
                </a:solidFill>
                <a:latin typeface="Times New Roman" panose="02020603050405020304" pitchFamily="18" charset="0"/>
                <a:cs typeface="Times New Roman" panose="02020603050405020304" pitchFamily="18" charset="0"/>
              </a:rPr>
              <a:t>Ký</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quỹ</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mở</a:t>
            </a:r>
            <a:r>
              <a:rPr lang="en-US" sz="2400" b="1" dirty="0">
                <a:solidFill>
                  <a:srgbClr val="0000FF"/>
                </a:solidFill>
                <a:latin typeface="Times New Roman" panose="02020603050405020304" pitchFamily="18" charset="0"/>
                <a:cs typeface="Times New Roman" panose="02020603050405020304" pitchFamily="18" charset="0"/>
              </a:rPr>
              <a:t> L/C</a:t>
            </a:r>
            <a:endParaRPr lang="en-US" sz="2400" dirty="0">
              <a:latin typeface="Times New Roman" panose="02020603050405020304" pitchFamily="18" charset="0"/>
              <a:cs typeface="Times New Roman" panose="02020603050405020304" pitchFamily="18" charset="0"/>
            </a:endParaRPr>
          </a:p>
          <a:p>
            <a:pPr>
              <a:spcBef>
                <a:spcPts val="63"/>
              </a:spcBef>
              <a:defRPr/>
            </a:pPr>
            <a:r>
              <a:rPr lang="en-US" sz="2400" dirty="0" err="1">
                <a:solidFill>
                  <a:srgbClr val="191919"/>
                </a:solidFill>
                <a:latin typeface="Times New Roman" panose="02020603050405020304" pitchFamily="18" charset="0"/>
                <a:cs typeface="Times New Roman" panose="02020603050405020304" pitchFamily="18" charset="0"/>
              </a:rPr>
              <a:t>Nợ</a:t>
            </a:r>
            <a:r>
              <a:rPr lang="en-US" sz="2400" dirty="0">
                <a:solidFill>
                  <a:srgbClr val="191919"/>
                </a:solidFill>
                <a:latin typeface="Times New Roman" panose="02020603050405020304" pitchFamily="18" charset="0"/>
                <a:cs typeface="Times New Roman" panose="02020603050405020304" pitchFamily="18" charset="0"/>
              </a:rPr>
              <a:t> TK 244: TGGDTT (TỶ GIÁ MUA)</a:t>
            </a:r>
          </a:p>
          <a:p>
            <a:pPr>
              <a:spcBef>
                <a:spcPts val="213"/>
              </a:spcBef>
              <a:defRPr/>
            </a:pPr>
            <a:r>
              <a:rPr lang="en-US" sz="2400" dirty="0" err="1">
                <a:solidFill>
                  <a:srgbClr val="191919"/>
                </a:solidFill>
                <a:latin typeface="Times New Roman" panose="02020603050405020304" pitchFamily="18" charset="0"/>
                <a:cs typeface="Times New Roman" panose="02020603050405020304" pitchFamily="18" charset="0"/>
              </a:rPr>
              <a:t>Nợ</a:t>
            </a:r>
            <a:r>
              <a:rPr lang="en-US" sz="2400" dirty="0">
                <a:solidFill>
                  <a:srgbClr val="191919"/>
                </a:solidFill>
                <a:latin typeface="Times New Roman" panose="02020603050405020304" pitchFamily="18" charset="0"/>
                <a:cs typeface="Times New Roman" panose="02020603050405020304" pitchFamily="18" charset="0"/>
              </a:rPr>
              <a:t> TK 635 (</a:t>
            </a:r>
            <a:r>
              <a:rPr lang="en-US" sz="2400" dirty="0" err="1">
                <a:solidFill>
                  <a:srgbClr val="191919"/>
                </a:solidFill>
                <a:latin typeface="Times New Roman" panose="02020603050405020304" pitchFamily="18" charset="0"/>
                <a:cs typeface="Times New Roman" panose="02020603050405020304" pitchFamily="18" charset="0"/>
              </a:rPr>
              <a:t>hoặc</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Có</a:t>
            </a:r>
            <a:r>
              <a:rPr lang="en-US" sz="2400" dirty="0">
                <a:solidFill>
                  <a:srgbClr val="191919"/>
                </a:solidFill>
                <a:latin typeface="Times New Roman" panose="02020603050405020304" pitchFamily="18" charset="0"/>
                <a:cs typeface="Times New Roman" panose="02020603050405020304" pitchFamily="18" charset="0"/>
              </a:rPr>
              <a:t> TK 515): </a:t>
            </a:r>
            <a:r>
              <a:rPr lang="en-US" sz="2400" dirty="0" err="1">
                <a:solidFill>
                  <a:srgbClr val="191919"/>
                </a:solidFill>
                <a:latin typeface="Times New Roman" panose="02020603050405020304" pitchFamily="18" charset="0"/>
                <a:cs typeface="Times New Roman" panose="02020603050405020304" pitchFamily="18" charset="0"/>
              </a:rPr>
              <a:t>Chênh</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lệch</a:t>
            </a:r>
            <a:r>
              <a:rPr lang="en-US" sz="2400" dirty="0">
                <a:solidFill>
                  <a:srgbClr val="191919"/>
                </a:solidFill>
                <a:latin typeface="Times New Roman" panose="02020603050405020304" pitchFamily="18" charset="0"/>
                <a:cs typeface="Times New Roman" panose="02020603050405020304" pitchFamily="18" charset="0"/>
              </a:rPr>
              <a:t> TGHĐ </a:t>
            </a:r>
            <a:r>
              <a:rPr lang="en-US" sz="2400" dirty="0" err="1">
                <a:solidFill>
                  <a:srgbClr val="191919"/>
                </a:solidFill>
                <a:latin typeface="Times New Roman" panose="02020603050405020304" pitchFamily="18" charset="0"/>
                <a:cs typeface="Times New Roman" panose="02020603050405020304" pitchFamily="18" charset="0"/>
              </a:rPr>
              <a:t>lỗ</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hoặc</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lãi</a:t>
            </a:r>
            <a:r>
              <a:rPr lang="en-US" sz="2400" dirty="0">
                <a:solidFill>
                  <a:srgbClr val="191919"/>
                </a:solidFill>
                <a:latin typeface="Times New Roman" panose="02020603050405020304" pitchFamily="18" charset="0"/>
                <a:cs typeface="Times New Roman" panose="02020603050405020304" pitchFamily="18" charset="0"/>
              </a:rPr>
              <a:t>)</a:t>
            </a:r>
          </a:p>
          <a:p>
            <a:pPr>
              <a:spcBef>
                <a:spcPts val="213"/>
              </a:spcBef>
              <a:defRPr/>
            </a:pP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Có</a:t>
            </a:r>
            <a:r>
              <a:rPr lang="en-US" sz="2400" dirty="0">
                <a:solidFill>
                  <a:srgbClr val="191919"/>
                </a:solidFill>
                <a:latin typeface="Times New Roman" panose="02020603050405020304" pitchFamily="18" charset="0"/>
                <a:cs typeface="Times New Roman" panose="02020603050405020304" pitchFamily="18" charset="0"/>
              </a:rPr>
              <a:t> TK 1122: </a:t>
            </a:r>
            <a:r>
              <a:rPr lang="en-US" sz="2400" dirty="0" err="1">
                <a:solidFill>
                  <a:srgbClr val="191919"/>
                </a:solidFill>
                <a:latin typeface="Times New Roman" panose="02020603050405020304" pitchFamily="18" charset="0"/>
                <a:cs typeface="Times New Roman" panose="02020603050405020304" pitchFamily="18" charset="0"/>
              </a:rPr>
              <a:t>Tỷ</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giá</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ghi</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sổ</a:t>
            </a:r>
            <a:r>
              <a:rPr lang="en-US" sz="2400" dirty="0">
                <a:solidFill>
                  <a:srgbClr val="191919"/>
                </a:solidFill>
                <a:latin typeface="Times New Roman" panose="02020603050405020304" pitchFamily="18" charset="0"/>
                <a:cs typeface="Times New Roman" panose="02020603050405020304" pitchFamily="18" charset="0"/>
              </a:rPr>
              <a:t> (BQGQ di </a:t>
            </a:r>
            <a:r>
              <a:rPr lang="en-US" sz="2400" dirty="0" err="1">
                <a:solidFill>
                  <a:srgbClr val="191919"/>
                </a:solidFill>
                <a:latin typeface="Times New Roman" panose="02020603050405020304" pitchFamily="18" charset="0"/>
                <a:cs typeface="Times New Roman" panose="02020603050405020304" pitchFamily="18" charset="0"/>
              </a:rPr>
              <a:t>động</a:t>
            </a:r>
            <a:r>
              <a:rPr lang="en-US" sz="2400" dirty="0">
                <a:solidFill>
                  <a:srgbClr val="191919"/>
                </a:solidFill>
                <a:latin typeface="Times New Roman" panose="02020603050405020304" pitchFamily="18" charset="0"/>
                <a:cs typeface="Times New Roman" panose="02020603050405020304" pitchFamily="18" charset="0"/>
              </a:rPr>
              <a:t>) </a:t>
            </a:r>
          </a:p>
          <a:p>
            <a:pPr>
              <a:spcBef>
                <a:spcPts val="213"/>
              </a:spcBef>
              <a:defRPr/>
            </a:pPr>
            <a:endParaRPr lang="en-US" sz="2400" dirty="0">
              <a:solidFill>
                <a:srgbClr val="191919"/>
              </a:solidFill>
              <a:latin typeface="Times New Roman" panose="02020603050405020304" pitchFamily="18" charset="0"/>
              <a:cs typeface="Times New Roman" panose="02020603050405020304" pitchFamily="18" charset="0"/>
            </a:endParaRPr>
          </a:p>
          <a:p>
            <a:pPr algn="just">
              <a:spcBef>
                <a:spcPts val="213"/>
              </a:spcBef>
              <a:defRPr/>
            </a:pPr>
            <a:r>
              <a:rPr lang="en-US" sz="2400" b="1" dirty="0">
                <a:solidFill>
                  <a:srgbClr val="0000FF"/>
                </a:solidFill>
                <a:latin typeface="Times New Roman" panose="02020603050405020304" pitchFamily="18" charset="0"/>
                <a:cs typeface="Times New Roman" panose="02020603050405020304" pitchFamily="18" charset="0"/>
              </a:rPr>
              <a:t>2. </a:t>
            </a:r>
            <a:r>
              <a:rPr lang="en-US" sz="2400" b="1" dirty="0" err="1">
                <a:solidFill>
                  <a:srgbClr val="0000FF"/>
                </a:solidFill>
                <a:latin typeface="Times New Roman" panose="02020603050405020304" pitchFamily="18" charset="0"/>
                <a:cs typeface="Times New Roman" panose="02020603050405020304" pitchFamily="18" charset="0"/>
              </a:rPr>
              <a:t>Nhập</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hàng</a:t>
            </a:r>
            <a:endParaRPr lang="en-US" sz="2400" dirty="0">
              <a:latin typeface="Times New Roman" panose="02020603050405020304" pitchFamily="18" charset="0"/>
              <a:cs typeface="Times New Roman" panose="02020603050405020304" pitchFamily="18" charset="0"/>
            </a:endParaRPr>
          </a:p>
          <a:p>
            <a:pPr>
              <a:spcBef>
                <a:spcPts val="213"/>
              </a:spcBef>
              <a:defRPr/>
            </a:pPr>
            <a:r>
              <a:rPr lang="en-US" sz="2400" dirty="0" err="1">
                <a:solidFill>
                  <a:srgbClr val="191919"/>
                </a:solidFill>
                <a:latin typeface="Times New Roman" panose="02020603050405020304" pitchFamily="18" charset="0"/>
                <a:cs typeface="Times New Roman" panose="02020603050405020304" pitchFamily="18" charset="0"/>
              </a:rPr>
              <a:t>Nợ</a:t>
            </a:r>
            <a:r>
              <a:rPr lang="en-US" sz="2400" dirty="0">
                <a:solidFill>
                  <a:srgbClr val="191919"/>
                </a:solidFill>
                <a:latin typeface="Times New Roman" panose="02020603050405020304" pitchFamily="18" charset="0"/>
                <a:cs typeface="Times New Roman" panose="02020603050405020304" pitchFamily="18" charset="0"/>
              </a:rPr>
              <a:t> TK 15x: </a:t>
            </a:r>
            <a:r>
              <a:rPr lang="en-US" sz="2400" spc="-95" dirty="0">
                <a:solidFill>
                  <a:srgbClr val="191919"/>
                </a:solidFill>
                <a:latin typeface="Times New Roman" panose="02020603050405020304" pitchFamily="18" charset="0"/>
                <a:cs typeface="Times New Roman" panose="02020603050405020304" pitchFamily="18" charset="0"/>
              </a:rPr>
              <a:t>TGGDTT </a:t>
            </a:r>
            <a:r>
              <a:rPr lang="en-US" sz="2400" spc="-10" dirty="0">
                <a:solidFill>
                  <a:srgbClr val="191919"/>
                </a:solidFill>
                <a:latin typeface="Times New Roman" panose="02020603050405020304" pitchFamily="18" charset="0"/>
                <a:cs typeface="Times New Roman" panose="02020603050405020304" pitchFamily="18" charset="0"/>
              </a:rPr>
              <a:t>(TỶ GIÁ</a:t>
            </a:r>
            <a:r>
              <a:rPr lang="en-US" sz="2400" spc="-120" dirty="0">
                <a:solidFill>
                  <a:srgbClr val="191919"/>
                </a:solidFill>
                <a:latin typeface="Times New Roman" panose="02020603050405020304" pitchFamily="18" charset="0"/>
                <a:cs typeface="Times New Roman" panose="02020603050405020304" pitchFamily="18" charset="0"/>
              </a:rPr>
              <a:t> </a:t>
            </a:r>
            <a:r>
              <a:rPr lang="en-US" sz="2400" spc="-60" dirty="0">
                <a:solidFill>
                  <a:srgbClr val="191919"/>
                </a:solidFill>
                <a:latin typeface="Times New Roman" panose="02020603050405020304" pitchFamily="18" charset="0"/>
                <a:cs typeface="Times New Roman" panose="02020603050405020304" pitchFamily="18" charset="0"/>
              </a:rPr>
              <a:t>BÁN)</a:t>
            </a:r>
            <a:endParaRPr lang="en-US" sz="2400" dirty="0">
              <a:solidFill>
                <a:srgbClr val="191919"/>
              </a:solidFill>
              <a:latin typeface="Times New Roman" panose="02020603050405020304" pitchFamily="18" charset="0"/>
              <a:cs typeface="Times New Roman" panose="02020603050405020304" pitchFamily="18" charset="0"/>
            </a:endParaRPr>
          </a:p>
          <a:p>
            <a:pPr>
              <a:spcBef>
                <a:spcPts val="213"/>
              </a:spcBef>
              <a:defRPr/>
            </a:pP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Có</a:t>
            </a:r>
            <a:r>
              <a:rPr lang="en-US" sz="2400" dirty="0">
                <a:solidFill>
                  <a:srgbClr val="191919"/>
                </a:solidFill>
                <a:latin typeface="Times New Roman" panose="02020603050405020304" pitchFamily="18" charset="0"/>
                <a:cs typeface="Times New Roman" panose="02020603050405020304" pitchFamily="18" charset="0"/>
              </a:rPr>
              <a:t> TK 331: </a:t>
            </a:r>
            <a:r>
              <a:rPr lang="en-US" sz="2400" spc="-95" dirty="0">
                <a:solidFill>
                  <a:srgbClr val="191919"/>
                </a:solidFill>
                <a:latin typeface="Times New Roman" panose="02020603050405020304" pitchFamily="18" charset="0"/>
                <a:cs typeface="Times New Roman" panose="02020603050405020304" pitchFamily="18" charset="0"/>
              </a:rPr>
              <a:t>TGGDTT </a:t>
            </a:r>
            <a:r>
              <a:rPr lang="en-US" sz="2400" spc="-10" dirty="0">
                <a:solidFill>
                  <a:srgbClr val="191919"/>
                </a:solidFill>
                <a:latin typeface="Times New Roman" panose="02020603050405020304" pitchFamily="18" charset="0"/>
                <a:cs typeface="Times New Roman" panose="02020603050405020304" pitchFamily="18" charset="0"/>
              </a:rPr>
              <a:t>(TỶ GIÁ</a:t>
            </a:r>
            <a:r>
              <a:rPr lang="en-US" sz="2400" spc="-120" dirty="0">
                <a:solidFill>
                  <a:srgbClr val="191919"/>
                </a:solidFill>
                <a:latin typeface="Times New Roman" panose="02020603050405020304" pitchFamily="18" charset="0"/>
                <a:cs typeface="Times New Roman" panose="02020603050405020304" pitchFamily="18" charset="0"/>
              </a:rPr>
              <a:t> </a:t>
            </a:r>
            <a:r>
              <a:rPr lang="en-US" sz="2400" spc="-60" dirty="0">
                <a:solidFill>
                  <a:srgbClr val="191919"/>
                </a:solidFill>
                <a:latin typeface="Times New Roman" panose="02020603050405020304" pitchFamily="18" charset="0"/>
                <a:cs typeface="Times New Roman" panose="02020603050405020304" pitchFamily="18" charset="0"/>
              </a:rPr>
              <a:t>BÁN)</a:t>
            </a:r>
          </a:p>
        </p:txBody>
      </p:sp>
      <p:sp>
        <p:nvSpPr>
          <p:cNvPr id="3" name="Rectangle 2"/>
          <p:cNvSpPr/>
          <p:nvPr/>
        </p:nvSpPr>
        <p:spPr>
          <a:xfrm>
            <a:off x="3179763" y="1258889"/>
            <a:ext cx="6170612" cy="523875"/>
          </a:xfrm>
          <a:prstGeom prst="rect">
            <a:avLst/>
          </a:prstGeom>
        </p:spPr>
        <p:txBody>
          <a:bodyPr wrap="none">
            <a:spAutoFit/>
          </a:bodyPr>
          <a:lstStyle/>
          <a:p>
            <a:pPr>
              <a:defRPr/>
            </a:pPr>
            <a:r>
              <a:rPr lang="en-US" sz="2800" b="1" spc="15" dirty="0">
                <a:solidFill>
                  <a:srgbClr val="FF0000"/>
                </a:solidFill>
                <a:latin typeface="Times New Roman" panose="02020603050405020304" pitchFamily="18" charset="0"/>
                <a:cs typeface="Times New Roman" panose="02020603050405020304" pitchFamily="18" charset="0"/>
              </a:rPr>
              <a:t>KẾ TOÁN NHẬP KHẨU TRỰC TIẾP</a:t>
            </a:r>
            <a:endParaRPr lang="en-US" sz="28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8835036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71700" y="1916113"/>
            <a:ext cx="7848600" cy="4521200"/>
          </a:xfrm>
          <a:prstGeom prst="rect">
            <a:avLst/>
          </a:prstGeom>
        </p:spPr>
        <p:txBody>
          <a:bodyPr>
            <a:spAutoFit/>
          </a:bodyPr>
          <a:lstStyle/>
          <a:p>
            <a:pPr marL="12700">
              <a:spcBef>
                <a:spcPts val="350"/>
              </a:spcBef>
              <a:defRPr/>
            </a:pPr>
            <a:r>
              <a:rPr lang="en-US" sz="2400" b="1" dirty="0">
                <a:solidFill>
                  <a:srgbClr val="0000FF"/>
                </a:solidFill>
                <a:latin typeface="Times New Roman" panose="02020603050405020304" pitchFamily="18" charset="0"/>
                <a:cs typeface="Times New Roman" panose="02020603050405020304" pitchFamily="18" charset="0"/>
              </a:rPr>
              <a:t>3. </a:t>
            </a:r>
            <a:r>
              <a:rPr lang="en-US" sz="2400" b="1" dirty="0" err="1">
                <a:solidFill>
                  <a:srgbClr val="0000FF"/>
                </a:solidFill>
                <a:latin typeface="Times New Roman" panose="02020603050405020304" pitchFamily="18" charset="0"/>
                <a:cs typeface="Times New Roman" panose="02020603050405020304" pitchFamily="18" charset="0"/>
              </a:rPr>
              <a:t>Các</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loại</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thuế</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tính</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vào</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giá</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gốc</a:t>
            </a:r>
            <a:r>
              <a:rPr lang="en-US" sz="2400" b="1" dirty="0">
                <a:solidFill>
                  <a:srgbClr val="0000FF"/>
                </a:solidFill>
                <a:latin typeface="Times New Roman" panose="02020603050405020304" pitchFamily="18" charset="0"/>
                <a:cs typeface="Times New Roman" panose="02020603050405020304" pitchFamily="18" charset="0"/>
              </a:rPr>
              <a:t>:</a:t>
            </a:r>
          </a:p>
          <a:p>
            <a:pPr>
              <a:spcBef>
                <a:spcPts val="213"/>
              </a:spcBef>
              <a:defRPr/>
            </a:pPr>
            <a:r>
              <a:rPr lang="en-US" sz="2400" dirty="0" err="1">
                <a:solidFill>
                  <a:srgbClr val="191919"/>
                </a:solidFill>
                <a:latin typeface="Times New Roman" panose="02020603050405020304" pitchFamily="18" charset="0"/>
                <a:cs typeface="Times New Roman" panose="02020603050405020304" pitchFamily="18" charset="0"/>
              </a:rPr>
              <a:t>Nợ</a:t>
            </a:r>
            <a:r>
              <a:rPr lang="en-US" sz="2400" dirty="0">
                <a:solidFill>
                  <a:srgbClr val="191919"/>
                </a:solidFill>
                <a:latin typeface="Times New Roman" panose="02020603050405020304" pitchFamily="18" charset="0"/>
                <a:cs typeface="Times New Roman" panose="02020603050405020304" pitchFamily="18" charset="0"/>
              </a:rPr>
              <a:t> TK 15x</a:t>
            </a:r>
          </a:p>
          <a:p>
            <a:pPr>
              <a:lnSpc>
                <a:spcPct val="124000"/>
              </a:lnSpc>
              <a:spcBef>
                <a:spcPts val="13"/>
              </a:spcBef>
              <a:defRPr/>
            </a:pP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Có</a:t>
            </a:r>
            <a:r>
              <a:rPr lang="en-US" sz="2400" dirty="0">
                <a:solidFill>
                  <a:srgbClr val="191919"/>
                </a:solidFill>
                <a:latin typeface="Times New Roman" panose="02020603050405020304" pitchFamily="18" charset="0"/>
                <a:cs typeface="Times New Roman" panose="02020603050405020304" pitchFamily="18" charset="0"/>
              </a:rPr>
              <a:t> TK 3333 (</a:t>
            </a:r>
            <a:r>
              <a:rPr lang="en-US" sz="2400" dirty="0" err="1">
                <a:solidFill>
                  <a:srgbClr val="191919"/>
                </a:solidFill>
                <a:latin typeface="Times New Roman" panose="02020603050405020304" pitchFamily="18" charset="0"/>
                <a:cs typeface="Times New Roman" panose="02020603050405020304" pitchFamily="18" charset="0"/>
              </a:rPr>
              <a:t>thuế</a:t>
            </a:r>
            <a:r>
              <a:rPr lang="en-US" sz="2400" dirty="0">
                <a:solidFill>
                  <a:srgbClr val="191919"/>
                </a:solidFill>
                <a:latin typeface="Times New Roman" panose="02020603050405020304" pitchFamily="18" charset="0"/>
                <a:cs typeface="Times New Roman" panose="02020603050405020304" pitchFamily="18" charset="0"/>
              </a:rPr>
              <a:t> NK): </a:t>
            </a:r>
            <a:r>
              <a:rPr lang="en-US" sz="2400" dirty="0" err="1">
                <a:solidFill>
                  <a:srgbClr val="191919"/>
                </a:solidFill>
                <a:latin typeface="Times New Roman" panose="02020603050405020304" pitchFamily="18" charset="0"/>
                <a:cs typeface="Times New Roman" panose="02020603050405020304" pitchFamily="18" charset="0"/>
              </a:rPr>
              <a:t>theo</a:t>
            </a:r>
            <a:r>
              <a:rPr lang="en-US" sz="2400" dirty="0">
                <a:solidFill>
                  <a:srgbClr val="191919"/>
                </a:solidFill>
                <a:latin typeface="Times New Roman" panose="02020603050405020304" pitchFamily="18" charset="0"/>
                <a:cs typeface="Times New Roman" panose="02020603050405020304" pitchFamily="18" charset="0"/>
              </a:rPr>
              <a:t> TỶ GIÁ HẢI QUAN</a:t>
            </a:r>
          </a:p>
          <a:p>
            <a:pPr>
              <a:lnSpc>
                <a:spcPct val="124000"/>
              </a:lnSpc>
              <a:spcBef>
                <a:spcPts val="13"/>
              </a:spcBef>
              <a:defRPr/>
            </a:pP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Có</a:t>
            </a:r>
            <a:r>
              <a:rPr lang="en-US" sz="2400" dirty="0">
                <a:solidFill>
                  <a:srgbClr val="191919"/>
                </a:solidFill>
                <a:latin typeface="Times New Roman" panose="02020603050405020304" pitchFamily="18" charset="0"/>
                <a:cs typeface="Times New Roman" panose="02020603050405020304" pitchFamily="18" charset="0"/>
              </a:rPr>
              <a:t> TK 3332 (</a:t>
            </a:r>
            <a:r>
              <a:rPr lang="en-US" sz="2400" dirty="0" err="1">
                <a:solidFill>
                  <a:srgbClr val="191919"/>
                </a:solidFill>
                <a:latin typeface="Times New Roman" panose="02020603050405020304" pitchFamily="18" charset="0"/>
                <a:cs typeface="Times New Roman" panose="02020603050405020304" pitchFamily="18" charset="0"/>
              </a:rPr>
              <a:t>thuế</a:t>
            </a:r>
            <a:r>
              <a:rPr lang="en-US" sz="2400" dirty="0">
                <a:solidFill>
                  <a:srgbClr val="191919"/>
                </a:solidFill>
                <a:latin typeface="Times New Roman" panose="02020603050405020304" pitchFamily="18" charset="0"/>
                <a:cs typeface="Times New Roman" panose="02020603050405020304" pitchFamily="18" charset="0"/>
              </a:rPr>
              <a:t> TTĐB)</a:t>
            </a:r>
          </a:p>
          <a:p>
            <a:pPr>
              <a:lnSpc>
                <a:spcPct val="124000"/>
              </a:lnSpc>
              <a:spcBef>
                <a:spcPts val="13"/>
              </a:spcBef>
              <a:defRPr/>
            </a:pP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Có</a:t>
            </a:r>
            <a:r>
              <a:rPr lang="en-US" sz="2400" dirty="0">
                <a:solidFill>
                  <a:srgbClr val="191919"/>
                </a:solidFill>
                <a:latin typeface="Times New Roman" panose="02020603050405020304" pitchFamily="18" charset="0"/>
                <a:cs typeface="Times New Roman" panose="02020603050405020304" pitchFamily="18" charset="0"/>
              </a:rPr>
              <a:t> TK 33312 (</a:t>
            </a:r>
            <a:r>
              <a:rPr lang="en-US" sz="2400" dirty="0" err="1">
                <a:solidFill>
                  <a:srgbClr val="191919"/>
                </a:solidFill>
                <a:latin typeface="Times New Roman" panose="02020603050405020304" pitchFamily="18" charset="0"/>
                <a:cs typeface="Times New Roman" panose="02020603050405020304" pitchFamily="18" charset="0"/>
              </a:rPr>
              <a:t>thuế</a:t>
            </a:r>
            <a:r>
              <a:rPr lang="en-US" sz="2400" dirty="0">
                <a:solidFill>
                  <a:srgbClr val="191919"/>
                </a:solidFill>
                <a:latin typeface="Times New Roman" panose="02020603050405020304" pitchFamily="18" charset="0"/>
                <a:cs typeface="Times New Roman" panose="02020603050405020304" pitchFamily="18" charset="0"/>
              </a:rPr>
              <a:t> GTGT </a:t>
            </a:r>
            <a:r>
              <a:rPr lang="en-US" sz="2400" dirty="0" err="1">
                <a:solidFill>
                  <a:srgbClr val="191919"/>
                </a:solidFill>
                <a:latin typeface="Times New Roman" panose="02020603050405020304" pitchFamily="18" charset="0"/>
                <a:cs typeface="Times New Roman" panose="02020603050405020304" pitchFamily="18" charset="0"/>
              </a:rPr>
              <a:t>hàng</a:t>
            </a:r>
            <a:r>
              <a:rPr lang="en-US" sz="2400" dirty="0">
                <a:solidFill>
                  <a:srgbClr val="191919"/>
                </a:solidFill>
                <a:latin typeface="Times New Roman" panose="02020603050405020304" pitchFamily="18" charset="0"/>
                <a:cs typeface="Times New Roman" panose="02020603050405020304" pitchFamily="18" charset="0"/>
              </a:rPr>
              <a:t> NK): </a:t>
            </a:r>
            <a:r>
              <a:rPr lang="en-US" sz="2400" i="1" dirty="0">
                <a:solidFill>
                  <a:srgbClr val="191919"/>
                </a:solidFill>
                <a:latin typeface="Times New Roman" panose="02020603050405020304" pitchFamily="18" charset="0"/>
                <a:cs typeface="Times New Roman" panose="02020603050405020304" pitchFamily="18" charset="0"/>
              </a:rPr>
              <a:t>PP TRỰC TIẾP</a:t>
            </a:r>
          </a:p>
          <a:p>
            <a:pPr>
              <a:lnSpc>
                <a:spcPct val="124000"/>
              </a:lnSpc>
              <a:spcBef>
                <a:spcPts val="13"/>
              </a:spcBef>
              <a:defRPr/>
            </a:pPr>
            <a:r>
              <a:rPr lang="en-US" sz="2400" b="1" i="1" dirty="0" err="1">
                <a:solidFill>
                  <a:srgbClr val="0070C0"/>
                </a:solidFill>
                <a:latin typeface="Times New Roman" panose="02020603050405020304" pitchFamily="18" charset="0"/>
                <a:cs typeface="Times New Roman" panose="02020603050405020304" pitchFamily="18" charset="0"/>
              </a:rPr>
              <a:t>Thuế</a:t>
            </a:r>
            <a:r>
              <a:rPr lang="en-US" sz="2400" b="1" i="1" dirty="0">
                <a:solidFill>
                  <a:srgbClr val="0070C0"/>
                </a:solidFill>
                <a:latin typeface="Times New Roman" panose="02020603050405020304" pitchFamily="18" charset="0"/>
                <a:cs typeface="Times New Roman" panose="02020603050405020304" pitchFamily="18" charset="0"/>
              </a:rPr>
              <a:t> GTGT </a:t>
            </a:r>
            <a:r>
              <a:rPr lang="en-US" sz="2400" b="1" i="1" dirty="0" err="1">
                <a:solidFill>
                  <a:srgbClr val="0070C0"/>
                </a:solidFill>
                <a:latin typeface="Times New Roman" panose="02020603050405020304" pitchFamily="18" charset="0"/>
                <a:cs typeface="Times New Roman" panose="02020603050405020304" pitchFamily="18" charset="0"/>
              </a:rPr>
              <a:t>được</a:t>
            </a:r>
            <a:r>
              <a:rPr lang="en-US" sz="2400" b="1" i="1" dirty="0">
                <a:solidFill>
                  <a:srgbClr val="0070C0"/>
                </a:solidFill>
                <a:latin typeface="Times New Roman" panose="02020603050405020304" pitchFamily="18" charset="0"/>
                <a:cs typeface="Times New Roman" panose="02020603050405020304" pitchFamily="18" charset="0"/>
              </a:rPr>
              <a:t> </a:t>
            </a:r>
            <a:r>
              <a:rPr lang="en-US" sz="2400" b="1" i="1" dirty="0" err="1">
                <a:solidFill>
                  <a:srgbClr val="0070C0"/>
                </a:solidFill>
                <a:latin typeface="Times New Roman" panose="02020603050405020304" pitchFamily="18" charset="0"/>
                <a:cs typeface="Times New Roman" panose="02020603050405020304" pitchFamily="18" charset="0"/>
              </a:rPr>
              <a:t>khấu</a:t>
            </a:r>
            <a:r>
              <a:rPr lang="en-US" sz="2400" b="1" i="1" dirty="0">
                <a:solidFill>
                  <a:srgbClr val="0070C0"/>
                </a:solidFill>
                <a:latin typeface="Times New Roman" panose="02020603050405020304" pitchFamily="18" charset="0"/>
                <a:cs typeface="Times New Roman" panose="02020603050405020304" pitchFamily="18" charset="0"/>
              </a:rPr>
              <a:t> </a:t>
            </a:r>
            <a:r>
              <a:rPr lang="en-US" sz="2400" b="1" i="1" dirty="0" err="1">
                <a:solidFill>
                  <a:srgbClr val="0070C0"/>
                </a:solidFill>
                <a:latin typeface="Times New Roman" panose="02020603050405020304" pitchFamily="18" charset="0"/>
                <a:cs typeface="Times New Roman" panose="02020603050405020304" pitchFamily="18" charset="0"/>
              </a:rPr>
              <a:t>trừ</a:t>
            </a:r>
            <a:r>
              <a:rPr lang="en-US" sz="2400" b="1" i="1" dirty="0">
                <a:solidFill>
                  <a:srgbClr val="0070C0"/>
                </a:solidFill>
                <a:latin typeface="Times New Roman" panose="02020603050405020304" pitchFamily="18" charset="0"/>
                <a:cs typeface="Times New Roman" panose="02020603050405020304" pitchFamily="18" charset="0"/>
              </a:rPr>
              <a:t> </a:t>
            </a:r>
            <a:r>
              <a:rPr lang="en-US" sz="2400" b="1" i="1" dirty="0" err="1">
                <a:solidFill>
                  <a:srgbClr val="0070C0"/>
                </a:solidFill>
                <a:latin typeface="Times New Roman" panose="02020603050405020304" pitchFamily="18" charset="0"/>
                <a:cs typeface="Times New Roman" panose="02020603050405020304" pitchFamily="18" charset="0"/>
              </a:rPr>
              <a:t>nếu</a:t>
            </a:r>
            <a:r>
              <a:rPr lang="en-US" sz="2400" b="1" i="1" dirty="0">
                <a:solidFill>
                  <a:srgbClr val="0070C0"/>
                </a:solidFill>
                <a:latin typeface="Times New Roman" panose="02020603050405020304" pitchFamily="18" charset="0"/>
                <a:cs typeface="Times New Roman" panose="02020603050405020304" pitchFamily="18" charset="0"/>
              </a:rPr>
              <a:t> </a:t>
            </a:r>
            <a:r>
              <a:rPr lang="en-US" sz="2400" b="1" i="1" dirty="0" err="1">
                <a:solidFill>
                  <a:srgbClr val="0070C0"/>
                </a:solidFill>
                <a:latin typeface="Times New Roman" panose="02020603050405020304" pitchFamily="18" charset="0"/>
                <a:cs typeface="Times New Roman" panose="02020603050405020304" pitchFamily="18" charset="0"/>
              </a:rPr>
              <a:t>kê</a:t>
            </a:r>
            <a:r>
              <a:rPr lang="en-US" sz="2400" b="1" i="1" dirty="0">
                <a:solidFill>
                  <a:srgbClr val="0070C0"/>
                </a:solidFill>
                <a:latin typeface="Times New Roman" panose="02020603050405020304" pitchFamily="18" charset="0"/>
                <a:cs typeface="Times New Roman" panose="02020603050405020304" pitchFamily="18" charset="0"/>
              </a:rPr>
              <a:t> </a:t>
            </a:r>
            <a:r>
              <a:rPr lang="en-US" sz="2400" b="1" i="1" dirty="0" err="1">
                <a:solidFill>
                  <a:srgbClr val="0070C0"/>
                </a:solidFill>
                <a:latin typeface="Times New Roman" panose="02020603050405020304" pitchFamily="18" charset="0"/>
                <a:cs typeface="Times New Roman" panose="02020603050405020304" pitchFamily="18" charset="0"/>
              </a:rPr>
              <a:t>khai</a:t>
            </a:r>
            <a:r>
              <a:rPr lang="en-US" sz="2400" b="1" i="1" dirty="0">
                <a:solidFill>
                  <a:srgbClr val="0070C0"/>
                </a:solidFill>
                <a:latin typeface="Times New Roman" panose="02020603050405020304" pitchFamily="18" charset="0"/>
                <a:cs typeface="Times New Roman" panose="02020603050405020304" pitchFamily="18" charset="0"/>
              </a:rPr>
              <a:t> </a:t>
            </a:r>
            <a:r>
              <a:rPr lang="en-US" sz="2400" b="1" i="1" dirty="0" err="1">
                <a:solidFill>
                  <a:srgbClr val="0070C0"/>
                </a:solidFill>
                <a:latin typeface="Times New Roman" panose="02020603050405020304" pitchFamily="18" charset="0"/>
                <a:cs typeface="Times New Roman" panose="02020603050405020304" pitchFamily="18" charset="0"/>
              </a:rPr>
              <a:t>thuế</a:t>
            </a:r>
            <a:r>
              <a:rPr lang="en-US" sz="2400" b="1" i="1" dirty="0">
                <a:solidFill>
                  <a:srgbClr val="0070C0"/>
                </a:solidFill>
                <a:latin typeface="Times New Roman" panose="02020603050405020304" pitchFamily="18" charset="0"/>
                <a:cs typeface="Times New Roman" panose="02020603050405020304" pitchFamily="18" charset="0"/>
              </a:rPr>
              <a:t> GTGT </a:t>
            </a:r>
            <a:r>
              <a:rPr lang="en-US" sz="2400" b="1" i="1" dirty="0" err="1">
                <a:solidFill>
                  <a:srgbClr val="0070C0"/>
                </a:solidFill>
                <a:latin typeface="Times New Roman" panose="02020603050405020304" pitchFamily="18" charset="0"/>
                <a:cs typeface="Times New Roman" panose="02020603050405020304" pitchFamily="18" charset="0"/>
              </a:rPr>
              <a:t>theo</a:t>
            </a:r>
            <a:r>
              <a:rPr lang="en-US" sz="2400" b="1" i="1" dirty="0">
                <a:solidFill>
                  <a:srgbClr val="0070C0"/>
                </a:solidFill>
                <a:latin typeface="Times New Roman" panose="02020603050405020304" pitchFamily="18" charset="0"/>
                <a:cs typeface="Times New Roman" panose="02020603050405020304" pitchFamily="18" charset="0"/>
              </a:rPr>
              <a:t> PP </a:t>
            </a:r>
            <a:r>
              <a:rPr lang="en-US" sz="2400" b="1" i="1" dirty="0" err="1">
                <a:solidFill>
                  <a:srgbClr val="0070C0"/>
                </a:solidFill>
                <a:latin typeface="Times New Roman" panose="02020603050405020304" pitchFamily="18" charset="0"/>
                <a:cs typeface="Times New Roman" panose="02020603050405020304" pitchFamily="18" charset="0"/>
              </a:rPr>
              <a:t>khấu</a:t>
            </a:r>
            <a:r>
              <a:rPr lang="en-US" sz="2400" b="1" i="1" dirty="0">
                <a:solidFill>
                  <a:srgbClr val="0070C0"/>
                </a:solidFill>
                <a:latin typeface="Times New Roman" panose="02020603050405020304" pitchFamily="18" charset="0"/>
                <a:cs typeface="Times New Roman" panose="02020603050405020304" pitchFamily="18" charset="0"/>
              </a:rPr>
              <a:t> </a:t>
            </a:r>
            <a:r>
              <a:rPr lang="en-US" sz="2400" b="1" i="1" dirty="0" err="1">
                <a:solidFill>
                  <a:srgbClr val="0070C0"/>
                </a:solidFill>
                <a:latin typeface="Times New Roman" panose="02020603050405020304" pitchFamily="18" charset="0"/>
                <a:cs typeface="Times New Roman" panose="02020603050405020304" pitchFamily="18" charset="0"/>
              </a:rPr>
              <a:t>trừ</a:t>
            </a:r>
            <a:r>
              <a:rPr lang="en-US" sz="2400" b="1" i="1" dirty="0">
                <a:solidFill>
                  <a:srgbClr val="0070C0"/>
                </a:solidFill>
                <a:latin typeface="Times New Roman" panose="02020603050405020304" pitchFamily="18" charset="0"/>
                <a:cs typeface="Times New Roman" panose="02020603050405020304" pitchFamily="18" charset="0"/>
              </a:rPr>
              <a:t>: </a:t>
            </a:r>
          </a:p>
          <a:p>
            <a:pPr lvl="2">
              <a:lnSpc>
                <a:spcPct val="124000"/>
              </a:lnSpc>
              <a:spcBef>
                <a:spcPts val="13"/>
              </a:spcBef>
              <a:defRPr/>
            </a:pPr>
            <a:r>
              <a:rPr lang="en-US" sz="2400" dirty="0" err="1">
                <a:solidFill>
                  <a:srgbClr val="191919"/>
                </a:solidFill>
                <a:latin typeface="Times New Roman" panose="02020603050405020304" pitchFamily="18" charset="0"/>
                <a:cs typeface="Times New Roman" panose="02020603050405020304" pitchFamily="18" charset="0"/>
              </a:rPr>
              <a:t>Nợ</a:t>
            </a:r>
            <a:r>
              <a:rPr lang="en-US" sz="2400" dirty="0">
                <a:solidFill>
                  <a:srgbClr val="191919"/>
                </a:solidFill>
                <a:latin typeface="Times New Roman" panose="02020603050405020304" pitchFamily="18" charset="0"/>
                <a:cs typeface="Times New Roman" panose="02020603050405020304" pitchFamily="18" charset="0"/>
              </a:rPr>
              <a:t> TK 133</a:t>
            </a:r>
          </a:p>
          <a:p>
            <a:pPr lvl="2">
              <a:lnSpc>
                <a:spcPct val="124000"/>
              </a:lnSpc>
              <a:spcBef>
                <a:spcPts val="13"/>
              </a:spcBef>
              <a:defRPr/>
            </a:pP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Có</a:t>
            </a:r>
            <a:r>
              <a:rPr lang="en-US" sz="2400" dirty="0">
                <a:solidFill>
                  <a:srgbClr val="191919"/>
                </a:solidFill>
                <a:latin typeface="Times New Roman" panose="02020603050405020304" pitchFamily="18" charset="0"/>
                <a:cs typeface="Times New Roman" panose="02020603050405020304" pitchFamily="18" charset="0"/>
              </a:rPr>
              <a:t> 33312</a:t>
            </a:r>
          </a:p>
          <a:p>
            <a:pPr>
              <a:lnSpc>
                <a:spcPct val="124000"/>
              </a:lnSpc>
              <a:spcBef>
                <a:spcPts val="13"/>
              </a:spcBef>
              <a:defRPr/>
            </a:pPr>
            <a:endParaRPr lang="en-US" sz="2400" i="1" dirty="0">
              <a:solidFill>
                <a:srgbClr val="191919"/>
              </a:solidFill>
              <a:latin typeface="Times New Roman" panose="02020603050405020304" pitchFamily="18" charset="0"/>
              <a:cs typeface="Times New Roman" panose="02020603050405020304" pitchFamily="18" charset="0"/>
            </a:endParaRPr>
          </a:p>
        </p:txBody>
      </p:sp>
      <p:sp>
        <p:nvSpPr>
          <p:cNvPr id="3" name="Rectangle 2"/>
          <p:cNvSpPr/>
          <p:nvPr/>
        </p:nvSpPr>
        <p:spPr>
          <a:xfrm>
            <a:off x="3179763" y="1258889"/>
            <a:ext cx="6170612" cy="523875"/>
          </a:xfrm>
          <a:prstGeom prst="rect">
            <a:avLst/>
          </a:prstGeom>
        </p:spPr>
        <p:txBody>
          <a:bodyPr wrap="none">
            <a:spAutoFit/>
          </a:bodyPr>
          <a:lstStyle/>
          <a:p>
            <a:pPr>
              <a:defRPr/>
            </a:pPr>
            <a:r>
              <a:rPr lang="en-US" sz="2800" b="1" spc="15" dirty="0">
                <a:solidFill>
                  <a:srgbClr val="FF0000"/>
                </a:solidFill>
                <a:latin typeface="Times New Roman" panose="02020603050405020304" pitchFamily="18" charset="0"/>
                <a:cs typeface="Times New Roman" panose="02020603050405020304" pitchFamily="18" charset="0"/>
              </a:rPr>
              <a:t>KẾ TOÁN NHẬP KHẨU TRỰC TIẾP</a:t>
            </a:r>
            <a:endParaRPr lang="en-US" sz="28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942847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886201" y="755651"/>
            <a:ext cx="6170613" cy="523875"/>
          </a:xfrm>
          <a:prstGeom prst="rect">
            <a:avLst/>
          </a:prstGeom>
        </p:spPr>
        <p:txBody>
          <a:bodyPr wrap="none">
            <a:spAutoFit/>
          </a:bodyPr>
          <a:lstStyle/>
          <a:p>
            <a:pPr>
              <a:defRPr/>
            </a:pPr>
            <a:r>
              <a:rPr lang="en-US" sz="2800" b="1" spc="15" dirty="0">
                <a:solidFill>
                  <a:srgbClr val="FF0000"/>
                </a:solidFill>
                <a:latin typeface="Times New Roman" panose="02020603050405020304" pitchFamily="18" charset="0"/>
                <a:cs typeface="Times New Roman" panose="02020603050405020304" pitchFamily="18" charset="0"/>
              </a:rPr>
              <a:t>KẾ TOÁN NHẬP KHẨU TRỰC TIẾP</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6" name="Rectangle 5"/>
          <p:cNvSpPr/>
          <p:nvPr/>
        </p:nvSpPr>
        <p:spPr>
          <a:xfrm>
            <a:off x="2171701" y="1412875"/>
            <a:ext cx="7885113" cy="5367338"/>
          </a:xfrm>
          <a:prstGeom prst="rect">
            <a:avLst/>
          </a:prstGeom>
        </p:spPr>
        <p:txBody>
          <a:bodyPr>
            <a:spAutoFit/>
          </a:bodyPr>
          <a:lstStyle/>
          <a:p>
            <a:pPr marL="12700">
              <a:spcBef>
                <a:spcPts val="340"/>
              </a:spcBef>
              <a:spcAft>
                <a:spcPts val="1200"/>
              </a:spcAft>
              <a:defRPr/>
            </a:pPr>
            <a:r>
              <a:rPr lang="en-US" sz="2400" b="1" spc="5" dirty="0">
                <a:solidFill>
                  <a:srgbClr val="0000FF"/>
                </a:solidFill>
                <a:latin typeface="Times New Roman" panose="02020603050405020304" pitchFamily="18" charset="0"/>
                <a:cs typeface="Times New Roman" panose="02020603050405020304" pitchFamily="18" charset="0"/>
              </a:rPr>
              <a:t>4. </a:t>
            </a:r>
            <a:r>
              <a:rPr lang="vi-VN" sz="2400" b="1" spc="5" dirty="0">
                <a:solidFill>
                  <a:srgbClr val="0000FF"/>
                </a:solidFill>
                <a:latin typeface="Times New Roman" panose="02020603050405020304" pitchFamily="18" charset="0"/>
                <a:cs typeface="Times New Roman" panose="02020603050405020304" pitchFamily="18" charset="0"/>
              </a:rPr>
              <a:t>Thanh toán </a:t>
            </a:r>
            <a:r>
              <a:rPr lang="en-US" sz="2400" b="1" spc="5" dirty="0" err="1">
                <a:solidFill>
                  <a:srgbClr val="0000FF"/>
                </a:solidFill>
                <a:latin typeface="Times New Roman" panose="02020603050405020304" pitchFamily="18" charset="0"/>
                <a:cs typeface="Times New Roman" panose="02020603050405020304" pitchFamily="18" charset="0"/>
              </a:rPr>
              <a:t>tiền</a:t>
            </a:r>
            <a:r>
              <a:rPr lang="en-US" sz="2400" b="1" spc="5" dirty="0">
                <a:solidFill>
                  <a:srgbClr val="0000FF"/>
                </a:solidFill>
                <a:latin typeface="Times New Roman" panose="02020603050405020304" pitchFamily="18" charset="0"/>
                <a:cs typeface="Times New Roman" panose="02020603050405020304" pitchFamily="18" charset="0"/>
              </a:rPr>
              <a:t> </a:t>
            </a:r>
            <a:r>
              <a:rPr lang="en-US" sz="2400" b="1" spc="5" dirty="0" err="1">
                <a:solidFill>
                  <a:srgbClr val="0000FF"/>
                </a:solidFill>
                <a:latin typeface="Times New Roman" panose="02020603050405020304" pitchFamily="18" charset="0"/>
                <a:cs typeface="Times New Roman" panose="02020603050405020304" pitchFamily="18" charset="0"/>
              </a:rPr>
              <a:t>hàng</a:t>
            </a:r>
            <a:r>
              <a:rPr lang="en-US" sz="2400" b="1" spc="5" dirty="0">
                <a:solidFill>
                  <a:srgbClr val="0000FF"/>
                </a:solidFill>
                <a:latin typeface="Times New Roman" panose="02020603050405020304" pitchFamily="18" charset="0"/>
                <a:cs typeface="Times New Roman" panose="02020603050405020304" pitchFamily="18" charset="0"/>
              </a:rPr>
              <a:t>, </a:t>
            </a:r>
            <a:r>
              <a:rPr lang="en-US" sz="2400" b="1" spc="5" dirty="0" err="1">
                <a:solidFill>
                  <a:srgbClr val="0000FF"/>
                </a:solidFill>
                <a:latin typeface="Times New Roman" panose="02020603050405020304" pitchFamily="18" charset="0"/>
                <a:cs typeface="Times New Roman" panose="02020603050405020304" pitchFamily="18" charset="0"/>
              </a:rPr>
              <a:t>tiền</a:t>
            </a:r>
            <a:r>
              <a:rPr lang="en-US" sz="2400" b="1" spc="5" dirty="0">
                <a:solidFill>
                  <a:srgbClr val="0000FF"/>
                </a:solidFill>
                <a:latin typeface="Times New Roman" panose="02020603050405020304" pitchFamily="18" charset="0"/>
                <a:cs typeface="Times New Roman" panose="02020603050405020304" pitchFamily="18" charset="0"/>
              </a:rPr>
              <a:t> </a:t>
            </a:r>
            <a:r>
              <a:rPr lang="en-US" sz="2400" b="1" spc="5" dirty="0" err="1">
                <a:solidFill>
                  <a:srgbClr val="0000FF"/>
                </a:solidFill>
                <a:latin typeface="Times New Roman" panose="02020603050405020304" pitchFamily="18" charset="0"/>
                <a:cs typeface="Times New Roman" panose="02020603050405020304" pitchFamily="18" charset="0"/>
              </a:rPr>
              <a:t>thuế</a:t>
            </a:r>
            <a:r>
              <a:rPr lang="en-US" sz="2400" b="1" spc="5" dirty="0">
                <a:solidFill>
                  <a:srgbClr val="0000FF"/>
                </a:solidFill>
                <a:latin typeface="Times New Roman" panose="02020603050405020304" pitchFamily="18" charset="0"/>
                <a:cs typeface="Times New Roman" panose="02020603050405020304" pitchFamily="18" charset="0"/>
              </a:rPr>
              <a:t>, CP </a:t>
            </a:r>
            <a:r>
              <a:rPr lang="en-US" sz="2400" b="1" spc="5" dirty="0" err="1">
                <a:solidFill>
                  <a:srgbClr val="0000FF"/>
                </a:solidFill>
                <a:latin typeface="Times New Roman" panose="02020603050405020304" pitchFamily="18" charset="0"/>
                <a:cs typeface="Times New Roman" panose="02020603050405020304" pitchFamily="18" charset="0"/>
              </a:rPr>
              <a:t>liên</a:t>
            </a:r>
            <a:r>
              <a:rPr lang="en-US" sz="2400" b="1" spc="5" dirty="0">
                <a:solidFill>
                  <a:srgbClr val="0000FF"/>
                </a:solidFill>
                <a:latin typeface="Times New Roman" panose="02020603050405020304" pitchFamily="18" charset="0"/>
                <a:cs typeface="Times New Roman" panose="02020603050405020304" pitchFamily="18" charset="0"/>
              </a:rPr>
              <a:t> </a:t>
            </a:r>
            <a:r>
              <a:rPr lang="en-US" sz="2400" b="1" spc="5" dirty="0" err="1">
                <a:solidFill>
                  <a:srgbClr val="0000FF"/>
                </a:solidFill>
                <a:latin typeface="Times New Roman" panose="02020603050405020304" pitchFamily="18" charset="0"/>
                <a:cs typeface="Times New Roman" panose="02020603050405020304" pitchFamily="18" charset="0"/>
              </a:rPr>
              <a:t>quan</a:t>
            </a:r>
            <a:endParaRPr lang="en-US" sz="2400" b="1" spc="5" dirty="0">
              <a:solidFill>
                <a:srgbClr val="0000FF"/>
              </a:solidFill>
              <a:latin typeface="Times New Roman" panose="02020603050405020304" pitchFamily="18" charset="0"/>
              <a:cs typeface="Times New Roman" panose="02020603050405020304" pitchFamily="18" charset="0"/>
            </a:endParaRPr>
          </a:p>
          <a:p>
            <a:pPr marL="12700">
              <a:spcBef>
                <a:spcPts val="340"/>
              </a:spcBef>
              <a:defRPr/>
            </a:pPr>
            <a:r>
              <a:rPr lang="en-US" sz="2400" b="1" spc="10" dirty="0">
                <a:solidFill>
                  <a:srgbClr val="0000FF"/>
                </a:solidFill>
                <a:latin typeface="Times New Roman" panose="02020603050405020304" pitchFamily="18" charset="0"/>
                <a:cs typeface="Times New Roman" panose="02020603050405020304" pitchFamily="18" charset="0"/>
              </a:rPr>
              <a:t>    </a:t>
            </a:r>
            <a:r>
              <a:rPr lang="en-US" sz="2400" b="1" spc="-50" dirty="0">
                <a:solidFill>
                  <a:srgbClr val="0070C0"/>
                </a:solidFill>
                <a:latin typeface="Times New Roman" panose="02020603050405020304" pitchFamily="18" charset="0"/>
                <a:cs typeface="Times New Roman" panose="02020603050405020304" pitchFamily="18" charset="0"/>
              </a:rPr>
              <a:t>+</a:t>
            </a:r>
            <a:r>
              <a:rPr lang="en-US" sz="2400" b="1" spc="10" dirty="0">
                <a:solidFill>
                  <a:srgbClr val="0000FF"/>
                </a:solidFill>
                <a:latin typeface="Times New Roman" panose="02020603050405020304" pitchFamily="18" charset="0"/>
                <a:cs typeface="Times New Roman" panose="02020603050405020304" pitchFamily="18" charset="0"/>
              </a:rPr>
              <a:t> </a:t>
            </a:r>
            <a:r>
              <a:rPr lang="en-US" sz="2400" b="1" spc="-55" dirty="0" err="1">
                <a:solidFill>
                  <a:srgbClr val="0070C0"/>
                </a:solidFill>
                <a:latin typeface="Times New Roman" panose="02020603050405020304" pitchFamily="18" charset="0"/>
                <a:cs typeface="Times New Roman" panose="02020603050405020304" pitchFamily="18" charset="0"/>
              </a:rPr>
              <a:t>Thanh</a:t>
            </a:r>
            <a:r>
              <a:rPr lang="en-US" sz="2400" b="1" spc="-55" dirty="0">
                <a:solidFill>
                  <a:srgbClr val="0070C0"/>
                </a:solidFill>
                <a:latin typeface="Times New Roman" panose="02020603050405020304" pitchFamily="18" charset="0"/>
                <a:cs typeface="Times New Roman" panose="02020603050405020304" pitchFamily="18" charset="0"/>
              </a:rPr>
              <a:t> </a:t>
            </a:r>
            <a:r>
              <a:rPr lang="en-US" sz="2400" b="1" spc="-55" dirty="0" err="1">
                <a:solidFill>
                  <a:srgbClr val="0070C0"/>
                </a:solidFill>
                <a:latin typeface="Times New Roman" panose="02020603050405020304" pitchFamily="18" charset="0"/>
                <a:cs typeface="Times New Roman" panose="02020603050405020304" pitchFamily="18" charset="0"/>
              </a:rPr>
              <a:t>toán</a:t>
            </a:r>
            <a:r>
              <a:rPr lang="en-US" sz="2400" b="1" spc="-55" dirty="0">
                <a:solidFill>
                  <a:srgbClr val="0070C0"/>
                </a:solidFill>
                <a:latin typeface="Times New Roman" panose="02020603050405020304" pitchFamily="18" charset="0"/>
                <a:cs typeface="Times New Roman" panose="02020603050405020304" pitchFamily="18" charset="0"/>
              </a:rPr>
              <a:t> </a:t>
            </a:r>
            <a:r>
              <a:rPr lang="vi-VN" sz="2400" b="1" spc="-55" dirty="0">
                <a:solidFill>
                  <a:srgbClr val="0070C0"/>
                </a:solidFill>
                <a:latin typeface="Times New Roman" panose="02020603050405020304" pitchFamily="18" charset="0"/>
                <a:cs typeface="Times New Roman" panose="02020603050405020304" pitchFamily="18" charset="0"/>
              </a:rPr>
              <a:t>nợ cho nhà cung cấp</a:t>
            </a:r>
            <a:r>
              <a:rPr lang="en-US" sz="2400" b="1" spc="-55" dirty="0">
                <a:solidFill>
                  <a:srgbClr val="0070C0"/>
                </a:solidFill>
                <a:latin typeface="Times New Roman" panose="02020603050405020304" pitchFamily="18" charset="0"/>
                <a:cs typeface="Times New Roman" panose="02020603050405020304" pitchFamily="18" charset="0"/>
              </a:rPr>
              <a:t> </a:t>
            </a:r>
            <a:r>
              <a:rPr lang="en-US" sz="2400" b="1" spc="-55" dirty="0" err="1">
                <a:solidFill>
                  <a:srgbClr val="0070C0"/>
                </a:solidFill>
                <a:latin typeface="Times New Roman" panose="02020603050405020304" pitchFamily="18" charset="0"/>
                <a:cs typeface="Times New Roman" panose="02020603050405020304" pitchFamily="18" charset="0"/>
              </a:rPr>
              <a:t>bằng</a:t>
            </a:r>
            <a:r>
              <a:rPr lang="en-US" sz="2400" b="1" spc="-55" dirty="0">
                <a:solidFill>
                  <a:srgbClr val="0070C0"/>
                </a:solidFill>
                <a:latin typeface="Times New Roman" panose="02020603050405020304" pitchFamily="18" charset="0"/>
                <a:cs typeface="Times New Roman" panose="02020603050405020304" pitchFamily="18" charset="0"/>
              </a:rPr>
              <a:t> </a:t>
            </a:r>
            <a:r>
              <a:rPr lang="en-US" sz="2400" b="1" spc="-55" dirty="0" err="1">
                <a:solidFill>
                  <a:srgbClr val="0070C0"/>
                </a:solidFill>
                <a:latin typeface="Times New Roman" panose="02020603050405020304" pitchFamily="18" charset="0"/>
                <a:cs typeface="Times New Roman" panose="02020603050405020304" pitchFamily="18" charset="0"/>
              </a:rPr>
              <a:t>tiền</a:t>
            </a:r>
            <a:r>
              <a:rPr lang="en-US" sz="2400" b="1" spc="-55" dirty="0">
                <a:solidFill>
                  <a:srgbClr val="0070C0"/>
                </a:solidFill>
                <a:latin typeface="Times New Roman" panose="02020603050405020304" pitchFamily="18" charset="0"/>
                <a:cs typeface="Times New Roman" panose="02020603050405020304" pitchFamily="18" charset="0"/>
              </a:rPr>
              <a:t> </a:t>
            </a:r>
            <a:r>
              <a:rPr lang="en-US" sz="2400" b="1" spc="-55" dirty="0" err="1">
                <a:solidFill>
                  <a:srgbClr val="0070C0"/>
                </a:solidFill>
                <a:latin typeface="Times New Roman" panose="02020603050405020304" pitchFamily="18" charset="0"/>
                <a:cs typeface="Times New Roman" panose="02020603050405020304" pitchFamily="18" charset="0"/>
              </a:rPr>
              <a:t>ký</a:t>
            </a:r>
            <a:r>
              <a:rPr lang="en-US" sz="2400" b="1" spc="-55" dirty="0">
                <a:solidFill>
                  <a:srgbClr val="0070C0"/>
                </a:solidFill>
                <a:latin typeface="Times New Roman" panose="02020603050405020304" pitchFamily="18" charset="0"/>
                <a:cs typeface="Times New Roman" panose="02020603050405020304" pitchFamily="18" charset="0"/>
              </a:rPr>
              <a:t> </a:t>
            </a:r>
            <a:r>
              <a:rPr lang="en-US" sz="2400" b="1" spc="-55" dirty="0" err="1">
                <a:solidFill>
                  <a:srgbClr val="0070C0"/>
                </a:solidFill>
                <a:latin typeface="Times New Roman" panose="02020603050405020304" pitchFamily="18" charset="0"/>
                <a:cs typeface="Times New Roman" panose="02020603050405020304" pitchFamily="18" charset="0"/>
              </a:rPr>
              <a:t>quỹ</a:t>
            </a:r>
            <a:endParaRPr lang="vi-VN" sz="2400" b="1" spc="-55" dirty="0">
              <a:solidFill>
                <a:srgbClr val="0070C0"/>
              </a:solidFill>
              <a:latin typeface="Times New Roman" panose="02020603050405020304" pitchFamily="18" charset="0"/>
              <a:cs typeface="Times New Roman" panose="02020603050405020304" pitchFamily="18" charset="0"/>
            </a:endParaRPr>
          </a:p>
          <a:p>
            <a:pPr marL="71755">
              <a:spcBef>
                <a:spcPts val="215"/>
              </a:spcBef>
              <a:defRPr/>
            </a:pPr>
            <a:r>
              <a:rPr lang="vi-VN" sz="2400" spc="-35" dirty="0">
                <a:solidFill>
                  <a:srgbClr val="191919"/>
                </a:solidFill>
                <a:latin typeface="Times New Roman" panose="02020603050405020304" pitchFamily="18" charset="0"/>
                <a:cs typeface="Times New Roman" panose="02020603050405020304" pitchFamily="18" charset="0"/>
              </a:rPr>
              <a:t>Nợ </a:t>
            </a:r>
            <a:r>
              <a:rPr lang="en-US" sz="2400" spc="-35" dirty="0">
                <a:solidFill>
                  <a:srgbClr val="191919"/>
                </a:solidFill>
                <a:latin typeface="Times New Roman" panose="02020603050405020304" pitchFamily="18" charset="0"/>
                <a:cs typeface="Times New Roman" panose="02020603050405020304" pitchFamily="18" charset="0"/>
              </a:rPr>
              <a:t>TK </a:t>
            </a:r>
            <a:r>
              <a:rPr lang="vi-VN" sz="2400" spc="-35" dirty="0">
                <a:solidFill>
                  <a:srgbClr val="191919"/>
                </a:solidFill>
                <a:latin typeface="Times New Roman" panose="02020603050405020304" pitchFamily="18" charset="0"/>
                <a:cs typeface="Times New Roman" panose="02020603050405020304" pitchFamily="18" charset="0"/>
              </a:rPr>
              <a:t>331</a:t>
            </a:r>
            <a:r>
              <a:rPr lang="en-US" sz="2400" spc="-35" dirty="0">
                <a:solidFill>
                  <a:srgbClr val="191919"/>
                </a:solidFill>
                <a:latin typeface="Times New Roman" panose="02020603050405020304" pitchFamily="18" charset="0"/>
                <a:cs typeface="Times New Roman" panose="02020603050405020304" pitchFamily="18" charset="0"/>
              </a:rPr>
              <a:t>: </a:t>
            </a:r>
            <a:r>
              <a:rPr lang="en-US" sz="2400" spc="20" dirty="0" err="1">
                <a:solidFill>
                  <a:srgbClr val="191919"/>
                </a:solidFill>
                <a:latin typeface="Times New Roman" panose="02020603050405020304" pitchFamily="18" charset="0"/>
                <a:cs typeface="Times New Roman" panose="02020603050405020304" pitchFamily="18" charset="0"/>
              </a:rPr>
              <a:t>Tỷ</a:t>
            </a:r>
            <a:r>
              <a:rPr lang="en-US" sz="2400" spc="20" dirty="0">
                <a:solidFill>
                  <a:srgbClr val="191919"/>
                </a:solidFill>
                <a:latin typeface="Times New Roman" panose="02020603050405020304" pitchFamily="18" charset="0"/>
                <a:cs typeface="Times New Roman" panose="02020603050405020304" pitchFamily="18" charset="0"/>
              </a:rPr>
              <a:t> </a:t>
            </a:r>
            <a:r>
              <a:rPr lang="en-US" sz="2400" spc="-35" dirty="0" err="1">
                <a:solidFill>
                  <a:srgbClr val="191919"/>
                </a:solidFill>
                <a:latin typeface="Times New Roman" panose="02020603050405020304" pitchFamily="18" charset="0"/>
                <a:cs typeface="Times New Roman" panose="02020603050405020304" pitchFamily="18" charset="0"/>
              </a:rPr>
              <a:t>giá</a:t>
            </a:r>
            <a:r>
              <a:rPr lang="en-US" sz="2400" spc="-35" dirty="0">
                <a:solidFill>
                  <a:srgbClr val="191919"/>
                </a:solidFill>
                <a:latin typeface="Times New Roman" panose="02020603050405020304" pitchFamily="18" charset="0"/>
                <a:cs typeface="Times New Roman" panose="02020603050405020304" pitchFamily="18" charset="0"/>
              </a:rPr>
              <a:t> </a:t>
            </a:r>
            <a:r>
              <a:rPr lang="en-US" sz="2400" spc="-25" dirty="0" err="1">
                <a:solidFill>
                  <a:srgbClr val="191919"/>
                </a:solidFill>
                <a:latin typeface="Times New Roman" panose="02020603050405020304" pitchFamily="18" charset="0"/>
                <a:cs typeface="Times New Roman" panose="02020603050405020304" pitchFamily="18" charset="0"/>
              </a:rPr>
              <a:t>ghi</a:t>
            </a:r>
            <a:r>
              <a:rPr lang="en-US" sz="2400" spc="-145" dirty="0">
                <a:solidFill>
                  <a:srgbClr val="191919"/>
                </a:solidFill>
                <a:latin typeface="Times New Roman" panose="02020603050405020304" pitchFamily="18" charset="0"/>
                <a:cs typeface="Times New Roman" panose="02020603050405020304" pitchFamily="18" charset="0"/>
              </a:rPr>
              <a:t> </a:t>
            </a:r>
            <a:r>
              <a:rPr lang="en-US" sz="2400" spc="-50" dirty="0" err="1">
                <a:solidFill>
                  <a:srgbClr val="191919"/>
                </a:solidFill>
                <a:latin typeface="Times New Roman" panose="02020603050405020304" pitchFamily="18" charset="0"/>
                <a:cs typeface="Times New Roman" panose="02020603050405020304" pitchFamily="18" charset="0"/>
              </a:rPr>
              <a:t>sổ</a:t>
            </a:r>
            <a:r>
              <a:rPr lang="en-US" sz="2400" spc="-50" dirty="0">
                <a:solidFill>
                  <a:srgbClr val="191919"/>
                </a:solidFill>
                <a:latin typeface="Times New Roman" panose="02020603050405020304" pitchFamily="18" charset="0"/>
                <a:cs typeface="Times New Roman" panose="02020603050405020304" pitchFamily="18" charset="0"/>
              </a:rPr>
              <a:t> (</a:t>
            </a:r>
            <a:r>
              <a:rPr lang="en-US" sz="2400" spc="-50" dirty="0" err="1">
                <a:solidFill>
                  <a:srgbClr val="191919"/>
                </a:solidFill>
                <a:latin typeface="Times New Roman" panose="02020603050405020304" pitchFamily="18" charset="0"/>
                <a:cs typeface="Times New Roman" panose="02020603050405020304" pitchFamily="18" charset="0"/>
              </a:rPr>
              <a:t>thực</a:t>
            </a:r>
            <a:r>
              <a:rPr lang="en-US" sz="2400" spc="-50" dirty="0">
                <a:solidFill>
                  <a:srgbClr val="191919"/>
                </a:solidFill>
                <a:latin typeface="Times New Roman" panose="02020603050405020304" pitchFamily="18" charset="0"/>
                <a:cs typeface="Times New Roman" panose="02020603050405020304" pitchFamily="18" charset="0"/>
              </a:rPr>
              <a:t> </a:t>
            </a:r>
            <a:r>
              <a:rPr lang="en-US" sz="2400" spc="-50" dirty="0" err="1">
                <a:solidFill>
                  <a:srgbClr val="191919"/>
                </a:solidFill>
                <a:latin typeface="Times New Roman" panose="02020603050405020304" pitchFamily="18" charset="0"/>
                <a:cs typeface="Times New Roman" panose="02020603050405020304" pitchFamily="18" charset="0"/>
              </a:rPr>
              <a:t>tế</a:t>
            </a:r>
            <a:r>
              <a:rPr lang="en-US" sz="2400" spc="-50" dirty="0">
                <a:solidFill>
                  <a:srgbClr val="191919"/>
                </a:solidFill>
                <a:latin typeface="Times New Roman" panose="02020603050405020304" pitchFamily="18" charset="0"/>
                <a:cs typeface="Times New Roman" panose="02020603050405020304" pitchFamily="18" charset="0"/>
              </a:rPr>
              <a:t> </a:t>
            </a:r>
            <a:r>
              <a:rPr lang="en-US" sz="2400" spc="-50" dirty="0" err="1">
                <a:solidFill>
                  <a:srgbClr val="191919"/>
                </a:solidFill>
                <a:latin typeface="Times New Roman" panose="02020603050405020304" pitchFamily="18" charset="0"/>
                <a:cs typeface="Times New Roman" panose="02020603050405020304" pitchFamily="18" charset="0"/>
              </a:rPr>
              <a:t>đích</a:t>
            </a:r>
            <a:r>
              <a:rPr lang="en-US" sz="2400" spc="-50" dirty="0">
                <a:solidFill>
                  <a:srgbClr val="191919"/>
                </a:solidFill>
                <a:latin typeface="Times New Roman" panose="02020603050405020304" pitchFamily="18" charset="0"/>
                <a:cs typeface="Times New Roman" panose="02020603050405020304" pitchFamily="18" charset="0"/>
              </a:rPr>
              <a:t> </a:t>
            </a:r>
            <a:r>
              <a:rPr lang="en-US" sz="2400" spc="-50" dirty="0" err="1">
                <a:solidFill>
                  <a:srgbClr val="191919"/>
                </a:solidFill>
                <a:latin typeface="Times New Roman" panose="02020603050405020304" pitchFamily="18" charset="0"/>
                <a:cs typeface="Times New Roman" panose="02020603050405020304" pitchFamily="18" charset="0"/>
              </a:rPr>
              <a:t>danh</a:t>
            </a:r>
            <a:r>
              <a:rPr lang="en-US" sz="2400" spc="-50" dirty="0">
                <a:solidFill>
                  <a:srgbClr val="191919"/>
                </a:solidFill>
                <a:latin typeface="Times New Roman" panose="02020603050405020304" pitchFamily="18" charset="0"/>
                <a:cs typeface="Times New Roman" panose="02020603050405020304" pitchFamily="18" charset="0"/>
              </a:rPr>
              <a:t>)</a:t>
            </a:r>
          </a:p>
          <a:p>
            <a:pPr marL="71755">
              <a:spcBef>
                <a:spcPts val="215"/>
              </a:spcBef>
              <a:defRPr/>
            </a:pPr>
            <a:r>
              <a:rPr lang="en-US" sz="2400" spc="-55" dirty="0" err="1">
                <a:solidFill>
                  <a:srgbClr val="191919"/>
                </a:solidFill>
                <a:latin typeface="Times New Roman" panose="02020603050405020304" pitchFamily="18" charset="0"/>
                <a:cs typeface="Times New Roman" panose="02020603050405020304" pitchFamily="18" charset="0"/>
              </a:rPr>
              <a:t>Nợ</a:t>
            </a:r>
            <a:r>
              <a:rPr lang="en-US" sz="2400" spc="-55" dirty="0">
                <a:solidFill>
                  <a:srgbClr val="191919"/>
                </a:solidFill>
                <a:latin typeface="Times New Roman" panose="02020603050405020304" pitchFamily="18" charset="0"/>
                <a:cs typeface="Times New Roman" panose="02020603050405020304" pitchFamily="18" charset="0"/>
              </a:rPr>
              <a:t> TK </a:t>
            </a:r>
            <a:r>
              <a:rPr lang="en-US" sz="2400" spc="-35" dirty="0">
                <a:solidFill>
                  <a:srgbClr val="191919"/>
                </a:solidFill>
                <a:latin typeface="Times New Roman" panose="02020603050405020304" pitchFamily="18" charset="0"/>
                <a:cs typeface="Times New Roman" panose="02020603050405020304" pitchFamily="18" charset="0"/>
              </a:rPr>
              <a:t>635 (</a:t>
            </a:r>
            <a:r>
              <a:rPr lang="en-US" sz="2400" spc="-35" dirty="0" err="1">
                <a:solidFill>
                  <a:srgbClr val="191919"/>
                </a:solidFill>
                <a:latin typeface="Times New Roman" panose="02020603050405020304" pitchFamily="18" charset="0"/>
                <a:cs typeface="Times New Roman" panose="02020603050405020304" pitchFamily="18" charset="0"/>
              </a:rPr>
              <a:t>hoặc</a:t>
            </a:r>
            <a:r>
              <a:rPr lang="en-US" sz="2400" spc="-35" dirty="0">
                <a:solidFill>
                  <a:srgbClr val="191919"/>
                </a:solidFill>
                <a:latin typeface="Times New Roman" panose="02020603050405020304" pitchFamily="18" charset="0"/>
                <a:cs typeface="Times New Roman" panose="02020603050405020304" pitchFamily="18" charset="0"/>
              </a:rPr>
              <a:t> </a:t>
            </a:r>
            <a:r>
              <a:rPr lang="en-US" sz="2400" spc="-35" dirty="0" err="1">
                <a:solidFill>
                  <a:srgbClr val="191919"/>
                </a:solidFill>
                <a:latin typeface="Times New Roman" panose="02020603050405020304" pitchFamily="18" charset="0"/>
                <a:cs typeface="Times New Roman" panose="02020603050405020304" pitchFamily="18" charset="0"/>
              </a:rPr>
              <a:t>Có</a:t>
            </a:r>
            <a:r>
              <a:rPr lang="en-US" sz="2400" spc="-35" dirty="0">
                <a:solidFill>
                  <a:srgbClr val="191919"/>
                </a:solidFill>
                <a:latin typeface="Times New Roman" panose="02020603050405020304" pitchFamily="18" charset="0"/>
                <a:cs typeface="Times New Roman" panose="02020603050405020304" pitchFamily="18" charset="0"/>
              </a:rPr>
              <a:t> TK</a:t>
            </a:r>
            <a:r>
              <a:rPr lang="en-US" sz="2400" spc="-65" dirty="0">
                <a:solidFill>
                  <a:srgbClr val="191919"/>
                </a:solidFill>
                <a:latin typeface="Times New Roman" panose="02020603050405020304" pitchFamily="18" charset="0"/>
                <a:cs typeface="Times New Roman" panose="02020603050405020304" pitchFamily="18" charset="0"/>
              </a:rPr>
              <a:t> </a:t>
            </a:r>
            <a:r>
              <a:rPr lang="en-US" sz="2400" spc="-30" dirty="0">
                <a:solidFill>
                  <a:srgbClr val="191919"/>
                </a:solidFill>
                <a:latin typeface="Times New Roman" panose="02020603050405020304" pitchFamily="18" charset="0"/>
                <a:cs typeface="Times New Roman" panose="02020603050405020304" pitchFamily="18" charset="0"/>
              </a:rPr>
              <a:t>515): </a:t>
            </a:r>
            <a:r>
              <a:rPr lang="en-US" sz="2400" spc="-30" dirty="0" err="1">
                <a:solidFill>
                  <a:srgbClr val="191919"/>
                </a:solidFill>
                <a:latin typeface="Times New Roman" panose="02020603050405020304" pitchFamily="18" charset="0"/>
                <a:cs typeface="Times New Roman" panose="02020603050405020304" pitchFamily="18" charset="0"/>
              </a:rPr>
              <a:t>Chênh</a:t>
            </a:r>
            <a:r>
              <a:rPr lang="en-US" sz="2400" spc="-30" dirty="0">
                <a:solidFill>
                  <a:srgbClr val="191919"/>
                </a:solidFill>
                <a:latin typeface="Times New Roman" panose="02020603050405020304" pitchFamily="18" charset="0"/>
                <a:cs typeface="Times New Roman" panose="02020603050405020304" pitchFamily="18" charset="0"/>
              </a:rPr>
              <a:t> </a:t>
            </a:r>
            <a:r>
              <a:rPr lang="en-US" sz="2400" spc="-30" dirty="0" err="1">
                <a:solidFill>
                  <a:srgbClr val="191919"/>
                </a:solidFill>
                <a:latin typeface="Times New Roman" panose="02020603050405020304" pitchFamily="18" charset="0"/>
                <a:cs typeface="Times New Roman" panose="02020603050405020304" pitchFamily="18" charset="0"/>
              </a:rPr>
              <a:t>lệch</a:t>
            </a:r>
            <a:r>
              <a:rPr lang="en-US" sz="2400" spc="-30" dirty="0">
                <a:solidFill>
                  <a:srgbClr val="191919"/>
                </a:solidFill>
                <a:latin typeface="Times New Roman" panose="02020603050405020304" pitchFamily="18" charset="0"/>
                <a:cs typeface="Times New Roman" panose="02020603050405020304" pitchFamily="18" charset="0"/>
              </a:rPr>
              <a:t> TGHĐ </a:t>
            </a:r>
            <a:r>
              <a:rPr lang="en-US" sz="2400" spc="-30" dirty="0" err="1">
                <a:solidFill>
                  <a:srgbClr val="191919"/>
                </a:solidFill>
                <a:latin typeface="Times New Roman" panose="02020603050405020304" pitchFamily="18" charset="0"/>
                <a:cs typeface="Times New Roman" panose="02020603050405020304" pitchFamily="18" charset="0"/>
              </a:rPr>
              <a:t>lỗ</a:t>
            </a:r>
            <a:r>
              <a:rPr lang="en-US" sz="2400" spc="-30" dirty="0">
                <a:solidFill>
                  <a:srgbClr val="191919"/>
                </a:solidFill>
                <a:latin typeface="Times New Roman" panose="02020603050405020304" pitchFamily="18" charset="0"/>
                <a:cs typeface="Times New Roman" panose="02020603050405020304" pitchFamily="18" charset="0"/>
              </a:rPr>
              <a:t> (</a:t>
            </a:r>
            <a:r>
              <a:rPr lang="en-US" sz="2400" spc="-30" dirty="0" err="1">
                <a:solidFill>
                  <a:srgbClr val="191919"/>
                </a:solidFill>
                <a:latin typeface="Times New Roman" panose="02020603050405020304" pitchFamily="18" charset="0"/>
                <a:cs typeface="Times New Roman" panose="02020603050405020304" pitchFamily="18" charset="0"/>
              </a:rPr>
              <a:t>hoặc</a:t>
            </a:r>
            <a:r>
              <a:rPr lang="en-US" sz="2400" spc="-30" dirty="0">
                <a:solidFill>
                  <a:srgbClr val="191919"/>
                </a:solidFill>
                <a:latin typeface="Times New Roman" panose="02020603050405020304" pitchFamily="18" charset="0"/>
                <a:cs typeface="Times New Roman" panose="02020603050405020304" pitchFamily="18" charset="0"/>
              </a:rPr>
              <a:t> </a:t>
            </a:r>
            <a:r>
              <a:rPr lang="en-US" sz="2400" spc="-30" dirty="0" err="1">
                <a:solidFill>
                  <a:srgbClr val="191919"/>
                </a:solidFill>
                <a:latin typeface="Times New Roman" panose="02020603050405020304" pitchFamily="18" charset="0"/>
                <a:cs typeface="Times New Roman" panose="02020603050405020304" pitchFamily="18" charset="0"/>
              </a:rPr>
              <a:t>lãi</a:t>
            </a:r>
            <a:r>
              <a:rPr lang="en-US" sz="2400" spc="-30" dirty="0">
                <a:solidFill>
                  <a:srgbClr val="191919"/>
                </a:solidFill>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pPr marL="71755">
              <a:spcBef>
                <a:spcPts val="215"/>
              </a:spcBef>
              <a:defRPr/>
            </a:pPr>
            <a:r>
              <a:rPr lang="en-US" sz="2400" spc="5" dirty="0">
                <a:solidFill>
                  <a:srgbClr val="0000FF"/>
                </a:solidFill>
                <a:latin typeface="Times New Roman" panose="02020603050405020304" pitchFamily="18" charset="0"/>
                <a:cs typeface="Times New Roman" panose="02020603050405020304" pitchFamily="18" charset="0"/>
              </a:rPr>
              <a:t>	</a:t>
            </a:r>
            <a:r>
              <a:rPr lang="vi-VN" sz="2400" spc="-35" dirty="0">
                <a:solidFill>
                  <a:srgbClr val="191919"/>
                </a:solidFill>
                <a:latin typeface="Times New Roman" panose="02020603050405020304" pitchFamily="18" charset="0"/>
                <a:cs typeface="Times New Roman" panose="02020603050405020304" pitchFamily="18" charset="0"/>
              </a:rPr>
              <a:t>Có </a:t>
            </a:r>
            <a:r>
              <a:rPr lang="en-US" sz="2400" spc="-35" dirty="0">
                <a:solidFill>
                  <a:srgbClr val="191919"/>
                </a:solidFill>
                <a:latin typeface="Times New Roman" panose="02020603050405020304" pitchFamily="18" charset="0"/>
                <a:cs typeface="Times New Roman" panose="02020603050405020304" pitchFamily="18" charset="0"/>
              </a:rPr>
              <a:t>TK </a:t>
            </a:r>
            <a:r>
              <a:rPr lang="vi-VN" sz="2400" spc="-35" dirty="0">
                <a:solidFill>
                  <a:srgbClr val="191919"/>
                </a:solidFill>
                <a:latin typeface="Times New Roman" panose="02020603050405020304" pitchFamily="18" charset="0"/>
                <a:cs typeface="Times New Roman" panose="02020603050405020304" pitchFamily="18" charset="0"/>
              </a:rPr>
              <a:t>244</a:t>
            </a:r>
            <a:r>
              <a:rPr lang="en-US" sz="2400" spc="-35" dirty="0">
                <a:solidFill>
                  <a:srgbClr val="191919"/>
                </a:solidFill>
                <a:latin typeface="Times New Roman" panose="02020603050405020304" pitchFamily="18" charset="0"/>
                <a:cs typeface="Times New Roman" panose="02020603050405020304" pitchFamily="18" charset="0"/>
              </a:rPr>
              <a:t>: </a:t>
            </a:r>
            <a:r>
              <a:rPr lang="en-US" sz="2400" spc="-35" dirty="0" err="1">
                <a:solidFill>
                  <a:srgbClr val="191919"/>
                </a:solidFill>
                <a:latin typeface="Times New Roman" panose="02020603050405020304" pitchFamily="18" charset="0"/>
                <a:cs typeface="Times New Roman" panose="02020603050405020304" pitchFamily="18" charset="0"/>
              </a:rPr>
              <a:t>Tỷ</a:t>
            </a:r>
            <a:r>
              <a:rPr lang="en-US" sz="2400" spc="-35" dirty="0">
                <a:solidFill>
                  <a:srgbClr val="191919"/>
                </a:solidFill>
                <a:latin typeface="Times New Roman" panose="02020603050405020304" pitchFamily="18" charset="0"/>
                <a:cs typeface="Times New Roman" panose="02020603050405020304" pitchFamily="18" charset="0"/>
              </a:rPr>
              <a:t> </a:t>
            </a:r>
            <a:r>
              <a:rPr lang="en-US" sz="2400" spc="-35" dirty="0" err="1">
                <a:solidFill>
                  <a:srgbClr val="191919"/>
                </a:solidFill>
                <a:latin typeface="Times New Roman" panose="02020603050405020304" pitchFamily="18" charset="0"/>
                <a:cs typeface="Times New Roman" panose="02020603050405020304" pitchFamily="18" charset="0"/>
              </a:rPr>
              <a:t>giá</a:t>
            </a:r>
            <a:r>
              <a:rPr lang="en-US" sz="2400" spc="-35" dirty="0">
                <a:solidFill>
                  <a:srgbClr val="191919"/>
                </a:solidFill>
                <a:latin typeface="Times New Roman" panose="02020603050405020304" pitchFamily="18" charset="0"/>
                <a:cs typeface="Times New Roman" panose="02020603050405020304" pitchFamily="18" charset="0"/>
              </a:rPr>
              <a:t> </a:t>
            </a:r>
            <a:r>
              <a:rPr lang="en-US" sz="2400" spc="-25" dirty="0" err="1">
                <a:solidFill>
                  <a:srgbClr val="191919"/>
                </a:solidFill>
                <a:latin typeface="Times New Roman" panose="02020603050405020304" pitchFamily="18" charset="0"/>
                <a:cs typeface="Times New Roman" panose="02020603050405020304" pitchFamily="18" charset="0"/>
              </a:rPr>
              <a:t>ghi</a:t>
            </a:r>
            <a:r>
              <a:rPr lang="en-US" sz="2400" spc="-145" dirty="0">
                <a:solidFill>
                  <a:srgbClr val="191919"/>
                </a:solidFill>
                <a:latin typeface="Times New Roman" panose="02020603050405020304" pitchFamily="18" charset="0"/>
                <a:cs typeface="Times New Roman" panose="02020603050405020304" pitchFamily="18" charset="0"/>
              </a:rPr>
              <a:t> </a:t>
            </a:r>
            <a:r>
              <a:rPr lang="en-US" sz="2400" spc="-50" dirty="0" err="1">
                <a:solidFill>
                  <a:srgbClr val="191919"/>
                </a:solidFill>
                <a:latin typeface="Times New Roman" panose="02020603050405020304" pitchFamily="18" charset="0"/>
                <a:cs typeface="Times New Roman" panose="02020603050405020304" pitchFamily="18" charset="0"/>
              </a:rPr>
              <a:t>sổ</a:t>
            </a:r>
            <a:r>
              <a:rPr lang="en-US" sz="2400" spc="-50" dirty="0">
                <a:solidFill>
                  <a:srgbClr val="191919"/>
                </a:solidFill>
                <a:latin typeface="Times New Roman" panose="02020603050405020304" pitchFamily="18" charset="0"/>
                <a:cs typeface="Times New Roman" panose="02020603050405020304" pitchFamily="18" charset="0"/>
              </a:rPr>
              <a:t> (</a:t>
            </a:r>
            <a:r>
              <a:rPr lang="en-US" sz="2400" spc="-50" dirty="0" err="1">
                <a:solidFill>
                  <a:srgbClr val="191919"/>
                </a:solidFill>
                <a:latin typeface="Times New Roman" panose="02020603050405020304" pitchFamily="18" charset="0"/>
                <a:cs typeface="Times New Roman" panose="02020603050405020304" pitchFamily="18" charset="0"/>
              </a:rPr>
              <a:t>thực</a:t>
            </a:r>
            <a:r>
              <a:rPr lang="en-US" sz="2400" spc="-50" dirty="0">
                <a:solidFill>
                  <a:srgbClr val="191919"/>
                </a:solidFill>
                <a:latin typeface="Times New Roman" panose="02020603050405020304" pitchFamily="18" charset="0"/>
                <a:cs typeface="Times New Roman" panose="02020603050405020304" pitchFamily="18" charset="0"/>
              </a:rPr>
              <a:t> </a:t>
            </a:r>
            <a:r>
              <a:rPr lang="en-US" sz="2400" spc="-50" dirty="0" err="1">
                <a:solidFill>
                  <a:srgbClr val="191919"/>
                </a:solidFill>
                <a:latin typeface="Times New Roman" panose="02020603050405020304" pitchFamily="18" charset="0"/>
                <a:cs typeface="Times New Roman" panose="02020603050405020304" pitchFamily="18" charset="0"/>
              </a:rPr>
              <a:t>tế</a:t>
            </a:r>
            <a:r>
              <a:rPr lang="en-US" sz="2400" spc="-50" dirty="0">
                <a:solidFill>
                  <a:srgbClr val="191919"/>
                </a:solidFill>
                <a:latin typeface="Times New Roman" panose="02020603050405020304" pitchFamily="18" charset="0"/>
                <a:cs typeface="Times New Roman" panose="02020603050405020304" pitchFamily="18" charset="0"/>
              </a:rPr>
              <a:t> </a:t>
            </a:r>
            <a:r>
              <a:rPr lang="en-US" sz="2400" spc="-50" dirty="0" err="1">
                <a:solidFill>
                  <a:srgbClr val="191919"/>
                </a:solidFill>
                <a:latin typeface="Times New Roman" panose="02020603050405020304" pitchFamily="18" charset="0"/>
                <a:cs typeface="Times New Roman" panose="02020603050405020304" pitchFamily="18" charset="0"/>
              </a:rPr>
              <a:t>đích</a:t>
            </a:r>
            <a:r>
              <a:rPr lang="en-US" sz="2400" spc="-50" dirty="0">
                <a:solidFill>
                  <a:srgbClr val="191919"/>
                </a:solidFill>
                <a:latin typeface="Times New Roman" panose="02020603050405020304" pitchFamily="18" charset="0"/>
                <a:cs typeface="Times New Roman" panose="02020603050405020304" pitchFamily="18" charset="0"/>
              </a:rPr>
              <a:t> </a:t>
            </a:r>
            <a:r>
              <a:rPr lang="en-US" sz="2400" spc="-50" dirty="0" err="1">
                <a:solidFill>
                  <a:srgbClr val="191919"/>
                </a:solidFill>
                <a:latin typeface="Times New Roman" panose="02020603050405020304" pitchFamily="18" charset="0"/>
                <a:cs typeface="Times New Roman" panose="02020603050405020304" pitchFamily="18" charset="0"/>
              </a:rPr>
              <a:t>danh</a:t>
            </a:r>
            <a:r>
              <a:rPr lang="en-US" sz="2400" spc="-50" dirty="0">
                <a:solidFill>
                  <a:srgbClr val="191919"/>
                </a:solidFill>
                <a:latin typeface="Times New Roman" panose="02020603050405020304" pitchFamily="18" charset="0"/>
                <a:cs typeface="Times New Roman" panose="02020603050405020304" pitchFamily="18" charset="0"/>
              </a:rPr>
              <a:t>)</a:t>
            </a:r>
            <a:endParaRPr lang="en-US" sz="2400" b="1" spc="-50" dirty="0">
              <a:solidFill>
                <a:srgbClr val="0000FF"/>
              </a:solidFill>
              <a:latin typeface="Times New Roman" panose="02020603050405020304" pitchFamily="18" charset="0"/>
              <a:cs typeface="Times New Roman" panose="02020603050405020304" pitchFamily="18" charset="0"/>
            </a:endParaRPr>
          </a:p>
          <a:p>
            <a:pPr marL="12700">
              <a:spcBef>
                <a:spcPts val="190"/>
              </a:spcBef>
              <a:defRPr/>
            </a:pPr>
            <a:r>
              <a:rPr lang="en-US" sz="2400" b="1" spc="-50" dirty="0">
                <a:solidFill>
                  <a:srgbClr val="0000FF"/>
                </a:solidFill>
                <a:latin typeface="Times New Roman" panose="02020603050405020304" pitchFamily="18" charset="0"/>
                <a:cs typeface="Times New Roman" panose="02020603050405020304" pitchFamily="18" charset="0"/>
              </a:rPr>
              <a:t>     </a:t>
            </a:r>
            <a:r>
              <a:rPr lang="en-US" sz="2400" b="1" spc="-50" dirty="0">
                <a:solidFill>
                  <a:srgbClr val="0070C0"/>
                </a:solidFill>
                <a:latin typeface="Times New Roman" panose="02020603050405020304" pitchFamily="18" charset="0"/>
                <a:cs typeface="Times New Roman" panose="02020603050405020304" pitchFamily="18" charset="0"/>
              </a:rPr>
              <a:t>+ </a:t>
            </a:r>
            <a:r>
              <a:rPr lang="vi-VN" sz="2400" b="1" spc="-50" dirty="0">
                <a:solidFill>
                  <a:srgbClr val="0070C0"/>
                </a:solidFill>
                <a:latin typeface="Times New Roman" panose="02020603050405020304" pitchFamily="18" charset="0"/>
                <a:cs typeface="Times New Roman" panose="02020603050405020304" pitchFamily="18" charset="0"/>
              </a:rPr>
              <a:t>Nộp </a:t>
            </a:r>
            <a:r>
              <a:rPr lang="vi-VN" sz="2400" b="1" spc="-90" dirty="0">
                <a:solidFill>
                  <a:srgbClr val="0070C0"/>
                </a:solidFill>
                <a:latin typeface="Times New Roman" panose="02020603050405020304" pitchFamily="18" charset="0"/>
                <a:cs typeface="Times New Roman" panose="02020603050405020304" pitchFamily="18" charset="0"/>
              </a:rPr>
              <a:t>các </a:t>
            </a:r>
            <a:r>
              <a:rPr lang="vi-VN" sz="2400" b="1" spc="-55" dirty="0">
                <a:solidFill>
                  <a:srgbClr val="0070C0"/>
                </a:solidFill>
                <a:latin typeface="Times New Roman" panose="02020603050405020304" pitchFamily="18" charset="0"/>
                <a:cs typeface="Times New Roman" panose="02020603050405020304" pitchFamily="18" charset="0"/>
              </a:rPr>
              <a:t>khoản </a:t>
            </a:r>
            <a:r>
              <a:rPr lang="vi-VN" sz="2400" b="1" spc="-35" dirty="0">
                <a:solidFill>
                  <a:srgbClr val="0070C0"/>
                </a:solidFill>
                <a:latin typeface="Times New Roman" panose="02020603050405020304" pitchFamily="18" charset="0"/>
                <a:cs typeface="Times New Roman" panose="02020603050405020304" pitchFamily="18" charset="0"/>
              </a:rPr>
              <a:t>thuế </a:t>
            </a:r>
            <a:r>
              <a:rPr lang="vi-VN" sz="2400" b="1" spc="-75" dirty="0">
                <a:solidFill>
                  <a:srgbClr val="0070C0"/>
                </a:solidFill>
                <a:latin typeface="Times New Roman" panose="02020603050405020304" pitchFamily="18" charset="0"/>
                <a:cs typeface="Times New Roman" panose="02020603050405020304" pitchFamily="18" charset="0"/>
              </a:rPr>
              <a:t>cho </a:t>
            </a:r>
            <a:r>
              <a:rPr lang="vi-VN" sz="2400" b="1" spc="-55" dirty="0">
                <a:solidFill>
                  <a:srgbClr val="0070C0"/>
                </a:solidFill>
                <a:latin typeface="Times New Roman" panose="02020603050405020304" pitchFamily="18" charset="0"/>
                <a:cs typeface="Times New Roman" panose="02020603050405020304" pitchFamily="18" charset="0"/>
              </a:rPr>
              <a:t>nhà</a:t>
            </a:r>
            <a:r>
              <a:rPr lang="vi-VN" sz="2400" b="1" spc="-145" dirty="0">
                <a:solidFill>
                  <a:srgbClr val="0070C0"/>
                </a:solidFill>
                <a:latin typeface="Times New Roman" panose="02020603050405020304" pitchFamily="18" charset="0"/>
                <a:cs typeface="Times New Roman" panose="02020603050405020304" pitchFamily="18" charset="0"/>
              </a:rPr>
              <a:t> </a:t>
            </a:r>
            <a:r>
              <a:rPr lang="vi-VN" sz="2400" b="1" spc="-75" dirty="0">
                <a:solidFill>
                  <a:srgbClr val="0070C0"/>
                </a:solidFill>
                <a:latin typeface="Times New Roman" panose="02020603050405020304" pitchFamily="18" charset="0"/>
                <a:cs typeface="Times New Roman" panose="02020603050405020304" pitchFamily="18" charset="0"/>
              </a:rPr>
              <a:t>nước</a:t>
            </a:r>
            <a:endParaRPr lang="vi-VN" sz="2400" dirty="0">
              <a:solidFill>
                <a:srgbClr val="0070C0"/>
              </a:solidFill>
              <a:latin typeface="Times New Roman" panose="02020603050405020304" pitchFamily="18" charset="0"/>
              <a:cs typeface="Times New Roman" panose="02020603050405020304" pitchFamily="18" charset="0"/>
            </a:endParaRPr>
          </a:p>
          <a:p>
            <a:pPr marL="12700">
              <a:spcBef>
                <a:spcPts val="229"/>
              </a:spcBef>
              <a:defRPr/>
            </a:pPr>
            <a:r>
              <a:rPr lang="en-US" sz="2400" spc="-55" dirty="0">
                <a:solidFill>
                  <a:srgbClr val="0000FF"/>
                </a:solidFill>
                <a:latin typeface="Times New Roman" panose="02020603050405020304" pitchFamily="18" charset="0"/>
                <a:cs typeface="Times New Roman" panose="02020603050405020304" pitchFamily="18" charset="0"/>
              </a:rPr>
              <a:t>	</a:t>
            </a:r>
            <a:r>
              <a:rPr lang="vi-VN" sz="2400" spc="-35" dirty="0">
                <a:solidFill>
                  <a:srgbClr val="191919"/>
                </a:solidFill>
                <a:latin typeface="Times New Roman" panose="02020603050405020304" pitchFamily="18" charset="0"/>
                <a:cs typeface="Times New Roman" panose="02020603050405020304" pitchFamily="18" charset="0"/>
              </a:rPr>
              <a:t>Nợ </a:t>
            </a:r>
            <a:r>
              <a:rPr lang="en-US" sz="2400" spc="-35" dirty="0">
                <a:solidFill>
                  <a:srgbClr val="191919"/>
                </a:solidFill>
                <a:latin typeface="Times New Roman" panose="02020603050405020304" pitchFamily="18" charset="0"/>
                <a:cs typeface="Times New Roman" panose="02020603050405020304" pitchFamily="18" charset="0"/>
              </a:rPr>
              <a:t>TK </a:t>
            </a:r>
            <a:r>
              <a:rPr lang="vi-VN" sz="2400" spc="-35" dirty="0">
                <a:solidFill>
                  <a:srgbClr val="191919"/>
                </a:solidFill>
                <a:latin typeface="Times New Roman" panose="02020603050405020304" pitchFamily="18" charset="0"/>
                <a:cs typeface="Times New Roman" panose="02020603050405020304" pitchFamily="18" charset="0"/>
              </a:rPr>
              <a:t>3333,</a:t>
            </a:r>
            <a:r>
              <a:rPr lang="en-US" sz="2400" spc="-35" dirty="0">
                <a:solidFill>
                  <a:srgbClr val="191919"/>
                </a:solidFill>
                <a:latin typeface="Times New Roman" panose="02020603050405020304" pitchFamily="18" charset="0"/>
                <a:cs typeface="Times New Roman" panose="02020603050405020304" pitchFamily="18" charset="0"/>
              </a:rPr>
              <a:t> </a:t>
            </a:r>
            <a:r>
              <a:rPr lang="vi-VN" sz="2400" spc="-35" dirty="0">
                <a:solidFill>
                  <a:srgbClr val="191919"/>
                </a:solidFill>
                <a:latin typeface="Times New Roman" panose="02020603050405020304" pitchFamily="18" charset="0"/>
                <a:cs typeface="Times New Roman" panose="02020603050405020304" pitchFamily="18" charset="0"/>
              </a:rPr>
              <a:t>3332, 33312</a:t>
            </a:r>
          </a:p>
          <a:p>
            <a:pPr marL="280670">
              <a:spcBef>
                <a:spcPts val="215"/>
              </a:spcBef>
              <a:defRPr/>
            </a:pPr>
            <a:r>
              <a:rPr lang="en-US" sz="2400" spc="-35" dirty="0">
                <a:solidFill>
                  <a:srgbClr val="191919"/>
                </a:solidFill>
                <a:latin typeface="Times New Roman" panose="02020603050405020304" pitchFamily="18" charset="0"/>
                <a:cs typeface="Times New Roman" panose="02020603050405020304" pitchFamily="18" charset="0"/>
              </a:rPr>
              <a:t>		</a:t>
            </a:r>
            <a:r>
              <a:rPr lang="vi-VN" sz="2400" spc="-35" dirty="0">
                <a:solidFill>
                  <a:srgbClr val="191919"/>
                </a:solidFill>
                <a:latin typeface="Times New Roman" panose="02020603050405020304" pitchFamily="18" charset="0"/>
                <a:cs typeface="Times New Roman" panose="02020603050405020304" pitchFamily="18" charset="0"/>
              </a:rPr>
              <a:t>Có </a:t>
            </a:r>
            <a:r>
              <a:rPr lang="en-US" sz="2400" spc="-35" dirty="0">
                <a:solidFill>
                  <a:srgbClr val="191919"/>
                </a:solidFill>
                <a:latin typeface="Times New Roman" panose="02020603050405020304" pitchFamily="18" charset="0"/>
                <a:cs typeface="Times New Roman" panose="02020603050405020304" pitchFamily="18" charset="0"/>
              </a:rPr>
              <a:t>TK 1111, 1121</a:t>
            </a:r>
          </a:p>
          <a:p>
            <a:pPr marL="280670">
              <a:spcBef>
                <a:spcPts val="215"/>
              </a:spcBef>
              <a:defRPr/>
            </a:pPr>
            <a:r>
              <a:rPr lang="en-US" sz="2400" b="1" spc="-50" dirty="0">
                <a:solidFill>
                  <a:srgbClr val="0070C0"/>
                </a:solidFill>
                <a:latin typeface="Times New Roman" panose="02020603050405020304" pitchFamily="18" charset="0"/>
                <a:cs typeface="Times New Roman" panose="02020603050405020304" pitchFamily="18" charset="0"/>
              </a:rPr>
              <a:t>+ </a:t>
            </a:r>
            <a:r>
              <a:rPr lang="en-US" sz="2400" b="1" spc="-50" dirty="0" err="1">
                <a:solidFill>
                  <a:srgbClr val="0070C0"/>
                </a:solidFill>
                <a:latin typeface="Times New Roman" panose="02020603050405020304" pitchFamily="18" charset="0"/>
                <a:cs typeface="Times New Roman" panose="02020603050405020304" pitchFamily="18" charset="0"/>
              </a:rPr>
              <a:t>Thanh</a:t>
            </a:r>
            <a:r>
              <a:rPr lang="en-US" sz="2400" b="1" spc="-50" dirty="0">
                <a:solidFill>
                  <a:srgbClr val="0070C0"/>
                </a:solidFill>
                <a:latin typeface="Times New Roman" panose="02020603050405020304" pitchFamily="18" charset="0"/>
                <a:cs typeface="Times New Roman" panose="02020603050405020304" pitchFamily="18" charset="0"/>
              </a:rPr>
              <a:t> </a:t>
            </a:r>
            <a:r>
              <a:rPr lang="en-US" sz="2400" b="1" spc="-50" dirty="0" err="1">
                <a:solidFill>
                  <a:srgbClr val="0070C0"/>
                </a:solidFill>
                <a:latin typeface="Times New Roman" panose="02020603050405020304" pitchFamily="18" charset="0"/>
                <a:cs typeface="Times New Roman" panose="02020603050405020304" pitchFamily="18" charset="0"/>
              </a:rPr>
              <a:t>toán</a:t>
            </a:r>
            <a:r>
              <a:rPr lang="vi-VN" sz="2400" b="1" spc="-50" dirty="0">
                <a:solidFill>
                  <a:srgbClr val="0070C0"/>
                </a:solidFill>
                <a:latin typeface="Times New Roman" panose="02020603050405020304" pitchFamily="18" charset="0"/>
                <a:cs typeface="Times New Roman" panose="02020603050405020304" pitchFamily="18" charset="0"/>
              </a:rPr>
              <a:t> </a:t>
            </a:r>
            <a:r>
              <a:rPr lang="vi-VN" sz="2400" b="1" spc="-90" dirty="0">
                <a:solidFill>
                  <a:srgbClr val="0070C0"/>
                </a:solidFill>
                <a:latin typeface="Times New Roman" panose="02020603050405020304" pitchFamily="18" charset="0"/>
                <a:cs typeface="Times New Roman" panose="02020603050405020304" pitchFamily="18" charset="0"/>
              </a:rPr>
              <a:t>các </a:t>
            </a:r>
            <a:r>
              <a:rPr lang="en-US" sz="2400" b="1" spc="-55" dirty="0">
                <a:solidFill>
                  <a:srgbClr val="0070C0"/>
                </a:solidFill>
                <a:latin typeface="Times New Roman" panose="02020603050405020304" pitchFamily="18" charset="0"/>
                <a:cs typeface="Times New Roman" panose="02020603050405020304" pitchFamily="18" charset="0"/>
              </a:rPr>
              <a:t>CP </a:t>
            </a:r>
            <a:r>
              <a:rPr lang="en-US" sz="2400" b="1" spc="-55" dirty="0" err="1">
                <a:solidFill>
                  <a:srgbClr val="0070C0"/>
                </a:solidFill>
                <a:latin typeface="Times New Roman" panose="02020603050405020304" pitchFamily="18" charset="0"/>
                <a:cs typeface="Times New Roman" panose="02020603050405020304" pitchFamily="18" charset="0"/>
              </a:rPr>
              <a:t>liên</a:t>
            </a:r>
            <a:r>
              <a:rPr lang="en-US" sz="2400" b="1" spc="-55" dirty="0">
                <a:solidFill>
                  <a:srgbClr val="0070C0"/>
                </a:solidFill>
                <a:latin typeface="Times New Roman" panose="02020603050405020304" pitchFamily="18" charset="0"/>
                <a:cs typeface="Times New Roman" panose="02020603050405020304" pitchFamily="18" charset="0"/>
              </a:rPr>
              <a:t> </a:t>
            </a:r>
            <a:r>
              <a:rPr lang="en-US" sz="2400" b="1" spc="-55" dirty="0" err="1">
                <a:solidFill>
                  <a:srgbClr val="0070C0"/>
                </a:solidFill>
                <a:latin typeface="Times New Roman" panose="02020603050405020304" pitchFamily="18" charset="0"/>
                <a:cs typeface="Times New Roman" panose="02020603050405020304" pitchFamily="18" charset="0"/>
              </a:rPr>
              <a:t>quan</a:t>
            </a:r>
            <a:endParaRPr lang="en-US" sz="2400" b="1" spc="-55" dirty="0">
              <a:solidFill>
                <a:srgbClr val="0070C0"/>
              </a:solidFill>
              <a:latin typeface="Times New Roman" panose="02020603050405020304" pitchFamily="18" charset="0"/>
              <a:cs typeface="Times New Roman" panose="02020603050405020304" pitchFamily="18" charset="0"/>
            </a:endParaRPr>
          </a:p>
          <a:p>
            <a:pPr marL="12700">
              <a:spcBef>
                <a:spcPts val="229"/>
              </a:spcBef>
              <a:defRPr/>
            </a:pPr>
            <a:r>
              <a:rPr lang="en-US" sz="2400" b="1" spc="-55" dirty="0">
                <a:solidFill>
                  <a:srgbClr val="0070C0"/>
                </a:solidFill>
                <a:latin typeface="Times New Roman" panose="02020603050405020304" pitchFamily="18" charset="0"/>
                <a:cs typeface="Times New Roman" panose="02020603050405020304" pitchFamily="18" charset="0"/>
              </a:rPr>
              <a:t>	</a:t>
            </a:r>
            <a:r>
              <a:rPr lang="vi-VN" sz="2400" spc="-35" dirty="0">
                <a:solidFill>
                  <a:srgbClr val="191919"/>
                </a:solidFill>
                <a:latin typeface="Times New Roman" panose="02020603050405020304" pitchFamily="18" charset="0"/>
                <a:cs typeface="Times New Roman" panose="02020603050405020304" pitchFamily="18" charset="0"/>
              </a:rPr>
              <a:t>Nợ </a:t>
            </a:r>
            <a:r>
              <a:rPr lang="en-US" sz="2400" spc="-35" dirty="0">
                <a:solidFill>
                  <a:srgbClr val="191919"/>
                </a:solidFill>
                <a:latin typeface="Times New Roman" panose="02020603050405020304" pitchFamily="18" charset="0"/>
                <a:cs typeface="Times New Roman" panose="02020603050405020304" pitchFamily="18" charset="0"/>
              </a:rPr>
              <a:t>TK 15x</a:t>
            </a:r>
            <a:endParaRPr lang="vi-VN" sz="2400" spc="-35" dirty="0">
              <a:solidFill>
                <a:srgbClr val="191919"/>
              </a:solidFill>
              <a:latin typeface="Times New Roman" panose="02020603050405020304" pitchFamily="18" charset="0"/>
              <a:cs typeface="Times New Roman" panose="02020603050405020304" pitchFamily="18" charset="0"/>
            </a:endParaRPr>
          </a:p>
          <a:p>
            <a:pPr marL="280670">
              <a:spcBef>
                <a:spcPts val="215"/>
              </a:spcBef>
              <a:defRPr/>
            </a:pPr>
            <a:r>
              <a:rPr lang="en-US" sz="2400" spc="-35" dirty="0">
                <a:solidFill>
                  <a:srgbClr val="191919"/>
                </a:solidFill>
                <a:latin typeface="Times New Roman" panose="02020603050405020304" pitchFamily="18" charset="0"/>
                <a:cs typeface="Times New Roman" panose="02020603050405020304" pitchFamily="18" charset="0"/>
              </a:rPr>
              <a:t>		</a:t>
            </a:r>
            <a:r>
              <a:rPr lang="vi-VN" sz="2400" spc="-35" dirty="0">
                <a:solidFill>
                  <a:srgbClr val="191919"/>
                </a:solidFill>
                <a:latin typeface="Times New Roman" panose="02020603050405020304" pitchFamily="18" charset="0"/>
                <a:cs typeface="Times New Roman" panose="02020603050405020304" pitchFamily="18" charset="0"/>
              </a:rPr>
              <a:t>Có </a:t>
            </a:r>
            <a:r>
              <a:rPr lang="en-US" sz="2400" spc="-35" dirty="0">
                <a:solidFill>
                  <a:srgbClr val="191919"/>
                </a:solidFill>
                <a:latin typeface="Times New Roman" panose="02020603050405020304" pitchFamily="18" charset="0"/>
                <a:cs typeface="Times New Roman" panose="02020603050405020304" pitchFamily="18" charset="0"/>
              </a:rPr>
              <a:t>TK 1111, 1121</a:t>
            </a:r>
          </a:p>
          <a:p>
            <a:pPr marL="280670">
              <a:spcBef>
                <a:spcPts val="215"/>
              </a:spcBef>
              <a:defRPr/>
            </a:pPr>
            <a:r>
              <a:rPr lang="en-US" sz="2400" b="1" spc="-75" dirty="0">
                <a:solidFill>
                  <a:srgbClr val="0070C0"/>
                </a:solidFill>
                <a:latin typeface="Times New Roman" panose="02020603050405020304" pitchFamily="18" charset="0"/>
                <a:cs typeface="Times New Roman" panose="02020603050405020304" pitchFamily="18" charset="0"/>
              </a:rPr>
              <a:t>	</a:t>
            </a:r>
            <a:endParaRPr lang="vi-VN" sz="2400" dirty="0">
              <a:solidFill>
                <a:srgbClr val="0070C0"/>
              </a:solidFill>
              <a:latin typeface="Times New Roman" panose="02020603050405020304" pitchFamily="18" charset="0"/>
              <a:cs typeface="Times New Roman" panose="02020603050405020304" pitchFamily="18" charset="0"/>
            </a:endParaRPr>
          </a:p>
          <a:p>
            <a:pPr marL="280670">
              <a:spcBef>
                <a:spcPts val="215"/>
              </a:spcBef>
              <a:defRPr/>
            </a:pPr>
            <a:endParaRPr lang="en-US" sz="2400" spc="-35" dirty="0">
              <a:solidFill>
                <a:srgbClr val="191919"/>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3050165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892551" y="569914"/>
            <a:ext cx="6170613" cy="523875"/>
          </a:xfrm>
          <a:prstGeom prst="rect">
            <a:avLst/>
          </a:prstGeom>
        </p:spPr>
        <p:txBody>
          <a:bodyPr wrap="none">
            <a:spAutoFit/>
          </a:bodyPr>
          <a:lstStyle/>
          <a:p>
            <a:pPr>
              <a:defRPr/>
            </a:pPr>
            <a:r>
              <a:rPr lang="en-US" sz="2800" b="1" spc="15" dirty="0">
                <a:solidFill>
                  <a:srgbClr val="FF0000"/>
                </a:solidFill>
                <a:latin typeface="Times New Roman" panose="02020603050405020304" pitchFamily="18" charset="0"/>
                <a:cs typeface="Times New Roman" panose="02020603050405020304" pitchFamily="18" charset="0"/>
              </a:rPr>
              <a:t>KẾ TOÁN NHẬP KHẨU TRỰC TIẾP</a:t>
            </a:r>
            <a:endParaRPr lang="en-US" sz="2800" b="1" dirty="0">
              <a:solidFill>
                <a:srgbClr val="FF0000"/>
              </a:solidFill>
              <a:latin typeface="Times New Roman" panose="02020603050405020304" pitchFamily="18" charset="0"/>
              <a:cs typeface="Times New Roman" panose="02020603050405020304" pitchFamily="18" charset="0"/>
            </a:endParaRPr>
          </a:p>
        </p:txBody>
      </p:sp>
      <p:cxnSp>
        <p:nvCxnSpPr>
          <p:cNvPr id="135" name="Straight Arrow Connector 32"/>
          <p:cNvCxnSpPr/>
          <p:nvPr/>
        </p:nvCxnSpPr>
        <p:spPr bwMode="auto">
          <a:xfrm flipV="1">
            <a:off x="7413625" y="5275263"/>
            <a:ext cx="2292350" cy="25400"/>
          </a:xfrm>
          <a:prstGeom prst="straightConnector1">
            <a:avLst/>
          </a:prstGeom>
          <a:ln w="28575">
            <a:solidFill>
              <a:schemeClr val="tx1"/>
            </a:solidFill>
            <a:headEnd type="stealth"/>
            <a:tailEnd type="arrow"/>
          </a:ln>
        </p:spPr>
        <p:style>
          <a:lnRef idx="1">
            <a:schemeClr val="accent1"/>
          </a:lnRef>
          <a:fillRef idx="0">
            <a:schemeClr val="accent1"/>
          </a:fillRef>
          <a:effectRef idx="0">
            <a:schemeClr val="accent1"/>
          </a:effectRef>
          <a:fontRef idx="minor">
            <a:schemeClr val="tx1"/>
          </a:fontRef>
        </p:style>
      </p:cxnSp>
      <p:cxnSp>
        <p:nvCxnSpPr>
          <p:cNvPr id="147" name="Straight Connector 146"/>
          <p:cNvCxnSpPr/>
          <p:nvPr/>
        </p:nvCxnSpPr>
        <p:spPr bwMode="auto">
          <a:xfrm>
            <a:off x="4999038" y="4598988"/>
            <a:ext cx="1427162" cy="0"/>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grpSp>
        <p:nvGrpSpPr>
          <p:cNvPr id="54277" name="Group 155"/>
          <p:cNvGrpSpPr>
            <a:grpSpLocks/>
          </p:cNvGrpSpPr>
          <p:nvPr/>
        </p:nvGrpSpPr>
        <p:grpSpPr bwMode="auto">
          <a:xfrm>
            <a:off x="1760539" y="1238250"/>
            <a:ext cx="8948737" cy="5067300"/>
            <a:chOff x="168120" y="1182394"/>
            <a:chExt cx="8949639" cy="5068592"/>
          </a:xfrm>
        </p:grpSpPr>
        <p:cxnSp>
          <p:nvCxnSpPr>
            <p:cNvPr id="146" name="Straight Connector 145"/>
            <p:cNvCxnSpPr/>
            <p:nvPr/>
          </p:nvCxnSpPr>
          <p:spPr bwMode="auto">
            <a:xfrm flipH="1">
              <a:off x="2670272" y="5025124"/>
              <a:ext cx="0" cy="1225862"/>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grpSp>
          <p:nvGrpSpPr>
            <p:cNvPr id="54279" name="Group 154"/>
            <p:cNvGrpSpPr>
              <a:grpSpLocks/>
            </p:cNvGrpSpPr>
            <p:nvPr/>
          </p:nvGrpSpPr>
          <p:grpSpPr bwMode="auto">
            <a:xfrm>
              <a:off x="168120" y="1182394"/>
              <a:ext cx="8949639" cy="5045526"/>
              <a:chOff x="168120" y="1182394"/>
              <a:chExt cx="8949639" cy="5045526"/>
            </a:xfrm>
          </p:grpSpPr>
          <p:cxnSp>
            <p:nvCxnSpPr>
              <p:cNvPr id="139" name="Straight Connector 138"/>
              <p:cNvCxnSpPr/>
              <p:nvPr/>
            </p:nvCxnSpPr>
            <p:spPr bwMode="auto">
              <a:xfrm>
                <a:off x="168120" y="5012420"/>
                <a:ext cx="1427306" cy="0"/>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4" name="Straight Connector 143"/>
              <p:cNvCxnSpPr/>
              <p:nvPr/>
            </p:nvCxnSpPr>
            <p:spPr bwMode="auto">
              <a:xfrm>
                <a:off x="1959000" y="5036239"/>
                <a:ext cx="1427306" cy="0"/>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grpSp>
            <p:nvGrpSpPr>
              <p:cNvPr id="54283" name="Group 153"/>
              <p:cNvGrpSpPr>
                <a:grpSpLocks/>
              </p:cNvGrpSpPr>
              <p:nvPr/>
            </p:nvGrpSpPr>
            <p:grpSpPr bwMode="auto">
              <a:xfrm>
                <a:off x="250303" y="1182394"/>
                <a:ext cx="8867456" cy="5045526"/>
                <a:chOff x="250303" y="1182394"/>
                <a:chExt cx="8867456" cy="5045526"/>
              </a:xfrm>
            </p:grpSpPr>
            <p:grpSp>
              <p:nvGrpSpPr>
                <p:cNvPr id="54284" name="Group 120"/>
                <p:cNvGrpSpPr>
                  <a:grpSpLocks/>
                </p:cNvGrpSpPr>
                <p:nvPr/>
              </p:nvGrpSpPr>
              <p:grpSpPr bwMode="auto">
                <a:xfrm>
                  <a:off x="597921" y="1182394"/>
                  <a:ext cx="8519838" cy="4586866"/>
                  <a:chOff x="345773" y="1450385"/>
                  <a:chExt cx="8519838" cy="4586866"/>
                </a:xfrm>
              </p:grpSpPr>
              <p:grpSp>
                <p:nvGrpSpPr>
                  <p:cNvPr id="54297" name="Group 119"/>
                  <p:cNvGrpSpPr>
                    <a:grpSpLocks/>
                  </p:cNvGrpSpPr>
                  <p:nvPr/>
                </p:nvGrpSpPr>
                <p:grpSpPr bwMode="auto">
                  <a:xfrm>
                    <a:off x="815255" y="1887458"/>
                    <a:ext cx="7731361" cy="2575160"/>
                    <a:chOff x="815255" y="1887458"/>
                    <a:chExt cx="7731361" cy="2575160"/>
                  </a:xfrm>
                </p:grpSpPr>
                <p:cxnSp>
                  <p:nvCxnSpPr>
                    <p:cNvPr id="9" name="Straight Connector 8"/>
                    <p:cNvCxnSpPr/>
                    <p:nvPr/>
                  </p:nvCxnSpPr>
                  <p:spPr bwMode="auto">
                    <a:xfrm>
                      <a:off x="7241435" y="1887059"/>
                      <a:ext cx="13050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bwMode="auto">
                    <a:xfrm>
                      <a:off x="866979" y="3810011"/>
                      <a:ext cx="800181" cy="0"/>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bwMode="auto">
                    <a:xfrm>
                      <a:off x="4828192" y="1914053"/>
                      <a:ext cx="1571784" cy="1588"/>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bwMode="auto">
                    <a:xfrm flipH="1">
                      <a:off x="5615671" y="1934696"/>
                      <a:ext cx="0" cy="2527944"/>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sp>
                  <p:nvSpPr>
                    <p:cNvPr id="54345" name="Rectangle 47"/>
                    <p:cNvSpPr>
                      <a:spLocks noChangeArrowheads="1"/>
                    </p:cNvSpPr>
                    <p:nvPr/>
                  </p:nvSpPr>
                  <p:spPr bwMode="auto">
                    <a:xfrm>
                      <a:off x="2119120" y="1988889"/>
                      <a:ext cx="87716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800">
                          <a:solidFill>
                            <a:srgbClr val="000000"/>
                          </a:solidFill>
                          <a:latin typeface="Times New Roman" panose="02020603050405020304" pitchFamily="18" charset="0"/>
                          <a:cs typeface="Times New Roman" panose="02020603050405020304" pitchFamily="18" charset="0"/>
                        </a:rPr>
                        <a:t>TGTT </a:t>
                      </a:r>
                    </a:p>
                    <a:p>
                      <a:pPr algn="ctr">
                        <a:spcBef>
                          <a:spcPct val="0"/>
                        </a:spcBef>
                        <a:buFontTx/>
                        <a:buNone/>
                      </a:pPr>
                      <a:r>
                        <a:rPr lang="en-US" altLang="en-US" sz="1800">
                          <a:solidFill>
                            <a:srgbClr val="000000"/>
                          </a:solidFill>
                          <a:latin typeface="Times New Roman" panose="02020603050405020304" pitchFamily="18" charset="0"/>
                          <a:cs typeface="Times New Roman" panose="02020603050405020304" pitchFamily="18" charset="0"/>
                        </a:rPr>
                        <a:t>(MUA)</a:t>
                      </a:r>
                    </a:p>
                  </p:txBody>
                </p:sp>
                <p:sp>
                  <p:nvSpPr>
                    <p:cNvPr id="54346" name="TextBox 14"/>
                    <p:cNvSpPr txBox="1">
                      <a:spLocks noChangeArrowheads="1"/>
                    </p:cNvSpPr>
                    <p:nvPr/>
                  </p:nvSpPr>
                  <p:spPr bwMode="auto">
                    <a:xfrm>
                      <a:off x="4584344" y="3228004"/>
                      <a:ext cx="1098936" cy="4062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b="1">
                          <a:solidFill>
                            <a:srgbClr val="000000"/>
                          </a:solidFill>
                          <a:latin typeface="Times New Roman" panose="02020603050405020304" pitchFamily="18" charset="0"/>
                          <a:cs typeface="Times New Roman" panose="02020603050405020304" pitchFamily="18" charset="0"/>
                        </a:rPr>
                        <a:t>TK 635</a:t>
                      </a:r>
                    </a:p>
                  </p:txBody>
                </p:sp>
                <p:sp>
                  <p:nvSpPr>
                    <p:cNvPr id="54347" name="TextBox 37"/>
                    <p:cNvSpPr txBox="1">
                      <a:spLocks noChangeArrowheads="1"/>
                    </p:cNvSpPr>
                    <p:nvPr/>
                  </p:nvSpPr>
                  <p:spPr bwMode="auto">
                    <a:xfrm>
                      <a:off x="4383360" y="3663588"/>
                      <a:ext cx="82710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a:solidFill>
                            <a:srgbClr val="000000"/>
                          </a:solidFill>
                          <a:latin typeface="Times New Roman" panose="02020603050405020304" pitchFamily="18" charset="0"/>
                          <a:cs typeface="Times New Roman" panose="02020603050405020304" pitchFamily="18" charset="0"/>
                        </a:rPr>
                        <a:t>Lỗ CLTG</a:t>
                      </a:r>
                    </a:p>
                  </p:txBody>
                </p:sp>
                <p:sp>
                  <p:nvSpPr>
                    <p:cNvPr id="54348" name="TextBox 26"/>
                    <p:cNvSpPr txBox="1">
                      <a:spLocks noChangeArrowheads="1"/>
                    </p:cNvSpPr>
                    <p:nvPr/>
                  </p:nvSpPr>
                  <p:spPr bwMode="auto">
                    <a:xfrm>
                      <a:off x="3060694" y="3242447"/>
                      <a:ext cx="106876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b="1">
                          <a:solidFill>
                            <a:srgbClr val="000000"/>
                          </a:solidFill>
                          <a:latin typeface="Times New Roman" panose="02020603050405020304" pitchFamily="18" charset="0"/>
                          <a:cs typeface="Times New Roman" panose="02020603050405020304" pitchFamily="18" charset="0"/>
                        </a:rPr>
                        <a:t>TK 515</a:t>
                      </a:r>
                    </a:p>
                  </p:txBody>
                </p:sp>
                <p:sp>
                  <p:nvSpPr>
                    <p:cNvPr id="54349" name="TextBox 36"/>
                    <p:cNvSpPr txBox="1">
                      <a:spLocks noChangeArrowheads="1"/>
                    </p:cNvSpPr>
                    <p:nvPr/>
                  </p:nvSpPr>
                  <p:spPr bwMode="auto">
                    <a:xfrm>
                      <a:off x="3504924" y="3668572"/>
                      <a:ext cx="941846"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a:solidFill>
                            <a:srgbClr val="000000"/>
                          </a:solidFill>
                          <a:latin typeface="Times New Roman" panose="02020603050405020304" pitchFamily="18" charset="0"/>
                          <a:cs typeface="Times New Roman" panose="02020603050405020304" pitchFamily="18" charset="0"/>
                        </a:rPr>
                        <a:t>Lãi CLTG</a:t>
                      </a:r>
                    </a:p>
                  </p:txBody>
                </p:sp>
                <p:cxnSp>
                  <p:nvCxnSpPr>
                    <p:cNvPr id="105" name="Straight Connector 104"/>
                    <p:cNvCxnSpPr/>
                    <p:nvPr/>
                  </p:nvCxnSpPr>
                  <p:spPr bwMode="auto">
                    <a:xfrm>
                      <a:off x="4372533" y="3184376"/>
                      <a:ext cx="0" cy="1182989"/>
                    </a:xfrm>
                    <a:prstGeom prst="line">
                      <a:avLst/>
                    </a:prstGeom>
                    <a:ln w="28575"/>
                  </p:spPr>
                  <p:style>
                    <a:lnRef idx="1">
                      <a:schemeClr val="dk1"/>
                    </a:lnRef>
                    <a:fillRef idx="0">
                      <a:schemeClr val="dk1"/>
                    </a:fillRef>
                    <a:effectRef idx="0">
                      <a:schemeClr val="dk1"/>
                    </a:effectRef>
                    <a:fontRef idx="minor">
                      <a:schemeClr val="tx1"/>
                    </a:fontRef>
                  </p:style>
                </p:cxnSp>
              </p:grpSp>
              <p:grpSp>
                <p:nvGrpSpPr>
                  <p:cNvPr id="54298" name="Group 118"/>
                  <p:cNvGrpSpPr>
                    <a:grpSpLocks/>
                  </p:cNvGrpSpPr>
                  <p:nvPr/>
                </p:nvGrpSpPr>
                <p:grpSpPr bwMode="auto">
                  <a:xfrm>
                    <a:off x="345773" y="1450385"/>
                    <a:ext cx="8519838" cy="4586866"/>
                    <a:chOff x="437429" y="1482811"/>
                    <a:chExt cx="8519838" cy="4586866"/>
                  </a:xfrm>
                </p:grpSpPr>
                <p:cxnSp>
                  <p:nvCxnSpPr>
                    <p:cNvPr id="46" name="Straight Arrow Connector 32"/>
                    <p:cNvCxnSpPr/>
                    <p:nvPr/>
                  </p:nvCxnSpPr>
                  <p:spPr bwMode="auto">
                    <a:xfrm>
                      <a:off x="795107" y="3069128"/>
                      <a:ext cx="2208435" cy="0"/>
                    </a:xfrm>
                    <a:prstGeom prst="straightConnector1">
                      <a:avLst/>
                    </a:prstGeom>
                    <a:ln w="28575">
                      <a:solidFill>
                        <a:schemeClr val="tx1"/>
                      </a:solidFill>
                      <a:headEnd type="stealth"/>
                      <a:tailEnd type="arrow"/>
                    </a:ln>
                  </p:spPr>
                  <p:style>
                    <a:lnRef idx="1">
                      <a:schemeClr val="accent1"/>
                    </a:lnRef>
                    <a:fillRef idx="0">
                      <a:schemeClr val="accent1"/>
                    </a:fillRef>
                    <a:effectRef idx="0">
                      <a:schemeClr val="accent1"/>
                    </a:effectRef>
                    <a:fontRef idx="minor">
                      <a:schemeClr val="tx1"/>
                    </a:fontRef>
                  </p:style>
                </p:cxnSp>
                <p:sp>
                  <p:nvSpPr>
                    <p:cNvPr id="54300" name="TextBox 25"/>
                    <p:cNvSpPr txBox="1">
                      <a:spLocks noChangeArrowheads="1"/>
                    </p:cNvSpPr>
                    <p:nvPr/>
                  </p:nvSpPr>
                  <p:spPr bwMode="auto">
                    <a:xfrm>
                      <a:off x="5102866" y="1538144"/>
                      <a:ext cx="1001703" cy="4062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b="1">
                          <a:solidFill>
                            <a:srgbClr val="000000"/>
                          </a:solidFill>
                          <a:latin typeface="Times New Roman" panose="02020603050405020304" pitchFamily="18" charset="0"/>
                          <a:cs typeface="Times New Roman" panose="02020603050405020304" pitchFamily="18" charset="0"/>
                        </a:rPr>
                        <a:t>TK 331</a:t>
                      </a:r>
                    </a:p>
                  </p:txBody>
                </p:sp>
                <p:cxnSp>
                  <p:nvCxnSpPr>
                    <p:cNvPr id="53" name="Straight Arrow Connector 32"/>
                    <p:cNvCxnSpPr/>
                    <p:nvPr/>
                  </p:nvCxnSpPr>
                  <p:spPr bwMode="auto">
                    <a:xfrm flipV="1">
                      <a:off x="3046409" y="3153287"/>
                      <a:ext cx="2613288" cy="28582"/>
                    </a:xfrm>
                    <a:prstGeom prst="straightConnector1">
                      <a:avLst/>
                    </a:prstGeom>
                    <a:ln w="28575">
                      <a:solidFill>
                        <a:schemeClr val="tx1"/>
                      </a:solidFill>
                      <a:headEnd type="stealth"/>
                      <a:tailEnd type="arrow"/>
                    </a:ln>
                  </p:spPr>
                  <p:style>
                    <a:lnRef idx="1">
                      <a:schemeClr val="accent1"/>
                    </a:lnRef>
                    <a:fillRef idx="0">
                      <a:schemeClr val="accent1"/>
                    </a:fillRef>
                    <a:effectRef idx="0">
                      <a:schemeClr val="accent1"/>
                    </a:effectRef>
                    <a:fontRef idx="minor">
                      <a:schemeClr val="tx1"/>
                    </a:fontRef>
                  </p:style>
                </p:cxnSp>
                <p:cxnSp>
                  <p:nvCxnSpPr>
                    <p:cNvPr id="65" name="Straight Arrow Connector 32"/>
                    <p:cNvCxnSpPr/>
                    <p:nvPr/>
                  </p:nvCxnSpPr>
                  <p:spPr bwMode="auto">
                    <a:xfrm flipV="1">
                      <a:off x="5616830" y="3204100"/>
                      <a:ext cx="2425945" cy="25406"/>
                    </a:xfrm>
                    <a:prstGeom prst="straightConnector1">
                      <a:avLst/>
                    </a:prstGeom>
                    <a:ln w="28575">
                      <a:solidFill>
                        <a:schemeClr val="tx1"/>
                      </a:solidFill>
                      <a:headEnd type="stealth"/>
                      <a:tailEnd type="arrow"/>
                    </a:ln>
                  </p:spPr>
                  <p:style>
                    <a:lnRef idx="1">
                      <a:schemeClr val="accent1"/>
                    </a:lnRef>
                    <a:fillRef idx="0">
                      <a:schemeClr val="accent1"/>
                    </a:fillRef>
                    <a:effectRef idx="0">
                      <a:schemeClr val="accent1"/>
                    </a:effectRef>
                    <a:fontRef idx="minor">
                      <a:schemeClr val="tx1"/>
                    </a:fontRef>
                  </p:style>
                </p:cxnSp>
                <p:grpSp>
                  <p:nvGrpSpPr>
                    <p:cNvPr id="54303" name="Group 117"/>
                    <p:cNvGrpSpPr>
                      <a:grpSpLocks/>
                    </p:cNvGrpSpPr>
                    <p:nvPr/>
                  </p:nvGrpSpPr>
                  <p:grpSpPr bwMode="auto">
                    <a:xfrm>
                      <a:off x="437429" y="1482811"/>
                      <a:ext cx="8519838" cy="3349882"/>
                      <a:chOff x="437429" y="1482811"/>
                      <a:chExt cx="8519838" cy="3349882"/>
                    </a:xfrm>
                  </p:grpSpPr>
                  <p:grpSp>
                    <p:nvGrpSpPr>
                      <p:cNvPr id="54310" name="Group 116"/>
                      <p:cNvGrpSpPr>
                        <a:grpSpLocks/>
                      </p:cNvGrpSpPr>
                      <p:nvPr/>
                    </p:nvGrpSpPr>
                    <p:grpSpPr bwMode="auto">
                      <a:xfrm>
                        <a:off x="437429" y="1482811"/>
                        <a:ext cx="8519838" cy="3349882"/>
                        <a:chOff x="437429" y="1482811"/>
                        <a:chExt cx="8519838" cy="3349882"/>
                      </a:xfrm>
                    </p:grpSpPr>
                    <p:grpSp>
                      <p:nvGrpSpPr>
                        <p:cNvPr id="54319" name="Group 44"/>
                        <p:cNvGrpSpPr>
                          <a:grpSpLocks/>
                        </p:cNvGrpSpPr>
                        <p:nvPr/>
                      </p:nvGrpSpPr>
                      <p:grpSpPr bwMode="auto">
                        <a:xfrm>
                          <a:off x="698089" y="1482811"/>
                          <a:ext cx="8259178" cy="3349882"/>
                          <a:chOff x="720032" y="2763215"/>
                          <a:chExt cx="8259181" cy="3298888"/>
                        </a:xfrm>
                      </p:grpSpPr>
                      <p:grpSp>
                        <p:nvGrpSpPr>
                          <p:cNvPr id="54323" name="Group 43"/>
                          <p:cNvGrpSpPr>
                            <a:grpSpLocks/>
                          </p:cNvGrpSpPr>
                          <p:nvPr/>
                        </p:nvGrpSpPr>
                        <p:grpSpPr bwMode="auto">
                          <a:xfrm>
                            <a:off x="1084727" y="4664271"/>
                            <a:ext cx="2077617" cy="1230018"/>
                            <a:chOff x="1084727" y="4664271"/>
                            <a:chExt cx="2077617" cy="1230018"/>
                          </a:xfrm>
                        </p:grpSpPr>
                        <p:grpSp>
                          <p:nvGrpSpPr>
                            <p:cNvPr id="54336" name="Group 46"/>
                            <p:cNvGrpSpPr>
                              <a:grpSpLocks/>
                            </p:cNvGrpSpPr>
                            <p:nvPr/>
                          </p:nvGrpSpPr>
                          <p:grpSpPr bwMode="auto">
                            <a:xfrm>
                              <a:off x="2063407" y="4664271"/>
                              <a:ext cx="1098937" cy="1230018"/>
                              <a:chOff x="2063407" y="4664271"/>
                              <a:chExt cx="1098937" cy="1230018"/>
                            </a:xfrm>
                          </p:grpSpPr>
                          <p:cxnSp>
                            <p:nvCxnSpPr>
                              <p:cNvPr id="36" name="Straight Connector 12"/>
                              <p:cNvCxnSpPr/>
                              <p:nvPr/>
                            </p:nvCxnSpPr>
                            <p:spPr>
                              <a:xfrm>
                                <a:off x="2157035" y="5008735"/>
                                <a:ext cx="820820" cy="9382"/>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sp>
                            <p:nvSpPr>
                              <p:cNvPr id="54339" name="TextBox 14"/>
                              <p:cNvSpPr txBox="1">
                                <a:spLocks noChangeArrowheads="1"/>
                              </p:cNvSpPr>
                              <p:nvPr/>
                            </p:nvSpPr>
                            <p:spPr bwMode="auto">
                              <a:xfrm>
                                <a:off x="2063407" y="4664271"/>
                                <a:ext cx="10989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b="1">
                                    <a:solidFill>
                                      <a:srgbClr val="000000"/>
                                    </a:solidFill>
                                    <a:latin typeface="Times New Roman" panose="02020603050405020304" pitchFamily="18" charset="0"/>
                                    <a:cs typeface="Times New Roman" panose="02020603050405020304" pitchFamily="18" charset="0"/>
                                  </a:rPr>
                                  <a:t>TK 635</a:t>
                                </a:r>
                              </a:p>
                            </p:txBody>
                          </p:sp>
                          <p:cxnSp>
                            <p:nvCxnSpPr>
                              <p:cNvPr id="38" name="Straight Connector 18"/>
                              <p:cNvCxnSpPr/>
                              <p:nvPr/>
                            </p:nvCxnSpPr>
                            <p:spPr>
                              <a:xfrm>
                                <a:off x="2649210" y="5021245"/>
                                <a:ext cx="0" cy="872563"/>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35" name="Straight Arrow Connector 32"/>
                            <p:cNvCxnSpPr/>
                            <p:nvPr/>
                          </p:nvCxnSpPr>
                          <p:spPr>
                            <a:xfrm>
                              <a:off x="1085364" y="5857843"/>
                              <a:ext cx="1543206" cy="0"/>
                            </a:xfrm>
                            <a:prstGeom prst="straightConnector1">
                              <a:avLst/>
                            </a:prstGeom>
                            <a:ln w="28575">
                              <a:solidFill>
                                <a:schemeClr val="tx1"/>
                              </a:solidFill>
                              <a:headEnd type="stealth"/>
                              <a:tailEnd type="arrow"/>
                            </a:ln>
                          </p:spPr>
                          <p:style>
                            <a:lnRef idx="1">
                              <a:schemeClr val="accent1"/>
                            </a:lnRef>
                            <a:fillRef idx="0">
                              <a:schemeClr val="accent1"/>
                            </a:fillRef>
                            <a:effectRef idx="0">
                              <a:schemeClr val="accent1"/>
                            </a:effectRef>
                            <a:fontRef idx="minor">
                              <a:schemeClr val="tx1"/>
                            </a:fontRef>
                          </p:style>
                        </p:cxnSp>
                      </p:grpSp>
                      <p:grpSp>
                        <p:nvGrpSpPr>
                          <p:cNvPr id="54324" name="Group 42"/>
                          <p:cNvGrpSpPr>
                            <a:grpSpLocks/>
                          </p:cNvGrpSpPr>
                          <p:nvPr/>
                        </p:nvGrpSpPr>
                        <p:grpSpPr bwMode="auto">
                          <a:xfrm>
                            <a:off x="720032" y="2763215"/>
                            <a:ext cx="8259181" cy="3298888"/>
                            <a:chOff x="720032" y="2738163"/>
                            <a:chExt cx="8259181" cy="3298888"/>
                          </a:xfrm>
                        </p:grpSpPr>
                        <p:sp>
                          <p:nvSpPr>
                            <p:cNvPr id="54325" name="TextBox 37"/>
                            <p:cNvSpPr txBox="1">
                              <a:spLocks noChangeArrowheads="1"/>
                            </p:cNvSpPr>
                            <p:nvPr/>
                          </p:nvSpPr>
                          <p:spPr bwMode="auto">
                            <a:xfrm>
                              <a:off x="1905378" y="5054501"/>
                              <a:ext cx="827104" cy="697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a:solidFill>
                                    <a:srgbClr val="000000"/>
                                  </a:solidFill>
                                  <a:latin typeface="Times New Roman" panose="02020603050405020304" pitchFamily="18" charset="0"/>
                                  <a:cs typeface="Times New Roman" panose="02020603050405020304" pitchFamily="18" charset="0"/>
                                </a:rPr>
                                <a:t>Lỗ CLTG</a:t>
                              </a:r>
                            </a:p>
                          </p:txBody>
                        </p:sp>
                        <p:grpSp>
                          <p:nvGrpSpPr>
                            <p:cNvPr id="54326" name="Group 40"/>
                            <p:cNvGrpSpPr>
                              <a:grpSpLocks/>
                            </p:cNvGrpSpPr>
                            <p:nvPr/>
                          </p:nvGrpSpPr>
                          <p:grpSpPr bwMode="auto">
                            <a:xfrm>
                              <a:off x="720032" y="2738163"/>
                              <a:ext cx="8259181" cy="3298888"/>
                              <a:chOff x="720032" y="2738163"/>
                              <a:chExt cx="8259181" cy="3298888"/>
                            </a:xfrm>
                          </p:grpSpPr>
                          <p:sp>
                            <p:nvSpPr>
                              <p:cNvPr id="54327" name="TextBox 11"/>
                              <p:cNvSpPr txBox="1">
                                <a:spLocks noChangeArrowheads="1"/>
                              </p:cNvSpPr>
                              <p:nvPr/>
                            </p:nvSpPr>
                            <p:spPr bwMode="auto">
                              <a:xfrm>
                                <a:off x="7017739" y="2766315"/>
                                <a:ext cx="1961474"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b="1">
                                    <a:solidFill>
                                      <a:srgbClr val="000000"/>
                                    </a:solidFill>
                                    <a:latin typeface="Times New Roman" panose="02020603050405020304" pitchFamily="18" charset="0"/>
                                    <a:cs typeface="Times New Roman" panose="02020603050405020304" pitchFamily="18" charset="0"/>
                                  </a:rPr>
                                  <a:t>TK 15x, 211…</a:t>
                                </a:r>
                              </a:p>
                            </p:txBody>
                          </p:sp>
                          <p:grpSp>
                            <p:nvGrpSpPr>
                              <p:cNvPr id="54328" name="Group 33"/>
                              <p:cNvGrpSpPr>
                                <a:grpSpLocks/>
                              </p:cNvGrpSpPr>
                              <p:nvPr/>
                            </p:nvGrpSpPr>
                            <p:grpSpPr bwMode="auto">
                              <a:xfrm>
                                <a:off x="720032" y="2738163"/>
                                <a:ext cx="2745820" cy="3298888"/>
                                <a:chOff x="720032" y="2738163"/>
                                <a:chExt cx="2745820" cy="3298888"/>
                              </a:xfrm>
                            </p:grpSpPr>
                            <p:cxnSp>
                              <p:nvCxnSpPr>
                                <p:cNvPr id="27" name="Straight Connector 26"/>
                                <p:cNvCxnSpPr/>
                                <p:nvPr/>
                              </p:nvCxnSpPr>
                              <p:spPr>
                                <a:xfrm>
                                  <a:off x="2571414" y="3166626"/>
                                  <a:ext cx="816058" cy="6255"/>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flipH="1">
                                  <a:off x="3025485" y="3177572"/>
                                  <a:ext cx="0" cy="2808464"/>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1088539" y="5029032"/>
                                  <a:ext cx="0" cy="789685"/>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sp>
                              <p:nvSpPr>
                                <p:cNvPr id="54332" name="TextBox 25"/>
                                <p:cNvSpPr txBox="1">
                                  <a:spLocks noChangeArrowheads="1"/>
                                </p:cNvSpPr>
                                <p:nvPr/>
                              </p:nvSpPr>
                              <p:spPr bwMode="auto">
                                <a:xfrm>
                                  <a:off x="2464148" y="2738163"/>
                                  <a:ext cx="1001704"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b="1">
                                      <a:solidFill>
                                        <a:srgbClr val="000000"/>
                                      </a:solidFill>
                                      <a:latin typeface="Times New Roman" panose="02020603050405020304" pitchFamily="18" charset="0"/>
                                      <a:cs typeface="Times New Roman" panose="02020603050405020304" pitchFamily="18" charset="0"/>
                                    </a:rPr>
                                    <a:t>TK 244</a:t>
                                  </a:r>
                                </a:p>
                              </p:txBody>
                            </p:sp>
                            <p:sp>
                              <p:nvSpPr>
                                <p:cNvPr id="54333" name="TextBox 26"/>
                                <p:cNvSpPr txBox="1">
                                  <a:spLocks noChangeArrowheads="1"/>
                                </p:cNvSpPr>
                                <p:nvPr/>
                              </p:nvSpPr>
                              <p:spPr bwMode="auto">
                                <a:xfrm>
                                  <a:off x="720032" y="4653442"/>
                                  <a:ext cx="1068768" cy="394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b="1">
                                      <a:solidFill>
                                        <a:srgbClr val="000000"/>
                                      </a:solidFill>
                                      <a:latin typeface="Times New Roman" panose="02020603050405020304" pitchFamily="18" charset="0"/>
                                      <a:cs typeface="Times New Roman" panose="02020603050405020304" pitchFamily="18" charset="0"/>
                                    </a:rPr>
                                    <a:t>TK 515</a:t>
                                  </a:r>
                                </a:p>
                              </p:txBody>
                            </p:sp>
                            <p:sp>
                              <p:nvSpPr>
                                <p:cNvPr id="54334" name="TextBox 35"/>
                                <p:cNvSpPr txBox="1">
                                  <a:spLocks noChangeArrowheads="1"/>
                                </p:cNvSpPr>
                                <p:nvPr/>
                              </p:nvSpPr>
                              <p:spPr bwMode="auto">
                                <a:xfrm>
                                  <a:off x="738355" y="3197695"/>
                                  <a:ext cx="1326211" cy="697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a:solidFill>
                                        <a:srgbClr val="000000"/>
                                      </a:solidFill>
                                      <a:latin typeface="Times New Roman" panose="02020603050405020304" pitchFamily="18" charset="0"/>
                                      <a:cs typeface="Times New Roman" panose="02020603050405020304" pitchFamily="18" charset="0"/>
                                    </a:rPr>
                                    <a:t>TG ghi sổ</a:t>
                                  </a:r>
                                </a:p>
                                <a:p>
                                  <a:pPr algn="ctr">
                                    <a:spcBef>
                                      <a:spcPct val="0"/>
                                    </a:spcBef>
                                    <a:buFontTx/>
                                    <a:buNone/>
                                  </a:pPr>
                                  <a:r>
                                    <a:rPr lang="en-US" altLang="en-US" sz="2000">
                                      <a:solidFill>
                                        <a:srgbClr val="000000"/>
                                      </a:solidFill>
                                      <a:latin typeface="Times New Roman" panose="02020603050405020304" pitchFamily="18" charset="0"/>
                                      <a:cs typeface="Times New Roman" panose="02020603050405020304" pitchFamily="18" charset="0"/>
                                    </a:rPr>
                                    <a:t> (BQGQ)</a:t>
                                  </a:r>
                                </a:p>
                              </p:txBody>
                            </p:sp>
                            <p:sp>
                              <p:nvSpPr>
                                <p:cNvPr id="54335" name="TextBox 36"/>
                                <p:cNvSpPr txBox="1">
                                  <a:spLocks noChangeArrowheads="1"/>
                                </p:cNvSpPr>
                                <p:nvPr/>
                              </p:nvSpPr>
                              <p:spPr bwMode="auto">
                                <a:xfrm>
                                  <a:off x="983987" y="5073080"/>
                                  <a:ext cx="941846" cy="697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a:solidFill>
                                        <a:srgbClr val="000000"/>
                                      </a:solidFill>
                                      <a:latin typeface="Times New Roman" panose="02020603050405020304" pitchFamily="18" charset="0"/>
                                      <a:cs typeface="Times New Roman" panose="02020603050405020304" pitchFamily="18" charset="0"/>
                                    </a:rPr>
                                    <a:t>Lãi CLTG</a:t>
                                  </a:r>
                                </a:p>
                              </p:txBody>
                            </p:sp>
                          </p:grpSp>
                        </p:grpSp>
                      </p:grpSp>
                    </p:grpSp>
                    <p:cxnSp>
                      <p:nvCxnSpPr>
                        <p:cNvPr id="41" name="Straight Connector 40"/>
                        <p:cNvCxnSpPr/>
                        <p:nvPr/>
                      </p:nvCxnSpPr>
                      <p:spPr bwMode="auto">
                        <a:xfrm flipV="1">
                          <a:off x="437883" y="1909958"/>
                          <a:ext cx="755726" cy="6352"/>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bwMode="auto">
                        <a:xfrm flipH="1">
                          <a:off x="815746" y="1925837"/>
                          <a:ext cx="0" cy="2855053"/>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sp>
                      <p:nvSpPr>
                        <p:cNvPr id="54322" name="TextBox 25"/>
                        <p:cNvSpPr txBox="1">
                          <a:spLocks noChangeArrowheads="1"/>
                        </p:cNvSpPr>
                        <p:nvPr/>
                      </p:nvSpPr>
                      <p:spPr bwMode="auto">
                        <a:xfrm>
                          <a:off x="494037" y="1508440"/>
                          <a:ext cx="1001703" cy="4062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b="1">
                              <a:solidFill>
                                <a:srgbClr val="000000"/>
                              </a:solidFill>
                              <a:latin typeface="Times New Roman" panose="02020603050405020304" pitchFamily="18" charset="0"/>
                              <a:cs typeface="Times New Roman" panose="02020603050405020304" pitchFamily="18" charset="0"/>
                            </a:rPr>
                            <a:t>TK 112</a:t>
                          </a:r>
                        </a:p>
                      </p:txBody>
                    </p:sp>
                  </p:grpSp>
                  <p:sp>
                    <p:nvSpPr>
                      <p:cNvPr id="54311" name="TextBox 25"/>
                      <p:cNvSpPr txBox="1">
                        <a:spLocks noChangeArrowheads="1"/>
                      </p:cNvSpPr>
                      <p:nvPr/>
                    </p:nvSpPr>
                    <p:spPr bwMode="auto">
                      <a:xfrm>
                        <a:off x="1157932" y="2672511"/>
                        <a:ext cx="144828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b="1">
                            <a:solidFill>
                              <a:srgbClr val="0070C0"/>
                            </a:solidFill>
                            <a:latin typeface="Times New Roman" panose="02020603050405020304" pitchFamily="18" charset="0"/>
                            <a:cs typeface="Times New Roman" panose="02020603050405020304" pitchFamily="18" charset="0"/>
                          </a:rPr>
                          <a:t>(1) Ký quỹ</a:t>
                        </a:r>
                      </a:p>
                    </p:txBody>
                  </p:sp>
                  <p:sp>
                    <p:nvSpPr>
                      <p:cNvPr id="54312" name="TextBox 25"/>
                      <p:cNvSpPr txBox="1">
                        <a:spLocks noChangeArrowheads="1"/>
                      </p:cNvSpPr>
                      <p:nvPr/>
                    </p:nvSpPr>
                    <p:spPr bwMode="auto">
                      <a:xfrm>
                        <a:off x="3478783" y="2726420"/>
                        <a:ext cx="144828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b="1">
                            <a:solidFill>
                              <a:srgbClr val="0070C0"/>
                            </a:solidFill>
                            <a:latin typeface="Times New Roman" panose="02020603050405020304" pitchFamily="18" charset="0"/>
                            <a:cs typeface="Times New Roman" panose="02020603050405020304" pitchFamily="18" charset="0"/>
                          </a:rPr>
                          <a:t>(4) Trả tiền</a:t>
                        </a:r>
                      </a:p>
                    </p:txBody>
                  </p:sp>
                  <p:sp>
                    <p:nvSpPr>
                      <p:cNvPr id="54313" name="Rectangle 55"/>
                      <p:cNvSpPr>
                        <a:spLocks noChangeArrowheads="1"/>
                      </p:cNvSpPr>
                      <p:nvPr/>
                    </p:nvSpPr>
                    <p:spPr bwMode="auto">
                      <a:xfrm>
                        <a:off x="4240034" y="1994978"/>
                        <a:ext cx="149018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a:solidFill>
                              <a:srgbClr val="000000"/>
                            </a:solidFill>
                            <a:latin typeface="Times New Roman" panose="02020603050405020304" pitchFamily="18" charset="0"/>
                            <a:cs typeface="Times New Roman" panose="02020603050405020304" pitchFamily="18" charset="0"/>
                          </a:rPr>
                          <a:t>TG ghi sổ</a:t>
                        </a:r>
                      </a:p>
                      <a:p>
                        <a:pPr algn="ctr">
                          <a:spcBef>
                            <a:spcPct val="0"/>
                          </a:spcBef>
                          <a:buFontTx/>
                          <a:buNone/>
                        </a:pPr>
                        <a:r>
                          <a:rPr lang="en-US" altLang="en-US" sz="2000">
                            <a:solidFill>
                              <a:srgbClr val="000000"/>
                            </a:solidFill>
                            <a:latin typeface="Times New Roman" panose="02020603050405020304" pitchFamily="18" charset="0"/>
                            <a:cs typeface="Times New Roman" panose="02020603050405020304" pitchFamily="18" charset="0"/>
                          </a:rPr>
                          <a:t> (đích danh)</a:t>
                        </a:r>
                      </a:p>
                    </p:txBody>
                  </p:sp>
                  <p:sp>
                    <p:nvSpPr>
                      <p:cNvPr id="54314" name="Rectangle 63"/>
                      <p:cNvSpPr>
                        <a:spLocks noChangeArrowheads="1"/>
                      </p:cNvSpPr>
                      <p:nvPr/>
                    </p:nvSpPr>
                    <p:spPr bwMode="auto">
                      <a:xfrm>
                        <a:off x="2872102" y="1977864"/>
                        <a:ext cx="149018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a:solidFill>
                              <a:srgbClr val="000000"/>
                            </a:solidFill>
                            <a:latin typeface="Times New Roman" panose="02020603050405020304" pitchFamily="18" charset="0"/>
                            <a:cs typeface="Times New Roman" panose="02020603050405020304" pitchFamily="18" charset="0"/>
                          </a:rPr>
                          <a:t>TG ghi sổ</a:t>
                        </a:r>
                      </a:p>
                      <a:p>
                        <a:pPr algn="ctr">
                          <a:spcBef>
                            <a:spcPct val="0"/>
                          </a:spcBef>
                          <a:buFontTx/>
                          <a:buNone/>
                        </a:pPr>
                        <a:r>
                          <a:rPr lang="en-US" altLang="en-US" sz="2000">
                            <a:solidFill>
                              <a:srgbClr val="000000"/>
                            </a:solidFill>
                            <a:latin typeface="Times New Roman" panose="02020603050405020304" pitchFamily="18" charset="0"/>
                            <a:cs typeface="Times New Roman" panose="02020603050405020304" pitchFamily="18" charset="0"/>
                          </a:rPr>
                          <a:t> (đích danh)</a:t>
                        </a:r>
                      </a:p>
                    </p:txBody>
                  </p:sp>
                  <p:sp>
                    <p:nvSpPr>
                      <p:cNvPr id="54315" name="TextBox 25"/>
                      <p:cNvSpPr txBox="1">
                        <a:spLocks noChangeArrowheads="1"/>
                      </p:cNvSpPr>
                      <p:nvPr/>
                    </p:nvSpPr>
                    <p:spPr bwMode="auto">
                      <a:xfrm>
                        <a:off x="5859539" y="2736315"/>
                        <a:ext cx="19429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b="1">
                            <a:solidFill>
                              <a:srgbClr val="0070C0"/>
                            </a:solidFill>
                            <a:latin typeface="Times New Roman" panose="02020603050405020304" pitchFamily="18" charset="0"/>
                            <a:cs typeface="Times New Roman" panose="02020603050405020304" pitchFamily="18" charset="0"/>
                          </a:rPr>
                          <a:t>(2) Nhập hàng</a:t>
                        </a:r>
                      </a:p>
                    </p:txBody>
                  </p:sp>
                  <p:sp>
                    <p:nvSpPr>
                      <p:cNvPr id="54316" name="Rectangle 70"/>
                      <p:cNvSpPr>
                        <a:spLocks noChangeArrowheads="1"/>
                      </p:cNvSpPr>
                      <p:nvPr/>
                    </p:nvSpPr>
                    <p:spPr bwMode="auto">
                      <a:xfrm>
                        <a:off x="5623293" y="2022519"/>
                        <a:ext cx="10971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800">
                            <a:solidFill>
                              <a:srgbClr val="000000"/>
                            </a:solidFill>
                            <a:latin typeface="Times New Roman" panose="02020603050405020304" pitchFamily="18" charset="0"/>
                            <a:cs typeface="Times New Roman" panose="02020603050405020304" pitchFamily="18" charset="0"/>
                          </a:rPr>
                          <a:t>TGTT </a:t>
                        </a:r>
                      </a:p>
                      <a:p>
                        <a:pPr algn="ctr">
                          <a:spcBef>
                            <a:spcPct val="0"/>
                          </a:spcBef>
                          <a:buFontTx/>
                          <a:buNone/>
                        </a:pPr>
                        <a:r>
                          <a:rPr lang="en-US" altLang="en-US" sz="1800">
                            <a:solidFill>
                              <a:srgbClr val="000000"/>
                            </a:solidFill>
                            <a:latin typeface="Times New Roman" panose="02020603050405020304" pitchFamily="18" charset="0"/>
                            <a:cs typeface="Times New Roman" panose="02020603050405020304" pitchFamily="18" charset="0"/>
                          </a:rPr>
                          <a:t>(BÁN)</a:t>
                        </a:r>
                      </a:p>
                    </p:txBody>
                  </p:sp>
                  <p:sp>
                    <p:nvSpPr>
                      <p:cNvPr id="54317" name="Rectangle 71"/>
                      <p:cNvSpPr>
                        <a:spLocks noChangeArrowheads="1"/>
                      </p:cNvSpPr>
                      <p:nvPr/>
                    </p:nvSpPr>
                    <p:spPr bwMode="auto">
                      <a:xfrm>
                        <a:off x="6967937" y="2022518"/>
                        <a:ext cx="10971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800">
                            <a:solidFill>
                              <a:srgbClr val="000000"/>
                            </a:solidFill>
                            <a:latin typeface="Times New Roman" panose="02020603050405020304" pitchFamily="18" charset="0"/>
                            <a:cs typeface="Times New Roman" panose="02020603050405020304" pitchFamily="18" charset="0"/>
                          </a:rPr>
                          <a:t>TGTT </a:t>
                        </a:r>
                      </a:p>
                      <a:p>
                        <a:pPr algn="ctr">
                          <a:spcBef>
                            <a:spcPct val="0"/>
                          </a:spcBef>
                          <a:buFontTx/>
                          <a:buNone/>
                        </a:pPr>
                        <a:r>
                          <a:rPr lang="en-US" altLang="en-US" sz="1800">
                            <a:solidFill>
                              <a:srgbClr val="000000"/>
                            </a:solidFill>
                            <a:latin typeface="Times New Roman" panose="02020603050405020304" pitchFamily="18" charset="0"/>
                            <a:cs typeface="Times New Roman" panose="02020603050405020304" pitchFamily="18" charset="0"/>
                          </a:rPr>
                          <a:t>(BÁN)</a:t>
                        </a:r>
                      </a:p>
                    </p:txBody>
                  </p:sp>
                  <p:cxnSp>
                    <p:nvCxnSpPr>
                      <p:cNvPr id="73" name="Straight Connector 72"/>
                      <p:cNvCxnSpPr/>
                      <p:nvPr/>
                    </p:nvCxnSpPr>
                    <p:spPr bwMode="auto">
                      <a:xfrm>
                        <a:off x="1884242" y="3086595"/>
                        <a:ext cx="0" cy="1483103"/>
                      </a:xfrm>
                      <a:prstGeom prst="line">
                        <a:avLst/>
                      </a:prstGeom>
                      <a:ln w="28575"/>
                    </p:spPr>
                    <p:style>
                      <a:lnRef idx="1">
                        <a:schemeClr val="dk1"/>
                      </a:lnRef>
                      <a:fillRef idx="0">
                        <a:schemeClr val="dk1"/>
                      </a:fillRef>
                      <a:effectRef idx="0">
                        <a:schemeClr val="dk1"/>
                      </a:effectRef>
                      <a:fontRef idx="minor">
                        <a:schemeClr val="tx1"/>
                      </a:fontRef>
                    </p:style>
                  </p:cxnSp>
                </p:grpSp>
                <p:cxnSp>
                  <p:nvCxnSpPr>
                    <p:cNvPr id="106" name="Straight Connector 105"/>
                    <p:cNvCxnSpPr/>
                    <p:nvPr/>
                  </p:nvCxnSpPr>
                  <p:spPr bwMode="auto">
                    <a:xfrm>
                      <a:off x="3060697" y="3624895"/>
                      <a:ext cx="1097074" cy="0"/>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p:cNvCxnSpPr/>
                    <p:nvPr/>
                  </p:nvCxnSpPr>
                  <p:spPr bwMode="auto">
                    <a:xfrm>
                      <a:off x="4568975" y="3589961"/>
                      <a:ext cx="1097074" cy="0"/>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p:nvPr/>
                  </p:nvCxnSpPr>
                  <p:spPr bwMode="auto">
                    <a:xfrm>
                      <a:off x="3614791" y="3642361"/>
                      <a:ext cx="0" cy="852705"/>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9" name="Straight Connector 108"/>
                    <p:cNvCxnSpPr/>
                    <p:nvPr/>
                  </p:nvCxnSpPr>
                  <p:spPr bwMode="auto">
                    <a:xfrm>
                      <a:off x="5200863" y="3572494"/>
                      <a:ext cx="0" cy="851117"/>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0" name="Straight Arrow Connector 32"/>
                    <p:cNvCxnSpPr/>
                    <p:nvPr/>
                  </p:nvCxnSpPr>
                  <p:spPr bwMode="auto">
                    <a:xfrm>
                      <a:off x="3614791" y="4395028"/>
                      <a:ext cx="1638465" cy="0"/>
                    </a:xfrm>
                    <a:prstGeom prst="straightConnector1">
                      <a:avLst/>
                    </a:prstGeom>
                    <a:ln w="28575">
                      <a:solidFill>
                        <a:schemeClr val="tx1"/>
                      </a:solidFill>
                      <a:headEnd type="stealth"/>
                      <a:tailEnd type="arrow"/>
                    </a:ln>
                  </p:spPr>
                  <p:style>
                    <a:lnRef idx="1">
                      <a:schemeClr val="accent1"/>
                    </a:lnRef>
                    <a:fillRef idx="0">
                      <a:schemeClr val="accent1"/>
                    </a:fillRef>
                    <a:effectRef idx="0">
                      <a:schemeClr val="accent1"/>
                    </a:effectRef>
                    <a:fontRef idx="minor">
                      <a:schemeClr val="tx1"/>
                    </a:fontRef>
                  </p:style>
                </p:cxnSp>
                <p:cxnSp>
                  <p:nvCxnSpPr>
                    <p:cNvPr id="116" name="Straight Connector 115"/>
                    <p:cNvCxnSpPr/>
                    <p:nvPr/>
                  </p:nvCxnSpPr>
                  <p:spPr bwMode="auto">
                    <a:xfrm flipH="1">
                      <a:off x="7911000" y="1908369"/>
                      <a:ext cx="0" cy="4109497"/>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grpSp>
            </p:grpSp>
            <p:cxnSp>
              <p:nvCxnSpPr>
                <p:cNvPr id="129" name="Straight Connector 128"/>
                <p:cNvCxnSpPr/>
                <p:nvPr/>
              </p:nvCxnSpPr>
              <p:spPr bwMode="auto">
                <a:xfrm>
                  <a:off x="5105743" y="4574158"/>
                  <a:ext cx="1570195" cy="1588"/>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p:cNvCxnSpPr/>
                <p:nvPr/>
              </p:nvCxnSpPr>
              <p:spPr bwMode="auto">
                <a:xfrm flipH="1">
                  <a:off x="5936088" y="4542400"/>
                  <a:ext cx="0" cy="1225862"/>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sp>
              <p:nvSpPr>
                <p:cNvPr id="54287" name="TextBox 25"/>
                <p:cNvSpPr txBox="1">
                  <a:spLocks noChangeArrowheads="1"/>
                </p:cNvSpPr>
                <p:nvPr/>
              </p:nvSpPr>
              <p:spPr bwMode="auto">
                <a:xfrm>
                  <a:off x="4954224" y="4160257"/>
                  <a:ext cx="192669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b="1">
                      <a:solidFill>
                        <a:srgbClr val="000000"/>
                      </a:solidFill>
                      <a:latin typeface="Times New Roman" panose="02020603050405020304" pitchFamily="18" charset="0"/>
                      <a:cs typeface="Times New Roman" panose="02020603050405020304" pitchFamily="18" charset="0"/>
                    </a:rPr>
                    <a:t>TK 3333, 3332</a:t>
                  </a:r>
                </a:p>
              </p:txBody>
            </p:sp>
            <p:sp>
              <p:nvSpPr>
                <p:cNvPr id="54288" name="TextBox 25"/>
                <p:cNvSpPr txBox="1">
                  <a:spLocks noChangeArrowheads="1"/>
                </p:cNvSpPr>
                <p:nvPr/>
              </p:nvSpPr>
              <p:spPr bwMode="auto">
                <a:xfrm>
                  <a:off x="5981978" y="4617141"/>
                  <a:ext cx="216322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b="1">
                      <a:solidFill>
                        <a:srgbClr val="0070C0"/>
                      </a:solidFill>
                      <a:latin typeface="Times New Roman" panose="02020603050405020304" pitchFamily="18" charset="0"/>
                      <a:cs typeface="Times New Roman" panose="02020603050405020304" pitchFamily="18" charset="0"/>
                    </a:rPr>
                    <a:t>(3) Thuế NK, TTĐB</a:t>
                  </a:r>
                </a:p>
              </p:txBody>
            </p:sp>
            <p:sp>
              <p:nvSpPr>
                <p:cNvPr id="54289" name="TextBox 25"/>
                <p:cNvSpPr txBox="1">
                  <a:spLocks noChangeArrowheads="1"/>
                </p:cNvSpPr>
                <p:nvPr/>
              </p:nvSpPr>
              <p:spPr bwMode="auto">
                <a:xfrm>
                  <a:off x="250303" y="4624902"/>
                  <a:ext cx="139398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b="1">
                      <a:solidFill>
                        <a:srgbClr val="000000"/>
                      </a:solidFill>
                      <a:latin typeface="Times New Roman" panose="02020603050405020304" pitchFamily="18" charset="0"/>
                      <a:cs typeface="Times New Roman" panose="02020603050405020304" pitchFamily="18" charset="0"/>
                    </a:rPr>
                    <a:t>TK 33312</a:t>
                  </a:r>
                </a:p>
              </p:txBody>
            </p:sp>
            <p:sp>
              <p:nvSpPr>
                <p:cNvPr id="54290" name="TextBox 25"/>
                <p:cNvSpPr txBox="1">
                  <a:spLocks noChangeArrowheads="1"/>
                </p:cNvSpPr>
                <p:nvPr/>
              </p:nvSpPr>
              <p:spPr bwMode="auto">
                <a:xfrm>
                  <a:off x="824786" y="5274605"/>
                  <a:ext cx="1914106"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b="1">
                      <a:solidFill>
                        <a:srgbClr val="0070C0"/>
                      </a:solidFill>
                      <a:latin typeface="Times New Roman" panose="02020603050405020304" pitchFamily="18" charset="0"/>
                      <a:cs typeface="Times New Roman" panose="02020603050405020304" pitchFamily="18" charset="0"/>
                    </a:rPr>
                    <a:t>(3) Thuế GTGT </a:t>
                  </a:r>
                </a:p>
                <a:p>
                  <a:pPr algn="ctr">
                    <a:spcBef>
                      <a:spcPct val="0"/>
                    </a:spcBef>
                    <a:buFontTx/>
                    <a:buNone/>
                  </a:pPr>
                  <a:r>
                    <a:rPr lang="en-US" altLang="en-US" sz="2000" b="1">
                      <a:solidFill>
                        <a:srgbClr val="0070C0"/>
                      </a:solidFill>
                      <a:latin typeface="Times New Roman" panose="02020603050405020304" pitchFamily="18" charset="0"/>
                      <a:cs typeface="Times New Roman" panose="02020603050405020304" pitchFamily="18" charset="0"/>
                    </a:rPr>
                    <a:t>hàng NK</a:t>
                  </a:r>
                </a:p>
              </p:txBody>
            </p:sp>
            <p:cxnSp>
              <p:nvCxnSpPr>
                <p:cNvPr id="143" name="Straight Connector 142"/>
                <p:cNvCxnSpPr/>
                <p:nvPr/>
              </p:nvCxnSpPr>
              <p:spPr bwMode="auto">
                <a:xfrm flipH="1">
                  <a:off x="879391" y="5001305"/>
                  <a:ext cx="0" cy="1225862"/>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sp>
              <p:nvSpPr>
                <p:cNvPr id="54292" name="TextBox 25"/>
                <p:cNvSpPr txBox="1">
                  <a:spLocks noChangeArrowheads="1"/>
                </p:cNvSpPr>
                <p:nvPr/>
              </p:nvSpPr>
              <p:spPr bwMode="auto">
                <a:xfrm>
                  <a:off x="2041899" y="4647968"/>
                  <a:ext cx="139398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b="1">
                      <a:solidFill>
                        <a:srgbClr val="000000"/>
                      </a:solidFill>
                      <a:latin typeface="Times New Roman" panose="02020603050405020304" pitchFamily="18" charset="0"/>
                      <a:cs typeface="Times New Roman" panose="02020603050405020304" pitchFamily="18" charset="0"/>
                    </a:rPr>
                    <a:t>TK 133</a:t>
                  </a:r>
                </a:p>
              </p:txBody>
            </p:sp>
            <p:sp>
              <p:nvSpPr>
                <p:cNvPr id="54293" name="TextBox 25"/>
                <p:cNvSpPr txBox="1">
                  <a:spLocks noChangeArrowheads="1"/>
                </p:cNvSpPr>
                <p:nvPr/>
              </p:nvSpPr>
              <p:spPr bwMode="auto">
                <a:xfrm>
                  <a:off x="3386949" y="4210447"/>
                  <a:ext cx="156479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b="1">
                      <a:solidFill>
                        <a:srgbClr val="000000"/>
                      </a:solidFill>
                      <a:latin typeface="Times New Roman" panose="02020603050405020304" pitchFamily="18" charset="0"/>
                      <a:cs typeface="Times New Roman" panose="02020603050405020304" pitchFamily="18" charset="0"/>
                    </a:rPr>
                    <a:t>TK 111,112</a:t>
                  </a:r>
                </a:p>
              </p:txBody>
            </p:sp>
            <p:cxnSp>
              <p:nvCxnSpPr>
                <p:cNvPr id="149" name="Straight Connector 148"/>
                <p:cNvCxnSpPr/>
                <p:nvPr/>
              </p:nvCxnSpPr>
              <p:spPr bwMode="auto">
                <a:xfrm flipH="1">
                  <a:off x="4186487" y="4586862"/>
                  <a:ext cx="0" cy="1225862"/>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sp>
              <p:nvSpPr>
                <p:cNvPr id="54295" name="TextBox 25"/>
                <p:cNvSpPr txBox="1">
                  <a:spLocks noChangeArrowheads="1"/>
                </p:cNvSpPr>
                <p:nvPr/>
              </p:nvSpPr>
              <p:spPr bwMode="auto">
                <a:xfrm>
                  <a:off x="4216050" y="4716741"/>
                  <a:ext cx="162842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b="1">
                      <a:solidFill>
                        <a:srgbClr val="0070C0"/>
                      </a:solidFill>
                      <a:latin typeface="Times New Roman" panose="02020603050405020304" pitchFamily="18" charset="0"/>
                      <a:cs typeface="Times New Roman" panose="02020603050405020304" pitchFamily="18" charset="0"/>
                    </a:rPr>
                    <a:t>(4) Nộp thuế</a:t>
                  </a:r>
                </a:p>
              </p:txBody>
            </p:sp>
            <p:cxnSp>
              <p:nvCxnSpPr>
                <p:cNvPr id="151" name="Straight Arrow Connector 32"/>
                <p:cNvCxnSpPr/>
                <p:nvPr/>
              </p:nvCxnSpPr>
              <p:spPr bwMode="auto">
                <a:xfrm flipV="1">
                  <a:off x="4169023" y="5210909"/>
                  <a:ext cx="1851212" cy="19055"/>
                </a:xfrm>
                <a:prstGeom prst="straightConnector1">
                  <a:avLst/>
                </a:prstGeom>
                <a:ln w="28575">
                  <a:solidFill>
                    <a:schemeClr val="tx1"/>
                  </a:solidFill>
                  <a:headEnd type="stealth"/>
                  <a:tailEnd type="arrow"/>
                </a:ln>
              </p:spPr>
              <p:style>
                <a:lnRef idx="1">
                  <a:schemeClr val="accent1"/>
                </a:lnRef>
                <a:fillRef idx="0">
                  <a:schemeClr val="accent1"/>
                </a:fillRef>
                <a:effectRef idx="0">
                  <a:schemeClr val="accent1"/>
                </a:effectRef>
                <a:fontRef idx="minor">
                  <a:schemeClr val="tx1"/>
                </a:fontRef>
              </p:style>
            </p:cxnSp>
          </p:grpSp>
        </p:grpSp>
        <p:cxnSp>
          <p:nvCxnSpPr>
            <p:cNvPr id="153" name="Straight Arrow Connector 32"/>
            <p:cNvCxnSpPr/>
            <p:nvPr/>
          </p:nvCxnSpPr>
          <p:spPr bwMode="auto">
            <a:xfrm flipV="1">
              <a:off x="855576" y="5998510"/>
              <a:ext cx="1851212" cy="20642"/>
            </a:xfrm>
            <a:prstGeom prst="straightConnector1">
              <a:avLst/>
            </a:prstGeom>
            <a:ln w="28575">
              <a:solidFill>
                <a:schemeClr val="tx1"/>
              </a:solidFill>
              <a:headEnd type="stealth"/>
              <a:tailEnd type="arrow"/>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97829963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48"/>
          <p:cNvSpPr>
            <a:spLocks noChangeArrowheads="1"/>
          </p:cNvSpPr>
          <p:nvPr/>
        </p:nvSpPr>
        <p:spPr bwMode="auto">
          <a:xfrm>
            <a:off x="2187575" y="1225551"/>
            <a:ext cx="7977188" cy="5707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27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lnSpc>
                <a:spcPct val="103000"/>
              </a:lnSpc>
              <a:spcBef>
                <a:spcPts val="88"/>
              </a:spcBef>
              <a:buNone/>
            </a:pPr>
            <a:r>
              <a:rPr lang="vi-VN" altLang="en-US" sz="2200" b="1">
                <a:solidFill>
                  <a:srgbClr val="191919"/>
                </a:solidFill>
                <a:latin typeface="Times New Roman" panose="02020603050405020304" pitchFamily="18" charset="0"/>
                <a:cs typeface="Times New Roman" panose="02020603050405020304" pitchFamily="18" charset="0"/>
              </a:rPr>
              <a:t>Công ty M thuộc đối tượng chịu thuế GTGT theo PP khấu trừ. Trong kỳ có tình hình sau:</a:t>
            </a:r>
            <a:endParaRPr lang="vi-VN" altLang="en-US" sz="2200">
              <a:solidFill>
                <a:srgbClr val="191919"/>
              </a:solidFill>
              <a:latin typeface="Times New Roman" panose="02020603050405020304" pitchFamily="18" charset="0"/>
              <a:cs typeface="Times New Roman" panose="02020603050405020304" pitchFamily="18" charset="0"/>
            </a:endParaRPr>
          </a:p>
          <a:p>
            <a:pPr algn="just">
              <a:lnSpc>
                <a:spcPct val="102000"/>
              </a:lnSpc>
              <a:spcBef>
                <a:spcPts val="600"/>
              </a:spcBef>
              <a:buFontTx/>
              <a:buAutoNum type="arabicPeriod"/>
            </a:pPr>
            <a:r>
              <a:rPr lang="en-US" altLang="en-US" sz="2200">
                <a:solidFill>
                  <a:srgbClr val="191919"/>
                </a:solidFill>
                <a:latin typeface="Times New Roman" panose="02020603050405020304" pitchFamily="18" charset="0"/>
                <a:cs typeface="Times New Roman" panose="02020603050405020304" pitchFamily="18" charset="0"/>
              </a:rPr>
              <a:t> </a:t>
            </a:r>
            <a:r>
              <a:rPr lang="vi-VN" altLang="en-US" sz="2200">
                <a:solidFill>
                  <a:srgbClr val="191919"/>
                </a:solidFill>
                <a:latin typeface="Times New Roman" panose="02020603050405020304" pitchFamily="18" charset="0"/>
                <a:cs typeface="Times New Roman" panose="02020603050405020304" pitchFamily="18" charset="0"/>
              </a:rPr>
              <a:t>Ngày 1: Chuyển 10.000 USD từ TK ngoại tệ sang TK ký quỹ mở L/C. TG mua là 23.</a:t>
            </a:r>
            <a:r>
              <a:rPr lang="en-US" altLang="en-US" sz="2200">
                <a:solidFill>
                  <a:srgbClr val="191919"/>
                </a:solidFill>
                <a:latin typeface="Times New Roman" panose="02020603050405020304" pitchFamily="18" charset="0"/>
                <a:cs typeface="Times New Roman" panose="02020603050405020304" pitchFamily="18" charset="0"/>
              </a:rPr>
              <a:t>45</a:t>
            </a:r>
            <a:r>
              <a:rPr lang="vi-VN" altLang="en-US" sz="2200">
                <a:solidFill>
                  <a:srgbClr val="191919"/>
                </a:solidFill>
                <a:latin typeface="Times New Roman" panose="02020603050405020304" pitchFamily="18" charset="0"/>
                <a:cs typeface="Times New Roman" panose="02020603050405020304" pitchFamily="18" charset="0"/>
              </a:rPr>
              <a:t>0, TG bán 23.6</a:t>
            </a:r>
            <a:r>
              <a:rPr lang="en-US" altLang="en-US" sz="2200">
                <a:solidFill>
                  <a:srgbClr val="191919"/>
                </a:solidFill>
                <a:latin typeface="Times New Roman" panose="02020603050405020304" pitchFamily="18" charset="0"/>
                <a:cs typeface="Times New Roman" panose="02020603050405020304" pitchFamily="18" charset="0"/>
              </a:rPr>
              <a:t>0</a:t>
            </a:r>
            <a:r>
              <a:rPr lang="vi-VN" altLang="en-US" sz="2200">
                <a:solidFill>
                  <a:srgbClr val="191919"/>
                </a:solidFill>
                <a:latin typeface="Times New Roman" panose="02020603050405020304" pitchFamily="18" charset="0"/>
                <a:cs typeface="Times New Roman" panose="02020603050405020304" pitchFamily="18" charset="0"/>
              </a:rPr>
              <a:t>0; TG xuất</a:t>
            </a:r>
            <a:r>
              <a:rPr lang="en-US" altLang="en-US" sz="2200">
                <a:solidFill>
                  <a:srgbClr val="191919"/>
                </a:solidFill>
                <a:latin typeface="Times New Roman" panose="02020603050405020304" pitchFamily="18" charset="0"/>
                <a:cs typeface="Times New Roman" panose="02020603050405020304" pitchFamily="18" charset="0"/>
              </a:rPr>
              <a:t> </a:t>
            </a:r>
            <a:r>
              <a:rPr lang="vi-VN" altLang="en-US" sz="2200">
                <a:solidFill>
                  <a:srgbClr val="191919"/>
                </a:solidFill>
                <a:latin typeface="Times New Roman" panose="02020603050405020304" pitchFamily="18" charset="0"/>
                <a:cs typeface="Times New Roman" panose="02020603050405020304" pitchFamily="18" charset="0"/>
              </a:rPr>
              <a:t>ngoại tệ: 2</a:t>
            </a:r>
            <a:r>
              <a:rPr lang="en-US" altLang="en-US" sz="2200">
                <a:solidFill>
                  <a:srgbClr val="191919"/>
                </a:solidFill>
                <a:latin typeface="Times New Roman" panose="02020603050405020304" pitchFamily="18" charset="0"/>
                <a:cs typeface="Times New Roman" panose="02020603050405020304" pitchFamily="18" charset="0"/>
              </a:rPr>
              <a:t>3</a:t>
            </a:r>
            <a:r>
              <a:rPr lang="vi-VN" altLang="en-US" sz="2200">
                <a:solidFill>
                  <a:srgbClr val="191919"/>
                </a:solidFill>
                <a:latin typeface="Times New Roman" panose="02020603050405020304" pitchFamily="18" charset="0"/>
                <a:cs typeface="Times New Roman" panose="02020603050405020304" pitchFamily="18" charset="0"/>
              </a:rPr>
              <a:t>.000.</a:t>
            </a:r>
          </a:p>
          <a:p>
            <a:pPr algn="just">
              <a:lnSpc>
                <a:spcPct val="102000"/>
              </a:lnSpc>
              <a:spcBef>
                <a:spcPts val="600"/>
              </a:spcBef>
              <a:buFontTx/>
              <a:buAutoNum type="arabicPeriod"/>
            </a:pPr>
            <a:r>
              <a:rPr lang="en-US" altLang="en-US" sz="2200">
                <a:solidFill>
                  <a:srgbClr val="191919"/>
                </a:solidFill>
                <a:latin typeface="Times New Roman" panose="02020603050405020304" pitchFamily="18" charset="0"/>
                <a:cs typeface="Times New Roman" panose="02020603050405020304" pitchFamily="18" charset="0"/>
              </a:rPr>
              <a:t> </a:t>
            </a:r>
            <a:r>
              <a:rPr lang="vi-VN" altLang="en-US" sz="2200">
                <a:solidFill>
                  <a:srgbClr val="191919"/>
                </a:solidFill>
                <a:latin typeface="Times New Roman" panose="02020603050405020304" pitchFamily="18" charset="0"/>
                <a:cs typeface="Times New Roman" panose="02020603050405020304" pitchFamily="18" charset="0"/>
              </a:rPr>
              <a:t>Ngày 10: Hàng về đến cảng, giá trị trên HĐ 10.000</a:t>
            </a:r>
            <a:r>
              <a:rPr lang="en-US" altLang="en-US" sz="2200">
                <a:solidFill>
                  <a:srgbClr val="191919"/>
                </a:solidFill>
                <a:latin typeface="Times New Roman" panose="02020603050405020304" pitchFamily="18" charset="0"/>
                <a:cs typeface="Times New Roman" panose="02020603050405020304" pitchFamily="18" charset="0"/>
              </a:rPr>
              <a:t> </a:t>
            </a:r>
            <a:r>
              <a:rPr lang="vi-VN" altLang="en-US" sz="2200">
                <a:solidFill>
                  <a:srgbClr val="191919"/>
                </a:solidFill>
                <a:latin typeface="Times New Roman" panose="02020603050405020304" pitchFamily="18" charset="0"/>
                <a:cs typeface="Times New Roman" panose="02020603050405020304" pitchFamily="18" charset="0"/>
              </a:rPr>
              <a:t>USD, thuế NK phải nộp là 5%, thuế GTGT hàng nhập khẩu 10%. Chi phí lưu kho bãi và vận chuyển chưa VAT 5.000.000đ, VAT 10%, đã thanh  toán bằng </a:t>
            </a:r>
            <a:r>
              <a:rPr lang="en-US" altLang="en-US" sz="2200">
                <a:solidFill>
                  <a:srgbClr val="191919"/>
                </a:solidFill>
                <a:latin typeface="Times New Roman" panose="02020603050405020304" pitchFamily="18" charset="0"/>
                <a:cs typeface="Times New Roman" panose="02020603050405020304" pitchFamily="18" charset="0"/>
              </a:rPr>
              <a:t>tiền mặt</a:t>
            </a:r>
            <a:r>
              <a:rPr lang="vi-VN" altLang="en-US" sz="2200">
                <a:solidFill>
                  <a:srgbClr val="191919"/>
                </a:solidFill>
                <a:latin typeface="Times New Roman" panose="02020603050405020304" pitchFamily="18" charset="0"/>
                <a:cs typeface="Times New Roman" panose="02020603050405020304" pitchFamily="18" charset="0"/>
              </a:rPr>
              <a:t>. Hàng nhập kho đủ. Công ty thanh  toán các khoản thuế trên bằng</a:t>
            </a:r>
            <a:r>
              <a:rPr lang="en-US" altLang="en-US" sz="2200">
                <a:solidFill>
                  <a:srgbClr val="191919"/>
                </a:solidFill>
                <a:latin typeface="Times New Roman" panose="02020603050405020304" pitchFamily="18" charset="0"/>
                <a:cs typeface="Times New Roman" panose="02020603050405020304" pitchFamily="18" charset="0"/>
              </a:rPr>
              <a:t> </a:t>
            </a:r>
            <a:r>
              <a:rPr lang="vi-VN" altLang="en-US" sz="2200">
                <a:solidFill>
                  <a:srgbClr val="191919"/>
                </a:solidFill>
                <a:latin typeface="Times New Roman" panose="02020603050405020304" pitchFamily="18" charset="0"/>
                <a:cs typeface="Times New Roman" panose="02020603050405020304" pitchFamily="18" charset="0"/>
              </a:rPr>
              <a:t>TGNH (VND). TG mua là 23.</a:t>
            </a:r>
            <a:r>
              <a:rPr lang="en-US" altLang="en-US" sz="2200">
                <a:solidFill>
                  <a:srgbClr val="191919"/>
                </a:solidFill>
                <a:latin typeface="Times New Roman" panose="02020603050405020304" pitchFamily="18" charset="0"/>
                <a:cs typeface="Times New Roman" panose="02020603050405020304" pitchFamily="18" charset="0"/>
              </a:rPr>
              <a:t>40</a:t>
            </a:r>
            <a:r>
              <a:rPr lang="vi-VN" altLang="en-US" sz="2200">
                <a:solidFill>
                  <a:srgbClr val="191919"/>
                </a:solidFill>
                <a:latin typeface="Times New Roman" panose="02020603050405020304" pitchFamily="18" charset="0"/>
                <a:cs typeface="Times New Roman" panose="02020603050405020304" pitchFamily="18" charset="0"/>
              </a:rPr>
              <a:t>0, TG bán 23.</a:t>
            </a:r>
            <a:r>
              <a:rPr lang="en-US" altLang="en-US" sz="2200">
                <a:solidFill>
                  <a:srgbClr val="191919"/>
                </a:solidFill>
                <a:latin typeface="Times New Roman" panose="02020603050405020304" pitchFamily="18" charset="0"/>
                <a:cs typeface="Times New Roman" panose="02020603050405020304" pitchFamily="18" charset="0"/>
              </a:rPr>
              <a:t>5</a:t>
            </a:r>
            <a:r>
              <a:rPr lang="vi-VN" altLang="en-US" sz="2200">
                <a:solidFill>
                  <a:srgbClr val="191919"/>
                </a:solidFill>
                <a:latin typeface="Times New Roman" panose="02020603050405020304" pitchFamily="18" charset="0"/>
                <a:cs typeface="Times New Roman" panose="02020603050405020304" pitchFamily="18" charset="0"/>
              </a:rPr>
              <a:t>50.</a:t>
            </a:r>
            <a:r>
              <a:rPr lang="en-US" altLang="en-US" sz="2200">
                <a:solidFill>
                  <a:srgbClr val="191919"/>
                </a:solidFill>
                <a:latin typeface="Times New Roman" panose="02020603050405020304" pitchFamily="18" charset="0"/>
                <a:cs typeface="Times New Roman" panose="02020603050405020304" pitchFamily="18" charset="0"/>
              </a:rPr>
              <a:t> </a:t>
            </a:r>
            <a:r>
              <a:rPr lang="it-IT" altLang="en-US" sz="2200">
                <a:solidFill>
                  <a:srgbClr val="191919"/>
                </a:solidFill>
                <a:latin typeface="Times New Roman" panose="02020603050405020304" pitchFamily="18" charset="0"/>
                <a:cs typeface="Times New Roman" panose="02020603050405020304" pitchFamily="18" charset="0"/>
              </a:rPr>
              <a:t>Tỷ giá tính thuế của hải quan: 23.500</a:t>
            </a:r>
            <a:endParaRPr lang="vi-VN" altLang="en-US" sz="2200">
              <a:solidFill>
                <a:srgbClr val="191919"/>
              </a:solidFill>
              <a:latin typeface="Times New Roman" panose="02020603050405020304" pitchFamily="18" charset="0"/>
              <a:cs typeface="Times New Roman" panose="02020603050405020304" pitchFamily="18" charset="0"/>
            </a:endParaRPr>
          </a:p>
          <a:p>
            <a:pPr algn="just">
              <a:spcBef>
                <a:spcPts val="600"/>
              </a:spcBef>
              <a:buFontTx/>
              <a:buAutoNum type="arabicPeriod"/>
            </a:pPr>
            <a:r>
              <a:rPr lang="en-US" altLang="en-US" sz="2200">
                <a:solidFill>
                  <a:srgbClr val="191919"/>
                </a:solidFill>
                <a:latin typeface="Times New Roman" panose="02020603050405020304" pitchFamily="18" charset="0"/>
                <a:cs typeface="Times New Roman" panose="02020603050405020304" pitchFamily="18" charset="0"/>
              </a:rPr>
              <a:t> Ngày 25: </a:t>
            </a:r>
            <a:r>
              <a:rPr lang="vi-VN" altLang="en-US" sz="2200">
                <a:solidFill>
                  <a:srgbClr val="191919"/>
                </a:solidFill>
                <a:latin typeface="Times New Roman" panose="02020603050405020304" pitchFamily="18" charset="0"/>
                <a:cs typeface="Times New Roman" panose="02020603050405020304" pitchFamily="18" charset="0"/>
              </a:rPr>
              <a:t>Dùng tiền ký quỹ để thanh toán cho người bán. TG mua là 23.</a:t>
            </a:r>
            <a:r>
              <a:rPr lang="en-US" altLang="en-US" sz="2200">
                <a:solidFill>
                  <a:srgbClr val="191919"/>
                </a:solidFill>
                <a:latin typeface="Times New Roman" panose="02020603050405020304" pitchFamily="18" charset="0"/>
                <a:cs typeface="Times New Roman" panose="02020603050405020304" pitchFamily="18" charset="0"/>
              </a:rPr>
              <a:t>53</a:t>
            </a:r>
            <a:r>
              <a:rPr lang="vi-VN" altLang="en-US" sz="2200">
                <a:solidFill>
                  <a:srgbClr val="191919"/>
                </a:solidFill>
                <a:latin typeface="Times New Roman" panose="02020603050405020304" pitchFamily="18" charset="0"/>
                <a:cs typeface="Times New Roman" panose="02020603050405020304" pitchFamily="18" charset="0"/>
              </a:rPr>
              <a:t>0, TG bán 23.6</a:t>
            </a:r>
            <a:r>
              <a:rPr lang="en-US" altLang="en-US" sz="2200">
                <a:solidFill>
                  <a:srgbClr val="191919"/>
                </a:solidFill>
                <a:latin typeface="Times New Roman" panose="02020603050405020304" pitchFamily="18" charset="0"/>
                <a:cs typeface="Times New Roman" panose="02020603050405020304" pitchFamily="18" charset="0"/>
              </a:rPr>
              <a:t>1</a:t>
            </a:r>
            <a:r>
              <a:rPr lang="vi-VN" altLang="en-US" sz="2200">
                <a:solidFill>
                  <a:srgbClr val="191919"/>
                </a:solidFill>
                <a:latin typeface="Times New Roman" panose="02020603050405020304" pitchFamily="18" charset="0"/>
                <a:cs typeface="Times New Roman" panose="02020603050405020304" pitchFamily="18" charset="0"/>
              </a:rPr>
              <a:t>0</a:t>
            </a:r>
            <a:endParaRPr lang="en-US" altLang="en-US" sz="2200">
              <a:solidFill>
                <a:srgbClr val="191919"/>
              </a:solidFill>
              <a:latin typeface="Times New Roman" panose="02020603050405020304" pitchFamily="18" charset="0"/>
              <a:cs typeface="Times New Roman" panose="02020603050405020304" pitchFamily="18" charset="0"/>
            </a:endParaRPr>
          </a:p>
          <a:p>
            <a:pPr algn="just">
              <a:spcBef>
                <a:spcPts val="600"/>
              </a:spcBef>
              <a:buNone/>
            </a:pPr>
            <a:r>
              <a:rPr lang="en-US" altLang="en-US" sz="2200" b="1">
                <a:solidFill>
                  <a:srgbClr val="191919"/>
                </a:solidFill>
                <a:latin typeface="Times New Roman" panose="02020603050405020304" pitchFamily="18" charset="0"/>
                <a:cs typeface="Times New Roman" panose="02020603050405020304" pitchFamily="18" charset="0"/>
              </a:rPr>
              <a:t>Yêu cầu: Định khoản các nghiệp vụ kinh tế phát sinh</a:t>
            </a:r>
            <a:endParaRPr lang="en-US" altLang="en-US" sz="2200">
              <a:latin typeface="Times New Roman" panose="02020603050405020304" pitchFamily="18" charset="0"/>
              <a:cs typeface="Times New Roman" panose="02020603050405020304" pitchFamily="18" charset="0"/>
            </a:endParaRPr>
          </a:p>
          <a:p>
            <a:pPr algn="just">
              <a:spcBef>
                <a:spcPts val="600"/>
              </a:spcBef>
              <a:buNone/>
            </a:pPr>
            <a:endParaRPr lang="en-US" altLang="en-US" sz="2200">
              <a:solidFill>
                <a:srgbClr val="191919"/>
              </a:solidFill>
              <a:latin typeface="Times New Roman" panose="02020603050405020304" pitchFamily="18" charset="0"/>
              <a:cs typeface="Times New Roman" panose="02020603050405020304" pitchFamily="18" charset="0"/>
            </a:endParaRPr>
          </a:p>
          <a:p>
            <a:pPr algn="just">
              <a:spcBef>
                <a:spcPts val="600"/>
              </a:spcBef>
              <a:buNone/>
            </a:pPr>
            <a:endParaRPr lang="vi-VN" altLang="en-US" sz="2200">
              <a:solidFill>
                <a:srgbClr val="191919"/>
              </a:solidFill>
              <a:latin typeface="Times New Roman" panose="02020603050405020304" pitchFamily="18" charset="0"/>
              <a:cs typeface="Times New Roman" panose="02020603050405020304" pitchFamily="18" charset="0"/>
            </a:endParaRPr>
          </a:p>
        </p:txBody>
      </p:sp>
      <p:sp>
        <p:nvSpPr>
          <p:cNvPr id="50" name="Rectangle 49"/>
          <p:cNvSpPr/>
          <p:nvPr/>
        </p:nvSpPr>
        <p:spPr>
          <a:xfrm>
            <a:off x="4151313" y="763588"/>
            <a:ext cx="1219200" cy="461962"/>
          </a:xfrm>
          <a:prstGeom prst="rect">
            <a:avLst/>
          </a:prstGeom>
        </p:spPr>
        <p:txBody>
          <a:bodyPr wrap="none">
            <a:spAutoFit/>
          </a:bodyPr>
          <a:lstStyle/>
          <a:p>
            <a:pPr>
              <a:defRPr/>
            </a:pPr>
            <a:r>
              <a:rPr lang="en-US" sz="2400" b="1" spc="-90" dirty="0" err="1">
                <a:solidFill>
                  <a:srgbClr val="191919"/>
                </a:solidFill>
                <a:latin typeface="Times New Roman" panose="02020603050405020304" pitchFamily="18" charset="0"/>
                <a:cs typeface="Times New Roman" panose="02020603050405020304" pitchFamily="18" charset="0"/>
              </a:rPr>
              <a:t>Ví</a:t>
            </a:r>
            <a:r>
              <a:rPr lang="en-US" sz="2400" b="1" spc="-90" dirty="0">
                <a:solidFill>
                  <a:srgbClr val="191919"/>
                </a:solidFill>
                <a:latin typeface="Times New Roman" panose="02020603050405020304" pitchFamily="18" charset="0"/>
                <a:cs typeface="Times New Roman" panose="02020603050405020304" pitchFamily="18" charset="0"/>
              </a:rPr>
              <a:t> </a:t>
            </a:r>
            <a:r>
              <a:rPr lang="en-US" sz="2400" b="1" spc="-90" dirty="0" err="1">
                <a:solidFill>
                  <a:srgbClr val="191919"/>
                </a:solidFill>
                <a:latin typeface="Times New Roman" panose="02020603050405020304" pitchFamily="18" charset="0"/>
                <a:cs typeface="Times New Roman" panose="02020603050405020304" pitchFamily="18" charset="0"/>
              </a:rPr>
              <a:t>dụ</a:t>
            </a:r>
            <a:r>
              <a:rPr lang="en-US" sz="2400" b="1" spc="-90" dirty="0">
                <a:solidFill>
                  <a:srgbClr val="191919"/>
                </a:solidFill>
                <a:latin typeface="Times New Roman" panose="02020603050405020304" pitchFamily="18" charset="0"/>
                <a:cs typeface="Times New Roman" panose="02020603050405020304" pitchFamily="18" charset="0"/>
              </a:rPr>
              <a:t> 1: </a:t>
            </a:r>
            <a:endParaRPr lang="en-US" sz="2400" dirty="0"/>
          </a:p>
        </p:txBody>
      </p:sp>
    </p:spTree>
    <p:extLst>
      <p:ext uri="{BB962C8B-B14F-4D97-AF65-F5344CB8AC3E}">
        <p14:creationId xmlns:p14="http://schemas.microsoft.com/office/powerpoint/2010/main" val="117224273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16276" y="1763714"/>
            <a:ext cx="6372225" cy="708025"/>
          </a:xfrm>
          <a:prstGeom prst="rect">
            <a:avLst/>
          </a:prstGeom>
        </p:spPr>
        <p:style>
          <a:lnRef idx="2">
            <a:schemeClr val="dk1"/>
          </a:lnRef>
          <a:fillRef idx="1">
            <a:schemeClr val="lt1"/>
          </a:fillRef>
          <a:effectRef idx="0">
            <a:schemeClr val="dk1"/>
          </a:effectRef>
          <a:fontRef idx="minor">
            <a:schemeClr val="dk1"/>
          </a:fontRef>
        </p:style>
        <p:txBody>
          <a:bodyPr>
            <a:spAutoFit/>
          </a:bodyPr>
          <a:lstStyle/>
          <a:p>
            <a:pPr>
              <a:defRPr/>
            </a:pPr>
            <a:r>
              <a:rPr lang="en-US" sz="4000" b="1" spc="15" dirty="0">
                <a:solidFill>
                  <a:srgbClr val="FF0000"/>
                </a:solidFill>
                <a:latin typeface="Times New Roman" panose="02020603050405020304" pitchFamily="18" charset="0"/>
                <a:cs typeface="Times New Roman" panose="02020603050405020304" pitchFamily="18" charset="0"/>
              </a:rPr>
              <a:t>XUẤT KHẨU TRỰC TIẾP</a:t>
            </a:r>
            <a:endParaRPr lang="en-US" sz="4000" b="1" dirty="0">
              <a:solidFill>
                <a:srgbClr val="FF0000"/>
              </a:solidFill>
              <a:latin typeface="Times New Roman" panose="02020603050405020304" pitchFamily="18" charset="0"/>
              <a:cs typeface="Times New Roman" panose="02020603050405020304" pitchFamily="18" charset="0"/>
            </a:endParaRPr>
          </a:p>
        </p:txBody>
      </p:sp>
      <p:sp>
        <p:nvSpPr>
          <p:cNvPr id="72707" name="AutoShape 2" descr="Hàng xuất khẩu là gì? Các hình thức xuất khẩu phổ biến"/>
          <p:cNvSpPr>
            <a:spLocks noChangeAspect="1" noChangeArrowheads="1"/>
          </p:cNvSpPr>
          <p:nvPr/>
        </p:nvSpPr>
        <p:spPr bwMode="auto">
          <a:xfrm>
            <a:off x="1679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800"/>
          </a:p>
        </p:txBody>
      </p:sp>
      <p:pic>
        <p:nvPicPr>
          <p:cNvPr id="7270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367214" y="3135314"/>
            <a:ext cx="3792537" cy="2471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2222723"/>
      </p:ext>
    </p:extLst>
  </p:cSld>
  <p:clrMapOvr>
    <a:masterClrMapping/>
  </p:clrMapOvr>
  <p:transition spd="slow">
    <p:push dir="u"/>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395663" y="1258889"/>
            <a:ext cx="6183312" cy="523875"/>
          </a:xfrm>
          <a:prstGeom prst="rect">
            <a:avLst/>
          </a:prstGeom>
        </p:spPr>
        <p:txBody>
          <a:bodyPr wrap="none">
            <a:spAutoFit/>
          </a:bodyPr>
          <a:lstStyle/>
          <a:p>
            <a:pPr>
              <a:defRPr/>
            </a:pPr>
            <a:r>
              <a:rPr lang="en-US" sz="2800" b="1" spc="15" dirty="0">
                <a:solidFill>
                  <a:srgbClr val="FF0000"/>
                </a:solidFill>
                <a:latin typeface="Times New Roman" panose="02020603050405020304" pitchFamily="18" charset="0"/>
                <a:cs typeface="Times New Roman" panose="02020603050405020304" pitchFamily="18" charset="0"/>
              </a:rPr>
              <a:t>KẾ TOÁN XUẤT KHẨU TRỰC TIẾP</a:t>
            </a:r>
            <a:endParaRPr lang="en-US" sz="2800" b="1" dirty="0">
              <a:solidFill>
                <a:srgbClr val="FF0000"/>
              </a:solidFill>
              <a:latin typeface="Times New Roman" panose="02020603050405020304" pitchFamily="18" charset="0"/>
              <a:cs typeface="Times New Roman" panose="02020603050405020304" pitchFamily="18" charset="0"/>
            </a:endParaRPr>
          </a:p>
        </p:txBody>
      </p:sp>
      <p:graphicFrame>
        <p:nvGraphicFramePr>
          <p:cNvPr id="8" name="Diagram 7"/>
          <p:cNvGraphicFramePr/>
          <p:nvPr/>
        </p:nvGraphicFramePr>
        <p:xfrm>
          <a:off x="2063552" y="2204865"/>
          <a:ext cx="8186990" cy="26543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45529450"/>
      </p:ext>
    </p:extLst>
  </p:cSld>
  <p:clrMapOvr>
    <a:masterClrMapping/>
  </p:clrMapOvr>
  <p:transition spd="med">
    <p:pull/>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035301" y="1376364"/>
            <a:ext cx="6183313" cy="523875"/>
          </a:xfrm>
          <a:prstGeom prst="rect">
            <a:avLst/>
          </a:prstGeom>
        </p:spPr>
        <p:txBody>
          <a:bodyPr wrap="none">
            <a:spAutoFit/>
          </a:bodyPr>
          <a:lstStyle/>
          <a:p>
            <a:pPr>
              <a:defRPr/>
            </a:pPr>
            <a:r>
              <a:rPr lang="en-US" sz="2800" b="1" spc="15" dirty="0">
                <a:solidFill>
                  <a:srgbClr val="FF0000"/>
                </a:solidFill>
                <a:latin typeface="Times New Roman" panose="02020603050405020304" pitchFamily="18" charset="0"/>
                <a:cs typeface="Times New Roman" panose="02020603050405020304" pitchFamily="18" charset="0"/>
              </a:rPr>
              <a:t>KẾ TOÁN XUẤT KHẨU TRỰC TIẾP</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3" name="Rectangle 2"/>
          <p:cNvSpPr/>
          <p:nvPr/>
        </p:nvSpPr>
        <p:spPr>
          <a:xfrm>
            <a:off x="2424114" y="2168525"/>
            <a:ext cx="7667625" cy="2719388"/>
          </a:xfrm>
          <a:prstGeom prst="rect">
            <a:avLst/>
          </a:prstGeom>
        </p:spPr>
        <p:txBody>
          <a:bodyPr>
            <a:spAutoFit/>
          </a:bodyPr>
          <a:lstStyle>
            <a:lvl1pPr marL="127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469900" indent="-457200">
              <a:spcBef>
                <a:spcPts val="350"/>
              </a:spcBef>
              <a:buFontTx/>
              <a:buAutoNum type="arabicPeriod"/>
              <a:defRPr/>
            </a:pPr>
            <a:r>
              <a:rPr lang="en-US" sz="2400" b="1" dirty="0" err="1">
                <a:solidFill>
                  <a:srgbClr val="0000FF"/>
                </a:solidFill>
                <a:latin typeface="Times New Roman" panose="02020603050405020304" pitchFamily="18" charset="0"/>
                <a:cs typeface="Times New Roman" panose="02020603050405020304" pitchFamily="18" charset="0"/>
              </a:rPr>
              <a:t>Chuẩn</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bị</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bộ</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chứng</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từ</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xuất</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hàng</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gửi</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đi</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bán</a:t>
            </a:r>
            <a:endParaRPr lang="en-US" sz="2400" b="1" dirty="0">
              <a:solidFill>
                <a:srgbClr val="0000FF"/>
              </a:solidFill>
              <a:latin typeface="Times New Roman" panose="02020603050405020304" pitchFamily="18" charset="0"/>
              <a:cs typeface="Times New Roman" panose="02020603050405020304" pitchFamily="18" charset="0"/>
            </a:endParaRPr>
          </a:p>
          <a:p>
            <a:pPr algn="just">
              <a:spcBef>
                <a:spcPts val="1800"/>
              </a:spcBef>
              <a:spcAft>
                <a:spcPts val="1200"/>
              </a:spcAft>
              <a:defRPr/>
            </a:pPr>
            <a:r>
              <a:rPr lang="en-US" sz="2400" dirty="0" err="1">
                <a:solidFill>
                  <a:srgbClr val="191919"/>
                </a:solidFill>
                <a:latin typeface="Times New Roman" panose="02020603050405020304" pitchFamily="18" charset="0"/>
                <a:cs typeface="Times New Roman" panose="02020603050405020304" pitchFamily="18" charset="0"/>
              </a:rPr>
              <a:t>Doanh</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nghiệp</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sử</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dụng</a:t>
            </a:r>
            <a:r>
              <a:rPr lang="en-US" sz="2400" dirty="0">
                <a:solidFill>
                  <a:srgbClr val="191919"/>
                </a:solidFill>
                <a:latin typeface="Times New Roman" panose="02020603050405020304" pitchFamily="18" charset="0"/>
                <a:cs typeface="Times New Roman" panose="02020603050405020304" pitchFamily="18" charset="0"/>
              </a:rPr>
              <a:t> </a:t>
            </a:r>
            <a:r>
              <a:rPr lang="en-US" sz="2400" b="1" dirty="0">
                <a:solidFill>
                  <a:srgbClr val="191919"/>
                </a:solidFill>
                <a:latin typeface="Times New Roman" panose="02020603050405020304" pitchFamily="18" charset="0"/>
                <a:cs typeface="Times New Roman" panose="02020603050405020304" pitchFamily="18" charset="0"/>
              </a:rPr>
              <a:t>P</a:t>
            </a:r>
            <a:r>
              <a:rPr lang="vi-VN" sz="2400" b="1" dirty="0">
                <a:solidFill>
                  <a:srgbClr val="191919"/>
                </a:solidFill>
                <a:latin typeface="Times New Roman" panose="02020603050405020304" pitchFamily="18" charset="0"/>
                <a:cs typeface="Times New Roman" panose="02020603050405020304" pitchFamily="18" charset="0"/>
              </a:rPr>
              <a:t>hiếu xuất kho kiêm vận chuyển nội bộ </a:t>
            </a:r>
            <a:r>
              <a:rPr lang="vi-VN" sz="2400" dirty="0">
                <a:solidFill>
                  <a:srgbClr val="191919"/>
                </a:solidFill>
                <a:latin typeface="Times New Roman" panose="02020603050405020304" pitchFamily="18" charset="0"/>
                <a:cs typeface="Times New Roman" panose="02020603050405020304" pitchFamily="18" charset="0"/>
              </a:rPr>
              <a:t>theo quy định làm chứng từ lưu thông hàng hóa trên thị trường</a:t>
            </a:r>
            <a:r>
              <a:rPr lang="en-US" sz="2400" dirty="0">
                <a:solidFill>
                  <a:srgbClr val="191919"/>
                </a:solidFill>
                <a:latin typeface="Times New Roman" panose="02020603050405020304" pitchFamily="18" charset="0"/>
                <a:cs typeface="Times New Roman" panose="02020603050405020304" pitchFamily="18" charset="0"/>
              </a:rPr>
              <a:t>.</a:t>
            </a:r>
          </a:p>
          <a:p>
            <a:pPr>
              <a:spcBef>
                <a:spcPts val="63"/>
              </a:spcBef>
              <a:defRPr/>
            </a:pPr>
            <a:r>
              <a:rPr lang="en-US" sz="2400" dirty="0" err="1">
                <a:solidFill>
                  <a:srgbClr val="191919"/>
                </a:solidFill>
                <a:latin typeface="Times New Roman" panose="02020603050405020304" pitchFamily="18" charset="0"/>
                <a:cs typeface="Times New Roman" panose="02020603050405020304" pitchFamily="18" charset="0"/>
              </a:rPr>
              <a:t>Nợ</a:t>
            </a:r>
            <a:r>
              <a:rPr lang="en-US" sz="2400" dirty="0">
                <a:solidFill>
                  <a:srgbClr val="191919"/>
                </a:solidFill>
                <a:latin typeface="Times New Roman" panose="02020603050405020304" pitchFamily="18" charset="0"/>
                <a:cs typeface="Times New Roman" panose="02020603050405020304" pitchFamily="18" charset="0"/>
              </a:rPr>
              <a:t> TK 157 </a:t>
            </a:r>
          </a:p>
          <a:p>
            <a:pPr>
              <a:spcBef>
                <a:spcPts val="63"/>
              </a:spcBef>
              <a:defRPr/>
            </a:pP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Có</a:t>
            </a:r>
            <a:r>
              <a:rPr lang="en-US" sz="2400" dirty="0">
                <a:solidFill>
                  <a:srgbClr val="191919"/>
                </a:solidFill>
                <a:latin typeface="Times New Roman" panose="02020603050405020304" pitchFamily="18" charset="0"/>
                <a:cs typeface="Times New Roman" panose="02020603050405020304" pitchFamily="18" charset="0"/>
              </a:rPr>
              <a:t> TK 155, 156: </a:t>
            </a:r>
            <a:r>
              <a:rPr lang="en-US" sz="2400" dirty="0" err="1">
                <a:solidFill>
                  <a:srgbClr val="191919"/>
                </a:solidFill>
                <a:latin typeface="Times New Roman" panose="02020603050405020304" pitchFamily="18" charset="0"/>
                <a:cs typeface="Times New Roman" panose="02020603050405020304" pitchFamily="18" charset="0"/>
              </a:rPr>
              <a:t>Giá</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vốn</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hàng</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bán</a:t>
            </a:r>
            <a:endParaRPr lang="en-US" sz="2400" dirty="0">
              <a:solidFill>
                <a:srgbClr val="191919"/>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1288567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863976" y="735014"/>
            <a:ext cx="6183313" cy="523875"/>
          </a:xfrm>
          <a:prstGeom prst="rect">
            <a:avLst/>
          </a:prstGeom>
        </p:spPr>
        <p:txBody>
          <a:bodyPr wrap="none">
            <a:spAutoFit/>
          </a:bodyPr>
          <a:lstStyle/>
          <a:p>
            <a:pPr>
              <a:defRPr/>
            </a:pPr>
            <a:r>
              <a:rPr lang="en-US" sz="2800" b="1" spc="15" dirty="0">
                <a:solidFill>
                  <a:srgbClr val="FF0000"/>
                </a:solidFill>
                <a:latin typeface="Times New Roman" panose="02020603050405020304" pitchFamily="18" charset="0"/>
                <a:cs typeface="Times New Roman" panose="02020603050405020304" pitchFamily="18" charset="0"/>
              </a:rPr>
              <a:t>KẾ TOÁN XUẤT KHẨU TRỰC TIẾP</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2" name="Rectangle 1"/>
          <p:cNvSpPr/>
          <p:nvPr/>
        </p:nvSpPr>
        <p:spPr>
          <a:xfrm>
            <a:off x="2335213" y="1298576"/>
            <a:ext cx="7696200" cy="4462463"/>
          </a:xfrm>
          <a:prstGeom prst="rect">
            <a:avLst/>
          </a:prstGeom>
        </p:spPr>
        <p:txBody>
          <a:bodyPr>
            <a:spAutoFit/>
          </a:bodyPr>
          <a:lstStyle/>
          <a:p>
            <a:pPr algn="just">
              <a:spcBef>
                <a:spcPts val="213"/>
              </a:spcBef>
              <a:defRPr/>
            </a:pPr>
            <a:r>
              <a:rPr lang="en-US" sz="2400" b="1" dirty="0">
                <a:solidFill>
                  <a:srgbClr val="0000FF"/>
                </a:solidFill>
                <a:latin typeface="Times New Roman" panose="02020603050405020304" pitchFamily="18" charset="0"/>
                <a:cs typeface="Times New Roman" panose="02020603050405020304" pitchFamily="18" charset="0"/>
              </a:rPr>
              <a:t>2. </a:t>
            </a:r>
            <a:r>
              <a:rPr lang="en-US" sz="2400" b="1" dirty="0" err="1">
                <a:solidFill>
                  <a:srgbClr val="0000FF"/>
                </a:solidFill>
                <a:latin typeface="Times New Roman" panose="02020603050405020304" pitchFamily="18" charset="0"/>
                <a:cs typeface="Times New Roman" panose="02020603050405020304" pitchFamily="18" charset="0"/>
              </a:rPr>
              <a:t>Làm</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các</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thủ</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tục</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hải</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quan</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Giao</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hàng</a:t>
            </a:r>
            <a:r>
              <a:rPr lang="en-US" sz="2400" b="1" dirty="0">
                <a:solidFill>
                  <a:srgbClr val="0000FF"/>
                </a:solidFill>
                <a:latin typeface="Times New Roman" panose="02020603050405020304" pitchFamily="18" charset="0"/>
                <a:cs typeface="Times New Roman" panose="02020603050405020304" pitchFamily="18" charset="0"/>
              </a:rPr>
              <a:t> (qua </a:t>
            </a:r>
            <a:r>
              <a:rPr lang="en-US" sz="2400" b="1" dirty="0" err="1">
                <a:solidFill>
                  <a:srgbClr val="0000FF"/>
                </a:solidFill>
                <a:latin typeface="Times New Roman" panose="02020603050405020304" pitchFamily="18" charset="0"/>
                <a:cs typeface="Times New Roman" panose="02020603050405020304" pitchFamily="18" charset="0"/>
              </a:rPr>
              <a:t>lan</a:t>
            </a:r>
            <a:r>
              <a:rPr lang="en-US" sz="2400" b="1" dirty="0">
                <a:solidFill>
                  <a:srgbClr val="0000FF"/>
                </a:solidFill>
                <a:latin typeface="Times New Roman" panose="02020603050405020304" pitchFamily="18" charset="0"/>
                <a:cs typeface="Times New Roman" panose="02020603050405020304" pitchFamily="18" charset="0"/>
              </a:rPr>
              <a:t> can </a:t>
            </a:r>
            <a:r>
              <a:rPr lang="en-US" sz="2400" b="1" dirty="0" err="1">
                <a:solidFill>
                  <a:srgbClr val="0000FF"/>
                </a:solidFill>
                <a:latin typeface="Times New Roman" panose="02020603050405020304" pitchFamily="18" charset="0"/>
                <a:cs typeface="Times New Roman" panose="02020603050405020304" pitchFamily="18" charset="0"/>
              </a:rPr>
              <a:t>tàu</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đường</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biển</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đường</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hàng</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không</a:t>
            </a:r>
            <a:r>
              <a:rPr lang="en-US" sz="2400" b="1" dirty="0">
                <a:solidFill>
                  <a:srgbClr val="0000FF"/>
                </a:solidFill>
                <a:latin typeface="Times New Roman" panose="02020603050405020304" pitchFamily="18" charset="0"/>
                <a:cs typeface="Times New Roman" panose="02020603050405020304" pitchFamily="18" charset="0"/>
              </a:rPr>
              <a:t>)</a:t>
            </a:r>
          </a:p>
          <a:p>
            <a:pPr algn="just">
              <a:spcBef>
                <a:spcPts val="213"/>
              </a:spcBef>
              <a:defRPr/>
            </a:pP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Khi</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hàng</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xuất</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khẩu</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đã</a:t>
            </a:r>
            <a:r>
              <a:rPr lang="en-US" sz="2400" dirty="0">
                <a:solidFill>
                  <a:srgbClr val="191919"/>
                </a:solidFill>
                <a:latin typeface="Times New Roman" panose="02020603050405020304" pitchFamily="18" charset="0"/>
                <a:cs typeface="Times New Roman" panose="02020603050405020304" pitchFamily="18" charset="0"/>
              </a:rPr>
              <a:t> </a:t>
            </a:r>
            <a:r>
              <a:rPr lang="en-US" sz="2400" i="1" u="sng" dirty="0" err="1">
                <a:solidFill>
                  <a:srgbClr val="FF0080"/>
                </a:solidFill>
                <a:latin typeface="Times New Roman" panose="02020603050405020304" pitchFamily="18" charset="0"/>
                <a:cs typeface="Times New Roman" panose="02020603050405020304" pitchFamily="18" charset="0"/>
              </a:rPr>
              <a:t>hoàn</a:t>
            </a:r>
            <a:r>
              <a:rPr lang="en-US" sz="2400" i="1" u="sng" dirty="0">
                <a:solidFill>
                  <a:srgbClr val="FF0080"/>
                </a:solidFill>
                <a:latin typeface="Times New Roman" panose="02020603050405020304" pitchFamily="18" charset="0"/>
                <a:cs typeface="Times New Roman" panose="02020603050405020304" pitchFamily="18" charset="0"/>
              </a:rPr>
              <a:t> </a:t>
            </a:r>
            <a:r>
              <a:rPr lang="en-US" sz="2400" i="1" u="sng" dirty="0" err="1">
                <a:solidFill>
                  <a:srgbClr val="FF0080"/>
                </a:solidFill>
                <a:latin typeface="Times New Roman" panose="02020603050405020304" pitchFamily="18" charset="0"/>
                <a:cs typeface="Times New Roman" panose="02020603050405020304" pitchFamily="18" charset="0"/>
              </a:rPr>
              <a:t>thành</a:t>
            </a:r>
            <a:r>
              <a:rPr lang="en-US" sz="2400" i="1" u="sng" dirty="0">
                <a:solidFill>
                  <a:srgbClr val="FF0080"/>
                </a:solidFill>
                <a:latin typeface="Times New Roman" panose="02020603050405020304" pitchFamily="18" charset="0"/>
                <a:cs typeface="Times New Roman" panose="02020603050405020304" pitchFamily="18" charset="0"/>
              </a:rPr>
              <a:t> </a:t>
            </a:r>
            <a:r>
              <a:rPr lang="en-US" sz="2400" i="1" u="sng" dirty="0" err="1">
                <a:solidFill>
                  <a:srgbClr val="FF0080"/>
                </a:solidFill>
                <a:latin typeface="Times New Roman" panose="02020603050405020304" pitchFamily="18" charset="0"/>
                <a:cs typeface="Times New Roman" panose="02020603050405020304" pitchFamily="18" charset="0"/>
              </a:rPr>
              <a:t>các</a:t>
            </a:r>
            <a:r>
              <a:rPr lang="en-US" sz="2400" i="1" u="sng" dirty="0">
                <a:solidFill>
                  <a:srgbClr val="FF0080"/>
                </a:solidFill>
                <a:latin typeface="Times New Roman" panose="02020603050405020304" pitchFamily="18" charset="0"/>
                <a:cs typeface="Times New Roman" panose="02020603050405020304" pitchFamily="18" charset="0"/>
              </a:rPr>
              <a:t> </a:t>
            </a:r>
            <a:r>
              <a:rPr lang="en-US" sz="2400" i="1" u="sng" dirty="0" err="1">
                <a:solidFill>
                  <a:srgbClr val="FF0080"/>
                </a:solidFill>
                <a:latin typeface="Times New Roman" panose="02020603050405020304" pitchFamily="18" charset="0"/>
                <a:cs typeface="Times New Roman" panose="02020603050405020304" pitchFamily="18" charset="0"/>
              </a:rPr>
              <a:t>thủ</a:t>
            </a:r>
            <a:r>
              <a:rPr lang="en-US" sz="2400" i="1" u="sng" dirty="0">
                <a:solidFill>
                  <a:srgbClr val="FF0080"/>
                </a:solidFill>
                <a:latin typeface="Times New Roman" panose="02020603050405020304" pitchFamily="18" charset="0"/>
                <a:cs typeface="Times New Roman" panose="02020603050405020304" pitchFamily="18" charset="0"/>
              </a:rPr>
              <a:t> </a:t>
            </a:r>
            <a:r>
              <a:rPr lang="en-US" sz="2400" i="1" u="sng" dirty="0" err="1">
                <a:solidFill>
                  <a:srgbClr val="FF0080"/>
                </a:solidFill>
                <a:latin typeface="Times New Roman" panose="02020603050405020304" pitchFamily="18" charset="0"/>
                <a:cs typeface="Times New Roman" panose="02020603050405020304" pitchFamily="18" charset="0"/>
              </a:rPr>
              <a:t>tục</a:t>
            </a:r>
            <a:r>
              <a:rPr lang="en-US" sz="2400" i="1" u="sng" dirty="0">
                <a:solidFill>
                  <a:srgbClr val="FF0080"/>
                </a:solidFill>
                <a:latin typeface="Times New Roman" panose="02020603050405020304" pitchFamily="18" charset="0"/>
                <a:cs typeface="Times New Roman" panose="02020603050405020304" pitchFamily="18" charset="0"/>
              </a:rPr>
              <a:t> </a:t>
            </a:r>
            <a:r>
              <a:rPr lang="en-US" sz="2400" i="1" u="sng" dirty="0" err="1">
                <a:solidFill>
                  <a:srgbClr val="FF0080"/>
                </a:solidFill>
                <a:latin typeface="Times New Roman" panose="02020603050405020304" pitchFamily="18" charset="0"/>
                <a:cs typeface="Times New Roman" panose="02020603050405020304" pitchFamily="18" charset="0"/>
              </a:rPr>
              <a:t>hải</a:t>
            </a:r>
            <a:r>
              <a:rPr lang="en-US" sz="2400" i="1" u="sng" dirty="0">
                <a:solidFill>
                  <a:srgbClr val="FF0080"/>
                </a:solidFill>
                <a:latin typeface="Times New Roman" panose="02020603050405020304" pitchFamily="18" charset="0"/>
                <a:cs typeface="Times New Roman" panose="02020603050405020304" pitchFamily="18" charset="0"/>
              </a:rPr>
              <a:t> </a:t>
            </a:r>
            <a:r>
              <a:rPr lang="en-US" sz="2400" i="1" u="sng" dirty="0" err="1">
                <a:solidFill>
                  <a:srgbClr val="FF0080"/>
                </a:solidFill>
                <a:latin typeface="Times New Roman" panose="02020603050405020304" pitchFamily="18" charset="0"/>
                <a:cs typeface="Times New Roman" panose="02020603050405020304" pitchFamily="18" charset="0"/>
              </a:rPr>
              <a:t>quan</a:t>
            </a:r>
            <a:r>
              <a:rPr lang="en-US" sz="2400" i="1" u="sng" dirty="0">
                <a:solidFill>
                  <a:srgbClr val="FF0080"/>
                </a:solidFill>
                <a:latin typeface="Times New Roman" panose="02020603050405020304" pitchFamily="18" charset="0"/>
                <a:cs typeface="Times New Roman" panose="02020603050405020304" pitchFamily="18" charset="0"/>
              </a:rPr>
              <a:t> (</a:t>
            </a:r>
            <a:r>
              <a:rPr lang="en-US" sz="2400" i="1" u="sng" dirty="0" err="1">
                <a:solidFill>
                  <a:srgbClr val="FF0080"/>
                </a:solidFill>
                <a:latin typeface="Times New Roman" panose="02020603050405020304" pitchFamily="18" charset="0"/>
                <a:cs typeface="Times New Roman" panose="02020603050405020304" pitchFamily="18" charset="0"/>
              </a:rPr>
              <a:t>ngày</a:t>
            </a:r>
            <a:r>
              <a:rPr lang="en-US" sz="2400" i="1" u="sng" dirty="0">
                <a:solidFill>
                  <a:srgbClr val="FF0080"/>
                </a:solidFill>
                <a:latin typeface="Times New Roman" panose="02020603050405020304" pitchFamily="18" charset="0"/>
                <a:cs typeface="Times New Roman" panose="02020603050405020304" pitchFamily="18" charset="0"/>
              </a:rPr>
              <a:t> </a:t>
            </a:r>
            <a:r>
              <a:rPr lang="en-US" sz="2400" i="1" u="sng" dirty="0" err="1">
                <a:solidFill>
                  <a:srgbClr val="FF0080"/>
                </a:solidFill>
                <a:latin typeface="Times New Roman" panose="02020603050405020304" pitchFamily="18" charset="0"/>
                <a:cs typeface="Times New Roman" panose="02020603050405020304" pitchFamily="18" charset="0"/>
              </a:rPr>
              <a:t>xác</a:t>
            </a:r>
            <a:r>
              <a:rPr lang="en-US" sz="2400" i="1" u="sng" dirty="0">
                <a:solidFill>
                  <a:srgbClr val="FF0080"/>
                </a:solidFill>
                <a:latin typeface="Times New Roman" panose="02020603050405020304" pitchFamily="18" charset="0"/>
                <a:cs typeface="Times New Roman" panose="02020603050405020304" pitchFamily="18" charset="0"/>
              </a:rPr>
              <a:t> </a:t>
            </a:r>
            <a:r>
              <a:rPr lang="en-US" sz="2400" i="1" u="sng" dirty="0" err="1">
                <a:solidFill>
                  <a:srgbClr val="FF0080"/>
                </a:solidFill>
                <a:latin typeface="Times New Roman" panose="02020603050405020304" pitchFamily="18" charset="0"/>
                <a:cs typeface="Times New Roman" panose="02020603050405020304" pitchFamily="18" charset="0"/>
              </a:rPr>
              <a:t>nhận</a:t>
            </a:r>
            <a:r>
              <a:rPr lang="en-US" sz="2400" i="1" u="sng" dirty="0">
                <a:solidFill>
                  <a:srgbClr val="FF0080"/>
                </a:solidFill>
                <a:latin typeface="Times New Roman" panose="02020603050405020304" pitchFamily="18" charset="0"/>
                <a:cs typeface="Times New Roman" panose="02020603050405020304" pitchFamily="18" charset="0"/>
              </a:rPr>
              <a:t> </a:t>
            </a:r>
            <a:r>
              <a:rPr lang="en-US" sz="2400" i="1" u="sng" dirty="0" err="1">
                <a:solidFill>
                  <a:srgbClr val="FF0080"/>
                </a:solidFill>
                <a:latin typeface="Times New Roman" panose="02020603050405020304" pitchFamily="18" charset="0"/>
                <a:cs typeface="Times New Roman" panose="02020603050405020304" pitchFamily="18" charset="0"/>
              </a:rPr>
              <a:t>thông</a:t>
            </a:r>
            <a:r>
              <a:rPr lang="en-US" sz="2400" i="1" u="sng" dirty="0">
                <a:solidFill>
                  <a:srgbClr val="FF0080"/>
                </a:solidFill>
                <a:latin typeface="Times New Roman" panose="02020603050405020304" pitchFamily="18" charset="0"/>
                <a:cs typeface="Times New Roman" panose="02020603050405020304" pitchFamily="18" charset="0"/>
              </a:rPr>
              <a:t> </a:t>
            </a:r>
            <a:r>
              <a:rPr lang="en-US" sz="2400" i="1" u="sng" dirty="0" err="1">
                <a:solidFill>
                  <a:srgbClr val="FF0080"/>
                </a:solidFill>
                <a:latin typeface="Times New Roman" panose="02020603050405020304" pitchFamily="18" charset="0"/>
                <a:cs typeface="Times New Roman" panose="02020603050405020304" pitchFamily="18" charset="0"/>
              </a:rPr>
              <a:t>quan</a:t>
            </a:r>
            <a:r>
              <a:rPr lang="en-US" sz="2400" i="1" u="sng" dirty="0">
                <a:solidFill>
                  <a:srgbClr val="FF0080"/>
                </a:solidFill>
                <a:latin typeface="Times New Roman" panose="02020603050405020304" pitchFamily="18" charset="0"/>
                <a:cs typeface="Times New Roman" panose="02020603050405020304" pitchFamily="18" charset="0"/>
              </a:rPr>
              <a:t>)</a:t>
            </a:r>
            <a:r>
              <a:rPr lang="en-US" sz="2400" dirty="0">
                <a:solidFill>
                  <a:srgbClr val="FF0080"/>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doanh</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nghiệp</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tiến</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hành</a:t>
            </a:r>
            <a:r>
              <a:rPr lang="en-US" sz="2400" dirty="0">
                <a:solidFill>
                  <a:srgbClr val="191919"/>
                </a:solidFill>
                <a:latin typeface="Times New Roman" panose="02020603050405020304" pitchFamily="18" charset="0"/>
                <a:cs typeface="Times New Roman" panose="02020603050405020304" pitchFamily="18" charset="0"/>
              </a:rPr>
              <a:t> </a:t>
            </a:r>
            <a:r>
              <a:rPr lang="en-US" sz="2400" b="1" i="1" dirty="0" err="1">
                <a:solidFill>
                  <a:srgbClr val="191919"/>
                </a:solidFill>
                <a:latin typeface="Times New Roman" panose="02020603050405020304" pitchFamily="18" charset="0"/>
                <a:cs typeface="Times New Roman" panose="02020603050405020304" pitchFamily="18" charset="0"/>
              </a:rPr>
              <a:t>lập</a:t>
            </a:r>
            <a:r>
              <a:rPr lang="en-US" sz="2400" b="1" i="1" dirty="0">
                <a:solidFill>
                  <a:srgbClr val="191919"/>
                </a:solidFill>
                <a:latin typeface="Times New Roman" panose="02020603050405020304" pitchFamily="18" charset="0"/>
                <a:cs typeface="Times New Roman" panose="02020603050405020304" pitchFamily="18" charset="0"/>
              </a:rPr>
              <a:t> </a:t>
            </a:r>
            <a:r>
              <a:rPr lang="en-US" sz="2400" b="1" i="1" dirty="0" err="1">
                <a:solidFill>
                  <a:srgbClr val="191919"/>
                </a:solidFill>
                <a:latin typeface="Times New Roman" panose="02020603050405020304" pitchFamily="18" charset="0"/>
                <a:cs typeface="Times New Roman" panose="02020603050405020304" pitchFamily="18" charset="0"/>
              </a:rPr>
              <a:t>hóa</a:t>
            </a:r>
            <a:r>
              <a:rPr lang="en-US" sz="2400" b="1" i="1" dirty="0">
                <a:solidFill>
                  <a:srgbClr val="191919"/>
                </a:solidFill>
                <a:latin typeface="Times New Roman" panose="02020603050405020304" pitchFamily="18" charset="0"/>
                <a:cs typeface="Times New Roman" panose="02020603050405020304" pitchFamily="18" charset="0"/>
              </a:rPr>
              <a:t> </a:t>
            </a:r>
            <a:r>
              <a:rPr lang="en-US" sz="2400" b="1" i="1" dirty="0" err="1">
                <a:solidFill>
                  <a:srgbClr val="191919"/>
                </a:solidFill>
                <a:latin typeface="Times New Roman" panose="02020603050405020304" pitchFamily="18" charset="0"/>
                <a:cs typeface="Times New Roman" panose="02020603050405020304" pitchFamily="18" charset="0"/>
              </a:rPr>
              <a:t>đơn</a:t>
            </a:r>
            <a:r>
              <a:rPr lang="en-US" sz="2400" b="1" i="1" dirty="0">
                <a:solidFill>
                  <a:srgbClr val="191919"/>
                </a:solidFill>
                <a:latin typeface="Times New Roman" panose="02020603050405020304" pitchFamily="18" charset="0"/>
                <a:cs typeface="Times New Roman" panose="02020603050405020304" pitchFamily="18" charset="0"/>
              </a:rPr>
              <a:t> GTGT,</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căn</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cứ</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vào</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đó</a:t>
            </a:r>
            <a:r>
              <a:rPr lang="en-US" sz="2400" dirty="0">
                <a:solidFill>
                  <a:srgbClr val="191919"/>
                </a:solidFill>
                <a:latin typeface="Times New Roman" panose="02020603050405020304" pitchFamily="18" charset="0"/>
                <a:cs typeface="Times New Roman" panose="02020603050405020304" pitchFamily="18" charset="0"/>
              </a:rPr>
              <a:t> </a:t>
            </a:r>
            <a:r>
              <a:rPr lang="en-US" sz="2400" b="1" i="1" dirty="0" err="1">
                <a:solidFill>
                  <a:srgbClr val="191919"/>
                </a:solidFill>
                <a:latin typeface="Times New Roman" panose="02020603050405020304" pitchFamily="18" charset="0"/>
                <a:cs typeface="Times New Roman" panose="02020603050405020304" pitchFamily="18" charset="0"/>
              </a:rPr>
              <a:t>ghi</a:t>
            </a:r>
            <a:r>
              <a:rPr lang="en-US" sz="2400" b="1" i="1" dirty="0">
                <a:solidFill>
                  <a:srgbClr val="191919"/>
                </a:solidFill>
                <a:latin typeface="Times New Roman" panose="02020603050405020304" pitchFamily="18" charset="0"/>
                <a:cs typeface="Times New Roman" panose="02020603050405020304" pitchFamily="18" charset="0"/>
              </a:rPr>
              <a:t> </a:t>
            </a:r>
            <a:r>
              <a:rPr lang="en-US" sz="2400" b="1" i="1" dirty="0" err="1">
                <a:solidFill>
                  <a:srgbClr val="191919"/>
                </a:solidFill>
                <a:latin typeface="Times New Roman" panose="02020603050405020304" pitchFamily="18" charset="0"/>
                <a:cs typeface="Times New Roman" panose="02020603050405020304" pitchFamily="18" charset="0"/>
              </a:rPr>
              <a:t>nhận</a:t>
            </a:r>
            <a:r>
              <a:rPr lang="en-US" sz="2400" b="1" i="1" dirty="0">
                <a:solidFill>
                  <a:srgbClr val="191919"/>
                </a:solidFill>
                <a:latin typeface="Times New Roman" panose="02020603050405020304" pitchFamily="18" charset="0"/>
                <a:cs typeface="Times New Roman" panose="02020603050405020304" pitchFamily="18" charset="0"/>
              </a:rPr>
              <a:t> </a:t>
            </a:r>
            <a:r>
              <a:rPr lang="en-US" sz="2400" b="1" i="1" dirty="0" err="1">
                <a:solidFill>
                  <a:srgbClr val="191919"/>
                </a:solidFill>
                <a:latin typeface="Times New Roman" panose="02020603050405020304" pitchFamily="18" charset="0"/>
                <a:cs typeface="Times New Roman" panose="02020603050405020304" pitchFamily="18" charset="0"/>
              </a:rPr>
              <a:t>doanh</a:t>
            </a:r>
            <a:r>
              <a:rPr lang="en-US" sz="2400" b="1" i="1" dirty="0">
                <a:solidFill>
                  <a:srgbClr val="191919"/>
                </a:solidFill>
                <a:latin typeface="Times New Roman" panose="02020603050405020304" pitchFamily="18" charset="0"/>
                <a:cs typeface="Times New Roman" panose="02020603050405020304" pitchFamily="18" charset="0"/>
              </a:rPr>
              <a:t> </a:t>
            </a:r>
            <a:r>
              <a:rPr lang="en-US" sz="2400" b="1" i="1" dirty="0" err="1">
                <a:solidFill>
                  <a:srgbClr val="191919"/>
                </a:solidFill>
                <a:latin typeface="Times New Roman" panose="02020603050405020304" pitchFamily="18" charset="0"/>
                <a:cs typeface="Times New Roman" panose="02020603050405020304" pitchFamily="18" charset="0"/>
              </a:rPr>
              <a:t>thu</a:t>
            </a:r>
            <a:r>
              <a:rPr lang="en-US" sz="2400" b="1" i="1" dirty="0">
                <a:solidFill>
                  <a:srgbClr val="191919"/>
                </a:solidFill>
                <a:latin typeface="Times New Roman" panose="02020603050405020304" pitchFamily="18" charset="0"/>
                <a:cs typeface="Times New Roman" panose="02020603050405020304" pitchFamily="18" charset="0"/>
              </a:rPr>
              <a:t> </a:t>
            </a:r>
            <a:r>
              <a:rPr lang="en-US" sz="2400" b="1" i="1" dirty="0" err="1">
                <a:solidFill>
                  <a:srgbClr val="191919"/>
                </a:solidFill>
                <a:latin typeface="Times New Roman" panose="02020603050405020304" pitchFamily="18" charset="0"/>
                <a:cs typeface="Times New Roman" panose="02020603050405020304" pitchFamily="18" charset="0"/>
              </a:rPr>
              <a:t>và</a:t>
            </a:r>
            <a:r>
              <a:rPr lang="en-US" sz="2400" b="1" i="1" dirty="0">
                <a:solidFill>
                  <a:srgbClr val="191919"/>
                </a:solidFill>
                <a:latin typeface="Times New Roman" panose="02020603050405020304" pitchFamily="18" charset="0"/>
                <a:cs typeface="Times New Roman" panose="02020603050405020304" pitchFamily="18" charset="0"/>
              </a:rPr>
              <a:t> </a:t>
            </a:r>
            <a:r>
              <a:rPr lang="en-US" sz="2400" b="1" i="1" dirty="0" err="1">
                <a:solidFill>
                  <a:srgbClr val="191919"/>
                </a:solidFill>
                <a:latin typeface="Times New Roman" panose="02020603050405020304" pitchFamily="18" charset="0"/>
                <a:cs typeface="Times New Roman" panose="02020603050405020304" pitchFamily="18" charset="0"/>
              </a:rPr>
              <a:t>giá</a:t>
            </a:r>
            <a:r>
              <a:rPr lang="en-US" sz="2400" b="1" i="1" dirty="0">
                <a:solidFill>
                  <a:srgbClr val="191919"/>
                </a:solidFill>
                <a:latin typeface="Times New Roman" panose="02020603050405020304" pitchFamily="18" charset="0"/>
                <a:cs typeface="Times New Roman" panose="02020603050405020304" pitchFamily="18" charset="0"/>
              </a:rPr>
              <a:t> </a:t>
            </a:r>
            <a:r>
              <a:rPr lang="en-US" sz="2400" b="1" i="1" dirty="0" err="1">
                <a:solidFill>
                  <a:srgbClr val="191919"/>
                </a:solidFill>
                <a:latin typeface="Times New Roman" panose="02020603050405020304" pitchFamily="18" charset="0"/>
                <a:cs typeface="Times New Roman" panose="02020603050405020304" pitchFamily="18" charset="0"/>
              </a:rPr>
              <a:t>vốn</a:t>
            </a:r>
            <a:r>
              <a:rPr lang="en-US" sz="2400" dirty="0">
                <a:solidFill>
                  <a:srgbClr val="191919"/>
                </a:solidFill>
                <a:latin typeface="Times New Roman" panose="02020603050405020304" pitchFamily="18" charset="0"/>
                <a:cs typeface="Times New Roman" panose="02020603050405020304" pitchFamily="18" charset="0"/>
              </a:rPr>
              <a:t>.</a:t>
            </a:r>
          </a:p>
          <a:p>
            <a:pPr algn="just">
              <a:spcBef>
                <a:spcPts val="213"/>
              </a:spcBef>
              <a:defRPr/>
            </a:pPr>
            <a:r>
              <a:rPr lang="en-US" sz="2400" dirty="0">
                <a:solidFill>
                  <a:srgbClr val="191919"/>
                </a:solidFill>
                <a:latin typeface="Times New Roman" panose="02020603050405020304" pitchFamily="18" charset="0"/>
                <a:cs typeface="Times New Roman" panose="02020603050405020304" pitchFamily="18" charset="0"/>
              </a:rPr>
              <a:t> </a:t>
            </a:r>
          </a:p>
          <a:p>
            <a:pPr>
              <a:spcBef>
                <a:spcPts val="213"/>
              </a:spcBef>
              <a:defRPr/>
            </a:pPr>
            <a:r>
              <a:rPr lang="en-US" sz="2400" dirty="0" err="1">
                <a:solidFill>
                  <a:srgbClr val="191919"/>
                </a:solidFill>
                <a:latin typeface="Times New Roman" panose="02020603050405020304" pitchFamily="18" charset="0"/>
                <a:cs typeface="Times New Roman" panose="02020603050405020304" pitchFamily="18" charset="0"/>
              </a:rPr>
              <a:t>Nợ</a:t>
            </a:r>
            <a:r>
              <a:rPr lang="en-US" sz="2400" dirty="0">
                <a:solidFill>
                  <a:srgbClr val="191919"/>
                </a:solidFill>
                <a:latin typeface="Times New Roman" panose="02020603050405020304" pitchFamily="18" charset="0"/>
                <a:cs typeface="Times New Roman" panose="02020603050405020304" pitchFamily="18" charset="0"/>
              </a:rPr>
              <a:t> TK 632: </a:t>
            </a:r>
            <a:r>
              <a:rPr lang="en-US" sz="2400" dirty="0" err="1">
                <a:solidFill>
                  <a:srgbClr val="191919"/>
                </a:solidFill>
                <a:latin typeface="Times New Roman" panose="02020603050405020304" pitchFamily="18" charset="0"/>
                <a:cs typeface="Times New Roman" panose="02020603050405020304" pitchFamily="18" charset="0"/>
              </a:rPr>
              <a:t>Giá</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vốn</a:t>
            </a:r>
            <a:r>
              <a:rPr lang="en-US" sz="2400" dirty="0">
                <a:solidFill>
                  <a:srgbClr val="191919"/>
                </a:solidFill>
                <a:latin typeface="Times New Roman" panose="02020603050405020304" pitchFamily="18" charset="0"/>
                <a:cs typeface="Times New Roman" panose="02020603050405020304" pitchFamily="18" charset="0"/>
              </a:rPr>
              <a:t> </a:t>
            </a:r>
          </a:p>
          <a:p>
            <a:pPr>
              <a:spcBef>
                <a:spcPts val="213"/>
              </a:spcBef>
              <a:spcAft>
                <a:spcPts val="1200"/>
              </a:spcAft>
              <a:defRPr/>
            </a:pP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Có</a:t>
            </a:r>
            <a:r>
              <a:rPr lang="en-US" sz="2400" dirty="0">
                <a:solidFill>
                  <a:srgbClr val="191919"/>
                </a:solidFill>
                <a:latin typeface="Times New Roman" panose="02020603050405020304" pitchFamily="18" charset="0"/>
                <a:cs typeface="Times New Roman" panose="02020603050405020304" pitchFamily="18" charset="0"/>
              </a:rPr>
              <a:t> TK 157: </a:t>
            </a:r>
            <a:r>
              <a:rPr lang="en-US" sz="2400" dirty="0" err="1">
                <a:solidFill>
                  <a:srgbClr val="191919"/>
                </a:solidFill>
                <a:latin typeface="Times New Roman" panose="02020603050405020304" pitchFamily="18" charset="0"/>
                <a:cs typeface="Times New Roman" panose="02020603050405020304" pitchFamily="18" charset="0"/>
              </a:rPr>
              <a:t>Giá</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vốn</a:t>
            </a:r>
            <a:r>
              <a:rPr lang="en-US" sz="2400" dirty="0">
                <a:solidFill>
                  <a:srgbClr val="191919"/>
                </a:solidFill>
                <a:latin typeface="Times New Roman" panose="02020603050405020304" pitchFamily="18" charset="0"/>
                <a:cs typeface="Times New Roman" panose="02020603050405020304" pitchFamily="18" charset="0"/>
              </a:rPr>
              <a:t> </a:t>
            </a:r>
          </a:p>
          <a:p>
            <a:pPr>
              <a:spcBef>
                <a:spcPts val="213"/>
              </a:spcBef>
              <a:defRPr/>
            </a:pPr>
            <a:r>
              <a:rPr lang="en-US" sz="2400" spc="-60" dirty="0" err="1">
                <a:solidFill>
                  <a:srgbClr val="191919"/>
                </a:solidFill>
                <a:latin typeface="Times New Roman" panose="02020603050405020304" pitchFamily="18" charset="0"/>
                <a:cs typeface="Times New Roman" panose="02020603050405020304" pitchFamily="18" charset="0"/>
              </a:rPr>
              <a:t>Nợ</a:t>
            </a:r>
            <a:r>
              <a:rPr lang="en-US" sz="2400" spc="-60" dirty="0">
                <a:solidFill>
                  <a:srgbClr val="191919"/>
                </a:solidFill>
                <a:latin typeface="Times New Roman" panose="02020603050405020304" pitchFamily="18" charset="0"/>
                <a:cs typeface="Times New Roman" panose="02020603050405020304" pitchFamily="18" charset="0"/>
              </a:rPr>
              <a:t> TK 131: </a:t>
            </a:r>
          </a:p>
          <a:p>
            <a:pPr>
              <a:spcBef>
                <a:spcPts val="213"/>
              </a:spcBef>
              <a:defRPr/>
            </a:pPr>
            <a:r>
              <a:rPr lang="en-US" sz="2400" spc="-60" dirty="0">
                <a:solidFill>
                  <a:srgbClr val="191919"/>
                </a:solidFill>
                <a:latin typeface="Times New Roman" panose="02020603050405020304" pitchFamily="18" charset="0"/>
                <a:cs typeface="Times New Roman" panose="02020603050405020304" pitchFamily="18" charset="0"/>
              </a:rPr>
              <a:t>	</a:t>
            </a:r>
            <a:r>
              <a:rPr lang="en-US" sz="2400" spc="-60" dirty="0" err="1">
                <a:solidFill>
                  <a:srgbClr val="191919"/>
                </a:solidFill>
                <a:latin typeface="Times New Roman" panose="02020603050405020304" pitchFamily="18" charset="0"/>
                <a:cs typeface="Times New Roman" panose="02020603050405020304" pitchFamily="18" charset="0"/>
              </a:rPr>
              <a:t>Có</a:t>
            </a:r>
            <a:r>
              <a:rPr lang="en-US" sz="2400" spc="-60" dirty="0">
                <a:solidFill>
                  <a:srgbClr val="191919"/>
                </a:solidFill>
                <a:latin typeface="Times New Roman" panose="02020603050405020304" pitchFamily="18" charset="0"/>
                <a:cs typeface="Times New Roman" panose="02020603050405020304" pitchFamily="18" charset="0"/>
              </a:rPr>
              <a:t> TK 511:</a:t>
            </a:r>
            <a:endParaRPr lang="en-US" sz="2400" spc="5" dirty="0">
              <a:solidFill>
                <a:srgbClr val="191919"/>
              </a:solidFill>
              <a:latin typeface="Times New Roman" panose="02020603050405020304" pitchFamily="18" charset="0"/>
              <a:cs typeface="Times New Roman" panose="02020603050405020304" pitchFamily="18" charset="0"/>
            </a:endParaRPr>
          </a:p>
        </p:txBody>
      </p:sp>
      <p:sp>
        <p:nvSpPr>
          <p:cNvPr id="3" name="Rectangle 2"/>
          <p:cNvSpPr/>
          <p:nvPr/>
        </p:nvSpPr>
        <p:spPr>
          <a:xfrm>
            <a:off x="4979989" y="4905375"/>
            <a:ext cx="5051425" cy="769938"/>
          </a:xfrm>
          <a:prstGeom prst="rect">
            <a:avLst/>
          </a:prstGeom>
        </p:spPr>
        <p:txBody>
          <a:bodyPr>
            <a:spAutoFit/>
          </a:bodyPr>
          <a:lstStyle/>
          <a:p>
            <a:pPr>
              <a:spcBef>
                <a:spcPts val="213"/>
              </a:spcBef>
              <a:defRPr/>
            </a:pPr>
            <a:r>
              <a:rPr lang="en-US" sz="2200" spc="-60" dirty="0" err="1">
                <a:solidFill>
                  <a:srgbClr val="191919"/>
                </a:solidFill>
                <a:latin typeface="Times New Roman" panose="02020603050405020304" pitchFamily="18" charset="0"/>
                <a:cs typeface="Times New Roman" panose="02020603050405020304" pitchFamily="18" charset="0"/>
              </a:rPr>
              <a:t>Tỷ</a:t>
            </a:r>
            <a:r>
              <a:rPr lang="en-US" sz="2200" spc="-60" dirty="0">
                <a:solidFill>
                  <a:srgbClr val="191919"/>
                </a:solidFill>
                <a:latin typeface="Times New Roman" panose="02020603050405020304" pitchFamily="18" charset="0"/>
                <a:cs typeface="Times New Roman" panose="02020603050405020304" pitchFamily="18" charset="0"/>
              </a:rPr>
              <a:t> </a:t>
            </a:r>
            <a:r>
              <a:rPr lang="en-US" sz="2200" spc="-60" dirty="0" err="1">
                <a:solidFill>
                  <a:srgbClr val="191919"/>
                </a:solidFill>
                <a:latin typeface="Times New Roman" panose="02020603050405020304" pitchFamily="18" charset="0"/>
                <a:cs typeface="Times New Roman" panose="02020603050405020304" pitchFamily="18" charset="0"/>
              </a:rPr>
              <a:t>giá</a:t>
            </a:r>
            <a:r>
              <a:rPr lang="en-US" sz="2200" spc="-60" dirty="0">
                <a:solidFill>
                  <a:srgbClr val="191919"/>
                </a:solidFill>
                <a:latin typeface="Times New Roman" panose="02020603050405020304" pitchFamily="18" charset="0"/>
                <a:cs typeface="Times New Roman" panose="02020603050405020304" pitchFamily="18" charset="0"/>
              </a:rPr>
              <a:t> </a:t>
            </a:r>
            <a:r>
              <a:rPr lang="en-US" sz="2200" spc="-60" dirty="0" err="1">
                <a:solidFill>
                  <a:srgbClr val="191919"/>
                </a:solidFill>
                <a:latin typeface="Times New Roman" panose="02020603050405020304" pitchFamily="18" charset="0"/>
                <a:cs typeface="Times New Roman" panose="02020603050405020304" pitchFamily="18" charset="0"/>
              </a:rPr>
              <a:t>ghi</a:t>
            </a:r>
            <a:r>
              <a:rPr lang="en-US" sz="2200" spc="-60" dirty="0">
                <a:solidFill>
                  <a:srgbClr val="191919"/>
                </a:solidFill>
                <a:latin typeface="Times New Roman" panose="02020603050405020304" pitchFamily="18" charset="0"/>
                <a:cs typeface="Times New Roman" panose="02020603050405020304" pitchFamily="18" charset="0"/>
              </a:rPr>
              <a:t> </a:t>
            </a:r>
            <a:r>
              <a:rPr lang="en-US" sz="2200" spc="-60" dirty="0" err="1">
                <a:solidFill>
                  <a:srgbClr val="191919"/>
                </a:solidFill>
                <a:latin typeface="Times New Roman" panose="02020603050405020304" pitchFamily="18" charset="0"/>
                <a:cs typeface="Times New Roman" panose="02020603050405020304" pitchFamily="18" charset="0"/>
              </a:rPr>
              <a:t>nhận</a:t>
            </a:r>
            <a:r>
              <a:rPr lang="en-US" sz="2200" spc="-60" dirty="0">
                <a:solidFill>
                  <a:srgbClr val="191919"/>
                </a:solidFill>
                <a:latin typeface="Times New Roman" panose="02020603050405020304" pitchFamily="18" charset="0"/>
                <a:cs typeface="Times New Roman" panose="02020603050405020304" pitchFamily="18" charset="0"/>
              </a:rPr>
              <a:t> </a:t>
            </a:r>
            <a:r>
              <a:rPr lang="en-US" sz="2200" spc="-60" dirty="0" err="1">
                <a:solidFill>
                  <a:srgbClr val="191919"/>
                </a:solidFill>
                <a:latin typeface="Times New Roman" panose="02020603050405020304" pitchFamily="18" charset="0"/>
                <a:cs typeface="Times New Roman" panose="02020603050405020304" pitchFamily="18" charset="0"/>
              </a:rPr>
              <a:t>tùy</a:t>
            </a:r>
            <a:r>
              <a:rPr lang="en-US" sz="2200" spc="-60" dirty="0">
                <a:solidFill>
                  <a:srgbClr val="191919"/>
                </a:solidFill>
                <a:latin typeface="Times New Roman" panose="02020603050405020304" pitchFamily="18" charset="0"/>
                <a:cs typeface="Times New Roman" panose="02020603050405020304" pitchFamily="18" charset="0"/>
              </a:rPr>
              <a:t> </a:t>
            </a:r>
            <a:r>
              <a:rPr lang="en-US" sz="2200" spc="-60" dirty="0" err="1">
                <a:solidFill>
                  <a:srgbClr val="191919"/>
                </a:solidFill>
                <a:latin typeface="Times New Roman" panose="02020603050405020304" pitchFamily="18" charset="0"/>
                <a:cs typeface="Times New Roman" panose="02020603050405020304" pitchFamily="18" charset="0"/>
              </a:rPr>
              <a:t>theo</a:t>
            </a:r>
            <a:r>
              <a:rPr lang="en-US" sz="2200" spc="-60" dirty="0">
                <a:solidFill>
                  <a:srgbClr val="191919"/>
                </a:solidFill>
                <a:latin typeface="Times New Roman" panose="02020603050405020304" pitchFamily="18" charset="0"/>
                <a:cs typeface="Times New Roman" panose="02020603050405020304" pitchFamily="18" charset="0"/>
              </a:rPr>
              <a:t> </a:t>
            </a:r>
            <a:r>
              <a:rPr lang="en-US" sz="2200" spc="-60" dirty="0" err="1">
                <a:solidFill>
                  <a:srgbClr val="191919"/>
                </a:solidFill>
                <a:latin typeface="Times New Roman" panose="02020603050405020304" pitchFamily="18" charset="0"/>
                <a:cs typeface="Times New Roman" panose="02020603050405020304" pitchFamily="18" charset="0"/>
              </a:rPr>
              <a:t>các</a:t>
            </a:r>
            <a:r>
              <a:rPr lang="en-US" sz="2200" spc="-60" dirty="0">
                <a:solidFill>
                  <a:srgbClr val="191919"/>
                </a:solidFill>
                <a:latin typeface="Times New Roman" panose="02020603050405020304" pitchFamily="18" charset="0"/>
                <a:cs typeface="Times New Roman" panose="02020603050405020304" pitchFamily="18" charset="0"/>
              </a:rPr>
              <a:t> </a:t>
            </a:r>
            <a:r>
              <a:rPr lang="en-US" sz="2200" spc="-60" dirty="0" err="1">
                <a:solidFill>
                  <a:srgbClr val="191919"/>
                </a:solidFill>
                <a:latin typeface="Times New Roman" panose="02020603050405020304" pitchFamily="18" charset="0"/>
                <a:cs typeface="Times New Roman" panose="02020603050405020304" pitchFamily="18" charset="0"/>
              </a:rPr>
              <a:t>trường</a:t>
            </a:r>
            <a:r>
              <a:rPr lang="en-US" sz="2200" spc="-60" dirty="0">
                <a:solidFill>
                  <a:srgbClr val="191919"/>
                </a:solidFill>
                <a:latin typeface="Times New Roman" panose="02020603050405020304" pitchFamily="18" charset="0"/>
                <a:cs typeface="Times New Roman" panose="02020603050405020304" pitchFamily="18" charset="0"/>
              </a:rPr>
              <a:t> </a:t>
            </a:r>
            <a:r>
              <a:rPr lang="en-US" sz="2200" spc="-60" dirty="0" err="1">
                <a:solidFill>
                  <a:srgbClr val="191919"/>
                </a:solidFill>
                <a:latin typeface="Times New Roman" panose="02020603050405020304" pitchFamily="18" charset="0"/>
                <a:cs typeface="Times New Roman" panose="02020603050405020304" pitchFamily="18" charset="0"/>
              </a:rPr>
              <a:t>hợp</a:t>
            </a:r>
            <a:r>
              <a:rPr lang="en-US" sz="2200" spc="-60" dirty="0">
                <a:solidFill>
                  <a:srgbClr val="191919"/>
                </a:solidFill>
                <a:latin typeface="Times New Roman" panose="02020603050405020304" pitchFamily="18" charset="0"/>
                <a:cs typeface="Times New Roman" panose="02020603050405020304" pitchFamily="18" charset="0"/>
              </a:rPr>
              <a:t> KH </a:t>
            </a:r>
            <a:r>
              <a:rPr lang="en-US" sz="2200" spc="-60" dirty="0" err="1">
                <a:solidFill>
                  <a:srgbClr val="191919"/>
                </a:solidFill>
                <a:latin typeface="Times New Roman" panose="02020603050405020304" pitchFamily="18" charset="0"/>
                <a:cs typeface="Times New Roman" panose="02020603050405020304" pitchFamily="18" charset="0"/>
              </a:rPr>
              <a:t>thanh</a:t>
            </a:r>
            <a:r>
              <a:rPr lang="en-US" sz="2200" spc="-60" dirty="0">
                <a:solidFill>
                  <a:srgbClr val="191919"/>
                </a:solidFill>
                <a:latin typeface="Times New Roman" panose="02020603050405020304" pitchFamily="18" charset="0"/>
                <a:cs typeface="Times New Roman" panose="02020603050405020304" pitchFamily="18" charset="0"/>
              </a:rPr>
              <a:t> </a:t>
            </a:r>
            <a:r>
              <a:rPr lang="en-US" sz="2200" spc="-60" dirty="0" err="1">
                <a:solidFill>
                  <a:srgbClr val="191919"/>
                </a:solidFill>
                <a:latin typeface="Times New Roman" panose="02020603050405020304" pitchFamily="18" charset="0"/>
                <a:cs typeface="Times New Roman" panose="02020603050405020304" pitchFamily="18" charset="0"/>
              </a:rPr>
              <a:t>toán</a:t>
            </a:r>
            <a:r>
              <a:rPr lang="en-US" sz="2200" spc="-60" dirty="0">
                <a:solidFill>
                  <a:srgbClr val="191919"/>
                </a:solidFill>
                <a:latin typeface="Times New Roman" panose="02020603050405020304" pitchFamily="18" charset="0"/>
                <a:cs typeface="Times New Roman" panose="02020603050405020304" pitchFamily="18" charset="0"/>
              </a:rPr>
              <a:t> </a:t>
            </a:r>
            <a:r>
              <a:rPr lang="en-US" sz="2200" spc="-60" dirty="0" err="1">
                <a:solidFill>
                  <a:srgbClr val="191919"/>
                </a:solidFill>
                <a:latin typeface="Times New Roman" panose="02020603050405020304" pitchFamily="18" charset="0"/>
                <a:cs typeface="Times New Roman" panose="02020603050405020304" pitchFamily="18" charset="0"/>
              </a:rPr>
              <a:t>công</a:t>
            </a:r>
            <a:r>
              <a:rPr lang="en-US" sz="2200" spc="-60" dirty="0">
                <a:solidFill>
                  <a:srgbClr val="191919"/>
                </a:solidFill>
                <a:latin typeface="Times New Roman" panose="02020603050405020304" pitchFamily="18" charset="0"/>
                <a:cs typeface="Times New Roman" panose="02020603050405020304" pitchFamily="18" charset="0"/>
              </a:rPr>
              <a:t> </a:t>
            </a:r>
            <a:r>
              <a:rPr lang="en-US" sz="2200" spc="-60" dirty="0" err="1">
                <a:solidFill>
                  <a:srgbClr val="191919"/>
                </a:solidFill>
                <a:latin typeface="Times New Roman" panose="02020603050405020304" pitchFamily="18" charset="0"/>
                <a:cs typeface="Times New Roman" panose="02020603050405020304" pitchFamily="18" charset="0"/>
              </a:rPr>
              <a:t>nợ</a:t>
            </a:r>
            <a:endParaRPr lang="en-US" sz="2200" spc="-60" dirty="0">
              <a:solidFill>
                <a:srgbClr val="191919"/>
              </a:solidFill>
              <a:latin typeface="Times New Roman" panose="02020603050405020304" pitchFamily="18" charset="0"/>
              <a:cs typeface="Times New Roman" panose="02020603050405020304" pitchFamily="18" charset="0"/>
            </a:endParaRPr>
          </a:p>
        </p:txBody>
      </p:sp>
      <p:cxnSp>
        <p:nvCxnSpPr>
          <p:cNvPr id="6" name="Straight Connector 5"/>
          <p:cNvCxnSpPr/>
          <p:nvPr/>
        </p:nvCxnSpPr>
        <p:spPr>
          <a:xfrm>
            <a:off x="4835525" y="5013325"/>
            <a:ext cx="0" cy="539750"/>
          </a:xfrm>
          <a:prstGeom prst="line">
            <a:avLst/>
          </a:prstGeom>
          <a:ln w="127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422586403"/>
      </p:ext>
    </p:extLst>
  </p:cSld>
  <p:clrMapOvr>
    <a:masterClrMapping/>
  </p:clrMapOvr>
  <p:transition spd="slow">
    <p:push dir="u"/>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863976" y="638175"/>
            <a:ext cx="6183313" cy="522288"/>
          </a:xfrm>
          <a:prstGeom prst="rect">
            <a:avLst/>
          </a:prstGeom>
        </p:spPr>
        <p:txBody>
          <a:bodyPr wrap="none">
            <a:spAutoFit/>
          </a:bodyPr>
          <a:lstStyle/>
          <a:p>
            <a:pPr>
              <a:defRPr/>
            </a:pPr>
            <a:r>
              <a:rPr lang="en-US" sz="2800" b="1" spc="15" dirty="0">
                <a:solidFill>
                  <a:srgbClr val="FF0000"/>
                </a:solidFill>
                <a:latin typeface="Times New Roman" panose="02020603050405020304" pitchFamily="18" charset="0"/>
                <a:cs typeface="Times New Roman" panose="02020603050405020304" pitchFamily="18" charset="0"/>
              </a:rPr>
              <a:t>KẾ TOÁN XUẤT KHẨU TRỰC TIẾP</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3" name="Rectangle 2"/>
          <p:cNvSpPr/>
          <p:nvPr/>
        </p:nvSpPr>
        <p:spPr>
          <a:xfrm>
            <a:off x="2351088" y="1160463"/>
            <a:ext cx="7696200" cy="5175250"/>
          </a:xfrm>
          <a:prstGeom prst="rect">
            <a:avLst/>
          </a:prstGeom>
        </p:spPr>
        <p:txBody>
          <a:bodyPr>
            <a:spAutoFit/>
          </a:bodyPr>
          <a:lstStyle/>
          <a:p>
            <a:pPr algn="just">
              <a:spcBef>
                <a:spcPts val="213"/>
              </a:spcBef>
              <a:defRPr/>
            </a:pPr>
            <a:r>
              <a:rPr lang="en-US" sz="2400" b="1" dirty="0">
                <a:solidFill>
                  <a:srgbClr val="0000FF"/>
                </a:solidFill>
                <a:latin typeface="Times New Roman" panose="02020603050405020304" pitchFamily="18" charset="0"/>
                <a:cs typeface="Times New Roman" panose="02020603050405020304" pitchFamily="18" charset="0"/>
              </a:rPr>
              <a:t>3. </a:t>
            </a:r>
            <a:r>
              <a:rPr lang="en-US" sz="2400" b="1" dirty="0" err="1">
                <a:solidFill>
                  <a:srgbClr val="0000FF"/>
                </a:solidFill>
                <a:latin typeface="Times New Roman" panose="02020603050405020304" pitchFamily="18" charset="0"/>
                <a:cs typeface="Times New Roman" panose="02020603050405020304" pitchFamily="18" charset="0"/>
              </a:rPr>
              <a:t>Các</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loại</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thuế</a:t>
            </a:r>
            <a:r>
              <a:rPr lang="en-US" sz="2400" b="1" dirty="0">
                <a:solidFill>
                  <a:srgbClr val="0000FF"/>
                </a:solidFill>
                <a:latin typeface="Times New Roman" panose="02020603050405020304" pitchFamily="18" charset="0"/>
                <a:cs typeface="Times New Roman" panose="02020603050405020304" pitchFamily="18" charset="0"/>
              </a:rPr>
              <a:t>, chi </a:t>
            </a:r>
            <a:r>
              <a:rPr lang="en-US" sz="2400" b="1" dirty="0" err="1">
                <a:solidFill>
                  <a:srgbClr val="0000FF"/>
                </a:solidFill>
                <a:latin typeface="Times New Roman" panose="02020603050405020304" pitchFamily="18" charset="0"/>
                <a:cs typeface="Times New Roman" panose="02020603050405020304" pitchFamily="18" charset="0"/>
              </a:rPr>
              <a:t>phí</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liên</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quan</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đến</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hàng</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xuất</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khẩu</a:t>
            </a:r>
            <a:endParaRPr lang="en-US" sz="2400" b="1" dirty="0">
              <a:solidFill>
                <a:srgbClr val="0000FF"/>
              </a:solidFill>
              <a:latin typeface="Times New Roman" panose="02020603050405020304" pitchFamily="18" charset="0"/>
              <a:cs typeface="Times New Roman" panose="02020603050405020304" pitchFamily="18" charset="0"/>
            </a:endParaRPr>
          </a:p>
          <a:p>
            <a:pPr algn="just">
              <a:spcBef>
                <a:spcPts val="213"/>
              </a:spcBef>
              <a:defRPr/>
            </a:pPr>
            <a:r>
              <a:rPr lang="en-US" sz="2400" b="1" spc="-50" dirty="0">
                <a:solidFill>
                  <a:srgbClr val="0070C0"/>
                </a:solidFill>
                <a:latin typeface="Times New Roman" panose="02020603050405020304" pitchFamily="18" charset="0"/>
                <a:cs typeface="Times New Roman" panose="02020603050405020304" pitchFamily="18" charset="0"/>
              </a:rPr>
              <a:t>+ </a:t>
            </a:r>
            <a:r>
              <a:rPr lang="en-US" sz="2400" b="1" spc="-50" dirty="0" err="1">
                <a:solidFill>
                  <a:srgbClr val="0070C0"/>
                </a:solidFill>
                <a:latin typeface="Times New Roman" panose="02020603050405020304" pitchFamily="18" charset="0"/>
                <a:cs typeface="Times New Roman" panose="02020603050405020304" pitchFamily="18" charset="0"/>
              </a:rPr>
              <a:t>Phản</a:t>
            </a:r>
            <a:r>
              <a:rPr lang="en-US" sz="2400" b="1" spc="-50" dirty="0">
                <a:solidFill>
                  <a:srgbClr val="0070C0"/>
                </a:solidFill>
                <a:latin typeface="Times New Roman" panose="02020603050405020304" pitchFamily="18" charset="0"/>
                <a:cs typeface="Times New Roman" panose="02020603050405020304" pitchFamily="18" charset="0"/>
              </a:rPr>
              <a:t> </a:t>
            </a:r>
            <a:r>
              <a:rPr lang="en-US" sz="2400" b="1" spc="-50" dirty="0" err="1">
                <a:solidFill>
                  <a:srgbClr val="0070C0"/>
                </a:solidFill>
                <a:latin typeface="Times New Roman" panose="02020603050405020304" pitchFamily="18" charset="0"/>
                <a:cs typeface="Times New Roman" panose="02020603050405020304" pitchFamily="18" charset="0"/>
              </a:rPr>
              <a:t>ánh</a:t>
            </a:r>
            <a:r>
              <a:rPr lang="en-US" sz="2400" b="1" spc="-50" dirty="0">
                <a:solidFill>
                  <a:srgbClr val="0070C0"/>
                </a:solidFill>
                <a:latin typeface="Times New Roman" panose="02020603050405020304" pitchFamily="18" charset="0"/>
                <a:cs typeface="Times New Roman" panose="02020603050405020304" pitchFamily="18" charset="0"/>
              </a:rPr>
              <a:t> </a:t>
            </a:r>
            <a:r>
              <a:rPr lang="en-US" sz="2400" b="1" spc="-50" dirty="0" err="1">
                <a:solidFill>
                  <a:srgbClr val="0070C0"/>
                </a:solidFill>
                <a:latin typeface="Times New Roman" panose="02020603050405020304" pitchFamily="18" charset="0"/>
                <a:cs typeface="Times New Roman" panose="02020603050405020304" pitchFamily="18" charset="0"/>
              </a:rPr>
              <a:t>thuế</a:t>
            </a:r>
            <a:r>
              <a:rPr lang="en-US" sz="2400" b="1" spc="-50" dirty="0">
                <a:solidFill>
                  <a:srgbClr val="0070C0"/>
                </a:solidFill>
                <a:latin typeface="Times New Roman" panose="02020603050405020304" pitchFamily="18" charset="0"/>
                <a:cs typeface="Times New Roman" panose="02020603050405020304" pitchFamily="18" charset="0"/>
              </a:rPr>
              <a:t> </a:t>
            </a:r>
            <a:r>
              <a:rPr lang="en-US" sz="2400" b="1" spc="-50" dirty="0" err="1">
                <a:solidFill>
                  <a:srgbClr val="0070C0"/>
                </a:solidFill>
                <a:latin typeface="Times New Roman" panose="02020603050405020304" pitchFamily="18" charset="0"/>
                <a:cs typeface="Times New Roman" panose="02020603050405020304" pitchFamily="18" charset="0"/>
              </a:rPr>
              <a:t>Xuất</a:t>
            </a:r>
            <a:r>
              <a:rPr lang="en-US" sz="2400" b="1" spc="-50" dirty="0">
                <a:solidFill>
                  <a:srgbClr val="0070C0"/>
                </a:solidFill>
                <a:latin typeface="Times New Roman" panose="02020603050405020304" pitchFamily="18" charset="0"/>
                <a:cs typeface="Times New Roman" panose="02020603050405020304" pitchFamily="18" charset="0"/>
              </a:rPr>
              <a:t> </a:t>
            </a:r>
            <a:r>
              <a:rPr lang="en-US" sz="2400" b="1" spc="-50" dirty="0" err="1">
                <a:solidFill>
                  <a:srgbClr val="0070C0"/>
                </a:solidFill>
                <a:latin typeface="Times New Roman" panose="02020603050405020304" pitchFamily="18" charset="0"/>
                <a:cs typeface="Times New Roman" panose="02020603050405020304" pitchFamily="18" charset="0"/>
              </a:rPr>
              <a:t>khẩu</a:t>
            </a:r>
            <a:r>
              <a:rPr lang="en-US" sz="2400" b="1" spc="-50" dirty="0">
                <a:solidFill>
                  <a:srgbClr val="0070C0"/>
                </a:solidFill>
                <a:latin typeface="Times New Roman" panose="02020603050405020304" pitchFamily="18" charset="0"/>
                <a:cs typeface="Times New Roman" panose="02020603050405020304" pitchFamily="18" charset="0"/>
              </a:rPr>
              <a:t>:</a:t>
            </a:r>
          </a:p>
          <a:p>
            <a:pPr>
              <a:spcBef>
                <a:spcPts val="213"/>
              </a:spcBef>
              <a:defRPr/>
            </a:pPr>
            <a:r>
              <a:rPr lang="en-US" sz="2400" i="1" u="sng" dirty="0">
                <a:solidFill>
                  <a:srgbClr val="FF0080"/>
                </a:solidFill>
                <a:latin typeface="Times New Roman" panose="02020603050405020304" pitchFamily="18" charset="0"/>
                <a:cs typeface="Times New Roman" panose="02020603050405020304" pitchFamily="18" charset="0"/>
              </a:rPr>
              <a:t>TH1:</a:t>
            </a:r>
            <a:r>
              <a:rPr lang="en-US" sz="2400" i="1" dirty="0">
                <a:solidFill>
                  <a:srgbClr val="191919"/>
                </a:solidFill>
                <a:latin typeface="Times New Roman" panose="02020603050405020304" pitchFamily="18" charset="0"/>
                <a:cs typeface="Times New Roman" panose="02020603050405020304" pitchFamily="18" charset="0"/>
              </a:rPr>
              <a:t> </a:t>
            </a:r>
            <a:r>
              <a:rPr lang="en-US" sz="2400" i="1" dirty="0" err="1">
                <a:solidFill>
                  <a:srgbClr val="191919"/>
                </a:solidFill>
                <a:latin typeface="Times New Roman" panose="02020603050405020304" pitchFamily="18" charset="0"/>
                <a:cs typeface="Times New Roman" panose="02020603050405020304" pitchFamily="18" charset="0"/>
              </a:rPr>
              <a:t>Tách</a:t>
            </a:r>
            <a:r>
              <a:rPr lang="en-US" sz="2400" i="1" dirty="0">
                <a:solidFill>
                  <a:srgbClr val="191919"/>
                </a:solidFill>
                <a:latin typeface="Times New Roman" panose="02020603050405020304" pitchFamily="18" charset="0"/>
                <a:cs typeface="Times New Roman" panose="02020603050405020304" pitchFamily="18" charset="0"/>
              </a:rPr>
              <a:t> </a:t>
            </a:r>
            <a:r>
              <a:rPr lang="en-US" sz="2400" i="1" dirty="0" err="1">
                <a:solidFill>
                  <a:srgbClr val="191919"/>
                </a:solidFill>
                <a:latin typeface="Times New Roman" panose="02020603050405020304" pitchFamily="18" charset="0"/>
                <a:cs typeface="Times New Roman" panose="02020603050405020304" pitchFamily="18" charset="0"/>
              </a:rPr>
              <a:t>ngay</a:t>
            </a:r>
            <a:r>
              <a:rPr lang="en-US" sz="2400" i="1" dirty="0">
                <a:solidFill>
                  <a:srgbClr val="191919"/>
                </a:solidFill>
                <a:latin typeface="Times New Roman" panose="02020603050405020304" pitchFamily="18" charset="0"/>
                <a:cs typeface="Times New Roman" panose="02020603050405020304" pitchFamily="18" charset="0"/>
              </a:rPr>
              <a:t> </a:t>
            </a:r>
            <a:r>
              <a:rPr lang="en-US" sz="2400" i="1" dirty="0" err="1">
                <a:solidFill>
                  <a:srgbClr val="191919"/>
                </a:solidFill>
                <a:latin typeface="Times New Roman" panose="02020603050405020304" pitchFamily="18" charset="0"/>
                <a:cs typeface="Times New Roman" panose="02020603050405020304" pitchFamily="18" charset="0"/>
              </a:rPr>
              <a:t>được</a:t>
            </a:r>
            <a:r>
              <a:rPr lang="en-US" sz="2400" i="1" dirty="0">
                <a:solidFill>
                  <a:srgbClr val="191919"/>
                </a:solidFill>
                <a:latin typeface="Times New Roman" panose="02020603050405020304" pitchFamily="18" charset="0"/>
                <a:cs typeface="Times New Roman" panose="02020603050405020304" pitchFamily="18" charset="0"/>
              </a:rPr>
              <a:t> </a:t>
            </a:r>
            <a:r>
              <a:rPr lang="en-US" sz="2400" i="1" dirty="0" err="1">
                <a:solidFill>
                  <a:srgbClr val="191919"/>
                </a:solidFill>
                <a:latin typeface="Times New Roman" panose="02020603050405020304" pitchFamily="18" charset="0"/>
                <a:cs typeface="Times New Roman" panose="02020603050405020304" pitchFamily="18" charset="0"/>
              </a:rPr>
              <a:t>thuế</a:t>
            </a:r>
            <a:r>
              <a:rPr lang="en-US" sz="2400" i="1" dirty="0">
                <a:solidFill>
                  <a:srgbClr val="191919"/>
                </a:solidFill>
                <a:latin typeface="Times New Roman" panose="02020603050405020304" pitchFamily="18" charset="0"/>
                <a:cs typeface="Times New Roman" panose="02020603050405020304" pitchFamily="18" charset="0"/>
              </a:rPr>
              <a:t> XK </a:t>
            </a:r>
            <a:r>
              <a:rPr lang="en-US" sz="2400" i="1" dirty="0" err="1">
                <a:solidFill>
                  <a:srgbClr val="191919"/>
                </a:solidFill>
                <a:latin typeface="Times New Roman" panose="02020603050405020304" pitchFamily="18" charset="0"/>
                <a:cs typeface="Times New Roman" panose="02020603050405020304" pitchFamily="18" charset="0"/>
              </a:rPr>
              <a:t>khi</a:t>
            </a:r>
            <a:r>
              <a:rPr lang="en-US" sz="2400" i="1" dirty="0">
                <a:solidFill>
                  <a:srgbClr val="191919"/>
                </a:solidFill>
                <a:latin typeface="Times New Roman" panose="02020603050405020304" pitchFamily="18" charset="0"/>
                <a:cs typeface="Times New Roman" panose="02020603050405020304" pitchFamily="18" charset="0"/>
              </a:rPr>
              <a:t> </a:t>
            </a:r>
            <a:r>
              <a:rPr lang="en-US" sz="2400" i="1" dirty="0" err="1">
                <a:solidFill>
                  <a:srgbClr val="191919"/>
                </a:solidFill>
                <a:latin typeface="Times New Roman" panose="02020603050405020304" pitchFamily="18" charset="0"/>
                <a:cs typeface="Times New Roman" panose="02020603050405020304" pitchFamily="18" charset="0"/>
              </a:rPr>
              <a:t>ghi</a:t>
            </a:r>
            <a:r>
              <a:rPr lang="en-US" sz="2400" i="1" dirty="0">
                <a:solidFill>
                  <a:srgbClr val="191919"/>
                </a:solidFill>
                <a:latin typeface="Times New Roman" panose="02020603050405020304" pitchFamily="18" charset="0"/>
                <a:cs typeface="Times New Roman" panose="02020603050405020304" pitchFamily="18" charset="0"/>
              </a:rPr>
              <a:t> </a:t>
            </a:r>
            <a:r>
              <a:rPr lang="en-US" sz="2400" i="1" dirty="0" err="1">
                <a:solidFill>
                  <a:srgbClr val="191919"/>
                </a:solidFill>
                <a:latin typeface="Times New Roman" panose="02020603050405020304" pitchFamily="18" charset="0"/>
                <a:cs typeface="Times New Roman" panose="02020603050405020304" pitchFamily="18" charset="0"/>
              </a:rPr>
              <a:t>nhận</a:t>
            </a:r>
            <a:r>
              <a:rPr lang="en-US" sz="2400" i="1" dirty="0">
                <a:solidFill>
                  <a:srgbClr val="191919"/>
                </a:solidFill>
                <a:latin typeface="Times New Roman" panose="02020603050405020304" pitchFamily="18" charset="0"/>
                <a:cs typeface="Times New Roman" panose="02020603050405020304" pitchFamily="18" charset="0"/>
              </a:rPr>
              <a:t> </a:t>
            </a:r>
            <a:r>
              <a:rPr lang="en-US" sz="2400" i="1" dirty="0" err="1">
                <a:solidFill>
                  <a:srgbClr val="191919"/>
                </a:solidFill>
                <a:latin typeface="Times New Roman" panose="02020603050405020304" pitchFamily="18" charset="0"/>
                <a:cs typeface="Times New Roman" panose="02020603050405020304" pitchFamily="18" charset="0"/>
              </a:rPr>
              <a:t>doanh</a:t>
            </a:r>
            <a:r>
              <a:rPr lang="en-US" sz="2400" i="1" dirty="0">
                <a:solidFill>
                  <a:srgbClr val="191919"/>
                </a:solidFill>
                <a:latin typeface="Times New Roman" panose="02020603050405020304" pitchFamily="18" charset="0"/>
                <a:cs typeface="Times New Roman" panose="02020603050405020304" pitchFamily="18" charset="0"/>
              </a:rPr>
              <a:t> </a:t>
            </a:r>
            <a:r>
              <a:rPr lang="en-US" sz="2400" i="1" dirty="0" err="1">
                <a:solidFill>
                  <a:srgbClr val="191919"/>
                </a:solidFill>
                <a:latin typeface="Times New Roman" panose="02020603050405020304" pitchFamily="18" charset="0"/>
                <a:cs typeface="Times New Roman" panose="02020603050405020304" pitchFamily="18" charset="0"/>
              </a:rPr>
              <a:t>thu</a:t>
            </a:r>
            <a:endParaRPr lang="en-US" sz="2400" i="1" dirty="0">
              <a:solidFill>
                <a:srgbClr val="191919"/>
              </a:solidFill>
              <a:latin typeface="Times New Roman" panose="02020603050405020304" pitchFamily="18" charset="0"/>
              <a:cs typeface="Times New Roman" panose="02020603050405020304" pitchFamily="18" charset="0"/>
            </a:endParaRPr>
          </a:p>
          <a:p>
            <a:pPr>
              <a:spcBef>
                <a:spcPts val="213"/>
              </a:spcBef>
              <a:defRPr/>
            </a:pPr>
            <a:r>
              <a:rPr lang="en-US" sz="2400" dirty="0" err="1">
                <a:solidFill>
                  <a:srgbClr val="191919"/>
                </a:solidFill>
                <a:latin typeface="Times New Roman" panose="02020603050405020304" pitchFamily="18" charset="0"/>
                <a:cs typeface="Times New Roman" panose="02020603050405020304" pitchFamily="18" charset="0"/>
              </a:rPr>
              <a:t>Nợ</a:t>
            </a:r>
            <a:r>
              <a:rPr lang="en-US" sz="2400" dirty="0">
                <a:solidFill>
                  <a:srgbClr val="191919"/>
                </a:solidFill>
                <a:latin typeface="Times New Roman" panose="02020603050405020304" pitchFamily="18" charset="0"/>
                <a:cs typeface="Times New Roman" panose="02020603050405020304" pitchFamily="18" charset="0"/>
              </a:rPr>
              <a:t> TK 131</a:t>
            </a:r>
          </a:p>
          <a:p>
            <a:pPr>
              <a:spcBef>
                <a:spcPts val="213"/>
              </a:spcBef>
              <a:defRPr/>
            </a:pP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Có</a:t>
            </a:r>
            <a:r>
              <a:rPr lang="en-US" sz="2400" dirty="0">
                <a:solidFill>
                  <a:srgbClr val="191919"/>
                </a:solidFill>
                <a:latin typeface="Times New Roman" panose="02020603050405020304" pitchFamily="18" charset="0"/>
                <a:cs typeface="Times New Roman" panose="02020603050405020304" pitchFamily="18" charset="0"/>
              </a:rPr>
              <a:t> TK 511</a:t>
            </a:r>
          </a:p>
          <a:p>
            <a:pPr>
              <a:spcBef>
                <a:spcPts val="213"/>
              </a:spcBef>
              <a:defRPr/>
            </a:pP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Có</a:t>
            </a:r>
            <a:r>
              <a:rPr lang="en-US" sz="2400" dirty="0">
                <a:solidFill>
                  <a:srgbClr val="191919"/>
                </a:solidFill>
                <a:latin typeface="Times New Roman" panose="02020603050405020304" pitchFamily="18" charset="0"/>
                <a:cs typeface="Times New Roman" panose="02020603050405020304" pitchFamily="18" charset="0"/>
              </a:rPr>
              <a:t> TK 3333: </a:t>
            </a:r>
            <a:r>
              <a:rPr lang="en-US" sz="2400" dirty="0" err="1">
                <a:solidFill>
                  <a:srgbClr val="191919"/>
                </a:solidFill>
                <a:latin typeface="Times New Roman" panose="02020603050405020304" pitchFamily="18" charset="0"/>
                <a:cs typeface="Times New Roman" panose="02020603050405020304" pitchFamily="18" charset="0"/>
              </a:rPr>
              <a:t>theo</a:t>
            </a:r>
            <a:r>
              <a:rPr lang="en-US" sz="2400" dirty="0">
                <a:solidFill>
                  <a:srgbClr val="191919"/>
                </a:solidFill>
                <a:latin typeface="Times New Roman" panose="02020603050405020304" pitchFamily="18" charset="0"/>
                <a:cs typeface="Times New Roman" panose="02020603050405020304" pitchFamily="18" charset="0"/>
              </a:rPr>
              <a:t> TỶ GIÁ HẢI QUAN</a:t>
            </a:r>
          </a:p>
          <a:p>
            <a:pPr>
              <a:spcBef>
                <a:spcPts val="213"/>
              </a:spcBef>
              <a:defRPr/>
            </a:pPr>
            <a:r>
              <a:rPr lang="en-US" sz="2400" i="1" u="sng" dirty="0">
                <a:solidFill>
                  <a:srgbClr val="FF0080"/>
                </a:solidFill>
                <a:latin typeface="Times New Roman" panose="02020603050405020304" pitchFamily="18" charset="0"/>
                <a:cs typeface="Times New Roman" panose="02020603050405020304" pitchFamily="18" charset="0"/>
              </a:rPr>
              <a:t>TH2:</a:t>
            </a:r>
            <a:r>
              <a:rPr lang="en-US" sz="2400" i="1" u="sng" dirty="0">
                <a:solidFill>
                  <a:srgbClr val="191919"/>
                </a:solidFill>
                <a:latin typeface="Times New Roman" panose="02020603050405020304" pitchFamily="18" charset="0"/>
                <a:cs typeface="Times New Roman" panose="02020603050405020304" pitchFamily="18" charset="0"/>
              </a:rPr>
              <a:t> </a:t>
            </a:r>
            <a:r>
              <a:rPr lang="en-US" sz="2400" i="1" dirty="0" err="1">
                <a:solidFill>
                  <a:srgbClr val="191919"/>
                </a:solidFill>
                <a:latin typeface="Times New Roman" panose="02020603050405020304" pitchFamily="18" charset="0"/>
                <a:cs typeface="Times New Roman" panose="02020603050405020304" pitchFamily="18" charset="0"/>
              </a:rPr>
              <a:t>Không</a:t>
            </a:r>
            <a:r>
              <a:rPr lang="en-US" sz="2400" i="1" dirty="0">
                <a:solidFill>
                  <a:srgbClr val="191919"/>
                </a:solidFill>
                <a:latin typeface="Times New Roman" panose="02020603050405020304" pitchFamily="18" charset="0"/>
                <a:cs typeface="Times New Roman" panose="02020603050405020304" pitchFamily="18" charset="0"/>
              </a:rPr>
              <a:t> </a:t>
            </a:r>
            <a:r>
              <a:rPr lang="en-US" sz="2400" i="1" dirty="0" err="1">
                <a:solidFill>
                  <a:srgbClr val="191919"/>
                </a:solidFill>
                <a:latin typeface="Times New Roman" panose="02020603050405020304" pitchFamily="18" charset="0"/>
                <a:cs typeface="Times New Roman" panose="02020603050405020304" pitchFamily="18" charset="0"/>
              </a:rPr>
              <a:t>tách</a:t>
            </a:r>
            <a:r>
              <a:rPr lang="en-US" sz="2400" i="1" dirty="0">
                <a:solidFill>
                  <a:srgbClr val="191919"/>
                </a:solidFill>
                <a:latin typeface="Times New Roman" panose="02020603050405020304" pitchFamily="18" charset="0"/>
                <a:cs typeface="Times New Roman" panose="02020603050405020304" pitchFamily="18" charset="0"/>
              </a:rPr>
              <a:t> </a:t>
            </a:r>
            <a:r>
              <a:rPr lang="en-US" sz="2400" i="1" dirty="0" err="1">
                <a:solidFill>
                  <a:srgbClr val="191919"/>
                </a:solidFill>
                <a:latin typeface="Times New Roman" panose="02020603050405020304" pitchFamily="18" charset="0"/>
                <a:cs typeface="Times New Roman" panose="02020603050405020304" pitchFamily="18" charset="0"/>
              </a:rPr>
              <a:t>ngay</a:t>
            </a:r>
            <a:r>
              <a:rPr lang="en-US" sz="2400" i="1" dirty="0">
                <a:solidFill>
                  <a:srgbClr val="191919"/>
                </a:solidFill>
                <a:latin typeface="Times New Roman" panose="02020603050405020304" pitchFamily="18" charset="0"/>
                <a:cs typeface="Times New Roman" panose="02020603050405020304" pitchFamily="18" charset="0"/>
              </a:rPr>
              <a:t> </a:t>
            </a:r>
            <a:r>
              <a:rPr lang="en-US" sz="2400" i="1" dirty="0" err="1">
                <a:solidFill>
                  <a:srgbClr val="191919"/>
                </a:solidFill>
                <a:latin typeface="Times New Roman" panose="02020603050405020304" pitchFamily="18" charset="0"/>
                <a:cs typeface="Times New Roman" panose="02020603050405020304" pitchFamily="18" charset="0"/>
              </a:rPr>
              <a:t>được</a:t>
            </a:r>
            <a:r>
              <a:rPr lang="en-US" sz="2400" i="1" dirty="0">
                <a:solidFill>
                  <a:srgbClr val="191919"/>
                </a:solidFill>
                <a:latin typeface="Times New Roman" panose="02020603050405020304" pitchFamily="18" charset="0"/>
                <a:cs typeface="Times New Roman" panose="02020603050405020304" pitchFamily="18" charset="0"/>
              </a:rPr>
              <a:t> </a:t>
            </a:r>
            <a:r>
              <a:rPr lang="en-US" sz="2400" i="1" dirty="0" err="1">
                <a:solidFill>
                  <a:srgbClr val="191919"/>
                </a:solidFill>
                <a:latin typeface="Times New Roman" panose="02020603050405020304" pitchFamily="18" charset="0"/>
                <a:cs typeface="Times New Roman" panose="02020603050405020304" pitchFamily="18" charset="0"/>
              </a:rPr>
              <a:t>thuế</a:t>
            </a:r>
            <a:r>
              <a:rPr lang="en-US" sz="2400" i="1" dirty="0">
                <a:solidFill>
                  <a:srgbClr val="191919"/>
                </a:solidFill>
                <a:latin typeface="Times New Roman" panose="02020603050405020304" pitchFamily="18" charset="0"/>
                <a:cs typeface="Times New Roman" panose="02020603050405020304" pitchFamily="18" charset="0"/>
              </a:rPr>
              <a:t> XK </a:t>
            </a:r>
            <a:r>
              <a:rPr lang="en-US" sz="2400" i="1" dirty="0" err="1">
                <a:solidFill>
                  <a:srgbClr val="191919"/>
                </a:solidFill>
                <a:latin typeface="Times New Roman" panose="02020603050405020304" pitchFamily="18" charset="0"/>
                <a:cs typeface="Times New Roman" panose="02020603050405020304" pitchFamily="18" charset="0"/>
              </a:rPr>
              <a:t>khi</a:t>
            </a:r>
            <a:r>
              <a:rPr lang="en-US" sz="2400" i="1" dirty="0">
                <a:solidFill>
                  <a:srgbClr val="191919"/>
                </a:solidFill>
                <a:latin typeface="Times New Roman" panose="02020603050405020304" pitchFamily="18" charset="0"/>
                <a:cs typeface="Times New Roman" panose="02020603050405020304" pitchFamily="18" charset="0"/>
              </a:rPr>
              <a:t> </a:t>
            </a:r>
            <a:r>
              <a:rPr lang="en-US" sz="2400" i="1" dirty="0" err="1">
                <a:solidFill>
                  <a:srgbClr val="191919"/>
                </a:solidFill>
                <a:latin typeface="Times New Roman" panose="02020603050405020304" pitchFamily="18" charset="0"/>
                <a:cs typeface="Times New Roman" panose="02020603050405020304" pitchFamily="18" charset="0"/>
              </a:rPr>
              <a:t>ghi</a:t>
            </a:r>
            <a:r>
              <a:rPr lang="en-US" sz="2400" i="1" dirty="0">
                <a:solidFill>
                  <a:srgbClr val="191919"/>
                </a:solidFill>
                <a:latin typeface="Times New Roman" panose="02020603050405020304" pitchFamily="18" charset="0"/>
                <a:cs typeface="Times New Roman" panose="02020603050405020304" pitchFamily="18" charset="0"/>
              </a:rPr>
              <a:t> </a:t>
            </a:r>
            <a:r>
              <a:rPr lang="en-US" sz="2400" i="1" dirty="0" err="1">
                <a:solidFill>
                  <a:srgbClr val="191919"/>
                </a:solidFill>
                <a:latin typeface="Times New Roman" panose="02020603050405020304" pitchFamily="18" charset="0"/>
                <a:cs typeface="Times New Roman" panose="02020603050405020304" pitchFamily="18" charset="0"/>
              </a:rPr>
              <a:t>nhận</a:t>
            </a:r>
            <a:r>
              <a:rPr lang="en-US" sz="2400" i="1" dirty="0">
                <a:solidFill>
                  <a:srgbClr val="191919"/>
                </a:solidFill>
                <a:latin typeface="Times New Roman" panose="02020603050405020304" pitchFamily="18" charset="0"/>
                <a:cs typeface="Times New Roman" panose="02020603050405020304" pitchFamily="18" charset="0"/>
              </a:rPr>
              <a:t> </a:t>
            </a:r>
            <a:r>
              <a:rPr lang="en-US" sz="2400" i="1" dirty="0" err="1">
                <a:solidFill>
                  <a:srgbClr val="191919"/>
                </a:solidFill>
                <a:latin typeface="Times New Roman" panose="02020603050405020304" pitchFamily="18" charset="0"/>
                <a:cs typeface="Times New Roman" panose="02020603050405020304" pitchFamily="18" charset="0"/>
              </a:rPr>
              <a:t>doanh</a:t>
            </a:r>
            <a:r>
              <a:rPr lang="en-US" sz="2400" i="1" dirty="0">
                <a:solidFill>
                  <a:srgbClr val="191919"/>
                </a:solidFill>
                <a:latin typeface="Times New Roman" panose="02020603050405020304" pitchFamily="18" charset="0"/>
                <a:cs typeface="Times New Roman" panose="02020603050405020304" pitchFamily="18" charset="0"/>
              </a:rPr>
              <a:t> </a:t>
            </a:r>
            <a:r>
              <a:rPr lang="en-US" sz="2400" i="1" dirty="0" err="1">
                <a:solidFill>
                  <a:srgbClr val="191919"/>
                </a:solidFill>
                <a:latin typeface="Times New Roman" panose="02020603050405020304" pitchFamily="18" charset="0"/>
                <a:cs typeface="Times New Roman" panose="02020603050405020304" pitchFamily="18" charset="0"/>
              </a:rPr>
              <a:t>thu</a:t>
            </a:r>
            <a:endParaRPr lang="en-US" sz="2400" i="1" dirty="0">
              <a:solidFill>
                <a:srgbClr val="191919"/>
              </a:solidFill>
              <a:latin typeface="Times New Roman" panose="02020603050405020304" pitchFamily="18" charset="0"/>
              <a:cs typeface="Times New Roman" panose="02020603050405020304" pitchFamily="18" charset="0"/>
            </a:endParaRPr>
          </a:p>
          <a:p>
            <a:pPr>
              <a:spcBef>
                <a:spcPts val="213"/>
              </a:spcBef>
              <a:defRPr/>
            </a:pPr>
            <a:r>
              <a:rPr lang="en-US" sz="2400" dirty="0" err="1">
                <a:solidFill>
                  <a:srgbClr val="191919"/>
                </a:solidFill>
                <a:latin typeface="Times New Roman" panose="02020603050405020304" pitchFamily="18" charset="0"/>
                <a:cs typeface="Times New Roman" panose="02020603050405020304" pitchFamily="18" charset="0"/>
              </a:rPr>
              <a:t>Nợ</a:t>
            </a:r>
            <a:r>
              <a:rPr lang="en-US" sz="2400" dirty="0">
                <a:solidFill>
                  <a:srgbClr val="191919"/>
                </a:solidFill>
                <a:latin typeface="Times New Roman" panose="02020603050405020304" pitchFamily="18" charset="0"/>
                <a:cs typeface="Times New Roman" panose="02020603050405020304" pitchFamily="18" charset="0"/>
              </a:rPr>
              <a:t> TK 131</a:t>
            </a:r>
          </a:p>
          <a:p>
            <a:pPr>
              <a:spcBef>
                <a:spcPts val="213"/>
              </a:spcBef>
              <a:defRPr/>
            </a:pP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Có</a:t>
            </a:r>
            <a:r>
              <a:rPr lang="en-US" sz="2400" dirty="0">
                <a:solidFill>
                  <a:srgbClr val="191919"/>
                </a:solidFill>
                <a:latin typeface="Times New Roman" panose="02020603050405020304" pitchFamily="18" charset="0"/>
                <a:cs typeface="Times New Roman" panose="02020603050405020304" pitchFamily="18" charset="0"/>
              </a:rPr>
              <a:t> TK 511: </a:t>
            </a:r>
            <a:r>
              <a:rPr lang="en-US" sz="2400" dirty="0" err="1">
                <a:solidFill>
                  <a:srgbClr val="191919"/>
                </a:solidFill>
                <a:latin typeface="Times New Roman" panose="02020603050405020304" pitchFamily="18" charset="0"/>
                <a:cs typeface="Times New Roman" panose="02020603050405020304" pitchFamily="18" charset="0"/>
              </a:rPr>
              <a:t>gồm</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doanh</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thu</a:t>
            </a:r>
            <a:r>
              <a:rPr lang="en-US" sz="2400" dirty="0">
                <a:solidFill>
                  <a:srgbClr val="191919"/>
                </a:solidFill>
                <a:latin typeface="Times New Roman" panose="02020603050405020304" pitchFamily="18" charset="0"/>
                <a:cs typeface="Times New Roman" panose="02020603050405020304" pitchFamily="18" charset="0"/>
              </a:rPr>
              <a:t> + </a:t>
            </a:r>
            <a:r>
              <a:rPr lang="en-US" sz="2400" dirty="0" err="1">
                <a:solidFill>
                  <a:srgbClr val="191919"/>
                </a:solidFill>
                <a:latin typeface="Times New Roman" panose="02020603050405020304" pitchFamily="18" charset="0"/>
                <a:cs typeface="Times New Roman" panose="02020603050405020304" pitchFamily="18" charset="0"/>
              </a:rPr>
              <a:t>thuế</a:t>
            </a:r>
            <a:r>
              <a:rPr lang="en-US" sz="2400" dirty="0">
                <a:solidFill>
                  <a:srgbClr val="191919"/>
                </a:solidFill>
                <a:latin typeface="Times New Roman" panose="02020603050405020304" pitchFamily="18" charset="0"/>
                <a:cs typeface="Times New Roman" panose="02020603050405020304" pitchFamily="18" charset="0"/>
              </a:rPr>
              <a:t> XK</a:t>
            </a:r>
          </a:p>
          <a:p>
            <a:pPr>
              <a:spcBef>
                <a:spcPts val="213"/>
              </a:spcBef>
              <a:defRPr/>
            </a:pPr>
            <a:r>
              <a:rPr lang="en-US" sz="2400" dirty="0" err="1">
                <a:solidFill>
                  <a:srgbClr val="191919"/>
                </a:solidFill>
                <a:latin typeface="Times New Roman" panose="02020603050405020304" pitchFamily="18" charset="0"/>
                <a:cs typeface="Times New Roman" panose="02020603050405020304" pitchFamily="18" charset="0"/>
              </a:rPr>
              <a:t>Định</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kỳ</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khi</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xác</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định</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được</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thuế</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xuất</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khẩu</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phải</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nộp</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kế</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toán</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ghi</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giảm</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doanh</a:t>
            </a: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thu</a:t>
            </a:r>
            <a:endParaRPr lang="en-US" sz="2400" dirty="0">
              <a:solidFill>
                <a:srgbClr val="191919"/>
              </a:solidFill>
              <a:latin typeface="Times New Roman" panose="02020603050405020304" pitchFamily="18" charset="0"/>
              <a:cs typeface="Times New Roman" panose="02020603050405020304" pitchFamily="18" charset="0"/>
            </a:endParaRPr>
          </a:p>
          <a:p>
            <a:pPr>
              <a:spcBef>
                <a:spcPts val="213"/>
              </a:spcBef>
              <a:defRPr/>
            </a:pPr>
            <a:r>
              <a:rPr lang="en-US" sz="2400" dirty="0" err="1">
                <a:solidFill>
                  <a:srgbClr val="191919"/>
                </a:solidFill>
                <a:latin typeface="Times New Roman" panose="02020603050405020304" pitchFamily="18" charset="0"/>
                <a:cs typeface="Times New Roman" panose="02020603050405020304" pitchFamily="18" charset="0"/>
              </a:rPr>
              <a:t>Nợ</a:t>
            </a:r>
            <a:r>
              <a:rPr lang="en-US" sz="2400" dirty="0">
                <a:solidFill>
                  <a:srgbClr val="191919"/>
                </a:solidFill>
                <a:latin typeface="Times New Roman" panose="02020603050405020304" pitchFamily="18" charset="0"/>
                <a:cs typeface="Times New Roman" panose="02020603050405020304" pitchFamily="18" charset="0"/>
              </a:rPr>
              <a:t> TK 511</a:t>
            </a:r>
          </a:p>
          <a:p>
            <a:pPr>
              <a:spcBef>
                <a:spcPts val="213"/>
              </a:spcBef>
              <a:defRPr/>
            </a:pP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Có</a:t>
            </a:r>
            <a:r>
              <a:rPr lang="en-US" sz="2400" dirty="0">
                <a:solidFill>
                  <a:srgbClr val="191919"/>
                </a:solidFill>
                <a:latin typeface="Times New Roman" panose="02020603050405020304" pitchFamily="18" charset="0"/>
                <a:cs typeface="Times New Roman" panose="02020603050405020304" pitchFamily="18" charset="0"/>
              </a:rPr>
              <a:t> TK 3333 </a:t>
            </a:r>
            <a:endParaRPr lang="en-US" sz="2400" spc="5" dirty="0">
              <a:solidFill>
                <a:srgbClr val="191919"/>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37452651"/>
      </p:ext>
    </p:extLst>
  </p:cSld>
  <p:clrMapOvr>
    <a:masterClrMapping/>
  </p:clrMapOvr>
  <p:transition spd="slow">
    <p:checke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856038" y="623889"/>
            <a:ext cx="6183312" cy="522287"/>
          </a:xfrm>
          <a:prstGeom prst="rect">
            <a:avLst/>
          </a:prstGeom>
        </p:spPr>
        <p:txBody>
          <a:bodyPr wrap="none">
            <a:spAutoFit/>
          </a:bodyPr>
          <a:lstStyle/>
          <a:p>
            <a:pPr>
              <a:defRPr/>
            </a:pPr>
            <a:r>
              <a:rPr lang="en-US" sz="2800" b="1" spc="15" dirty="0">
                <a:solidFill>
                  <a:srgbClr val="FF0000"/>
                </a:solidFill>
                <a:latin typeface="Times New Roman" panose="02020603050405020304" pitchFamily="18" charset="0"/>
                <a:cs typeface="Times New Roman" panose="02020603050405020304" pitchFamily="18" charset="0"/>
              </a:rPr>
              <a:t>KẾ TOÁN XUẤT KHẨU TRỰC TIẾP</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3" name="Rectangle 2"/>
          <p:cNvSpPr/>
          <p:nvPr/>
        </p:nvSpPr>
        <p:spPr>
          <a:xfrm>
            <a:off x="2335214" y="1152525"/>
            <a:ext cx="7900987" cy="5595938"/>
          </a:xfrm>
          <a:prstGeom prst="rect">
            <a:avLst/>
          </a:prstGeom>
        </p:spPr>
        <p:txBody>
          <a:bodyPr>
            <a:spAutoFit/>
          </a:bodyPr>
          <a:lstStyle/>
          <a:p>
            <a:pPr algn="just">
              <a:spcBef>
                <a:spcPts val="213"/>
              </a:spcBef>
              <a:spcAft>
                <a:spcPts val="600"/>
              </a:spcAft>
              <a:defRPr/>
            </a:pPr>
            <a:r>
              <a:rPr lang="en-US" sz="2400" b="1" dirty="0">
                <a:solidFill>
                  <a:srgbClr val="0000FF"/>
                </a:solidFill>
                <a:latin typeface="Times New Roman" panose="02020603050405020304" pitchFamily="18" charset="0"/>
                <a:cs typeface="Times New Roman" panose="02020603050405020304" pitchFamily="18" charset="0"/>
              </a:rPr>
              <a:t>3. </a:t>
            </a:r>
            <a:r>
              <a:rPr lang="en-US" sz="2400" b="1" dirty="0" err="1">
                <a:solidFill>
                  <a:srgbClr val="0000FF"/>
                </a:solidFill>
                <a:latin typeface="Times New Roman" panose="02020603050405020304" pitchFamily="18" charset="0"/>
                <a:cs typeface="Times New Roman" panose="02020603050405020304" pitchFamily="18" charset="0"/>
              </a:rPr>
              <a:t>Các</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loại</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thuế</a:t>
            </a:r>
            <a:r>
              <a:rPr lang="en-US" sz="2400" b="1" dirty="0">
                <a:solidFill>
                  <a:srgbClr val="0000FF"/>
                </a:solidFill>
                <a:latin typeface="Times New Roman" panose="02020603050405020304" pitchFamily="18" charset="0"/>
                <a:cs typeface="Times New Roman" panose="02020603050405020304" pitchFamily="18" charset="0"/>
              </a:rPr>
              <a:t>, chi </a:t>
            </a:r>
            <a:r>
              <a:rPr lang="en-US" sz="2400" b="1" dirty="0" err="1">
                <a:solidFill>
                  <a:srgbClr val="0000FF"/>
                </a:solidFill>
                <a:latin typeface="Times New Roman" panose="02020603050405020304" pitchFamily="18" charset="0"/>
                <a:cs typeface="Times New Roman" panose="02020603050405020304" pitchFamily="18" charset="0"/>
              </a:rPr>
              <a:t>phí</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liên</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quan</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đến</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hàng</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xuất</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khẩu</a:t>
            </a:r>
            <a:endParaRPr lang="en-US" sz="2400" dirty="0">
              <a:solidFill>
                <a:srgbClr val="191919"/>
              </a:solidFill>
              <a:latin typeface="Times New Roman" panose="02020603050405020304" pitchFamily="18" charset="0"/>
              <a:cs typeface="Times New Roman" panose="02020603050405020304" pitchFamily="18" charset="0"/>
            </a:endParaRPr>
          </a:p>
          <a:p>
            <a:pPr algn="just">
              <a:defRPr/>
            </a:pPr>
            <a:r>
              <a:rPr lang="en-US" sz="2300" b="1" dirty="0" err="1">
                <a:solidFill>
                  <a:srgbClr val="191919"/>
                </a:solidFill>
                <a:latin typeface="Times New Roman" panose="02020603050405020304" pitchFamily="18" charset="0"/>
                <a:cs typeface="Times New Roman" panose="02020603050405020304" pitchFamily="18" charset="0"/>
              </a:rPr>
              <a:t>Thông</a:t>
            </a:r>
            <a:r>
              <a:rPr lang="en-US" sz="2300" b="1" dirty="0">
                <a:solidFill>
                  <a:srgbClr val="191919"/>
                </a:solidFill>
                <a:latin typeface="Times New Roman" panose="02020603050405020304" pitchFamily="18" charset="0"/>
                <a:cs typeface="Times New Roman" panose="02020603050405020304" pitchFamily="18" charset="0"/>
              </a:rPr>
              <a:t> </a:t>
            </a:r>
            <a:r>
              <a:rPr lang="en-US" sz="2300" b="1" dirty="0" err="1">
                <a:solidFill>
                  <a:srgbClr val="191919"/>
                </a:solidFill>
                <a:latin typeface="Times New Roman" panose="02020603050405020304" pitchFamily="18" charset="0"/>
                <a:cs typeface="Times New Roman" panose="02020603050405020304" pitchFamily="18" charset="0"/>
              </a:rPr>
              <a:t>thường</a:t>
            </a:r>
            <a:r>
              <a:rPr lang="en-US" sz="2300" b="1" dirty="0">
                <a:solidFill>
                  <a:srgbClr val="191919"/>
                </a:solidFill>
                <a:latin typeface="Times New Roman" panose="02020603050405020304" pitchFamily="18" charset="0"/>
                <a:cs typeface="Times New Roman" panose="02020603050405020304" pitchFamily="18" charset="0"/>
              </a:rPr>
              <a:t>, </a:t>
            </a:r>
            <a:r>
              <a:rPr lang="en-US" sz="2300" b="1" dirty="0" err="1">
                <a:solidFill>
                  <a:srgbClr val="191919"/>
                </a:solidFill>
                <a:latin typeface="Times New Roman" panose="02020603050405020304" pitchFamily="18" charset="0"/>
                <a:cs typeface="Times New Roman" panose="02020603050405020304" pitchFamily="18" charset="0"/>
              </a:rPr>
              <a:t>thuế</a:t>
            </a:r>
            <a:r>
              <a:rPr lang="en-US" sz="2300" b="1" dirty="0">
                <a:solidFill>
                  <a:srgbClr val="191919"/>
                </a:solidFill>
                <a:latin typeface="Times New Roman" panose="02020603050405020304" pitchFamily="18" charset="0"/>
                <a:cs typeface="Times New Roman" panose="02020603050405020304" pitchFamily="18" charset="0"/>
              </a:rPr>
              <a:t> GTGT </a:t>
            </a:r>
            <a:r>
              <a:rPr lang="en-US" sz="2300" b="1" dirty="0" err="1">
                <a:solidFill>
                  <a:srgbClr val="191919"/>
                </a:solidFill>
                <a:latin typeface="Times New Roman" panose="02020603050405020304" pitchFamily="18" charset="0"/>
                <a:cs typeface="Times New Roman" panose="02020603050405020304" pitchFamily="18" charset="0"/>
              </a:rPr>
              <a:t>hàng</a:t>
            </a:r>
            <a:r>
              <a:rPr lang="en-US" sz="2300" b="1" dirty="0">
                <a:solidFill>
                  <a:srgbClr val="191919"/>
                </a:solidFill>
                <a:latin typeface="Times New Roman" panose="02020603050405020304" pitchFamily="18" charset="0"/>
                <a:cs typeface="Times New Roman" panose="02020603050405020304" pitchFamily="18" charset="0"/>
              </a:rPr>
              <a:t> </a:t>
            </a:r>
            <a:r>
              <a:rPr lang="en-US" sz="2300" b="1" dirty="0" err="1">
                <a:solidFill>
                  <a:srgbClr val="191919"/>
                </a:solidFill>
                <a:latin typeface="Times New Roman" panose="02020603050405020304" pitchFamily="18" charset="0"/>
                <a:cs typeface="Times New Roman" panose="02020603050405020304" pitchFamily="18" charset="0"/>
              </a:rPr>
              <a:t>xuất</a:t>
            </a:r>
            <a:r>
              <a:rPr lang="en-US" sz="2300" b="1" dirty="0">
                <a:solidFill>
                  <a:srgbClr val="191919"/>
                </a:solidFill>
                <a:latin typeface="Times New Roman" panose="02020603050405020304" pitchFamily="18" charset="0"/>
                <a:cs typeface="Times New Roman" panose="02020603050405020304" pitchFamily="18" charset="0"/>
              </a:rPr>
              <a:t> </a:t>
            </a:r>
            <a:r>
              <a:rPr lang="en-US" sz="2300" b="1" dirty="0" err="1">
                <a:solidFill>
                  <a:srgbClr val="191919"/>
                </a:solidFill>
                <a:latin typeface="Times New Roman" panose="02020603050405020304" pitchFamily="18" charset="0"/>
                <a:cs typeface="Times New Roman" panose="02020603050405020304" pitchFamily="18" charset="0"/>
              </a:rPr>
              <a:t>khẩu</a:t>
            </a:r>
            <a:r>
              <a:rPr lang="en-US" sz="2300" b="1" dirty="0">
                <a:solidFill>
                  <a:srgbClr val="191919"/>
                </a:solidFill>
                <a:latin typeface="Times New Roman" panose="02020603050405020304" pitchFamily="18" charset="0"/>
                <a:cs typeface="Times New Roman" panose="02020603050405020304" pitchFamily="18" charset="0"/>
              </a:rPr>
              <a:t> </a:t>
            </a:r>
            <a:r>
              <a:rPr lang="en-US" sz="2300" b="1" dirty="0" err="1">
                <a:solidFill>
                  <a:srgbClr val="191919"/>
                </a:solidFill>
                <a:latin typeface="Times New Roman" panose="02020603050405020304" pitchFamily="18" charset="0"/>
                <a:cs typeface="Times New Roman" panose="02020603050405020304" pitchFamily="18" charset="0"/>
              </a:rPr>
              <a:t>là</a:t>
            </a:r>
            <a:r>
              <a:rPr lang="en-US" sz="2300" b="1" dirty="0">
                <a:solidFill>
                  <a:srgbClr val="191919"/>
                </a:solidFill>
                <a:latin typeface="Times New Roman" panose="02020603050405020304" pitchFamily="18" charset="0"/>
                <a:cs typeface="Times New Roman" panose="02020603050405020304" pitchFamily="18" charset="0"/>
              </a:rPr>
              <a:t> 0%</a:t>
            </a:r>
          </a:p>
          <a:p>
            <a:pPr algn="just">
              <a:defRPr/>
            </a:pPr>
            <a:r>
              <a:rPr lang="en-US" sz="2300" dirty="0">
                <a:solidFill>
                  <a:srgbClr val="191919"/>
                </a:solidFill>
                <a:latin typeface="Times New Roman" panose="02020603050405020304" pitchFamily="18" charset="0"/>
                <a:cs typeface="Times New Roman" panose="02020603050405020304" pitchFamily="18" charset="0"/>
              </a:rPr>
              <a:t> </a:t>
            </a:r>
            <a:r>
              <a:rPr lang="en-US" sz="2300" b="1" spc="-50" dirty="0">
                <a:solidFill>
                  <a:srgbClr val="0070C0"/>
                </a:solidFill>
                <a:latin typeface="Times New Roman" panose="02020603050405020304" pitchFamily="18" charset="0"/>
                <a:cs typeface="Times New Roman" panose="02020603050405020304" pitchFamily="18" charset="0"/>
              </a:rPr>
              <a:t>+ </a:t>
            </a:r>
            <a:r>
              <a:rPr lang="en-US" sz="2300" b="1" spc="-50" dirty="0" err="1">
                <a:solidFill>
                  <a:srgbClr val="0070C0"/>
                </a:solidFill>
                <a:latin typeface="Times New Roman" panose="02020603050405020304" pitchFamily="18" charset="0"/>
                <a:cs typeface="Times New Roman" panose="02020603050405020304" pitchFamily="18" charset="0"/>
              </a:rPr>
              <a:t>Nộp</a:t>
            </a:r>
            <a:r>
              <a:rPr lang="en-US" sz="2300" b="1" spc="-50" dirty="0">
                <a:solidFill>
                  <a:srgbClr val="0070C0"/>
                </a:solidFill>
                <a:latin typeface="Times New Roman" panose="02020603050405020304" pitchFamily="18" charset="0"/>
                <a:cs typeface="Times New Roman" panose="02020603050405020304" pitchFamily="18" charset="0"/>
              </a:rPr>
              <a:t> </a:t>
            </a:r>
            <a:r>
              <a:rPr lang="en-US" sz="2300" b="1" spc="-50" dirty="0" err="1">
                <a:solidFill>
                  <a:srgbClr val="0070C0"/>
                </a:solidFill>
                <a:latin typeface="Times New Roman" panose="02020603050405020304" pitchFamily="18" charset="0"/>
                <a:cs typeface="Times New Roman" panose="02020603050405020304" pitchFamily="18" charset="0"/>
              </a:rPr>
              <a:t>thuế</a:t>
            </a:r>
            <a:r>
              <a:rPr lang="en-US" sz="2300" b="1" spc="-50" dirty="0">
                <a:solidFill>
                  <a:srgbClr val="0070C0"/>
                </a:solidFill>
                <a:latin typeface="Times New Roman" panose="02020603050405020304" pitchFamily="18" charset="0"/>
                <a:cs typeface="Times New Roman" panose="02020603050405020304" pitchFamily="18" charset="0"/>
              </a:rPr>
              <a:t> </a:t>
            </a:r>
            <a:r>
              <a:rPr lang="en-US" sz="2300" b="1" spc="-50" dirty="0" err="1">
                <a:solidFill>
                  <a:srgbClr val="0070C0"/>
                </a:solidFill>
                <a:latin typeface="Times New Roman" panose="02020603050405020304" pitchFamily="18" charset="0"/>
                <a:cs typeface="Times New Roman" panose="02020603050405020304" pitchFamily="18" charset="0"/>
              </a:rPr>
              <a:t>Xuất</a:t>
            </a:r>
            <a:r>
              <a:rPr lang="en-US" sz="2300" b="1" spc="-50" dirty="0">
                <a:solidFill>
                  <a:srgbClr val="0070C0"/>
                </a:solidFill>
                <a:latin typeface="Times New Roman" panose="02020603050405020304" pitchFamily="18" charset="0"/>
                <a:cs typeface="Times New Roman" panose="02020603050405020304" pitchFamily="18" charset="0"/>
              </a:rPr>
              <a:t> </a:t>
            </a:r>
            <a:r>
              <a:rPr lang="en-US" sz="2300" b="1" spc="-50" dirty="0" err="1">
                <a:solidFill>
                  <a:srgbClr val="0070C0"/>
                </a:solidFill>
                <a:latin typeface="Times New Roman" panose="02020603050405020304" pitchFamily="18" charset="0"/>
                <a:cs typeface="Times New Roman" panose="02020603050405020304" pitchFamily="18" charset="0"/>
              </a:rPr>
              <a:t>khẩu</a:t>
            </a:r>
            <a:r>
              <a:rPr lang="en-US" sz="2300" b="1" spc="-50" dirty="0">
                <a:solidFill>
                  <a:srgbClr val="0070C0"/>
                </a:solidFill>
                <a:latin typeface="Times New Roman" panose="02020603050405020304" pitchFamily="18" charset="0"/>
                <a:cs typeface="Times New Roman" panose="02020603050405020304" pitchFamily="18" charset="0"/>
              </a:rPr>
              <a:t>:</a:t>
            </a:r>
          </a:p>
          <a:p>
            <a:pPr>
              <a:spcBef>
                <a:spcPts val="600"/>
              </a:spcBef>
              <a:defRPr/>
            </a:pPr>
            <a:r>
              <a:rPr lang="en-US" sz="2300" dirty="0" err="1">
                <a:solidFill>
                  <a:srgbClr val="191919"/>
                </a:solidFill>
                <a:latin typeface="Times New Roman" panose="02020603050405020304" pitchFamily="18" charset="0"/>
                <a:cs typeface="Times New Roman" panose="02020603050405020304" pitchFamily="18" charset="0"/>
              </a:rPr>
              <a:t>Nợ</a:t>
            </a:r>
            <a:r>
              <a:rPr lang="en-US" sz="2300" dirty="0">
                <a:solidFill>
                  <a:srgbClr val="191919"/>
                </a:solidFill>
                <a:latin typeface="Times New Roman" panose="02020603050405020304" pitchFamily="18" charset="0"/>
                <a:cs typeface="Times New Roman" panose="02020603050405020304" pitchFamily="18" charset="0"/>
              </a:rPr>
              <a:t> TK 3333</a:t>
            </a:r>
          </a:p>
          <a:p>
            <a:pPr>
              <a:spcBef>
                <a:spcPts val="600"/>
              </a:spcBef>
              <a:defRPr/>
            </a:pPr>
            <a:r>
              <a:rPr lang="en-US" sz="2300" dirty="0">
                <a:solidFill>
                  <a:srgbClr val="191919"/>
                </a:solidFill>
                <a:latin typeface="Times New Roman" panose="02020603050405020304" pitchFamily="18" charset="0"/>
                <a:cs typeface="Times New Roman" panose="02020603050405020304" pitchFamily="18" charset="0"/>
              </a:rPr>
              <a:t>	</a:t>
            </a:r>
            <a:r>
              <a:rPr lang="en-US" sz="2300" dirty="0" err="1">
                <a:solidFill>
                  <a:srgbClr val="191919"/>
                </a:solidFill>
                <a:latin typeface="Times New Roman" panose="02020603050405020304" pitchFamily="18" charset="0"/>
                <a:cs typeface="Times New Roman" panose="02020603050405020304" pitchFamily="18" charset="0"/>
              </a:rPr>
              <a:t>Có</a:t>
            </a:r>
            <a:r>
              <a:rPr lang="en-US" sz="2300" dirty="0">
                <a:solidFill>
                  <a:srgbClr val="191919"/>
                </a:solidFill>
                <a:latin typeface="Times New Roman" panose="02020603050405020304" pitchFamily="18" charset="0"/>
                <a:cs typeface="Times New Roman" panose="02020603050405020304" pitchFamily="18" charset="0"/>
              </a:rPr>
              <a:t> TK 111, 112</a:t>
            </a:r>
          </a:p>
          <a:p>
            <a:pPr>
              <a:spcBef>
                <a:spcPts val="600"/>
              </a:spcBef>
              <a:defRPr/>
            </a:pPr>
            <a:r>
              <a:rPr lang="vi-VN" sz="2300" b="1" i="1" spc="-50" dirty="0">
                <a:solidFill>
                  <a:srgbClr val="0070C0"/>
                </a:solidFill>
                <a:latin typeface="Times New Roman" panose="02020603050405020304" pitchFamily="18" charset="0"/>
                <a:cs typeface="Times New Roman" panose="02020603050405020304" pitchFamily="18" charset="0"/>
              </a:rPr>
              <a:t>Khi DN xuất khẩu hàng hóa thuộc các trường hợp được xét được hoàn, giảm thuế</a:t>
            </a:r>
            <a:endParaRPr lang="en-US" sz="2300" b="1" i="1" spc="-50" dirty="0">
              <a:solidFill>
                <a:srgbClr val="0070C0"/>
              </a:solidFill>
              <a:latin typeface="Times New Roman" panose="02020603050405020304" pitchFamily="18" charset="0"/>
              <a:cs typeface="Times New Roman" panose="02020603050405020304" pitchFamily="18" charset="0"/>
            </a:endParaRPr>
          </a:p>
          <a:p>
            <a:pPr>
              <a:spcBef>
                <a:spcPts val="600"/>
              </a:spcBef>
              <a:defRPr/>
            </a:pPr>
            <a:r>
              <a:rPr lang="en-US" sz="2300" dirty="0" err="1">
                <a:solidFill>
                  <a:srgbClr val="191919"/>
                </a:solidFill>
                <a:latin typeface="Times New Roman" panose="02020603050405020304" pitchFamily="18" charset="0"/>
                <a:cs typeface="Times New Roman" panose="02020603050405020304" pitchFamily="18" charset="0"/>
              </a:rPr>
              <a:t>Nợ</a:t>
            </a:r>
            <a:r>
              <a:rPr lang="en-US" sz="2300" dirty="0">
                <a:solidFill>
                  <a:srgbClr val="191919"/>
                </a:solidFill>
                <a:latin typeface="Times New Roman" panose="02020603050405020304" pitchFamily="18" charset="0"/>
                <a:cs typeface="Times New Roman" panose="02020603050405020304" pitchFamily="18" charset="0"/>
              </a:rPr>
              <a:t> TK 3333, 111, 112</a:t>
            </a:r>
          </a:p>
          <a:p>
            <a:pPr>
              <a:spcBef>
                <a:spcPts val="600"/>
              </a:spcBef>
              <a:defRPr/>
            </a:pPr>
            <a:r>
              <a:rPr lang="en-US" sz="2300" dirty="0">
                <a:solidFill>
                  <a:srgbClr val="191919"/>
                </a:solidFill>
                <a:latin typeface="Times New Roman" panose="02020603050405020304" pitchFamily="18" charset="0"/>
                <a:cs typeface="Times New Roman" panose="02020603050405020304" pitchFamily="18" charset="0"/>
              </a:rPr>
              <a:t>	</a:t>
            </a:r>
            <a:r>
              <a:rPr lang="en-US" sz="2300" dirty="0" err="1">
                <a:solidFill>
                  <a:srgbClr val="191919"/>
                </a:solidFill>
                <a:latin typeface="Times New Roman" panose="02020603050405020304" pitchFamily="18" charset="0"/>
                <a:cs typeface="Times New Roman" panose="02020603050405020304" pitchFamily="18" charset="0"/>
              </a:rPr>
              <a:t>Có</a:t>
            </a:r>
            <a:r>
              <a:rPr lang="en-US" sz="2300" dirty="0">
                <a:solidFill>
                  <a:srgbClr val="191919"/>
                </a:solidFill>
                <a:latin typeface="Times New Roman" panose="02020603050405020304" pitchFamily="18" charset="0"/>
                <a:cs typeface="Times New Roman" panose="02020603050405020304" pitchFamily="18" charset="0"/>
              </a:rPr>
              <a:t> TK 711</a:t>
            </a:r>
          </a:p>
          <a:p>
            <a:pPr>
              <a:spcAft>
                <a:spcPts val="600"/>
              </a:spcAft>
              <a:defRPr/>
            </a:pPr>
            <a:r>
              <a:rPr lang="en-US" sz="2400" b="1" spc="-50" dirty="0">
                <a:solidFill>
                  <a:srgbClr val="0070C0"/>
                </a:solidFill>
                <a:latin typeface="Times New Roman" panose="02020603050405020304" pitchFamily="18" charset="0"/>
                <a:cs typeface="Times New Roman" panose="02020603050405020304" pitchFamily="18" charset="0"/>
              </a:rPr>
              <a:t>+ </a:t>
            </a:r>
            <a:r>
              <a:rPr lang="en-US" sz="2400" b="1" spc="-50" dirty="0" err="1">
                <a:solidFill>
                  <a:srgbClr val="0070C0"/>
                </a:solidFill>
                <a:latin typeface="Times New Roman" panose="02020603050405020304" pitchFamily="18" charset="0"/>
                <a:cs typeface="Times New Roman" panose="02020603050405020304" pitchFamily="18" charset="0"/>
              </a:rPr>
              <a:t>Thanh</a:t>
            </a:r>
            <a:r>
              <a:rPr lang="en-US" sz="2400" b="1" spc="-50" dirty="0">
                <a:solidFill>
                  <a:srgbClr val="0070C0"/>
                </a:solidFill>
                <a:latin typeface="Times New Roman" panose="02020603050405020304" pitchFamily="18" charset="0"/>
                <a:cs typeface="Times New Roman" panose="02020603050405020304" pitchFamily="18" charset="0"/>
              </a:rPr>
              <a:t> </a:t>
            </a:r>
            <a:r>
              <a:rPr lang="en-US" sz="2400" b="1" spc="-50" dirty="0" err="1">
                <a:solidFill>
                  <a:srgbClr val="0070C0"/>
                </a:solidFill>
                <a:latin typeface="Times New Roman" panose="02020603050405020304" pitchFamily="18" charset="0"/>
                <a:cs typeface="Times New Roman" panose="02020603050405020304" pitchFamily="18" charset="0"/>
              </a:rPr>
              <a:t>toán</a:t>
            </a:r>
            <a:r>
              <a:rPr lang="en-US" sz="2400" b="1" spc="-50" dirty="0">
                <a:solidFill>
                  <a:srgbClr val="0070C0"/>
                </a:solidFill>
                <a:latin typeface="Times New Roman" panose="02020603050405020304" pitchFamily="18" charset="0"/>
                <a:cs typeface="Times New Roman" panose="02020603050405020304" pitchFamily="18" charset="0"/>
              </a:rPr>
              <a:t> </a:t>
            </a:r>
            <a:r>
              <a:rPr lang="en-US" sz="2400" b="1" spc="-50" dirty="0" err="1">
                <a:solidFill>
                  <a:srgbClr val="0070C0"/>
                </a:solidFill>
                <a:latin typeface="Times New Roman" panose="02020603050405020304" pitchFamily="18" charset="0"/>
                <a:cs typeface="Times New Roman" panose="02020603050405020304" pitchFamily="18" charset="0"/>
              </a:rPr>
              <a:t>các</a:t>
            </a:r>
            <a:r>
              <a:rPr lang="en-US" sz="2400" b="1" spc="-50" dirty="0">
                <a:solidFill>
                  <a:srgbClr val="0070C0"/>
                </a:solidFill>
                <a:latin typeface="Times New Roman" panose="02020603050405020304" pitchFamily="18" charset="0"/>
                <a:cs typeface="Times New Roman" panose="02020603050405020304" pitchFamily="18" charset="0"/>
              </a:rPr>
              <a:t> CP </a:t>
            </a:r>
            <a:r>
              <a:rPr lang="en-US" sz="2400" b="1" spc="-50" dirty="0" err="1">
                <a:solidFill>
                  <a:srgbClr val="0070C0"/>
                </a:solidFill>
                <a:latin typeface="Times New Roman" panose="02020603050405020304" pitchFamily="18" charset="0"/>
                <a:cs typeface="Times New Roman" panose="02020603050405020304" pitchFamily="18" charset="0"/>
              </a:rPr>
              <a:t>liên</a:t>
            </a:r>
            <a:r>
              <a:rPr lang="en-US" sz="2400" b="1" spc="-50" dirty="0">
                <a:solidFill>
                  <a:srgbClr val="0070C0"/>
                </a:solidFill>
                <a:latin typeface="Times New Roman" panose="02020603050405020304" pitchFamily="18" charset="0"/>
                <a:cs typeface="Times New Roman" panose="02020603050405020304" pitchFamily="18" charset="0"/>
              </a:rPr>
              <a:t> </a:t>
            </a:r>
            <a:r>
              <a:rPr lang="en-US" sz="2400" b="1" spc="-50" dirty="0" err="1">
                <a:solidFill>
                  <a:srgbClr val="0070C0"/>
                </a:solidFill>
                <a:latin typeface="Times New Roman" panose="02020603050405020304" pitchFamily="18" charset="0"/>
                <a:cs typeface="Times New Roman" panose="02020603050405020304" pitchFamily="18" charset="0"/>
              </a:rPr>
              <a:t>quan</a:t>
            </a:r>
            <a:endParaRPr lang="en-US" sz="2400" dirty="0">
              <a:solidFill>
                <a:srgbClr val="191919"/>
              </a:solidFill>
              <a:latin typeface="Times New Roman" panose="02020603050405020304" pitchFamily="18" charset="0"/>
              <a:cs typeface="Times New Roman" panose="02020603050405020304" pitchFamily="18" charset="0"/>
            </a:endParaRPr>
          </a:p>
          <a:p>
            <a:pPr>
              <a:spcBef>
                <a:spcPts val="213"/>
              </a:spcBef>
              <a:defRPr/>
            </a:pPr>
            <a:r>
              <a:rPr lang="en-US" sz="2400" spc="-60" dirty="0" err="1">
                <a:solidFill>
                  <a:srgbClr val="191919"/>
                </a:solidFill>
                <a:latin typeface="Times New Roman" panose="02020603050405020304" pitchFamily="18" charset="0"/>
                <a:cs typeface="Times New Roman" panose="02020603050405020304" pitchFamily="18" charset="0"/>
              </a:rPr>
              <a:t>Nợ</a:t>
            </a:r>
            <a:r>
              <a:rPr lang="en-US" sz="2400" spc="-60" dirty="0">
                <a:solidFill>
                  <a:srgbClr val="191919"/>
                </a:solidFill>
                <a:latin typeface="Times New Roman" panose="02020603050405020304" pitchFamily="18" charset="0"/>
                <a:cs typeface="Times New Roman" panose="02020603050405020304" pitchFamily="18" charset="0"/>
              </a:rPr>
              <a:t> TK 641</a:t>
            </a:r>
          </a:p>
          <a:p>
            <a:pPr>
              <a:spcBef>
                <a:spcPts val="213"/>
              </a:spcBef>
              <a:defRPr/>
            </a:pPr>
            <a:r>
              <a:rPr lang="en-US" sz="2400" spc="-60" dirty="0" err="1">
                <a:solidFill>
                  <a:srgbClr val="191919"/>
                </a:solidFill>
                <a:latin typeface="Times New Roman" panose="02020603050405020304" pitchFamily="18" charset="0"/>
                <a:cs typeface="Times New Roman" panose="02020603050405020304" pitchFamily="18" charset="0"/>
              </a:rPr>
              <a:t>Nợ</a:t>
            </a:r>
            <a:r>
              <a:rPr lang="en-US" sz="2400" spc="-60" dirty="0">
                <a:solidFill>
                  <a:srgbClr val="191919"/>
                </a:solidFill>
                <a:latin typeface="Times New Roman" panose="02020603050405020304" pitchFamily="18" charset="0"/>
                <a:cs typeface="Times New Roman" panose="02020603050405020304" pitchFamily="18" charset="0"/>
              </a:rPr>
              <a:t> TK 133 (</a:t>
            </a:r>
            <a:r>
              <a:rPr lang="en-US" sz="2400" spc="-60" dirty="0" err="1">
                <a:solidFill>
                  <a:srgbClr val="191919"/>
                </a:solidFill>
                <a:latin typeface="Times New Roman" panose="02020603050405020304" pitchFamily="18" charset="0"/>
                <a:cs typeface="Times New Roman" panose="02020603050405020304" pitchFamily="18" charset="0"/>
              </a:rPr>
              <a:t>nếu</a:t>
            </a:r>
            <a:r>
              <a:rPr lang="en-US" sz="2400" spc="-60" dirty="0">
                <a:solidFill>
                  <a:srgbClr val="191919"/>
                </a:solidFill>
                <a:latin typeface="Times New Roman" panose="02020603050405020304" pitchFamily="18" charset="0"/>
                <a:cs typeface="Times New Roman" panose="02020603050405020304" pitchFamily="18" charset="0"/>
              </a:rPr>
              <a:t> </a:t>
            </a:r>
            <a:r>
              <a:rPr lang="en-US" sz="2400" spc="-60" dirty="0" err="1">
                <a:solidFill>
                  <a:srgbClr val="191919"/>
                </a:solidFill>
                <a:latin typeface="Times New Roman" panose="02020603050405020304" pitchFamily="18" charset="0"/>
                <a:cs typeface="Times New Roman" panose="02020603050405020304" pitchFamily="18" charset="0"/>
              </a:rPr>
              <a:t>có</a:t>
            </a:r>
            <a:r>
              <a:rPr lang="en-US" sz="2400" spc="-60" dirty="0">
                <a:solidFill>
                  <a:srgbClr val="191919"/>
                </a:solidFill>
                <a:latin typeface="Times New Roman" panose="02020603050405020304" pitchFamily="18" charset="0"/>
                <a:cs typeface="Times New Roman" panose="02020603050405020304" pitchFamily="18" charset="0"/>
              </a:rPr>
              <a:t>)</a:t>
            </a:r>
          </a:p>
          <a:p>
            <a:pPr>
              <a:spcBef>
                <a:spcPts val="213"/>
              </a:spcBef>
              <a:defRPr/>
            </a:pPr>
            <a:r>
              <a:rPr lang="en-US" sz="2400" spc="-60" dirty="0">
                <a:solidFill>
                  <a:srgbClr val="191919"/>
                </a:solidFill>
                <a:latin typeface="Times New Roman" panose="02020603050405020304" pitchFamily="18" charset="0"/>
                <a:cs typeface="Times New Roman" panose="02020603050405020304" pitchFamily="18" charset="0"/>
              </a:rPr>
              <a:t>	</a:t>
            </a:r>
            <a:r>
              <a:rPr lang="en-US" sz="2400" spc="-60" dirty="0" err="1">
                <a:solidFill>
                  <a:srgbClr val="191919"/>
                </a:solidFill>
                <a:latin typeface="Times New Roman" panose="02020603050405020304" pitchFamily="18" charset="0"/>
                <a:cs typeface="Times New Roman" panose="02020603050405020304" pitchFamily="18" charset="0"/>
              </a:rPr>
              <a:t>Có</a:t>
            </a:r>
            <a:r>
              <a:rPr lang="en-US" sz="2400" spc="-60" dirty="0">
                <a:solidFill>
                  <a:srgbClr val="191919"/>
                </a:solidFill>
                <a:latin typeface="Times New Roman" panose="02020603050405020304" pitchFamily="18" charset="0"/>
                <a:cs typeface="Times New Roman" panose="02020603050405020304" pitchFamily="18" charset="0"/>
              </a:rPr>
              <a:t> TK 111, 112</a:t>
            </a:r>
            <a:endParaRPr lang="en-US" sz="2400" spc="5" dirty="0">
              <a:solidFill>
                <a:srgbClr val="191919"/>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513662"/>
      </p:ext>
    </p:extLst>
  </p:cSld>
  <p:clrMapOvr>
    <a:masterClrMapping/>
  </p:clrMapOvr>
  <p:transition spd="slow">
    <p:checke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103563" y="1412876"/>
            <a:ext cx="6183312" cy="523875"/>
          </a:xfrm>
          <a:prstGeom prst="rect">
            <a:avLst/>
          </a:prstGeom>
        </p:spPr>
        <p:txBody>
          <a:bodyPr wrap="none">
            <a:spAutoFit/>
          </a:bodyPr>
          <a:lstStyle/>
          <a:p>
            <a:pPr>
              <a:defRPr/>
            </a:pPr>
            <a:r>
              <a:rPr lang="en-US" sz="2800" b="1" spc="15" dirty="0">
                <a:solidFill>
                  <a:srgbClr val="FF0000"/>
                </a:solidFill>
                <a:latin typeface="Times New Roman" panose="02020603050405020304" pitchFamily="18" charset="0"/>
                <a:cs typeface="Times New Roman" panose="02020603050405020304" pitchFamily="18" charset="0"/>
              </a:rPr>
              <a:t>KẾ TOÁN XUẤT KHẨU TRỰC TIẾP</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3" name="Rectangle 2"/>
          <p:cNvSpPr/>
          <p:nvPr/>
        </p:nvSpPr>
        <p:spPr>
          <a:xfrm>
            <a:off x="2341563" y="2168525"/>
            <a:ext cx="7694612" cy="2820988"/>
          </a:xfrm>
          <a:prstGeom prst="rect">
            <a:avLst/>
          </a:prstGeom>
        </p:spPr>
        <p:txBody>
          <a:bodyPr>
            <a:spAutoFit/>
          </a:bodyPr>
          <a:lstStyle/>
          <a:p>
            <a:pPr algn="just">
              <a:spcBef>
                <a:spcPts val="213"/>
              </a:spcBef>
              <a:defRPr/>
            </a:pPr>
            <a:r>
              <a:rPr lang="en-US" sz="2400" b="1" dirty="0">
                <a:solidFill>
                  <a:srgbClr val="0000FF"/>
                </a:solidFill>
                <a:latin typeface="Times New Roman" panose="02020603050405020304" pitchFamily="18" charset="0"/>
                <a:cs typeface="Times New Roman" panose="02020603050405020304" pitchFamily="18" charset="0"/>
              </a:rPr>
              <a:t>4. </a:t>
            </a:r>
            <a:r>
              <a:rPr lang="en-US" sz="2400" b="1" dirty="0" err="1">
                <a:solidFill>
                  <a:srgbClr val="0000FF"/>
                </a:solidFill>
                <a:latin typeface="Times New Roman" panose="02020603050405020304" pitchFamily="18" charset="0"/>
                <a:cs typeface="Times New Roman" panose="02020603050405020304" pitchFamily="18" charset="0"/>
              </a:rPr>
              <a:t>Khách</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hàng</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thanh</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toán</a:t>
            </a:r>
            <a:endParaRPr lang="en-US" sz="2400" b="1" dirty="0">
              <a:solidFill>
                <a:srgbClr val="0000FF"/>
              </a:solidFill>
              <a:latin typeface="Times New Roman" panose="02020603050405020304" pitchFamily="18" charset="0"/>
              <a:cs typeface="Times New Roman" panose="02020603050405020304" pitchFamily="18" charset="0"/>
            </a:endParaRPr>
          </a:p>
          <a:p>
            <a:pPr algn="just">
              <a:spcBef>
                <a:spcPts val="1200"/>
              </a:spcBef>
              <a:defRPr/>
            </a:pPr>
            <a:r>
              <a:rPr lang="en-US" sz="2400" b="1" spc="-50" dirty="0">
                <a:solidFill>
                  <a:srgbClr val="0070C0"/>
                </a:solidFill>
                <a:latin typeface="Times New Roman" panose="02020603050405020304" pitchFamily="18" charset="0"/>
                <a:cs typeface="Times New Roman" panose="02020603050405020304" pitchFamily="18" charset="0"/>
              </a:rPr>
              <a:t>+ 4.1 KH </a:t>
            </a:r>
            <a:r>
              <a:rPr lang="en-US" sz="2400" b="1" spc="-50" dirty="0" err="1">
                <a:solidFill>
                  <a:srgbClr val="0070C0"/>
                </a:solidFill>
                <a:latin typeface="Times New Roman" panose="02020603050405020304" pitchFamily="18" charset="0"/>
                <a:cs typeface="Times New Roman" panose="02020603050405020304" pitchFamily="18" charset="0"/>
              </a:rPr>
              <a:t>trả</a:t>
            </a:r>
            <a:r>
              <a:rPr lang="en-US" sz="2400" b="1" spc="-50" dirty="0">
                <a:solidFill>
                  <a:srgbClr val="0070C0"/>
                </a:solidFill>
                <a:latin typeface="Times New Roman" panose="02020603050405020304" pitchFamily="18" charset="0"/>
                <a:cs typeface="Times New Roman" panose="02020603050405020304" pitchFamily="18" charset="0"/>
              </a:rPr>
              <a:t> </a:t>
            </a:r>
            <a:r>
              <a:rPr lang="en-US" sz="2400" b="1" spc="-50" dirty="0" err="1">
                <a:solidFill>
                  <a:srgbClr val="0070C0"/>
                </a:solidFill>
                <a:latin typeface="Times New Roman" panose="02020603050405020304" pitchFamily="18" charset="0"/>
                <a:cs typeface="Times New Roman" panose="02020603050405020304" pitchFamily="18" charset="0"/>
              </a:rPr>
              <a:t>tiền</a:t>
            </a:r>
            <a:r>
              <a:rPr lang="en-US" sz="2400" b="1" spc="-50" dirty="0">
                <a:solidFill>
                  <a:srgbClr val="0070C0"/>
                </a:solidFill>
                <a:latin typeface="Times New Roman" panose="02020603050405020304" pitchFamily="18" charset="0"/>
                <a:cs typeface="Times New Roman" panose="02020603050405020304" pitchFamily="18" charset="0"/>
              </a:rPr>
              <a:t> </a:t>
            </a:r>
            <a:r>
              <a:rPr lang="en-US" sz="2400" b="1" spc="-50" dirty="0" err="1">
                <a:solidFill>
                  <a:srgbClr val="0070C0"/>
                </a:solidFill>
                <a:latin typeface="Times New Roman" panose="02020603050405020304" pitchFamily="18" charset="0"/>
                <a:cs typeface="Times New Roman" panose="02020603050405020304" pitchFamily="18" charset="0"/>
              </a:rPr>
              <a:t>hàng</a:t>
            </a:r>
            <a:r>
              <a:rPr lang="en-US" sz="2400" b="1" spc="-50" dirty="0">
                <a:solidFill>
                  <a:srgbClr val="0070C0"/>
                </a:solidFill>
                <a:latin typeface="Times New Roman" panose="02020603050405020304" pitchFamily="18" charset="0"/>
                <a:cs typeface="Times New Roman" panose="02020603050405020304" pitchFamily="18" charset="0"/>
              </a:rPr>
              <a:t> </a:t>
            </a:r>
            <a:r>
              <a:rPr lang="en-US" sz="2400" b="1" spc="-50" dirty="0" err="1">
                <a:solidFill>
                  <a:srgbClr val="0070C0"/>
                </a:solidFill>
                <a:latin typeface="Times New Roman" panose="02020603050405020304" pitchFamily="18" charset="0"/>
                <a:cs typeface="Times New Roman" panose="02020603050405020304" pitchFamily="18" charset="0"/>
              </a:rPr>
              <a:t>cùng</a:t>
            </a:r>
            <a:r>
              <a:rPr lang="en-US" sz="2400" b="1" spc="-50" dirty="0">
                <a:solidFill>
                  <a:srgbClr val="0070C0"/>
                </a:solidFill>
                <a:latin typeface="Times New Roman" panose="02020603050405020304" pitchFamily="18" charset="0"/>
                <a:cs typeface="Times New Roman" panose="02020603050405020304" pitchFamily="18" charset="0"/>
              </a:rPr>
              <a:t> </a:t>
            </a:r>
            <a:r>
              <a:rPr lang="en-US" sz="2400" b="1" spc="-50" dirty="0" err="1">
                <a:solidFill>
                  <a:srgbClr val="0070C0"/>
                </a:solidFill>
                <a:latin typeface="Times New Roman" panose="02020603050405020304" pitchFamily="18" charset="0"/>
                <a:cs typeface="Times New Roman" panose="02020603050405020304" pitchFamily="18" charset="0"/>
              </a:rPr>
              <a:t>ngày</a:t>
            </a:r>
            <a:r>
              <a:rPr lang="en-US" sz="2400" b="1" spc="-50" dirty="0">
                <a:solidFill>
                  <a:srgbClr val="0070C0"/>
                </a:solidFill>
                <a:latin typeface="Times New Roman" panose="02020603050405020304" pitchFamily="18" charset="0"/>
                <a:cs typeface="Times New Roman" panose="02020603050405020304" pitchFamily="18" charset="0"/>
              </a:rPr>
              <a:t> </a:t>
            </a:r>
            <a:r>
              <a:rPr lang="en-US" sz="2400" b="1" spc="-50" dirty="0" err="1">
                <a:solidFill>
                  <a:srgbClr val="0070C0"/>
                </a:solidFill>
                <a:latin typeface="Times New Roman" panose="02020603050405020304" pitchFamily="18" charset="0"/>
                <a:cs typeface="Times New Roman" panose="02020603050405020304" pitchFamily="18" charset="0"/>
              </a:rPr>
              <a:t>hoàn</a:t>
            </a:r>
            <a:r>
              <a:rPr lang="en-US" sz="2400" b="1" spc="-50" dirty="0">
                <a:solidFill>
                  <a:srgbClr val="0070C0"/>
                </a:solidFill>
                <a:latin typeface="Times New Roman" panose="02020603050405020304" pitchFamily="18" charset="0"/>
                <a:cs typeface="Times New Roman" panose="02020603050405020304" pitchFamily="18" charset="0"/>
              </a:rPr>
              <a:t> </a:t>
            </a:r>
            <a:r>
              <a:rPr lang="en-US" sz="2400" b="1" spc="-50" dirty="0" err="1">
                <a:solidFill>
                  <a:srgbClr val="0070C0"/>
                </a:solidFill>
                <a:latin typeface="Times New Roman" panose="02020603050405020304" pitchFamily="18" charset="0"/>
                <a:cs typeface="Times New Roman" panose="02020603050405020304" pitchFamily="18" charset="0"/>
              </a:rPr>
              <a:t>thành</a:t>
            </a:r>
            <a:r>
              <a:rPr lang="en-US" sz="2400" b="1" spc="-50" dirty="0">
                <a:solidFill>
                  <a:srgbClr val="0070C0"/>
                </a:solidFill>
                <a:latin typeface="Times New Roman" panose="02020603050405020304" pitchFamily="18" charset="0"/>
                <a:cs typeface="Times New Roman" panose="02020603050405020304" pitchFamily="18" charset="0"/>
              </a:rPr>
              <a:t> </a:t>
            </a:r>
            <a:r>
              <a:rPr lang="en-US" sz="2400" b="1" spc="-50" dirty="0" err="1">
                <a:solidFill>
                  <a:srgbClr val="0070C0"/>
                </a:solidFill>
                <a:latin typeface="Times New Roman" panose="02020603050405020304" pitchFamily="18" charset="0"/>
                <a:cs typeface="Times New Roman" panose="02020603050405020304" pitchFamily="18" charset="0"/>
              </a:rPr>
              <a:t>thủ</a:t>
            </a:r>
            <a:r>
              <a:rPr lang="en-US" sz="2400" b="1" spc="-50" dirty="0">
                <a:solidFill>
                  <a:srgbClr val="0070C0"/>
                </a:solidFill>
                <a:latin typeface="Times New Roman" panose="02020603050405020304" pitchFamily="18" charset="0"/>
                <a:cs typeface="Times New Roman" panose="02020603050405020304" pitchFamily="18" charset="0"/>
              </a:rPr>
              <a:t> </a:t>
            </a:r>
            <a:r>
              <a:rPr lang="en-US" sz="2400" b="1" spc="-50" dirty="0" err="1">
                <a:solidFill>
                  <a:srgbClr val="0070C0"/>
                </a:solidFill>
                <a:latin typeface="Times New Roman" panose="02020603050405020304" pitchFamily="18" charset="0"/>
                <a:cs typeface="Times New Roman" panose="02020603050405020304" pitchFamily="18" charset="0"/>
              </a:rPr>
              <a:t>tục</a:t>
            </a:r>
            <a:r>
              <a:rPr lang="en-US" sz="2400" b="1" spc="-50" dirty="0">
                <a:solidFill>
                  <a:srgbClr val="0070C0"/>
                </a:solidFill>
                <a:latin typeface="Times New Roman" panose="02020603050405020304" pitchFamily="18" charset="0"/>
                <a:cs typeface="Times New Roman" panose="02020603050405020304" pitchFamily="18" charset="0"/>
              </a:rPr>
              <a:t> </a:t>
            </a:r>
            <a:r>
              <a:rPr lang="en-US" sz="2400" b="1" spc="-50" dirty="0" err="1">
                <a:solidFill>
                  <a:srgbClr val="0070C0"/>
                </a:solidFill>
                <a:latin typeface="Times New Roman" panose="02020603050405020304" pitchFamily="18" charset="0"/>
                <a:cs typeface="Times New Roman" panose="02020603050405020304" pitchFamily="18" charset="0"/>
              </a:rPr>
              <a:t>hải</a:t>
            </a:r>
            <a:r>
              <a:rPr lang="en-US" sz="2400" b="1" spc="-50" dirty="0">
                <a:solidFill>
                  <a:srgbClr val="0070C0"/>
                </a:solidFill>
                <a:latin typeface="Times New Roman" panose="02020603050405020304" pitchFamily="18" charset="0"/>
                <a:cs typeface="Times New Roman" panose="02020603050405020304" pitchFamily="18" charset="0"/>
              </a:rPr>
              <a:t> </a:t>
            </a:r>
            <a:r>
              <a:rPr lang="en-US" sz="2400" b="1" spc="-50" dirty="0" err="1">
                <a:solidFill>
                  <a:srgbClr val="0070C0"/>
                </a:solidFill>
                <a:latin typeface="Times New Roman" panose="02020603050405020304" pitchFamily="18" charset="0"/>
                <a:cs typeface="Times New Roman" panose="02020603050405020304" pitchFamily="18" charset="0"/>
              </a:rPr>
              <a:t>quan</a:t>
            </a:r>
            <a:r>
              <a:rPr lang="en-US" sz="2400" b="1" spc="-50" dirty="0">
                <a:solidFill>
                  <a:srgbClr val="0070C0"/>
                </a:solidFill>
                <a:latin typeface="Times New Roman" panose="02020603050405020304" pitchFamily="18" charset="0"/>
                <a:cs typeface="Times New Roman" panose="02020603050405020304" pitchFamily="18" charset="0"/>
              </a:rPr>
              <a:t>:</a:t>
            </a:r>
          </a:p>
          <a:p>
            <a:pPr>
              <a:spcBef>
                <a:spcPts val="1200"/>
              </a:spcBef>
              <a:spcAft>
                <a:spcPts val="1200"/>
              </a:spcAft>
              <a:defRPr/>
            </a:pPr>
            <a:r>
              <a:rPr lang="en-US" sz="2400" b="1" dirty="0" err="1">
                <a:solidFill>
                  <a:srgbClr val="191919"/>
                </a:solidFill>
                <a:latin typeface="Times New Roman" panose="02020603050405020304" pitchFamily="18" charset="0"/>
                <a:cs typeface="Times New Roman" panose="02020603050405020304" pitchFamily="18" charset="0"/>
              </a:rPr>
              <a:t>Ghi</a:t>
            </a:r>
            <a:r>
              <a:rPr lang="en-US" sz="2400" b="1" dirty="0">
                <a:solidFill>
                  <a:srgbClr val="191919"/>
                </a:solidFill>
                <a:latin typeface="Times New Roman" panose="02020603050405020304" pitchFamily="18" charset="0"/>
                <a:cs typeface="Times New Roman" panose="02020603050405020304" pitchFamily="18" charset="0"/>
              </a:rPr>
              <a:t> </a:t>
            </a:r>
            <a:r>
              <a:rPr lang="en-US" sz="2400" b="1" dirty="0" err="1">
                <a:solidFill>
                  <a:srgbClr val="191919"/>
                </a:solidFill>
                <a:latin typeface="Times New Roman" panose="02020603050405020304" pitchFamily="18" charset="0"/>
                <a:cs typeface="Times New Roman" panose="02020603050405020304" pitchFamily="18" charset="0"/>
              </a:rPr>
              <a:t>nhận</a:t>
            </a:r>
            <a:r>
              <a:rPr lang="en-US" sz="2400" b="1" dirty="0">
                <a:solidFill>
                  <a:srgbClr val="191919"/>
                </a:solidFill>
                <a:latin typeface="Times New Roman" panose="02020603050405020304" pitchFamily="18" charset="0"/>
                <a:cs typeface="Times New Roman" panose="02020603050405020304" pitchFamily="18" charset="0"/>
              </a:rPr>
              <a:t> </a:t>
            </a:r>
            <a:r>
              <a:rPr lang="en-US" sz="2400" b="1" dirty="0" err="1">
                <a:solidFill>
                  <a:srgbClr val="191919"/>
                </a:solidFill>
                <a:latin typeface="Times New Roman" panose="02020603050405020304" pitchFamily="18" charset="0"/>
                <a:cs typeface="Times New Roman" panose="02020603050405020304" pitchFamily="18" charset="0"/>
              </a:rPr>
              <a:t>doanh</a:t>
            </a:r>
            <a:r>
              <a:rPr lang="en-US" sz="2400" b="1" dirty="0">
                <a:solidFill>
                  <a:srgbClr val="191919"/>
                </a:solidFill>
                <a:latin typeface="Times New Roman" panose="02020603050405020304" pitchFamily="18" charset="0"/>
                <a:cs typeface="Times New Roman" panose="02020603050405020304" pitchFamily="18" charset="0"/>
              </a:rPr>
              <a:t> </a:t>
            </a:r>
            <a:r>
              <a:rPr lang="en-US" sz="2400" b="1" dirty="0" err="1">
                <a:solidFill>
                  <a:srgbClr val="191919"/>
                </a:solidFill>
                <a:latin typeface="Times New Roman" panose="02020603050405020304" pitchFamily="18" charset="0"/>
                <a:cs typeface="Times New Roman" panose="02020603050405020304" pitchFamily="18" charset="0"/>
              </a:rPr>
              <a:t>thu</a:t>
            </a:r>
            <a:r>
              <a:rPr lang="en-US" sz="2400" b="1" dirty="0">
                <a:solidFill>
                  <a:srgbClr val="191919"/>
                </a:solidFill>
                <a:latin typeface="Times New Roman" panose="02020603050405020304" pitchFamily="18" charset="0"/>
                <a:cs typeface="Times New Roman" panose="02020603050405020304" pitchFamily="18" charset="0"/>
              </a:rPr>
              <a:t> </a:t>
            </a:r>
            <a:r>
              <a:rPr lang="en-US" sz="2400" b="1" dirty="0" err="1">
                <a:solidFill>
                  <a:srgbClr val="191919"/>
                </a:solidFill>
                <a:latin typeface="Times New Roman" panose="02020603050405020304" pitchFamily="18" charset="0"/>
                <a:cs typeface="Times New Roman" panose="02020603050405020304" pitchFamily="18" charset="0"/>
              </a:rPr>
              <a:t>và</a:t>
            </a:r>
            <a:r>
              <a:rPr lang="en-US" sz="2400" b="1" dirty="0">
                <a:solidFill>
                  <a:srgbClr val="191919"/>
                </a:solidFill>
                <a:latin typeface="Times New Roman" panose="02020603050405020304" pitchFamily="18" charset="0"/>
                <a:cs typeface="Times New Roman" panose="02020603050405020304" pitchFamily="18" charset="0"/>
              </a:rPr>
              <a:t> </a:t>
            </a:r>
            <a:r>
              <a:rPr lang="en-US" sz="2400" b="1" dirty="0" err="1">
                <a:solidFill>
                  <a:srgbClr val="191919"/>
                </a:solidFill>
                <a:latin typeface="Times New Roman" panose="02020603050405020304" pitchFamily="18" charset="0"/>
                <a:cs typeface="Times New Roman" panose="02020603050405020304" pitchFamily="18" charset="0"/>
              </a:rPr>
              <a:t>tiền</a:t>
            </a:r>
            <a:r>
              <a:rPr lang="en-US" sz="2400" b="1" dirty="0">
                <a:solidFill>
                  <a:srgbClr val="191919"/>
                </a:solidFill>
                <a:latin typeface="Times New Roman" panose="02020603050405020304" pitchFamily="18" charset="0"/>
                <a:cs typeface="Times New Roman" panose="02020603050405020304" pitchFamily="18" charset="0"/>
              </a:rPr>
              <a:t> </a:t>
            </a:r>
            <a:r>
              <a:rPr lang="en-US" sz="2400" b="1" dirty="0" err="1">
                <a:solidFill>
                  <a:srgbClr val="191919"/>
                </a:solidFill>
                <a:latin typeface="Times New Roman" panose="02020603050405020304" pitchFamily="18" charset="0"/>
                <a:cs typeface="Times New Roman" panose="02020603050405020304" pitchFamily="18" charset="0"/>
              </a:rPr>
              <a:t>hàng</a:t>
            </a:r>
            <a:r>
              <a:rPr lang="en-US" sz="2400" b="1" dirty="0">
                <a:solidFill>
                  <a:srgbClr val="191919"/>
                </a:solidFill>
                <a:latin typeface="Times New Roman" panose="02020603050405020304" pitchFamily="18" charset="0"/>
                <a:cs typeface="Times New Roman" panose="02020603050405020304" pitchFamily="18" charset="0"/>
              </a:rPr>
              <a:t> </a:t>
            </a:r>
            <a:r>
              <a:rPr lang="en-US" sz="2400" b="1" dirty="0" err="1">
                <a:solidFill>
                  <a:srgbClr val="191919"/>
                </a:solidFill>
                <a:latin typeface="Times New Roman" panose="02020603050405020304" pitchFamily="18" charset="0"/>
                <a:cs typeface="Times New Roman" panose="02020603050405020304" pitchFamily="18" charset="0"/>
              </a:rPr>
              <a:t>cùng</a:t>
            </a:r>
            <a:r>
              <a:rPr lang="en-US" sz="2400" b="1" dirty="0">
                <a:solidFill>
                  <a:srgbClr val="191919"/>
                </a:solidFill>
                <a:latin typeface="Times New Roman" panose="02020603050405020304" pitchFamily="18" charset="0"/>
                <a:cs typeface="Times New Roman" panose="02020603050405020304" pitchFamily="18" charset="0"/>
              </a:rPr>
              <a:t> </a:t>
            </a:r>
            <a:r>
              <a:rPr lang="en-US" sz="2400" b="1" dirty="0" err="1">
                <a:solidFill>
                  <a:srgbClr val="191919"/>
                </a:solidFill>
                <a:latin typeface="Times New Roman" panose="02020603050405020304" pitchFamily="18" charset="0"/>
                <a:cs typeface="Times New Roman" panose="02020603050405020304" pitchFamily="18" charset="0"/>
              </a:rPr>
              <a:t>lúc</a:t>
            </a:r>
            <a:r>
              <a:rPr lang="en-US" sz="2400" b="1" dirty="0">
                <a:solidFill>
                  <a:srgbClr val="191919"/>
                </a:solidFill>
                <a:latin typeface="Times New Roman" panose="02020603050405020304" pitchFamily="18" charset="0"/>
                <a:cs typeface="Times New Roman" panose="02020603050405020304" pitchFamily="18" charset="0"/>
              </a:rPr>
              <a:t>:</a:t>
            </a:r>
          </a:p>
          <a:p>
            <a:pPr marL="280670">
              <a:spcBef>
                <a:spcPts val="215"/>
              </a:spcBef>
              <a:defRPr/>
            </a:pPr>
            <a:r>
              <a:rPr lang="vi-VN" sz="2400" spc="5" dirty="0">
                <a:solidFill>
                  <a:srgbClr val="191919"/>
                </a:solidFill>
                <a:latin typeface="Times New Roman" panose="02020603050405020304" pitchFamily="18" charset="0"/>
                <a:cs typeface="Times New Roman" panose="02020603050405020304" pitchFamily="18" charset="0"/>
              </a:rPr>
              <a:t>Nợ </a:t>
            </a:r>
            <a:r>
              <a:rPr lang="en-US" sz="2400" spc="5" dirty="0">
                <a:solidFill>
                  <a:srgbClr val="191919"/>
                </a:solidFill>
                <a:latin typeface="Times New Roman" panose="02020603050405020304" pitchFamily="18" charset="0"/>
                <a:cs typeface="Times New Roman" panose="02020603050405020304" pitchFamily="18" charset="0"/>
              </a:rPr>
              <a:t>TK </a:t>
            </a:r>
            <a:r>
              <a:rPr lang="vi-VN" sz="2400" spc="-5" dirty="0">
                <a:solidFill>
                  <a:srgbClr val="191919"/>
                </a:solidFill>
                <a:latin typeface="Times New Roman" panose="02020603050405020304" pitchFamily="18" charset="0"/>
                <a:cs typeface="Times New Roman" panose="02020603050405020304" pitchFamily="18" charset="0"/>
              </a:rPr>
              <a:t>1122: </a:t>
            </a:r>
            <a:r>
              <a:rPr lang="en-US" sz="2400" spc="-95" dirty="0">
                <a:solidFill>
                  <a:srgbClr val="191919"/>
                </a:solidFill>
                <a:latin typeface="Times New Roman" panose="02020603050405020304" pitchFamily="18" charset="0"/>
                <a:cs typeface="Times New Roman" panose="02020603050405020304" pitchFamily="18" charset="0"/>
              </a:rPr>
              <a:t>TGGDTT </a:t>
            </a:r>
            <a:r>
              <a:rPr lang="en-US" sz="2400" spc="-45" dirty="0">
                <a:solidFill>
                  <a:srgbClr val="191919"/>
                </a:solidFill>
                <a:latin typeface="Times New Roman" panose="02020603050405020304" pitchFamily="18" charset="0"/>
                <a:cs typeface="Times New Roman" panose="02020603050405020304" pitchFamily="18" charset="0"/>
              </a:rPr>
              <a:t>(TỶ </a:t>
            </a:r>
            <a:r>
              <a:rPr lang="en-US" sz="2400" spc="-60" dirty="0">
                <a:solidFill>
                  <a:srgbClr val="191919"/>
                </a:solidFill>
                <a:latin typeface="Times New Roman" panose="02020603050405020304" pitchFamily="18" charset="0"/>
                <a:cs typeface="Times New Roman" panose="02020603050405020304" pitchFamily="18" charset="0"/>
              </a:rPr>
              <a:t>GIÁ</a:t>
            </a:r>
            <a:r>
              <a:rPr lang="en-US" sz="2400" spc="-125" dirty="0">
                <a:solidFill>
                  <a:srgbClr val="191919"/>
                </a:solidFill>
                <a:latin typeface="Times New Roman" panose="02020603050405020304" pitchFamily="18" charset="0"/>
                <a:cs typeface="Times New Roman" panose="02020603050405020304" pitchFamily="18" charset="0"/>
              </a:rPr>
              <a:t> </a:t>
            </a:r>
            <a:r>
              <a:rPr lang="en-US" sz="2400" spc="-35" dirty="0">
                <a:solidFill>
                  <a:srgbClr val="191919"/>
                </a:solidFill>
                <a:latin typeface="Times New Roman" panose="02020603050405020304" pitchFamily="18" charset="0"/>
                <a:cs typeface="Times New Roman" panose="02020603050405020304" pitchFamily="18" charset="0"/>
              </a:rPr>
              <a:t>MUA)</a:t>
            </a:r>
            <a:r>
              <a:rPr lang="vi-VN" sz="2400" spc="5" dirty="0">
                <a:solidFill>
                  <a:srgbClr val="191919"/>
                </a:solidFill>
                <a:latin typeface="Times New Roman" panose="02020603050405020304" pitchFamily="18" charset="0"/>
                <a:cs typeface="Times New Roman" panose="02020603050405020304" pitchFamily="18" charset="0"/>
              </a:rPr>
              <a:t> </a:t>
            </a:r>
            <a:endParaRPr lang="en-US" sz="2400" spc="10" dirty="0">
              <a:solidFill>
                <a:srgbClr val="191919"/>
              </a:solidFill>
              <a:latin typeface="Times New Roman" panose="02020603050405020304" pitchFamily="18" charset="0"/>
              <a:cs typeface="Times New Roman" panose="02020603050405020304" pitchFamily="18" charset="0"/>
            </a:endParaRPr>
          </a:p>
          <a:p>
            <a:pPr marL="280670">
              <a:spcBef>
                <a:spcPts val="215"/>
              </a:spcBef>
              <a:defRPr/>
            </a:pPr>
            <a:r>
              <a:rPr lang="en-US" sz="2400" spc="5" dirty="0">
                <a:solidFill>
                  <a:srgbClr val="191919"/>
                </a:solidFill>
                <a:latin typeface="Times New Roman" panose="02020603050405020304" pitchFamily="18" charset="0"/>
                <a:cs typeface="Times New Roman" panose="02020603050405020304" pitchFamily="18" charset="0"/>
              </a:rPr>
              <a:t>	</a:t>
            </a:r>
            <a:r>
              <a:rPr lang="vi-VN" sz="2400" spc="5" dirty="0">
                <a:solidFill>
                  <a:srgbClr val="191919"/>
                </a:solidFill>
                <a:latin typeface="Times New Roman" panose="02020603050405020304" pitchFamily="18" charset="0"/>
                <a:cs typeface="Times New Roman" panose="02020603050405020304" pitchFamily="18" charset="0"/>
              </a:rPr>
              <a:t>Có </a:t>
            </a:r>
            <a:r>
              <a:rPr lang="en-US" sz="2400" spc="5" dirty="0">
                <a:solidFill>
                  <a:srgbClr val="191919"/>
                </a:solidFill>
                <a:latin typeface="Times New Roman" panose="02020603050405020304" pitchFamily="18" charset="0"/>
                <a:cs typeface="Times New Roman" panose="02020603050405020304" pitchFamily="18" charset="0"/>
              </a:rPr>
              <a:t>TK 511</a:t>
            </a:r>
            <a:r>
              <a:rPr lang="vi-VN" sz="2400" spc="5" dirty="0">
                <a:solidFill>
                  <a:srgbClr val="191919"/>
                </a:solidFill>
                <a:latin typeface="Times New Roman" panose="02020603050405020304" pitchFamily="18" charset="0"/>
                <a:cs typeface="Times New Roman" panose="02020603050405020304" pitchFamily="18" charset="0"/>
              </a:rPr>
              <a:t>: </a:t>
            </a:r>
            <a:r>
              <a:rPr lang="en-US" sz="2400" spc="-95" dirty="0">
                <a:solidFill>
                  <a:srgbClr val="191919"/>
                </a:solidFill>
                <a:latin typeface="Times New Roman" panose="02020603050405020304" pitchFamily="18" charset="0"/>
                <a:cs typeface="Times New Roman" panose="02020603050405020304" pitchFamily="18" charset="0"/>
              </a:rPr>
              <a:t>TGGDTT </a:t>
            </a:r>
            <a:r>
              <a:rPr lang="en-US" sz="2400" spc="-45" dirty="0">
                <a:solidFill>
                  <a:srgbClr val="191919"/>
                </a:solidFill>
                <a:latin typeface="Times New Roman" panose="02020603050405020304" pitchFamily="18" charset="0"/>
                <a:cs typeface="Times New Roman" panose="02020603050405020304" pitchFamily="18" charset="0"/>
              </a:rPr>
              <a:t>(TỶ </a:t>
            </a:r>
            <a:r>
              <a:rPr lang="en-US" sz="2400" spc="-60" dirty="0">
                <a:solidFill>
                  <a:srgbClr val="191919"/>
                </a:solidFill>
                <a:latin typeface="Times New Roman" panose="02020603050405020304" pitchFamily="18" charset="0"/>
                <a:cs typeface="Times New Roman" panose="02020603050405020304" pitchFamily="18" charset="0"/>
              </a:rPr>
              <a:t>GIÁ</a:t>
            </a:r>
            <a:r>
              <a:rPr lang="en-US" sz="2400" spc="-125" dirty="0">
                <a:solidFill>
                  <a:srgbClr val="191919"/>
                </a:solidFill>
                <a:latin typeface="Times New Roman" panose="02020603050405020304" pitchFamily="18" charset="0"/>
                <a:cs typeface="Times New Roman" panose="02020603050405020304" pitchFamily="18" charset="0"/>
              </a:rPr>
              <a:t> </a:t>
            </a:r>
            <a:r>
              <a:rPr lang="en-US" sz="2400" spc="-35" dirty="0">
                <a:solidFill>
                  <a:srgbClr val="191919"/>
                </a:solidFill>
                <a:latin typeface="Times New Roman" panose="02020603050405020304" pitchFamily="18" charset="0"/>
                <a:cs typeface="Times New Roman" panose="02020603050405020304" pitchFamily="18" charset="0"/>
              </a:rPr>
              <a:t>MUA)</a:t>
            </a:r>
            <a:r>
              <a:rPr lang="vi-VN" sz="2400" spc="5" dirty="0">
                <a:solidFill>
                  <a:srgbClr val="191919"/>
                </a:solidFill>
                <a:latin typeface="Times New Roman" panose="02020603050405020304" pitchFamily="18" charset="0"/>
                <a:cs typeface="Times New Roman" panose="02020603050405020304" pitchFamily="18" charset="0"/>
              </a:rPr>
              <a:t> </a:t>
            </a:r>
            <a:endParaRPr lang="en-US" sz="2400" spc="10" dirty="0">
              <a:solidFill>
                <a:srgbClr val="191919"/>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76722966"/>
      </p:ext>
    </p:extLst>
  </p:cSld>
  <p:clrMapOvr>
    <a:masterClrMapping/>
  </p:clrMapOvr>
  <p:transition spd="slow">
    <p:split orient="ver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852863" y="765176"/>
            <a:ext cx="6183312" cy="523875"/>
          </a:xfrm>
          <a:prstGeom prst="rect">
            <a:avLst/>
          </a:prstGeom>
        </p:spPr>
        <p:txBody>
          <a:bodyPr wrap="none">
            <a:spAutoFit/>
          </a:bodyPr>
          <a:lstStyle/>
          <a:p>
            <a:pPr>
              <a:defRPr/>
            </a:pPr>
            <a:r>
              <a:rPr lang="en-US" sz="2800" b="1" spc="15" dirty="0">
                <a:solidFill>
                  <a:srgbClr val="FF0000"/>
                </a:solidFill>
                <a:latin typeface="Times New Roman" panose="02020603050405020304" pitchFamily="18" charset="0"/>
                <a:cs typeface="Times New Roman" panose="02020603050405020304" pitchFamily="18" charset="0"/>
              </a:rPr>
              <a:t>KẾ TOÁN XUẤT KHẨU TRỰC TIẾP</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3" name="Rectangle 2"/>
          <p:cNvSpPr/>
          <p:nvPr/>
        </p:nvSpPr>
        <p:spPr>
          <a:xfrm>
            <a:off x="2243138" y="1289051"/>
            <a:ext cx="7694612" cy="5319713"/>
          </a:xfrm>
          <a:prstGeom prst="rect">
            <a:avLst/>
          </a:prstGeom>
        </p:spPr>
        <p:txBody>
          <a:bodyPr>
            <a:spAutoFit/>
          </a:bodyPr>
          <a:lstStyle/>
          <a:p>
            <a:pPr algn="just">
              <a:spcBef>
                <a:spcPts val="213"/>
              </a:spcBef>
              <a:defRPr/>
            </a:pPr>
            <a:r>
              <a:rPr lang="en-US" sz="2400" b="1" dirty="0">
                <a:solidFill>
                  <a:srgbClr val="0000FF"/>
                </a:solidFill>
                <a:latin typeface="Times New Roman" panose="02020603050405020304" pitchFamily="18" charset="0"/>
                <a:cs typeface="Times New Roman" panose="02020603050405020304" pitchFamily="18" charset="0"/>
              </a:rPr>
              <a:t>4. </a:t>
            </a:r>
            <a:r>
              <a:rPr lang="en-US" sz="2400" b="1" dirty="0" err="1">
                <a:solidFill>
                  <a:srgbClr val="0000FF"/>
                </a:solidFill>
                <a:latin typeface="Times New Roman" panose="02020603050405020304" pitchFamily="18" charset="0"/>
                <a:cs typeface="Times New Roman" panose="02020603050405020304" pitchFamily="18" charset="0"/>
              </a:rPr>
              <a:t>Khách</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hàng</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thanh</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toán</a:t>
            </a:r>
            <a:endParaRPr lang="en-US" sz="2400" b="1" dirty="0">
              <a:solidFill>
                <a:srgbClr val="0000FF"/>
              </a:solidFill>
              <a:latin typeface="Times New Roman" panose="02020603050405020304" pitchFamily="18" charset="0"/>
              <a:cs typeface="Times New Roman" panose="02020603050405020304" pitchFamily="18" charset="0"/>
            </a:endParaRPr>
          </a:p>
          <a:p>
            <a:pPr algn="just">
              <a:spcBef>
                <a:spcPts val="1200"/>
              </a:spcBef>
              <a:defRPr/>
            </a:pPr>
            <a:r>
              <a:rPr lang="en-US" sz="2400" b="1" spc="-50" dirty="0">
                <a:solidFill>
                  <a:srgbClr val="0070C0"/>
                </a:solidFill>
                <a:latin typeface="Times New Roman" panose="02020603050405020304" pitchFamily="18" charset="0"/>
                <a:cs typeface="Times New Roman" panose="02020603050405020304" pitchFamily="18" charset="0"/>
              </a:rPr>
              <a:t>+ 4.2 KH </a:t>
            </a:r>
            <a:r>
              <a:rPr lang="en-US" sz="2400" b="1" spc="-50" dirty="0" err="1">
                <a:solidFill>
                  <a:srgbClr val="0070C0"/>
                </a:solidFill>
                <a:latin typeface="Times New Roman" panose="02020603050405020304" pitchFamily="18" charset="0"/>
                <a:cs typeface="Times New Roman" panose="02020603050405020304" pitchFamily="18" charset="0"/>
              </a:rPr>
              <a:t>trả</a:t>
            </a:r>
            <a:r>
              <a:rPr lang="en-US" sz="2400" b="1" spc="-50" dirty="0">
                <a:solidFill>
                  <a:srgbClr val="0070C0"/>
                </a:solidFill>
                <a:latin typeface="Times New Roman" panose="02020603050405020304" pitchFamily="18" charset="0"/>
                <a:cs typeface="Times New Roman" panose="02020603050405020304" pitchFamily="18" charset="0"/>
              </a:rPr>
              <a:t> </a:t>
            </a:r>
            <a:r>
              <a:rPr lang="en-US" sz="2400" b="1" spc="-50" dirty="0" err="1">
                <a:solidFill>
                  <a:srgbClr val="0070C0"/>
                </a:solidFill>
                <a:latin typeface="Times New Roman" panose="02020603050405020304" pitchFamily="18" charset="0"/>
                <a:cs typeface="Times New Roman" panose="02020603050405020304" pitchFamily="18" charset="0"/>
              </a:rPr>
              <a:t>tiền</a:t>
            </a:r>
            <a:r>
              <a:rPr lang="en-US" sz="2400" b="1" spc="-50" dirty="0">
                <a:solidFill>
                  <a:srgbClr val="0070C0"/>
                </a:solidFill>
                <a:latin typeface="Times New Roman" panose="02020603050405020304" pitchFamily="18" charset="0"/>
                <a:cs typeface="Times New Roman" panose="02020603050405020304" pitchFamily="18" charset="0"/>
              </a:rPr>
              <a:t> </a:t>
            </a:r>
            <a:r>
              <a:rPr lang="en-US" sz="2400" b="1" spc="-50" dirty="0" err="1">
                <a:solidFill>
                  <a:srgbClr val="0070C0"/>
                </a:solidFill>
                <a:latin typeface="Times New Roman" panose="02020603050405020304" pitchFamily="18" charset="0"/>
                <a:cs typeface="Times New Roman" panose="02020603050405020304" pitchFamily="18" charset="0"/>
              </a:rPr>
              <a:t>hàng</a:t>
            </a:r>
            <a:r>
              <a:rPr lang="en-US" sz="2400" b="1" spc="-50" dirty="0">
                <a:solidFill>
                  <a:srgbClr val="0070C0"/>
                </a:solidFill>
                <a:latin typeface="Times New Roman" panose="02020603050405020304" pitchFamily="18" charset="0"/>
                <a:cs typeface="Times New Roman" panose="02020603050405020304" pitchFamily="18" charset="0"/>
              </a:rPr>
              <a:t> </a:t>
            </a:r>
            <a:r>
              <a:rPr lang="en-US" sz="2400" b="1" spc="-50" dirty="0" err="1">
                <a:solidFill>
                  <a:srgbClr val="0070C0"/>
                </a:solidFill>
                <a:latin typeface="Times New Roman" panose="02020603050405020304" pitchFamily="18" charset="0"/>
                <a:cs typeface="Times New Roman" panose="02020603050405020304" pitchFamily="18" charset="0"/>
              </a:rPr>
              <a:t>sau</a:t>
            </a:r>
            <a:r>
              <a:rPr lang="en-US" sz="2400" b="1" spc="-50" dirty="0">
                <a:solidFill>
                  <a:srgbClr val="0070C0"/>
                </a:solidFill>
                <a:latin typeface="Times New Roman" panose="02020603050405020304" pitchFamily="18" charset="0"/>
                <a:cs typeface="Times New Roman" panose="02020603050405020304" pitchFamily="18" charset="0"/>
              </a:rPr>
              <a:t> </a:t>
            </a:r>
            <a:r>
              <a:rPr lang="en-US" sz="2400" b="1" spc="-50" dirty="0" err="1">
                <a:solidFill>
                  <a:srgbClr val="0070C0"/>
                </a:solidFill>
                <a:latin typeface="Times New Roman" panose="02020603050405020304" pitchFamily="18" charset="0"/>
                <a:cs typeface="Times New Roman" panose="02020603050405020304" pitchFamily="18" charset="0"/>
              </a:rPr>
              <a:t>ngày</a:t>
            </a:r>
            <a:r>
              <a:rPr lang="en-US" sz="2400" b="1" spc="-50" dirty="0">
                <a:solidFill>
                  <a:srgbClr val="0070C0"/>
                </a:solidFill>
                <a:latin typeface="Times New Roman" panose="02020603050405020304" pitchFamily="18" charset="0"/>
                <a:cs typeface="Times New Roman" panose="02020603050405020304" pitchFamily="18" charset="0"/>
              </a:rPr>
              <a:t> </a:t>
            </a:r>
            <a:r>
              <a:rPr lang="en-US" sz="2400" b="1" spc="-50" dirty="0" err="1">
                <a:solidFill>
                  <a:srgbClr val="0070C0"/>
                </a:solidFill>
                <a:latin typeface="Times New Roman" panose="02020603050405020304" pitchFamily="18" charset="0"/>
                <a:cs typeface="Times New Roman" panose="02020603050405020304" pitchFamily="18" charset="0"/>
              </a:rPr>
              <a:t>hoàn</a:t>
            </a:r>
            <a:r>
              <a:rPr lang="en-US" sz="2400" b="1" spc="-50" dirty="0">
                <a:solidFill>
                  <a:srgbClr val="0070C0"/>
                </a:solidFill>
                <a:latin typeface="Times New Roman" panose="02020603050405020304" pitchFamily="18" charset="0"/>
                <a:cs typeface="Times New Roman" panose="02020603050405020304" pitchFamily="18" charset="0"/>
              </a:rPr>
              <a:t> </a:t>
            </a:r>
            <a:r>
              <a:rPr lang="en-US" sz="2400" b="1" spc="-50" dirty="0" err="1">
                <a:solidFill>
                  <a:srgbClr val="0070C0"/>
                </a:solidFill>
                <a:latin typeface="Times New Roman" panose="02020603050405020304" pitchFamily="18" charset="0"/>
                <a:cs typeface="Times New Roman" panose="02020603050405020304" pitchFamily="18" charset="0"/>
              </a:rPr>
              <a:t>thành</a:t>
            </a:r>
            <a:r>
              <a:rPr lang="en-US" sz="2400" b="1" spc="-50" dirty="0">
                <a:solidFill>
                  <a:srgbClr val="0070C0"/>
                </a:solidFill>
                <a:latin typeface="Times New Roman" panose="02020603050405020304" pitchFamily="18" charset="0"/>
                <a:cs typeface="Times New Roman" panose="02020603050405020304" pitchFamily="18" charset="0"/>
              </a:rPr>
              <a:t> </a:t>
            </a:r>
            <a:r>
              <a:rPr lang="en-US" sz="2400" b="1" spc="-50" dirty="0" err="1">
                <a:solidFill>
                  <a:srgbClr val="0070C0"/>
                </a:solidFill>
                <a:latin typeface="Times New Roman" panose="02020603050405020304" pitchFamily="18" charset="0"/>
                <a:cs typeface="Times New Roman" panose="02020603050405020304" pitchFamily="18" charset="0"/>
              </a:rPr>
              <a:t>thủ</a:t>
            </a:r>
            <a:r>
              <a:rPr lang="en-US" sz="2400" b="1" spc="-50" dirty="0">
                <a:solidFill>
                  <a:srgbClr val="0070C0"/>
                </a:solidFill>
                <a:latin typeface="Times New Roman" panose="02020603050405020304" pitchFamily="18" charset="0"/>
                <a:cs typeface="Times New Roman" panose="02020603050405020304" pitchFamily="18" charset="0"/>
              </a:rPr>
              <a:t> </a:t>
            </a:r>
            <a:r>
              <a:rPr lang="en-US" sz="2400" b="1" spc="-50" dirty="0" err="1">
                <a:solidFill>
                  <a:srgbClr val="0070C0"/>
                </a:solidFill>
                <a:latin typeface="Times New Roman" panose="02020603050405020304" pitchFamily="18" charset="0"/>
                <a:cs typeface="Times New Roman" panose="02020603050405020304" pitchFamily="18" charset="0"/>
              </a:rPr>
              <a:t>tục</a:t>
            </a:r>
            <a:r>
              <a:rPr lang="en-US" sz="2400" b="1" spc="-50" dirty="0">
                <a:solidFill>
                  <a:srgbClr val="0070C0"/>
                </a:solidFill>
                <a:latin typeface="Times New Roman" panose="02020603050405020304" pitchFamily="18" charset="0"/>
                <a:cs typeface="Times New Roman" panose="02020603050405020304" pitchFamily="18" charset="0"/>
              </a:rPr>
              <a:t> </a:t>
            </a:r>
            <a:r>
              <a:rPr lang="en-US" sz="2400" b="1" spc="-50" dirty="0" err="1">
                <a:solidFill>
                  <a:srgbClr val="0070C0"/>
                </a:solidFill>
                <a:latin typeface="Times New Roman" panose="02020603050405020304" pitchFamily="18" charset="0"/>
                <a:cs typeface="Times New Roman" panose="02020603050405020304" pitchFamily="18" charset="0"/>
              </a:rPr>
              <a:t>hải</a:t>
            </a:r>
            <a:r>
              <a:rPr lang="en-US" sz="2400" b="1" spc="-50" dirty="0">
                <a:solidFill>
                  <a:srgbClr val="0070C0"/>
                </a:solidFill>
                <a:latin typeface="Times New Roman" panose="02020603050405020304" pitchFamily="18" charset="0"/>
                <a:cs typeface="Times New Roman" panose="02020603050405020304" pitchFamily="18" charset="0"/>
              </a:rPr>
              <a:t> </a:t>
            </a:r>
            <a:r>
              <a:rPr lang="en-US" sz="2400" b="1" spc="-50" dirty="0" err="1">
                <a:solidFill>
                  <a:srgbClr val="0070C0"/>
                </a:solidFill>
                <a:latin typeface="Times New Roman" panose="02020603050405020304" pitchFamily="18" charset="0"/>
                <a:cs typeface="Times New Roman" panose="02020603050405020304" pitchFamily="18" charset="0"/>
              </a:rPr>
              <a:t>quan</a:t>
            </a:r>
            <a:r>
              <a:rPr lang="en-US" sz="2400" b="1" spc="-50" dirty="0">
                <a:solidFill>
                  <a:srgbClr val="0070C0"/>
                </a:solidFill>
                <a:latin typeface="Times New Roman" panose="02020603050405020304" pitchFamily="18" charset="0"/>
                <a:cs typeface="Times New Roman" panose="02020603050405020304" pitchFamily="18" charset="0"/>
              </a:rPr>
              <a:t>:</a:t>
            </a:r>
          </a:p>
          <a:p>
            <a:pPr>
              <a:spcBef>
                <a:spcPts val="1200"/>
              </a:spcBef>
              <a:spcAft>
                <a:spcPts val="1200"/>
              </a:spcAft>
              <a:defRPr/>
            </a:pPr>
            <a:r>
              <a:rPr lang="en-US" sz="2400" b="1" dirty="0" err="1">
                <a:solidFill>
                  <a:srgbClr val="191919"/>
                </a:solidFill>
                <a:latin typeface="Times New Roman" panose="02020603050405020304" pitchFamily="18" charset="0"/>
                <a:cs typeface="Times New Roman" panose="02020603050405020304" pitchFamily="18" charset="0"/>
              </a:rPr>
              <a:t>Khi</a:t>
            </a:r>
            <a:r>
              <a:rPr lang="en-US" sz="2400" b="1" dirty="0">
                <a:solidFill>
                  <a:srgbClr val="191919"/>
                </a:solidFill>
                <a:latin typeface="Times New Roman" panose="02020603050405020304" pitchFamily="18" charset="0"/>
                <a:cs typeface="Times New Roman" panose="02020603050405020304" pitchFamily="18" charset="0"/>
              </a:rPr>
              <a:t> </a:t>
            </a:r>
            <a:r>
              <a:rPr lang="en-US" sz="2400" b="1" dirty="0" err="1">
                <a:solidFill>
                  <a:srgbClr val="191919"/>
                </a:solidFill>
                <a:latin typeface="Times New Roman" panose="02020603050405020304" pitchFamily="18" charset="0"/>
                <a:cs typeface="Times New Roman" panose="02020603050405020304" pitchFamily="18" charset="0"/>
              </a:rPr>
              <a:t>ghi</a:t>
            </a:r>
            <a:r>
              <a:rPr lang="en-US" sz="2400" b="1" dirty="0">
                <a:solidFill>
                  <a:srgbClr val="191919"/>
                </a:solidFill>
                <a:latin typeface="Times New Roman" panose="02020603050405020304" pitchFamily="18" charset="0"/>
                <a:cs typeface="Times New Roman" panose="02020603050405020304" pitchFamily="18" charset="0"/>
              </a:rPr>
              <a:t> </a:t>
            </a:r>
            <a:r>
              <a:rPr lang="en-US" sz="2400" b="1" dirty="0" err="1">
                <a:solidFill>
                  <a:srgbClr val="191919"/>
                </a:solidFill>
                <a:latin typeface="Times New Roman" panose="02020603050405020304" pitchFamily="18" charset="0"/>
                <a:cs typeface="Times New Roman" panose="02020603050405020304" pitchFamily="18" charset="0"/>
              </a:rPr>
              <a:t>nhận</a:t>
            </a:r>
            <a:r>
              <a:rPr lang="en-US" sz="2400" b="1" dirty="0">
                <a:solidFill>
                  <a:srgbClr val="191919"/>
                </a:solidFill>
                <a:latin typeface="Times New Roman" panose="02020603050405020304" pitchFamily="18" charset="0"/>
                <a:cs typeface="Times New Roman" panose="02020603050405020304" pitchFamily="18" charset="0"/>
              </a:rPr>
              <a:t> </a:t>
            </a:r>
            <a:r>
              <a:rPr lang="en-US" sz="2400" b="1" dirty="0" err="1">
                <a:solidFill>
                  <a:srgbClr val="191919"/>
                </a:solidFill>
                <a:latin typeface="Times New Roman" panose="02020603050405020304" pitchFamily="18" charset="0"/>
                <a:cs typeface="Times New Roman" panose="02020603050405020304" pitchFamily="18" charset="0"/>
              </a:rPr>
              <a:t>doanh</a:t>
            </a:r>
            <a:r>
              <a:rPr lang="en-US" sz="2400" b="1" dirty="0">
                <a:solidFill>
                  <a:srgbClr val="191919"/>
                </a:solidFill>
                <a:latin typeface="Times New Roman" panose="02020603050405020304" pitchFamily="18" charset="0"/>
                <a:cs typeface="Times New Roman" panose="02020603050405020304" pitchFamily="18" charset="0"/>
              </a:rPr>
              <a:t> </a:t>
            </a:r>
            <a:r>
              <a:rPr lang="en-US" sz="2400" b="1" dirty="0" err="1">
                <a:solidFill>
                  <a:srgbClr val="191919"/>
                </a:solidFill>
                <a:latin typeface="Times New Roman" panose="02020603050405020304" pitchFamily="18" charset="0"/>
                <a:cs typeface="Times New Roman" panose="02020603050405020304" pitchFamily="18" charset="0"/>
              </a:rPr>
              <a:t>thu</a:t>
            </a:r>
            <a:r>
              <a:rPr lang="en-US" sz="2400" b="1" dirty="0">
                <a:solidFill>
                  <a:srgbClr val="191919"/>
                </a:solidFill>
                <a:latin typeface="Times New Roman" panose="02020603050405020304" pitchFamily="18" charset="0"/>
                <a:cs typeface="Times New Roman" panose="02020603050405020304" pitchFamily="18" charset="0"/>
              </a:rPr>
              <a:t>:</a:t>
            </a:r>
          </a:p>
          <a:p>
            <a:pPr marL="280670">
              <a:spcBef>
                <a:spcPts val="215"/>
              </a:spcBef>
              <a:defRPr/>
            </a:pPr>
            <a:r>
              <a:rPr lang="vi-VN" sz="2400" spc="5" dirty="0">
                <a:solidFill>
                  <a:srgbClr val="191919"/>
                </a:solidFill>
                <a:latin typeface="Times New Roman" panose="02020603050405020304" pitchFamily="18" charset="0"/>
                <a:cs typeface="Times New Roman" panose="02020603050405020304" pitchFamily="18" charset="0"/>
              </a:rPr>
              <a:t>Nợ </a:t>
            </a:r>
            <a:r>
              <a:rPr lang="en-US" sz="2400" spc="5" dirty="0">
                <a:solidFill>
                  <a:srgbClr val="191919"/>
                </a:solidFill>
                <a:latin typeface="Times New Roman" panose="02020603050405020304" pitchFamily="18" charset="0"/>
                <a:cs typeface="Times New Roman" panose="02020603050405020304" pitchFamily="18" charset="0"/>
              </a:rPr>
              <a:t>TK </a:t>
            </a:r>
            <a:r>
              <a:rPr lang="en-US" sz="2400" spc="-5" dirty="0">
                <a:solidFill>
                  <a:srgbClr val="191919"/>
                </a:solidFill>
                <a:latin typeface="Times New Roman" panose="02020603050405020304" pitchFamily="18" charset="0"/>
                <a:cs typeface="Times New Roman" panose="02020603050405020304" pitchFamily="18" charset="0"/>
              </a:rPr>
              <a:t>131</a:t>
            </a:r>
            <a:r>
              <a:rPr lang="vi-VN" sz="2400" spc="-5" dirty="0">
                <a:solidFill>
                  <a:srgbClr val="191919"/>
                </a:solidFill>
                <a:latin typeface="Times New Roman" panose="02020603050405020304" pitchFamily="18" charset="0"/>
                <a:cs typeface="Times New Roman" panose="02020603050405020304" pitchFamily="18" charset="0"/>
              </a:rPr>
              <a:t>: </a:t>
            </a:r>
            <a:r>
              <a:rPr lang="en-US" sz="2400" spc="-95" dirty="0">
                <a:solidFill>
                  <a:srgbClr val="191919"/>
                </a:solidFill>
                <a:latin typeface="Times New Roman" panose="02020603050405020304" pitchFamily="18" charset="0"/>
                <a:cs typeface="Times New Roman" panose="02020603050405020304" pitchFamily="18" charset="0"/>
              </a:rPr>
              <a:t>TGGDTT </a:t>
            </a:r>
            <a:r>
              <a:rPr lang="en-US" sz="2400" spc="-45" dirty="0">
                <a:solidFill>
                  <a:srgbClr val="191919"/>
                </a:solidFill>
                <a:latin typeface="Times New Roman" panose="02020603050405020304" pitchFamily="18" charset="0"/>
                <a:cs typeface="Times New Roman" panose="02020603050405020304" pitchFamily="18" charset="0"/>
              </a:rPr>
              <a:t>(TỶ </a:t>
            </a:r>
            <a:r>
              <a:rPr lang="en-US" sz="2400" spc="-60" dirty="0">
                <a:solidFill>
                  <a:srgbClr val="191919"/>
                </a:solidFill>
                <a:latin typeface="Times New Roman" panose="02020603050405020304" pitchFamily="18" charset="0"/>
                <a:cs typeface="Times New Roman" panose="02020603050405020304" pitchFamily="18" charset="0"/>
              </a:rPr>
              <a:t>GIÁ</a:t>
            </a:r>
            <a:r>
              <a:rPr lang="en-US" sz="2400" spc="-125" dirty="0">
                <a:solidFill>
                  <a:srgbClr val="191919"/>
                </a:solidFill>
                <a:latin typeface="Times New Roman" panose="02020603050405020304" pitchFamily="18" charset="0"/>
                <a:cs typeface="Times New Roman" panose="02020603050405020304" pitchFamily="18" charset="0"/>
              </a:rPr>
              <a:t> </a:t>
            </a:r>
            <a:r>
              <a:rPr lang="en-US" sz="2400" spc="-35" dirty="0">
                <a:solidFill>
                  <a:srgbClr val="191919"/>
                </a:solidFill>
                <a:latin typeface="Times New Roman" panose="02020603050405020304" pitchFamily="18" charset="0"/>
                <a:cs typeface="Times New Roman" panose="02020603050405020304" pitchFamily="18" charset="0"/>
              </a:rPr>
              <a:t>MUA)</a:t>
            </a:r>
            <a:r>
              <a:rPr lang="vi-VN" sz="2400" spc="5" dirty="0">
                <a:solidFill>
                  <a:srgbClr val="191919"/>
                </a:solidFill>
                <a:latin typeface="Times New Roman" panose="02020603050405020304" pitchFamily="18" charset="0"/>
                <a:cs typeface="Times New Roman" panose="02020603050405020304" pitchFamily="18" charset="0"/>
              </a:rPr>
              <a:t> </a:t>
            </a:r>
            <a:endParaRPr lang="en-US" sz="2400" spc="10" dirty="0">
              <a:solidFill>
                <a:srgbClr val="191919"/>
              </a:solidFill>
              <a:latin typeface="Times New Roman" panose="02020603050405020304" pitchFamily="18" charset="0"/>
              <a:cs typeface="Times New Roman" panose="02020603050405020304" pitchFamily="18" charset="0"/>
            </a:endParaRPr>
          </a:p>
          <a:p>
            <a:pPr marL="280670">
              <a:spcBef>
                <a:spcPts val="215"/>
              </a:spcBef>
              <a:spcAft>
                <a:spcPts val="1200"/>
              </a:spcAft>
              <a:defRPr/>
            </a:pPr>
            <a:r>
              <a:rPr lang="en-US" sz="2400" spc="5" dirty="0">
                <a:solidFill>
                  <a:srgbClr val="191919"/>
                </a:solidFill>
                <a:latin typeface="Times New Roman" panose="02020603050405020304" pitchFamily="18" charset="0"/>
                <a:cs typeface="Times New Roman" panose="02020603050405020304" pitchFamily="18" charset="0"/>
              </a:rPr>
              <a:t>	</a:t>
            </a:r>
            <a:r>
              <a:rPr lang="vi-VN" sz="2400" spc="5" dirty="0">
                <a:solidFill>
                  <a:srgbClr val="191919"/>
                </a:solidFill>
                <a:latin typeface="Times New Roman" panose="02020603050405020304" pitchFamily="18" charset="0"/>
                <a:cs typeface="Times New Roman" panose="02020603050405020304" pitchFamily="18" charset="0"/>
              </a:rPr>
              <a:t>Có </a:t>
            </a:r>
            <a:r>
              <a:rPr lang="en-US" sz="2400" spc="5" dirty="0">
                <a:solidFill>
                  <a:srgbClr val="191919"/>
                </a:solidFill>
                <a:latin typeface="Times New Roman" panose="02020603050405020304" pitchFamily="18" charset="0"/>
                <a:cs typeface="Times New Roman" panose="02020603050405020304" pitchFamily="18" charset="0"/>
              </a:rPr>
              <a:t>TK 511</a:t>
            </a:r>
            <a:r>
              <a:rPr lang="vi-VN" sz="2400" spc="5" dirty="0">
                <a:solidFill>
                  <a:srgbClr val="191919"/>
                </a:solidFill>
                <a:latin typeface="Times New Roman" panose="02020603050405020304" pitchFamily="18" charset="0"/>
                <a:cs typeface="Times New Roman" panose="02020603050405020304" pitchFamily="18" charset="0"/>
              </a:rPr>
              <a:t>: </a:t>
            </a:r>
            <a:r>
              <a:rPr lang="en-US" sz="2400" spc="-95" dirty="0">
                <a:solidFill>
                  <a:srgbClr val="191919"/>
                </a:solidFill>
                <a:latin typeface="Times New Roman" panose="02020603050405020304" pitchFamily="18" charset="0"/>
                <a:cs typeface="Times New Roman" panose="02020603050405020304" pitchFamily="18" charset="0"/>
              </a:rPr>
              <a:t>TGGDTT </a:t>
            </a:r>
            <a:r>
              <a:rPr lang="en-US" sz="2400" spc="-45" dirty="0">
                <a:solidFill>
                  <a:srgbClr val="191919"/>
                </a:solidFill>
                <a:latin typeface="Times New Roman" panose="02020603050405020304" pitchFamily="18" charset="0"/>
                <a:cs typeface="Times New Roman" panose="02020603050405020304" pitchFamily="18" charset="0"/>
              </a:rPr>
              <a:t>(TỶ </a:t>
            </a:r>
            <a:r>
              <a:rPr lang="en-US" sz="2400" spc="-60" dirty="0">
                <a:solidFill>
                  <a:srgbClr val="191919"/>
                </a:solidFill>
                <a:latin typeface="Times New Roman" panose="02020603050405020304" pitchFamily="18" charset="0"/>
                <a:cs typeface="Times New Roman" panose="02020603050405020304" pitchFamily="18" charset="0"/>
              </a:rPr>
              <a:t>GIÁ</a:t>
            </a:r>
            <a:r>
              <a:rPr lang="en-US" sz="2400" spc="-125" dirty="0">
                <a:solidFill>
                  <a:srgbClr val="191919"/>
                </a:solidFill>
                <a:latin typeface="Times New Roman" panose="02020603050405020304" pitchFamily="18" charset="0"/>
                <a:cs typeface="Times New Roman" panose="02020603050405020304" pitchFamily="18" charset="0"/>
              </a:rPr>
              <a:t> </a:t>
            </a:r>
            <a:r>
              <a:rPr lang="en-US" sz="2400" spc="-35" dirty="0">
                <a:solidFill>
                  <a:srgbClr val="191919"/>
                </a:solidFill>
                <a:latin typeface="Times New Roman" panose="02020603050405020304" pitchFamily="18" charset="0"/>
                <a:cs typeface="Times New Roman" panose="02020603050405020304" pitchFamily="18" charset="0"/>
              </a:rPr>
              <a:t>MUA)</a:t>
            </a:r>
            <a:r>
              <a:rPr lang="vi-VN" sz="2400" spc="5" dirty="0">
                <a:solidFill>
                  <a:srgbClr val="191919"/>
                </a:solidFill>
                <a:latin typeface="Times New Roman" panose="02020603050405020304" pitchFamily="18" charset="0"/>
                <a:cs typeface="Times New Roman" panose="02020603050405020304" pitchFamily="18" charset="0"/>
              </a:rPr>
              <a:t> </a:t>
            </a:r>
            <a:endParaRPr lang="en-US" sz="2400" b="1" spc="5" dirty="0">
              <a:solidFill>
                <a:srgbClr val="191919"/>
              </a:solidFill>
              <a:latin typeface="Times New Roman" panose="02020603050405020304" pitchFamily="18" charset="0"/>
              <a:cs typeface="Times New Roman" panose="02020603050405020304" pitchFamily="18" charset="0"/>
            </a:endParaRPr>
          </a:p>
          <a:p>
            <a:pPr marL="280670">
              <a:spcBef>
                <a:spcPts val="215"/>
              </a:spcBef>
              <a:defRPr/>
            </a:pPr>
            <a:r>
              <a:rPr lang="en-US" sz="2400" b="1" dirty="0" err="1">
                <a:solidFill>
                  <a:srgbClr val="191919"/>
                </a:solidFill>
                <a:latin typeface="Times New Roman" panose="02020603050405020304" pitchFamily="18" charset="0"/>
                <a:cs typeface="Times New Roman" panose="02020603050405020304" pitchFamily="18" charset="0"/>
              </a:rPr>
              <a:t>Khi</a:t>
            </a:r>
            <a:r>
              <a:rPr lang="en-US" sz="2400" b="1" dirty="0">
                <a:solidFill>
                  <a:srgbClr val="191919"/>
                </a:solidFill>
                <a:latin typeface="Times New Roman" panose="02020603050405020304" pitchFamily="18" charset="0"/>
                <a:cs typeface="Times New Roman" panose="02020603050405020304" pitchFamily="18" charset="0"/>
              </a:rPr>
              <a:t> </a:t>
            </a:r>
            <a:r>
              <a:rPr lang="en-US" sz="2400" b="1" dirty="0" err="1">
                <a:solidFill>
                  <a:srgbClr val="191919"/>
                </a:solidFill>
                <a:latin typeface="Times New Roman" panose="02020603050405020304" pitchFamily="18" charset="0"/>
                <a:cs typeface="Times New Roman" panose="02020603050405020304" pitchFamily="18" charset="0"/>
              </a:rPr>
              <a:t>nhận</a:t>
            </a:r>
            <a:r>
              <a:rPr lang="en-US" sz="2400" b="1" dirty="0">
                <a:solidFill>
                  <a:srgbClr val="191919"/>
                </a:solidFill>
                <a:latin typeface="Times New Roman" panose="02020603050405020304" pitchFamily="18" charset="0"/>
                <a:cs typeface="Times New Roman" panose="02020603050405020304" pitchFamily="18" charset="0"/>
              </a:rPr>
              <a:t> </a:t>
            </a:r>
            <a:r>
              <a:rPr lang="en-US" sz="2400" b="1" dirty="0" err="1">
                <a:solidFill>
                  <a:srgbClr val="191919"/>
                </a:solidFill>
                <a:latin typeface="Times New Roman" panose="02020603050405020304" pitchFamily="18" charset="0"/>
                <a:cs typeface="Times New Roman" panose="02020603050405020304" pitchFamily="18" charset="0"/>
              </a:rPr>
              <a:t>được</a:t>
            </a:r>
            <a:r>
              <a:rPr lang="en-US" sz="2400" b="1" dirty="0">
                <a:solidFill>
                  <a:srgbClr val="191919"/>
                </a:solidFill>
                <a:latin typeface="Times New Roman" panose="02020603050405020304" pitchFamily="18" charset="0"/>
                <a:cs typeface="Times New Roman" panose="02020603050405020304" pitchFamily="18" charset="0"/>
              </a:rPr>
              <a:t> </a:t>
            </a:r>
            <a:r>
              <a:rPr lang="en-US" sz="2400" b="1" dirty="0" err="1">
                <a:solidFill>
                  <a:srgbClr val="191919"/>
                </a:solidFill>
                <a:latin typeface="Times New Roman" panose="02020603050405020304" pitchFamily="18" charset="0"/>
                <a:cs typeface="Times New Roman" panose="02020603050405020304" pitchFamily="18" charset="0"/>
              </a:rPr>
              <a:t>tiền</a:t>
            </a:r>
            <a:r>
              <a:rPr lang="en-US" sz="2400" b="1" dirty="0">
                <a:solidFill>
                  <a:srgbClr val="191919"/>
                </a:solidFill>
                <a:latin typeface="Times New Roman" panose="02020603050405020304" pitchFamily="18" charset="0"/>
                <a:cs typeface="Times New Roman" panose="02020603050405020304" pitchFamily="18" charset="0"/>
              </a:rPr>
              <a:t>: </a:t>
            </a:r>
          </a:p>
          <a:p>
            <a:pPr marL="280670">
              <a:spcBef>
                <a:spcPts val="215"/>
              </a:spcBef>
              <a:defRPr/>
            </a:pPr>
            <a:r>
              <a:rPr lang="vi-VN" sz="2400" spc="5" dirty="0">
                <a:solidFill>
                  <a:srgbClr val="191919"/>
                </a:solidFill>
                <a:latin typeface="Times New Roman" panose="02020603050405020304" pitchFamily="18" charset="0"/>
                <a:cs typeface="Times New Roman" panose="02020603050405020304" pitchFamily="18" charset="0"/>
              </a:rPr>
              <a:t>Nợ </a:t>
            </a:r>
            <a:r>
              <a:rPr lang="en-US" sz="2400" spc="5" dirty="0">
                <a:solidFill>
                  <a:srgbClr val="191919"/>
                </a:solidFill>
                <a:latin typeface="Times New Roman" panose="02020603050405020304" pitchFamily="18" charset="0"/>
                <a:cs typeface="Times New Roman" panose="02020603050405020304" pitchFamily="18" charset="0"/>
              </a:rPr>
              <a:t>TK </a:t>
            </a:r>
            <a:r>
              <a:rPr lang="vi-VN" sz="2400" spc="-20" dirty="0">
                <a:solidFill>
                  <a:srgbClr val="191919"/>
                </a:solidFill>
                <a:latin typeface="Times New Roman" panose="02020603050405020304" pitchFamily="18" charset="0"/>
                <a:cs typeface="Times New Roman" panose="02020603050405020304" pitchFamily="18" charset="0"/>
              </a:rPr>
              <a:t>1112, </a:t>
            </a:r>
            <a:r>
              <a:rPr lang="vi-VN" sz="2400" spc="-5" dirty="0">
                <a:solidFill>
                  <a:srgbClr val="191919"/>
                </a:solidFill>
                <a:latin typeface="Times New Roman" panose="02020603050405020304" pitchFamily="18" charset="0"/>
                <a:cs typeface="Times New Roman" panose="02020603050405020304" pitchFamily="18" charset="0"/>
              </a:rPr>
              <a:t>1122: </a:t>
            </a:r>
            <a:r>
              <a:rPr lang="en-US" sz="2400" spc="-95" dirty="0">
                <a:solidFill>
                  <a:srgbClr val="191919"/>
                </a:solidFill>
                <a:latin typeface="Times New Roman" panose="02020603050405020304" pitchFamily="18" charset="0"/>
                <a:cs typeface="Times New Roman" panose="02020603050405020304" pitchFamily="18" charset="0"/>
              </a:rPr>
              <a:t>TGGDTT </a:t>
            </a:r>
            <a:r>
              <a:rPr lang="en-US" sz="2400" spc="-45" dirty="0">
                <a:solidFill>
                  <a:srgbClr val="191919"/>
                </a:solidFill>
                <a:latin typeface="Times New Roman" panose="02020603050405020304" pitchFamily="18" charset="0"/>
                <a:cs typeface="Times New Roman" panose="02020603050405020304" pitchFamily="18" charset="0"/>
              </a:rPr>
              <a:t>(TỶ </a:t>
            </a:r>
            <a:r>
              <a:rPr lang="en-US" sz="2400" spc="-60" dirty="0">
                <a:solidFill>
                  <a:srgbClr val="191919"/>
                </a:solidFill>
                <a:latin typeface="Times New Roman" panose="02020603050405020304" pitchFamily="18" charset="0"/>
                <a:cs typeface="Times New Roman" panose="02020603050405020304" pitchFamily="18" charset="0"/>
              </a:rPr>
              <a:t>GIÁ</a:t>
            </a:r>
            <a:r>
              <a:rPr lang="en-US" sz="2400" spc="-125" dirty="0">
                <a:solidFill>
                  <a:srgbClr val="191919"/>
                </a:solidFill>
                <a:latin typeface="Times New Roman" panose="02020603050405020304" pitchFamily="18" charset="0"/>
                <a:cs typeface="Times New Roman" panose="02020603050405020304" pitchFamily="18" charset="0"/>
              </a:rPr>
              <a:t> </a:t>
            </a:r>
            <a:r>
              <a:rPr lang="en-US" sz="2400" spc="-35" dirty="0">
                <a:solidFill>
                  <a:srgbClr val="191919"/>
                </a:solidFill>
                <a:latin typeface="Times New Roman" panose="02020603050405020304" pitchFamily="18" charset="0"/>
                <a:cs typeface="Times New Roman" panose="02020603050405020304" pitchFamily="18" charset="0"/>
              </a:rPr>
              <a:t>MUA)</a:t>
            </a:r>
            <a:r>
              <a:rPr lang="vi-VN" sz="2400" spc="5" dirty="0">
                <a:solidFill>
                  <a:srgbClr val="191919"/>
                </a:solidFill>
                <a:latin typeface="Times New Roman" panose="02020603050405020304" pitchFamily="18" charset="0"/>
                <a:cs typeface="Times New Roman" panose="02020603050405020304" pitchFamily="18" charset="0"/>
              </a:rPr>
              <a:t> </a:t>
            </a:r>
            <a:endParaRPr lang="en-US" sz="2400" spc="10" dirty="0">
              <a:solidFill>
                <a:srgbClr val="191919"/>
              </a:solidFill>
              <a:latin typeface="Times New Roman" panose="02020603050405020304" pitchFamily="18" charset="0"/>
              <a:cs typeface="Times New Roman" panose="02020603050405020304" pitchFamily="18" charset="0"/>
            </a:endParaRPr>
          </a:p>
          <a:p>
            <a:pPr marL="280670">
              <a:spcBef>
                <a:spcPts val="215"/>
              </a:spcBef>
              <a:defRPr/>
            </a:pPr>
            <a:r>
              <a:rPr lang="en-US" sz="2400" spc="-55" dirty="0" err="1">
                <a:solidFill>
                  <a:srgbClr val="191919"/>
                </a:solidFill>
                <a:latin typeface="Times New Roman" panose="02020603050405020304" pitchFamily="18" charset="0"/>
                <a:cs typeface="Times New Roman" panose="02020603050405020304" pitchFamily="18" charset="0"/>
              </a:rPr>
              <a:t>Nợ</a:t>
            </a:r>
            <a:r>
              <a:rPr lang="en-US" sz="2400" spc="-55" dirty="0">
                <a:solidFill>
                  <a:srgbClr val="191919"/>
                </a:solidFill>
                <a:latin typeface="Times New Roman" panose="02020603050405020304" pitchFamily="18" charset="0"/>
                <a:cs typeface="Times New Roman" panose="02020603050405020304" pitchFamily="18" charset="0"/>
              </a:rPr>
              <a:t> TK </a:t>
            </a:r>
            <a:r>
              <a:rPr lang="en-US" sz="2400" spc="-35" dirty="0">
                <a:solidFill>
                  <a:srgbClr val="191919"/>
                </a:solidFill>
                <a:latin typeface="Times New Roman" panose="02020603050405020304" pitchFamily="18" charset="0"/>
                <a:cs typeface="Times New Roman" panose="02020603050405020304" pitchFamily="18" charset="0"/>
              </a:rPr>
              <a:t>635 (</a:t>
            </a:r>
            <a:r>
              <a:rPr lang="en-US" sz="2400" spc="-35" dirty="0" err="1">
                <a:solidFill>
                  <a:srgbClr val="191919"/>
                </a:solidFill>
                <a:latin typeface="Times New Roman" panose="02020603050405020304" pitchFamily="18" charset="0"/>
                <a:cs typeface="Times New Roman" panose="02020603050405020304" pitchFamily="18" charset="0"/>
              </a:rPr>
              <a:t>hoặc</a:t>
            </a:r>
            <a:r>
              <a:rPr lang="en-US" sz="2400" spc="-35" dirty="0">
                <a:solidFill>
                  <a:srgbClr val="191919"/>
                </a:solidFill>
                <a:latin typeface="Times New Roman" panose="02020603050405020304" pitchFamily="18" charset="0"/>
                <a:cs typeface="Times New Roman" panose="02020603050405020304" pitchFamily="18" charset="0"/>
              </a:rPr>
              <a:t> </a:t>
            </a:r>
            <a:r>
              <a:rPr lang="en-US" sz="2400" spc="-35" dirty="0" err="1">
                <a:solidFill>
                  <a:srgbClr val="191919"/>
                </a:solidFill>
                <a:latin typeface="Times New Roman" panose="02020603050405020304" pitchFamily="18" charset="0"/>
                <a:cs typeface="Times New Roman" panose="02020603050405020304" pitchFamily="18" charset="0"/>
              </a:rPr>
              <a:t>Có</a:t>
            </a:r>
            <a:r>
              <a:rPr lang="en-US" sz="2400" spc="-35" dirty="0">
                <a:solidFill>
                  <a:srgbClr val="191919"/>
                </a:solidFill>
                <a:latin typeface="Times New Roman" panose="02020603050405020304" pitchFamily="18" charset="0"/>
                <a:cs typeface="Times New Roman" panose="02020603050405020304" pitchFamily="18" charset="0"/>
              </a:rPr>
              <a:t> TK</a:t>
            </a:r>
            <a:r>
              <a:rPr lang="en-US" sz="2400" spc="-65" dirty="0">
                <a:solidFill>
                  <a:srgbClr val="191919"/>
                </a:solidFill>
                <a:latin typeface="Times New Roman" panose="02020603050405020304" pitchFamily="18" charset="0"/>
                <a:cs typeface="Times New Roman" panose="02020603050405020304" pitchFamily="18" charset="0"/>
              </a:rPr>
              <a:t> </a:t>
            </a:r>
            <a:r>
              <a:rPr lang="en-US" sz="2400" spc="-30" dirty="0">
                <a:solidFill>
                  <a:srgbClr val="191919"/>
                </a:solidFill>
                <a:latin typeface="Times New Roman" panose="02020603050405020304" pitchFamily="18" charset="0"/>
                <a:cs typeface="Times New Roman" panose="02020603050405020304" pitchFamily="18" charset="0"/>
              </a:rPr>
              <a:t>515): </a:t>
            </a:r>
            <a:r>
              <a:rPr lang="en-US" sz="2400" spc="-30" dirty="0" err="1">
                <a:solidFill>
                  <a:srgbClr val="191919"/>
                </a:solidFill>
                <a:latin typeface="Times New Roman" panose="02020603050405020304" pitchFamily="18" charset="0"/>
                <a:cs typeface="Times New Roman" panose="02020603050405020304" pitchFamily="18" charset="0"/>
              </a:rPr>
              <a:t>Chênh</a:t>
            </a:r>
            <a:r>
              <a:rPr lang="en-US" sz="2400" spc="-30" dirty="0">
                <a:solidFill>
                  <a:srgbClr val="191919"/>
                </a:solidFill>
                <a:latin typeface="Times New Roman" panose="02020603050405020304" pitchFamily="18" charset="0"/>
                <a:cs typeface="Times New Roman" panose="02020603050405020304" pitchFamily="18" charset="0"/>
              </a:rPr>
              <a:t> </a:t>
            </a:r>
            <a:r>
              <a:rPr lang="en-US" sz="2400" spc="-30" dirty="0" err="1">
                <a:solidFill>
                  <a:srgbClr val="191919"/>
                </a:solidFill>
                <a:latin typeface="Times New Roman" panose="02020603050405020304" pitchFamily="18" charset="0"/>
                <a:cs typeface="Times New Roman" panose="02020603050405020304" pitchFamily="18" charset="0"/>
              </a:rPr>
              <a:t>lệch</a:t>
            </a:r>
            <a:r>
              <a:rPr lang="en-US" sz="2400" spc="-30" dirty="0">
                <a:solidFill>
                  <a:srgbClr val="191919"/>
                </a:solidFill>
                <a:latin typeface="Times New Roman" panose="02020603050405020304" pitchFamily="18" charset="0"/>
                <a:cs typeface="Times New Roman" panose="02020603050405020304" pitchFamily="18" charset="0"/>
              </a:rPr>
              <a:t> TGHĐ </a:t>
            </a:r>
            <a:r>
              <a:rPr lang="en-US" sz="2400" spc="-30" dirty="0" err="1">
                <a:solidFill>
                  <a:srgbClr val="191919"/>
                </a:solidFill>
                <a:latin typeface="Times New Roman" panose="02020603050405020304" pitchFamily="18" charset="0"/>
                <a:cs typeface="Times New Roman" panose="02020603050405020304" pitchFamily="18" charset="0"/>
              </a:rPr>
              <a:t>lỗ</a:t>
            </a:r>
            <a:r>
              <a:rPr lang="en-US" sz="2400" spc="-30" dirty="0">
                <a:solidFill>
                  <a:srgbClr val="191919"/>
                </a:solidFill>
                <a:latin typeface="Times New Roman" panose="02020603050405020304" pitchFamily="18" charset="0"/>
                <a:cs typeface="Times New Roman" panose="02020603050405020304" pitchFamily="18" charset="0"/>
              </a:rPr>
              <a:t> (</a:t>
            </a:r>
            <a:r>
              <a:rPr lang="en-US" sz="2400" spc="-30" dirty="0" err="1">
                <a:solidFill>
                  <a:srgbClr val="191919"/>
                </a:solidFill>
                <a:latin typeface="Times New Roman" panose="02020603050405020304" pitchFamily="18" charset="0"/>
                <a:cs typeface="Times New Roman" panose="02020603050405020304" pitchFamily="18" charset="0"/>
              </a:rPr>
              <a:t>hoặc</a:t>
            </a:r>
            <a:r>
              <a:rPr lang="en-US" sz="2400" spc="-30" dirty="0">
                <a:solidFill>
                  <a:srgbClr val="191919"/>
                </a:solidFill>
                <a:latin typeface="Times New Roman" panose="02020603050405020304" pitchFamily="18" charset="0"/>
                <a:cs typeface="Times New Roman" panose="02020603050405020304" pitchFamily="18" charset="0"/>
              </a:rPr>
              <a:t> </a:t>
            </a:r>
            <a:r>
              <a:rPr lang="en-US" sz="2400" spc="-30" dirty="0" err="1">
                <a:solidFill>
                  <a:srgbClr val="191919"/>
                </a:solidFill>
                <a:latin typeface="Times New Roman" panose="02020603050405020304" pitchFamily="18" charset="0"/>
                <a:cs typeface="Times New Roman" panose="02020603050405020304" pitchFamily="18" charset="0"/>
              </a:rPr>
              <a:t>lãi</a:t>
            </a:r>
            <a:r>
              <a:rPr lang="en-US" sz="2400" spc="-30" dirty="0">
                <a:solidFill>
                  <a:srgbClr val="191919"/>
                </a:solidFill>
                <a:latin typeface="Times New Roman" panose="02020603050405020304" pitchFamily="18" charset="0"/>
                <a:cs typeface="Times New Roman" panose="02020603050405020304" pitchFamily="18" charset="0"/>
              </a:rPr>
              <a:t>)</a:t>
            </a:r>
            <a:endParaRPr lang="en-US" sz="2400" spc="-50" dirty="0">
              <a:solidFill>
                <a:srgbClr val="191919"/>
              </a:solidFill>
              <a:latin typeface="Times New Roman" panose="02020603050405020304" pitchFamily="18" charset="0"/>
              <a:cs typeface="Times New Roman" panose="02020603050405020304" pitchFamily="18" charset="0"/>
            </a:endParaRPr>
          </a:p>
          <a:p>
            <a:pPr marL="71755">
              <a:spcBef>
                <a:spcPts val="215"/>
              </a:spcBef>
              <a:defRPr/>
            </a:pPr>
            <a:r>
              <a:rPr lang="en-US" sz="2400" spc="5" dirty="0">
                <a:solidFill>
                  <a:srgbClr val="191919"/>
                </a:solidFill>
                <a:latin typeface="Times New Roman" panose="02020603050405020304" pitchFamily="18" charset="0"/>
                <a:cs typeface="Times New Roman" panose="02020603050405020304" pitchFamily="18" charset="0"/>
              </a:rPr>
              <a:t>	</a:t>
            </a:r>
            <a:r>
              <a:rPr lang="vi-VN" sz="2400" spc="5" dirty="0">
                <a:solidFill>
                  <a:srgbClr val="191919"/>
                </a:solidFill>
                <a:latin typeface="Times New Roman" panose="02020603050405020304" pitchFamily="18" charset="0"/>
                <a:cs typeface="Times New Roman" panose="02020603050405020304" pitchFamily="18" charset="0"/>
              </a:rPr>
              <a:t>Có </a:t>
            </a:r>
            <a:r>
              <a:rPr lang="en-US" sz="2400" spc="5" dirty="0">
                <a:solidFill>
                  <a:srgbClr val="191919"/>
                </a:solidFill>
                <a:latin typeface="Times New Roman" panose="02020603050405020304" pitchFamily="18" charset="0"/>
                <a:cs typeface="Times New Roman" panose="02020603050405020304" pitchFamily="18" charset="0"/>
              </a:rPr>
              <a:t>TK </a:t>
            </a:r>
            <a:r>
              <a:rPr lang="vi-VN" sz="2400" spc="5" dirty="0">
                <a:solidFill>
                  <a:srgbClr val="191919"/>
                </a:solidFill>
                <a:latin typeface="Times New Roman" panose="02020603050405020304" pitchFamily="18" charset="0"/>
                <a:cs typeface="Times New Roman" panose="02020603050405020304" pitchFamily="18" charset="0"/>
              </a:rPr>
              <a:t>131: </a:t>
            </a:r>
            <a:r>
              <a:rPr lang="en-US" sz="2400" spc="20" dirty="0" err="1">
                <a:solidFill>
                  <a:srgbClr val="191919"/>
                </a:solidFill>
                <a:latin typeface="Times New Roman" panose="02020603050405020304" pitchFamily="18" charset="0"/>
                <a:cs typeface="Times New Roman" panose="02020603050405020304" pitchFamily="18" charset="0"/>
              </a:rPr>
              <a:t>Tỷ</a:t>
            </a:r>
            <a:r>
              <a:rPr lang="en-US" sz="2400" spc="20" dirty="0">
                <a:solidFill>
                  <a:srgbClr val="191919"/>
                </a:solidFill>
                <a:latin typeface="Times New Roman" panose="02020603050405020304" pitchFamily="18" charset="0"/>
                <a:cs typeface="Times New Roman" panose="02020603050405020304" pitchFamily="18" charset="0"/>
              </a:rPr>
              <a:t> </a:t>
            </a:r>
            <a:r>
              <a:rPr lang="en-US" sz="2400" spc="-35" dirty="0" err="1">
                <a:solidFill>
                  <a:srgbClr val="191919"/>
                </a:solidFill>
                <a:latin typeface="Times New Roman" panose="02020603050405020304" pitchFamily="18" charset="0"/>
                <a:cs typeface="Times New Roman" panose="02020603050405020304" pitchFamily="18" charset="0"/>
              </a:rPr>
              <a:t>giá</a:t>
            </a:r>
            <a:r>
              <a:rPr lang="en-US" sz="2400" spc="-35" dirty="0">
                <a:solidFill>
                  <a:srgbClr val="191919"/>
                </a:solidFill>
                <a:latin typeface="Times New Roman" panose="02020603050405020304" pitchFamily="18" charset="0"/>
                <a:cs typeface="Times New Roman" panose="02020603050405020304" pitchFamily="18" charset="0"/>
              </a:rPr>
              <a:t> </a:t>
            </a:r>
            <a:r>
              <a:rPr lang="en-US" sz="2400" spc="-25" dirty="0" err="1">
                <a:solidFill>
                  <a:srgbClr val="191919"/>
                </a:solidFill>
                <a:latin typeface="Times New Roman" panose="02020603050405020304" pitchFamily="18" charset="0"/>
                <a:cs typeface="Times New Roman" panose="02020603050405020304" pitchFamily="18" charset="0"/>
              </a:rPr>
              <a:t>ghi</a:t>
            </a:r>
            <a:r>
              <a:rPr lang="en-US" sz="2400" spc="-145" dirty="0">
                <a:solidFill>
                  <a:srgbClr val="191919"/>
                </a:solidFill>
                <a:latin typeface="Times New Roman" panose="02020603050405020304" pitchFamily="18" charset="0"/>
                <a:cs typeface="Times New Roman" panose="02020603050405020304" pitchFamily="18" charset="0"/>
              </a:rPr>
              <a:t> </a:t>
            </a:r>
            <a:r>
              <a:rPr lang="en-US" sz="2400" spc="-50" dirty="0" err="1">
                <a:solidFill>
                  <a:srgbClr val="191919"/>
                </a:solidFill>
                <a:latin typeface="Times New Roman" panose="02020603050405020304" pitchFamily="18" charset="0"/>
                <a:cs typeface="Times New Roman" panose="02020603050405020304" pitchFamily="18" charset="0"/>
              </a:rPr>
              <a:t>sổ</a:t>
            </a:r>
            <a:r>
              <a:rPr lang="en-US" sz="2400" spc="-50" dirty="0">
                <a:solidFill>
                  <a:srgbClr val="191919"/>
                </a:solidFill>
                <a:latin typeface="Times New Roman" panose="02020603050405020304" pitchFamily="18" charset="0"/>
                <a:cs typeface="Times New Roman" panose="02020603050405020304" pitchFamily="18" charset="0"/>
              </a:rPr>
              <a:t> (</a:t>
            </a:r>
            <a:r>
              <a:rPr lang="en-US" sz="2400" spc="-50" dirty="0" err="1">
                <a:solidFill>
                  <a:srgbClr val="191919"/>
                </a:solidFill>
                <a:latin typeface="Times New Roman" panose="02020603050405020304" pitchFamily="18" charset="0"/>
                <a:cs typeface="Times New Roman" panose="02020603050405020304" pitchFamily="18" charset="0"/>
              </a:rPr>
              <a:t>thực</a:t>
            </a:r>
            <a:r>
              <a:rPr lang="en-US" sz="2400" spc="-50" dirty="0">
                <a:solidFill>
                  <a:srgbClr val="191919"/>
                </a:solidFill>
                <a:latin typeface="Times New Roman" panose="02020603050405020304" pitchFamily="18" charset="0"/>
                <a:cs typeface="Times New Roman" panose="02020603050405020304" pitchFamily="18" charset="0"/>
              </a:rPr>
              <a:t> </a:t>
            </a:r>
            <a:r>
              <a:rPr lang="en-US" sz="2400" spc="-50" dirty="0" err="1">
                <a:solidFill>
                  <a:srgbClr val="191919"/>
                </a:solidFill>
                <a:latin typeface="Times New Roman" panose="02020603050405020304" pitchFamily="18" charset="0"/>
                <a:cs typeface="Times New Roman" panose="02020603050405020304" pitchFamily="18" charset="0"/>
              </a:rPr>
              <a:t>tế</a:t>
            </a:r>
            <a:r>
              <a:rPr lang="en-US" sz="2400" spc="-50" dirty="0">
                <a:solidFill>
                  <a:srgbClr val="191919"/>
                </a:solidFill>
                <a:latin typeface="Times New Roman" panose="02020603050405020304" pitchFamily="18" charset="0"/>
                <a:cs typeface="Times New Roman" panose="02020603050405020304" pitchFamily="18" charset="0"/>
              </a:rPr>
              <a:t> </a:t>
            </a:r>
            <a:r>
              <a:rPr lang="en-US" sz="2400" spc="-50" dirty="0" err="1">
                <a:solidFill>
                  <a:srgbClr val="191919"/>
                </a:solidFill>
                <a:latin typeface="Times New Roman" panose="02020603050405020304" pitchFamily="18" charset="0"/>
                <a:cs typeface="Times New Roman" panose="02020603050405020304" pitchFamily="18" charset="0"/>
              </a:rPr>
              <a:t>đích</a:t>
            </a:r>
            <a:r>
              <a:rPr lang="en-US" sz="2400" spc="-50" dirty="0">
                <a:solidFill>
                  <a:srgbClr val="191919"/>
                </a:solidFill>
                <a:latin typeface="Times New Roman" panose="02020603050405020304" pitchFamily="18" charset="0"/>
                <a:cs typeface="Times New Roman" panose="02020603050405020304" pitchFamily="18" charset="0"/>
              </a:rPr>
              <a:t> </a:t>
            </a:r>
            <a:r>
              <a:rPr lang="en-US" sz="2400" spc="-50" dirty="0" err="1">
                <a:solidFill>
                  <a:srgbClr val="191919"/>
                </a:solidFill>
                <a:latin typeface="Times New Roman" panose="02020603050405020304" pitchFamily="18" charset="0"/>
                <a:cs typeface="Times New Roman" panose="02020603050405020304" pitchFamily="18" charset="0"/>
              </a:rPr>
              <a:t>danh</a:t>
            </a:r>
            <a:r>
              <a:rPr lang="en-US" sz="2400" spc="-50" dirty="0">
                <a:solidFill>
                  <a:srgbClr val="191919"/>
                </a:solidFill>
                <a:latin typeface="Times New Roman" panose="02020603050405020304" pitchFamily="18" charset="0"/>
                <a:cs typeface="Times New Roman" panose="02020603050405020304" pitchFamily="18" charset="0"/>
              </a:rPr>
              <a:t>)</a:t>
            </a:r>
          </a:p>
          <a:p>
            <a:pPr marL="280670">
              <a:spcBef>
                <a:spcPts val="215"/>
              </a:spcBef>
              <a:defRPr/>
            </a:pPr>
            <a:endParaRPr lang="en-US" sz="2400" spc="10" dirty="0">
              <a:solidFill>
                <a:srgbClr val="191919"/>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6384972"/>
      </p:ext>
    </p:extLst>
  </p:cSld>
  <p:clrMapOvr>
    <a:masterClrMapping/>
  </p:clrMapOvr>
  <p:transition spd="slow">
    <p:split orient="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251201" y="1268414"/>
            <a:ext cx="6183313" cy="523875"/>
          </a:xfrm>
          <a:prstGeom prst="rect">
            <a:avLst/>
          </a:prstGeom>
        </p:spPr>
        <p:txBody>
          <a:bodyPr wrap="none">
            <a:spAutoFit/>
          </a:bodyPr>
          <a:lstStyle/>
          <a:p>
            <a:pPr>
              <a:defRPr/>
            </a:pPr>
            <a:r>
              <a:rPr lang="en-US" sz="2800" b="1" spc="15" dirty="0">
                <a:solidFill>
                  <a:srgbClr val="FF0000"/>
                </a:solidFill>
                <a:latin typeface="Times New Roman" panose="02020603050405020304" pitchFamily="18" charset="0"/>
                <a:cs typeface="Times New Roman" panose="02020603050405020304" pitchFamily="18" charset="0"/>
              </a:rPr>
              <a:t>KẾ TOÁN XUẤT KHẨU TRỰC TIẾP</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3" name="Rectangle 2"/>
          <p:cNvSpPr/>
          <p:nvPr/>
        </p:nvSpPr>
        <p:spPr>
          <a:xfrm>
            <a:off x="2368550" y="1792289"/>
            <a:ext cx="7696200" cy="3825875"/>
          </a:xfrm>
          <a:prstGeom prst="rect">
            <a:avLst/>
          </a:prstGeom>
        </p:spPr>
        <p:txBody>
          <a:bodyPr>
            <a:spAutoFit/>
          </a:bodyPr>
          <a:lstStyle/>
          <a:p>
            <a:pPr algn="just">
              <a:spcBef>
                <a:spcPts val="213"/>
              </a:spcBef>
              <a:defRPr/>
            </a:pPr>
            <a:r>
              <a:rPr lang="en-US" sz="2400" b="1" dirty="0">
                <a:solidFill>
                  <a:srgbClr val="0000FF"/>
                </a:solidFill>
                <a:latin typeface="Times New Roman" panose="02020603050405020304" pitchFamily="18" charset="0"/>
                <a:cs typeface="Times New Roman" panose="02020603050405020304" pitchFamily="18" charset="0"/>
              </a:rPr>
              <a:t>4. </a:t>
            </a:r>
            <a:r>
              <a:rPr lang="en-US" sz="2400" b="1" dirty="0" err="1">
                <a:solidFill>
                  <a:srgbClr val="0000FF"/>
                </a:solidFill>
                <a:latin typeface="Times New Roman" panose="02020603050405020304" pitchFamily="18" charset="0"/>
                <a:cs typeface="Times New Roman" panose="02020603050405020304" pitchFamily="18" charset="0"/>
              </a:rPr>
              <a:t>Khách</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hàng</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thanh</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toán</a:t>
            </a:r>
            <a:endParaRPr lang="en-US" sz="2400" b="1" dirty="0">
              <a:solidFill>
                <a:srgbClr val="0000FF"/>
              </a:solidFill>
              <a:latin typeface="Times New Roman" panose="02020603050405020304" pitchFamily="18" charset="0"/>
              <a:cs typeface="Times New Roman" panose="02020603050405020304" pitchFamily="18" charset="0"/>
            </a:endParaRPr>
          </a:p>
          <a:p>
            <a:pPr algn="just">
              <a:spcBef>
                <a:spcPts val="1800"/>
              </a:spcBef>
              <a:defRPr/>
            </a:pPr>
            <a:r>
              <a:rPr lang="en-US" sz="2400" b="1" spc="-50" dirty="0">
                <a:solidFill>
                  <a:srgbClr val="0070C0"/>
                </a:solidFill>
                <a:latin typeface="Times New Roman" panose="02020603050405020304" pitchFamily="18" charset="0"/>
                <a:cs typeface="Times New Roman" panose="02020603050405020304" pitchFamily="18" charset="0"/>
              </a:rPr>
              <a:t>+ 4.3 KH </a:t>
            </a:r>
            <a:r>
              <a:rPr lang="en-US" sz="2400" b="1" spc="-50" dirty="0" err="1">
                <a:solidFill>
                  <a:srgbClr val="0070C0"/>
                </a:solidFill>
                <a:latin typeface="Times New Roman" panose="02020603050405020304" pitchFamily="18" charset="0"/>
                <a:cs typeface="Times New Roman" panose="02020603050405020304" pitchFamily="18" charset="0"/>
              </a:rPr>
              <a:t>trả</a:t>
            </a:r>
            <a:r>
              <a:rPr lang="en-US" sz="2400" b="1" spc="-50" dirty="0">
                <a:solidFill>
                  <a:srgbClr val="0070C0"/>
                </a:solidFill>
                <a:latin typeface="Times New Roman" panose="02020603050405020304" pitchFamily="18" charset="0"/>
                <a:cs typeface="Times New Roman" panose="02020603050405020304" pitchFamily="18" charset="0"/>
              </a:rPr>
              <a:t> </a:t>
            </a:r>
            <a:r>
              <a:rPr lang="en-US" sz="2400" b="1" spc="-50" dirty="0" err="1">
                <a:solidFill>
                  <a:srgbClr val="0070C0"/>
                </a:solidFill>
                <a:latin typeface="Times New Roman" panose="02020603050405020304" pitchFamily="18" charset="0"/>
                <a:cs typeface="Times New Roman" panose="02020603050405020304" pitchFamily="18" charset="0"/>
              </a:rPr>
              <a:t>trước</a:t>
            </a:r>
            <a:r>
              <a:rPr lang="en-US" sz="2400" b="1" spc="-50" dirty="0">
                <a:solidFill>
                  <a:srgbClr val="0070C0"/>
                </a:solidFill>
                <a:latin typeface="Times New Roman" panose="02020603050405020304" pitchFamily="18" charset="0"/>
                <a:cs typeface="Times New Roman" panose="02020603050405020304" pitchFamily="18" charset="0"/>
              </a:rPr>
              <a:t> 100% </a:t>
            </a:r>
            <a:r>
              <a:rPr lang="en-US" sz="2400" b="1" spc="-50" dirty="0" err="1">
                <a:solidFill>
                  <a:srgbClr val="0070C0"/>
                </a:solidFill>
                <a:latin typeface="Times New Roman" panose="02020603050405020304" pitchFamily="18" charset="0"/>
                <a:cs typeface="Times New Roman" panose="02020603050405020304" pitchFamily="18" charset="0"/>
              </a:rPr>
              <a:t>tiền</a:t>
            </a:r>
            <a:r>
              <a:rPr lang="en-US" sz="2400" b="1" spc="-50" dirty="0">
                <a:solidFill>
                  <a:srgbClr val="0070C0"/>
                </a:solidFill>
                <a:latin typeface="Times New Roman" panose="02020603050405020304" pitchFamily="18" charset="0"/>
                <a:cs typeface="Times New Roman" panose="02020603050405020304" pitchFamily="18" charset="0"/>
              </a:rPr>
              <a:t> </a:t>
            </a:r>
            <a:r>
              <a:rPr lang="en-US" sz="2400" b="1" spc="-50" dirty="0" err="1">
                <a:solidFill>
                  <a:srgbClr val="0070C0"/>
                </a:solidFill>
                <a:latin typeface="Times New Roman" panose="02020603050405020304" pitchFamily="18" charset="0"/>
                <a:cs typeface="Times New Roman" panose="02020603050405020304" pitchFamily="18" charset="0"/>
              </a:rPr>
              <a:t>hàng</a:t>
            </a:r>
            <a:r>
              <a:rPr lang="en-US" sz="2400" b="1" spc="-50" dirty="0">
                <a:solidFill>
                  <a:srgbClr val="0070C0"/>
                </a:solidFill>
                <a:latin typeface="Times New Roman" panose="02020603050405020304" pitchFamily="18" charset="0"/>
                <a:cs typeface="Times New Roman" panose="02020603050405020304" pitchFamily="18" charset="0"/>
              </a:rPr>
              <a:t>:</a:t>
            </a:r>
          </a:p>
          <a:p>
            <a:pPr>
              <a:spcBef>
                <a:spcPts val="213"/>
              </a:spcBef>
              <a:defRPr/>
            </a:pPr>
            <a:r>
              <a:rPr lang="en-US" sz="2400" b="1" dirty="0" err="1">
                <a:solidFill>
                  <a:srgbClr val="191919"/>
                </a:solidFill>
                <a:latin typeface="Times New Roman" panose="02020603050405020304" pitchFamily="18" charset="0"/>
                <a:cs typeface="Times New Roman" panose="02020603050405020304" pitchFamily="18" charset="0"/>
              </a:rPr>
              <a:t>Khi</a:t>
            </a:r>
            <a:r>
              <a:rPr lang="en-US" sz="2400" b="1" dirty="0">
                <a:solidFill>
                  <a:srgbClr val="191919"/>
                </a:solidFill>
                <a:latin typeface="Times New Roman" panose="02020603050405020304" pitchFamily="18" charset="0"/>
                <a:cs typeface="Times New Roman" panose="02020603050405020304" pitchFamily="18" charset="0"/>
              </a:rPr>
              <a:t> </a:t>
            </a:r>
            <a:r>
              <a:rPr lang="en-US" sz="2400" b="1" dirty="0" err="1">
                <a:solidFill>
                  <a:srgbClr val="191919"/>
                </a:solidFill>
                <a:latin typeface="Times New Roman" panose="02020603050405020304" pitchFamily="18" charset="0"/>
                <a:cs typeface="Times New Roman" panose="02020603050405020304" pitchFamily="18" charset="0"/>
              </a:rPr>
              <a:t>nhận</a:t>
            </a:r>
            <a:r>
              <a:rPr lang="en-US" sz="2400" b="1" dirty="0">
                <a:solidFill>
                  <a:srgbClr val="191919"/>
                </a:solidFill>
                <a:latin typeface="Times New Roman" panose="02020603050405020304" pitchFamily="18" charset="0"/>
                <a:cs typeface="Times New Roman" panose="02020603050405020304" pitchFamily="18" charset="0"/>
              </a:rPr>
              <a:t> </a:t>
            </a:r>
            <a:r>
              <a:rPr lang="en-US" sz="2400" b="1" dirty="0" err="1">
                <a:solidFill>
                  <a:srgbClr val="191919"/>
                </a:solidFill>
                <a:latin typeface="Times New Roman" panose="02020603050405020304" pitchFamily="18" charset="0"/>
                <a:cs typeface="Times New Roman" panose="02020603050405020304" pitchFamily="18" charset="0"/>
              </a:rPr>
              <a:t>ứng</a:t>
            </a:r>
            <a:r>
              <a:rPr lang="en-US" sz="2400" b="1" dirty="0">
                <a:solidFill>
                  <a:srgbClr val="191919"/>
                </a:solidFill>
                <a:latin typeface="Times New Roman" panose="02020603050405020304" pitchFamily="18" charset="0"/>
                <a:cs typeface="Times New Roman" panose="02020603050405020304" pitchFamily="18" charset="0"/>
              </a:rPr>
              <a:t> </a:t>
            </a:r>
            <a:r>
              <a:rPr lang="en-US" sz="2400" b="1" dirty="0" err="1">
                <a:solidFill>
                  <a:srgbClr val="191919"/>
                </a:solidFill>
                <a:latin typeface="Times New Roman" panose="02020603050405020304" pitchFamily="18" charset="0"/>
                <a:cs typeface="Times New Roman" panose="02020603050405020304" pitchFamily="18" charset="0"/>
              </a:rPr>
              <a:t>trước</a:t>
            </a:r>
            <a:r>
              <a:rPr lang="en-US" sz="2400" b="1" dirty="0">
                <a:solidFill>
                  <a:srgbClr val="191919"/>
                </a:solidFill>
                <a:latin typeface="Times New Roman" panose="02020603050405020304" pitchFamily="18" charset="0"/>
                <a:cs typeface="Times New Roman" panose="02020603050405020304" pitchFamily="18" charset="0"/>
              </a:rPr>
              <a:t> </a:t>
            </a:r>
          </a:p>
          <a:p>
            <a:pPr>
              <a:spcBef>
                <a:spcPts val="213"/>
              </a:spcBef>
              <a:defRPr/>
            </a:pPr>
            <a:r>
              <a:rPr lang="en-US" sz="2400" dirty="0" err="1">
                <a:solidFill>
                  <a:srgbClr val="191919"/>
                </a:solidFill>
                <a:latin typeface="Times New Roman" panose="02020603050405020304" pitchFamily="18" charset="0"/>
                <a:cs typeface="Times New Roman" panose="02020603050405020304" pitchFamily="18" charset="0"/>
              </a:rPr>
              <a:t>Nợ</a:t>
            </a:r>
            <a:r>
              <a:rPr lang="en-US" sz="2400" dirty="0">
                <a:solidFill>
                  <a:srgbClr val="191919"/>
                </a:solidFill>
                <a:latin typeface="Times New Roman" panose="02020603050405020304" pitchFamily="18" charset="0"/>
                <a:cs typeface="Times New Roman" panose="02020603050405020304" pitchFamily="18" charset="0"/>
              </a:rPr>
              <a:t> TK 1122: </a:t>
            </a:r>
            <a:r>
              <a:rPr lang="en-US" sz="2400" spc="-95" dirty="0">
                <a:solidFill>
                  <a:srgbClr val="191919"/>
                </a:solidFill>
                <a:latin typeface="Times New Roman" panose="02020603050405020304" pitchFamily="18" charset="0"/>
                <a:cs typeface="Times New Roman" panose="02020603050405020304" pitchFamily="18" charset="0"/>
              </a:rPr>
              <a:t>TGGDTT </a:t>
            </a:r>
            <a:r>
              <a:rPr lang="en-US" sz="2400" spc="-45" dirty="0">
                <a:solidFill>
                  <a:srgbClr val="191919"/>
                </a:solidFill>
                <a:latin typeface="Times New Roman" panose="02020603050405020304" pitchFamily="18" charset="0"/>
                <a:cs typeface="Times New Roman" panose="02020603050405020304" pitchFamily="18" charset="0"/>
              </a:rPr>
              <a:t>(TỶ </a:t>
            </a:r>
            <a:r>
              <a:rPr lang="en-US" sz="2400" spc="-60" dirty="0">
                <a:solidFill>
                  <a:srgbClr val="191919"/>
                </a:solidFill>
                <a:latin typeface="Times New Roman" panose="02020603050405020304" pitchFamily="18" charset="0"/>
                <a:cs typeface="Times New Roman" panose="02020603050405020304" pitchFamily="18" charset="0"/>
              </a:rPr>
              <a:t>GIÁ</a:t>
            </a:r>
            <a:r>
              <a:rPr lang="en-US" sz="2400" spc="-125" dirty="0">
                <a:solidFill>
                  <a:srgbClr val="191919"/>
                </a:solidFill>
                <a:latin typeface="Times New Roman" panose="02020603050405020304" pitchFamily="18" charset="0"/>
                <a:cs typeface="Times New Roman" panose="02020603050405020304" pitchFamily="18" charset="0"/>
              </a:rPr>
              <a:t> </a:t>
            </a:r>
            <a:r>
              <a:rPr lang="en-US" sz="2400" spc="-35" dirty="0">
                <a:solidFill>
                  <a:srgbClr val="191919"/>
                </a:solidFill>
                <a:latin typeface="Times New Roman" panose="02020603050405020304" pitchFamily="18" charset="0"/>
                <a:cs typeface="Times New Roman" panose="02020603050405020304" pitchFamily="18" charset="0"/>
              </a:rPr>
              <a:t>MUA)</a:t>
            </a:r>
            <a:endParaRPr lang="en-US" sz="2400" dirty="0">
              <a:solidFill>
                <a:srgbClr val="191919"/>
              </a:solidFill>
              <a:latin typeface="Times New Roman" panose="02020603050405020304" pitchFamily="18" charset="0"/>
              <a:cs typeface="Times New Roman" panose="02020603050405020304" pitchFamily="18" charset="0"/>
            </a:endParaRPr>
          </a:p>
          <a:p>
            <a:pPr>
              <a:spcBef>
                <a:spcPts val="213"/>
              </a:spcBef>
              <a:defRPr/>
            </a:pP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Có</a:t>
            </a:r>
            <a:r>
              <a:rPr lang="en-US" sz="2400" dirty="0">
                <a:solidFill>
                  <a:srgbClr val="191919"/>
                </a:solidFill>
                <a:latin typeface="Times New Roman" panose="02020603050405020304" pitchFamily="18" charset="0"/>
                <a:cs typeface="Times New Roman" panose="02020603050405020304" pitchFamily="18" charset="0"/>
              </a:rPr>
              <a:t> TK 131: </a:t>
            </a:r>
            <a:r>
              <a:rPr lang="en-US" sz="2400" spc="-95" dirty="0">
                <a:solidFill>
                  <a:srgbClr val="191919"/>
                </a:solidFill>
                <a:latin typeface="Times New Roman" panose="02020603050405020304" pitchFamily="18" charset="0"/>
                <a:cs typeface="Times New Roman" panose="02020603050405020304" pitchFamily="18" charset="0"/>
              </a:rPr>
              <a:t>TGGDTT </a:t>
            </a:r>
            <a:r>
              <a:rPr lang="en-US" sz="2400" spc="-45" dirty="0">
                <a:solidFill>
                  <a:srgbClr val="191919"/>
                </a:solidFill>
                <a:latin typeface="Times New Roman" panose="02020603050405020304" pitchFamily="18" charset="0"/>
                <a:cs typeface="Times New Roman" panose="02020603050405020304" pitchFamily="18" charset="0"/>
              </a:rPr>
              <a:t>(TỶ </a:t>
            </a:r>
            <a:r>
              <a:rPr lang="en-US" sz="2400" spc="-60" dirty="0">
                <a:solidFill>
                  <a:srgbClr val="191919"/>
                </a:solidFill>
                <a:latin typeface="Times New Roman" panose="02020603050405020304" pitchFamily="18" charset="0"/>
                <a:cs typeface="Times New Roman" panose="02020603050405020304" pitchFamily="18" charset="0"/>
              </a:rPr>
              <a:t>GIÁ</a:t>
            </a:r>
            <a:r>
              <a:rPr lang="en-US" sz="2400" spc="-125" dirty="0">
                <a:solidFill>
                  <a:srgbClr val="191919"/>
                </a:solidFill>
                <a:latin typeface="Times New Roman" panose="02020603050405020304" pitchFamily="18" charset="0"/>
                <a:cs typeface="Times New Roman" panose="02020603050405020304" pitchFamily="18" charset="0"/>
              </a:rPr>
              <a:t> </a:t>
            </a:r>
            <a:r>
              <a:rPr lang="en-US" sz="2400" spc="-35" dirty="0">
                <a:solidFill>
                  <a:srgbClr val="191919"/>
                </a:solidFill>
                <a:latin typeface="Times New Roman" panose="02020603050405020304" pitchFamily="18" charset="0"/>
                <a:cs typeface="Times New Roman" panose="02020603050405020304" pitchFamily="18" charset="0"/>
              </a:rPr>
              <a:t>MUA)</a:t>
            </a:r>
            <a:endParaRPr lang="en-US" sz="2400" spc="-15" dirty="0">
              <a:solidFill>
                <a:srgbClr val="191919"/>
              </a:solidFill>
              <a:latin typeface="Times New Roman" panose="02020603050405020304" pitchFamily="18" charset="0"/>
              <a:cs typeface="Times New Roman" panose="02020603050405020304" pitchFamily="18" charset="0"/>
            </a:endParaRPr>
          </a:p>
          <a:p>
            <a:pPr>
              <a:spcBef>
                <a:spcPts val="213"/>
              </a:spcBef>
              <a:defRPr/>
            </a:pPr>
            <a:endParaRPr lang="en-US" sz="2400" b="1" dirty="0">
              <a:solidFill>
                <a:srgbClr val="191919"/>
              </a:solidFill>
              <a:latin typeface="Times New Roman" panose="02020603050405020304" pitchFamily="18" charset="0"/>
              <a:cs typeface="Times New Roman" panose="02020603050405020304" pitchFamily="18" charset="0"/>
            </a:endParaRPr>
          </a:p>
          <a:p>
            <a:pPr>
              <a:spcBef>
                <a:spcPts val="213"/>
              </a:spcBef>
              <a:defRPr/>
            </a:pPr>
            <a:r>
              <a:rPr lang="en-US" sz="2400" b="1" dirty="0" err="1">
                <a:solidFill>
                  <a:srgbClr val="191919"/>
                </a:solidFill>
                <a:latin typeface="Times New Roman" panose="02020603050405020304" pitchFamily="18" charset="0"/>
                <a:cs typeface="Times New Roman" panose="02020603050405020304" pitchFamily="18" charset="0"/>
              </a:rPr>
              <a:t>Khi</a:t>
            </a:r>
            <a:r>
              <a:rPr lang="en-US" sz="2400" b="1" dirty="0">
                <a:solidFill>
                  <a:srgbClr val="191919"/>
                </a:solidFill>
                <a:latin typeface="Times New Roman" panose="02020603050405020304" pitchFamily="18" charset="0"/>
                <a:cs typeface="Times New Roman" panose="02020603050405020304" pitchFamily="18" charset="0"/>
              </a:rPr>
              <a:t> </a:t>
            </a:r>
            <a:r>
              <a:rPr lang="en-US" sz="2400" b="1" dirty="0" err="1">
                <a:solidFill>
                  <a:srgbClr val="191919"/>
                </a:solidFill>
                <a:latin typeface="Times New Roman" panose="02020603050405020304" pitchFamily="18" charset="0"/>
                <a:cs typeface="Times New Roman" panose="02020603050405020304" pitchFamily="18" charset="0"/>
              </a:rPr>
              <a:t>ghi</a:t>
            </a:r>
            <a:r>
              <a:rPr lang="en-US" sz="2400" b="1" dirty="0">
                <a:solidFill>
                  <a:srgbClr val="191919"/>
                </a:solidFill>
                <a:latin typeface="Times New Roman" panose="02020603050405020304" pitchFamily="18" charset="0"/>
                <a:cs typeface="Times New Roman" panose="02020603050405020304" pitchFamily="18" charset="0"/>
              </a:rPr>
              <a:t> </a:t>
            </a:r>
            <a:r>
              <a:rPr lang="en-US" sz="2400" b="1" dirty="0" err="1">
                <a:solidFill>
                  <a:srgbClr val="191919"/>
                </a:solidFill>
                <a:latin typeface="Times New Roman" panose="02020603050405020304" pitchFamily="18" charset="0"/>
                <a:cs typeface="Times New Roman" panose="02020603050405020304" pitchFamily="18" charset="0"/>
              </a:rPr>
              <a:t>nhận</a:t>
            </a:r>
            <a:r>
              <a:rPr lang="en-US" sz="2400" b="1" dirty="0">
                <a:solidFill>
                  <a:srgbClr val="191919"/>
                </a:solidFill>
                <a:latin typeface="Times New Roman" panose="02020603050405020304" pitchFamily="18" charset="0"/>
                <a:cs typeface="Times New Roman" panose="02020603050405020304" pitchFamily="18" charset="0"/>
              </a:rPr>
              <a:t> </a:t>
            </a:r>
            <a:r>
              <a:rPr lang="en-US" sz="2400" b="1" dirty="0" err="1">
                <a:solidFill>
                  <a:srgbClr val="191919"/>
                </a:solidFill>
                <a:latin typeface="Times New Roman" panose="02020603050405020304" pitchFamily="18" charset="0"/>
                <a:cs typeface="Times New Roman" panose="02020603050405020304" pitchFamily="18" charset="0"/>
              </a:rPr>
              <a:t>doanh</a:t>
            </a:r>
            <a:r>
              <a:rPr lang="en-US" sz="2400" b="1" dirty="0">
                <a:solidFill>
                  <a:srgbClr val="191919"/>
                </a:solidFill>
                <a:latin typeface="Times New Roman" panose="02020603050405020304" pitchFamily="18" charset="0"/>
                <a:cs typeface="Times New Roman" panose="02020603050405020304" pitchFamily="18" charset="0"/>
              </a:rPr>
              <a:t> </a:t>
            </a:r>
            <a:r>
              <a:rPr lang="en-US" sz="2400" b="1" dirty="0" err="1">
                <a:solidFill>
                  <a:srgbClr val="191919"/>
                </a:solidFill>
                <a:latin typeface="Times New Roman" panose="02020603050405020304" pitchFamily="18" charset="0"/>
                <a:cs typeface="Times New Roman" panose="02020603050405020304" pitchFamily="18" charset="0"/>
              </a:rPr>
              <a:t>thu</a:t>
            </a:r>
            <a:r>
              <a:rPr lang="en-US" sz="2400" b="1" dirty="0">
                <a:solidFill>
                  <a:srgbClr val="191919"/>
                </a:solidFill>
                <a:latin typeface="Times New Roman" panose="02020603050405020304" pitchFamily="18" charset="0"/>
                <a:cs typeface="Times New Roman" panose="02020603050405020304" pitchFamily="18" charset="0"/>
              </a:rPr>
              <a:t>:</a:t>
            </a:r>
          </a:p>
          <a:p>
            <a:pPr>
              <a:spcBef>
                <a:spcPts val="213"/>
              </a:spcBef>
              <a:defRPr/>
            </a:pPr>
            <a:r>
              <a:rPr lang="en-US" sz="2400" spc="-60" dirty="0" err="1">
                <a:solidFill>
                  <a:srgbClr val="191919"/>
                </a:solidFill>
                <a:latin typeface="Times New Roman" panose="02020603050405020304" pitchFamily="18" charset="0"/>
                <a:cs typeface="Times New Roman" panose="02020603050405020304" pitchFamily="18" charset="0"/>
              </a:rPr>
              <a:t>Nợ</a:t>
            </a:r>
            <a:r>
              <a:rPr lang="en-US" sz="2400" spc="-60" dirty="0">
                <a:solidFill>
                  <a:srgbClr val="191919"/>
                </a:solidFill>
                <a:latin typeface="Times New Roman" panose="02020603050405020304" pitchFamily="18" charset="0"/>
                <a:cs typeface="Times New Roman" panose="02020603050405020304" pitchFamily="18" charset="0"/>
              </a:rPr>
              <a:t> TK 131: </a:t>
            </a:r>
            <a:r>
              <a:rPr lang="en-US" sz="2400" spc="-95" dirty="0">
                <a:solidFill>
                  <a:srgbClr val="191919"/>
                </a:solidFill>
                <a:latin typeface="Times New Roman" panose="02020603050405020304" pitchFamily="18" charset="0"/>
                <a:cs typeface="Times New Roman" panose="02020603050405020304" pitchFamily="18" charset="0"/>
              </a:rPr>
              <a:t>TG </a:t>
            </a:r>
            <a:r>
              <a:rPr lang="en-US" sz="2400" spc="-95" dirty="0" err="1">
                <a:solidFill>
                  <a:srgbClr val="191919"/>
                </a:solidFill>
                <a:latin typeface="Times New Roman" panose="02020603050405020304" pitchFamily="18" charset="0"/>
                <a:cs typeface="Times New Roman" panose="02020603050405020304" pitchFamily="18" charset="0"/>
              </a:rPr>
              <a:t>ghi</a:t>
            </a:r>
            <a:r>
              <a:rPr lang="en-US" sz="2400" spc="-95" dirty="0">
                <a:solidFill>
                  <a:srgbClr val="191919"/>
                </a:solidFill>
                <a:latin typeface="Times New Roman" panose="02020603050405020304" pitchFamily="18" charset="0"/>
                <a:cs typeface="Times New Roman" panose="02020603050405020304" pitchFamily="18" charset="0"/>
              </a:rPr>
              <a:t> </a:t>
            </a:r>
            <a:r>
              <a:rPr lang="en-US" sz="2400" spc="-95" dirty="0" err="1">
                <a:solidFill>
                  <a:srgbClr val="191919"/>
                </a:solidFill>
                <a:latin typeface="Times New Roman" panose="02020603050405020304" pitchFamily="18" charset="0"/>
                <a:cs typeface="Times New Roman" panose="02020603050405020304" pitchFamily="18" charset="0"/>
              </a:rPr>
              <a:t>sổ</a:t>
            </a:r>
            <a:r>
              <a:rPr lang="en-US" sz="2400" spc="-95" dirty="0">
                <a:solidFill>
                  <a:srgbClr val="191919"/>
                </a:solidFill>
                <a:latin typeface="Times New Roman" panose="02020603050405020304" pitchFamily="18" charset="0"/>
                <a:cs typeface="Times New Roman" panose="02020603050405020304" pitchFamily="18" charset="0"/>
              </a:rPr>
              <a:t> (</a:t>
            </a:r>
            <a:r>
              <a:rPr lang="en-US" sz="2400" spc="-95" dirty="0" err="1">
                <a:solidFill>
                  <a:srgbClr val="191919"/>
                </a:solidFill>
                <a:latin typeface="Times New Roman" panose="02020603050405020304" pitchFamily="18" charset="0"/>
                <a:cs typeface="Times New Roman" panose="02020603050405020304" pitchFamily="18" charset="0"/>
              </a:rPr>
              <a:t>thực</a:t>
            </a:r>
            <a:r>
              <a:rPr lang="en-US" sz="2400" spc="-95" dirty="0">
                <a:solidFill>
                  <a:srgbClr val="191919"/>
                </a:solidFill>
                <a:latin typeface="Times New Roman" panose="02020603050405020304" pitchFamily="18" charset="0"/>
                <a:cs typeface="Times New Roman" panose="02020603050405020304" pitchFamily="18" charset="0"/>
              </a:rPr>
              <a:t> </a:t>
            </a:r>
            <a:r>
              <a:rPr lang="en-US" sz="2400" spc="-95" dirty="0" err="1">
                <a:solidFill>
                  <a:srgbClr val="191919"/>
                </a:solidFill>
                <a:latin typeface="Times New Roman" panose="02020603050405020304" pitchFamily="18" charset="0"/>
                <a:cs typeface="Times New Roman" panose="02020603050405020304" pitchFamily="18" charset="0"/>
              </a:rPr>
              <a:t>tế</a:t>
            </a:r>
            <a:r>
              <a:rPr lang="en-US" sz="2400" spc="-95" dirty="0">
                <a:solidFill>
                  <a:srgbClr val="191919"/>
                </a:solidFill>
                <a:latin typeface="Times New Roman" panose="02020603050405020304" pitchFamily="18" charset="0"/>
                <a:cs typeface="Times New Roman" panose="02020603050405020304" pitchFamily="18" charset="0"/>
              </a:rPr>
              <a:t> </a:t>
            </a:r>
            <a:r>
              <a:rPr lang="en-US" sz="2400" spc="-95" dirty="0" err="1">
                <a:solidFill>
                  <a:srgbClr val="191919"/>
                </a:solidFill>
                <a:latin typeface="Times New Roman" panose="02020603050405020304" pitchFamily="18" charset="0"/>
                <a:cs typeface="Times New Roman" panose="02020603050405020304" pitchFamily="18" charset="0"/>
              </a:rPr>
              <a:t>đích</a:t>
            </a:r>
            <a:r>
              <a:rPr lang="en-US" sz="2400" spc="-95" dirty="0">
                <a:solidFill>
                  <a:srgbClr val="191919"/>
                </a:solidFill>
                <a:latin typeface="Times New Roman" panose="02020603050405020304" pitchFamily="18" charset="0"/>
                <a:cs typeface="Times New Roman" panose="02020603050405020304" pitchFamily="18" charset="0"/>
              </a:rPr>
              <a:t> </a:t>
            </a:r>
            <a:r>
              <a:rPr lang="en-US" sz="2400" spc="-95" dirty="0" err="1">
                <a:solidFill>
                  <a:srgbClr val="191919"/>
                </a:solidFill>
                <a:latin typeface="Times New Roman" panose="02020603050405020304" pitchFamily="18" charset="0"/>
                <a:cs typeface="Times New Roman" panose="02020603050405020304" pitchFamily="18" charset="0"/>
              </a:rPr>
              <a:t>danh</a:t>
            </a:r>
            <a:r>
              <a:rPr lang="en-US" sz="2400" spc="-95" dirty="0">
                <a:solidFill>
                  <a:srgbClr val="191919"/>
                </a:solidFill>
                <a:latin typeface="Times New Roman" panose="02020603050405020304" pitchFamily="18" charset="0"/>
                <a:cs typeface="Times New Roman" panose="02020603050405020304" pitchFamily="18" charset="0"/>
              </a:rPr>
              <a:t>) </a:t>
            </a:r>
            <a:endParaRPr lang="en-US" sz="2400" spc="-60" dirty="0">
              <a:solidFill>
                <a:srgbClr val="191919"/>
              </a:solidFill>
              <a:latin typeface="Times New Roman" panose="02020603050405020304" pitchFamily="18" charset="0"/>
              <a:cs typeface="Times New Roman" panose="02020603050405020304" pitchFamily="18" charset="0"/>
            </a:endParaRPr>
          </a:p>
          <a:p>
            <a:pPr>
              <a:spcBef>
                <a:spcPts val="213"/>
              </a:spcBef>
              <a:defRPr/>
            </a:pPr>
            <a:r>
              <a:rPr lang="en-US" sz="2400" spc="-60" dirty="0">
                <a:solidFill>
                  <a:srgbClr val="191919"/>
                </a:solidFill>
                <a:latin typeface="Times New Roman" panose="02020603050405020304" pitchFamily="18" charset="0"/>
                <a:cs typeface="Times New Roman" panose="02020603050405020304" pitchFamily="18" charset="0"/>
              </a:rPr>
              <a:t>	</a:t>
            </a:r>
            <a:r>
              <a:rPr lang="en-US" sz="2400" spc="-60" dirty="0" err="1">
                <a:solidFill>
                  <a:srgbClr val="191919"/>
                </a:solidFill>
                <a:latin typeface="Times New Roman" panose="02020603050405020304" pitchFamily="18" charset="0"/>
                <a:cs typeface="Times New Roman" panose="02020603050405020304" pitchFamily="18" charset="0"/>
              </a:rPr>
              <a:t>Có</a:t>
            </a:r>
            <a:r>
              <a:rPr lang="en-US" sz="2400" spc="-60" dirty="0">
                <a:solidFill>
                  <a:srgbClr val="191919"/>
                </a:solidFill>
                <a:latin typeface="Times New Roman" panose="02020603050405020304" pitchFamily="18" charset="0"/>
                <a:cs typeface="Times New Roman" panose="02020603050405020304" pitchFamily="18" charset="0"/>
              </a:rPr>
              <a:t> TK 511: </a:t>
            </a:r>
            <a:r>
              <a:rPr lang="en-US" sz="2400" spc="-95" dirty="0">
                <a:solidFill>
                  <a:srgbClr val="191919"/>
                </a:solidFill>
                <a:latin typeface="Times New Roman" panose="02020603050405020304" pitchFamily="18" charset="0"/>
                <a:cs typeface="Times New Roman" panose="02020603050405020304" pitchFamily="18" charset="0"/>
              </a:rPr>
              <a:t>TG </a:t>
            </a:r>
            <a:r>
              <a:rPr lang="en-US" sz="2400" spc="-95" dirty="0" err="1">
                <a:solidFill>
                  <a:srgbClr val="191919"/>
                </a:solidFill>
                <a:latin typeface="Times New Roman" panose="02020603050405020304" pitchFamily="18" charset="0"/>
                <a:cs typeface="Times New Roman" panose="02020603050405020304" pitchFamily="18" charset="0"/>
              </a:rPr>
              <a:t>ghi</a:t>
            </a:r>
            <a:r>
              <a:rPr lang="en-US" sz="2400" spc="-95" dirty="0">
                <a:solidFill>
                  <a:srgbClr val="191919"/>
                </a:solidFill>
                <a:latin typeface="Times New Roman" panose="02020603050405020304" pitchFamily="18" charset="0"/>
                <a:cs typeface="Times New Roman" panose="02020603050405020304" pitchFamily="18" charset="0"/>
              </a:rPr>
              <a:t> </a:t>
            </a:r>
            <a:r>
              <a:rPr lang="en-US" sz="2400" spc="-95" dirty="0" err="1">
                <a:solidFill>
                  <a:srgbClr val="191919"/>
                </a:solidFill>
                <a:latin typeface="Times New Roman" panose="02020603050405020304" pitchFamily="18" charset="0"/>
                <a:cs typeface="Times New Roman" panose="02020603050405020304" pitchFamily="18" charset="0"/>
              </a:rPr>
              <a:t>sổ</a:t>
            </a:r>
            <a:r>
              <a:rPr lang="en-US" sz="2400" spc="-95" dirty="0">
                <a:solidFill>
                  <a:srgbClr val="191919"/>
                </a:solidFill>
                <a:latin typeface="Times New Roman" panose="02020603050405020304" pitchFamily="18" charset="0"/>
                <a:cs typeface="Times New Roman" panose="02020603050405020304" pitchFamily="18" charset="0"/>
              </a:rPr>
              <a:t> (</a:t>
            </a:r>
            <a:r>
              <a:rPr lang="en-US" sz="2400" spc="-95" dirty="0" err="1">
                <a:solidFill>
                  <a:srgbClr val="191919"/>
                </a:solidFill>
                <a:latin typeface="Times New Roman" panose="02020603050405020304" pitchFamily="18" charset="0"/>
                <a:cs typeface="Times New Roman" panose="02020603050405020304" pitchFamily="18" charset="0"/>
              </a:rPr>
              <a:t>thực</a:t>
            </a:r>
            <a:r>
              <a:rPr lang="en-US" sz="2400" spc="-95" dirty="0">
                <a:solidFill>
                  <a:srgbClr val="191919"/>
                </a:solidFill>
                <a:latin typeface="Times New Roman" panose="02020603050405020304" pitchFamily="18" charset="0"/>
                <a:cs typeface="Times New Roman" panose="02020603050405020304" pitchFamily="18" charset="0"/>
              </a:rPr>
              <a:t> </a:t>
            </a:r>
            <a:r>
              <a:rPr lang="en-US" sz="2400" spc="-95" dirty="0" err="1">
                <a:solidFill>
                  <a:srgbClr val="191919"/>
                </a:solidFill>
                <a:latin typeface="Times New Roman" panose="02020603050405020304" pitchFamily="18" charset="0"/>
                <a:cs typeface="Times New Roman" panose="02020603050405020304" pitchFamily="18" charset="0"/>
              </a:rPr>
              <a:t>tế</a:t>
            </a:r>
            <a:r>
              <a:rPr lang="en-US" sz="2400" spc="-95" dirty="0">
                <a:solidFill>
                  <a:srgbClr val="191919"/>
                </a:solidFill>
                <a:latin typeface="Times New Roman" panose="02020603050405020304" pitchFamily="18" charset="0"/>
                <a:cs typeface="Times New Roman" panose="02020603050405020304" pitchFamily="18" charset="0"/>
              </a:rPr>
              <a:t> </a:t>
            </a:r>
            <a:r>
              <a:rPr lang="en-US" sz="2400" spc="-95" dirty="0" err="1">
                <a:solidFill>
                  <a:srgbClr val="191919"/>
                </a:solidFill>
                <a:latin typeface="Times New Roman" panose="02020603050405020304" pitchFamily="18" charset="0"/>
                <a:cs typeface="Times New Roman" panose="02020603050405020304" pitchFamily="18" charset="0"/>
              </a:rPr>
              <a:t>đích</a:t>
            </a:r>
            <a:r>
              <a:rPr lang="en-US" sz="2400" spc="-95" dirty="0">
                <a:solidFill>
                  <a:srgbClr val="191919"/>
                </a:solidFill>
                <a:latin typeface="Times New Roman" panose="02020603050405020304" pitchFamily="18" charset="0"/>
                <a:cs typeface="Times New Roman" panose="02020603050405020304" pitchFamily="18" charset="0"/>
              </a:rPr>
              <a:t> </a:t>
            </a:r>
            <a:r>
              <a:rPr lang="en-US" sz="2400" spc="-95" dirty="0" err="1">
                <a:solidFill>
                  <a:srgbClr val="191919"/>
                </a:solidFill>
                <a:latin typeface="Times New Roman" panose="02020603050405020304" pitchFamily="18" charset="0"/>
                <a:cs typeface="Times New Roman" panose="02020603050405020304" pitchFamily="18" charset="0"/>
              </a:rPr>
              <a:t>danh</a:t>
            </a:r>
            <a:r>
              <a:rPr lang="en-US" sz="2400" spc="-95" dirty="0">
                <a:solidFill>
                  <a:srgbClr val="191919"/>
                </a:solidFill>
                <a:latin typeface="Times New Roman" panose="02020603050405020304" pitchFamily="18" charset="0"/>
                <a:cs typeface="Times New Roman" panose="02020603050405020304" pitchFamily="18" charset="0"/>
              </a:rPr>
              <a:t>) </a:t>
            </a:r>
            <a:endParaRPr lang="en-US" sz="2400" spc="5" dirty="0">
              <a:solidFill>
                <a:srgbClr val="191919"/>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38911367"/>
      </p:ext>
    </p:extLst>
  </p:cSld>
  <p:clrMapOvr>
    <a:masterClrMapping/>
  </p:clrMapOvr>
  <p:transition spd="slow">
    <p:split orient="ver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863976" y="735014"/>
            <a:ext cx="6183313" cy="523875"/>
          </a:xfrm>
          <a:prstGeom prst="rect">
            <a:avLst/>
          </a:prstGeom>
        </p:spPr>
        <p:txBody>
          <a:bodyPr wrap="none">
            <a:spAutoFit/>
          </a:bodyPr>
          <a:lstStyle/>
          <a:p>
            <a:pPr>
              <a:defRPr/>
            </a:pPr>
            <a:r>
              <a:rPr lang="en-US" sz="2800" b="1" spc="15" dirty="0">
                <a:solidFill>
                  <a:srgbClr val="FF0000"/>
                </a:solidFill>
                <a:latin typeface="Times New Roman" panose="02020603050405020304" pitchFamily="18" charset="0"/>
                <a:cs typeface="Times New Roman" panose="02020603050405020304" pitchFamily="18" charset="0"/>
              </a:rPr>
              <a:t>KẾ TOÁN XUẤT KHẨU TRỰC TIẾP</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3" name="Rectangle 2"/>
          <p:cNvSpPr/>
          <p:nvPr/>
        </p:nvSpPr>
        <p:spPr>
          <a:xfrm>
            <a:off x="2349501" y="1376364"/>
            <a:ext cx="7694613" cy="5011737"/>
          </a:xfrm>
          <a:prstGeom prst="rect">
            <a:avLst/>
          </a:prstGeom>
        </p:spPr>
        <p:txBody>
          <a:bodyPr>
            <a:spAutoFit/>
          </a:bodyPr>
          <a:lstStyle/>
          <a:p>
            <a:pPr algn="just">
              <a:spcBef>
                <a:spcPts val="213"/>
              </a:spcBef>
              <a:defRPr/>
            </a:pPr>
            <a:r>
              <a:rPr lang="en-US" sz="2400" b="1" dirty="0">
                <a:solidFill>
                  <a:srgbClr val="0000FF"/>
                </a:solidFill>
                <a:latin typeface="Times New Roman" panose="02020603050405020304" pitchFamily="18" charset="0"/>
                <a:cs typeface="Times New Roman" panose="02020603050405020304" pitchFamily="18" charset="0"/>
              </a:rPr>
              <a:t>4. </a:t>
            </a:r>
            <a:r>
              <a:rPr lang="en-US" sz="2400" b="1" dirty="0" err="1">
                <a:solidFill>
                  <a:srgbClr val="0000FF"/>
                </a:solidFill>
                <a:latin typeface="Times New Roman" panose="02020603050405020304" pitchFamily="18" charset="0"/>
                <a:cs typeface="Times New Roman" panose="02020603050405020304" pitchFamily="18" charset="0"/>
              </a:rPr>
              <a:t>Khách</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hàng</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thanh</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toán</a:t>
            </a:r>
            <a:endParaRPr lang="en-US" sz="2400" b="1" dirty="0">
              <a:solidFill>
                <a:srgbClr val="0000FF"/>
              </a:solidFill>
              <a:latin typeface="Times New Roman" panose="02020603050405020304" pitchFamily="18" charset="0"/>
              <a:cs typeface="Times New Roman" panose="02020603050405020304" pitchFamily="18" charset="0"/>
            </a:endParaRPr>
          </a:p>
          <a:p>
            <a:pPr algn="just">
              <a:spcBef>
                <a:spcPts val="1200"/>
              </a:spcBef>
              <a:defRPr/>
            </a:pPr>
            <a:r>
              <a:rPr lang="en-US" sz="2400" b="1" spc="-50" dirty="0">
                <a:solidFill>
                  <a:srgbClr val="0070C0"/>
                </a:solidFill>
                <a:latin typeface="Times New Roman" panose="02020603050405020304" pitchFamily="18" charset="0"/>
                <a:cs typeface="Times New Roman" panose="02020603050405020304" pitchFamily="18" charset="0"/>
              </a:rPr>
              <a:t>+ 4.4 KH </a:t>
            </a:r>
            <a:r>
              <a:rPr lang="en-US" sz="2400" b="1" spc="-50" dirty="0" err="1">
                <a:solidFill>
                  <a:srgbClr val="0070C0"/>
                </a:solidFill>
                <a:latin typeface="Times New Roman" panose="02020603050405020304" pitchFamily="18" charset="0"/>
                <a:cs typeface="Times New Roman" panose="02020603050405020304" pitchFamily="18" charset="0"/>
              </a:rPr>
              <a:t>trả</a:t>
            </a:r>
            <a:r>
              <a:rPr lang="en-US" sz="2400" b="1" spc="-50" dirty="0">
                <a:solidFill>
                  <a:srgbClr val="0070C0"/>
                </a:solidFill>
                <a:latin typeface="Times New Roman" panose="02020603050405020304" pitchFamily="18" charset="0"/>
                <a:cs typeface="Times New Roman" panose="02020603050405020304" pitchFamily="18" charset="0"/>
              </a:rPr>
              <a:t> </a:t>
            </a:r>
            <a:r>
              <a:rPr lang="en-US" sz="2400" b="1" spc="-50" dirty="0" err="1">
                <a:solidFill>
                  <a:srgbClr val="0070C0"/>
                </a:solidFill>
                <a:latin typeface="Times New Roman" panose="02020603050405020304" pitchFamily="18" charset="0"/>
                <a:cs typeface="Times New Roman" panose="02020603050405020304" pitchFamily="18" charset="0"/>
              </a:rPr>
              <a:t>trước</a:t>
            </a:r>
            <a:r>
              <a:rPr lang="en-US" sz="2400" b="1" spc="-50" dirty="0">
                <a:solidFill>
                  <a:srgbClr val="0070C0"/>
                </a:solidFill>
                <a:latin typeface="Times New Roman" panose="02020603050405020304" pitchFamily="18" charset="0"/>
                <a:cs typeface="Times New Roman" panose="02020603050405020304" pitchFamily="18" charset="0"/>
              </a:rPr>
              <a:t> 1 </a:t>
            </a:r>
            <a:r>
              <a:rPr lang="en-US" sz="2400" b="1" spc="-50" dirty="0" err="1">
                <a:solidFill>
                  <a:srgbClr val="0070C0"/>
                </a:solidFill>
                <a:latin typeface="Times New Roman" panose="02020603050405020304" pitchFamily="18" charset="0"/>
                <a:cs typeface="Times New Roman" panose="02020603050405020304" pitchFamily="18" charset="0"/>
              </a:rPr>
              <a:t>phần</a:t>
            </a:r>
            <a:r>
              <a:rPr lang="en-US" sz="2400" b="1" spc="-50" dirty="0">
                <a:solidFill>
                  <a:srgbClr val="0070C0"/>
                </a:solidFill>
                <a:latin typeface="Times New Roman" panose="02020603050405020304" pitchFamily="18" charset="0"/>
                <a:cs typeface="Times New Roman" panose="02020603050405020304" pitchFamily="18" charset="0"/>
              </a:rPr>
              <a:t> </a:t>
            </a:r>
            <a:r>
              <a:rPr lang="en-US" sz="2400" b="1" spc="-50" dirty="0" err="1">
                <a:solidFill>
                  <a:srgbClr val="0070C0"/>
                </a:solidFill>
                <a:latin typeface="Times New Roman" panose="02020603050405020304" pitchFamily="18" charset="0"/>
                <a:cs typeface="Times New Roman" panose="02020603050405020304" pitchFamily="18" charset="0"/>
              </a:rPr>
              <a:t>tiền</a:t>
            </a:r>
            <a:r>
              <a:rPr lang="en-US" sz="2400" b="1" spc="-50" dirty="0">
                <a:solidFill>
                  <a:srgbClr val="0070C0"/>
                </a:solidFill>
                <a:latin typeface="Times New Roman" panose="02020603050405020304" pitchFamily="18" charset="0"/>
                <a:cs typeface="Times New Roman" panose="02020603050405020304" pitchFamily="18" charset="0"/>
              </a:rPr>
              <a:t> </a:t>
            </a:r>
            <a:r>
              <a:rPr lang="en-US" sz="2400" b="1" spc="-50" dirty="0" err="1">
                <a:solidFill>
                  <a:srgbClr val="0070C0"/>
                </a:solidFill>
                <a:latin typeface="Times New Roman" panose="02020603050405020304" pitchFamily="18" charset="0"/>
                <a:cs typeface="Times New Roman" panose="02020603050405020304" pitchFamily="18" charset="0"/>
              </a:rPr>
              <a:t>hàng</a:t>
            </a:r>
            <a:r>
              <a:rPr lang="en-US" sz="2400" b="1" spc="-50" dirty="0">
                <a:solidFill>
                  <a:srgbClr val="0070C0"/>
                </a:solidFill>
                <a:latin typeface="Times New Roman" panose="02020603050405020304" pitchFamily="18" charset="0"/>
                <a:cs typeface="Times New Roman" panose="02020603050405020304" pitchFamily="18" charset="0"/>
              </a:rPr>
              <a:t>:</a:t>
            </a:r>
          </a:p>
          <a:p>
            <a:pPr>
              <a:spcBef>
                <a:spcPts val="213"/>
              </a:spcBef>
              <a:defRPr/>
            </a:pPr>
            <a:r>
              <a:rPr lang="en-US" sz="2400" b="1" dirty="0" err="1">
                <a:solidFill>
                  <a:srgbClr val="191919"/>
                </a:solidFill>
                <a:latin typeface="Times New Roman" panose="02020603050405020304" pitchFamily="18" charset="0"/>
                <a:cs typeface="Times New Roman" panose="02020603050405020304" pitchFamily="18" charset="0"/>
              </a:rPr>
              <a:t>Khi</a:t>
            </a:r>
            <a:r>
              <a:rPr lang="en-US" sz="2400" b="1" dirty="0">
                <a:solidFill>
                  <a:srgbClr val="191919"/>
                </a:solidFill>
                <a:latin typeface="Times New Roman" panose="02020603050405020304" pitchFamily="18" charset="0"/>
                <a:cs typeface="Times New Roman" panose="02020603050405020304" pitchFamily="18" charset="0"/>
              </a:rPr>
              <a:t> </a:t>
            </a:r>
            <a:r>
              <a:rPr lang="en-US" sz="2400" b="1" dirty="0" err="1">
                <a:solidFill>
                  <a:srgbClr val="191919"/>
                </a:solidFill>
                <a:latin typeface="Times New Roman" panose="02020603050405020304" pitchFamily="18" charset="0"/>
                <a:cs typeface="Times New Roman" panose="02020603050405020304" pitchFamily="18" charset="0"/>
              </a:rPr>
              <a:t>nhận</a:t>
            </a:r>
            <a:r>
              <a:rPr lang="en-US" sz="2400" b="1" dirty="0">
                <a:solidFill>
                  <a:srgbClr val="191919"/>
                </a:solidFill>
                <a:latin typeface="Times New Roman" panose="02020603050405020304" pitchFamily="18" charset="0"/>
                <a:cs typeface="Times New Roman" panose="02020603050405020304" pitchFamily="18" charset="0"/>
              </a:rPr>
              <a:t> </a:t>
            </a:r>
            <a:r>
              <a:rPr lang="en-US" sz="2400" b="1" dirty="0" err="1">
                <a:solidFill>
                  <a:srgbClr val="191919"/>
                </a:solidFill>
                <a:latin typeface="Times New Roman" panose="02020603050405020304" pitchFamily="18" charset="0"/>
                <a:cs typeface="Times New Roman" panose="02020603050405020304" pitchFamily="18" charset="0"/>
              </a:rPr>
              <a:t>ứng</a:t>
            </a:r>
            <a:r>
              <a:rPr lang="en-US" sz="2400" b="1" dirty="0">
                <a:solidFill>
                  <a:srgbClr val="191919"/>
                </a:solidFill>
                <a:latin typeface="Times New Roman" panose="02020603050405020304" pitchFamily="18" charset="0"/>
                <a:cs typeface="Times New Roman" panose="02020603050405020304" pitchFamily="18" charset="0"/>
              </a:rPr>
              <a:t> </a:t>
            </a:r>
            <a:r>
              <a:rPr lang="en-US" sz="2400" b="1" dirty="0" err="1">
                <a:solidFill>
                  <a:srgbClr val="191919"/>
                </a:solidFill>
                <a:latin typeface="Times New Roman" panose="02020603050405020304" pitchFamily="18" charset="0"/>
                <a:cs typeface="Times New Roman" panose="02020603050405020304" pitchFamily="18" charset="0"/>
              </a:rPr>
              <a:t>trước</a:t>
            </a:r>
            <a:r>
              <a:rPr lang="en-US" sz="2400" b="1" dirty="0">
                <a:solidFill>
                  <a:srgbClr val="191919"/>
                </a:solidFill>
                <a:latin typeface="Times New Roman" panose="02020603050405020304" pitchFamily="18" charset="0"/>
                <a:cs typeface="Times New Roman" panose="02020603050405020304" pitchFamily="18" charset="0"/>
              </a:rPr>
              <a:t> </a:t>
            </a:r>
          </a:p>
          <a:p>
            <a:pPr>
              <a:spcBef>
                <a:spcPts val="213"/>
              </a:spcBef>
              <a:defRPr/>
            </a:pPr>
            <a:r>
              <a:rPr lang="en-US" sz="2400" dirty="0" err="1">
                <a:solidFill>
                  <a:srgbClr val="191919"/>
                </a:solidFill>
                <a:latin typeface="Times New Roman" panose="02020603050405020304" pitchFamily="18" charset="0"/>
                <a:cs typeface="Times New Roman" panose="02020603050405020304" pitchFamily="18" charset="0"/>
              </a:rPr>
              <a:t>Nợ</a:t>
            </a:r>
            <a:r>
              <a:rPr lang="en-US" sz="2400" dirty="0">
                <a:solidFill>
                  <a:srgbClr val="191919"/>
                </a:solidFill>
                <a:latin typeface="Times New Roman" panose="02020603050405020304" pitchFamily="18" charset="0"/>
                <a:cs typeface="Times New Roman" panose="02020603050405020304" pitchFamily="18" charset="0"/>
              </a:rPr>
              <a:t> TK 1122: </a:t>
            </a:r>
            <a:r>
              <a:rPr lang="en-US" sz="2400" spc="-95" dirty="0">
                <a:solidFill>
                  <a:srgbClr val="191919"/>
                </a:solidFill>
                <a:latin typeface="Times New Roman" panose="02020603050405020304" pitchFamily="18" charset="0"/>
                <a:cs typeface="Times New Roman" panose="02020603050405020304" pitchFamily="18" charset="0"/>
              </a:rPr>
              <a:t>TGGDTT </a:t>
            </a:r>
            <a:r>
              <a:rPr lang="en-US" sz="2400" spc="-45" dirty="0">
                <a:solidFill>
                  <a:srgbClr val="191919"/>
                </a:solidFill>
                <a:latin typeface="Times New Roman" panose="02020603050405020304" pitchFamily="18" charset="0"/>
                <a:cs typeface="Times New Roman" panose="02020603050405020304" pitchFamily="18" charset="0"/>
              </a:rPr>
              <a:t>(TỶ </a:t>
            </a:r>
            <a:r>
              <a:rPr lang="en-US" sz="2400" spc="-60" dirty="0">
                <a:solidFill>
                  <a:srgbClr val="191919"/>
                </a:solidFill>
                <a:latin typeface="Times New Roman" panose="02020603050405020304" pitchFamily="18" charset="0"/>
                <a:cs typeface="Times New Roman" panose="02020603050405020304" pitchFamily="18" charset="0"/>
              </a:rPr>
              <a:t>GIÁ</a:t>
            </a:r>
            <a:r>
              <a:rPr lang="en-US" sz="2400" spc="-125" dirty="0">
                <a:solidFill>
                  <a:srgbClr val="191919"/>
                </a:solidFill>
                <a:latin typeface="Times New Roman" panose="02020603050405020304" pitchFamily="18" charset="0"/>
                <a:cs typeface="Times New Roman" panose="02020603050405020304" pitchFamily="18" charset="0"/>
              </a:rPr>
              <a:t> </a:t>
            </a:r>
            <a:r>
              <a:rPr lang="en-US" sz="2400" spc="-35" dirty="0">
                <a:solidFill>
                  <a:srgbClr val="191919"/>
                </a:solidFill>
                <a:latin typeface="Times New Roman" panose="02020603050405020304" pitchFamily="18" charset="0"/>
                <a:cs typeface="Times New Roman" panose="02020603050405020304" pitchFamily="18" charset="0"/>
              </a:rPr>
              <a:t>MUA)</a:t>
            </a:r>
            <a:endParaRPr lang="en-US" sz="2400" dirty="0">
              <a:solidFill>
                <a:srgbClr val="191919"/>
              </a:solidFill>
              <a:latin typeface="Times New Roman" panose="02020603050405020304" pitchFamily="18" charset="0"/>
              <a:cs typeface="Times New Roman" panose="02020603050405020304" pitchFamily="18" charset="0"/>
            </a:endParaRPr>
          </a:p>
          <a:p>
            <a:pPr>
              <a:spcBef>
                <a:spcPts val="213"/>
              </a:spcBef>
              <a:defRPr/>
            </a:pPr>
            <a:r>
              <a:rPr lang="en-US" sz="2400" dirty="0">
                <a:solidFill>
                  <a:srgbClr val="191919"/>
                </a:solidFill>
                <a:latin typeface="Times New Roman" panose="02020603050405020304" pitchFamily="18" charset="0"/>
                <a:cs typeface="Times New Roman" panose="02020603050405020304" pitchFamily="18" charset="0"/>
              </a:rPr>
              <a:t>	</a:t>
            </a:r>
            <a:r>
              <a:rPr lang="en-US" sz="2400" dirty="0" err="1">
                <a:solidFill>
                  <a:srgbClr val="191919"/>
                </a:solidFill>
                <a:latin typeface="Times New Roman" panose="02020603050405020304" pitchFamily="18" charset="0"/>
                <a:cs typeface="Times New Roman" panose="02020603050405020304" pitchFamily="18" charset="0"/>
              </a:rPr>
              <a:t>Có</a:t>
            </a:r>
            <a:r>
              <a:rPr lang="en-US" sz="2400" dirty="0">
                <a:solidFill>
                  <a:srgbClr val="191919"/>
                </a:solidFill>
                <a:latin typeface="Times New Roman" panose="02020603050405020304" pitchFamily="18" charset="0"/>
                <a:cs typeface="Times New Roman" panose="02020603050405020304" pitchFamily="18" charset="0"/>
              </a:rPr>
              <a:t> TK 131: </a:t>
            </a:r>
            <a:r>
              <a:rPr lang="en-US" sz="2400" spc="-95" dirty="0">
                <a:solidFill>
                  <a:srgbClr val="191919"/>
                </a:solidFill>
                <a:latin typeface="Times New Roman" panose="02020603050405020304" pitchFamily="18" charset="0"/>
                <a:cs typeface="Times New Roman" panose="02020603050405020304" pitchFamily="18" charset="0"/>
              </a:rPr>
              <a:t>TGGDTT </a:t>
            </a:r>
            <a:r>
              <a:rPr lang="en-US" sz="2400" spc="-45" dirty="0">
                <a:solidFill>
                  <a:srgbClr val="191919"/>
                </a:solidFill>
                <a:latin typeface="Times New Roman" panose="02020603050405020304" pitchFamily="18" charset="0"/>
                <a:cs typeface="Times New Roman" panose="02020603050405020304" pitchFamily="18" charset="0"/>
              </a:rPr>
              <a:t>(TỶ </a:t>
            </a:r>
            <a:r>
              <a:rPr lang="en-US" sz="2400" spc="-60" dirty="0">
                <a:solidFill>
                  <a:srgbClr val="191919"/>
                </a:solidFill>
                <a:latin typeface="Times New Roman" panose="02020603050405020304" pitchFamily="18" charset="0"/>
                <a:cs typeface="Times New Roman" panose="02020603050405020304" pitchFamily="18" charset="0"/>
              </a:rPr>
              <a:t>GIÁ</a:t>
            </a:r>
            <a:r>
              <a:rPr lang="en-US" sz="2400" spc="-125" dirty="0">
                <a:solidFill>
                  <a:srgbClr val="191919"/>
                </a:solidFill>
                <a:latin typeface="Times New Roman" panose="02020603050405020304" pitchFamily="18" charset="0"/>
                <a:cs typeface="Times New Roman" panose="02020603050405020304" pitchFamily="18" charset="0"/>
              </a:rPr>
              <a:t> </a:t>
            </a:r>
            <a:r>
              <a:rPr lang="en-US" sz="2400" spc="-35" dirty="0">
                <a:solidFill>
                  <a:srgbClr val="191919"/>
                </a:solidFill>
                <a:latin typeface="Times New Roman" panose="02020603050405020304" pitchFamily="18" charset="0"/>
                <a:cs typeface="Times New Roman" panose="02020603050405020304" pitchFamily="18" charset="0"/>
              </a:rPr>
              <a:t>MUA)</a:t>
            </a:r>
            <a:endParaRPr lang="en-US" sz="2400" spc="-15" dirty="0">
              <a:solidFill>
                <a:srgbClr val="191919"/>
              </a:solidFill>
              <a:latin typeface="Times New Roman" panose="02020603050405020304" pitchFamily="18" charset="0"/>
              <a:cs typeface="Times New Roman" panose="02020603050405020304" pitchFamily="18" charset="0"/>
            </a:endParaRPr>
          </a:p>
          <a:p>
            <a:pPr>
              <a:spcBef>
                <a:spcPts val="213"/>
              </a:spcBef>
              <a:defRPr/>
            </a:pPr>
            <a:r>
              <a:rPr lang="en-US" sz="2400" b="1" dirty="0" err="1">
                <a:solidFill>
                  <a:srgbClr val="191919"/>
                </a:solidFill>
                <a:latin typeface="Times New Roman" panose="02020603050405020304" pitchFamily="18" charset="0"/>
                <a:cs typeface="Times New Roman" panose="02020603050405020304" pitchFamily="18" charset="0"/>
              </a:rPr>
              <a:t>Khi</a:t>
            </a:r>
            <a:r>
              <a:rPr lang="en-US" sz="2400" b="1" dirty="0">
                <a:solidFill>
                  <a:srgbClr val="191919"/>
                </a:solidFill>
                <a:latin typeface="Times New Roman" panose="02020603050405020304" pitchFamily="18" charset="0"/>
                <a:cs typeface="Times New Roman" panose="02020603050405020304" pitchFamily="18" charset="0"/>
              </a:rPr>
              <a:t> </a:t>
            </a:r>
            <a:r>
              <a:rPr lang="en-US" sz="2400" b="1" dirty="0" err="1">
                <a:solidFill>
                  <a:srgbClr val="191919"/>
                </a:solidFill>
                <a:latin typeface="Times New Roman" panose="02020603050405020304" pitchFamily="18" charset="0"/>
                <a:cs typeface="Times New Roman" panose="02020603050405020304" pitchFamily="18" charset="0"/>
              </a:rPr>
              <a:t>ghi</a:t>
            </a:r>
            <a:r>
              <a:rPr lang="en-US" sz="2400" b="1" dirty="0">
                <a:solidFill>
                  <a:srgbClr val="191919"/>
                </a:solidFill>
                <a:latin typeface="Times New Roman" panose="02020603050405020304" pitchFamily="18" charset="0"/>
                <a:cs typeface="Times New Roman" panose="02020603050405020304" pitchFamily="18" charset="0"/>
              </a:rPr>
              <a:t> </a:t>
            </a:r>
            <a:r>
              <a:rPr lang="en-US" sz="2400" b="1" dirty="0" err="1">
                <a:solidFill>
                  <a:srgbClr val="191919"/>
                </a:solidFill>
                <a:latin typeface="Times New Roman" panose="02020603050405020304" pitchFamily="18" charset="0"/>
                <a:cs typeface="Times New Roman" panose="02020603050405020304" pitchFamily="18" charset="0"/>
              </a:rPr>
              <a:t>nhận</a:t>
            </a:r>
            <a:r>
              <a:rPr lang="en-US" sz="2400" b="1" dirty="0">
                <a:solidFill>
                  <a:srgbClr val="191919"/>
                </a:solidFill>
                <a:latin typeface="Times New Roman" panose="02020603050405020304" pitchFamily="18" charset="0"/>
                <a:cs typeface="Times New Roman" panose="02020603050405020304" pitchFamily="18" charset="0"/>
              </a:rPr>
              <a:t> </a:t>
            </a:r>
            <a:r>
              <a:rPr lang="en-US" sz="2400" b="1" dirty="0" err="1">
                <a:solidFill>
                  <a:srgbClr val="191919"/>
                </a:solidFill>
                <a:latin typeface="Times New Roman" panose="02020603050405020304" pitchFamily="18" charset="0"/>
                <a:cs typeface="Times New Roman" panose="02020603050405020304" pitchFamily="18" charset="0"/>
              </a:rPr>
              <a:t>doanh</a:t>
            </a:r>
            <a:r>
              <a:rPr lang="en-US" sz="2400" b="1" dirty="0">
                <a:solidFill>
                  <a:srgbClr val="191919"/>
                </a:solidFill>
                <a:latin typeface="Times New Roman" panose="02020603050405020304" pitchFamily="18" charset="0"/>
                <a:cs typeface="Times New Roman" panose="02020603050405020304" pitchFamily="18" charset="0"/>
              </a:rPr>
              <a:t> </a:t>
            </a:r>
            <a:r>
              <a:rPr lang="en-US" sz="2400" b="1" dirty="0" err="1">
                <a:solidFill>
                  <a:srgbClr val="191919"/>
                </a:solidFill>
                <a:latin typeface="Times New Roman" panose="02020603050405020304" pitchFamily="18" charset="0"/>
                <a:cs typeface="Times New Roman" panose="02020603050405020304" pitchFamily="18" charset="0"/>
              </a:rPr>
              <a:t>thu</a:t>
            </a:r>
            <a:r>
              <a:rPr lang="en-US" sz="2400" b="1" dirty="0">
                <a:solidFill>
                  <a:srgbClr val="191919"/>
                </a:solidFill>
                <a:latin typeface="Times New Roman" panose="02020603050405020304" pitchFamily="18" charset="0"/>
                <a:cs typeface="Times New Roman" panose="02020603050405020304" pitchFamily="18" charset="0"/>
              </a:rPr>
              <a:t>:</a:t>
            </a:r>
          </a:p>
          <a:p>
            <a:pPr>
              <a:spcBef>
                <a:spcPts val="213"/>
              </a:spcBef>
              <a:defRPr/>
            </a:pPr>
            <a:r>
              <a:rPr lang="en-US" sz="2400" spc="-60" dirty="0">
                <a:solidFill>
                  <a:srgbClr val="191919"/>
                </a:solidFill>
                <a:latin typeface="Times New Roman" panose="02020603050405020304" pitchFamily="18" charset="0"/>
                <a:cs typeface="Times New Roman" panose="02020603050405020304" pitchFamily="18" charset="0"/>
              </a:rPr>
              <a:t>+ </a:t>
            </a:r>
            <a:r>
              <a:rPr lang="en-US" sz="2400" spc="-60" dirty="0" err="1">
                <a:solidFill>
                  <a:srgbClr val="191919"/>
                </a:solidFill>
                <a:latin typeface="Times New Roman" panose="02020603050405020304" pitchFamily="18" charset="0"/>
                <a:cs typeface="Times New Roman" panose="02020603050405020304" pitchFamily="18" charset="0"/>
              </a:rPr>
              <a:t>Nợ</a:t>
            </a:r>
            <a:r>
              <a:rPr lang="en-US" sz="2400" spc="-60" dirty="0">
                <a:solidFill>
                  <a:srgbClr val="191919"/>
                </a:solidFill>
                <a:latin typeface="Times New Roman" panose="02020603050405020304" pitchFamily="18" charset="0"/>
                <a:cs typeface="Times New Roman" panose="02020603050405020304" pitchFamily="18" charset="0"/>
              </a:rPr>
              <a:t> TK 131: </a:t>
            </a:r>
            <a:r>
              <a:rPr lang="en-US" sz="2400" spc="-95" dirty="0">
                <a:solidFill>
                  <a:srgbClr val="191919"/>
                </a:solidFill>
                <a:latin typeface="Times New Roman" panose="02020603050405020304" pitchFamily="18" charset="0"/>
                <a:cs typeface="Times New Roman" panose="02020603050405020304" pitchFamily="18" charset="0"/>
              </a:rPr>
              <a:t>TG </a:t>
            </a:r>
            <a:r>
              <a:rPr lang="en-US" sz="2400" spc="-95" dirty="0" err="1">
                <a:solidFill>
                  <a:srgbClr val="191919"/>
                </a:solidFill>
                <a:latin typeface="Times New Roman" panose="02020603050405020304" pitchFamily="18" charset="0"/>
                <a:cs typeface="Times New Roman" panose="02020603050405020304" pitchFamily="18" charset="0"/>
              </a:rPr>
              <a:t>ghi</a:t>
            </a:r>
            <a:r>
              <a:rPr lang="en-US" sz="2400" spc="-95" dirty="0">
                <a:solidFill>
                  <a:srgbClr val="191919"/>
                </a:solidFill>
                <a:latin typeface="Times New Roman" panose="02020603050405020304" pitchFamily="18" charset="0"/>
                <a:cs typeface="Times New Roman" panose="02020603050405020304" pitchFamily="18" charset="0"/>
              </a:rPr>
              <a:t> </a:t>
            </a:r>
            <a:r>
              <a:rPr lang="en-US" sz="2400" spc="-95" dirty="0" err="1">
                <a:solidFill>
                  <a:srgbClr val="191919"/>
                </a:solidFill>
                <a:latin typeface="Times New Roman" panose="02020603050405020304" pitchFamily="18" charset="0"/>
                <a:cs typeface="Times New Roman" panose="02020603050405020304" pitchFamily="18" charset="0"/>
              </a:rPr>
              <a:t>sổ</a:t>
            </a:r>
            <a:r>
              <a:rPr lang="en-US" sz="2400" spc="-95" dirty="0">
                <a:solidFill>
                  <a:srgbClr val="191919"/>
                </a:solidFill>
                <a:latin typeface="Times New Roman" panose="02020603050405020304" pitchFamily="18" charset="0"/>
                <a:cs typeface="Times New Roman" panose="02020603050405020304" pitchFamily="18" charset="0"/>
              </a:rPr>
              <a:t> (</a:t>
            </a:r>
            <a:r>
              <a:rPr lang="en-US" sz="2400" spc="-95" dirty="0" err="1">
                <a:solidFill>
                  <a:srgbClr val="191919"/>
                </a:solidFill>
                <a:latin typeface="Times New Roman" panose="02020603050405020304" pitchFamily="18" charset="0"/>
                <a:cs typeface="Times New Roman" panose="02020603050405020304" pitchFamily="18" charset="0"/>
              </a:rPr>
              <a:t>thực</a:t>
            </a:r>
            <a:r>
              <a:rPr lang="en-US" sz="2400" spc="-95" dirty="0">
                <a:solidFill>
                  <a:srgbClr val="191919"/>
                </a:solidFill>
                <a:latin typeface="Times New Roman" panose="02020603050405020304" pitchFamily="18" charset="0"/>
                <a:cs typeface="Times New Roman" panose="02020603050405020304" pitchFamily="18" charset="0"/>
              </a:rPr>
              <a:t> </a:t>
            </a:r>
            <a:r>
              <a:rPr lang="en-US" sz="2400" spc="-95" dirty="0" err="1">
                <a:solidFill>
                  <a:srgbClr val="191919"/>
                </a:solidFill>
                <a:latin typeface="Times New Roman" panose="02020603050405020304" pitchFamily="18" charset="0"/>
                <a:cs typeface="Times New Roman" panose="02020603050405020304" pitchFamily="18" charset="0"/>
              </a:rPr>
              <a:t>tế</a:t>
            </a:r>
            <a:r>
              <a:rPr lang="en-US" sz="2400" spc="-95" dirty="0">
                <a:solidFill>
                  <a:srgbClr val="191919"/>
                </a:solidFill>
                <a:latin typeface="Times New Roman" panose="02020603050405020304" pitchFamily="18" charset="0"/>
                <a:cs typeface="Times New Roman" panose="02020603050405020304" pitchFamily="18" charset="0"/>
              </a:rPr>
              <a:t> </a:t>
            </a:r>
            <a:r>
              <a:rPr lang="en-US" sz="2400" spc="-95" dirty="0" err="1">
                <a:solidFill>
                  <a:srgbClr val="191919"/>
                </a:solidFill>
                <a:latin typeface="Times New Roman" panose="02020603050405020304" pitchFamily="18" charset="0"/>
                <a:cs typeface="Times New Roman" panose="02020603050405020304" pitchFamily="18" charset="0"/>
              </a:rPr>
              <a:t>đích</a:t>
            </a:r>
            <a:r>
              <a:rPr lang="en-US" sz="2400" spc="-95" dirty="0">
                <a:solidFill>
                  <a:srgbClr val="191919"/>
                </a:solidFill>
                <a:latin typeface="Times New Roman" panose="02020603050405020304" pitchFamily="18" charset="0"/>
                <a:cs typeface="Times New Roman" panose="02020603050405020304" pitchFamily="18" charset="0"/>
              </a:rPr>
              <a:t> </a:t>
            </a:r>
            <a:r>
              <a:rPr lang="en-US" sz="2400" spc="-95" dirty="0" err="1">
                <a:solidFill>
                  <a:srgbClr val="191919"/>
                </a:solidFill>
                <a:latin typeface="Times New Roman" panose="02020603050405020304" pitchFamily="18" charset="0"/>
                <a:cs typeface="Times New Roman" panose="02020603050405020304" pitchFamily="18" charset="0"/>
              </a:rPr>
              <a:t>danh</a:t>
            </a:r>
            <a:r>
              <a:rPr lang="en-US" sz="2400" spc="-95" dirty="0">
                <a:solidFill>
                  <a:srgbClr val="191919"/>
                </a:solidFill>
                <a:latin typeface="Times New Roman" panose="02020603050405020304" pitchFamily="18" charset="0"/>
                <a:cs typeface="Times New Roman" panose="02020603050405020304" pitchFamily="18" charset="0"/>
              </a:rPr>
              <a:t>) </a:t>
            </a:r>
            <a:endParaRPr lang="en-US" sz="2400" spc="-60" dirty="0">
              <a:solidFill>
                <a:srgbClr val="191919"/>
              </a:solidFill>
              <a:latin typeface="Times New Roman" panose="02020603050405020304" pitchFamily="18" charset="0"/>
              <a:cs typeface="Times New Roman" panose="02020603050405020304" pitchFamily="18" charset="0"/>
            </a:endParaRPr>
          </a:p>
          <a:p>
            <a:pPr>
              <a:spcBef>
                <a:spcPts val="213"/>
              </a:spcBef>
              <a:defRPr/>
            </a:pPr>
            <a:r>
              <a:rPr lang="en-US" sz="2400" spc="-60" dirty="0">
                <a:solidFill>
                  <a:srgbClr val="191919"/>
                </a:solidFill>
                <a:latin typeface="Times New Roman" panose="02020603050405020304" pitchFamily="18" charset="0"/>
                <a:cs typeface="Times New Roman" panose="02020603050405020304" pitchFamily="18" charset="0"/>
              </a:rPr>
              <a:t>	</a:t>
            </a:r>
            <a:r>
              <a:rPr lang="en-US" sz="2400" spc="-60" dirty="0" err="1">
                <a:solidFill>
                  <a:srgbClr val="191919"/>
                </a:solidFill>
                <a:latin typeface="Times New Roman" panose="02020603050405020304" pitchFamily="18" charset="0"/>
                <a:cs typeface="Times New Roman" panose="02020603050405020304" pitchFamily="18" charset="0"/>
              </a:rPr>
              <a:t>Có</a:t>
            </a:r>
            <a:r>
              <a:rPr lang="en-US" sz="2400" spc="-60" dirty="0">
                <a:solidFill>
                  <a:srgbClr val="191919"/>
                </a:solidFill>
                <a:latin typeface="Times New Roman" panose="02020603050405020304" pitchFamily="18" charset="0"/>
                <a:cs typeface="Times New Roman" panose="02020603050405020304" pitchFamily="18" charset="0"/>
              </a:rPr>
              <a:t> TK 511: </a:t>
            </a:r>
            <a:r>
              <a:rPr lang="en-US" sz="2400" spc="-95" dirty="0">
                <a:solidFill>
                  <a:srgbClr val="191919"/>
                </a:solidFill>
                <a:latin typeface="Times New Roman" panose="02020603050405020304" pitchFamily="18" charset="0"/>
                <a:cs typeface="Times New Roman" panose="02020603050405020304" pitchFamily="18" charset="0"/>
              </a:rPr>
              <a:t>TG </a:t>
            </a:r>
            <a:r>
              <a:rPr lang="en-US" sz="2400" spc="-95" dirty="0" err="1">
                <a:solidFill>
                  <a:srgbClr val="191919"/>
                </a:solidFill>
                <a:latin typeface="Times New Roman" panose="02020603050405020304" pitchFamily="18" charset="0"/>
                <a:cs typeface="Times New Roman" panose="02020603050405020304" pitchFamily="18" charset="0"/>
              </a:rPr>
              <a:t>ghi</a:t>
            </a:r>
            <a:r>
              <a:rPr lang="en-US" sz="2400" spc="-95" dirty="0">
                <a:solidFill>
                  <a:srgbClr val="191919"/>
                </a:solidFill>
                <a:latin typeface="Times New Roman" panose="02020603050405020304" pitchFamily="18" charset="0"/>
                <a:cs typeface="Times New Roman" panose="02020603050405020304" pitchFamily="18" charset="0"/>
              </a:rPr>
              <a:t> </a:t>
            </a:r>
            <a:r>
              <a:rPr lang="en-US" sz="2400" spc="-95" dirty="0" err="1">
                <a:solidFill>
                  <a:srgbClr val="191919"/>
                </a:solidFill>
                <a:latin typeface="Times New Roman" panose="02020603050405020304" pitchFamily="18" charset="0"/>
                <a:cs typeface="Times New Roman" panose="02020603050405020304" pitchFamily="18" charset="0"/>
              </a:rPr>
              <a:t>sổ</a:t>
            </a:r>
            <a:r>
              <a:rPr lang="en-US" sz="2400" spc="-95" dirty="0">
                <a:solidFill>
                  <a:srgbClr val="191919"/>
                </a:solidFill>
                <a:latin typeface="Times New Roman" panose="02020603050405020304" pitchFamily="18" charset="0"/>
                <a:cs typeface="Times New Roman" panose="02020603050405020304" pitchFamily="18" charset="0"/>
              </a:rPr>
              <a:t> (</a:t>
            </a:r>
            <a:r>
              <a:rPr lang="en-US" sz="2400" spc="-95" dirty="0" err="1">
                <a:solidFill>
                  <a:srgbClr val="191919"/>
                </a:solidFill>
                <a:latin typeface="Times New Roman" panose="02020603050405020304" pitchFamily="18" charset="0"/>
                <a:cs typeface="Times New Roman" panose="02020603050405020304" pitchFamily="18" charset="0"/>
              </a:rPr>
              <a:t>thực</a:t>
            </a:r>
            <a:r>
              <a:rPr lang="en-US" sz="2400" spc="-95" dirty="0">
                <a:solidFill>
                  <a:srgbClr val="191919"/>
                </a:solidFill>
                <a:latin typeface="Times New Roman" panose="02020603050405020304" pitchFamily="18" charset="0"/>
                <a:cs typeface="Times New Roman" panose="02020603050405020304" pitchFamily="18" charset="0"/>
              </a:rPr>
              <a:t> </a:t>
            </a:r>
            <a:r>
              <a:rPr lang="en-US" sz="2400" spc="-95" dirty="0" err="1">
                <a:solidFill>
                  <a:srgbClr val="191919"/>
                </a:solidFill>
                <a:latin typeface="Times New Roman" panose="02020603050405020304" pitchFamily="18" charset="0"/>
                <a:cs typeface="Times New Roman" panose="02020603050405020304" pitchFamily="18" charset="0"/>
              </a:rPr>
              <a:t>tế</a:t>
            </a:r>
            <a:r>
              <a:rPr lang="en-US" sz="2400" spc="-95" dirty="0">
                <a:solidFill>
                  <a:srgbClr val="191919"/>
                </a:solidFill>
                <a:latin typeface="Times New Roman" panose="02020603050405020304" pitchFamily="18" charset="0"/>
                <a:cs typeface="Times New Roman" panose="02020603050405020304" pitchFamily="18" charset="0"/>
              </a:rPr>
              <a:t> </a:t>
            </a:r>
            <a:r>
              <a:rPr lang="en-US" sz="2400" spc="-95" dirty="0" err="1">
                <a:solidFill>
                  <a:srgbClr val="191919"/>
                </a:solidFill>
                <a:latin typeface="Times New Roman" panose="02020603050405020304" pitchFamily="18" charset="0"/>
                <a:cs typeface="Times New Roman" panose="02020603050405020304" pitchFamily="18" charset="0"/>
              </a:rPr>
              <a:t>đích</a:t>
            </a:r>
            <a:r>
              <a:rPr lang="en-US" sz="2400" spc="-95" dirty="0">
                <a:solidFill>
                  <a:srgbClr val="191919"/>
                </a:solidFill>
                <a:latin typeface="Times New Roman" panose="02020603050405020304" pitchFamily="18" charset="0"/>
                <a:cs typeface="Times New Roman" panose="02020603050405020304" pitchFamily="18" charset="0"/>
              </a:rPr>
              <a:t> </a:t>
            </a:r>
            <a:r>
              <a:rPr lang="en-US" sz="2400" spc="-95" dirty="0" err="1">
                <a:solidFill>
                  <a:srgbClr val="191919"/>
                </a:solidFill>
                <a:latin typeface="Times New Roman" panose="02020603050405020304" pitchFamily="18" charset="0"/>
                <a:cs typeface="Times New Roman" panose="02020603050405020304" pitchFamily="18" charset="0"/>
              </a:rPr>
              <a:t>danh</a:t>
            </a:r>
            <a:r>
              <a:rPr lang="en-US" sz="2400" spc="-95" dirty="0">
                <a:solidFill>
                  <a:srgbClr val="191919"/>
                </a:solidFill>
                <a:latin typeface="Times New Roman" panose="02020603050405020304" pitchFamily="18" charset="0"/>
                <a:cs typeface="Times New Roman" panose="02020603050405020304" pitchFamily="18" charset="0"/>
              </a:rPr>
              <a:t>) </a:t>
            </a:r>
            <a:r>
              <a:rPr lang="en-US" sz="2400" i="1" spc="-95" dirty="0" err="1">
                <a:solidFill>
                  <a:srgbClr val="191919"/>
                </a:solidFill>
                <a:latin typeface="Times New Roman" panose="02020603050405020304" pitchFamily="18" charset="0"/>
                <a:cs typeface="Times New Roman" panose="02020603050405020304" pitchFamily="18" charset="0"/>
              </a:rPr>
              <a:t>với</a:t>
            </a:r>
            <a:r>
              <a:rPr lang="en-US" sz="2400" i="1" spc="-95" dirty="0">
                <a:solidFill>
                  <a:srgbClr val="191919"/>
                </a:solidFill>
                <a:latin typeface="Times New Roman" panose="02020603050405020304" pitchFamily="18" charset="0"/>
                <a:cs typeface="Times New Roman" panose="02020603050405020304" pitchFamily="18" charset="0"/>
              </a:rPr>
              <a:t> </a:t>
            </a:r>
            <a:r>
              <a:rPr lang="en-US" sz="2400" i="1" spc="-95" dirty="0" err="1">
                <a:solidFill>
                  <a:srgbClr val="191919"/>
                </a:solidFill>
                <a:latin typeface="Times New Roman" panose="02020603050405020304" pitchFamily="18" charset="0"/>
                <a:cs typeface="Times New Roman" panose="02020603050405020304" pitchFamily="18" charset="0"/>
              </a:rPr>
              <a:t>số</a:t>
            </a:r>
            <a:r>
              <a:rPr lang="en-US" sz="2400" i="1" spc="-95" dirty="0">
                <a:solidFill>
                  <a:srgbClr val="191919"/>
                </a:solidFill>
                <a:latin typeface="Times New Roman" panose="02020603050405020304" pitchFamily="18" charset="0"/>
                <a:cs typeface="Times New Roman" panose="02020603050405020304" pitchFamily="18" charset="0"/>
              </a:rPr>
              <a:t> </a:t>
            </a:r>
            <a:r>
              <a:rPr lang="en-US" sz="2400" i="1" spc="-95" dirty="0" err="1">
                <a:solidFill>
                  <a:srgbClr val="191919"/>
                </a:solidFill>
                <a:latin typeface="Times New Roman" panose="02020603050405020304" pitchFamily="18" charset="0"/>
                <a:cs typeface="Times New Roman" panose="02020603050405020304" pitchFamily="18" charset="0"/>
              </a:rPr>
              <a:t>tiền</a:t>
            </a:r>
            <a:r>
              <a:rPr lang="en-US" sz="2400" i="1" spc="-95" dirty="0">
                <a:solidFill>
                  <a:srgbClr val="191919"/>
                </a:solidFill>
                <a:latin typeface="Times New Roman" panose="02020603050405020304" pitchFamily="18" charset="0"/>
                <a:cs typeface="Times New Roman" panose="02020603050405020304" pitchFamily="18" charset="0"/>
              </a:rPr>
              <a:t> </a:t>
            </a:r>
            <a:r>
              <a:rPr lang="en-US" sz="2400" i="1" spc="-95" dirty="0" err="1">
                <a:solidFill>
                  <a:srgbClr val="191919"/>
                </a:solidFill>
                <a:latin typeface="Times New Roman" panose="02020603050405020304" pitchFamily="18" charset="0"/>
                <a:cs typeface="Times New Roman" panose="02020603050405020304" pitchFamily="18" charset="0"/>
              </a:rPr>
              <a:t>đã</a:t>
            </a:r>
            <a:r>
              <a:rPr lang="en-US" sz="2400" i="1" spc="-95" dirty="0">
                <a:solidFill>
                  <a:srgbClr val="191919"/>
                </a:solidFill>
                <a:latin typeface="Times New Roman" panose="02020603050405020304" pitchFamily="18" charset="0"/>
                <a:cs typeface="Times New Roman" panose="02020603050405020304" pitchFamily="18" charset="0"/>
              </a:rPr>
              <a:t> </a:t>
            </a:r>
            <a:r>
              <a:rPr lang="en-US" sz="2400" i="1" spc="-95" dirty="0" err="1">
                <a:solidFill>
                  <a:srgbClr val="191919"/>
                </a:solidFill>
                <a:latin typeface="Times New Roman" panose="02020603050405020304" pitchFamily="18" charset="0"/>
                <a:cs typeface="Times New Roman" panose="02020603050405020304" pitchFamily="18" charset="0"/>
              </a:rPr>
              <a:t>ứng</a:t>
            </a:r>
            <a:r>
              <a:rPr lang="en-US" sz="2400" i="1" spc="-95" dirty="0">
                <a:solidFill>
                  <a:srgbClr val="191919"/>
                </a:solidFill>
                <a:latin typeface="Times New Roman" panose="02020603050405020304" pitchFamily="18" charset="0"/>
                <a:cs typeface="Times New Roman" panose="02020603050405020304" pitchFamily="18" charset="0"/>
              </a:rPr>
              <a:t> </a:t>
            </a:r>
            <a:r>
              <a:rPr lang="en-US" sz="2400" i="1" spc="-95" dirty="0" err="1">
                <a:solidFill>
                  <a:srgbClr val="191919"/>
                </a:solidFill>
                <a:latin typeface="Times New Roman" panose="02020603050405020304" pitchFamily="18" charset="0"/>
                <a:cs typeface="Times New Roman" panose="02020603050405020304" pitchFamily="18" charset="0"/>
              </a:rPr>
              <a:t>trước</a:t>
            </a:r>
            <a:endParaRPr lang="en-US" sz="2400" i="1" spc="-95" dirty="0">
              <a:solidFill>
                <a:srgbClr val="191919"/>
              </a:solidFill>
              <a:latin typeface="Times New Roman" panose="02020603050405020304" pitchFamily="18" charset="0"/>
              <a:cs typeface="Times New Roman" panose="02020603050405020304" pitchFamily="18" charset="0"/>
            </a:endParaRPr>
          </a:p>
          <a:p>
            <a:pPr>
              <a:spcBef>
                <a:spcPts val="1200"/>
              </a:spcBef>
              <a:defRPr/>
            </a:pPr>
            <a:r>
              <a:rPr lang="en-US" sz="2400" spc="-60" dirty="0">
                <a:solidFill>
                  <a:srgbClr val="191919"/>
                </a:solidFill>
                <a:latin typeface="Times New Roman" panose="02020603050405020304" pitchFamily="18" charset="0"/>
                <a:cs typeface="Times New Roman" panose="02020603050405020304" pitchFamily="18" charset="0"/>
              </a:rPr>
              <a:t>+ </a:t>
            </a:r>
            <a:r>
              <a:rPr lang="en-US" sz="2400" spc="-60" dirty="0" err="1">
                <a:solidFill>
                  <a:srgbClr val="191919"/>
                </a:solidFill>
                <a:latin typeface="Times New Roman" panose="02020603050405020304" pitchFamily="18" charset="0"/>
                <a:cs typeface="Times New Roman" panose="02020603050405020304" pitchFamily="18" charset="0"/>
              </a:rPr>
              <a:t>Nợ</a:t>
            </a:r>
            <a:r>
              <a:rPr lang="en-US" sz="2400" spc="-60" dirty="0">
                <a:solidFill>
                  <a:srgbClr val="191919"/>
                </a:solidFill>
                <a:latin typeface="Times New Roman" panose="02020603050405020304" pitchFamily="18" charset="0"/>
                <a:cs typeface="Times New Roman" panose="02020603050405020304" pitchFamily="18" charset="0"/>
              </a:rPr>
              <a:t> TK 131: </a:t>
            </a:r>
            <a:r>
              <a:rPr lang="en-US" sz="2400" spc="-95" dirty="0">
                <a:solidFill>
                  <a:srgbClr val="191919"/>
                </a:solidFill>
                <a:latin typeface="Times New Roman" panose="02020603050405020304" pitchFamily="18" charset="0"/>
                <a:cs typeface="Times New Roman" panose="02020603050405020304" pitchFamily="18" charset="0"/>
              </a:rPr>
              <a:t>TGGDTT </a:t>
            </a:r>
            <a:r>
              <a:rPr lang="en-US" sz="2400" spc="-45" dirty="0">
                <a:solidFill>
                  <a:srgbClr val="191919"/>
                </a:solidFill>
                <a:latin typeface="Times New Roman" panose="02020603050405020304" pitchFamily="18" charset="0"/>
                <a:cs typeface="Times New Roman" panose="02020603050405020304" pitchFamily="18" charset="0"/>
              </a:rPr>
              <a:t>(TỶ </a:t>
            </a:r>
            <a:r>
              <a:rPr lang="en-US" sz="2400" spc="-60" dirty="0">
                <a:solidFill>
                  <a:srgbClr val="191919"/>
                </a:solidFill>
                <a:latin typeface="Times New Roman" panose="02020603050405020304" pitchFamily="18" charset="0"/>
                <a:cs typeface="Times New Roman" panose="02020603050405020304" pitchFamily="18" charset="0"/>
              </a:rPr>
              <a:t>GIÁ</a:t>
            </a:r>
            <a:r>
              <a:rPr lang="en-US" sz="2400" spc="-125" dirty="0">
                <a:solidFill>
                  <a:srgbClr val="191919"/>
                </a:solidFill>
                <a:latin typeface="Times New Roman" panose="02020603050405020304" pitchFamily="18" charset="0"/>
                <a:cs typeface="Times New Roman" panose="02020603050405020304" pitchFamily="18" charset="0"/>
              </a:rPr>
              <a:t> </a:t>
            </a:r>
            <a:r>
              <a:rPr lang="en-US" sz="2400" spc="-35" dirty="0">
                <a:solidFill>
                  <a:srgbClr val="191919"/>
                </a:solidFill>
                <a:latin typeface="Times New Roman" panose="02020603050405020304" pitchFamily="18" charset="0"/>
                <a:cs typeface="Times New Roman" panose="02020603050405020304" pitchFamily="18" charset="0"/>
              </a:rPr>
              <a:t>MUA)</a:t>
            </a:r>
            <a:r>
              <a:rPr lang="en-US" sz="2400" spc="5" dirty="0">
                <a:solidFill>
                  <a:srgbClr val="191919"/>
                </a:solidFill>
                <a:latin typeface="Times New Roman" panose="02020603050405020304" pitchFamily="18" charset="0"/>
                <a:cs typeface="Times New Roman" panose="02020603050405020304" pitchFamily="18" charset="0"/>
              </a:rPr>
              <a:t> </a:t>
            </a:r>
            <a:endParaRPr lang="en-US" sz="2400" spc="-60" dirty="0">
              <a:solidFill>
                <a:srgbClr val="191919"/>
              </a:solidFill>
              <a:latin typeface="Times New Roman" panose="02020603050405020304" pitchFamily="18" charset="0"/>
              <a:cs typeface="Times New Roman" panose="02020603050405020304" pitchFamily="18" charset="0"/>
            </a:endParaRPr>
          </a:p>
          <a:p>
            <a:pPr>
              <a:spcBef>
                <a:spcPts val="213"/>
              </a:spcBef>
              <a:defRPr/>
            </a:pPr>
            <a:r>
              <a:rPr lang="en-US" sz="2400" spc="-60" dirty="0">
                <a:solidFill>
                  <a:srgbClr val="191919"/>
                </a:solidFill>
                <a:latin typeface="Times New Roman" panose="02020603050405020304" pitchFamily="18" charset="0"/>
                <a:cs typeface="Times New Roman" panose="02020603050405020304" pitchFamily="18" charset="0"/>
              </a:rPr>
              <a:t>	</a:t>
            </a:r>
            <a:r>
              <a:rPr lang="en-US" sz="2400" spc="-60" dirty="0" err="1">
                <a:solidFill>
                  <a:srgbClr val="191919"/>
                </a:solidFill>
                <a:latin typeface="Times New Roman" panose="02020603050405020304" pitchFamily="18" charset="0"/>
                <a:cs typeface="Times New Roman" panose="02020603050405020304" pitchFamily="18" charset="0"/>
              </a:rPr>
              <a:t>Có</a:t>
            </a:r>
            <a:r>
              <a:rPr lang="en-US" sz="2400" spc="-60" dirty="0">
                <a:solidFill>
                  <a:srgbClr val="191919"/>
                </a:solidFill>
                <a:latin typeface="Times New Roman" panose="02020603050405020304" pitchFamily="18" charset="0"/>
                <a:cs typeface="Times New Roman" panose="02020603050405020304" pitchFamily="18" charset="0"/>
              </a:rPr>
              <a:t> TK 511: </a:t>
            </a:r>
            <a:r>
              <a:rPr lang="en-US" sz="2400" spc="-95" dirty="0">
                <a:solidFill>
                  <a:srgbClr val="191919"/>
                </a:solidFill>
                <a:latin typeface="Times New Roman" panose="02020603050405020304" pitchFamily="18" charset="0"/>
                <a:cs typeface="Times New Roman" panose="02020603050405020304" pitchFamily="18" charset="0"/>
              </a:rPr>
              <a:t>TGGDTT </a:t>
            </a:r>
            <a:r>
              <a:rPr lang="en-US" sz="2400" spc="-45" dirty="0">
                <a:solidFill>
                  <a:srgbClr val="191919"/>
                </a:solidFill>
                <a:latin typeface="Times New Roman" panose="02020603050405020304" pitchFamily="18" charset="0"/>
                <a:cs typeface="Times New Roman" panose="02020603050405020304" pitchFamily="18" charset="0"/>
              </a:rPr>
              <a:t>(TỶ </a:t>
            </a:r>
            <a:r>
              <a:rPr lang="en-US" sz="2400" spc="-60" dirty="0">
                <a:solidFill>
                  <a:srgbClr val="191919"/>
                </a:solidFill>
                <a:latin typeface="Times New Roman" panose="02020603050405020304" pitchFamily="18" charset="0"/>
                <a:cs typeface="Times New Roman" panose="02020603050405020304" pitchFamily="18" charset="0"/>
              </a:rPr>
              <a:t>GIÁ</a:t>
            </a:r>
            <a:r>
              <a:rPr lang="en-US" sz="2400" spc="-125" dirty="0">
                <a:solidFill>
                  <a:srgbClr val="191919"/>
                </a:solidFill>
                <a:latin typeface="Times New Roman" panose="02020603050405020304" pitchFamily="18" charset="0"/>
                <a:cs typeface="Times New Roman" panose="02020603050405020304" pitchFamily="18" charset="0"/>
              </a:rPr>
              <a:t> </a:t>
            </a:r>
            <a:r>
              <a:rPr lang="en-US" sz="2400" spc="-35" dirty="0">
                <a:solidFill>
                  <a:srgbClr val="191919"/>
                </a:solidFill>
                <a:latin typeface="Times New Roman" panose="02020603050405020304" pitchFamily="18" charset="0"/>
                <a:cs typeface="Times New Roman" panose="02020603050405020304" pitchFamily="18" charset="0"/>
              </a:rPr>
              <a:t>MUA)</a:t>
            </a:r>
            <a:r>
              <a:rPr lang="en-US" sz="2400" spc="5" dirty="0">
                <a:solidFill>
                  <a:srgbClr val="191919"/>
                </a:solidFill>
                <a:latin typeface="Times New Roman" panose="02020603050405020304" pitchFamily="18" charset="0"/>
                <a:cs typeface="Times New Roman" panose="02020603050405020304" pitchFamily="18" charset="0"/>
              </a:rPr>
              <a:t> </a:t>
            </a:r>
            <a:r>
              <a:rPr lang="en-US" sz="2400" i="1" spc="5" dirty="0" err="1">
                <a:solidFill>
                  <a:srgbClr val="191919"/>
                </a:solidFill>
                <a:latin typeface="Times New Roman" panose="02020603050405020304" pitchFamily="18" charset="0"/>
                <a:cs typeface="Times New Roman" panose="02020603050405020304" pitchFamily="18" charset="0"/>
              </a:rPr>
              <a:t>với</a:t>
            </a:r>
            <a:r>
              <a:rPr lang="en-US" sz="2400" i="1" spc="5" dirty="0">
                <a:solidFill>
                  <a:srgbClr val="191919"/>
                </a:solidFill>
                <a:latin typeface="Times New Roman" panose="02020603050405020304" pitchFamily="18" charset="0"/>
                <a:cs typeface="Times New Roman" panose="02020603050405020304" pitchFamily="18" charset="0"/>
              </a:rPr>
              <a:t> </a:t>
            </a:r>
            <a:r>
              <a:rPr lang="en-US" sz="2400" i="1" spc="5" dirty="0" err="1">
                <a:solidFill>
                  <a:srgbClr val="191919"/>
                </a:solidFill>
                <a:latin typeface="Times New Roman" panose="02020603050405020304" pitchFamily="18" charset="0"/>
                <a:cs typeface="Times New Roman" panose="02020603050405020304" pitchFamily="18" charset="0"/>
              </a:rPr>
              <a:t>số</a:t>
            </a:r>
            <a:r>
              <a:rPr lang="en-US" sz="2400" i="1" spc="5" dirty="0">
                <a:solidFill>
                  <a:srgbClr val="191919"/>
                </a:solidFill>
                <a:latin typeface="Times New Roman" panose="02020603050405020304" pitchFamily="18" charset="0"/>
                <a:cs typeface="Times New Roman" panose="02020603050405020304" pitchFamily="18" charset="0"/>
              </a:rPr>
              <a:t> </a:t>
            </a:r>
            <a:r>
              <a:rPr lang="en-US" sz="2400" i="1" spc="5" dirty="0" err="1">
                <a:solidFill>
                  <a:srgbClr val="191919"/>
                </a:solidFill>
                <a:latin typeface="Times New Roman" panose="02020603050405020304" pitchFamily="18" charset="0"/>
                <a:cs typeface="Times New Roman" panose="02020603050405020304" pitchFamily="18" charset="0"/>
              </a:rPr>
              <a:t>chênh</a:t>
            </a:r>
            <a:r>
              <a:rPr lang="en-US" sz="2400" i="1" spc="5" dirty="0">
                <a:solidFill>
                  <a:srgbClr val="191919"/>
                </a:solidFill>
                <a:latin typeface="Times New Roman" panose="02020603050405020304" pitchFamily="18" charset="0"/>
                <a:cs typeface="Times New Roman" panose="02020603050405020304" pitchFamily="18" charset="0"/>
              </a:rPr>
              <a:t> </a:t>
            </a:r>
            <a:r>
              <a:rPr lang="en-US" sz="2400" i="1" spc="5" dirty="0" err="1">
                <a:solidFill>
                  <a:srgbClr val="191919"/>
                </a:solidFill>
                <a:latin typeface="Times New Roman" panose="02020603050405020304" pitchFamily="18" charset="0"/>
                <a:cs typeface="Times New Roman" panose="02020603050405020304" pitchFamily="18" charset="0"/>
              </a:rPr>
              <a:t>lệch</a:t>
            </a:r>
            <a:r>
              <a:rPr lang="en-US" sz="2400" i="1" spc="5" dirty="0">
                <a:solidFill>
                  <a:srgbClr val="191919"/>
                </a:solidFill>
                <a:latin typeface="Times New Roman" panose="02020603050405020304" pitchFamily="18" charset="0"/>
                <a:cs typeface="Times New Roman" panose="02020603050405020304" pitchFamily="18" charset="0"/>
              </a:rPr>
              <a:t> </a:t>
            </a:r>
            <a:r>
              <a:rPr lang="en-US" sz="2400" i="1" spc="5" dirty="0" err="1">
                <a:solidFill>
                  <a:srgbClr val="191919"/>
                </a:solidFill>
                <a:latin typeface="Times New Roman" panose="02020603050405020304" pitchFamily="18" charset="0"/>
                <a:cs typeface="Times New Roman" panose="02020603050405020304" pitchFamily="18" charset="0"/>
              </a:rPr>
              <a:t>còn</a:t>
            </a:r>
            <a:r>
              <a:rPr lang="en-US" sz="2400" i="1" spc="5" dirty="0">
                <a:solidFill>
                  <a:srgbClr val="191919"/>
                </a:solidFill>
                <a:latin typeface="Times New Roman" panose="02020603050405020304" pitchFamily="18" charset="0"/>
                <a:cs typeface="Times New Roman" panose="02020603050405020304" pitchFamily="18" charset="0"/>
              </a:rPr>
              <a:t> </a:t>
            </a:r>
            <a:r>
              <a:rPr lang="en-US" sz="2400" i="1" spc="5" dirty="0" err="1">
                <a:solidFill>
                  <a:srgbClr val="191919"/>
                </a:solidFill>
                <a:latin typeface="Times New Roman" panose="02020603050405020304" pitchFamily="18" charset="0"/>
                <a:cs typeface="Times New Roman" panose="02020603050405020304" pitchFamily="18" charset="0"/>
              </a:rPr>
              <a:t>lại</a:t>
            </a:r>
            <a:r>
              <a:rPr lang="en-US" sz="2400" i="1" spc="5" dirty="0">
                <a:solidFill>
                  <a:srgbClr val="191919"/>
                </a:solidFill>
                <a:latin typeface="Times New Roman" panose="02020603050405020304" pitchFamily="18" charset="0"/>
                <a:cs typeface="Times New Roman" panose="02020603050405020304" pitchFamily="18" charset="0"/>
              </a:rPr>
              <a:t> </a:t>
            </a:r>
            <a:r>
              <a:rPr lang="en-US" sz="2400" i="1" spc="5" dirty="0" err="1">
                <a:solidFill>
                  <a:srgbClr val="191919"/>
                </a:solidFill>
                <a:latin typeface="Times New Roman" panose="02020603050405020304" pitchFamily="18" charset="0"/>
                <a:cs typeface="Times New Roman" panose="02020603050405020304" pitchFamily="18" charset="0"/>
              </a:rPr>
              <a:t>chưa</a:t>
            </a:r>
            <a:r>
              <a:rPr lang="en-US" sz="2400" i="1" spc="5" dirty="0">
                <a:solidFill>
                  <a:srgbClr val="191919"/>
                </a:solidFill>
                <a:latin typeface="Times New Roman" panose="02020603050405020304" pitchFamily="18" charset="0"/>
                <a:cs typeface="Times New Roman" panose="02020603050405020304" pitchFamily="18" charset="0"/>
              </a:rPr>
              <a:t> </a:t>
            </a:r>
            <a:r>
              <a:rPr lang="en-US" sz="2400" i="1" spc="5" dirty="0" err="1">
                <a:solidFill>
                  <a:srgbClr val="191919"/>
                </a:solidFill>
                <a:latin typeface="Times New Roman" panose="02020603050405020304" pitchFamily="18" charset="0"/>
                <a:cs typeface="Times New Roman" panose="02020603050405020304" pitchFamily="18" charset="0"/>
              </a:rPr>
              <a:t>thu</a:t>
            </a:r>
            <a:r>
              <a:rPr lang="en-US" sz="2400" i="1" spc="5" dirty="0">
                <a:solidFill>
                  <a:srgbClr val="191919"/>
                </a:solidFill>
                <a:latin typeface="Times New Roman" panose="02020603050405020304" pitchFamily="18" charset="0"/>
                <a:cs typeface="Times New Roman" panose="02020603050405020304" pitchFamily="18" charset="0"/>
              </a:rPr>
              <a:t> </a:t>
            </a:r>
            <a:r>
              <a:rPr lang="en-US" sz="2400" i="1" spc="5" dirty="0" err="1">
                <a:solidFill>
                  <a:srgbClr val="191919"/>
                </a:solidFill>
                <a:latin typeface="Times New Roman" panose="02020603050405020304" pitchFamily="18" charset="0"/>
                <a:cs typeface="Times New Roman" panose="02020603050405020304" pitchFamily="18" charset="0"/>
              </a:rPr>
              <a:t>được</a:t>
            </a:r>
            <a:r>
              <a:rPr lang="en-US" sz="2400" i="1" spc="5" dirty="0">
                <a:solidFill>
                  <a:srgbClr val="191919"/>
                </a:solidFill>
                <a:latin typeface="Times New Roman" panose="02020603050405020304" pitchFamily="18" charset="0"/>
                <a:cs typeface="Times New Roman" panose="02020603050405020304" pitchFamily="18" charset="0"/>
              </a:rPr>
              <a:t> </a:t>
            </a:r>
            <a:r>
              <a:rPr lang="en-US" sz="2400" i="1" spc="5" dirty="0" err="1">
                <a:solidFill>
                  <a:srgbClr val="191919"/>
                </a:solidFill>
                <a:latin typeface="Times New Roman" panose="02020603050405020304" pitchFamily="18" charset="0"/>
                <a:cs typeface="Times New Roman" panose="02020603050405020304" pitchFamily="18" charset="0"/>
              </a:rPr>
              <a:t>tiền</a:t>
            </a:r>
            <a:endParaRPr lang="en-US" sz="2400" i="1" spc="-15" dirty="0">
              <a:solidFill>
                <a:srgbClr val="191919"/>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90164061"/>
      </p:ext>
    </p:extLst>
  </p:cSld>
  <p:clrMapOvr>
    <a:masterClrMapping/>
  </p:clrMapOvr>
  <p:transition spd="slow">
    <p:push dir="u"/>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873501" y="996951"/>
            <a:ext cx="6183313" cy="523875"/>
          </a:xfrm>
          <a:prstGeom prst="rect">
            <a:avLst/>
          </a:prstGeom>
        </p:spPr>
        <p:txBody>
          <a:bodyPr wrap="none">
            <a:spAutoFit/>
          </a:bodyPr>
          <a:lstStyle/>
          <a:p>
            <a:pPr>
              <a:defRPr/>
            </a:pPr>
            <a:r>
              <a:rPr lang="en-US" sz="2800" b="1" spc="15" dirty="0">
                <a:solidFill>
                  <a:srgbClr val="FF0000"/>
                </a:solidFill>
                <a:latin typeface="Times New Roman" panose="02020603050405020304" pitchFamily="18" charset="0"/>
                <a:cs typeface="Times New Roman" panose="02020603050405020304" pitchFamily="18" charset="0"/>
              </a:rPr>
              <a:t>KẾ TOÁN XUẤT KHẨU TRỰC TIẾP</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3" name="Rectangle 2"/>
          <p:cNvSpPr/>
          <p:nvPr/>
        </p:nvSpPr>
        <p:spPr>
          <a:xfrm>
            <a:off x="2362201" y="1700214"/>
            <a:ext cx="7694613" cy="3303587"/>
          </a:xfrm>
          <a:prstGeom prst="rect">
            <a:avLst/>
          </a:prstGeom>
        </p:spPr>
        <p:txBody>
          <a:bodyPr>
            <a:spAutoFit/>
          </a:bodyPr>
          <a:lstStyle/>
          <a:p>
            <a:pPr algn="just">
              <a:spcBef>
                <a:spcPts val="213"/>
              </a:spcBef>
              <a:defRPr/>
            </a:pPr>
            <a:r>
              <a:rPr lang="en-US" sz="2400" b="1" dirty="0">
                <a:solidFill>
                  <a:srgbClr val="0000FF"/>
                </a:solidFill>
                <a:latin typeface="Times New Roman" panose="02020603050405020304" pitchFamily="18" charset="0"/>
                <a:cs typeface="Times New Roman" panose="02020603050405020304" pitchFamily="18" charset="0"/>
              </a:rPr>
              <a:t>4. </a:t>
            </a:r>
            <a:r>
              <a:rPr lang="en-US" sz="2400" b="1" dirty="0" err="1">
                <a:solidFill>
                  <a:srgbClr val="0000FF"/>
                </a:solidFill>
                <a:latin typeface="Times New Roman" panose="02020603050405020304" pitchFamily="18" charset="0"/>
                <a:cs typeface="Times New Roman" panose="02020603050405020304" pitchFamily="18" charset="0"/>
              </a:rPr>
              <a:t>Khách</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hàng</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thanh</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toán</a:t>
            </a:r>
            <a:endParaRPr lang="en-US" sz="2400" b="1" dirty="0">
              <a:solidFill>
                <a:srgbClr val="0000FF"/>
              </a:solidFill>
              <a:latin typeface="Times New Roman" panose="02020603050405020304" pitchFamily="18" charset="0"/>
              <a:cs typeface="Times New Roman" panose="02020603050405020304" pitchFamily="18" charset="0"/>
            </a:endParaRPr>
          </a:p>
          <a:p>
            <a:pPr algn="just">
              <a:spcBef>
                <a:spcPts val="1200"/>
              </a:spcBef>
              <a:defRPr/>
            </a:pPr>
            <a:r>
              <a:rPr lang="en-US" sz="2400" b="1" spc="-50" dirty="0">
                <a:solidFill>
                  <a:srgbClr val="0070C0"/>
                </a:solidFill>
                <a:latin typeface="Times New Roman" panose="02020603050405020304" pitchFamily="18" charset="0"/>
                <a:cs typeface="Times New Roman" panose="02020603050405020304" pitchFamily="18" charset="0"/>
              </a:rPr>
              <a:t>+ 4.4 KH </a:t>
            </a:r>
            <a:r>
              <a:rPr lang="en-US" sz="2400" b="1" spc="-50" dirty="0" err="1">
                <a:solidFill>
                  <a:srgbClr val="0070C0"/>
                </a:solidFill>
                <a:latin typeface="Times New Roman" panose="02020603050405020304" pitchFamily="18" charset="0"/>
                <a:cs typeface="Times New Roman" panose="02020603050405020304" pitchFamily="18" charset="0"/>
              </a:rPr>
              <a:t>trả</a:t>
            </a:r>
            <a:r>
              <a:rPr lang="en-US" sz="2400" b="1" spc="-50" dirty="0">
                <a:solidFill>
                  <a:srgbClr val="0070C0"/>
                </a:solidFill>
                <a:latin typeface="Times New Roman" panose="02020603050405020304" pitchFamily="18" charset="0"/>
                <a:cs typeface="Times New Roman" panose="02020603050405020304" pitchFamily="18" charset="0"/>
              </a:rPr>
              <a:t> </a:t>
            </a:r>
            <a:r>
              <a:rPr lang="en-US" sz="2400" b="1" spc="-50" dirty="0" err="1">
                <a:solidFill>
                  <a:srgbClr val="0070C0"/>
                </a:solidFill>
                <a:latin typeface="Times New Roman" panose="02020603050405020304" pitchFamily="18" charset="0"/>
                <a:cs typeface="Times New Roman" panose="02020603050405020304" pitchFamily="18" charset="0"/>
              </a:rPr>
              <a:t>trước</a:t>
            </a:r>
            <a:r>
              <a:rPr lang="en-US" sz="2400" b="1" spc="-50" dirty="0">
                <a:solidFill>
                  <a:srgbClr val="0070C0"/>
                </a:solidFill>
                <a:latin typeface="Times New Roman" panose="02020603050405020304" pitchFamily="18" charset="0"/>
                <a:cs typeface="Times New Roman" panose="02020603050405020304" pitchFamily="18" charset="0"/>
              </a:rPr>
              <a:t> 1 </a:t>
            </a:r>
            <a:r>
              <a:rPr lang="en-US" sz="2400" b="1" spc="-50" dirty="0" err="1">
                <a:solidFill>
                  <a:srgbClr val="0070C0"/>
                </a:solidFill>
                <a:latin typeface="Times New Roman" panose="02020603050405020304" pitchFamily="18" charset="0"/>
                <a:cs typeface="Times New Roman" panose="02020603050405020304" pitchFamily="18" charset="0"/>
              </a:rPr>
              <a:t>phần</a:t>
            </a:r>
            <a:r>
              <a:rPr lang="en-US" sz="2400" b="1" spc="-50" dirty="0">
                <a:solidFill>
                  <a:srgbClr val="0070C0"/>
                </a:solidFill>
                <a:latin typeface="Times New Roman" panose="02020603050405020304" pitchFamily="18" charset="0"/>
                <a:cs typeface="Times New Roman" panose="02020603050405020304" pitchFamily="18" charset="0"/>
              </a:rPr>
              <a:t> </a:t>
            </a:r>
            <a:r>
              <a:rPr lang="en-US" sz="2400" b="1" spc="-50" dirty="0" err="1">
                <a:solidFill>
                  <a:srgbClr val="0070C0"/>
                </a:solidFill>
                <a:latin typeface="Times New Roman" panose="02020603050405020304" pitchFamily="18" charset="0"/>
                <a:cs typeface="Times New Roman" panose="02020603050405020304" pitchFamily="18" charset="0"/>
              </a:rPr>
              <a:t>tiền</a:t>
            </a:r>
            <a:r>
              <a:rPr lang="en-US" sz="2400" b="1" spc="-50" dirty="0">
                <a:solidFill>
                  <a:srgbClr val="0070C0"/>
                </a:solidFill>
                <a:latin typeface="Times New Roman" panose="02020603050405020304" pitchFamily="18" charset="0"/>
                <a:cs typeface="Times New Roman" panose="02020603050405020304" pitchFamily="18" charset="0"/>
              </a:rPr>
              <a:t> </a:t>
            </a:r>
            <a:r>
              <a:rPr lang="en-US" sz="2400" b="1" spc="-50" dirty="0" err="1">
                <a:solidFill>
                  <a:srgbClr val="0070C0"/>
                </a:solidFill>
                <a:latin typeface="Times New Roman" panose="02020603050405020304" pitchFamily="18" charset="0"/>
                <a:cs typeface="Times New Roman" panose="02020603050405020304" pitchFamily="18" charset="0"/>
              </a:rPr>
              <a:t>hàng</a:t>
            </a:r>
            <a:r>
              <a:rPr lang="en-US" sz="2400" b="1" spc="-50" dirty="0">
                <a:solidFill>
                  <a:srgbClr val="0070C0"/>
                </a:solidFill>
                <a:latin typeface="Times New Roman" panose="02020603050405020304" pitchFamily="18" charset="0"/>
                <a:cs typeface="Times New Roman" panose="02020603050405020304" pitchFamily="18" charset="0"/>
              </a:rPr>
              <a:t>:</a:t>
            </a:r>
          </a:p>
          <a:p>
            <a:pPr>
              <a:spcBef>
                <a:spcPts val="213"/>
              </a:spcBef>
              <a:defRPr/>
            </a:pPr>
            <a:endParaRPr lang="en-US" sz="2400" b="1" spc="-50" dirty="0">
              <a:solidFill>
                <a:srgbClr val="0070C0"/>
              </a:solidFill>
              <a:latin typeface="Times New Roman" panose="02020603050405020304" pitchFamily="18" charset="0"/>
              <a:cs typeface="Times New Roman" panose="02020603050405020304" pitchFamily="18" charset="0"/>
            </a:endParaRPr>
          </a:p>
          <a:p>
            <a:pPr>
              <a:spcBef>
                <a:spcPts val="213"/>
              </a:spcBef>
              <a:defRPr/>
            </a:pPr>
            <a:r>
              <a:rPr lang="en-US" sz="2400" b="1" dirty="0" err="1">
                <a:solidFill>
                  <a:srgbClr val="191919"/>
                </a:solidFill>
                <a:latin typeface="Times New Roman" panose="02020603050405020304" pitchFamily="18" charset="0"/>
                <a:cs typeface="Times New Roman" panose="02020603050405020304" pitchFamily="18" charset="0"/>
              </a:rPr>
              <a:t>Khi</a:t>
            </a:r>
            <a:r>
              <a:rPr lang="en-US" sz="2400" b="1" dirty="0">
                <a:solidFill>
                  <a:srgbClr val="191919"/>
                </a:solidFill>
                <a:latin typeface="Times New Roman" panose="02020603050405020304" pitchFamily="18" charset="0"/>
                <a:cs typeface="Times New Roman" panose="02020603050405020304" pitchFamily="18" charset="0"/>
              </a:rPr>
              <a:t> </a:t>
            </a:r>
            <a:r>
              <a:rPr lang="en-US" sz="2400" b="1" dirty="0" err="1">
                <a:solidFill>
                  <a:srgbClr val="191919"/>
                </a:solidFill>
                <a:latin typeface="Times New Roman" panose="02020603050405020304" pitchFamily="18" charset="0"/>
                <a:cs typeface="Times New Roman" panose="02020603050405020304" pitchFamily="18" charset="0"/>
              </a:rPr>
              <a:t>nhận</a:t>
            </a:r>
            <a:r>
              <a:rPr lang="en-US" sz="2400" b="1" dirty="0">
                <a:solidFill>
                  <a:srgbClr val="191919"/>
                </a:solidFill>
                <a:latin typeface="Times New Roman" panose="02020603050405020304" pitchFamily="18" charset="0"/>
                <a:cs typeface="Times New Roman" panose="02020603050405020304" pitchFamily="18" charset="0"/>
              </a:rPr>
              <a:t> </a:t>
            </a:r>
            <a:r>
              <a:rPr lang="en-US" sz="2400" b="1" dirty="0" err="1">
                <a:solidFill>
                  <a:srgbClr val="191919"/>
                </a:solidFill>
                <a:latin typeface="Times New Roman" panose="02020603050405020304" pitchFamily="18" charset="0"/>
                <a:cs typeface="Times New Roman" panose="02020603050405020304" pitchFamily="18" charset="0"/>
              </a:rPr>
              <a:t>được</a:t>
            </a:r>
            <a:r>
              <a:rPr lang="en-US" sz="2400" b="1" dirty="0">
                <a:solidFill>
                  <a:srgbClr val="191919"/>
                </a:solidFill>
                <a:latin typeface="Times New Roman" panose="02020603050405020304" pitchFamily="18" charset="0"/>
                <a:cs typeface="Times New Roman" panose="02020603050405020304" pitchFamily="18" charset="0"/>
              </a:rPr>
              <a:t> </a:t>
            </a:r>
            <a:r>
              <a:rPr lang="en-US" sz="2400" b="1" dirty="0" err="1">
                <a:solidFill>
                  <a:srgbClr val="191919"/>
                </a:solidFill>
                <a:latin typeface="Times New Roman" panose="02020603050405020304" pitchFamily="18" charset="0"/>
                <a:cs typeface="Times New Roman" panose="02020603050405020304" pitchFamily="18" charset="0"/>
              </a:rPr>
              <a:t>tiền</a:t>
            </a:r>
            <a:r>
              <a:rPr lang="en-US" sz="2400" b="1" dirty="0">
                <a:solidFill>
                  <a:srgbClr val="191919"/>
                </a:solidFill>
                <a:latin typeface="Times New Roman" panose="02020603050405020304" pitchFamily="18" charset="0"/>
                <a:cs typeface="Times New Roman" panose="02020603050405020304" pitchFamily="18" charset="0"/>
              </a:rPr>
              <a:t> </a:t>
            </a:r>
            <a:r>
              <a:rPr lang="en-US" sz="2400" b="1" dirty="0" err="1">
                <a:solidFill>
                  <a:srgbClr val="191919"/>
                </a:solidFill>
                <a:latin typeface="Times New Roman" panose="02020603050405020304" pitchFamily="18" charset="0"/>
                <a:cs typeface="Times New Roman" panose="02020603050405020304" pitchFamily="18" charset="0"/>
              </a:rPr>
              <a:t>hàng</a:t>
            </a:r>
            <a:r>
              <a:rPr lang="en-US" sz="2400" b="1" dirty="0">
                <a:solidFill>
                  <a:srgbClr val="191919"/>
                </a:solidFill>
                <a:latin typeface="Times New Roman" panose="02020603050405020304" pitchFamily="18" charset="0"/>
                <a:cs typeface="Times New Roman" panose="02020603050405020304" pitchFamily="18" charset="0"/>
              </a:rPr>
              <a:t> </a:t>
            </a:r>
            <a:r>
              <a:rPr lang="en-US" sz="2400" b="1" dirty="0" err="1">
                <a:solidFill>
                  <a:srgbClr val="191919"/>
                </a:solidFill>
                <a:latin typeface="Times New Roman" panose="02020603050405020304" pitchFamily="18" charset="0"/>
                <a:cs typeface="Times New Roman" panose="02020603050405020304" pitchFamily="18" charset="0"/>
              </a:rPr>
              <a:t>còn</a:t>
            </a:r>
            <a:r>
              <a:rPr lang="en-US" sz="2400" b="1" dirty="0">
                <a:solidFill>
                  <a:srgbClr val="191919"/>
                </a:solidFill>
                <a:latin typeface="Times New Roman" panose="02020603050405020304" pitchFamily="18" charset="0"/>
                <a:cs typeface="Times New Roman" panose="02020603050405020304" pitchFamily="18" charset="0"/>
              </a:rPr>
              <a:t> </a:t>
            </a:r>
            <a:r>
              <a:rPr lang="en-US" sz="2400" b="1" dirty="0" err="1">
                <a:solidFill>
                  <a:srgbClr val="191919"/>
                </a:solidFill>
                <a:latin typeface="Times New Roman" panose="02020603050405020304" pitchFamily="18" charset="0"/>
                <a:cs typeface="Times New Roman" panose="02020603050405020304" pitchFamily="18" charset="0"/>
              </a:rPr>
              <a:t>lại</a:t>
            </a:r>
            <a:r>
              <a:rPr lang="en-US" sz="2400" b="1" dirty="0">
                <a:solidFill>
                  <a:srgbClr val="191919"/>
                </a:solidFill>
                <a:latin typeface="Times New Roman" panose="02020603050405020304" pitchFamily="18" charset="0"/>
                <a:cs typeface="Times New Roman" panose="02020603050405020304" pitchFamily="18" charset="0"/>
              </a:rPr>
              <a:t>:</a:t>
            </a:r>
          </a:p>
          <a:p>
            <a:pPr marL="280670">
              <a:spcBef>
                <a:spcPts val="215"/>
              </a:spcBef>
              <a:defRPr/>
            </a:pPr>
            <a:r>
              <a:rPr lang="vi-VN" sz="2400" spc="5" dirty="0">
                <a:solidFill>
                  <a:srgbClr val="191919"/>
                </a:solidFill>
                <a:latin typeface="Times New Roman" panose="02020603050405020304" pitchFamily="18" charset="0"/>
                <a:cs typeface="Times New Roman" panose="02020603050405020304" pitchFamily="18" charset="0"/>
              </a:rPr>
              <a:t>Nợ </a:t>
            </a:r>
            <a:r>
              <a:rPr lang="en-US" sz="2400" spc="5" dirty="0">
                <a:solidFill>
                  <a:srgbClr val="191919"/>
                </a:solidFill>
                <a:latin typeface="Times New Roman" panose="02020603050405020304" pitchFamily="18" charset="0"/>
                <a:cs typeface="Times New Roman" panose="02020603050405020304" pitchFamily="18" charset="0"/>
              </a:rPr>
              <a:t>TK </a:t>
            </a:r>
            <a:r>
              <a:rPr lang="vi-VN" sz="2400" spc="-20" dirty="0">
                <a:solidFill>
                  <a:srgbClr val="191919"/>
                </a:solidFill>
                <a:latin typeface="Times New Roman" panose="02020603050405020304" pitchFamily="18" charset="0"/>
                <a:cs typeface="Times New Roman" panose="02020603050405020304" pitchFamily="18" charset="0"/>
              </a:rPr>
              <a:t>1112, </a:t>
            </a:r>
            <a:r>
              <a:rPr lang="vi-VN" sz="2400" spc="-5" dirty="0">
                <a:solidFill>
                  <a:srgbClr val="191919"/>
                </a:solidFill>
                <a:latin typeface="Times New Roman" panose="02020603050405020304" pitchFamily="18" charset="0"/>
                <a:cs typeface="Times New Roman" panose="02020603050405020304" pitchFamily="18" charset="0"/>
              </a:rPr>
              <a:t>1122: </a:t>
            </a:r>
            <a:r>
              <a:rPr lang="en-US" sz="2400" spc="-95" dirty="0">
                <a:solidFill>
                  <a:srgbClr val="191919"/>
                </a:solidFill>
                <a:latin typeface="Times New Roman" panose="02020603050405020304" pitchFamily="18" charset="0"/>
                <a:cs typeface="Times New Roman" panose="02020603050405020304" pitchFamily="18" charset="0"/>
              </a:rPr>
              <a:t>TGGDTT </a:t>
            </a:r>
            <a:r>
              <a:rPr lang="en-US" sz="2400" spc="-45" dirty="0">
                <a:solidFill>
                  <a:srgbClr val="191919"/>
                </a:solidFill>
                <a:latin typeface="Times New Roman" panose="02020603050405020304" pitchFamily="18" charset="0"/>
                <a:cs typeface="Times New Roman" panose="02020603050405020304" pitchFamily="18" charset="0"/>
              </a:rPr>
              <a:t>(TỶ </a:t>
            </a:r>
            <a:r>
              <a:rPr lang="en-US" sz="2400" spc="-60" dirty="0">
                <a:solidFill>
                  <a:srgbClr val="191919"/>
                </a:solidFill>
                <a:latin typeface="Times New Roman" panose="02020603050405020304" pitchFamily="18" charset="0"/>
                <a:cs typeface="Times New Roman" panose="02020603050405020304" pitchFamily="18" charset="0"/>
              </a:rPr>
              <a:t>GIÁ</a:t>
            </a:r>
            <a:r>
              <a:rPr lang="en-US" sz="2400" spc="-125" dirty="0">
                <a:solidFill>
                  <a:srgbClr val="191919"/>
                </a:solidFill>
                <a:latin typeface="Times New Roman" panose="02020603050405020304" pitchFamily="18" charset="0"/>
                <a:cs typeface="Times New Roman" panose="02020603050405020304" pitchFamily="18" charset="0"/>
              </a:rPr>
              <a:t> </a:t>
            </a:r>
            <a:r>
              <a:rPr lang="en-US" sz="2400" spc="-35" dirty="0">
                <a:solidFill>
                  <a:srgbClr val="191919"/>
                </a:solidFill>
                <a:latin typeface="Times New Roman" panose="02020603050405020304" pitchFamily="18" charset="0"/>
                <a:cs typeface="Times New Roman" panose="02020603050405020304" pitchFamily="18" charset="0"/>
              </a:rPr>
              <a:t>MUA)</a:t>
            </a:r>
            <a:r>
              <a:rPr lang="vi-VN" sz="2400" spc="5" dirty="0">
                <a:solidFill>
                  <a:srgbClr val="191919"/>
                </a:solidFill>
                <a:latin typeface="Times New Roman" panose="02020603050405020304" pitchFamily="18" charset="0"/>
                <a:cs typeface="Times New Roman" panose="02020603050405020304" pitchFamily="18" charset="0"/>
              </a:rPr>
              <a:t> </a:t>
            </a:r>
            <a:endParaRPr lang="en-US" sz="2400" spc="10" dirty="0">
              <a:solidFill>
                <a:srgbClr val="191919"/>
              </a:solidFill>
              <a:latin typeface="Times New Roman" panose="02020603050405020304" pitchFamily="18" charset="0"/>
              <a:cs typeface="Times New Roman" panose="02020603050405020304" pitchFamily="18" charset="0"/>
            </a:endParaRPr>
          </a:p>
          <a:p>
            <a:pPr marL="280670">
              <a:spcBef>
                <a:spcPts val="215"/>
              </a:spcBef>
              <a:defRPr/>
            </a:pPr>
            <a:r>
              <a:rPr lang="en-US" sz="2400" spc="-55" dirty="0" err="1">
                <a:solidFill>
                  <a:srgbClr val="191919"/>
                </a:solidFill>
                <a:latin typeface="Times New Roman" panose="02020603050405020304" pitchFamily="18" charset="0"/>
                <a:cs typeface="Times New Roman" panose="02020603050405020304" pitchFamily="18" charset="0"/>
              </a:rPr>
              <a:t>Nợ</a:t>
            </a:r>
            <a:r>
              <a:rPr lang="en-US" sz="2400" spc="-55" dirty="0">
                <a:solidFill>
                  <a:srgbClr val="191919"/>
                </a:solidFill>
                <a:latin typeface="Times New Roman" panose="02020603050405020304" pitchFamily="18" charset="0"/>
                <a:cs typeface="Times New Roman" panose="02020603050405020304" pitchFamily="18" charset="0"/>
              </a:rPr>
              <a:t> TK </a:t>
            </a:r>
            <a:r>
              <a:rPr lang="en-US" sz="2400" spc="-35" dirty="0">
                <a:solidFill>
                  <a:srgbClr val="191919"/>
                </a:solidFill>
                <a:latin typeface="Times New Roman" panose="02020603050405020304" pitchFamily="18" charset="0"/>
                <a:cs typeface="Times New Roman" panose="02020603050405020304" pitchFamily="18" charset="0"/>
              </a:rPr>
              <a:t>635 (</a:t>
            </a:r>
            <a:r>
              <a:rPr lang="en-US" sz="2400" spc="-35" dirty="0" err="1">
                <a:solidFill>
                  <a:srgbClr val="191919"/>
                </a:solidFill>
                <a:latin typeface="Times New Roman" panose="02020603050405020304" pitchFamily="18" charset="0"/>
                <a:cs typeface="Times New Roman" panose="02020603050405020304" pitchFamily="18" charset="0"/>
              </a:rPr>
              <a:t>hoặc</a:t>
            </a:r>
            <a:r>
              <a:rPr lang="en-US" sz="2400" spc="-35" dirty="0">
                <a:solidFill>
                  <a:srgbClr val="191919"/>
                </a:solidFill>
                <a:latin typeface="Times New Roman" panose="02020603050405020304" pitchFamily="18" charset="0"/>
                <a:cs typeface="Times New Roman" panose="02020603050405020304" pitchFamily="18" charset="0"/>
              </a:rPr>
              <a:t> </a:t>
            </a:r>
            <a:r>
              <a:rPr lang="en-US" sz="2400" spc="-35" dirty="0" err="1">
                <a:solidFill>
                  <a:srgbClr val="191919"/>
                </a:solidFill>
                <a:latin typeface="Times New Roman" panose="02020603050405020304" pitchFamily="18" charset="0"/>
                <a:cs typeface="Times New Roman" panose="02020603050405020304" pitchFamily="18" charset="0"/>
              </a:rPr>
              <a:t>Có</a:t>
            </a:r>
            <a:r>
              <a:rPr lang="en-US" sz="2400" spc="-35" dirty="0">
                <a:solidFill>
                  <a:srgbClr val="191919"/>
                </a:solidFill>
                <a:latin typeface="Times New Roman" panose="02020603050405020304" pitchFamily="18" charset="0"/>
                <a:cs typeface="Times New Roman" panose="02020603050405020304" pitchFamily="18" charset="0"/>
              </a:rPr>
              <a:t> TK</a:t>
            </a:r>
            <a:r>
              <a:rPr lang="en-US" sz="2400" spc="-65" dirty="0">
                <a:solidFill>
                  <a:srgbClr val="191919"/>
                </a:solidFill>
                <a:latin typeface="Times New Roman" panose="02020603050405020304" pitchFamily="18" charset="0"/>
                <a:cs typeface="Times New Roman" panose="02020603050405020304" pitchFamily="18" charset="0"/>
              </a:rPr>
              <a:t> </a:t>
            </a:r>
            <a:r>
              <a:rPr lang="en-US" sz="2400" spc="-30" dirty="0">
                <a:solidFill>
                  <a:srgbClr val="191919"/>
                </a:solidFill>
                <a:latin typeface="Times New Roman" panose="02020603050405020304" pitchFamily="18" charset="0"/>
                <a:cs typeface="Times New Roman" panose="02020603050405020304" pitchFamily="18" charset="0"/>
              </a:rPr>
              <a:t>515): </a:t>
            </a:r>
            <a:r>
              <a:rPr lang="en-US" sz="2400" spc="-30" dirty="0" err="1">
                <a:solidFill>
                  <a:srgbClr val="191919"/>
                </a:solidFill>
                <a:latin typeface="Times New Roman" panose="02020603050405020304" pitchFamily="18" charset="0"/>
                <a:cs typeface="Times New Roman" panose="02020603050405020304" pitchFamily="18" charset="0"/>
              </a:rPr>
              <a:t>Chênh</a:t>
            </a:r>
            <a:r>
              <a:rPr lang="en-US" sz="2400" spc="-30" dirty="0">
                <a:solidFill>
                  <a:srgbClr val="191919"/>
                </a:solidFill>
                <a:latin typeface="Times New Roman" panose="02020603050405020304" pitchFamily="18" charset="0"/>
                <a:cs typeface="Times New Roman" panose="02020603050405020304" pitchFamily="18" charset="0"/>
              </a:rPr>
              <a:t> </a:t>
            </a:r>
            <a:r>
              <a:rPr lang="en-US" sz="2400" spc="-30" dirty="0" err="1">
                <a:solidFill>
                  <a:srgbClr val="191919"/>
                </a:solidFill>
                <a:latin typeface="Times New Roman" panose="02020603050405020304" pitchFamily="18" charset="0"/>
                <a:cs typeface="Times New Roman" panose="02020603050405020304" pitchFamily="18" charset="0"/>
              </a:rPr>
              <a:t>lệch</a:t>
            </a:r>
            <a:r>
              <a:rPr lang="en-US" sz="2400" spc="-30" dirty="0">
                <a:solidFill>
                  <a:srgbClr val="191919"/>
                </a:solidFill>
                <a:latin typeface="Times New Roman" panose="02020603050405020304" pitchFamily="18" charset="0"/>
                <a:cs typeface="Times New Roman" panose="02020603050405020304" pitchFamily="18" charset="0"/>
              </a:rPr>
              <a:t> TGHĐ </a:t>
            </a:r>
            <a:r>
              <a:rPr lang="en-US" sz="2400" spc="-30" dirty="0" err="1">
                <a:solidFill>
                  <a:srgbClr val="191919"/>
                </a:solidFill>
                <a:latin typeface="Times New Roman" panose="02020603050405020304" pitchFamily="18" charset="0"/>
                <a:cs typeface="Times New Roman" panose="02020603050405020304" pitchFamily="18" charset="0"/>
              </a:rPr>
              <a:t>lỗ</a:t>
            </a:r>
            <a:r>
              <a:rPr lang="en-US" sz="2400" spc="-30" dirty="0">
                <a:solidFill>
                  <a:srgbClr val="191919"/>
                </a:solidFill>
                <a:latin typeface="Times New Roman" panose="02020603050405020304" pitchFamily="18" charset="0"/>
                <a:cs typeface="Times New Roman" panose="02020603050405020304" pitchFamily="18" charset="0"/>
              </a:rPr>
              <a:t> (</a:t>
            </a:r>
            <a:r>
              <a:rPr lang="en-US" sz="2400" spc="-30" dirty="0" err="1">
                <a:solidFill>
                  <a:srgbClr val="191919"/>
                </a:solidFill>
                <a:latin typeface="Times New Roman" panose="02020603050405020304" pitchFamily="18" charset="0"/>
                <a:cs typeface="Times New Roman" panose="02020603050405020304" pitchFamily="18" charset="0"/>
              </a:rPr>
              <a:t>hoặc</a:t>
            </a:r>
            <a:r>
              <a:rPr lang="en-US" sz="2400" spc="-30" dirty="0">
                <a:solidFill>
                  <a:srgbClr val="191919"/>
                </a:solidFill>
                <a:latin typeface="Times New Roman" panose="02020603050405020304" pitchFamily="18" charset="0"/>
                <a:cs typeface="Times New Roman" panose="02020603050405020304" pitchFamily="18" charset="0"/>
              </a:rPr>
              <a:t> </a:t>
            </a:r>
            <a:r>
              <a:rPr lang="en-US" sz="2400" spc="-30" dirty="0" err="1">
                <a:solidFill>
                  <a:srgbClr val="191919"/>
                </a:solidFill>
                <a:latin typeface="Times New Roman" panose="02020603050405020304" pitchFamily="18" charset="0"/>
                <a:cs typeface="Times New Roman" panose="02020603050405020304" pitchFamily="18" charset="0"/>
              </a:rPr>
              <a:t>lãi</a:t>
            </a:r>
            <a:r>
              <a:rPr lang="en-US" sz="2400" spc="-30" dirty="0">
                <a:solidFill>
                  <a:srgbClr val="191919"/>
                </a:solidFill>
                <a:latin typeface="Times New Roman" panose="02020603050405020304" pitchFamily="18" charset="0"/>
                <a:cs typeface="Times New Roman" panose="02020603050405020304" pitchFamily="18" charset="0"/>
              </a:rPr>
              <a:t>)</a:t>
            </a:r>
            <a:endParaRPr lang="en-US" sz="2400" spc="-50" dirty="0">
              <a:solidFill>
                <a:srgbClr val="191919"/>
              </a:solidFill>
              <a:latin typeface="Times New Roman" panose="02020603050405020304" pitchFamily="18" charset="0"/>
              <a:cs typeface="Times New Roman" panose="02020603050405020304" pitchFamily="18" charset="0"/>
            </a:endParaRPr>
          </a:p>
          <a:p>
            <a:pPr marL="71755">
              <a:spcBef>
                <a:spcPts val="215"/>
              </a:spcBef>
              <a:defRPr/>
            </a:pPr>
            <a:r>
              <a:rPr lang="en-US" sz="2400" spc="5" dirty="0">
                <a:solidFill>
                  <a:srgbClr val="191919"/>
                </a:solidFill>
                <a:latin typeface="Times New Roman" panose="02020603050405020304" pitchFamily="18" charset="0"/>
                <a:cs typeface="Times New Roman" panose="02020603050405020304" pitchFamily="18" charset="0"/>
              </a:rPr>
              <a:t>	</a:t>
            </a:r>
            <a:r>
              <a:rPr lang="vi-VN" sz="2400" spc="5" dirty="0">
                <a:solidFill>
                  <a:srgbClr val="191919"/>
                </a:solidFill>
                <a:latin typeface="Times New Roman" panose="02020603050405020304" pitchFamily="18" charset="0"/>
                <a:cs typeface="Times New Roman" panose="02020603050405020304" pitchFamily="18" charset="0"/>
              </a:rPr>
              <a:t>Có </a:t>
            </a:r>
            <a:r>
              <a:rPr lang="en-US" sz="2400" spc="5" dirty="0">
                <a:solidFill>
                  <a:srgbClr val="191919"/>
                </a:solidFill>
                <a:latin typeface="Times New Roman" panose="02020603050405020304" pitchFamily="18" charset="0"/>
                <a:cs typeface="Times New Roman" panose="02020603050405020304" pitchFamily="18" charset="0"/>
              </a:rPr>
              <a:t>TK </a:t>
            </a:r>
            <a:r>
              <a:rPr lang="vi-VN" sz="2400" spc="5" dirty="0">
                <a:solidFill>
                  <a:srgbClr val="191919"/>
                </a:solidFill>
                <a:latin typeface="Times New Roman" panose="02020603050405020304" pitchFamily="18" charset="0"/>
                <a:cs typeface="Times New Roman" panose="02020603050405020304" pitchFamily="18" charset="0"/>
              </a:rPr>
              <a:t>131: </a:t>
            </a:r>
            <a:r>
              <a:rPr lang="en-US" sz="2400" spc="20" dirty="0" err="1">
                <a:solidFill>
                  <a:srgbClr val="191919"/>
                </a:solidFill>
                <a:latin typeface="Times New Roman" panose="02020603050405020304" pitchFamily="18" charset="0"/>
                <a:cs typeface="Times New Roman" panose="02020603050405020304" pitchFamily="18" charset="0"/>
              </a:rPr>
              <a:t>Tỷ</a:t>
            </a:r>
            <a:r>
              <a:rPr lang="en-US" sz="2400" spc="20" dirty="0">
                <a:solidFill>
                  <a:srgbClr val="191919"/>
                </a:solidFill>
                <a:latin typeface="Times New Roman" panose="02020603050405020304" pitchFamily="18" charset="0"/>
                <a:cs typeface="Times New Roman" panose="02020603050405020304" pitchFamily="18" charset="0"/>
              </a:rPr>
              <a:t> </a:t>
            </a:r>
            <a:r>
              <a:rPr lang="en-US" sz="2400" spc="-35" dirty="0" err="1">
                <a:solidFill>
                  <a:srgbClr val="191919"/>
                </a:solidFill>
                <a:latin typeface="Times New Roman" panose="02020603050405020304" pitchFamily="18" charset="0"/>
                <a:cs typeface="Times New Roman" panose="02020603050405020304" pitchFamily="18" charset="0"/>
              </a:rPr>
              <a:t>giá</a:t>
            </a:r>
            <a:r>
              <a:rPr lang="en-US" sz="2400" spc="-35" dirty="0">
                <a:solidFill>
                  <a:srgbClr val="191919"/>
                </a:solidFill>
                <a:latin typeface="Times New Roman" panose="02020603050405020304" pitchFamily="18" charset="0"/>
                <a:cs typeface="Times New Roman" panose="02020603050405020304" pitchFamily="18" charset="0"/>
              </a:rPr>
              <a:t> </a:t>
            </a:r>
            <a:r>
              <a:rPr lang="en-US" sz="2400" spc="-25" dirty="0" err="1">
                <a:solidFill>
                  <a:srgbClr val="191919"/>
                </a:solidFill>
                <a:latin typeface="Times New Roman" panose="02020603050405020304" pitchFamily="18" charset="0"/>
                <a:cs typeface="Times New Roman" panose="02020603050405020304" pitchFamily="18" charset="0"/>
              </a:rPr>
              <a:t>ghi</a:t>
            </a:r>
            <a:r>
              <a:rPr lang="en-US" sz="2400" spc="-145" dirty="0">
                <a:solidFill>
                  <a:srgbClr val="191919"/>
                </a:solidFill>
                <a:latin typeface="Times New Roman" panose="02020603050405020304" pitchFamily="18" charset="0"/>
                <a:cs typeface="Times New Roman" panose="02020603050405020304" pitchFamily="18" charset="0"/>
              </a:rPr>
              <a:t> </a:t>
            </a:r>
            <a:r>
              <a:rPr lang="en-US" sz="2400" spc="-50" dirty="0" err="1">
                <a:solidFill>
                  <a:srgbClr val="191919"/>
                </a:solidFill>
                <a:latin typeface="Times New Roman" panose="02020603050405020304" pitchFamily="18" charset="0"/>
                <a:cs typeface="Times New Roman" panose="02020603050405020304" pitchFamily="18" charset="0"/>
              </a:rPr>
              <a:t>sổ</a:t>
            </a:r>
            <a:r>
              <a:rPr lang="en-US" sz="2400" spc="-50" dirty="0">
                <a:solidFill>
                  <a:srgbClr val="191919"/>
                </a:solidFill>
                <a:latin typeface="Times New Roman" panose="02020603050405020304" pitchFamily="18" charset="0"/>
                <a:cs typeface="Times New Roman" panose="02020603050405020304" pitchFamily="18" charset="0"/>
              </a:rPr>
              <a:t> (</a:t>
            </a:r>
            <a:r>
              <a:rPr lang="en-US" sz="2400" spc="-50" dirty="0" err="1">
                <a:solidFill>
                  <a:srgbClr val="191919"/>
                </a:solidFill>
                <a:latin typeface="Times New Roman" panose="02020603050405020304" pitchFamily="18" charset="0"/>
                <a:cs typeface="Times New Roman" panose="02020603050405020304" pitchFamily="18" charset="0"/>
              </a:rPr>
              <a:t>thực</a:t>
            </a:r>
            <a:r>
              <a:rPr lang="en-US" sz="2400" spc="-50" dirty="0">
                <a:solidFill>
                  <a:srgbClr val="191919"/>
                </a:solidFill>
                <a:latin typeface="Times New Roman" panose="02020603050405020304" pitchFamily="18" charset="0"/>
                <a:cs typeface="Times New Roman" panose="02020603050405020304" pitchFamily="18" charset="0"/>
              </a:rPr>
              <a:t> </a:t>
            </a:r>
            <a:r>
              <a:rPr lang="en-US" sz="2400" spc="-50" dirty="0" err="1">
                <a:solidFill>
                  <a:srgbClr val="191919"/>
                </a:solidFill>
                <a:latin typeface="Times New Roman" panose="02020603050405020304" pitchFamily="18" charset="0"/>
                <a:cs typeface="Times New Roman" panose="02020603050405020304" pitchFamily="18" charset="0"/>
              </a:rPr>
              <a:t>tế</a:t>
            </a:r>
            <a:r>
              <a:rPr lang="en-US" sz="2400" spc="-50" dirty="0">
                <a:solidFill>
                  <a:srgbClr val="191919"/>
                </a:solidFill>
                <a:latin typeface="Times New Roman" panose="02020603050405020304" pitchFamily="18" charset="0"/>
                <a:cs typeface="Times New Roman" panose="02020603050405020304" pitchFamily="18" charset="0"/>
              </a:rPr>
              <a:t> </a:t>
            </a:r>
            <a:r>
              <a:rPr lang="en-US" sz="2400" spc="-50" dirty="0" err="1">
                <a:solidFill>
                  <a:srgbClr val="191919"/>
                </a:solidFill>
                <a:latin typeface="Times New Roman" panose="02020603050405020304" pitchFamily="18" charset="0"/>
                <a:cs typeface="Times New Roman" panose="02020603050405020304" pitchFamily="18" charset="0"/>
              </a:rPr>
              <a:t>đích</a:t>
            </a:r>
            <a:r>
              <a:rPr lang="en-US" sz="2400" spc="-50" dirty="0">
                <a:solidFill>
                  <a:srgbClr val="191919"/>
                </a:solidFill>
                <a:latin typeface="Times New Roman" panose="02020603050405020304" pitchFamily="18" charset="0"/>
                <a:cs typeface="Times New Roman" panose="02020603050405020304" pitchFamily="18" charset="0"/>
              </a:rPr>
              <a:t> </a:t>
            </a:r>
            <a:r>
              <a:rPr lang="en-US" sz="2400" spc="-50" dirty="0" err="1">
                <a:solidFill>
                  <a:srgbClr val="191919"/>
                </a:solidFill>
                <a:latin typeface="Times New Roman" panose="02020603050405020304" pitchFamily="18" charset="0"/>
                <a:cs typeface="Times New Roman" panose="02020603050405020304" pitchFamily="18" charset="0"/>
              </a:rPr>
              <a:t>danh</a:t>
            </a:r>
            <a:r>
              <a:rPr lang="en-US" sz="2400" spc="-50" dirty="0">
                <a:solidFill>
                  <a:srgbClr val="191919"/>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945423806"/>
      </p:ext>
    </p:extLst>
  </p:cSld>
  <p:clrMapOvr>
    <a:masterClrMapping/>
  </p:clrMapOvr>
  <p:transition spd="slow">
    <p:push dir="u"/>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008438" y="584201"/>
            <a:ext cx="1219200" cy="461963"/>
          </a:xfrm>
          <a:prstGeom prst="rect">
            <a:avLst/>
          </a:prstGeom>
        </p:spPr>
        <p:txBody>
          <a:bodyPr wrap="none">
            <a:spAutoFit/>
          </a:bodyPr>
          <a:lstStyle/>
          <a:p>
            <a:pPr>
              <a:defRPr/>
            </a:pPr>
            <a:r>
              <a:rPr lang="en-US" sz="2400" b="1" spc="-90" dirty="0" err="1">
                <a:solidFill>
                  <a:srgbClr val="191919"/>
                </a:solidFill>
                <a:latin typeface="Times New Roman" panose="02020603050405020304" pitchFamily="18" charset="0"/>
                <a:cs typeface="Times New Roman" panose="02020603050405020304" pitchFamily="18" charset="0"/>
              </a:rPr>
              <a:t>Ví</a:t>
            </a:r>
            <a:r>
              <a:rPr lang="en-US" sz="2400" b="1" spc="-90" dirty="0">
                <a:solidFill>
                  <a:srgbClr val="191919"/>
                </a:solidFill>
                <a:latin typeface="Times New Roman" panose="02020603050405020304" pitchFamily="18" charset="0"/>
                <a:cs typeface="Times New Roman" panose="02020603050405020304" pitchFamily="18" charset="0"/>
              </a:rPr>
              <a:t> </a:t>
            </a:r>
            <a:r>
              <a:rPr lang="en-US" sz="2400" b="1" spc="-90" dirty="0" err="1">
                <a:solidFill>
                  <a:srgbClr val="191919"/>
                </a:solidFill>
                <a:latin typeface="Times New Roman" panose="02020603050405020304" pitchFamily="18" charset="0"/>
                <a:cs typeface="Times New Roman" panose="02020603050405020304" pitchFamily="18" charset="0"/>
              </a:rPr>
              <a:t>dụ</a:t>
            </a:r>
            <a:r>
              <a:rPr lang="en-US" sz="2400" b="1" spc="-90" dirty="0">
                <a:solidFill>
                  <a:srgbClr val="191919"/>
                </a:solidFill>
                <a:latin typeface="Times New Roman" panose="02020603050405020304" pitchFamily="18" charset="0"/>
                <a:cs typeface="Times New Roman" panose="02020603050405020304" pitchFamily="18" charset="0"/>
              </a:rPr>
              <a:t> 3: </a:t>
            </a:r>
            <a:endParaRPr lang="en-US" sz="2400" dirty="0"/>
          </a:p>
        </p:txBody>
      </p:sp>
      <p:sp>
        <p:nvSpPr>
          <p:cNvPr id="83971" name="Rectangle 5"/>
          <p:cNvSpPr>
            <a:spLocks noChangeArrowheads="1"/>
          </p:cNvSpPr>
          <p:nvPr/>
        </p:nvSpPr>
        <p:spPr bwMode="auto">
          <a:xfrm>
            <a:off x="2171700" y="1196976"/>
            <a:ext cx="8064500" cy="601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27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ts val="600"/>
              </a:spcBef>
              <a:buNone/>
            </a:pPr>
            <a:r>
              <a:rPr lang="vi-VN" altLang="en-US" sz="2000" b="1">
                <a:solidFill>
                  <a:srgbClr val="191919"/>
                </a:solidFill>
                <a:latin typeface="Times New Roman" panose="02020603050405020304" pitchFamily="18" charset="0"/>
                <a:cs typeface="Times New Roman" panose="02020603050405020304" pitchFamily="18" charset="0"/>
              </a:rPr>
              <a:t>Công ty N thuộc đối tượng chịu thuế GTGT theo PP  khấu trừ. </a:t>
            </a:r>
            <a:endParaRPr lang="en-US" altLang="en-US" sz="2000" b="1">
              <a:solidFill>
                <a:srgbClr val="191919"/>
              </a:solidFill>
              <a:latin typeface="Times New Roman" panose="02020603050405020304" pitchFamily="18" charset="0"/>
              <a:cs typeface="Times New Roman" panose="02020603050405020304" pitchFamily="18" charset="0"/>
            </a:endParaRPr>
          </a:p>
          <a:p>
            <a:pPr algn="just">
              <a:spcBef>
                <a:spcPts val="600"/>
              </a:spcBef>
              <a:buNone/>
            </a:pPr>
            <a:r>
              <a:rPr lang="vi-VN" altLang="en-US" sz="2000" b="1">
                <a:solidFill>
                  <a:srgbClr val="191919"/>
                </a:solidFill>
                <a:latin typeface="Times New Roman" panose="02020603050405020304" pitchFamily="18" charset="0"/>
                <a:cs typeface="Times New Roman" panose="02020603050405020304" pitchFamily="18" charset="0"/>
              </a:rPr>
              <a:t>Trong kỳ có tình hình sau:</a:t>
            </a:r>
          </a:p>
          <a:p>
            <a:pPr algn="just">
              <a:spcBef>
                <a:spcPts val="600"/>
              </a:spcBef>
              <a:buNone/>
            </a:pPr>
            <a:r>
              <a:rPr lang="en-US" altLang="en-US" sz="2000">
                <a:solidFill>
                  <a:srgbClr val="191919"/>
                </a:solidFill>
                <a:latin typeface="Times New Roman" panose="02020603050405020304" pitchFamily="18" charset="0"/>
                <a:cs typeface="Times New Roman" panose="02020603050405020304" pitchFamily="18" charset="0"/>
              </a:rPr>
              <a:t>1. </a:t>
            </a:r>
            <a:r>
              <a:rPr lang="vi-VN" altLang="en-US" sz="2000">
                <a:solidFill>
                  <a:srgbClr val="191919"/>
                </a:solidFill>
                <a:latin typeface="Times New Roman" panose="02020603050405020304" pitchFamily="18" charset="0"/>
                <a:cs typeface="Times New Roman" panose="02020603050405020304" pitchFamily="18" charset="0"/>
              </a:rPr>
              <a:t>Xuất hàng gửi ra cảng chờ xuất khẩu, </a:t>
            </a:r>
            <a:r>
              <a:rPr lang="en-US" altLang="en-US" sz="2000">
                <a:solidFill>
                  <a:srgbClr val="191919"/>
                </a:solidFill>
                <a:latin typeface="Times New Roman" panose="02020603050405020304" pitchFamily="18" charset="0"/>
                <a:cs typeface="Times New Roman" panose="02020603050405020304" pitchFamily="18" charset="0"/>
              </a:rPr>
              <a:t>trị giá lô hàng </a:t>
            </a:r>
            <a:r>
              <a:rPr lang="vi-VN" altLang="en-US" sz="2000">
                <a:solidFill>
                  <a:srgbClr val="191919"/>
                </a:solidFill>
                <a:latin typeface="Times New Roman" panose="02020603050405020304" pitchFamily="18" charset="0"/>
                <a:cs typeface="Times New Roman" panose="02020603050405020304" pitchFamily="18" charset="0"/>
              </a:rPr>
              <a:t>120.000</a:t>
            </a:r>
            <a:r>
              <a:rPr lang="en-US" altLang="en-US" sz="2000">
                <a:solidFill>
                  <a:srgbClr val="191919"/>
                </a:solidFill>
                <a:latin typeface="Times New Roman" panose="02020603050405020304" pitchFamily="18" charset="0"/>
                <a:cs typeface="Times New Roman" panose="02020603050405020304" pitchFamily="18" charset="0"/>
              </a:rPr>
              <a:t>.000 đ</a:t>
            </a:r>
            <a:r>
              <a:rPr lang="vi-VN" altLang="en-US" sz="2000">
                <a:solidFill>
                  <a:srgbClr val="191919"/>
                </a:solidFill>
                <a:latin typeface="Times New Roman" panose="02020603050405020304" pitchFamily="18" charset="0"/>
                <a:cs typeface="Times New Roman" panose="02020603050405020304" pitchFamily="18" charset="0"/>
              </a:rPr>
              <a:t>, giá bán chưa thuế 10.000USD/FOB.HCM</a:t>
            </a:r>
            <a:r>
              <a:rPr lang="en-US" altLang="en-US" sz="2000">
                <a:solidFill>
                  <a:srgbClr val="191919"/>
                </a:solidFill>
                <a:latin typeface="Times New Roman" panose="02020603050405020304" pitchFamily="18" charset="0"/>
                <a:cs typeface="Times New Roman" panose="02020603050405020304" pitchFamily="18" charset="0"/>
              </a:rPr>
              <a:t>, </a:t>
            </a:r>
            <a:r>
              <a:rPr lang="vi-VN" altLang="en-US" sz="2000">
                <a:solidFill>
                  <a:srgbClr val="191919"/>
                </a:solidFill>
                <a:latin typeface="Times New Roman" panose="02020603050405020304" pitchFamily="18" charset="0"/>
                <a:cs typeface="Times New Roman" panose="02020603050405020304" pitchFamily="18" charset="0"/>
              </a:rPr>
              <a:t>Thuế xuất khẩu 5</a:t>
            </a:r>
            <a:r>
              <a:rPr lang="en-US" altLang="en-US" sz="2000">
                <a:solidFill>
                  <a:srgbClr val="191919"/>
                </a:solidFill>
                <a:latin typeface="Times New Roman" panose="02020603050405020304" pitchFamily="18" charset="0"/>
                <a:cs typeface="Times New Roman" panose="02020603050405020304" pitchFamily="18" charset="0"/>
              </a:rPr>
              <a:t>%, thuế GTGT hàng XK 0%</a:t>
            </a:r>
            <a:r>
              <a:rPr lang="vi-VN" altLang="en-US" sz="2000">
                <a:solidFill>
                  <a:srgbClr val="191919"/>
                </a:solidFill>
                <a:latin typeface="Times New Roman" panose="02020603050405020304" pitchFamily="18" charset="0"/>
                <a:cs typeface="Times New Roman" panose="02020603050405020304" pitchFamily="18" charset="0"/>
              </a:rPr>
              <a:t>.</a:t>
            </a:r>
            <a:r>
              <a:rPr lang="en-US" altLang="en-US" sz="2000">
                <a:solidFill>
                  <a:srgbClr val="191919"/>
                </a:solidFill>
                <a:latin typeface="Times New Roman" panose="02020603050405020304" pitchFamily="18" charset="0"/>
                <a:cs typeface="Times New Roman" panose="02020603050405020304" pitchFamily="18" charset="0"/>
              </a:rPr>
              <a:t> (</a:t>
            </a:r>
            <a:r>
              <a:rPr lang="vi-VN" altLang="en-US" sz="2000">
                <a:solidFill>
                  <a:srgbClr val="191919"/>
                </a:solidFill>
                <a:latin typeface="Times New Roman" panose="02020603050405020304" pitchFamily="18" charset="0"/>
                <a:cs typeface="Times New Roman" panose="02020603050405020304" pitchFamily="18" charset="0"/>
              </a:rPr>
              <a:t>TG mua là 23.</a:t>
            </a:r>
            <a:r>
              <a:rPr lang="en-US" altLang="en-US" sz="2000">
                <a:solidFill>
                  <a:srgbClr val="191919"/>
                </a:solidFill>
                <a:latin typeface="Times New Roman" panose="02020603050405020304" pitchFamily="18" charset="0"/>
                <a:cs typeface="Times New Roman" panose="02020603050405020304" pitchFamily="18" charset="0"/>
              </a:rPr>
              <a:t>40</a:t>
            </a:r>
            <a:r>
              <a:rPr lang="vi-VN" altLang="en-US" sz="2000">
                <a:solidFill>
                  <a:srgbClr val="191919"/>
                </a:solidFill>
                <a:latin typeface="Times New Roman" panose="02020603050405020304" pitchFamily="18" charset="0"/>
                <a:cs typeface="Times New Roman" panose="02020603050405020304" pitchFamily="18" charset="0"/>
              </a:rPr>
              <a:t>0, TG bán 23.</a:t>
            </a:r>
            <a:r>
              <a:rPr lang="en-US" altLang="en-US" sz="2000">
                <a:solidFill>
                  <a:srgbClr val="191919"/>
                </a:solidFill>
                <a:latin typeface="Times New Roman" panose="02020603050405020304" pitchFamily="18" charset="0"/>
                <a:cs typeface="Times New Roman" panose="02020603050405020304" pitchFamily="18" charset="0"/>
              </a:rPr>
              <a:t>55</a:t>
            </a:r>
            <a:r>
              <a:rPr lang="vi-VN" altLang="en-US" sz="2000">
                <a:solidFill>
                  <a:srgbClr val="191919"/>
                </a:solidFill>
                <a:latin typeface="Times New Roman" panose="02020603050405020304" pitchFamily="18" charset="0"/>
                <a:cs typeface="Times New Roman" panose="02020603050405020304" pitchFamily="18" charset="0"/>
              </a:rPr>
              <a:t>0</a:t>
            </a:r>
            <a:r>
              <a:rPr lang="en-US" altLang="en-US" sz="2000">
                <a:solidFill>
                  <a:srgbClr val="191919"/>
                </a:solidFill>
                <a:latin typeface="Times New Roman" panose="02020603050405020304" pitchFamily="18" charset="0"/>
                <a:cs typeface="Times New Roman" panose="02020603050405020304" pitchFamily="18" charset="0"/>
              </a:rPr>
              <a:t>)</a:t>
            </a:r>
            <a:endParaRPr lang="vi-VN" altLang="en-US" sz="2000">
              <a:solidFill>
                <a:srgbClr val="191919"/>
              </a:solidFill>
              <a:latin typeface="Times New Roman" panose="02020603050405020304" pitchFamily="18" charset="0"/>
              <a:cs typeface="Times New Roman" panose="02020603050405020304" pitchFamily="18" charset="0"/>
            </a:endParaRPr>
          </a:p>
          <a:p>
            <a:pPr algn="just">
              <a:spcBef>
                <a:spcPts val="600"/>
              </a:spcBef>
              <a:buNone/>
            </a:pPr>
            <a:r>
              <a:rPr lang="en-US" altLang="en-US" sz="2000">
                <a:solidFill>
                  <a:srgbClr val="191919"/>
                </a:solidFill>
                <a:latin typeface="Times New Roman" panose="02020603050405020304" pitchFamily="18" charset="0"/>
                <a:cs typeface="Times New Roman" panose="02020603050405020304" pitchFamily="18" charset="0"/>
              </a:rPr>
              <a:t>2. Ba ngày sau, lô hàng trên đã làm thủ tục xong, hàng đã giao lên tàu </a:t>
            </a:r>
            <a:r>
              <a:rPr lang="vi-VN" altLang="en-US" sz="2000">
                <a:solidFill>
                  <a:srgbClr val="191919"/>
                </a:solidFill>
                <a:latin typeface="Times New Roman" panose="02020603050405020304" pitchFamily="18" charset="0"/>
                <a:cs typeface="Times New Roman" panose="02020603050405020304" pitchFamily="18" charset="0"/>
              </a:rPr>
              <a:t>cho KH A, tiền chưa thanh toán. </a:t>
            </a:r>
            <a:r>
              <a:rPr lang="en-US" altLang="en-US" sz="2000">
                <a:solidFill>
                  <a:srgbClr val="191919"/>
                </a:solidFill>
                <a:latin typeface="Times New Roman" panose="02020603050405020304" pitchFamily="18" charset="0"/>
                <a:cs typeface="Times New Roman" panose="02020603050405020304" pitchFamily="18" charset="0"/>
              </a:rPr>
              <a:t>(</a:t>
            </a:r>
            <a:r>
              <a:rPr lang="vi-VN" altLang="en-US" sz="2000">
                <a:solidFill>
                  <a:srgbClr val="191919"/>
                </a:solidFill>
                <a:latin typeface="Times New Roman" panose="02020603050405020304" pitchFamily="18" charset="0"/>
                <a:cs typeface="Times New Roman" panose="02020603050405020304" pitchFamily="18" charset="0"/>
              </a:rPr>
              <a:t>TG mua là 23.</a:t>
            </a:r>
            <a:r>
              <a:rPr lang="en-US" altLang="en-US" sz="2000">
                <a:solidFill>
                  <a:srgbClr val="191919"/>
                </a:solidFill>
                <a:latin typeface="Times New Roman" panose="02020603050405020304" pitchFamily="18" charset="0"/>
                <a:cs typeface="Times New Roman" panose="02020603050405020304" pitchFamily="18" charset="0"/>
              </a:rPr>
              <a:t>50</a:t>
            </a:r>
            <a:r>
              <a:rPr lang="vi-VN" altLang="en-US" sz="2000">
                <a:solidFill>
                  <a:srgbClr val="191919"/>
                </a:solidFill>
                <a:latin typeface="Times New Roman" panose="02020603050405020304" pitchFamily="18" charset="0"/>
                <a:cs typeface="Times New Roman" panose="02020603050405020304" pitchFamily="18" charset="0"/>
              </a:rPr>
              <a:t>0, TG bán 23.</a:t>
            </a:r>
            <a:r>
              <a:rPr lang="en-US" altLang="en-US" sz="2000">
                <a:solidFill>
                  <a:srgbClr val="191919"/>
                </a:solidFill>
                <a:latin typeface="Times New Roman" panose="02020603050405020304" pitchFamily="18" charset="0"/>
                <a:cs typeface="Times New Roman" panose="02020603050405020304" pitchFamily="18" charset="0"/>
              </a:rPr>
              <a:t>67</a:t>
            </a:r>
            <a:r>
              <a:rPr lang="vi-VN" altLang="en-US" sz="2000">
                <a:solidFill>
                  <a:srgbClr val="191919"/>
                </a:solidFill>
                <a:latin typeface="Times New Roman" panose="02020603050405020304" pitchFamily="18" charset="0"/>
                <a:cs typeface="Times New Roman" panose="02020603050405020304" pitchFamily="18" charset="0"/>
              </a:rPr>
              <a:t>0</a:t>
            </a:r>
            <a:r>
              <a:rPr lang="en-US" altLang="en-US" sz="2000">
                <a:solidFill>
                  <a:srgbClr val="191919"/>
                </a:solidFill>
                <a:latin typeface="Times New Roman" panose="02020603050405020304" pitchFamily="18" charset="0"/>
                <a:cs typeface="Times New Roman" panose="02020603050405020304" pitchFamily="18" charset="0"/>
              </a:rPr>
              <a:t>, TG hải quan: 23.600), đã chuyển khoản nộp thuế XK.</a:t>
            </a:r>
            <a:endParaRPr lang="vi-VN" altLang="en-US" sz="2000">
              <a:solidFill>
                <a:srgbClr val="191919"/>
              </a:solidFill>
              <a:latin typeface="Times New Roman" panose="02020603050405020304" pitchFamily="18" charset="0"/>
              <a:cs typeface="Times New Roman" panose="02020603050405020304" pitchFamily="18" charset="0"/>
            </a:endParaRPr>
          </a:p>
          <a:p>
            <a:pPr algn="just">
              <a:spcBef>
                <a:spcPts val="600"/>
              </a:spcBef>
              <a:buNone/>
            </a:pPr>
            <a:r>
              <a:rPr lang="en-US" altLang="en-US" sz="2000">
                <a:solidFill>
                  <a:srgbClr val="191919"/>
                </a:solidFill>
                <a:latin typeface="Times New Roman" panose="02020603050405020304" pitchFamily="18" charset="0"/>
                <a:cs typeface="Times New Roman" panose="02020603050405020304" pitchFamily="18" charset="0"/>
              </a:rPr>
              <a:t>3. </a:t>
            </a:r>
            <a:r>
              <a:rPr lang="vi-VN" altLang="en-US" sz="2000">
                <a:solidFill>
                  <a:srgbClr val="191919"/>
                </a:solidFill>
                <a:latin typeface="Times New Roman" panose="02020603050405020304" pitchFamily="18" charset="0"/>
                <a:cs typeface="Times New Roman" panose="02020603050405020304" pitchFamily="18" charset="0"/>
              </a:rPr>
              <a:t>Chi phí bốc dỡ tại cảng trả bằng tiền mặt chưa thuế 1.000</a:t>
            </a:r>
            <a:r>
              <a:rPr lang="en-US" altLang="en-US" sz="2000">
                <a:solidFill>
                  <a:srgbClr val="191919"/>
                </a:solidFill>
                <a:latin typeface="Times New Roman" panose="02020603050405020304" pitchFamily="18" charset="0"/>
                <a:cs typeface="Times New Roman" panose="02020603050405020304" pitchFamily="18" charset="0"/>
              </a:rPr>
              <a:t>.000 đ</a:t>
            </a:r>
            <a:r>
              <a:rPr lang="vi-VN" altLang="en-US" sz="2000">
                <a:solidFill>
                  <a:srgbClr val="191919"/>
                </a:solidFill>
                <a:latin typeface="Times New Roman" panose="02020603050405020304" pitchFamily="18" charset="0"/>
                <a:cs typeface="Times New Roman" panose="02020603050405020304" pitchFamily="18" charset="0"/>
              </a:rPr>
              <a:t>, </a:t>
            </a:r>
            <a:r>
              <a:rPr lang="en-US" altLang="en-US" sz="2000">
                <a:solidFill>
                  <a:srgbClr val="191919"/>
                </a:solidFill>
                <a:latin typeface="Times New Roman" panose="02020603050405020304" pitchFamily="18" charset="0"/>
                <a:cs typeface="Times New Roman" panose="02020603050405020304" pitchFamily="18" charset="0"/>
              </a:rPr>
              <a:t>chi phí làm thủ tục hải quan chưa thuế 4.000.000 đ chuyển khoản, </a:t>
            </a:r>
            <a:r>
              <a:rPr lang="vi-VN" altLang="en-US" sz="2000">
                <a:solidFill>
                  <a:srgbClr val="191919"/>
                </a:solidFill>
                <a:latin typeface="Times New Roman" panose="02020603050405020304" pitchFamily="18" charset="0"/>
                <a:cs typeface="Times New Roman" panose="02020603050405020304" pitchFamily="18" charset="0"/>
              </a:rPr>
              <a:t>thuế suất thuế GTGT 10%</a:t>
            </a:r>
            <a:r>
              <a:rPr lang="en-US" altLang="en-US" sz="2000">
                <a:solidFill>
                  <a:srgbClr val="191919"/>
                </a:solidFill>
                <a:latin typeface="Times New Roman" panose="02020603050405020304" pitchFamily="18" charset="0"/>
                <a:cs typeface="Times New Roman" panose="02020603050405020304" pitchFamily="18" charset="0"/>
              </a:rPr>
              <a:t>.</a:t>
            </a:r>
          </a:p>
          <a:p>
            <a:pPr algn="just">
              <a:spcBef>
                <a:spcPts val="600"/>
              </a:spcBef>
              <a:buNone/>
            </a:pPr>
            <a:r>
              <a:rPr lang="en-US" altLang="en-US" sz="2000">
                <a:solidFill>
                  <a:srgbClr val="191919"/>
                </a:solidFill>
                <a:latin typeface="Times New Roman" panose="02020603050405020304" pitchFamily="18" charset="0"/>
                <a:cs typeface="Times New Roman" panose="02020603050405020304" pitchFamily="18" charset="0"/>
              </a:rPr>
              <a:t>4. </a:t>
            </a:r>
            <a:r>
              <a:rPr lang="vi-VN" altLang="en-US" sz="2000">
                <a:solidFill>
                  <a:srgbClr val="191919"/>
                </a:solidFill>
                <a:latin typeface="Times New Roman" panose="02020603050405020304" pitchFamily="18" charset="0"/>
                <a:cs typeface="Times New Roman" panose="02020603050405020304" pitchFamily="18" charset="0"/>
              </a:rPr>
              <a:t>Nhận được giấy báo Có của ngân hàng về việc KH A thanh toán, đồng thời trừ thủ tục phí ngân hàng chưa thuế 0,5% trên giá trị giao dịch, thuế GTGT</a:t>
            </a:r>
            <a:r>
              <a:rPr lang="en-US" altLang="en-US" sz="2000">
                <a:solidFill>
                  <a:srgbClr val="191919"/>
                </a:solidFill>
                <a:latin typeface="Times New Roman" panose="02020603050405020304" pitchFamily="18" charset="0"/>
                <a:cs typeface="Times New Roman" panose="02020603050405020304" pitchFamily="18" charset="0"/>
              </a:rPr>
              <a:t> 10%. (</a:t>
            </a:r>
            <a:r>
              <a:rPr lang="vi-VN" altLang="en-US" sz="2000">
                <a:solidFill>
                  <a:srgbClr val="191919"/>
                </a:solidFill>
                <a:latin typeface="Times New Roman" panose="02020603050405020304" pitchFamily="18" charset="0"/>
                <a:cs typeface="Times New Roman" panose="02020603050405020304" pitchFamily="18" charset="0"/>
              </a:rPr>
              <a:t>TG mua là 23.</a:t>
            </a:r>
            <a:r>
              <a:rPr lang="en-US" altLang="en-US" sz="2000">
                <a:solidFill>
                  <a:srgbClr val="191919"/>
                </a:solidFill>
                <a:latin typeface="Times New Roman" panose="02020603050405020304" pitchFamily="18" charset="0"/>
                <a:cs typeface="Times New Roman" panose="02020603050405020304" pitchFamily="18" charset="0"/>
              </a:rPr>
              <a:t>45</a:t>
            </a:r>
            <a:r>
              <a:rPr lang="vi-VN" altLang="en-US" sz="2000">
                <a:solidFill>
                  <a:srgbClr val="191919"/>
                </a:solidFill>
                <a:latin typeface="Times New Roman" panose="02020603050405020304" pitchFamily="18" charset="0"/>
                <a:cs typeface="Times New Roman" panose="02020603050405020304" pitchFamily="18" charset="0"/>
              </a:rPr>
              <a:t>0, TG bán 23.</a:t>
            </a:r>
            <a:r>
              <a:rPr lang="en-US" altLang="en-US" sz="2000">
                <a:solidFill>
                  <a:srgbClr val="191919"/>
                </a:solidFill>
                <a:latin typeface="Times New Roman" panose="02020603050405020304" pitchFamily="18" charset="0"/>
                <a:cs typeface="Times New Roman" panose="02020603050405020304" pitchFamily="18" charset="0"/>
              </a:rPr>
              <a:t>65</a:t>
            </a:r>
            <a:r>
              <a:rPr lang="vi-VN" altLang="en-US" sz="2000">
                <a:solidFill>
                  <a:srgbClr val="191919"/>
                </a:solidFill>
                <a:latin typeface="Times New Roman" panose="02020603050405020304" pitchFamily="18" charset="0"/>
                <a:cs typeface="Times New Roman" panose="02020603050405020304" pitchFamily="18" charset="0"/>
              </a:rPr>
              <a:t>0</a:t>
            </a:r>
            <a:r>
              <a:rPr lang="en-US" altLang="en-US" sz="2000">
                <a:solidFill>
                  <a:srgbClr val="191919"/>
                </a:solidFill>
                <a:latin typeface="Times New Roman" panose="02020603050405020304" pitchFamily="18" charset="0"/>
                <a:cs typeface="Times New Roman" panose="02020603050405020304" pitchFamily="18" charset="0"/>
              </a:rPr>
              <a:t>)</a:t>
            </a:r>
          </a:p>
          <a:p>
            <a:pPr algn="just">
              <a:spcBef>
                <a:spcPts val="600"/>
              </a:spcBef>
              <a:buNone/>
            </a:pPr>
            <a:r>
              <a:rPr lang="en-US" altLang="en-US" sz="2000" b="1">
                <a:solidFill>
                  <a:srgbClr val="191919"/>
                </a:solidFill>
                <a:latin typeface="Times New Roman" panose="02020603050405020304" pitchFamily="18" charset="0"/>
                <a:cs typeface="Times New Roman" panose="02020603050405020304" pitchFamily="18" charset="0"/>
              </a:rPr>
              <a:t>Yêu cầu: Định khoản các nghiệp vụ kinh tế phát sinh</a:t>
            </a:r>
            <a:endParaRPr lang="en-US" altLang="en-US" sz="2000">
              <a:latin typeface="Times New Roman" panose="02020603050405020304" pitchFamily="18" charset="0"/>
              <a:cs typeface="Times New Roman" panose="02020603050405020304" pitchFamily="18" charset="0"/>
            </a:endParaRPr>
          </a:p>
          <a:p>
            <a:pPr algn="just">
              <a:spcBef>
                <a:spcPts val="600"/>
              </a:spcBef>
              <a:spcAft>
                <a:spcPts val="600"/>
              </a:spcAft>
              <a:buNone/>
            </a:pPr>
            <a:endParaRPr lang="vi-VN" altLang="en-US" sz="2000">
              <a:solidFill>
                <a:srgbClr val="191919"/>
              </a:solidFill>
              <a:latin typeface="Times New Roman" panose="02020603050405020304" pitchFamily="18" charset="0"/>
              <a:cs typeface="Times New Roman" panose="02020603050405020304" pitchFamily="18" charset="0"/>
            </a:endParaRPr>
          </a:p>
          <a:p>
            <a:pPr algn="just">
              <a:spcBef>
                <a:spcPts val="600"/>
              </a:spcBef>
              <a:spcAft>
                <a:spcPts val="600"/>
              </a:spcAft>
              <a:buNone/>
            </a:pPr>
            <a:endParaRPr lang="vi-VN" altLang="en-US" sz="2000">
              <a:solidFill>
                <a:srgbClr val="191919"/>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23521781"/>
      </p:ext>
    </p:extLst>
  </p:cSld>
  <p:clrMapOvr>
    <a:masterClrMapping/>
  </p:clrMapOvr>
  <p:transition spd="slow">
    <p:push dir="u"/>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008438" y="584201"/>
            <a:ext cx="1217612" cy="461963"/>
          </a:xfrm>
          <a:prstGeom prst="rect">
            <a:avLst/>
          </a:prstGeom>
        </p:spPr>
        <p:txBody>
          <a:bodyPr wrap="none">
            <a:spAutoFit/>
          </a:bodyPr>
          <a:lstStyle/>
          <a:p>
            <a:pPr>
              <a:defRPr/>
            </a:pPr>
            <a:r>
              <a:rPr lang="en-US" sz="2400" b="1" spc="-90" dirty="0" err="1">
                <a:solidFill>
                  <a:srgbClr val="191919"/>
                </a:solidFill>
                <a:latin typeface="Times New Roman" panose="02020603050405020304" pitchFamily="18" charset="0"/>
                <a:cs typeface="Times New Roman" panose="02020603050405020304" pitchFamily="18" charset="0"/>
              </a:rPr>
              <a:t>Ví</a:t>
            </a:r>
            <a:r>
              <a:rPr lang="en-US" sz="2400" b="1" spc="-90" dirty="0">
                <a:solidFill>
                  <a:srgbClr val="191919"/>
                </a:solidFill>
                <a:latin typeface="Times New Roman" panose="02020603050405020304" pitchFamily="18" charset="0"/>
                <a:cs typeface="Times New Roman" panose="02020603050405020304" pitchFamily="18" charset="0"/>
              </a:rPr>
              <a:t> </a:t>
            </a:r>
            <a:r>
              <a:rPr lang="en-US" sz="2400" b="1" spc="-90" dirty="0" err="1">
                <a:solidFill>
                  <a:srgbClr val="191919"/>
                </a:solidFill>
                <a:latin typeface="Times New Roman" panose="02020603050405020304" pitchFamily="18" charset="0"/>
                <a:cs typeface="Times New Roman" panose="02020603050405020304" pitchFamily="18" charset="0"/>
              </a:rPr>
              <a:t>dụ</a:t>
            </a:r>
            <a:r>
              <a:rPr lang="en-US" sz="2400" b="1" spc="-90" dirty="0">
                <a:solidFill>
                  <a:srgbClr val="191919"/>
                </a:solidFill>
                <a:latin typeface="Times New Roman" panose="02020603050405020304" pitchFamily="18" charset="0"/>
                <a:cs typeface="Times New Roman" panose="02020603050405020304" pitchFamily="18" charset="0"/>
              </a:rPr>
              <a:t> 4: </a:t>
            </a:r>
            <a:endParaRPr lang="en-US" sz="2400" dirty="0"/>
          </a:p>
        </p:txBody>
      </p:sp>
      <p:sp>
        <p:nvSpPr>
          <p:cNvPr id="84995" name="Rectangle 5"/>
          <p:cNvSpPr>
            <a:spLocks noChangeArrowheads="1"/>
          </p:cNvSpPr>
          <p:nvPr/>
        </p:nvSpPr>
        <p:spPr bwMode="auto">
          <a:xfrm>
            <a:off x="2171700" y="1196975"/>
            <a:ext cx="8064500" cy="578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27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ts val="600"/>
              </a:spcBef>
              <a:buNone/>
            </a:pPr>
            <a:r>
              <a:rPr lang="vi-VN" altLang="en-US" sz="2000" b="1">
                <a:solidFill>
                  <a:srgbClr val="191919"/>
                </a:solidFill>
                <a:latin typeface="Times New Roman" panose="02020603050405020304" pitchFamily="18" charset="0"/>
                <a:cs typeface="Times New Roman" panose="02020603050405020304" pitchFamily="18" charset="0"/>
              </a:rPr>
              <a:t>Công ty </a:t>
            </a:r>
            <a:r>
              <a:rPr lang="en-US" altLang="en-US" sz="2000" b="1">
                <a:solidFill>
                  <a:srgbClr val="191919"/>
                </a:solidFill>
                <a:latin typeface="Times New Roman" panose="02020603050405020304" pitchFamily="18" charset="0"/>
                <a:cs typeface="Times New Roman" panose="02020603050405020304" pitchFamily="18" charset="0"/>
              </a:rPr>
              <a:t>B </a:t>
            </a:r>
            <a:r>
              <a:rPr lang="vi-VN" altLang="en-US" sz="2000" b="1">
                <a:solidFill>
                  <a:srgbClr val="191919"/>
                </a:solidFill>
                <a:latin typeface="Times New Roman" panose="02020603050405020304" pitchFamily="18" charset="0"/>
                <a:cs typeface="Times New Roman" panose="02020603050405020304" pitchFamily="18" charset="0"/>
              </a:rPr>
              <a:t>thuộc đối tượng chịu thuế GTGT theo PP khấu trừ. </a:t>
            </a:r>
            <a:endParaRPr lang="en-US" altLang="en-US" sz="2000" b="1">
              <a:solidFill>
                <a:srgbClr val="191919"/>
              </a:solidFill>
              <a:latin typeface="Times New Roman" panose="02020603050405020304" pitchFamily="18" charset="0"/>
              <a:cs typeface="Times New Roman" panose="02020603050405020304" pitchFamily="18" charset="0"/>
            </a:endParaRPr>
          </a:p>
          <a:p>
            <a:pPr algn="just">
              <a:spcBef>
                <a:spcPts val="600"/>
              </a:spcBef>
              <a:buNone/>
            </a:pPr>
            <a:r>
              <a:rPr lang="vi-VN" altLang="en-US" sz="2000" b="1">
                <a:solidFill>
                  <a:srgbClr val="191919"/>
                </a:solidFill>
                <a:latin typeface="Times New Roman" panose="02020603050405020304" pitchFamily="18" charset="0"/>
                <a:cs typeface="Times New Roman" panose="02020603050405020304" pitchFamily="18" charset="0"/>
              </a:rPr>
              <a:t>Trong kỳ</a:t>
            </a:r>
            <a:r>
              <a:rPr lang="en-US" altLang="en-US" sz="2000" b="1">
                <a:solidFill>
                  <a:srgbClr val="191919"/>
                </a:solidFill>
                <a:latin typeface="Times New Roman" panose="02020603050405020304" pitchFamily="18" charset="0"/>
                <a:cs typeface="Times New Roman" panose="02020603050405020304" pitchFamily="18" charset="0"/>
              </a:rPr>
              <a:t> tháng 01</a:t>
            </a:r>
            <a:r>
              <a:rPr lang="vi-VN" altLang="en-US" sz="2000" b="1">
                <a:solidFill>
                  <a:srgbClr val="191919"/>
                </a:solidFill>
                <a:latin typeface="Times New Roman" panose="02020603050405020304" pitchFamily="18" charset="0"/>
                <a:cs typeface="Times New Roman" panose="02020603050405020304" pitchFamily="18" charset="0"/>
              </a:rPr>
              <a:t> có </a:t>
            </a:r>
            <a:r>
              <a:rPr lang="en-US" altLang="en-US" sz="2000" b="1">
                <a:solidFill>
                  <a:srgbClr val="191919"/>
                </a:solidFill>
                <a:latin typeface="Times New Roman" panose="02020603050405020304" pitchFamily="18" charset="0"/>
                <a:cs typeface="Times New Roman" panose="02020603050405020304" pitchFamily="18" charset="0"/>
              </a:rPr>
              <a:t>xuất khẩu lô hàng cho KH C như </a:t>
            </a:r>
            <a:r>
              <a:rPr lang="vi-VN" altLang="en-US" sz="2000" b="1">
                <a:solidFill>
                  <a:srgbClr val="191919"/>
                </a:solidFill>
                <a:latin typeface="Times New Roman" panose="02020603050405020304" pitchFamily="18" charset="0"/>
                <a:cs typeface="Times New Roman" panose="02020603050405020304" pitchFamily="18" charset="0"/>
              </a:rPr>
              <a:t>sau:</a:t>
            </a:r>
          </a:p>
          <a:p>
            <a:pPr algn="just">
              <a:spcBef>
                <a:spcPts val="600"/>
              </a:spcBef>
              <a:buNone/>
            </a:pPr>
            <a:r>
              <a:rPr lang="en-US" altLang="en-US" sz="2000">
                <a:solidFill>
                  <a:srgbClr val="191919"/>
                </a:solidFill>
                <a:latin typeface="Times New Roman" panose="02020603050405020304" pitchFamily="18" charset="0"/>
                <a:cs typeface="Times New Roman" panose="02020603050405020304" pitchFamily="18" charset="0"/>
              </a:rPr>
              <a:t>1. 10/01, công ty C đã thanh toán chuyển khoản ứng trước 3.000 USD cho công ty B</a:t>
            </a:r>
            <a:r>
              <a:rPr lang="vi-VN" altLang="en-US" sz="2000">
                <a:solidFill>
                  <a:srgbClr val="191919"/>
                </a:solidFill>
                <a:latin typeface="Times New Roman" panose="02020603050405020304" pitchFamily="18" charset="0"/>
                <a:cs typeface="Times New Roman" panose="02020603050405020304" pitchFamily="18" charset="0"/>
              </a:rPr>
              <a:t>.</a:t>
            </a:r>
            <a:r>
              <a:rPr lang="en-US" altLang="en-US" sz="2000">
                <a:solidFill>
                  <a:srgbClr val="191919"/>
                </a:solidFill>
                <a:latin typeface="Times New Roman" panose="02020603050405020304" pitchFamily="18" charset="0"/>
                <a:cs typeface="Times New Roman" panose="02020603050405020304" pitchFamily="18" charset="0"/>
              </a:rPr>
              <a:t> (</a:t>
            </a:r>
            <a:r>
              <a:rPr lang="vi-VN" altLang="en-US" sz="2000">
                <a:solidFill>
                  <a:srgbClr val="191919"/>
                </a:solidFill>
                <a:latin typeface="Times New Roman" panose="02020603050405020304" pitchFamily="18" charset="0"/>
                <a:cs typeface="Times New Roman" panose="02020603050405020304" pitchFamily="18" charset="0"/>
              </a:rPr>
              <a:t>TG mua là 23.</a:t>
            </a:r>
            <a:r>
              <a:rPr lang="en-US" altLang="en-US" sz="2000">
                <a:solidFill>
                  <a:srgbClr val="191919"/>
                </a:solidFill>
                <a:latin typeface="Times New Roman" panose="02020603050405020304" pitchFamily="18" charset="0"/>
                <a:cs typeface="Times New Roman" panose="02020603050405020304" pitchFamily="18" charset="0"/>
              </a:rPr>
              <a:t>40</a:t>
            </a:r>
            <a:r>
              <a:rPr lang="vi-VN" altLang="en-US" sz="2000">
                <a:solidFill>
                  <a:srgbClr val="191919"/>
                </a:solidFill>
                <a:latin typeface="Times New Roman" panose="02020603050405020304" pitchFamily="18" charset="0"/>
                <a:cs typeface="Times New Roman" panose="02020603050405020304" pitchFamily="18" charset="0"/>
              </a:rPr>
              <a:t>0, TG bán 23.</a:t>
            </a:r>
            <a:r>
              <a:rPr lang="en-US" altLang="en-US" sz="2000">
                <a:solidFill>
                  <a:srgbClr val="191919"/>
                </a:solidFill>
                <a:latin typeface="Times New Roman" panose="02020603050405020304" pitchFamily="18" charset="0"/>
                <a:cs typeface="Times New Roman" panose="02020603050405020304" pitchFamily="18" charset="0"/>
              </a:rPr>
              <a:t>50</a:t>
            </a:r>
            <a:r>
              <a:rPr lang="vi-VN" altLang="en-US" sz="2000">
                <a:solidFill>
                  <a:srgbClr val="191919"/>
                </a:solidFill>
                <a:latin typeface="Times New Roman" panose="02020603050405020304" pitchFamily="18" charset="0"/>
                <a:cs typeface="Times New Roman" panose="02020603050405020304" pitchFamily="18" charset="0"/>
              </a:rPr>
              <a:t>0</a:t>
            </a:r>
            <a:r>
              <a:rPr lang="en-US" altLang="en-US" sz="2000">
                <a:solidFill>
                  <a:srgbClr val="191919"/>
                </a:solidFill>
                <a:latin typeface="Times New Roman" panose="02020603050405020304" pitchFamily="18" charset="0"/>
                <a:cs typeface="Times New Roman" panose="02020603050405020304" pitchFamily="18" charset="0"/>
              </a:rPr>
              <a:t>)</a:t>
            </a:r>
          </a:p>
          <a:p>
            <a:pPr algn="just">
              <a:spcBef>
                <a:spcPts val="600"/>
              </a:spcBef>
              <a:buNone/>
            </a:pPr>
            <a:r>
              <a:rPr lang="en-US" altLang="en-US" sz="2000">
                <a:solidFill>
                  <a:srgbClr val="191919"/>
                </a:solidFill>
                <a:latin typeface="Times New Roman" panose="02020603050405020304" pitchFamily="18" charset="0"/>
                <a:cs typeface="Times New Roman" panose="02020603050405020304" pitchFamily="18" charset="0"/>
              </a:rPr>
              <a:t>2. 15/01, xuất kho hàng ra cảng chờ xuất khẩu trị giá 50.000.000 đ, </a:t>
            </a:r>
            <a:r>
              <a:rPr lang="vi-VN" altLang="en-US" sz="2000">
                <a:solidFill>
                  <a:srgbClr val="191919"/>
                </a:solidFill>
                <a:latin typeface="Times New Roman" panose="02020603050405020304" pitchFamily="18" charset="0"/>
                <a:cs typeface="Times New Roman" panose="02020603050405020304" pitchFamily="18" charset="0"/>
              </a:rPr>
              <a:t>giá bán chưa thuế </a:t>
            </a:r>
            <a:r>
              <a:rPr lang="en-US" altLang="en-US" sz="2000">
                <a:solidFill>
                  <a:srgbClr val="191919"/>
                </a:solidFill>
                <a:latin typeface="Times New Roman" panose="02020603050405020304" pitchFamily="18" charset="0"/>
                <a:cs typeface="Times New Roman" panose="02020603050405020304" pitchFamily="18" charset="0"/>
              </a:rPr>
              <a:t>6</a:t>
            </a:r>
            <a:r>
              <a:rPr lang="vi-VN" altLang="en-US" sz="2000">
                <a:solidFill>
                  <a:srgbClr val="191919"/>
                </a:solidFill>
                <a:latin typeface="Times New Roman" panose="02020603050405020304" pitchFamily="18" charset="0"/>
                <a:cs typeface="Times New Roman" panose="02020603050405020304" pitchFamily="18" charset="0"/>
              </a:rPr>
              <a:t>.000USD/FOB.HCM</a:t>
            </a:r>
            <a:r>
              <a:rPr lang="en-US" altLang="en-US" sz="2000">
                <a:solidFill>
                  <a:srgbClr val="191919"/>
                </a:solidFill>
                <a:latin typeface="Times New Roman" panose="02020603050405020304" pitchFamily="18" charset="0"/>
                <a:cs typeface="Times New Roman" panose="02020603050405020304" pitchFamily="18" charset="0"/>
              </a:rPr>
              <a:t>, </a:t>
            </a:r>
            <a:r>
              <a:rPr lang="vi-VN" altLang="en-US" sz="2000">
                <a:solidFill>
                  <a:srgbClr val="191919"/>
                </a:solidFill>
                <a:latin typeface="Times New Roman" panose="02020603050405020304" pitchFamily="18" charset="0"/>
                <a:cs typeface="Times New Roman" panose="02020603050405020304" pitchFamily="18" charset="0"/>
              </a:rPr>
              <a:t>Thuế </a:t>
            </a:r>
            <a:r>
              <a:rPr lang="en-US" altLang="en-US" sz="2000">
                <a:solidFill>
                  <a:srgbClr val="191919"/>
                </a:solidFill>
                <a:latin typeface="Times New Roman" panose="02020603050405020304" pitchFamily="18" charset="0"/>
                <a:cs typeface="Times New Roman" panose="02020603050405020304" pitchFamily="18" charset="0"/>
              </a:rPr>
              <a:t>XK 3%, thuế GTGT hàng XK 0%</a:t>
            </a:r>
            <a:r>
              <a:rPr lang="vi-VN" altLang="en-US" sz="2000">
                <a:solidFill>
                  <a:srgbClr val="191919"/>
                </a:solidFill>
                <a:latin typeface="Times New Roman" panose="02020603050405020304" pitchFamily="18" charset="0"/>
                <a:cs typeface="Times New Roman" panose="02020603050405020304" pitchFamily="18" charset="0"/>
              </a:rPr>
              <a:t>.</a:t>
            </a:r>
            <a:r>
              <a:rPr lang="en-US" altLang="en-US" sz="2000">
                <a:solidFill>
                  <a:srgbClr val="191919"/>
                </a:solidFill>
                <a:latin typeface="Times New Roman" panose="02020603050405020304" pitchFamily="18" charset="0"/>
                <a:cs typeface="Times New Roman" panose="02020603050405020304" pitchFamily="18" charset="0"/>
              </a:rPr>
              <a:t> (</a:t>
            </a:r>
            <a:r>
              <a:rPr lang="vi-VN" altLang="en-US" sz="2000">
                <a:solidFill>
                  <a:srgbClr val="191919"/>
                </a:solidFill>
                <a:latin typeface="Times New Roman" panose="02020603050405020304" pitchFamily="18" charset="0"/>
                <a:cs typeface="Times New Roman" panose="02020603050405020304" pitchFamily="18" charset="0"/>
              </a:rPr>
              <a:t>TG mua là 23.</a:t>
            </a:r>
            <a:r>
              <a:rPr lang="en-US" altLang="en-US" sz="2000">
                <a:solidFill>
                  <a:srgbClr val="191919"/>
                </a:solidFill>
                <a:latin typeface="Times New Roman" panose="02020603050405020304" pitchFamily="18" charset="0"/>
                <a:cs typeface="Times New Roman" panose="02020603050405020304" pitchFamily="18" charset="0"/>
              </a:rPr>
              <a:t>50</a:t>
            </a:r>
            <a:r>
              <a:rPr lang="vi-VN" altLang="en-US" sz="2000">
                <a:solidFill>
                  <a:srgbClr val="191919"/>
                </a:solidFill>
                <a:latin typeface="Times New Roman" panose="02020603050405020304" pitchFamily="18" charset="0"/>
                <a:cs typeface="Times New Roman" panose="02020603050405020304" pitchFamily="18" charset="0"/>
              </a:rPr>
              <a:t>0, TG bán 23.</a:t>
            </a:r>
            <a:r>
              <a:rPr lang="en-US" altLang="en-US" sz="2000">
                <a:solidFill>
                  <a:srgbClr val="191919"/>
                </a:solidFill>
                <a:latin typeface="Times New Roman" panose="02020603050405020304" pitchFamily="18" charset="0"/>
                <a:cs typeface="Times New Roman" panose="02020603050405020304" pitchFamily="18" charset="0"/>
              </a:rPr>
              <a:t>70</a:t>
            </a:r>
            <a:r>
              <a:rPr lang="vi-VN" altLang="en-US" sz="2000">
                <a:solidFill>
                  <a:srgbClr val="191919"/>
                </a:solidFill>
                <a:latin typeface="Times New Roman" panose="02020603050405020304" pitchFamily="18" charset="0"/>
                <a:cs typeface="Times New Roman" panose="02020603050405020304" pitchFamily="18" charset="0"/>
              </a:rPr>
              <a:t>0</a:t>
            </a:r>
            <a:r>
              <a:rPr lang="en-US" altLang="en-US" sz="2000">
                <a:solidFill>
                  <a:srgbClr val="191919"/>
                </a:solidFill>
                <a:latin typeface="Times New Roman" panose="02020603050405020304" pitchFamily="18" charset="0"/>
                <a:cs typeface="Times New Roman" panose="02020603050405020304" pitchFamily="18" charset="0"/>
              </a:rPr>
              <a:t>)</a:t>
            </a:r>
            <a:endParaRPr lang="vi-VN" altLang="en-US" sz="2000">
              <a:solidFill>
                <a:srgbClr val="191919"/>
              </a:solidFill>
              <a:latin typeface="Times New Roman" panose="02020603050405020304" pitchFamily="18" charset="0"/>
              <a:cs typeface="Times New Roman" panose="02020603050405020304" pitchFamily="18" charset="0"/>
            </a:endParaRPr>
          </a:p>
          <a:p>
            <a:pPr algn="just">
              <a:spcBef>
                <a:spcPts val="600"/>
              </a:spcBef>
              <a:buNone/>
            </a:pPr>
            <a:r>
              <a:rPr lang="en-US" altLang="en-US" sz="2000">
                <a:solidFill>
                  <a:srgbClr val="191919"/>
                </a:solidFill>
                <a:latin typeface="Times New Roman" panose="02020603050405020304" pitchFamily="18" charset="0"/>
                <a:cs typeface="Times New Roman" panose="02020603050405020304" pitchFamily="18" charset="0"/>
              </a:rPr>
              <a:t>3. 20/01, lô hàng trên đã làm thủ tục xong, hàng đã giao lên tàu </a:t>
            </a:r>
            <a:r>
              <a:rPr lang="vi-VN" altLang="en-US" sz="2000">
                <a:solidFill>
                  <a:srgbClr val="191919"/>
                </a:solidFill>
                <a:latin typeface="Times New Roman" panose="02020603050405020304" pitchFamily="18" charset="0"/>
                <a:cs typeface="Times New Roman" panose="02020603050405020304" pitchFamily="18" charset="0"/>
              </a:rPr>
              <a:t>cho KH </a:t>
            </a:r>
            <a:r>
              <a:rPr lang="en-US" altLang="en-US" sz="2000">
                <a:solidFill>
                  <a:srgbClr val="191919"/>
                </a:solidFill>
                <a:latin typeface="Times New Roman" panose="02020603050405020304" pitchFamily="18" charset="0"/>
                <a:cs typeface="Times New Roman" panose="02020603050405020304" pitchFamily="18" charset="0"/>
              </a:rPr>
              <a:t>C</a:t>
            </a:r>
            <a:r>
              <a:rPr lang="vi-VN" altLang="en-US" sz="2000">
                <a:solidFill>
                  <a:srgbClr val="191919"/>
                </a:solidFill>
                <a:latin typeface="Times New Roman" panose="02020603050405020304" pitchFamily="18" charset="0"/>
                <a:cs typeface="Times New Roman" panose="02020603050405020304" pitchFamily="18" charset="0"/>
              </a:rPr>
              <a:t>. </a:t>
            </a:r>
            <a:r>
              <a:rPr lang="en-US" altLang="en-US" sz="2000">
                <a:solidFill>
                  <a:srgbClr val="191919"/>
                </a:solidFill>
                <a:latin typeface="Times New Roman" panose="02020603050405020304" pitchFamily="18" charset="0"/>
                <a:cs typeface="Times New Roman" panose="02020603050405020304" pitchFamily="18" charset="0"/>
              </a:rPr>
              <a:t>(</a:t>
            </a:r>
            <a:r>
              <a:rPr lang="vi-VN" altLang="en-US" sz="2000">
                <a:solidFill>
                  <a:srgbClr val="191919"/>
                </a:solidFill>
                <a:latin typeface="Times New Roman" panose="02020603050405020304" pitchFamily="18" charset="0"/>
                <a:cs typeface="Times New Roman" panose="02020603050405020304" pitchFamily="18" charset="0"/>
              </a:rPr>
              <a:t>TG mua là 23.</a:t>
            </a:r>
            <a:r>
              <a:rPr lang="en-US" altLang="en-US" sz="2000">
                <a:solidFill>
                  <a:srgbClr val="191919"/>
                </a:solidFill>
                <a:latin typeface="Times New Roman" panose="02020603050405020304" pitchFamily="18" charset="0"/>
                <a:cs typeface="Times New Roman" panose="02020603050405020304" pitchFamily="18" charset="0"/>
              </a:rPr>
              <a:t>30</a:t>
            </a:r>
            <a:r>
              <a:rPr lang="vi-VN" altLang="en-US" sz="2000">
                <a:solidFill>
                  <a:srgbClr val="191919"/>
                </a:solidFill>
                <a:latin typeface="Times New Roman" panose="02020603050405020304" pitchFamily="18" charset="0"/>
                <a:cs typeface="Times New Roman" panose="02020603050405020304" pitchFamily="18" charset="0"/>
              </a:rPr>
              <a:t>0, TG bán 23.</a:t>
            </a:r>
            <a:r>
              <a:rPr lang="en-US" altLang="en-US" sz="2000">
                <a:solidFill>
                  <a:srgbClr val="191919"/>
                </a:solidFill>
                <a:latin typeface="Times New Roman" panose="02020603050405020304" pitchFamily="18" charset="0"/>
                <a:cs typeface="Times New Roman" panose="02020603050405020304" pitchFamily="18" charset="0"/>
              </a:rPr>
              <a:t>60</a:t>
            </a:r>
            <a:r>
              <a:rPr lang="vi-VN" altLang="en-US" sz="2000">
                <a:solidFill>
                  <a:srgbClr val="191919"/>
                </a:solidFill>
                <a:latin typeface="Times New Roman" panose="02020603050405020304" pitchFamily="18" charset="0"/>
                <a:cs typeface="Times New Roman" panose="02020603050405020304" pitchFamily="18" charset="0"/>
              </a:rPr>
              <a:t>0</a:t>
            </a:r>
            <a:r>
              <a:rPr lang="en-US" altLang="en-US" sz="2000">
                <a:solidFill>
                  <a:srgbClr val="191919"/>
                </a:solidFill>
                <a:latin typeface="Times New Roman" panose="02020603050405020304" pitchFamily="18" charset="0"/>
                <a:cs typeface="Times New Roman" panose="02020603050405020304" pitchFamily="18" charset="0"/>
              </a:rPr>
              <a:t>, TG hải quan: 23.450).</a:t>
            </a:r>
          </a:p>
          <a:p>
            <a:pPr algn="just">
              <a:spcBef>
                <a:spcPts val="600"/>
              </a:spcBef>
              <a:buNone/>
            </a:pPr>
            <a:r>
              <a:rPr lang="en-US" altLang="en-US" sz="2000">
                <a:solidFill>
                  <a:srgbClr val="191919"/>
                </a:solidFill>
                <a:latin typeface="Times New Roman" panose="02020603050405020304" pitchFamily="18" charset="0"/>
                <a:cs typeface="Times New Roman" panose="02020603050405020304" pitchFamily="18" charset="0"/>
              </a:rPr>
              <a:t>4. 21/01 </a:t>
            </a:r>
            <a:r>
              <a:rPr lang="vi-VN" altLang="en-US" sz="2000">
                <a:solidFill>
                  <a:srgbClr val="191919"/>
                </a:solidFill>
                <a:latin typeface="Times New Roman" panose="02020603050405020304" pitchFamily="18" charset="0"/>
                <a:cs typeface="Times New Roman" panose="02020603050405020304" pitchFamily="18" charset="0"/>
              </a:rPr>
              <a:t>Chi phí </a:t>
            </a:r>
            <a:r>
              <a:rPr lang="en-US" altLang="en-US" sz="2000">
                <a:solidFill>
                  <a:srgbClr val="191919"/>
                </a:solidFill>
                <a:latin typeface="Times New Roman" panose="02020603050405020304" pitchFamily="18" charset="0"/>
                <a:cs typeface="Times New Roman" panose="02020603050405020304" pitchFamily="18" charset="0"/>
              </a:rPr>
              <a:t>vận chuyển, bốc dỡ chưa thuế 2</a:t>
            </a:r>
            <a:r>
              <a:rPr lang="vi-VN" altLang="en-US" sz="2000">
                <a:solidFill>
                  <a:srgbClr val="191919"/>
                </a:solidFill>
                <a:latin typeface="Times New Roman" panose="02020603050405020304" pitchFamily="18" charset="0"/>
                <a:cs typeface="Times New Roman" panose="02020603050405020304" pitchFamily="18" charset="0"/>
              </a:rPr>
              <a:t>.000</a:t>
            </a:r>
            <a:r>
              <a:rPr lang="en-US" altLang="en-US" sz="2000">
                <a:solidFill>
                  <a:srgbClr val="191919"/>
                </a:solidFill>
                <a:latin typeface="Times New Roman" panose="02020603050405020304" pitchFamily="18" charset="0"/>
                <a:cs typeface="Times New Roman" panose="02020603050405020304" pitchFamily="18" charset="0"/>
              </a:rPr>
              <a:t>.000 đ</a:t>
            </a:r>
            <a:r>
              <a:rPr lang="vi-VN" altLang="en-US" sz="2000">
                <a:solidFill>
                  <a:srgbClr val="191919"/>
                </a:solidFill>
                <a:latin typeface="Times New Roman" panose="02020603050405020304" pitchFamily="18" charset="0"/>
                <a:cs typeface="Times New Roman" panose="02020603050405020304" pitchFamily="18" charset="0"/>
              </a:rPr>
              <a:t>, thuế suất thuế GTGT 10%</a:t>
            </a:r>
            <a:r>
              <a:rPr lang="en-US" altLang="en-US" sz="2000">
                <a:solidFill>
                  <a:srgbClr val="191919"/>
                </a:solidFill>
                <a:latin typeface="Times New Roman" panose="02020603050405020304" pitchFamily="18" charset="0"/>
                <a:cs typeface="Times New Roman" panose="02020603050405020304" pitchFamily="18" charset="0"/>
              </a:rPr>
              <a:t>, đã trả bằng tiền mặt</a:t>
            </a:r>
          </a:p>
          <a:p>
            <a:pPr algn="just">
              <a:spcBef>
                <a:spcPts val="600"/>
              </a:spcBef>
              <a:buNone/>
            </a:pPr>
            <a:r>
              <a:rPr lang="en-US" altLang="en-US" sz="2000">
                <a:solidFill>
                  <a:srgbClr val="191919"/>
                </a:solidFill>
                <a:latin typeface="Times New Roman" panose="02020603050405020304" pitchFamily="18" charset="0"/>
                <a:cs typeface="Times New Roman" panose="02020603050405020304" pitchFamily="18" charset="0"/>
              </a:rPr>
              <a:t>5. 31/01 </a:t>
            </a:r>
            <a:r>
              <a:rPr lang="vi-VN" altLang="en-US" sz="2000">
                <a:solidFill>
                  <a:srgbClr val="191919"/>
                </a:solidFill>
                <a:latin typeface="Times New Roman" panose="02020603050405020304" pitchFamily="18" charset="0"/>
                <a:cs typeface="Times New Roman" panose="02020603050405020304" pitchFamily="18" charset="0"/>
              </a:rPr>
              <a:t>KH </a:t>
            </a:r>
            <a:r>
              <a:rPr lang="en-US" altLang="en-US" sz="2000">
                <a:solidFill>
                  <a:srgbClr val="191919"/>
                </a:solidFill>
                <a:latin typeface="Times New Roman" panose="02020603050405020304" pitchFamily="18" charset="0"/>
                <a:cs typeface="Times New Roman" panose="02020603050405020304" pitchFamily="18" charset="0"/>
              </a:rPr>
              <a:t>C</a:t>
            </a:r>
            <a:r>
              <a:rPr lang="vi-VN" altLang="en-US" sz="2000">
                <a:solidFill>
                  <a:srgbClr val="191919"/>
                </a:solidFill>
                <a:latin typeface="Times New Roman" panose="02020603050405020304" pitchFamily="18" charset="0"/>
                <a:cs typeface="Times New Roman" panose="02020603050405020304" pitchFamily="18" charset="0"/>
              </a:rPr>
              <a:t> </a:t>
            </a:r>
            <a:r>
              <a:rPr lang="en-US" altLang="en-US" sz="2000">
                <a:solidFill>
                  <a:srgbClr val="191919"/>
                </a:solidFill>
                <a:latin typeface="Times New Roman" panose="02020603050405020304" pitchFamily="18" charset="0"/>
                <a:cs typeface="Times New Roman" panose="02020603050405020304" pitchFamily="18" charset="0"/>
              </a:rPr>
              <a:t>chuyển khoản </a:t>
            </a:r>
            <a:r>
              <a:rPr lang="vi-VN" altLang="en-US" sz="2000">
                <a:solidFill>
                  <a:srgbClr val="191919"/>
                </a:solidFill>
                <a:latin typeface="Times New Roman" panose="02020603050405020304" pitchFamily="18" charset="0"/>
                <a:cs typeface="Times New Roman" panose="02020603050405020304" pitchFamily="18" charset="0"/>
              </a:rPr>
              <a:t>thanh toán</a:t>
            </a:r>
            <a:r>
              <a:rPr lang="en-US" altLang="en-US" sz="2000">
                <a:solidFill>
                  <a:srgbClr val="191919"/>
                </a:solidFill>
                <a:latin typeface="Times New Roman" panose="02020603050405020304" pitchFamily="18" charset="0"/>
                <a:cs typeface="Times New Roman" panose="02020603050405020304" pitchFamily="18" charset="0"/>
              </a:rPr>
              <a:t> phần còn lại. (</a:t>
            </a:r>
            <a:r>
              <a:rPr lang="vi-VN" altLang="en-US" sz="2000">
                <a:solidFill>
                  <a:srgbClr val="191919"/>
                </a:solidFill>
                <a:latin typeface="Times New Roman" panose="02020603050405020304" pitchFamily="18" charset="0"/>
                <a:cs typeface="Times New Roman" panose="02020603050405020304" pitchFamily="18" charset="0"/>
              </a:rPr>
              <a:t>TG mua là 23.</a:t>
            </a:r>
            <a:r>
              <a:rPr lang="en-US" altLang="en-US" sz="2000">
                <a:solidFill>
                  <a:srgbClr val="191919"/>
                </a:solidFill>
                <a:latin typeface="Times New Roman" panose="02020603050405020304" pitchFamily="18" charset="0"/>
                <a:cs typeface="Times New Roman" panose="02020603050405020304" pitchFamily="18" charset="0"/>
              </a:rPr>
              <a:t>35</a:t>
            </a:r>
            <a:r>
              <a:rPr lang="vi-VN" altLang="en-US" sz="2000">
                <a:solidFill>
                  <a:srgbClr val="191919"/>
                </a:solidFill>
                <a:latin typeface="Times New Roman" panose="02020603050405020304" pitchFamily="18" charset="0"/>
                <a:cs typeface="Times New Roman" panose="02020603050405020304" pitchFamily="18" charset="0"/>
              </a:rPr>
              <a:t>0, TG bán 23.</a:t>
            </a:r>
            <a:r>
              <a:rPr lang="en-US" altLang="en-US" sz="2000">
                <a:solidFill>
                  <a:srgbClr val="191919"/>
                </a:solidFill>
                <a:latin typeface="Times New Roman" panose="02020603050405020304" pitchFamily="18" charset="0"/>
                <a:cs typeface="Times New Roman" panose="02020603050405020304" pitchFamily="18" charset="0"/>
              </a:rPr>
              <a:t>55</a:t>
            </a:r>
            <a:r>
              <a:rPr lang="vi-VN" altLang="en-US" sz="2000">
                <a:solidFill>
                  <a:srgbClr val="191919"/>
                </a:solidFill>
                <a:latin typeface="Times New Roman" panose="02020603050405020304" pitchFamily="18" charset="0"/>
                <a:cs typeface="Times New Roman" panose="02020603050405020304" pitchFamily="18" charset="0"/>
              </a:rPr>
              <a:t>0</a:t>
            </a:r>
            <a:r>
              <a:rPr lang="en-US" altLang="en-US" sz="2000">
                <a:solidFill>
                  <a:srgbClr val="191919"/>
                </a:solidFill>
                <a:latin typeface="Times New Roman" panose="02020603050405020304" pitchFamily="18" charset="0"/>
                <a:cs typeface="Times New Roman" panose="02020603050405020304" pitchFamily="18" charset="0"/>
              </a:rPr>
              <a:t>)</a:t>
            </a:r>
          </a:p>
          <a:p>
            <a:pPr algn="just">
              <a:spcBef>
                <a:spcPts val="600"/>
              </a:spcBef>
              <a:buNone/>
            </a:pPr>
            <a:r>
              <a:rPr lang="en-US" altLang="en-US" sz="2000" b="1">
                <a:solidFill>
                  <a:srgbClr val="191919"/>
                </a:solidFill>
                <a:latin typeface="Times New Roman" panose="02020603050405020304" pitchFamily="18" charset="0"/>
                <a:cs typeface="Times New Roman" panose="02020603050405020304" pitchFamily="18" charset="0"/>
              </a:rPr>
              <a:t>Yêu cầu: Định khoản các nghiệp vụ kinh tế phát sinh</a:t>
            </a:r>
            <a:endParaRPr lang="en-US" altLang="en-US" sz="2000">
              <a:latin typeface="Times New Roman" panose="02020603050405020304" pitchFamily="18" charset="0"/>
              <a:cs typeface="Times New Roman" panose="02020603050405020304" pitchFamily="18" charset="0"/>
            </a:endParaRPr>
          </a:p>
          <a:p>
            <a:pPr algn="just">
              <a:spcBef>
                <a:spcPts val="600"/>
              </a:spcBef>
              <a:spcAft>
                <a:spcPts val="600"/>
              </a:spcAft>
              <a:buNone/>
            </a:pPr>
            <a:endParaRPr lang="vi-VN" altLang="en-US" sz="2000">
              <a:solidFill>
                <a:srgbClr val="191919"/>
              </a:solidFill>
              <a:latin typeface="Times New Roman" panose="02020603050405020304" pitchFamily="18" charset="0"/>
              <a:cs typeface="Times New Roman" panose="02020603050405020304" pitchFamily="18" charset="0"/>
            </a:endParaRPr>
          </a:p>
          <a:p>
            <a:pPr algn="just">
              <a:spcBef>
                <a:spcPts val="600"/>
              </a:spcBef>
              <a:spcAft>
                <a:spcPts val="600"/>
              </a:spcAft>
              <a:buNone/>
            </a:pPr>
            <a:endParaRPr lang="vi-VN" altLang="en-US" sz="2000">
              <a:solidFill>
                <a:srgbClr val="191919"/>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5850500"/>
      </p:ext>
    </p:extLst>
  </p:cSld>
  <p:clrMapOvr>
    <a:masterClrMapping/>
  </p:clrMapOvr>
  <p:transition spd="slow">
    <p:push dir="u"/>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08213" y="1916114"/>
            <a:ext cx="7859712" cy="4186237"/>
          </a:xfrm>
          <a:prstGeom prst="rect">
            <a:avLst/>
          </a:prstGeom>
        </p:spPr>
        <p:style>
          <a:lnRef idx="2">
            <a:schemeClr val="dk1"/>
          </a:lnRef>
          <a:fillRef idx="1">
            <a:schemeClr val="lt1"/>
          </a:fillRef>
          <a:effectRef idx="0">
            <a:schemeClr val="dk1"/>
          </a:effectRef>
          <a:fontRef idx="minor">
            <a:schemeClr val="dk1"/>
          </a:fontRef>
        </p:style>
        <p:txBody>
          <a:bodyPr>
            <a:spAutoFit/>
          </a:bodyPr>
          <a:lstStyle/>
          <a:p>
            <a:pPr marL="342900" indent="-342900" algn="just">
              <a:spcBef>
                <a:spcPts val="600"/>
              </a:spcBef>
              <a:spcAft>
                <a:spcPts val="600"/>
              </a:spcAft>
              <a:buFont typeface="Wingdings" panose="05000000000000000000" pitchFamily="2" charset="2"/>
              <a:buChar char="q"/>
              <a:defRPr/>
            </a:pPr>
            <a:r>
              <a:rPr lang="vi-VN" sz="3200" dirty="0">
                <a:solidFill>
                  <a:srgbClr val="191919"/>
                </a:solidFill>
                <a:latin typeface="Times New Roman" panose="02020603050405020304" pitchFamily="18" charset="0"/>
                <a:cs typeface="Times New Roman" panose="02020603050405020304" pitchFamily="18" charset="0"/>
              </a:rPr>
              <a:t>Khi phát sinh các giao dịch bằng ngoại tệ đều phải quy đổi ra đồng Việt Nam. </a:t>
            </a:r>
            <a:endParaRPr lang="en-US" sz="3200" dirty="0">
              <a:solidFill>
                <a:srgbClr val="191919"/>
              </a:solidFill>
              <a:latin typeface="Times New Roman" panose="02020603050405020304" pitchFamily="18" charset="0"/>
              <a:cs typeface="Times New Roman" panose="02020603050405020304" pitchFamily="18" charset="0"/>
            </a:endParaRPr>
          </a:p>
          <a:p>
            <a:pPr marL="342900" indent="-342900" algn="just">
              <a:spcBef>
                <a:spcPts val="600"/>
              </a:spcBef>
              <a:spcAft>
                <a:spcPts val="600"/>
              </a:spcAft>
              <a:buFont typeface="Wingdings" panose="05000000000000000000" pitchFamily="2" charset="2"/>
              <a:buChar char="q"/>
              <a:defRPr/>
            </a:pPr>
            <a:r>
              <a:rPr lang="vi-VN" sz="3200" dirty="0">
                <a:solidFill>
                  <a:srgbClr val="191919"/>
                </a:solidFill>
                <a:latin typeface="Times New Roman" panose="02020603050405020304" pitchFamily="18" charset="0"/>
                <a:cs typeface="Times New Roman" panose="02020603050405020304" pitchFamily="18" charset="0"/>
              </a:rPr>
              <a:t>Đối với các tài khoản phản ánh doanh thu, chi phí, tài sản</a:t>
            </a:r>
            <a:r>
              <a:rPr lang="en-US" sz="3200" dirty="0">
                <a:solidFill>
                  <a:srgbClr val="191919"/>
                </a:solidFill>
                <a:latin typeface="Times New Roman" panose="02020603050405020304" pitchFamily="18" charset="0"/>
                <a:cs typeface="Times New Roman" panose="02020603050405020304" pitchFamily="18" charset="0"/>
              </a:rPr>
              <a:t> </a:t>
            </a:r>
            <a:r>
              <a:rPr lang="vi-VN" sz="3200" dirty="0">
                <a:solidFill>
                  <a:srgbClr val="191919"/>
                </a:solidFill>
                <a:latin typeface="Times New Roman" panose="02020603050405020304" pitchFamily="18" charset="0"/>
                <a:cs typeface="Times New Roman" panose="02020603050405020304" pitchFamily="18" charset="0"/>
              </a:rPr>
              <a:t>và </a:t>
            </a:r>
            <a:r>
              <a:rPr lang="vi-VN" sz="3200" b="1" dirty="0">
                <a:solidFill>
                  <a:srgbClr val="FF0000"/>
                </a:solidFill>
                <a:latin typeface="Times New Roman" panose="02020603050405020304" pitchFamily="18" charset="0"/>
                <a:cs typeface="Times New Roman" panose="02020603050405020304" pitchFamily="18" charset="0"/>
              </a:rPr>
              <a:t>phát sinh tăng </a:t>
            </a:r>
            <a:r>
              <a:rPr lang="vi-VN" sz="3200" dirty="0">
                <a:solidFill>
                  <a:srgbClr val="191919"/>
                </a:solidFill>
                <a:latin typeface="Times New Roman" panose="02020603050405020304" pitchFamily="18" charset="0"/>
                <a:cs typeface="Times New Roman" panose="02020603050405020304" pitchFamily="18" charset="0"/>
              </a:rPr>
              <a:t>của các tài khoản công nợ, vốn bằng tiền, các giao dịch phát sinh bằng ngoại tệ được quy đổi ra đồng Việt Nam theo tỷ giá thực tế tại thời điểm phát sinh. </a:t>
            </a:r>
            <a:endParaRPr lang="en-US" sz="3200" dirty="0">
              <a:solidFill>
                <a:srgbClr val="191919"/>
              </a:solidFill>
              <a:latin typeface="Times New Roman" panose="02020603050405020304" pitchFamily="18" charset="0"/>
              <a:cs typeface="Times New Roman" panose="02020603050405020304" pitchFamily="18" charset="0"/>
            </a:endParaRPr>
          </a:p>
        </p:txBody>
      </p:sp>
      <p:sp>
        <p:nvSpPr>
          <p:cNvPr id="101379" name="Rectangle 5"/>
          <p:cNvSpPr>
            <a:spLocks noChangeArrowheads="1"/>
          </p:cNvSpPr>
          <p:nvPr/>
        </p:nvSpPr>
        <p:spPr bwMode="auto">
          <a:xfrm>
            <a:off x="2354264" y="1196976"/>
            <a:ext cx="79470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2800" b="1">
                <a:solidFill>
                  <a:srgbClr val="FF0000"/>
                </a:solidFill>
                <a:latin typeface="Times New Roman" panose="02020603050405020304" pitchFamily="18" charset="0"/>
                <a:cs typeface="Times New Roman" panose="02020603050405020304" pitchFamily="18" charset="0"/>
              </a:rPr>
              <a:t>NGUYÊN TẮC KẾ TOÁN NGOẠI TỆ CẦN NHỚ</a:t>
            </a:r>
          </a:p>
        </p:txBody>
      </p:sp>
    </p:spTree>
    <p:extLst>
      <p:ext uri="{BB962C8B-B14F-4D97-AF65-F5344CB8AC3E}">
        <p14:creationId xmlns:p14="http://schemas.microsoft.com/office/powerpoint/2010/main" val="2200012935"/>
      </p:ext>
    </p:extLst>
  </p:cSld>
  <p:clrMapOvr>
    <a:masterClrMapping/>
  </p:clrMapOvr>
  <p:transition spd="slow">
    <p:wip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135188" y="1871664"/>
            <a:ext cx="8064500" cy="4186237"/>
          </a:xfrm>
          <a:prstGeom prst="rect">
            <a:avLst/>
          </a:prstGeom>
        </p:spPr>
        <p:style>
          <a:lnRef idx="2">
            <a:schemeClr val="dk1"/>
          </a:lnRef>
          <a:fillRef idx="1">
            <a:schemeClr val="lt1"/>
          </a:fillRef>
          <a:effectRef idx="0">
            <a:schemeClr val="dk1"/>
          </a:effectRef>
          <a:fontRef idx="minor">
            <a:schemeClr val="dk1"/>
          </a:fontRef>
        </p:style>
        <p:txBody>
          <a:bodyPr>
            <a:spAutoFit/>
          </a:bodyPr>
          <a:lstStyle/>
          <a:p>
            <a:pPr marL="342900" indent="-342900" algn="just">
              <a:spcBef>
                <a:spcPts val="600"/>
              </a:spcBef>
              <a:spcAft>
                <a:spcPts val="600"/>
              </a:spcAft>
              <a:buFont typeface="Wingdings" panose="05000000000000000000" pitchFamily="2" charset="2"/>
              <a:buChar char="q"/>
              <a:defRPr/>
            </a:pPr>
            <a:r>
              <a:rPr lang="vi-VN" sz="3200" dirty="0">
                <a:solidFill>
                  <a:srgbClr val="191919"/>
                </a:solidFill>
                <a:latin typeface="Times New Roman" panose="02020603050405020304" pitchFamily="18" charset="0"/>
                <a:cs typeface="Times New Roman" panose="02020603050405020304" pitchFamily="18" charset="0"/>
              </a:rPr>
              <a:t>Đối với </a:t>
            </a:r>
            <a:r>
              <a:rPr lang="vi-VN" sz="3200" b="1" dirty="0">
                <a:solidFill>
                  <a:srgbClr val="FF0000"/>
                </a:solidFill>
                <a:latin typeface="Times New Roman" panose="02020603050405020304" pitchFamily="18" charset="0"/>
                <a:cs typeface="Times New Roman" panose="02020603050405020304" pitchFamily="18" charset="0"/>
              </a:rPr>
              <a:t>phát sinh giảm </a:t>
            </a:r>
            <a:r>
              <a:rPr lang="vi-VN" sz="3200" dirty="0">
                <a:solidFill>
                  <a:srgbClr val="191919"/>
                </a:solidFill>
                <a:latin typeface="Times New Roman" panose="02020603050405020304" pitchFamily="18" charset="0"/>
                <a:cs typeface="Times New Roman" panose="02020603050405020304" pitchFamily="18" charset="0"/>
              </a:rPr>
              <a:t>của các tài khoản phản ánh công nợ, ngoại tệ được quy đổi theo tỷ giá ghi sổ thực tế đích danh </a:t>
            </a:r>
            <a:r>
              <a:rPr lang="en-US" sz="3200" dirty="0">
                <a:solidFill>
                  <a:srgbClr val="191919"/>
                </a:solidFill>
                <a:latin typeface="Times New Roman" panose="02020603050405020304" pitchFamily="18" charset="0"/>
                <a:cs typeface="Times New Roman" panose="02020603050405020304" pitchFamily="18" charset="0"/>
              </a:rPr>
              <a:t>(</a:t>
            </a:r>
            <a:r>
              <a:rPr lang="en-US" sz="3200" dirty="0" err="1">
                <a:solidFill>
                  <a:srgbClr val="191919"/>
                </a:solidFill>
                <a:latin typeface="Times New Roman" panose="02020603050405020304" pitchFamily="18" charset="0"/>
                <a:cs typeface="Times New Roman" panose="02020603050405020304" pitchFamily="18" charset="0"/>
              </a:rPr>
              <a:t>trừ</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giao</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dịch</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nhận</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ứng</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trước</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của</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người</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mua</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và</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ứng</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trước</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tiền</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cho</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người</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bán</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quy</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đổi</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theo</a:t>
            </a:r>
            <a:r>
              <a:rPr lang="en-US" sz="3200" dirty="0">
                <a:solidFill>
                  <a:srgbClr val="191919"/>
                </a:solidFill>
                <a:latin typeface="Times New Roman" panose="02020603050405020304" pitchFamily="18" charset="0"/>
                <a:cs typeface="Times New Roman" panose="02020603050405020304" pitchFamily="18" charset="0"/>
              </a:rPr>
              <a:t> TGTT)</a:t>
            </a:r>
            <a:r>
              <a:rPr lang="vi-VN" sz="3200" dirty="0">
                <a:solidFill>
                  <a:srgbClr val="191919"/>
                </a:solidFill>
                <a:latin typeface="Times New Roman" panose="02020603050405020304" pitchFamily="18" charset="0"/>
                <a:cs typeface="Times New Roman" panose="02020603050405020304" pitchFamily="18" charset="0"/>
              </a:rPr>
              <a:t>. </a:t>
            </a:r>
            <a:r>
              <a:rPr lang="en-US" sz="3200" dirty="0">
                <a:solidFill>
                  <a:srgbClr val="191919"/>
                </a:solidFill>
                <a:latin typeface="Times New Roman" panose="02020603050405020304" pitchFamily="18" charset="0"/>
                <a:cs typeface="Times New Roman" panose="02020603050405020304" pitchFamily="18" charset="0"/>
              </a:rPr>
              <a:t> </a:t>
            </a:r>
          </a:p>
          <a:p>
            <a:pPr marL="342900" indent="-342900" algn="just">
              <a:spcBef>
                <a:spcPts val="600"/>
              </a:spcBef>
              <a:spcAft>
                <a:spcPts val="600"/>
              </a:spcAft>
              <a:buFont typeface="Wingdings" panose="05000000000000000000" pitchFamily="2" charset="2"/>
              <a:buChar char="q"/>
              <a:defRPr/>
            </a:pPr>
            <a:r>
              <a:rPr lang="vi-VN" sz="3200" dirty="0">
                <a:solidFill>
                  <a:srgbClr val="191919"/>
                </a:solidFill>
                <a:latin typeface="Times New Roman" panose="02020603050405020304" pitchFamily="18" charset="0"/>
                <a:cs typeface="Times New Roman" panose="02020603050405020304" pitchFamily="18" charset="0"/>
              </a:rPr>
              <a:t>Đối với ngoại tệ xuất quỹ</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bên</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Có</a:t>
            </a:r>
            <a:r>
              <a:rPr lang="en-US" sz="3200" dirty="0">
                <a:solidFill>
                  <a:srgbClr val="191919"/>
                </a:solidFill>
                <a:latin typeface="Times New Roman" panose="02020603050405020304" pitchFamily="18" charset="0"/>
                <a:cs typeface="Times New Roman" panose="02020603050405020304" pitchFamily="18" charset="0"/>
              </a:rPr>
              <a:t> TK </a:t>
            </a:r>
            <a:r>
              <a:rPr lang="en-US" sz="3200" dirty="0" err="1">
                <a:solidFill>
                  <a:srgbClr val="191919"/>
                </a:solidFill>
                <a:latin typeface="Times New Roman" panose="02020603050405020304" pitchFamily="18" charset="0"/>
                <a:cs typeface="Times New Roman" panose="02020603050405020304" pitchFamily="18" charset="0"/>
              </a:rPr>
              <a:t>tiền</a:t>
            </a:r>
            <a:r>
              <a:rPr lang="en-US" sz="3200" dirty="0">
                <a:solidFill>
                  <a:srgbClr val="191919"/>
                </a:solidFill>
                <a:latin typeface="Times New Roman" panose="02020603050405020304" pitchFamily="18" charset="0"/>
                <a:cs typeface="Times New Roman" panose="02020603050405020304" pitchFamily="18" charset="0"/>
              </a:rPr>
              <a:t>)</a:t>
            </a:r>
            <a:r>
              <a:rPr lang="vi-VN" sz="3200" dirty="0">
                <a:solidFill>
                  <a:srgbClr val="191919"/>
                </a:solidFill>
                <a:latin typeface="Times New Roman" panose="02020603050405020304" pitchFamily="18" charset="0"/>
                <a:cs typeface="Times New Roman" panose="02020603050405020304" pitchFamily="18" charset="0"/>
              </a:rPr>
              <a:t> được quy đổi theo tỷ giá ghi sổ bình quân gia quyền di động. </a:t>
            </a:r>
            <a:endParaRPr lang="en-US" sz="3200" dirty="0">
              <a:solidFill>
                <a:srgbClr val="191919"/>
              </a:solidFill>
              <a:latin typeface="Times New Roman" panose="02020603050405020304" pitchFamily="18" charset="0"/>
              <a:cs typeface="Times New Roman" panose="02020603050405020304" pitchFamily="18" charset="0"/>
            </a:endParaRPr>
          </a:p>
        </p:txBody>
      </p:sp>
      <p:sp>
        <p:nvSpPr>
          <p:cNvPr id="102403" name="Rectangle 5"/>
          <p:cNvSpPr>
            <a:spLocks noChangeArrowheads="1"/>
          </p:cNvSpPr>
          <p:nvPr/>
        </p:nvSpPr>
        <p:spPr bwMode="auto">
          <a:xfrm>
            <a:off x="2354264" y="1196976"/>
            <a:ext cx="79470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2800" b="1">
                <a:solidFill>
                  <a:srgbClr val="FF0000"/>
                </a:solidFill>
                <a:latin typeface="Times New Roman" panose="02020603050405020304" pitchFamily="18" charset="0"/>
                <a:cs typeface="Times New Roman" panose="02020603050405020304" pitchFamily="18" charset="0"/>
              </a:rPr>
              <a:t>NGUYÊN TẮC KẾ TOÁN NGOẠI TỆ CẦN NHỚ</a:t>
            </a:r>
          </a:p>
        </p:txBody>
      </p:sp>
    </p:spTree>
    <p:extLst>
      <p:ext uri="{BB962C8B-B14F-4D97-AF65-F5344CB8AC3E}">
        <p14:creationId xmlns:p14="http://schemas.microsoft.com/office/powerpoint/2010/main" val="2157817834"/>
      </p:ext>
    </p:extLst>
  </p:cSld>
  <p:clrMapOvr>
    <a:masterClrMapping/>
  </p:clrMapOvr>
  <p:transition spd="slow">
    <p:push dir="u"/>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08213" y="1233488"/>
            <a:ext cx="8024812" cy="4830762"/>
          </a:xfrm>
          <a:prstGeom prst="rect">
            <a:avLst/>
          </a:prstGeom>
        </p:spPr>
        <p:style>
          <a:lnRef idx="2">
            <a:schemeClr val="dk1"/>
          </a:lnRef>
          <a:fillRef idx="1">
            <a:schemeClr val="lt1"/>
          </a:fillRef>
          <a:effectRef idx="0">
            <a:schemeClr val="dk1"/>
          </a:effectRef>
          <a:fontRef idx="minor">
            <a:schemeClr val="dk1"/>
          </a:fontRef>
        </p:style>
        <p:txBody>
          <a:bodyPr>
            <a:spAutoFit/>
          </a:bodyPr>
          <a:lstStyle/>
          <a:p>
            <a:pPr marL="342900" indent="-342900" algn="just">
              <a:buFont typeface="Wingdings" panose="05000000000000000000" pitchFamily="2" charset="2"/>
              <a:buChar char="q"/>
              <a:defRPr/>
            </a:pPr>
            <a:r>
              <a:rPr lang="en-US" sz="2800" dirty="0">
                <a:solidFill>
                  <a:srgbClr val="191919"/>
                </a:solidFill>
                <a:latin typeface="Times New Roman" panose="02020603050405020304" pitchFamily="18" charset="0"/>
                <a:cs typeface="Times New Roman" panose="02020603050405020304" pitchFamily="18" charset="0"/>
              </a:rPr>
              <a:t>DN </a:t>
            </a:r>
            <a:r>
              <a:rPr lang="en-US" sz="2800" dirty="0" err="1">
                <a:solidFill>
                  <a:srgbClr val="191919"/>
                </a:solidFill>
                <a:latin typeface="Times New Roman" panose="02020603050405020304" pitchFamily="18" charset="0"/>
                <a:cs typeface="Times New Roman" panose="02020603050405020304" pitchFamily="18" charset="0"/>
              </a:rPr>
              <a:t>phải</a:t>
            </a:r>
            <a:r>
              <a:rPr lang="en-US" sz="2800" dirty="0">
                <a:solidFill>
                  <a:srgbClr val="191919"/>
                </a:solidFill>
                <a:latin typeface="Times New Roman" panose="02020603050405020304" pitchFamily="18" charset="0"/>
                <a:cs typeface="Times New Roman" panose="02020603050405020304" pitchFamily="18" charset="0"/>
              </a:rPr>
              <a:t> </a:t>
            </a:r>
            <a:r>
              <a:rPr lang="en-US" sz="2800" dirty="0" err="1">
                <a:solidFill>
                  <a:srgbClr val="191919"/>
                </a:solidFill>
                <a:latin typeface="Times New Roman" panose="02020603050405020304" pitchFamily="18" charset="0"/>
                <a:cs typeface="Times New Roman" panose="02020603050405020304" pitchFamily="18" charset="0"/>
              </a:rPr>
              <a:t>theo</a:t>
            </a:r>
            <a:r>
              <a:rPr lang="en-US" sz="2800" dirty="0">
                <a:solidFill>
                  <a:srgbClr val="191919"/>
                </a:solidFill>
                <a:latin typeface="Times New Roman" panose="02020603050405020304" pitchFamily="18" charset="0"/>
                <a:cs typeface="Times New Roman" panose="02020603050405020304" pitchFamily="18" charset="0"/>
              </a:rPr>
              <a:t> </a:t>
            </a:r>
            <a:r>
              <a:rPr lang="en-US" sz="2800" dirty="0" err="1">
                <a:solidFill>
                  <a:srgbClr val="191919"/>
                </a:solidFill>
                <a:latin typeface="Times New Roman" panose="02020603050405020304" pitchFamily="18" charset="0"/>
                <a:cs typeface="Times New Roman" panose="02020603050405020304" pitchFamily="18" charset="0"/>
              </a:rPr>
              <a:t>dõi</a:t>
            </a:r>
            <a:r>
              <a:rPr lang="en-US" sz="2800" dirty="0">
                <a:solidFill>
                  <a:srgbClr val="191919"/>
                </a:solidFill>
                <a:latin typeface="Times New Roman" panose="02020603050405020304" pitchFamily="18" charset="0"/>
                <a:cs typeface="Times New Roman" panose="02020603050405020304" pitchFamily="18" charset="0"/>
              </a:rPr>
              <a:t> </a:t>
            </a:r>
            <a:r>
              <a:rPr lang="en-US" sz="2800" dirty="0" err="1">
                <a:solidFill>
                  <a:srgbClr val="191919"/>
                </a:solidFill>
                <a:latin typeface="Times New Roman" panose="02020603050405020304" pitchFamily="18" charset="0"/>
                <a:cs typeface="Times New Roman" panose="02020603050405020304" pitchFamily="18" charset="0"/>
              </a:rPr>
              <a:t>đồng</a:t>
            </a:r>
            <a:r>
              <a:rPr lang="en-US" sz="2800" dirty="0">
                <a:solidFill>
                  <a:srgbClr val="191919"/>
                </a:solidFill>
                <a:latin typeface="Times New Roman" panose="02020603050405020304" pitchFamily="18" charset="0"/>
                <a:cs typeface="Times New Roman" panose="02020603050405020304" pitchFamily="18" charset="0"/>
              </a:rPr>
              <a:t> </a:t>
            </a:r>
            <a:r>
              <a:rPr lang="en-US" sz="2800" dirty="0" err="1">
                <a:solidFill>
                  <a:srgbClr val="191919"/>
                </a:solidFill>
                <a:latin typeface="Times New Roman" panose="02020603050405020304" pitchFamily="18" charset="0"/>
                <a:cs typeface="Times New Roman" panose="02020603050405020304" pitchFamily="18" charset="0"/>
              </a:rPr>
              <a:t>thời</a:t>
            </a:r>
            <a:r>
              <a:rPr lang="en-US" sz="2800" dirty="0">
                <a:solidFill>
                  <a:srgbClr val="191919"/>
                </a:solidFill>
                <a:latin typeface="Times New Roman" panose="02020603050405020304" pitchFamily="18" charset="0"/>
                <a:cs typeface="Times New Roman" panose="02020603050405020304" pitchFamily="18" charset="0"/>
              </a:rPr>
              <a:t> </a:t>
            </a:r>
            <a:r>
              <a:rPr lang="en-US" sz="2800" dirty="0" err="1">
                <a:solidFill>
                  <a:srgbClr val="191919"/>
                </a:solidFill>
                <a:latin typeface="Times New Roman" panose="02020603050405020304" pitchFamily="18" charset="0"/>
                <a:cs typeface="Times New Roman" panose="02020603050405020304" pitchFamily="18" charset="0"/>
              </a:rPr>
              <a:t>nguyên</a:t>
            </a:r>
            <a:r>
              <a:rPr lang="en-US" sz="2800" dirty="0">
                <a:solidFill>
                  <a:srgbClr val="191919"/>
                </a:solidFill>
                <a:latin typeface="Times New Roman" panose="02020603050405020304" pitchFamily="18" charset="0"/>
                <a:cs typeface="Times New Roman" panose="02020603050405020304" pitchFamily="18" charset="0"/>
              </a:rPr>
              <a:t> </a:t>
            </a:r>
            <a:r>
              <a:rPr lang="en-US" sz="2800" dirty="0" err="1">
                <a:solidFill>
                  <a:srgbClr val="191919"/>
                </a:solidFill>
                <a:latin typeface="Times New Roman" panose="02020603050405020304" pitchFamily="18" charset="0"/>
                <a:cs typeface="Times New Roman" panose="02020603050405020304" pitchFamily="18" charset="0"/>
              </a:rPr>
              <a:t>tệ</a:t>
            </a:r>
            <a:r>
              <a:rPr lang="en-US" sz="2800" dirty="0">
                <a:solidFill>
                  <a:srgbClr val="191919"/>
                </a:solidFill>
                <a:latin typeface="Times New Roman" panose="02020603050405020304" pitchFamily="18" charset="0"/>
                <a:cs typeface="Times New Roman" panose="02020603050405020304" pitchFamily="18" charset="0"/>
              </a:rPr>
              <a:t> </a:t>
            </a:r>
            <a:r>
              <a:rPr lang="en-US" sz="2800" dirty="0" err="1">
                <a:solidFill>
                  <a:srgbClr val="191919"/>
                </a:solidFill>
                <a:latin typeface="Times New Roman" panose="02020603050405020304" pitchFamily="18" charset="0"/>
                <a:cs typeface="Times New Roman" panose="02020603050405020304" pitchFamily="18" charset="0"/>
              </a:rPr>
              <a:t>và</a:t>
            </a:r>
            <a:r>
              <a:rPr lang="en-US" sz="2800" dirty="0">
                <a:solidFill>
                  <a:srgbClr val="191919"/>
                </a:solidFill>
                <a:latin typeface="Times New Roman" panose="02020603050405020304" pitchFamily="18" charset="0"/>
                <a:cs typeface="Times New Roman" panose="02020603050405020304" pitchFamily="18" charset="0"/>
              </a:rPr>
              <a:t> </a:t>
            </a:r>
            <a:r>
              <a:rPr lang="en-US" sz="2800" dirty="0" err="1">
                <a:solidFill>
                  <a:srgbClr val="191919"/>
                </a:solidFill>
                <a:latin typeface="Times New Roman" panose="02020603050405020304" pitchFamily="18" charset="0"/>
                <a:cs typeface="Times New Roman" panose="02020603050405020304" pitchFamily="18" charset="0"/>
              </a:rPr>
              <a:t>đơn</a:t>
            </a:r>
            <a:r>
              <a:rPr lang="en-US" sz="2800" dirty="0">
                <a:solidFill>
                  <a:srgbClr val="191919"/>
                </a:solidFill>
                <a:latin typeface="Times New Roman" panose="02020603050405020304" pitchFamily="18" charset="0"/>
                <a:cs typeface="Times New Roman" panose="02020603050405020304" pitchFamily="18" charset="0"/>
              </a:rPr>
              <a:t> </a:t>
            </a:r>
            <a:r>
              <a:rPr lang="en-US" sz="2800" dirty="0" err="1">
                <a:solidFill>
                  <a:srgbClr val="191919"/>
                </a:solidFill>
                <a:latin typeface="Times New Roman" panose="02020603050405020304" pitchFamily="18" charset="0"/>
                <a:cs typeface="Times New Roman" panose="02020603050405020304" pitchFamily="18" charset="0"/>
              </a:rPr>
              <a:t>vị</a:t>
            </a:r>
            <a:r>
              <a:rPr lang="en-US" sz="2800" dirty="0">
                <a:solidFill>
                  <a:srgbClr val="191919"/>
                </a:solidFill>
                <a:latin typeface="Times New Roman" panose="02020603050405020304" pitchFamily="18" charset="0"/>
                <a:cs typeface="Times New Roman" panose="02020603050405020304" pitchFamily="18" charset="0"/>
              </a:rPr>
              <a:t> </a:t>
            </a:r>
            <a:r>
              <a:rPr lang="en-US" sz="2800" dirty="0" err="1">
                <a:solidFill>
                  <a:srgbClr val="191919"/>
                </a:solidFill>
                <a:latin typeface="Times New Roman" panose="02020603050405020304" pitchFamily="18" charset="0"/>
                <a:cs typeface="Times New Roman" panose="02020603050405020304" pitchFamily="18" charset="0"/>
              </a:rPr>
              <a:t>tiền</a:t>
            </a:r>
            <a:r>
              <a:rPr lang="en-US" sz="2800" dirty="0">
                <a:solidFill>
                  <a:srgbClr val="191919"/>
                </a:solidFill>
                <a:latin typeface="Times New Roman" panose="02020603050405020304" pitchFamily="18" charset="0"/>
                <a:cs typeface="Times New Roman" panose="02020603050405020304" pitchFamily="18" charset="0"/>
              </a:rPr>
              <a:t> </a:t>
            </a:r>
            <a:r>
              <a:rPr lang="en-US" sz="2800" dirty="0" err="1">
                <a:solidFill>
                  <a:srgbClr val="191919"/>
                </a:solidFill>
                <a:latin typeface="Times New Roman" panose="02020603050405020304" pitchFamily="18" charset="0"/>
                <a:cs typeface="Times New Roman" panose="02020603050405020304" pitchFamily="18" charset="0"/>
              </a:rPr>
              <a:t>tệ</a:t>
            </a:r>
            <a:r>
              <a:rPr lang="en-US" sz="2800" dirty="0">
                <a:solidFill>
                  <a:srgbClr val="191919"/>
                </a:solidFill>
                <a:latin typeface="Times New Roman" panose="02020603050405020304" pitchFamily="18" charset="0"/>
                <a:cs typeface="Times New Roman" panose="02020603050405020304" pitchFamily="18" charset="0"/>
              </a:rPr>
              <a:t> </a:t>
            </a:r>
            <a:r>
              <a:rPr lang="en-US" sz="2800" dirty="0" err="1">
                <a:solidFill>
                  <a:srgbClr val="191919"/>
                </a:solidFill>
                <a:latin typeface="Times New Roman" panose="02020603050405020304" pitchFamily="18" charset="0"/>
                <a:cs typeface="Times New Roman" panose="02020603050405020304" pitchFamily="18" charset="0"/>
              </a:rPr>
              <a:t>kế</a:t>
            </a:r>
            <a:r>
              <a:rPr lang="en-US" sz="2800" dirty="0">
                <a:solidFill>
                  <a:srgbClr val="191919"/>
                </a:solidFill>
                <a:latin typeface="Times New Roman" panose="02020603050405020304" pitchFamily="18" charset="0"/>
                <a:cs typeface="Times New Roman" panose="02020603050405020304" pitchFamily="18" charset="0"/>
              </a:rPr>
              <a:t> </a:t>
            </a:r>
            <a:r>
              <a:rPr lang="en-US" sz="2800" dirty="0" err="1">
                <a:solidFill>
                  <a:srgbClr val="191919"/>
                </a:solidFill>
                <a:latin typeface="Times New Roman" panose="02020603050405020304" pitchFamily="18" charset="0"/>
                <a:cs typeface="Times New Roman" panose="02020603050405020304" pitchFamily="18" charset="0"/>
              </a:rPr>
              <a:t>toán</a:t>
            </a:r>
            <a:r>
              <a:rPr lang="en-US" sz="2800" dirty="0">
                <a:solidFill>
                  <a:srgbClr val="191919"/>
                </a:solidFill>
                <a:latin typeface="Times New Roman" panose="02020603050405020304" pitchFamily="18" charset="0"/>
                <a:cs typeface="Times New Roman" panose="02020603050405020304" pitchFamily="18" charset="0"/>
              </a:rPr>
              <a:t> </a:t>
            </a:r>
            <a:r>
              <a:rPr lang="en-US" sz="2800" dirty="0" err="1">
                <a:solidFill>
                  <a:srgbClr val="191919"/>
                </a:solidFill>
                <a:latin typeface="Times New Roman" panose="02020603050405020304" pitchFamily="18" charset="0"/>
                <a:cs typeface="Times New Roman" panose="02020603050405020304" pitchFamily="18" charset="0"/>
              </a:rPr>
              <a:t>đối</a:t>
            </a:r>
            <a:r>
              <a:rPr lang="en-US" sz="2800" dirty="0">
                <a:solidFill>
                  <a:srgbClr val="191919"/>
                </a:solidFill>
                <a:latin typeface="Times New Roman" panose="02020603050405020304" pitchFamily="18" charset="0"/>
                <a:cs typeface="Times New Roman" panose="02020603050405020304" pitchFamily="18" charset="0"/>
              </a:rPr>
              <a:t> </a:t>
            </a:r>
            <a:r>
              <a:rPr lang="en-US" sz="2800" dirty="0" err="1">
                <a:solidFill>
                  <a:srgbClr val="191919"/>
                </a:solidFill>
                <a:latin typeface="Times New Roman" panose="02020603050405020304" pitchFamily="18" charset="0"/>
                <a:cs typeface="Times New Roman" panose="02020603050405020304" pitchFamily="18" charset="0"/>
              </a:rPr>
              <a:t>với</a:t>
            </a:r>
            <a:r>
              <a:rPr lang="en-US" sz="2800" dirty="0">
                <a:solidFill>
                  <a:srgbClr val="191919"/>
                </a:solidFill>
                <a:latin typeface="Times New Roman" panose="02020603050405020304" pitchFamily="18" charset="0"/>
                <a:cs typeface="Times New Roman" panose="02020603050405020304" pitchFamily="18" charset="0"/>
              </a:rPr>
              <a:t> </a:t>
            </a:r>
            <a:r>
              <a:rPr lang="en-US" sz="2800" b="1" i="1" dirty="0" err="1">
                <a:solidFill>
                  <a:srgbClr val="FF0000"/>
                </a:solidFill>
                <a:latin typeface="Times New Roman" panose="02020603050405020304" pitchFamily="18" charset="0"/>
                <a:cs typeface="Times New Roman" panose="02020603050405020304" pitchFamily="18" charset="0"/>
              </a:rPr>
              <a:t>các</a:t>
            </a:r>
            <a:r>
              <a:rPr lang="en-US" sz="2800" b="1" i="1" dirty="0">
                <a:solidFill>
                  <a:srgbClr val="FF0000"/>
                </a:solidFill>
                <a:latin typeface="Times New Roman" panose="02020603050405020304" pitchFamily="18" charset="0"/>
                <a:cs typeface="Times New Roman" panose="02020603050405020304" pitchFamily="18" charset="0"/>
              </a:rPr>
              <a:t> </a:t>
            </a:r>
            <a:r>
              <a:rPr lang="en-US" sz="2800" b="1" i="1" dirty="0" err="1">
                <a:solidFill>
                  <a:srgbClr val="FF0000"/>
                </a:solidFill>
                <a:latin typeface="Times New Roman" panose="02020603050405020304" pitchFamily="18" charset="0"/>
                <a:cs typeface="Times New Roman" panose="02020603050405020304" pitchFamily="18" charset="0"/>
              </a:rPr>
              <a:t>khoản</a:t>
            </a:r>
            <a:r>
              <a:rPr lang="en-US" sz="2800" b="1" i="1" dirty="0">
                <a:solidFill>
                  <a:srgbClr val="FF0000"/>
                </a:solidFill>
                <a:latin typeface="Times New Roman" panose="02020603050405020304" pitchFamily="18" charset="0"/>
                <a:cs typeface="Times New Roman" panose="02020603050405020304" pitchFamily="18" charset="0"/>
              </a:rPr>
              <a:t> </a:t>
            </a:r>
            <a:r>
              <a:rPr lang="en-US" sz="2800" b="1" i="1" dirty="0" err="1">
                <a:solidFill>
                  <a:srgbClr val="FF0000"/>
                </a:solidFill>
                <a:latin typeface="Times New Roman" panose="02020603050405020304" pitchFamily="18" charset="0"/>
                <a:cs typeface="Times New Roman" panose="02020603050405020304" pitchFamily="18" charset="0"/>
              </a:rPr>
              <a:t>mục</a:t>
            </a:r>
            <a:r>
              <a:rPr lang="en-US" sz="2800" b="1" i="1" dirty="0">
                <a:solidFill>
                  <a:srgbClr val="FF0000"/>
                </a:solidFill>
                <a:latin typeface="Times New Roman" panose="02020603050405020304" pitchFamily="18" charset="0"/>
                <a:cs typeface="Times New Roman" panose="02020603050405020304" pitchFamily="18" charset="0"/>
              </a:rPr>
              <a:t> </a:t>
            </a:r>
            <a:r>
              <a:rPr lang="en-US" sz="2800" b="1" i="1" dirty="0" err="1">
                <a:solidFill>
                  <a:srgbClr val="FF0000"/>
                </a:solidFill>
                <a:latin typeface="Times New Roman" panose="02020603050405020304" pitchFamily="18" charset="0"/>
                <a:cs typeface="Times New Roman" panose="02020603050405020304" pitchFamily="18" charset="0"/>
              </a:rPr>
              <a:t>tiền</a:t>
            </a:r>
            <a:r>
              <a:rPr lang="en-US" sz="2800" b="1" i="1" dirty="0">
                <a:solidFill>
                  <a:srgbClr val="FF0000"/>
                </a:solidFill>
                <a:latin typeface="Times New Roman" panose="02020603050405020304" pitchFamily="18" charset="0"/>
                <a:cs typeface="Times New Roman" panose="02020603050405020304" pitchFamily="18" charset="0"/>
              </a:rPr>
              <a:t> </a:t>
            </a:r>
            <a:r>
              <a:rPr lang="en-US" sz="2800" b="1" i="1" dirty="0" err="1">
                <a:solidFill>
                  <a:srgbClr val="FF0000"/>
                </a:solidFill>
                <a:latin typeface="Times New Roman" panose="02020603050405020304" pitchFamily="18" charset="0"/>
                <a:cs typeface="Times New Roman" panose="02020603050405020304" pitchFamily="18" charset="0"/>
              </a:rPr>
              <a:t>tệ</a:t>
            </a:r>
            <a:r>
              <a:rPr lang="en-US" sz="2800" b="1" i="1" dirty="0">
                <a:solidFill>
                  <a:srgbClr val="FF0000"/>
                </a:solidFill>
                <a:latin typeface="Times New Roman" panose="02020603050405020304" pitchFamily="18" charset="0"/>
                <a:cs typeface="Times New Roman" panose="02020603050405020304" pitchFamily="18" charset="0"/>
              </a:rPr>
              <a:t> </a:t>
            </a:r>
            <a:r>
              <a:rPr lang="en-US" sz="2800" b="1" i="1" dirty="0" err="1">
                <a:solidFill>
                  <a:srgbClr val="FF0000"/>
                </a:solidFill>
                <a:latin typeface="Times New Roman" panose="02020603050405020304" pitchFamily="18" charset="0"/>
                <a:cs typeface="Times New Roman" panose="02020603050405020304" pitchFamily="18" charset="0"/>
              </a:rPr>
              <a:t>có</a:t>
            </a:r>
            <a:r>
              <a:rPr lang="en-US" sz="2800" b="1" i="1" dirty="0">
                <a:solidFill>
                  <a:srgbClr val="FF0000"/>
                </a:solidFill>
                <a:latin typeface="Times New Roman" panose="02020603050405020304" pitchFamily="18" charset="0"/>
                <a:cs typeface="Times New Roman" panose="02020603050405020304" pitchFamily="18" charset="0"/>
              </a:rPr>
              <a:t> </a:t>
            </a:r>
            <a:r>
              <a:rPr lang="en-US" sz="2800" b="1" i="1" dirty="0" err="1">
                <a:solidFill>
                  <a:srgbClr val="FF0000"/>
                </a:solidFill>
                <a:latin typeface="Times New Roman" panose="02020603050405020304" pitchFamily="18" charset="0"/>
                <a:cs typeface="Times New Roman" panose="02020603050405020304" pitchFamily="18" charset="0"/>
              </a:rPr>
              <a:t>gốc</a:t>
            </a:r>
            <a:r>
              <a:rPr lang="en-US" sz="2800" b="1" i="1" dirty="0">
                <a:solidFill>
                  <a:srgbClr val="FF0000"/>
                </a:solidFill>
                <a:latin typeface="Times New Roman" panose="02020603050405020304" pitchFamily="18" charset="0"/>
                <a:cs typeface="Times New Roman" panose="02020603050405020304" pitchFamily="18" charset="0"/>
              </a:rPr>
              <a:t> </a:t>
            </a:r>
            <a:r>
              <a:rPr lang="en-US" sz="2800" b="1" i="1" dirty="0" err="1">
                <a:solidFill>
                  <a:srgbClr val="FF0000"/>
                </a:solidFill>
                <a:latin typeface="Times New Roman" panose="02020603050405020304" pitchFamily="18" charset="0"/>
                <a:cs typeface="Times New Roman" panose="02020603050405020304" pitchFamily="18" charset="0"/>
              </a:rPr>
              <a:t>ngoại</a:t>
            </a:r>
            <a:r>
              <a:rPr lang="en-US" sz="2800" b="1" i="1" dirty="0">
                <a:solidFill>
                  <a:srgbClr val="FF0000"/>
                </a:solidFill>
                <a:latin typeface="Times New Roman" panose="02020603050405020304" pitchFamily="18" charset="0"/>
                <a:cs typeface="Times New Roman" panose="02020603050405020304" pitchFamily="18" charset="0"/>
              </a:rPr>
              <a:t> </a:t>
            </a:r>
            <a:r>
              <a:rPr lang="en-US" sz="2800" b="1" i="1" dirty="0" err="1">
                <a:solidFill>
                  <a:srgbClr val="FF0000"/>
                </a:solidFill>
                <a:latin typeface="Times New Roman" panose="02020603050405020304" pitchFamily="18" charset="0"/>
                <a:cs typeface="Times New Roman" panose="02020603050405020304" pitchFamily="18" charset="0"/>
              </a:rPr>
              <a:t>tệ</a:t>
            </a:r>
            <a:r>
              <a:rPr lang="en-US" sz="2800" i="1" dirty="0">
                <a:solidFill>
                  <a:srgbClr val="191919"/>
                </a:solidFill>
                <a:latin typeface="Times New Roman" panose="02020603050405020304" pitchFamily="18" charset="0"/>
                <a:cs typeface="Times New Roman" panose="02020603050405020304" pitchFamily="18" charset="0"/>
              </a:rPr>
              <a:t>.</a:t>
            </a:r>
            <a:endParaRPr lang="en-US" sz="2800" dirty="0">
              <a:solidFill>
                <a:srgbClr val="191919"/>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q"/>
              <a:defRPr/>
            </a:pPr>
            <a:r>
              <a:rPr lang="vi-VN" sz="2800" dirty="0">
                <a:solidFill>
                  <a:srgbClr val="00B0F0"/>
                </a:solidFill>
                <a:latin typeface="Times New Roman" panose="02020603050405020304" pitchFamily="18" charset="0"/>
                <a:cs typeface="Times New Roman" panose="02020603050405020304" pitchFamily="18" charset="0"/>
              </a:rPr>
              <a:t>Chênh lệch tỷ giá ngoại tệ phát sinh trong kỳ </a:t>
            </a:r>
            <a:r>
              <a:rPr lang="vi-VN" sz="2800" dirty="0">
                <a:solidFill>
                  <a:srgbClr val="191919"/>
                </a:solidFill>
                <a:latin typeface="Times New Roman" panose="02020603050405020304" pitchFamily="18" charset="0"/>
                <a:cs typeface="Times New Roman" panose="02020603050405020304" pitchFamily="18" charset="0"/>
              </a:rPr>
              <a:t>được ghi nhận vào doanh thu tài chính hoặc chi phí tài chính.</a:t>
            </a:r>
            <a:endParaRPr lang="en-US" sz="2800" dirty="0">
              <a:solidFill>
                <a:srgbClr val="191919"/>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q"/>
              <a:defRPr/>
            </a:pPr>
            <a:r>
              <a:rPr lang="vi-VN" sz="2800" dirty="0">
                <a:solidFill>
                  <a:srgbClr val="00B0F0"/>
                </a:solidFill>
                <a:latin typeface="Times New Roman" panose="02020603050405020304" pitchFamily="18" charset="0"/>
                <a:cs typeface="Times New Roman" panose="02020603050405020304" pitchFamily="18" charset="0"/>
              </a:rPr>
              <a:t>Chênh lệch tỷ giá ngoại tệ</a:t>
            </a:r>
            <a:r>
              <a:rPr lang="en-US" sz="2800" dirty="0">
                <a:solidFill>
                  <a:srgbClr val="00B0F0"/>
                </a:solidFill>
                <a:latin typeface="Times New Roman" panose="02020603050405020304" pitchFamily="18" charset="0"/>
                <a:cs typeface="Times New Roman" panose="02020603050405020304" pitchFamily="18" charset="0"/>
              </a:rPr>
              <a:t> </a:t>
            </a:r>
            <a:r>
              <a:rPr lang="en-US" sz="2800" dirty="0" err="1">
                <a:solidFill>
                  <a:srgbClr val="00B0F0"/>
                </a:solidFill>
                <a:latin typeface="Times New Roman" panose="02020603050405020304" pitchFamily="18" charset="0"/>
                <a:cs typeface="Times New Roman" panose="02020603050405020304" pitchFamily="18" charset="0"/>
              </a:rPr>
              <a:t>khi</a:t>
            </a:r>
            <a:r>
              <a:rPr lang="en-US" sz="2800" dirty="0">
                <a:solidFill>
                  <a:srgbClr val="00B0F0"/>
                </a:solidFill>
                <a:latin typeface="Times New Roman" panose="02020603050405020304" pitchFamily="18" charset="0"/>
                <a:cs typeface="Times New Roman" panose="02020603050405020304" pitchFamily="18" charset="0"/>
              </a:rPr>
              <a:t> </a:t>
            </a:r>
            <a:r>
              <a:rPr lang="en-US" sz="2800" dirty="0" err="1">
                <a:solidFill>
                  <a:srgbClr val="00B0F0"/>
                </a:solidFill>
                <a:latin typeface="Times New Roman" panose="02020603050405020304" pitchFamily="18" charset="0"/>
                <a:cs typeface="Times New Roman" panose="02020603050405020304" pitchFamily="18" charset="0"/>
              </a:rPr>
              <a:t>đánh</a:t>
            </a:r>
            <a:r>
              <a:rPr lang="en-US" sz="2800" dirty="0">
                <a:solidFill>
                  <a:srgbClr val="00B0F0"/>
                </a:solidFill>
                <a:latin typeface="Times New Roman" panose="02020603050405020304" pitchFamily="18" charset="0"/>
                <a:cs typeface="Times New Roman" panose="02020603050405020304" pitchFamily="18" charset="0"/>
              </a:rPr>
              <a:t> </a:t>
            </a:r>
            <a:r>
              <a:rPr lang="en-US" sz="2800" dirty="0" err="1">
                <a:solidFill>
                  <a:srgbClr val="00B0F0"/>
                </a:solidFill>
                <a:latin typeface="Times New Roman" panose="02020603050405020304" pitchFamily="18" charset="0"/>
                <a:cs typeface="Times New Roman" panose="02020603050405020304" pitchFamily="18" charset="0"/>
              </a:rPr>
              <a:t>giá</a:t>
            </a:r>
            <a:r>
              <a:rPr lang="en-US" sz="2800" dirty="0">
                <a:solidFill>
                  <a:srgbClr val="00B0F0"/>
                </a:solidFill>
                <a:latin typeface="Times New Roman" panose="02020603050405020304" pitchFamily="18" charset="0"/>
                <a:cs typeface="Times New Roman" panose="02020603050405020304" pitchFamily="18" charset="0"/>
              </a:rPr>
              <a:t> </a:t>
            </a:r>
            <a:r>
              <a:rPr lang="en-US" sz="2800" dirty="0" err="1">
                <a:solidFill>
                  <a:srgbClr val="00B0F0"/>
                </a:solidFill>
                <a:latin typeface="Times New Roman" panose="02020603050405020304" pitchFamily="18" charset="0"/>
                <a:cs typeface="Times New Roman" panose="02020603050405020304" pitchFamily="18" charset="0"/>
              </a:rPr>
              <a:t>lại</a:t>
            </a:r>
            <a:r>
              <a:rPr lang="en-US" sz="2800" dirty="0">
                <a:solidFill>
                  <a:srgbClr val="00B0F0"/>
                </a:solidFill>
                <a:latin typeface="Times New Roman" panose="02020603050405020304" pitchFamily="18" charset="0"/>
                <a:cs typeface="Times New Roman" panose="02020603050405020304" pitchFamily="18" charset="0"/>
              </a:rPr>
              <a:t> </a:t>
            </a:r>
            <a:r>
              <a:rPr lang="en-US" sz="2800" dirty="0" err="1">
                <a:solidFill>
                  <a:srgbClr val="00B0F0"/>
                </a:solidFill>
                <a:latin typeface="Times New Roman" panose="02020603050405020304" pitchFamily="18" charset="0"/>
                <a:cs typeface="Times New Roman" panose="02020603050405020304" pitchFamily="18" charset="0"/>
              </a:rPr>
              <a:t>cuối</a:t>
            </a:r>
            <a:r>
              <a:rPr lang="en-US" sz="2800" dirty="0">
                <a:solidFill>
                  <a:srgbClr val="00B0F0"/>
                </a:solidFill>
                <a:latin typeface="Times New Roman" panose="02020603050405020304" pitchFamily="18" charset="0"/>
                <a:cs typeface="Times New Roman" panose="02020603050405020304" pitchFamily="18" charset="0"/>
              </a:rPr>
              <a:t> </a:t>
            </a:r>
            <a:r>
              <a:rPr lang="en-US" sz="2800" dirty="0" err="1">
                <a:solidFill>
                  <a:srgbClr val="00B0F0"/>
                </a:solidFill>
                <a:latin typeface="Times New Roman" panose="02020603050405020304" pitchFamily="18" charset="0"/>
                <a:cs typeface="Times New Roman" panose="02020603050405020304" pitchFamily="18" charset="0"/>
              </a:rPr>
              <a:t>kỳ</a:t>
            </a:r>
            <a:r>
              <a:rPr lang="en-US" sz="2800" dirty="0">
                <a:solidFill>
                  <a:srgbClr val="00B0F0"/>
                </a:solidFill>
                <a:latin typeface="Times New Roman" panose="02020603050405020304" pitchFamily="18" charset="0"/>
                <a:cs typeface="Times New Roman" panose="02020603050405020304" pitchFamily="18" charset="0"/>
              </a:rPr>
              <a:t> </a:t>
            </a:r>
            <a:r>
              <a:rPr lang="en-US" sz="2800" dirty="0" err="1">
                <a:solidFill>
                  <a:srgbClr val="191919"/>
                </a:solidFill>
                <a:latin typeface="Times New Roman" panose="02020603050405020304" pitchFamily="18" charset="0"/>
                <a:cs typeface="Times New Roman" panose="02020603050405020304" pitchFamily="18" charset="0"/>
              </a:rPr>
              <a:t>đối</a:t>
            </a:r>
            <a:r>
              <a:rPr lang="en-US" sz="2800" dirty="0">
                <a:solidFill>
                  <a:srgbClr val="191919"/>
                </a:solidFill>
                <a:latin typeface="Times New Roman" panose="02020603050405020304" pitchFamily="18" charset="0"/>
                <a:cs typeface="Times New Roman" panose="02020603050405020304" pitchFamily="18" charset="0"/>
              </a:rPr>
              <a:t> </a:t>
            </a:r>
            <a:r>
              <a:rPr lang="en-US" sz="2800" dirty="0" err="1">
                <a:solidFill>
                  <a:srgbClr val="191919"/>
                </a:solidFill>
                <a:latin typeface="Times New Roman" panose="02020603050405020304" pitchFamily="18" charset="0"/>
                <a:cs typeface="Times New Roman" panose="02020603050405020304" pitchFamily="18" charset="0"/>
              </a:rPr>
              <a:t>với</a:t>
            </a:r>
            <a:r>
              <a:rPr lang="en-US" sz="2800" dirty="0">
                <a:solidFill>
                  <a:srgbClr val="191919"/>
                </a:solidFill>
                <a:latin typeface="Times New Roman" panose="02020603050405020304" pitchFamily="18" charset="0"/>
                <a:cs typeface="Times New Roman" panose="02020603050405020304" pitchFamily="18" charset="0"/>
              </a:rPr>
              <a:t> </a:t>
            </a:r>
            <a:r>
              <a:rPr lang="en-US" sz="2800" i="1" dirty="0" err="1">
                <a:solidFill>
                  <a:srgbClr val="191919"/>
                </a:solidFill>
                <a:latin typeface="Times New Roman" panose="02020603050405020304" pitchFamily="18" charset="0"/>
                <a:cs typeface="Times New Roman" panose="02020603050405020304" pitchFamily="18" charset="0"/>
              </a:rPr>
              <a:t>các</a:t>
            </a:r>
            <a:r>
              <a:rPr lang="en-US" sz="2800" i="1" dirty="0">
                <a:solidFill>
                  <a:srgbClr val="191919"/>
                </a:solidFill>
                <a:latin typeface="Times New Roman" panose="02020603050405020304" pitchFamily="18" charset="0"/>
                <a:cs typeface="Times New Roman" panose="02020603050405020304" pitchFamily="18" charset="0"/>
              </a:rPr>
              <a:t> </a:t>
            </a:r>
            <a:r>
              <a:rPr lang="en-US" sz="2800" i="1" dirty="0" err="1">
                <a:solidFill>
                  <a:srgbClr val="191919"/>
                </a:solidFill>
                <a:latin typeface="Times New Roman" panose="02020603050405020304" pitchFamily="18" charset="0"/>
                <a:cs typeface="Times New Roman" panose="02020603050405020304" pitchFamily="18" charset="0"/>
              </a:rPr>
              <a:t>khoản</a:t>
            </a:r>
            <a:r>
              <a:rPr lang="en-US" sz="2800" i="1" dirty="0">
                <a:solidFill>
                  <a:srgbClr val="191919"/>
                </a:solidFill>
                <a:latin typeface="Times New Roman" panose="02020603050405020304" pitchFamily="18" charset="0"/>
                <a:cs typeface="Times New Roman" panose="02020603050405020304" pitchFamily="18" charset="0"/>
              </a:rPr>
              <a:t> </a:t>
            </a:r>
            <a:r>
              <a:rPr lang="en-US" sz="2800" i="1" dirty="0" err="1">
                <a:solidFill>
                  <a:srgbClr val="191919"/>
                </a:solidFill>
                <a:latin typeface="Times New Roman" panose="02020603050405020304" pitchFamily="18" charset="0"/>
                <a:cs typeface="Times New Roman" panose="02020603050405020304" pitchFamily="18" charset="0"/>
              </a:rPr>
              <a:t>mục</a:t>
            </a:r>
            <a:r>
              <a:rPr lang="en-US" sz="2800" i="1" dirty="0">
                <a:solidFill>
                  <a:srgbClr val="191919"/>
                </a:solidFill>
                <a:latin typeface="Times New Roman" panose="02020603050405020304" pitchFamily="18" charset="0"/>
                <a:cs typeface="Times New Roman" panose="02020603050405020304" pitchFamily="18" charset="0"/>
              </a:rPr>
              <a:t> </a:t>
            </a:r>
            <a:r>
              <a:rPr lang="en-US" sz="2800" i="1" dirty="0" err="1">
                <a:solidFill>
                  <a:srgbClr val="191919"/>
                </a:solidFill>
                <a:latin typeface="Times New Roman" panose="02020603050405020304" pitchFamily="18" charset="0"/>
                <a:cs typeface="Times New Roman" panose="02020603050405020304" pitchFamily="18" charset="0"/>
              </a:rPr>
              <a:t>tiền</a:t>
            </a:r>
            <a:r>
              <a:rPr lang="en-US" sz="2800" i="1" dirty="0">
                <a:solidFill>
                  <a:srgbClr val="191919"/>
                </a:solidFill>
                <a:latin typeface="Times New Roman" panose="02020603050405020304" pitchFamily="18" charset="0"/>
                <a:cs typeface="Times New Roman" panose="02020603050405020304" pitchFamily="18" charset="0"/>
              </a:rPr>
              <a:t> </a:t>
            </a:r>
            <a:r>
              <a:rPr lang="en-US" sz="2800" i="1" dirty="0" err="1">
                <a:solidFill>
                  <a:srgbClr val="191919"/>
                </a:solidFill>
                <a:latin typeface="Times New Roman" panose="02020603050405020304" pitchFamily="18" charset="0"/>
                <a:cs typeface="Times New Roman" panose="02020603050405020304" pitchFamily="18" charset="0"/>
              </a:rPr>
              <a:t>tệ</a:t>
            </a:r>
            <a:r>
              <a:rPr lang="en-US" sz="2800" i="1" dirty="0">
                <a:solidFill>
                  <a:srgbClr val="191919"/>
                </a:solidFill>
                <a:latin typeface="Times New Roman" panose="02020603050405020304" pitchFamily="18" charset="0"/>
                <a:cs typeface="Times New Roman" panose="02020603050405020304" pitchFamily="18" charset="0"/>
              </a:rPr>
              <a:t> </a:t>
            </a:r>
            <a:r>
              <a:rPr lang="en-US" sz="2800" i="1" dirty="0" err="1">
                <a:solidFill>
                  <a:srgbClr val="191919"/>
                </a:solidFill>
                <a:latin typeface="Times New Roman" panose="02020603050405020304" pitchFamily="18" charset="0"/>
                <a:cs typeface="Times New Roman" panose="02020603050405020304" pitchFamily="18" charset="0"/>
              </a:rPr>
              <a:t>có</a:t>
            </a:r>
            <a:r>
              <a:rPr lang="en-US" sz="2800" i="1" dirty="0">
                <a:solidFill>
                  <a:srgbClr val="191919"/>
                </a:solidFill>
                <a:latin typeface="Times New Roman" panose="02020603050405020304" pitchFamily="18" charset="0"/>
                <a:cs typeface="Times New Roman" panose="02020603050405020304" pitchFamily="18" charset="0"/>
              </a:rPr>
              <a:t> </a:t>
            </a:r>
            <a:r>
              <a:rPr lang="en-US" sz="2800" i="1" dirty="0" err="1">
                <a:solidFill>
                  <a:srgbClr val="191919"/>
                </a:solidFill>
                <a:latin typeface="Times New Roman" panose="02020603050405020304" pitchFamily="18" charset="0"/>
                <a:cs typeface="Times New Roman" panose="02020603050405020304" pitchFamily="18" charset="0"/>
              </a:rPr>
              <a:t>gốc</a:t>
            </a:r>
            <a:r>
              <a:rPr lang="en-US" sz="2800" i="1" dirty="0">
                <a:solidFill>
                  <a:srgbClr val="191919"/>
                </a:solidFill>
                <a:latin typeface="Times New Roman" panose="02020603050405020304" pitchFamily="18" charset="0"/>
                <a:cs typeface="Times New Roman" panose="02020603050405020304" pitchFamily="18" charset="0"/>
              </a:rPr>
              <a:t> </a:t>
            </a:r>
            <a:r>
              <a:rPr lang="en-US" sz="2800" i="1" dirty="0" err="1">
                <a:solidFill>
                  <a:srgbClr val="191919"/>
                </a:solidFill>
                <a:latin typeface="Times New Roman" panose="02020603050405020304" pitchFamily="18" charset="0"/>
                <a:cs typeface="Times New Roman" panose="02020603050405020304" pitchFamily="18" charset="0"/>
              </a:rPr>
              <a:t>ngoại</a:t>
            </a:r>
            <a:r>
              <a:rPr lang="en-US" sz="2800" i="1" dirty="0">
                <a:solidFill>
                  <a:srgbClr val="191919"/>
                </a:solidFill>
                <a:latin typeface="Times New Roman" panose="02020603050405020304" pitchFamily="18" charset="0"/>
                <a:cs typeface="Times New Roman" panose="02020603050405020304" pitchFamily="18" charset="0"/>
              </a:rPr>
              <a:t> </a:t>
            </a:r>
            <a:r>
              <a:rPr lang="en-US" sz="2800" i="1" dirty="0" err="1">
                <a:solidFill>
                  <a:srgbClr val="191919"/>
                </a:solidFill>
                <a:latin typeface="Times New Roman" panose="02020603050405020304" pitchFamily="18" charset="0"/>
                <a:cs typeface="Times New Roman" panose="02020603050405020304" pitchFamily="18" charset="0"/>
              </a:rPr>
              <a:t>tệ</a:t>
            </a:r>
            <a:r>
              <a:rPr lang="en-US" sz="2800" i="1" dirty="0">
                <a:solidFill>
                  <a:srgbClr val="191919"/>
                </a:solidFill>
                <a:latin typeface="Times New Roman" panose="02020603050405020304" pitchFamily="18" charset="0"/>
                <a:cs typeface="Times New Roman" panose="02020603050405020304" pitchFamily="18" charset="0"/>
              </a:rPr>
              <a:t> </a:t>
            </a:r>
            <a:r>
              <a:rPr lang="en-US" sz="2800" dirty="0" err="1">
                <a:solidFill>
                  <a:srgbClr val="191919"/>
                </a:solidFill>
                <a:latin typeface="Times New Roman" panose="02020603050405020304" pitchFamily="18" charset="0"/>
                <a:cs typeface="Times New Roman" panose="02020603050405020304" pitchFamily="18" charset="0"/>
              </a:rPr>
              <a:t>được</a:t>
            </a:r>
            <a:r>
              <a:rPr lang="en-US" sz="2800" dirty="0">
                <a:solidFill>
                  <a:srgbClr val="191919"/>
                </a:solidFill>
                <a:latin typeface="Times New Roman" panose="02020603050405020304" pitchFamily="18" charset="0"/>
                <a:cs typeface="Times New Roman" panose="02020603050405020304" pitchFamily="18" charset="0"/>
              </a:rPr>
              <a:t> </a:t>
            </a:r>
            <a:r>
              <a:rPr lang="en-US" sz="2800" dirty="0" err="1">
                <a:solidFill>
                  <a:srgbClr val="191919"/>
                </a:solidFill>
                <a:latin typeface="Times New Roman" panose="02020603050405020304" pitchFamily="18" charset="0"/>
                <a:cs typeface="Times New Roman" panose="02020603050405020304" pitchFamily="18" charset="0"/>
              </a:rPr>
              <a:t>ghi</a:t>
            </a:r>
            <a:r>
              <a:rPr lang="en-US" sz="2800" dirty="0">
                <a:solidFill>
                  <a:srgbClr val="191919"/>
                </a:solidFill>
                <a:latin typeface="Times New Roman" panose="02020603050405020304" pitchFamily="18" charset="0"/>
                <a:cs typeface="Times New Roman" panose="02020603050405020304" pitchFamily="18" charset="0"/>
              </a:rPr>
              <a:t> </a:t>
            </a:r>
            <a:r>
              <a:rPr lang="en-US" sz="2800" dirty="0" err="1">
                <a:solidFill>
                  <a:srgbClr val="191919"/>
                </a:solidFill>
                <a:latin typeface="Times New Roman" panose="02020603050405020304" pitchFamily="18" charset="0"/>
                <a:cs typeface="Times New Roman" panose="02020603050405020304" pitchFamily="18" charset="0"/>
              </a:rPr>
              <a:t>nhận</a:t>
            </a:r>
            <a:r>
              <a:rPr lang="en-US" sz="2800" dirty="0">
                <a:solidFill>
                  <a:srgbClr val="191919"/>
                </a:solidFill>
                <a:latin typeface="Times New Roman" panose="02020603050405020304" pitchFamily="18" charset="0"/>
                <a:cs typeface="Times New Roman" panose="02020603050405020304" pitchFamily="18" charset="0"/>
              </a:rPr>
              <a:t> </a:t>
            </a:r>
            <a:r>
              <a:rPr lang="en-US" sz="2800" dirty="0" err="1">
                <a:solidFill>
                  <a:srgbClr val="191919"/>
                </a:solidFill>
                <a:latin typeface="Times New Roman" panose="02020603050405020304" pitchFamily="18" charset="0"/>
                <a:cs typeface="Times New Roman" panose="02020603050405020304" pitchFamily="18" charset="0"/>
              </a:rPr>
              <a:t>vào</a:t>
            </a:r>
            <a:r>
              <a:rPr lang="en-US" sz="2800" dirty="0">
                <a:solidFill>
                  <a:srgbClr val="191919"/>
                </a:solidFill>
                <a:latin typeface="Times New Roman" panose="02020603050405020304" pitchFamily="18" charset="0"/>
                <a:cs typeface="Times New Roman" panose="02020603050405020304" pitchFamily="18" charset="0"/>
              </a:rPr>
              <a:t> TK 4131, </a:t>
            </a:r>
            <a:r>
              <a:rPr lang="en-US" sz="2800" dirty="0" err="1">
                <a:solidFill>
                  <a:srgbClr val="191919"/>
                </a:solidFill>
                <a:latin typeface="Times New Roman" panose="02020603050405020304" pitchFamily="18" charset="0"/>
                <a:cs typeface="Times New Roman" panose="02020603050405020304" pitchFamily="18" charset="0"/>
              </a:rPr>
              <a:t>sau</a:t>
            </a:r>
            <a:r>
              <a:rPr lang="en-US" sz="2800" dirty="0">
                <a:solidFill>
                  <a:srgbClr val="191919"/>
                </a:solidFill>
                <a:latin typeface="Times New Roman" panose="02020603050405020304" pitchFamily="18" charset="0"/>
                <a:cs typeface="Times New Roman" panose="02020603050405020304" pitchFamily="18" charset="0"/>
              </a:rPr>
              <a:t> </a:t>
            </a:r>
            <a:r>
              <a:rPr lang="en-US" sz="2800" dirty="0" err="1">
                <a:solidFill>
                  <a:srgbClr val="191919"/>
                </a:solidFill>
                <a:latin typeface="Times New Roman" panose="02020603050405020304" pitchFamily="18" charset="0"/>
                <a:cs typeface="Times New Roman" panose="02020603050405020304" pitchFamily="18" charset="0"/>
              </a:rPr>
              <a:t>đó</a:t>
            </a:r>
            <a:r>
              <a:rPr lang="en-US" sz="2800" dirty="0">
                <a:solidFill>
                  <a:srgbClr val="191919"/>
                </a:solidFill>
                <a:latin typeface="Times New Roman" panose="02020603050405020304" pitchFamily="18" charset="0"/>
                <a:cs typeface="Times New Roman" panose="02020603050405020304" pitchFamily="18" charset="0"/>
              </a:rPr>
              <a:t> </a:t>
            </a:r>
            <a:r>
              <a:rPr lang="en-US" sz="2800" dirty="0" err="1">
                <a:solidFill>
                  <a:srgbClr val="191919"/>
                </a:solidFill>
                <a:latin typeface="Times New Roman" panose="02020603050405020304" pitchFamily="18" charset="0"/>
                <a:cs typeface="Times New Roman" panose="02020603050405020304" pitchFamily="18" charset="0"/>
              </a:rPr>
              <a:t>bù</a:t>
            </a:r>
            <a:r>
              <a:rPr lang="en-US" sz="2800" dirty="0">
                <a:solidFill>
                  <a:srgbClr val="191919"/>
                </a:solidFill>
                <a:latin typeface="Times New Roman" panose="02020603050405020304" pitchFamily="18" charset="0"/>
                <a:cs typeface="Times New Roman" panose="02020603050405020304" pitchFamily="18" charset="0"/>
              </a:rPr>
              <a:t> </a:t>
            </a:r>
            <a:r>
              <a:rPr lang="en-US" sz="2800" dirty="0" err="1">
                <a:solidFill>
                  <a:srgbClr val="191919"/>
                </a:solidFill>
                <a:latin typeface="Times New Roman" panose="02020603050405020304" pitchFamily="18" charset="0"/>
                <a:cs typeface="Times New Roman" panose="02020603050405020304" pitchFamily="18" charset="0"/>
              </a:rPr>
              <a:t>trừ</a:t>
            </a:r>
            <a:r>
              <a:rPr lang="en-US" sz="2800" dirty="0">
                <a:solidFill>
                  <a:srgbClr val="191919"/>
                </a:solidFill>
                <a:latin typeface="Times New Roman" panose="02020603050405020304" pitchFamily="18" charset="0"/>
                <a:cs typeface="Times New Roman" panose="02020603050405020304" pitchFamily="18" charset="0"/>
              </a:rPr>
              <a:t> </a:t>
            </a:r>
            <a:r>
              <a:rPr lang="en-US" sz="2800" dirty="0" err="1">
                <a:solidFill>
                  <a:srgbClr val="191919"/>
                </a:solidFill>
                <a:latin typeface="Times New Roman" panose="02020603050405020304" pitchFamily="18" charset="0"/>
                <a:cs typeface="Times New Roman" panose="02020603050405020304" pitchFamily="18" charset="0"/>
              </a:rPr>
              <a:t>nợ</a:t>
            </a:r>
            <a:r>
              <a:rPr lang="en-US" sz="2800" dirty="0">
                <a:solidFill>
                  <a:srgbClr val="191919"/>
                </a:solidFill>
                <a:latin typeface="Times New Roman" panose="02020603050405020304" pitchFamily="18" charset="0"/>
                <a:cs typeface="Times New Roman" panose="02020603050405020304" pitchFamily="18" charset="0"/>
              </a:rPr>
              <a:t> </a:t>
            </a:r>
            <a:r>
              <a:rPr lang="en-US" sz="2800" dirty="0" err="1">
                <a:solidFill>
                  <a:srgbClr val="191919"/>
                </a:solidFill>
                <a:latin typeface="Times New Roman" panose="02020603050405020304" pitchFamily="18" charset="0"/>
                <a:cs typeface="Times New Roman" panose="02020603050405020304" pitchFamily="18" charset="0"/>
              </a:rPr>
              <a:t>có</a:t>
            </a:r>
            <a:r>
              <a:rPr lang="en-US" sz="2800" dirty="0">
                <a:solidFill>
                  <a:srgbClr val="191919"/>
                </a:solidFill>
                <a:latin typeface="Times New Roman" panose="02020603050405020304" pitchFamily="18" charset="0"/>
                <a:cs typeface="Times New Roman" panose="02020603050405020304" pitchFamily="18" charset="0"/>
              </a:rPr>
              <a:t> </a:t>
            </a:r>
            <a:r>
              <a:rPr lang="en-US" sz="2800" dirty="0" err="1">
                <a:solidFill>
                  <a:srgbClr val="191919"/>
                </a:solidFill>
                <a:latin typeface="Times New Roman" panose="02020603050405020304" pitchFamily="18" charset="0"/>
                <a:cs typeface="Times New Roman" panose="02020603050405020304" pitchFamily="18" charset="0"/>
              </a:rPr>
              <a:t>và</a:t>
            </a:r>
            <a:r>
              <a:rPr lang="en-US" sz="2800" dirty="0">
                <a:solidFill>
                  <a:srgbClr val="191919"/>
                </a:solidFill>
                <a:latin typeface="Times New Roman" panose="02020603050405020304" pitchFamily="18" charset="0"/>
                <a:cs typeface="Times New Roman" panose="02020603050405020304" pitchFamily="18" charset="0"/>
              </a:rPr>
              <a:t> </a:t>
            </a:r>
            <a:r>
              <a:rPr lang="en-US" sz="2800" dirty="0" err="1">
                <a:solidFill>
                  <a:srgbClr val="191919"/>
                </a:solidFill>
                <a:latin typeface="Times New Roman" panose="02020603050405020304" pitchFamily="18" charset="0"/>
                <a:cs typeface="Times New Roman" panose="02020603050405020304" pitchFamily="18" charset="0"/>
              </a:rPr>
              <a:t>ghi</a:t>
            </a:r>
            <a:r>
              <a:rPr lang="en-US" sz="2800" dirty="0">
                <a:solidFill>
                  <a:srgbClr val="191919"/>
                </a:solidFill>
                <a:latin typeface="Times New Roman" panose="02020603050405020304" pitchFamily="18" charset="0"/>
                <a:cs typeface="Times New Roman" panose="02020603050405020304" pitchFamily="18" charset="0"/>
              </a:rPr>
              <a:t> </a:t>
            </a:r>
            <a:r>
              <a:rPr lang="en-US" sz="2800" dirty="0" err="1">
                <a:solidFill>
                  <a:srgbClr val="191919"/>
                </a:solidFill>
                <a:latin typeface="Times New Roman" panose="02020603050405020304" pitchFamily="18" charset="0"/>
                <a:cs typeface="Times New Roman" panose="02020603050405020304" pitchFamily="18" charset="0"/>
              </a:rPr>
              <a:t>nhận</a:t>
            </a:r>
            <a:r>
              <a:rPr lang="en-US" sz="2800" dirty="0">
                <a:solidFill>
                  <a:srgbClr val="191919"/>
                </a:solidFill>
                <a:latin typeface="Times New Roman" panose="02020603050405020304" pitchFamily="18" charset="0"/>
                <a:cs typeface="Times New Roman" panose="02020603050405020304" pitchFamily="18" charset="0"/>
              </a:rPr>
              <a:t> </a:t>
            </a:r>
            <a:r>
              <a:rPr lang="en-US" sz="2800" dirty="0" err="1">
                <a:solidFill>
                  <a:srgbClr val="191919"/>
                </a:solidFill>
                <a:latin typeface="Times New Roman" panose="02020603050405020304" pitchFamily="18" charset="0"/>
                <a:cs typeface="Times New Roman" panose="02020603050405020304" pitchFamily="18" charset="0"/>
              </a:rPr>
              <a:t>vào</a:t>
            </a:r>
            <a:r>
              <a:rPr lang="en-US" sz="2800" dirty="0">
                <a:solidFill>
                  <a:srgbClr val="191919"/>
                </a:solidFill>
                <a:latin typeface="Times New Roman" panose="02020603050405020304" pitchFamily="18" charset="0"/>
                <a:cs typeface="Times New Roman" panose="02020603050405020304" pitchFamily="18" charset="0"/>
              </a:rPr>
              <a:t> </a:t>
            </a:r>
            <a:r>
              <a:rPr lang="vi-VN" sz="2800" dirty="0">
                <a:solidFill>
                  <a:srgbClr val="191919"/>
                </a:solidFill>
                <a:latin typeface="Times New Roman" panose="02020603050405020304" pitchFamily="18" charset="0"/>
                <a:cs typeface="Times New Roman" panose="02020603050405020304" pitchFamily="18" charset="0"/>
              </a:rPr>
              <a:t>doanh thu tài chính hoặc chi phí tài chính</a:t>
            </a:r>
            <a:r>
              <a:rPr lang="en-US" sz="2800" dirty="0">
                <a:solidFill>
                  <a:srgbClr val="191919"/>
                </a:solidFill>
                <a:latin typeface="Times New Roman" panose="02020603050405020304" pitchFamily="18" charset="0"/>
                <a:cs typeface="Times New Roman" panose="02020603050405020304" pitchFamily="18" charset="0"/>
              </a:rPr>
              <a:t>, </a:t>
            </a:r>
            <a:r>
              <a:rPr lang="en-US" sz="2800" dirty="0" err="1">
                <a:solidFill>
                  <a:srgbClr val="191919"/>
                </a:solidFill>
                <a:latin typeface="Times New Roman" panose="02020603050405020304" pitchFamily="18" charset="0"/>
                <a:cs typeface="Times New Roman" panose="02020603050405020304" pitchFamily="18" charset="0"/>
              </a:rPr>
              <a:t>cuối</a:t>
            </a:r>
            <a:r>
              <a:rPr lang="en-US" sz="2800" dirty="0">
                <a:solidFill>
                  <a:srgbClr val="191919"/>
                </a:solidFill>
                <a:latin typeface="Times New Roman" panose="02020603050405020304" pitchFamily="18" charset="0"/>
                <a:cs typeface="Times New Roman" panose="02020603050405020304" pitchFamily="18" charset="0"/>
              </a:rPr>
              <a:t> </a:t>
            </a:r>
            <a:r>
              <a:rPr lang="en-US" sz="2800" dirty="0" err="1">
                <a:solidFill>
                  <a:srgbClr val="191919"/>
                </a:solidFill>
                <a:latin typeface="Times New Roman" panose="02020603050405020304" pitchFamily="18" charset="0"/>
                <a:cs typeface="Times New Roman" panose="02020603050405020304" pitchFamily="18" charset="0"/>
              </a:rPr>
              <a:t>cùng</a:t>
            </a:r>
            <a:r>
              <a:rPr lang="en-US" sz="2800" dirty="0">
                <a:solidFill>
                  <a:srgbClr val="191919"/>
                </a:solidFill>
                <a:latin typeface="Times New Roman" panose="02020603050405020304" pitchFamily="18" charset="0"/>
                <a:cs typeface="Times New Roman" panose="02020603050405020304" pitchFamily="18" charset="0"/>
              </a:rPr>
              <a:t> </a:t>
            </a:r>
            <a:r>
              <a:rPr lang="en-US" sz="2800" b="1" dirty="0">
                <a:solidFill>
                  <a:srgbClr val="FF0080"/>
                </a:solidFill>
                <a:latin typeface="Times New Roman" panose="02020603050405020304" pitchFamily="18" charset="0"/>
                <a:cs typeface="Times New Roman" panose="02020603050405020304" pitchFamily="18" charset="0"/>
              </a:rPr>
              <a:t>TK 4131 </a:t>
            </a:r>
            <a:r>
              <a:rPr lang="en-US" sz="2800" b="1" dirty="0" err="1">
                <a:solidFill>
                  <a:srgbClr val="FF0080"/>
                </a:solidFill>
                <a:latin typeface="Times New Roman" panose="02020603050405020304" pitchFamily="18" charset="0"/>
                <a:cs typeface="Times New Roman" panose="02020603050405020304" pitchFamily="18" charset="0"/>
              </a:rPr>
              <a:t>sẽ</a:t>
            </a:r>
            <a:r>
              <a:rPr lang="en-US" sz="2800" b="1" dirty="0">
                <a:solidFill>
                  <a:srgbClr val="FF0080"/>
                </a:solidFill>
                <a:latin typeface="Times New Roman" panose="02020603050405020304" pitchFamily="18" charset="0"/>
                <a:cs typeface="Times New Roman" panose="02020603050405020304" pitchFamily="18" charset="0"/>
              </a:rPr>
              <a:t> </a:t>
            </a:r>
            <a:r>
              <a:rPr lang="en-US" sz="2800" b="1" dirty="0" err="1">
                <a:solidFill>
                  <a:srgbClr val="FF0080"/>
                </a:solidFill>
                <a:latin typeface="Times New Roman" panose="02020603050405020304" pitchFamily="18" charset="0"/>
                <a:cs typeface="Times New Roman" panose="02020603050405020304" pitchFamily="18" charset="0"/>
              </a:rPr>
              <a:t>không</a:t>
            </a:r>
            <a:r>
              <a:rPr lang="en-US" sz="2800" b="1" dirty="0">
                <a:solidFill>
                  <a:srgbClr val="FF0080"/>
                </a:solidFill>
                <a:latin typeface="Times New Roman" panose="02020603050405020304" pitchFamily="18" charset="0"/>
                <a:cs typeface="Times New Roman" panose="02020603050405020304" pitchFamily="18" charset="0"/>
              </a:rPr>
              <a:t> </a:t>
            </a:r>
            <a:r>
              <a:rPr lang="en-US" sz="2800" b="1" dirty="0" err="1">
                <a:solidFill>
                  <a:srgbClr val="FF0080"/>
                </a:solidFill>
                <a:latin typeface="Times New Roman" panose="02020603050405020304" pitchFamily="18" charset="0"/>
                <a:cs typeface="Times New Roman" panose="02020603050405020304" pitchFamily="18" charset="0"/>
              </a:rPr>
              <a:t>có</a:t>
            </a:r>
            <a:r>
              <a:rPr lang="en-US" sz="2800" b="1" dirty="0">
                <a:solidFill>
                  <a:srgbClr val="FF0080"/>
                </a:solidFill>
                <a:latin typeface="Times New Roman" panose="02020603050405020304" pitchFamily="18" charset="0"/>
                <a:cs typeface="Times New Roman" panose="02020603050405020304" pitchFamily="18" charset="0"/>
              </a:rPr>
              <a:t> </a:t>
            </a:r>
            <a:r>
              <a:rPr lang="en-US" sz="2800" b="1" dirty="0" err="1">
                <a:solidFill>
                  <a:srgbClr val="FF0080"/>
                </a:solidFill>
                <a:latin typeface="Times New Roman" panose="02020603050405020304" pitchFamily="18" charset="0"/>
                <a:cs typeface="Times New Roman" panose="02020603050405020304" pitchFamily="18" charset="0"/>
              </a:rPr>
              <a:t>số</a:t>
            </a:r>
            <a:r>
              <a:rPr lang="en-US" sz="2800" b="1" dirty="0">
                <a:solidFill>
                  <a:srgbClr val="FF0080"/>
                </a:solidFill>
                <a:latin typeface="Times New Roman" panose="02020603050405020304" pitchFamily="18" charset="0"/>
                <a:cs typeface="Times New Roman" panose="02020603050405020304" pitchFamily="18" charset="0"/>
              </a:rPr>
              <a:t> </a:t>
            </a:r>
            <a:r>
              <a:rPr lang="en-US" sz="2800" b="1" dirty="0" err="1">
                <a:solidFill>
                  <a:srgbClr val="FF0080"/>
                </a:solidFill>
                <a:latin typeface="Times New Roman" panose="02020603050405020304" pitchFamily="18" charset="0"/>
                <a:cs typeface="Times New Roman" panose="02020603050405020304" pitchFamily="18" charset="0"/>
              </a:rPr>
              <a:t>dư</a:t>
            </a:r>
            <a:r>
              <a:rPr lang="en-US" sz="2800" b="1" dirty="0">
                <a:solidFill>
                  <a:srgbClr val="FF0080"/>
                </a:solidFill>
                <a:latin typeface="Times New Roman" panose="02020603050405020304" pitchFamily="18" charset="0"/>
                <a:cs typeface="Times New Roman" panose="02020603050405020304" pitchFamily="18" charset="0"/>
              </a:rPr>
              <a:t> </a:t>
            </a:r>
            <a:r>
              <a:rPr lang="en-US" sz="2800" b="1" dirty="0" err="1">
                <a:solidFill>
                  <a:srgbClr val="FF0080"/>
                </a:solidFill>
                <a:latin typeface="Times New Roman" panose="02020603050405020304" pitchFamily="18" charset="0"/>
                <a:cs typeface="Times New Roman" panose="02020603050405020304" pitchFamily="18" charset="0"/>
              </a:rPr>
              <a:t>cuối</a:t>
            </a:r>
            <a:r>
              <a:rPr lang="en-US" sz="2800" b="1" dirty="0">
                <a:solidFill>
                  <a:srgbClr val="FF0080"/>
                </a:solidFill>
                <a:latin typeface="Times New Roman" panose="02020603050405020304" pitchFamily="18" charset="0"/>
                <a:cs typeface="Times New Roman" panose="02020603050405020304" pitchFamily="18" charset="0"/>
              </a:rPr>
              <a:t> </a:t>
            </a:r>
            <a:r>
              <a:rPr lang="en-US" sz="2800" b="1" dirty="0" err="1">
                <a:solidFill>
                  <a:srgbClr val="FF0080"/>
                </a:solidFill>
                <a:latin typeface="Times New Roman" panose="02020603050405020304" pitchFamily="18" charset="0"/>
                <a:cs typeface="Times New Roman" panose="02020603050405020304" pitchFamily="18" charset="0"/>
              </a:rPr>
              <a:t>kỳ</a:t>
            </a:r>
            <a:r>
              <a:rPr lang="en-US" sz="2800" dirty="0">
                <a:solidFill>
                  <a:srgbClr val="191919"/>
                </a:solidFill>
                <a:latin typeface="Times New Roman" panose="02020603050405020304" pitchFamily="18" charset="0"/>
                <a:cs typeface="Times New Roman" panose="02020603050405020304" pitchFamily="18" charset="0"/>
              </a:rPr>
              <a:t>.</a:t>
            </a:r>
          </a:p>
        </p:txBody>
      </p:sp>
      <p:sp>
        <p:nvSpPr>
          <p:cNvPr id="103427" name="Rectangle 5"/>
          <p:cNvSpPr>
            <a:spLocks noChangeArrowheads="1"/>
          </p:cNvSpPr>
          <p:nvPr/>
        </p:nvSpPr>
        <p:spPr bwMode="auto">
          <a:xfrm>
            <a:off x="3683001" y="692151"/>
            <a:ext cx="684371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2400" b="1">
                <a:solidFill>
                  <a:srgbClr val="FF0000"/>
                </a:solidFill>
                <a:latin typeface="Times New Roman" panose="02020603050405020304" pitchFamily="18" charset="0"/>
                <a:cs typeface="Times New Roman" panose="02020603050405020304" pitchFamily="18" charset="0"/>
              </a:rPr>
              <a:t>NGUYÊN TẮC KẾ TOÁN NGOẠI TỆ CẦN NHỚ</a:t>
            </a:r>
          </a:p>
        </p:txBody>
      </p:sp>
    </p:spTree>
    <p:extLst>
      <p:ext uri="{BB962C8B-B14F-4D97-AF65-F5344CB8AC3E}">
        <p14:creationId xmlns:p14="http://schemas.microsoft.com/office/powerpoint/2010/main" val="2811299865"/>
      </p:ext>
    </p:extLst>
  </p:cSld>
  <p:clrMapOvr>
    <a:masterClrMapping/>
  </p:clrMapOvr>
  <p:transition spd="med">
    <p:pull/>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11426" y="1881188"/>
            <a:ext cx="7489825" cy="4032250"/>
          </a:xfrm>
          <a:prstGeom prst="rect">
            <a:avLst/>
          </a:prstGeom>
        </p:spPr>
        <p:style>
          <a:lnRef idx="2">
            <a:schemeClr val="dk1"/>
          </a:lnRef>
          <a:fillRef idx="1">
            <a:schemeClr val="lt1"/>
          </a:fillRef>
          <a:effectRef idx="0">
            <a:schemeClr val="dk1"/>
          </a:effectRef>
          <a:fontRef idx="minor">
            <a:schemeClr val="dk1"/>
          </a:fontRef>
        </p:style>
        <p:txBody>
          <a:bodyPr>
            <a:spAutoFit/>
          </a:bodyPr>
          <a:lstStyle/>
          <a:p>
            <a:pPr marL="342900" indent="-342900" algn="just">
              <a:buFont typeface="Wingdings" panose="05000000000000000000" pitchFamily="2" charset="2"/>
              <a:buChar char="q"/>
              <a:defRPr/>
            </a:pPr>
            <a:r>
              <a:rPr lang="en-US" sz="3200" dirty="0" err="1">
                <a:solidFill>
                  <a:srgbClr val="191919"/>
                </a:solidFill>
                <a:latin typeface="Times New Roman" panose="02020603050405020304" pitchFamily="18" charset="0"/>
                <a:cs typeface="Times New Roman" panose="02020603050405020304" pitchFamily="18" charset="0"/>
              </a:rPr>
              <a:t>Tờ</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khai</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hải</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quan</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cần</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lưu</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phải</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là</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tờ</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khai</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thông</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quan</a:t>
            </a:r>
            <a:r>
              <a:rPr lang="en-US" sz="3200" dirty="0">
                <a:solidFill>
                  <a:srgbClr val="191919"/>
                </a:solidFill>
                <a:latin typeface="Times New Roman" panose="02020603050405020304" pitchFamily="18" charset="0"/>
                <a:cs typeface="Times New Roman" panose="02020603050405020304" pitchFamily="18" charset="0"/>
              </a:rPr>
              <a:t> </a:t>
            </a:r>
            <a:r>
              <a:rPr lang="en-US" sz="3200" i="1" dirty="0">
                <a:solidFill>
                  <a:srgbClr val="191919"/>
                </a:solidFill>
                <a:latin typeface="Times New Roman" panose="02020603050405020304" pitchFamily="18" charset="0"/>
                <a:cs typeface="Times New Roman" panose="02020603050405020304" pitchFamily="18" charset="0"/>
              </a:rPr>
              <a:t>(</a:t>
            </a:r>
            <a:r>
              <a:rPr lang="en-US" sz="3200" i="1" dirty="0" err="1">
                <a:solidFill>
                  <a:srgbClr val="191919"/>
                </a:solidFill>
                <a:latin typeface="Times New Roman" panose="02020603050405020304" pitchFamily="18" charset="0"/>
                <a:cs typeface="Times New Roman" panose="02020603050405020304" pitchFamily="18" charset="0"/>
              </a:rPr>
              <a:t>có</a:t>
            </a:r>
            <a:r>
              <a:rPr lang="en-US" sz="3200" i="1" dirty="0">
                <a:solidFill>
                  <a:srgbClr val="191919"/>
                </a:solidFill>
                <a:latin typeface="Times New Roman" panose="02020603050405020304" pitchFamily="18" charset="0"/>
                <a:cs typeface="Times New Roman" panose="02020603050405020304" pitchFamily="18" charset="0"/>
              </a:rPr>
              <a:t> </a:t>
            </a:r>
            <a:r>
              <a:rPr lang="en-US" sz="3200" i="1" dirty="0" err="1">
                <a:solidFill>
                  <a:srgbClr val="191919"/>
                </a:solidFill>
                <a:latin typeface="Times New Roman" panose="02020603050405020304" pitchFamily="18" charset="0"/>
                <a:cs typeface="Times New Roman" panose="02020603050405020304" pitchFamily="18" charset="0"/>
              </a:rPr>
              <a:t>xác</a:t>
            </a:r>
            <a:r>
              <a:rPr lang="en-US" sz="3200" i="1" dirty="0">
                <a:solidFill>
                  <a:srgbClr val="191919"/>
                </a:solidFill>
                <a:latin typeface="Times New Roman" panose="02020603050405020304" pitchFamily="18" charset="0"/>
                <a:cs typeface="Times New Roman" panose="02020603050405020304" pitchFamily="18" charset="0"/>
              </a:rPr>
              <a:t> </a:t>
            </a:r>
            <a:r>
              <a:rPr lang="en-US" sz="3200" i="1" dirty="0" err="1">
                <a:solidFill>
                  <a:srgbClr val="191919"/>
                </a:solidFill>
                <a:latin typeface="Times New Roman" panose="02020603050405020304" pitchFamily="18" charset="0"/>
                <a:cs typeface="Times New Roman" panose="02020603050405020304" pitchFamily="18" charset="0"/>
              </a:rPr>
              <a:t>nhận</a:t>
            </a:r>
            <a:r>
              <a:rPr lang="en-US" sz="3200" i="1" dirty="0">
                <a:solidFill>
                  <a:srgbClr val="191919"/>
                </a:solidFill>
                <a:latin typeface="Times New Roman" panose="02020603050405020304" pitchFamily="18" charset="0"/>
                <a:cs typeface="Times New Roman" panose="02020603050405020304" pitchFamily="18" charset="0"/>
              </a:rPr>
              <a:t> </a:t>
            </a:r>
            <a:r>
              <a:rPr lang="en-US" sz="3200" i="1" dirty="0" err="1">
                <a:solidFill>
                  <a:srgbClr val="191919"/>
                </a:solidFill>
                <a:latin typeface="Times New Roman" panose="02020603050405020304" pitchFamily="18" charset="0"/>
                <a:cs typeface="Times New Roman" panose="02020603050405020304" pitchFamily="18" charset="0"/>
              </a:rPr>
              <a:t>của</a:t>
            </a:r>
            <a:r>
              <a:rPr lang="en-US" sz="3200" i="1" dirty="0">
                <a:solidFill>
                  <a:srgbClr val="191919"/>
                </a:solidFill>
                <a:latin typeface="Times New Roman" panose="02020603050405020304" pitchFamily="18" charset="0"/>
                <a:cs typeface="Times New Roman" panose="02020603050405020304" pitchFamily="18" charset="0"/>
              </a:rPr>
              <a:t> </a:t>
            </a:r>
            <a:r>
              <a:rPr lang="en-US" sz="3200" i="1" dirty="0" err="1">
                <a:solidFill>
                  <a:srgbClr val="191919"/>
                </a:solidFill>
                <a:latin typeface="Times New Roman" panose="02020603050405020304" pitchFamily="18" charset="0"/>
                <a:cs typeface="Times New Roman" panose="02020603050405020304" pitchFamily="18" charset="0"/>
              </a:rPr>
              <a:t>bên</a:t>
            </a:r>
            <a:r>
              <a:rPr lang="en-US" sz="3200" i="1" dirty="0">
                <a:solidFill>
                  <a:srgbClr val="191919"/>
                </a:solidFill>
                <a:latin typeface="Times New Roman" panose="02020603050405020304" pitchFamily="18" charset="0"/>
                <a:cs typeface="Times New Roman" panose="02020603050405020304" pitchFamily="18" charset="0"/>
              </a:rPr>
              <a:t> </a:t>
            </a:r>
            <a:r>
              <a:rPr lang="en-US" sz="3200" i="1" dirty="0" err="1">
                <a:solidFill>
                  <a:srgbClr val="191919"/>
                </a:solidFill>
                <a:latin typeface="Times New Roman" panose="02020603050405020304" pitchFamily="18" charset="0"/>
                <a:cs typeface="Times New Roman" panose="02020603050405020304" pitchFamily="18" charset="0"/>
              </a:rPr>
              <a:t>Hải</a:t>
            </a:r>
            <a:r>
              <a:rPr lang="en-US" sz="3200" i="1" dirty="0">
                <a:solidFill>
                  <a:srgbClr val="191919"/>
                </a:solidFill>
                <a:latin typeface="Times New Roman" panose="02020603050405020304" pitchFamily="18" charset="0"/>
                <a:cs typeface="Times New Roman" panose="02020603050405020304" pitchFamily="18" charset="0"/>
              </a:rPr>
              <a:t> </a:t>
            </a:r>
            <a:r>
              <a:rPr lang="en-US" sz="3200" i="1" dirty="0" err="1">
                <a:solidFill>
                  <a:srgbClr val="191919"/>
                </a:solidFill>
                <a:latin typeface="Times New Roman" panose="02020603050405020304" pitchFamily="18" charset="0"/>
                <a:cs typeface="Times New Roman" panose="02020603050405020304" pitchFamily="18" charset="0"/>
              </a:rPr>
              <a:t>quan</a:t>
            </a:r>
            <a:r>
              <a:rPr lang="en-US" sz="3200" i="1" dirty="0">
                <a:solidFill>
                  <a:srgbClr val="191919"/>
                </a:solidFill>
                <a:latin typeface="Times New Roman" panose="02020603050405020304" pitchFamily="18" charset="0"/>
                <a:cs typeface="Times New Roman" panose="02020603050405020304" pitchFamily="18" charset="0"/>
              </a:rPr>
              <a:t>)</a:t>
            </a:r>
          </a:p>
          <a:p>
            <a:pPr algn="just">
              <a:defRPr/>
            </a:pPr>
            <a:endParaRPr lang="en-US" sz="3200" i="1" dirty="0">
              <a:solidFill>
                <a:srgbClr val="191919"/>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q"/>
              <a:defRPr/>
            </a:pPr>
            <a:r>
              <a:rPr lang="en-US" sz="3200" dirty="0" err="1">
                <a:solidFill>
                  <a:srgbClr val="191919"/>
                </a:solidFill>
                <a:latin typeface="Times New Roman" panose="02020603050405020304" pitchFamily="18" charset="0"/>
                <a:cs typeface="Times New Roman" panose="02020603050405020304" pitchFamily="18" charset="0"/>
              </a:rPr>
              <a:t>Tỷ</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giá</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tính</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các</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loại</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thuế</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thuế</a:t>
            </a:r>
            <a:r>
              <a:rPr lang="en-US" sz="3200" dirty="0">
                <a:solidFill>
                  <a:srgbClr val="191919"/>
                </a:solidFill>
                <a:latin typeface="Times New Roman" panose="02020603050405020304" pitchFamily="18" charset="0"/>
                <a:cs typeface="Times New Roman" panose="02020603050405020304" pitchFamily="18" charset="0"/>
              </a:rPr>
              <a:t> XK, NK, TTĐB, GTGT) </a:t>
            </a:r>
            <a:r>
              <a:rPr lang="en-US" sz="3200" dirty="0" err="1">
                <a:solidFill>
                  <a:srgbClr val="191919"/>
                </a:solidFill>
                <a:latin typeface="Times New Roman" panose="02020603050405020304" pitchFamily="18" charset="0"/>
                <a:cs typeface="Times New Roman" panose="02020603050405020304" pitchFamily="18" charset="0"/>
              </a:rPr>
              <a:t>phải</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lấy</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theo</a:t>
            </a:r>
            <a:r>
              <a:rPr lang="en-US" sz="3200" dirty="0">
                <a:solidFill>
                  <a:srgbClr val="191919"/>
                </a:solidFill>
                <a:latin typeface="Times New Roman" panose="02020603050405020304" pitchFamily="18" charset="0"/>
                <a:cs typeface="Times New Roman" panose="02020603050405020304" pitchFamily="18" charset="0"/>
              </a:rPr>
              <a:t> </a:t>
            </a:r>
            <a:r>
              <a:rPr lang="en-US" sz="3200" b="1" dirty="0" err="1">
                <a:solidFill>
                  <a:srgbClr val="FF0080"/>
                </a:solidFill>
                <a:latin typeface="Times New Roman" panose="02020603050405020304" pitchFamily="18" charset="0"/>
                <a:cs typeface="Times New Roman" panose="02020603050405020304" pitchFamily="18" charset="0"/>
              </a:rPr>
              <a:t>tỷ</a:t>
            </a:r>
            <a:r>
              <a:rPr lang="en-US" sz="3200" b="1" dirty="0">
                <a:solidFill>
                  <a:srgbClr val="FF0080"/>
                </a:solidFill>
                <a:latin typeface="Times New Roman" panose="02020603050405020304" pitchFamily="18" charset="0"/>
                <a:cs typeface="Times New Roman" panose="02020603050405020304" pitchFamily="18" charset="0"/>
              </a:rPr>
              <a:t> </a:t>
            </a:r>
            <a:r>
              <a:rPr lang="en-US" sz="3200" b="1" dirty="0" err="1">
                <a:solidFill>
                  <a:srgbClr val="FF0080"/>
                </a:solidFill>
                <a:latin typeface="Times New Roman" panose="02020603050405020304" pitchFamily="18" charset="0"/>
                <a:cs typeface="Times New Roman" panose="02020603050405020304" pitchFamily="18" charset="0"/>
              </a:rPr>
              <a:t>giá</a:t>
            </a:r>
            <a:r>
              <a:rPr lang="en-US" sz="3200" b="1" dirty="0">
                <a:solidFill>
                  <a:srgbClr val="FF0080"/>
                </a:solidFill>
                <a:latin typeface="Times New Roman" panose="02020603050405020304" pitchFamily="18" charset="0"/>
                <a:cs typeface="Times New Roman" panose="02020603050405020304" pitchFamily="18" charset="0"/>
              </a:rPr>
              <a:t> </a:t>
            </a:r>
            <a:r>
              <a:rPr lang="en-US" sz="3200" b="1" dirty="0" err="1">
                <a:solidFill>
                  <a:srgbClr val="FF0080"/>
                </a:solidFill>
                <a:latin typeface="Times New Roman" panose="02020603050405020304" pitchFamily="18" charset="0"/>
                <a:cs typeface="Times New Roman" panose="02020603050405020304" pitchFamily="18" charset="0"/>
              </a:rPr>
              <a:t>của</a:t>
            </a:r>
            <a:r>
              <a:rPr lang="en-US" sz="3200" b="1" dirty="0">
                <a:solidFill>
                  <a:srgbClr val="FF0080"/>
                </a:solidFill>
                <a:latin typeface="Times New Roman" panose="02020603050405020304" pitchFamily="18" charset="0"/>
                <a:cs typeface="Times New Roman" panose="02020603050405020304" pitchFamily="18" charset="0"/>
              </a:rPr>
              <a:t> </a:t>
            </a:r>
            <a:r>
              <a:rPr lang="en-US" sz="3200" b="1" dirty="0" err="1">
                <a:solidFill>
                  <a:srgbClr val="FF0080"/>
                </a:solidFill>
                <a:latin typeface="Times New Roman" panose="02020603050405020304" pitchFamily="18" charset="0"/>
                <a:cs typeface="Times New Roman" panose="02020603050405020304" pitchFamily="18" charset="0"/>
              </a:rPr>
              <a:t>Hải</a:t>
            </a:r>
            <a:r>
              <a:rPr lang="en-US" sz="3200" b="1" dirty="0">
                <a:solidFill>
                  <a:srgbClr val="FF0080"/>
                </a:solidFill>
                <a:latin typeface="Times New Roman" panose="02020603050405020304" pitchFamily="18" charset="0"/>
                <a:cs typeface="Times New Roman" panose="02020603050405020304" pitchFamily="18" charset="0"/>
              </a:rPr>
              <a:t> </a:t>
            </a:r>
            <a:r>
              <a:rPr lang="en-US" sz="3200" b="1" dirty="0" err="1">
                <a:solidFill>
                  <a:srgbClr val="FF0080"/>
                </a:solidFill>
                <a:latin typeface="Times New Roman" panose="02020603050405020304" pitchFamily="18" charset="0"/>
                <a:cs typeface="Times New Roman" panose="02020603050405020304" pitchFamily="18" charset="0"/>
              </a:rPr>
              <a:t>quan</a:t>
            </a:r>
            <a:r>
              <a:rPr lang="en-US" sz="3200" dirty="0">
                <a:solidFill>
                  <a:srgbClr val="191919"/>
                </a:solidFill>
                <a:latin typeface="Times New Roman" panose="02020603050405020304" pitchFamily="18" charset="0"/>
                <a:cs typeface="Times New Roman" panose="02020603050405020304" pitchFamily="18" charset="0"/>
              </a:rPr>
              <a:t> </a:t>
            </a:r>
            <a:r>
              <a:rPr lang="en-US" sz="3200" i="1" dirty="0">
                <a:solidFill>
                  <a:srgbClr val="191919"/>
                </a:solidFill>
                <a:latin typeface="Times New Roman" panose="02020603050405020304" pitchFamily="18" charset="0"/>
                <a:cs typeface="Times New Roman" panose="02020603050405020304" pitchFamily="18" charset="0"/>
              </a:rPr>
              <a:t>(</a:t>
            </a:r>
            <a:r>
              <a:rPr lang="en-US" sz="3200" i="1" dirty="0" err="1">
                <a:solidFill>
                  <a:srgbClr val="191919"/>
                </a:solidFill>
                <a:latin typeface="Times New Roman" panose="02020603050405020304" pitchFamily="18" charset="0"/>
                <a:cs typeface="Times New Roman" panose="02020603050405020304" pitchFamily="18" charset="0"/>
              </a:rPr>
              <a:t>căn</a:t>
            </a:r>
            <a:r>
              <a:rPr lang="en-US" sz="3200" i="1" dirty="0">
                <a:solidFill>
                  <a:srgbClr val="191919"/>
                </a:solidFill>
                <a:latin typeface="Times New Roman" panose="02020603050405020304" pitchFamily="18" charset="0"/>
                <a:cs typeface="Times New Roman" panose="02020603050405020304" pitchFamily="18" charset="0"/>
              </a:rPr>
              <a:t> </a:t>
            </a:r>
            <a:r>
              <a:rPr lang="en-US" sz="3200" i="1" dirty="0" err="1">
                <a:solidFill>
                  <a:srgbClr val="191919"/>
                </a:solidFill>
                <a:latin typeface="Times New Roman" panose="02020603050405020304" pitchFamily="18" charset="0"/>
                <a:cs typeface="Times New Roman" panose="02020603050405020304" pitchFamily="18" charset="0"/>
              </a:rPr>
              <a:t>cứ</a:t>
            </a:r>
            <a:r>
              <a:rPr lang="en-US" sz="3200" i="1" dirty="0">
                <a:solidFill>
                  <a:srgbClr val="191919"/>
                </a:solidFill>
                <a:latin typeface="Times New Roman" panose="02020603050405020304" pitchFamily="18" charset="0"/>
                <a:cs typeface="Times New Roman" panose="02020603050405020304" pitchFamily="18" charset="0"/>
              </a:rPr>
              <a:t> </a:t>
            </a:r>
            <a:r>
              <a:rPr lang="en-US" sz="3200" i="1" dirty="0" err="1">
                <a:solidFill>
                  <a:srgbClr val="191919"/>
                </a:solidFill>
                <a:latin typeface="Times New Roman" panose="02020603050405020304" pitchFamily="18" charset="0"/>
                <a:cs typeface="Times New Roman" panose="02020603050405020304" pitchFamily="18" charset="0"/>
              </a:rPr>
              <a:t>vào</a:t>
            </a:r>
            <a:r>
              <a:rPr lang="en-US" sz="3200" i="1" dirty="0">
                <a:solidFill>
                  <a:srgbClr val="191919"/>
                </a:solidFill>
                <a:latin typeface="Times New Roman" panose="02020603050405020304" pitchFamily="18" charset="0"/>
                <a:cs typeface="Times New Roman" panose="02020603050405020304" pitchFamily="18" charset="0"/>
              </a:rPr>
              <a:t> </a:t>
            </a:r>
            <a:r>
              <a:rPr lang="en-US" sz="3200" i="1" dirty="0" err="1">
                <a:solidFill>
                  <a:srgbClr val="191919"/>
                </a:solidFill>
                <a:latin typeface="Times New Roman" panose="02020603050405020304" pitchFamily="18" charset="0"/>
                <a:cs typeface="Times New Roman" panose="02020603050405020304" pitchFamily="18" charset="0"/>
              </a:rPr>
              <a:t>số</a:t>
            </a:r>
            <a:r>
              <a:rPr lang="en-US" sz="3200" i="1" dirty="0">
                <a:solidFill>
                  <a:srgbClr val="191919"/>
                </a:solidFill>
                <a:latin typeface="Times New Roman" panose="02020603050405020304" pitchFamily="18" charset="0"/>
                <a:cs typeface="Times New Roman" panose="02020603050405020304" pitchFamily="18" charset="0"/>
              </a:rPr>
              <a:t> </a:t>
            </a:r>
            <a:r>
              <a:rPr lang="en-US" sz="3200" i="1" dirty="0" err="1">
                <a:solidFill>
                  <a:srgbClr val="191919"/>
                </a:solidFill>
                <a:latin typeface="Times New Roman" panose="02020603050405020304" pitchFamily="18" charset="0"/>
                <a:cs typeface="Times New Roman" panose="02020603050405020304" pitchFamily="18" charset="0"/>
              </a:rPr>
              <a:t>thuế</a:t>
            </a:r>
            <a:r>
              <a:rPr lang="en-US" sz="3200" i="1" dirty="0">
                <a:solidFill>
                  <a:srgbClr val="191919"/>
                </a:solidFill>
                <a:latin typeface="Times New Roman" panose="02020603050405020304" pitchFamily="18" charset="0"/>
                <a:cs typeface="Times New Roman" panose="02020603050405020304" pitchFamily="18" charset="0"/>
              </a:rPr>
              <a:t> </a:t>
            </a:r>
            <a:r>
              <a:rPr lang="en-US" sz="3200" i="1" dirty="0" err="1">
                <a:solidFill>
                  <a:srgbClr val="191919"/>
                </a:solidFill>
                <a:latin typeface="Times New Roman" panose="02020603050405020304" pitchFamily="18" charset="0"/>
                <a:cs typeface="Times New Roman" panose="02020603050405020304" pitchFamily="18" charset="0"/>
              </a:rPr>
              <a:t>trên</a:t>
            </a:r>
            <a:r>
              <a:rPr lang="en-US" sz="3200" i="1" dirty="0">
                <a:solidFill>
                  <a:srgbClr val="191919"/>
                </a:solidFill>
                <a:latin typeface="Times New Roman" panose="02020603050405020304" pitchFamily="18" charset="0"/>
                <a:cs typeface="Times New Roman" panose="02020603050405020304" pitchFamily="18" charset="0"/>
              </a:rPr>
              <a:t> </a:t>
            </a:r>
            <a:r>
              <a:rPr lang="en-US" sz="3200" i="1" dirty="0" err="1">
                <a:solidFill>
                  <a:srgbClr val="191919"/>
                </a:solidFill>
                <a:latin typeface="Times New Roman" panose="02020603050405020304" pitchFamily="18" charset="0"/>
                <a:cs typeface="Times New Roman" panose="02020603050405020304" pitchFamily="18" charset="0"/>
              </a:rPr>
              <a:t>tờ</a:t>
            </a:r>
            <a:r>
              <a:rPr lang="en-US" sz="3200" i="1" dirty="0">
                <a:solidFill>
                  <a:srgbClr val="191919"/>
                </a:solidFill>
                <a:latin typeface="Times New Roman" panose="02020603050405020304" pitchFamily="18" charset="0"/>
                <a:cs typeface="Times New Roman" panose="02020603050405020304" pitchFamily="18" charset="0"/>
              </a:rPr>
              <a:t> </a:t>
            </a:r>
            <a:r>
              <a:rPr lang="en-US" sz="3200" i="1" dirty="0" err="1">
                <a:solidFill>
                  <a:srgbClr val="191919"/>
                </a:solidFill>
                <a:latin typeface="Times New Roman" panose="02020603050405020304" pitchFamily="18" charset="0"/>
                <a:cs typeface="Times New Roman" panose="02020603050405020304" pitchFamily="18" charset="0"/>
              </a:rPr>
              <a:t>khai</a:t>
            </a:r>
            <a:r>
              <a:rPr lang="en-US" sz="3200" i="1" dirty="0">
                <a:solidFill>
                  <a:srgbClr val="191919"/>
                </a:solidFill>
                <a:latin typeface="Times New Roman" panose="02020603050405020304" pitchFamily="18" charset="0"/>
                <a:cs typeface="Times New Roman" panose="02020603050405020304" pitchFamily="18" charset="0"/>
              </a:rPr>
              <a:t> </a:t>
            </a:r>
            <a:r>
              <a:rPr lang="en-US" sz="3200" i="1" dirty="0" err="1">
                <a:solidFill>
                  <a:srgbClr val="191919"/>
                </a:solidFill>
                <a:latin typeface="Times New Roman" panose="02020603050405020304" pitchFamily="18" charset="0"/>
                <a:cs typeface="Times New Roman" panose="02020603050405020304" pitchFamily="18" charset="0"/>
              </a:rPr>
              <a:t>để</a:t>
            </a:r>
            <a:r>
              <a:rPr lang="en-US" sz="3200" i="1" dirty="0">
                <a:solidFill>
                  <a:srgbClr val="191919"/>
                </a:solidFill>
                <a:latin typeface="Times New Roman" panose="02020603050405020304" pitchFamily="18" charset="0"/>
                <a:cs typeface="Times New Roman" panose="02020603050405020304" pitchFamily="18" charset="0"/>
              </a:rPr>
              <a:t> </a:t>
            </a:r>
            <a:r>
              <a:rPr lang="en-US" sz="3200" i="1" dirty="0" err="1">
                <a:solidFill>
                  <a:srgbClr val="191919"/>
                </a:solidFill>
                <a:latin typeface="Times New Roman" panose="02020603050405020304" pitchFamily="18" charset="0"/>
                <a:cs typeface="Times New Roman" panose="02020603050405020304" pitchFamily="18" charset="0"/>
              </a:rPr>
              <a:t>hạch</a:t>
            </a:r>
            <a:r>
              <a:rPr lang="en-US" sz="3200" i="1" dirty="0">
                <a:solidFill>
                  <a:srgbClr val="191919"/>
                </a:solidFill>
                <a:latin typeface="Times New Roman" panose="02020603050405020304" pitchFamily="18" charset="0"/>
                <a:cs typeface="Times New Roman" panose="02020603050405020304" pitchFamily="18" charset="0"/>
              </a:rPr>
              <a:t> </a:t>
            </a:r>
            <a:r>
              <a:rPr lang="en-US" sz="3200" i="1" dirty="0" err="1">
                <a:solidFill>
                  <a:srgbClr val="191919"/>
                </a:solidFill>
                <a:latin typeface="Times New Roman" panose="02020603050405020304" pitchFamily="18" charset="0"/>
                <a:cs typeface="Times New Roman" panose="02020603050405020304" pitchFamily="18" charset="0"/>
              </a:rPr>
              <a:t>toán</a:t>
            </a:r>
            <a:r>
              <a:rPr lang="en-US" sz="3200" i="1" dirty="0">
                <a:solidFill>
                  <a:srgbClr val="191919"/>
                </a:solidFill>
                <a:latin typeface="Times New Roman" panose="02020603050405020304" pitchFamily="18" charset="0"/>
                <a:cs typeface="Times New Roman" panose="02020603050405020304" pitchFamily="18" charset="0"/>
              </a:rPr>
              <a:t>).</a:t>
            </a:r>
          </a:p>
        </p:txBody>
      </p:sp>
      <p:sp>
        <p:nvSpPr>
          <p:cNvPr id="104451" name="Rectangle 5"/>
          <p:cNvSpPr>
            <a:spLocks noChangeArrowheads="1"/>
          </p:cNvSpPr>
          <p:nvPr/>
        </p:nvSpPr>
        <p:spPr bwMode="auto">
          <a:xfrm>
            <a:off x="2063751" y="1190625"/>
            <a:ext cx="83851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2800" b="1">
                <a:solidFill>
                  <a:srgbClr val="FF0000"/>
                </a:solidFill>
                <a:latin typeface="Times New Roman" panose="02020603050405020304" pitchFamily="18" charset="0"/>
                <a:cs typeface="Times New Roman" panose="02020603050405020304" pitchFamily="18" charset="0"/>
              </a:rPr>
              <a:t>NGUYÊN TẮC KT XUẤT, NHẬP KHẨU CẦN NHỚ</a:t>
            </a:r>
          </a:p>
        </p:txBody>
      </p:sp>
    </p:spTree>
    <p:extLst>
      <p:ext uri="{BB962C8B-B14F-4D97-AF65-F5344CB8AC3E}">
        <p14:creationId xmlns:p14="http://schemas.microsoft.com/office/powerpoint/2010/main" val="350347293"/>
      </p:ext>
    </p:extLst>
  </p:cSld>
  <p:clrMapOvr>
    <a:masterClrMapping/>
  </p:clrMapOvr>
  <p:transition spd="slow">
    <p:cove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063750" y="1916113"/>
            <a:ext cx="8262938" cy="4032250"/>
          </a:xfrm>
          <a:prstGeom prst="rect">
            <a:avLst/>
          </a:prstGeom>
        </p:spPr>
        <p:style>
          <a:lnRef idx="2">
            <a:schemeClr val="dk1"/>
          </a:lnRef>
          <a:fillRef idx="1">
            <a:schemeClr val="lt1"/>
          </a:fillRef>
          <a:effectRef idx="0">
            <a:schemeClr val="dk1"/>
          </a:effectRef>
          <a:fontRef idx="minor">
            <a:schemeClr val="dk1"/>
          </a:fontRef>
        </p:style>
        <p:txBody>
          <a:bodyPr>
            <a:spAutoFit/>
          </a:bodyPr>
          <a:lstStyle/>
          <a:p>
            <a:pPr marL="342900" indent="-342900" algn="just">
              <a:buFont typeface="Wingdings" panose="05000000000000000000" pitchFamily="2" charset="2"/>
              <a:buChar char="q"/>
              <a:defRPr/>
            </a:pPr>
            <a:r>
              <a:rPr lang="en-US" sz="3200" dirty="0" err="1">
                <a:solidFill>
                  <a:srgbClr val="191919"/>
                </a:solidFill>
                <a:latin typeface="Times New Roman" panose="02020603050405020304" pitchFamily="18" charset="0"/>
                <a:cs typeface="Times New Roman" panose="02020603050405020304" pitchFamily="18" charset="0"/>
              </a:rPr>
              <a:t>Đối</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với</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bên</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nhận</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ủy</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thác</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nhập</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xuất</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khẩu</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không</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phản</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ánh</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giá</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trị</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hàng</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nhận</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ủy</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thác</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trên</a:t>
            </a:r>
            <a:r>
              <a:rPr lang="en-US" sz="3200" dirty="0">
                <a:solidFill>
                  <a:srgbClr val="191919"/>
                </a:solidFill>
                <a:latin typeface="Times New Roman" panose="02020603050405020304" pitchFamily="18" charset="0"/>
                <a:cs typeface="Times New Roman" panose="02020603050405020304" pitchFamily="18" charset="0"/>
              </a:rPr>
              <a:t> BCĐKT, </a:t>
            </a:r>
            <a:r>
              <a:rPr lang="en-US" sz="3200" dirty="0" err="1">
                <a:solidFill>
                  <a:srgbClr val="191919"/>
                </a:solidFill>
                <a:latin typeface="Times New Roman" panose="02020603050405020304" pitchFamily="18" charset="0"/>
                <a:cs typeface="Times New Roman" panose="02020603050405020304" pitchFamily="18" charset="0"/>
              </a:rPr>
              <a:t>chỉ</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thực</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hiện</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thuyết</a:t>
            </a:r>
            <a:r>
              <a:rPr lang="en-US" sz="3200" dirty="0">
                <a:solidFill>
                  <a:srgbClr val="191919"/>
                </a:solidFill>
                <a:latin typeface="Times New Roman" panose="02020603050405020304" pitchFamily="18" charset="0"/>
                <a:cs typeface="Times New Roman" panose="02020603050405020304" pitchFamily="18" charset="0"/>
              </a:rPr>
              <a:t> minh BCTC. </a:t>
            </a:r>
          </a:p>
          <a:p>
            <a:pPr marL="342900" indent="-342900" algn="just">
              <a:buFont typeface="Wingdings" panose="05000000000000000000" pitchFamily="2" charset="2"/>
              <a:buChar char="q"/>
              <a:defRPr/>
            </a:pPr>
            <a:r>
              <a:rPr lang="en-US" sz="3200" dirty="0">
                <a:solidFill>
                  <a:srgbClr val="191919"/>
                </a:solidFill>
                <a:latin typeface="Times New Roman" panose="02020603050405020304" pitchFamily="18" charset="0"/>
                <a:cs typeface="Times New Roman" panose="02020603050405020304" pitchFamily="18" charset="0"/>
              </a:rPr>
              <a:t>TK 333: </a:t>
            </a:r>
            <a:r>
              <a:rPr lang="en-US" sz="3200" dirty="0" err="1">
                <a:solidFill>
                  <a:srgbClr val="191919"/>
                </a:solidFill>
                <a:latin typeface="Times New Roman" panose="02020603050405020304" pitchFamily="18" charset="0"/>
                <a:cs typeface="Times New Roman" panose="02020603050405020304" pitchFamily="18" charset="0"/>
              </a:rPr>
              <a:t>nghĩa</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vụ</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hạch</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toán</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là</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của</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bên</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giao</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không</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áp</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dụng</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cho</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bên</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nhận</a:t>
            </a:r>
            <a:r>
              <a:rPr lang="en-US" sz="3200" dirty="0">
                <a:solidFill>
                  <a:srgbClr val="191919"/>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q"/>
              <a:defRPr/>
            </a:pPr>
            <a:r>
              <a:rPr lang="en-US" sz="3200" dirty="0" err="1">
                <a:solidFill>
                  <a:srgbClr val="191919"/>
                </a:solidFill>
                <a:latin typeface="Times New Roman" panose="02020603050405020304" pitchFamily="18" charset="0"/>
                <a:cs typeface="Times New Roman" panose="02020603050405020304" pitchFamily="18" charset="0"/>
              </a:rPr>
              <a:t>Khi</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xuất</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khẩu</a:t>
            </a:r>
            <a:r>
              <a:rPr lang="en-US" sz="3200" dirty="0">
                <a:solidFill>
                  <a:srgbClr val="191919"/>
                </a:solidFill>
                <a:latin typeface="Times New Roman" panose="02020603050405020304" pitchFamily="18" charset="0"/>
                <a:cs typeface="Times New Roman" panose="02020603050405020304" pitchFamily="18" charset="0"/>
              </a:rPr>
              <a:t> </a:t>
            </a:r>
            <a:r>
              <a:rPr lang="en-US" sz="3200" b="1" dirty="0" err="1">
                <a:solidFill>
                  <a:srgbClr val="191919"/>
                </a:solidFill>
                <a:latin typeface="Times New Roman" panose="02020603050405020304" pitchFamily="18" charset="0"/>
                <a:cs typeface="Times New Roman" panose="02020603050405020304" pitchFamily="18" charset="0"/>
              </a:rPr>
              <a:t>bắt</a:t>
            </a:r>
            <a:r>
              <a:rPr lang="en-US" sz="3200" b="1" dirty="0">
                <a:solidFill>
                  <a:srgbClr val="191919"/>
                </a:solidFill>
                <a:latin typeface="Times New Roman" panose="02020603050405020304" pitchFamily="18" charset="0"/>
                <a:cs typeface="Times New Roman" panose="02020603050405020304" pitchFamily="18" charset="0"/>
              </a:rPr>
              <a:t> </a:t>
            </a:r>
            <a:r>
              <a:rPr lang="en-US" sz="3200" b="1" dirty="0" err="1">
                <a:solidFill>
                  <a:srgbClr val="191919"/>
                </a:solidFill>
                <a:latin typeface="Times New Roman" panose="02020603050405020304" pitchFamily="18" charset="0"/>
                <a:cs typeface="Times New Roman" panose="02020603050405020304" pitchFamily="18" charset="0"/>
              </a:rPr>
              <a:t>buộc</a:t>
            </a:r>
            <a:r>
              <a:rPr lang="en-US" sz="3200" b="1" dirty="0">
                <a:solidFill>
                  <a:srgbClr val="191919"/>
                </a:solidFill>
                <a:latin typeface="Times New Roman" panose="02020603050405020304" pitchFamily="18" charset="0"/>
                <a:cs typeface="Times New Roman" panose="02020603050405020304" pitchFamily="18" charset="0"/>
              </a:rPr>
              <a:t> </a:t>
            </a:r>
            <a:r>
              <a:rPr lang="en-US" sz="3200" b="1" dirty="0" err="1">
                <a:solidFill>
                  <a:srgbClr val="191919"/>
                </a:solidFill>
                <a:latin typeface="Times New Roman" panose="02020603050405020304" pitchFamily="18" charset="0"/>
                <a:cs typeface="Times New Roman" panose="02020603050405020304" pitchFamily="18" charset="0"/>
              </a:rPr>
              <a:t>phải</a:t>
            </a:r>
            <a:r>
              <a:rPr lang="en-US" sz="3200" b="1" dirty="0">
                <a:solidFill>
                  <a:srgbClr val="191919"/>
                </a:solidFill>
                <a:latin typeface="Times New Roman" panose="02020603050405020304" pitchFamily="18" charset="0"/>
                <a:cs typeface="Times New Roman" panose="02020603050405020304" pitchFamily="18" charset="0"/>
              </a:rPr>
              <a:t> </a:t>
            </a:r>
            <a:r>
              <a:rPr lang="en-US" sz="3200" b="1" dirty="0" err="1">
                <a:solidFill>
                  <a:srgbClr val="191919"/>
                </a:solidFill>
                <a:latin typeface="Times New Roman" panose="02020603050405020304" pitchFamily="18" charset="0"/>
                <a:cs typeface="Times New Roman" panose="02020603050405020304" pitchFamily="18" charset="0"/>
              </a:rPr>
              <a:t>xuất</a:t>
            </a:r>
            <a:r>
              <a:rPr lang="en-US" sz="3200" b="1" dirty="0">
                <a:solidFill>
                  <a:srgbClr val="191919"/>
                </a:solidFill>
                <a:latin typeface="Times New Roman" panose="02020603050405020304" pitchFamily="18" charset="0"/>
                <a:cs typeface="Times New Roman" panose="02020603050405020304" pitchFamily="18" charset="0"/>
              </a:rPr>
              <a:t> </a:t>
            </a:r>
            <a:r>
              <a:rPr lang="en-US" sz="3200" b="1" dirty="0" err="1">
                <a:solidFill>
                  <a:srgbClr val="191919"/>
                </a:solidFill>
                <a:latin typeface="Times New Roman" panose="02020603050405020304" pitchFamily="18" charset="0"/>
                <a:cs typeface="Times New Roman" panose="02020603050405020304" pitchFamily="18" charset="0"/>
              </a:rPr>
              <a:t>hóa</a:t>
            </a:r>
            <a:r>
              <a:rPr lang="en-US" sz="3200" b="1" dirty="0">
                <a:solidFill>
                  <a:srgbClr val="191919"/>
                </a:solidFill>
                <a:latin typeface="Times New Roman" panose="02020603050405020304" pitchFamily="18" charset="0"/>
                <a:cs typeface="Times New Roman" panose="02020603050405020304" pitchFamily="18" charset="0"/>
              </a:rPr>
              <a:t> </a:t>
            </a:r>
            <a:r>
              <a:rPr lang="en-US" sz="3200" b="1" dirty="0" err="1">
                <a:solidFill>
                  <a:srgbClr val="191919"/>
                </a:solidFill>
                <a:latin typeface="Times New Roman" panose="02020603050405020304" pitchFamily="18" charset="0"/>
                <a:cs typeface="Times New Roman" panose="02020603050405020304" pitchFamily="18" charset="0"/>
              </a:rPr>
              <a:t>đơn</a:t>
            </a:r>
            <a:r>
              <a:rPr lang="en-US" sz="3200" b="1" dirty="0">
                <a:solidFill>
                  <a:srgbClr val="191919"/>
                </a:solidFill>
                <a:latin typeface="Times New Roman" panose="02020603050405020304" pitchFamily="18" charset="0"/>
                <a:cs typeface="Times New Roman" panose="02020603050405020304" pitchFamily="18" charset="0"/>
              </a:rPr>
              <a:t> GTGT</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thời</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điểm</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xuất</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hóa</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đơn</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là</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thời</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điểm</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hoàn</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thành</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thủ</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tục</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hải</a:t>
            </a:r>
            <a:r>
              <a:rPr lang="en-US" sz="3200" dirty="0">
                <a:solidFill>
                  <a:srgbClr val="191919"/>
                </a:solidFill>
                <a:latin typeface="Times New Roman" panose="02020603050405020304" pitchFamily="18" charset="0"/>
                <a:cs typeface="Times New Roman" panose="02020603050405020304" pitchFamily="18" charset="0"/>
              </a:rPr>
              <a:t> </a:t>
            </a:r>
            <a:r>
              <a:rPr lang="en-US" sz="3200" dirty="0" err="1">
                <a:solidFill>
                  <a:srgbClr val="191919"/>
                </a:solidFill>
                <a:latin typeface="Times New Roman" panose="02020603050405020304" pitchFamily="18" charset="0"/>
                <a:cs typeface="Times New Roman" panose="02020603050405020304" pitchFamily="18" charset="0"/>
              </a:rPr>
              <a:t>quan</a:t>
            </a:r>
            <a:r>
              <a:rPr lang="en-US" sz="3200" dirty="0">
                <a:solidFill>
                  <a:srgbClr val="191919"/>
                </a:solidFill>
                <a:latin typeface="Times New Roman" panose="02020603050405020304" pitchFamily="18" charset="0"/>
                <a:cs typeface="Times New Roman" panose="02020603050405020304" pitchFamily="18" charset="0"/>
              </a:rPr>
              <a:t>.</a:t>
            </a:r>
          </a:p>
        </p:txBody>
      </p:sp>
      <p:sp>
        <p:nvSpPr>
          <p:cNvPr id="105475" name="Rectangle 5"/>
          <p:cNvSpPr>
            <a:spLocks noChangeArrowheads="1"/>
          </p:cNvSpPr>
          <p:nvPr/>
        </p:nvSpPr>
        <p:spPr bwMode="auto">
          <a:xfrm>
            <a:off x="2063751" y="1190625"/>
            <a:ext cx="83851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2800" b="1">
                <a:solidFill>
                  <a:srgbClr val="FF0000"/>
                </a:solidFill>
                <a:latin typeface="Times New Roman" panose="02020603050405020304" pitchFamily="18" charset="0"/>
                <a:cs typeface="Times New Roman" panose="02020603050405020304" pitchFamily="18" charset="0"/>
              </a:rPr>
              <a:t>NGUYÊN TẮC KT XUẤT, NHẬP KHẨU CẦN NHỚ</a:t>
            </a:r>
          </a:p>
        </p:txBody>
      </p:sp>
    </p:spTree>
    <p:extLst>
      <p:ext uri="{BB962C8B-B14F-4D97-AF65-F5344CB8AC3E}">
        <p14:creationId xmlns:p14="http://schemas.microsoft.com/office/powerpoint/2010/main" val="308595098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4112</Words>
  <Application>Microsoft Office PowerPoint</Application>
  <PresentationFormat>Widescreen</PresentationFormat>
  <Paragraphs>538</Paragraphs>
  <Slides>59</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59</vt:i4>
      </vt:variant>
    </vt:vector>
  </HeadingPairs>
  <TitlesOfParts>
    <vt:vector size="68" baseType="lpstr">
      <vt:lpstr>Arial</vt:lpstr>
      <vt:lpstr>Calibri</vt:lpstr>
      <vt:lpstr>Calibri Light</vt:lpstr>
      <vt:lpstr>Delicious Heavy</vt:lpstr>
      <vt:lpstr>Franchise</vt:lpstr>
      <vt:lpstr>Symbol</vt:lpstr>
      <vt:lpstr>Times New Roman</vt:lpstr>
      <vt:lpstr>Wingdings</vt:lpstr>
      <vt:lpstr>Office Theme</vt:lpstr>
      <vt:lpstr>PowerPoint Presentation</vt:lpstr>
      <vt:lpstr>PowerPoint Presentation</vt:lpstr>
      <vt:lpstr>PowerPoint Presentation</vt:lpstr>
      <vt:lpstr>Các khái niệm cơ bản (VAS 10)</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DELL</cp:lastModifiedBy>
  <cp:revision>2</cp:revision>
  <dcterms:created xsi:type="dcterms:W3CDTF">2024-01-02T10:41:12Z</dcterms:created>
  <dcterms:modified xsi:type="dcterms:W3CDTF">2024-01-02T10:45:49Z</dcterms:modified>
</cp:coreProperties>
</file>